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 id="2147483730" r:id="rId2"/>
    <p:sldMasterId id="2147483800" r:id="rId3"/>
    <p:sldMasterId id="2147483656" r:id="rId4"/>
    <p:sldMasterId id="2147483828" r:id="rId5"/>
    <p:sldMasterId id="2147483851" r:id="rId6"/>
    <p:sldMasterId id="2147483869" r:id="rId7"/>
  </p:sldMasterIdLst>
  <p:notesMasterIdLst>
    <p:notesMasterId r:id="rId52"/>
  </p:notesMasterIdLst>
  <p:handoutMasterIdLst>
    <p:handoutMasterId r:id="rId53"/>
  </p:handoutMasterIdLst>
  <p:sldIdLst>
    <p:sldId id="332" r:id="rId8"/>
    <p:sldId id="669" r:id="rId9"/>
    <p:sldId id="674" r:id="rId10"/>
    <p:sldId id="675" r:id="rId11"/>
    <p:sldId id="677" r:id="rId12"/>
    <p:sldId id="676" r:id="rId13"/>
    <p:sldId id="678" r:id="rId14"/>
    <p:sldId id="336" r:id="rId15"/>
    <p:sldId id="352" r:id="rId16"/>
    <p:sldId id="340" r:id="rId17"/>
    <p:sldId id="415" r:id="rId18"/>
    <p:sldId id="416" r:id="rId19"/>
    <p:sldId id="419" r:id="rId20"/>
    <p:sldId id="663" r:id="rId21"/>
    <p:sldId id="343" r:id="rId22"/>
    <p:sldId id="671" r:id="rId23"/>
    <p:sldId id="317" r:id="rId24"/>
    <p:sldId id="358" r:id="rId25"/>
    <p:sldId id="353" r:id="rId26"/>
    <p:sldId id="354" r:id="rId27"/>
    <p:sldId id="670" r:id="rId28"/>
    <p:sldId id="346" r:id="rId29"/>
    <p:sldId id="672" r:id="rId30"/>
    <p:sldId id="355" r:id="rId31"/>
    <p:sldId id="356" r:id="rId32"/>
    <p:sldId id="357" r:id="rId33"/>
    <p:sldId id="673" r:id="rId34"/>
    <p:sldId id="662" r:id="rId35"/>
    <p:sldId id="282" r:id="rId36"/>
    <p:sldId id="291" r:id="rId37"/>
    <p:sldId id="283" r:id="rId38"/>
    <p:sldId id="287" r:id="rId39"/>
    <p:sldId id="295" r:id="rId40"/>
    <p:sldId id="289" r:id="rId41"/>
    <p:sldId id="293" r:id="rId42"/>
    <p:sldId id="680" r:id="rId43"/>
    <p:sldId id="278" r:id="rId44"/>
    <p:sldId id="275" r:id="rId45"/>
    <p:sldId id="281" r:id="rId46"/>
    <p:sldId id="279" r:id="rId47"/>
    <p:sldId id="297" r:id="rId48"/>
    <p:sldId id="679" r:id="rId49"/>
    <p:sldId id="280" r:id="rId50"/>
    <p:sldId id="360" r:id="rId51"/>
  </p:sldIdLst>
  <p:sldSz cx="9144000" cy="5143500" type="screen16x9"/>
  <p:notesSz cx="6799263" cy="9929813"/>
  <p:custDataLst>
    <p:tags r:id="rId5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6">
          <p15:clr>
            <a:srgbClr val="A4A3A4"/>
          </p15:clr>
        </p15:guide>
        <p15:guide id="7" pos="5666">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CDE"/>
    <a:srgbClr val="000099"/>
    <a:srgbClr val="002F5F"/>
    <a:srgbClr val="00ADD0"/>
    <a:srgbClr val="00A9C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7297" autoAdjust="0"/>
  </p:normalViewPr>
  <p:slideViewPr>
    <p:cSldViewPr snapToGrid="0" snapToObjects="1" showGuides="1">
      <p:cViewPr varScale="1">
        <p:scale>
          <a:sx n="135" d="100"/>
          <a:sy n="135" d="100"/>
        </p:scale>
        <p:origin x="120" y="390"/>
      </p:cViewPr>
      <p:guideLst>
        <p:guide orient="horz"/>
        <p:guide/>
        <p:guide pos="5666"/>
      </p:guideLst>
    </p:cSldViewPr>
  </p:slideViewPr>
  <p:outlineViewPr>
    <p:cViewPr>
      <p:scale>
        <a:sx n="33" d="100"/>
        <a:sy n="33" d="100"/>
      </p:scale>
      <p:origin x="54" y="834"/>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5" d="100"/>
          <a:sy n="55" d="100"/>
        </p:scale>
        <p:origin x="-2770" y="-82"/>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9442229686324178"/>
          <c:y val="8.2424611171652937E-2"/>
          <c:w val="0.66476570673421065"/>
          <c:h val="0.77612608945491901"/>
        </c:manualLayout>
      </c:layout>
      <c:barChart>
        <c:barDir val="col"/>
        <c:grouping val="clustered"/>
        <c:varyColors val="0"/>
        <c:ser>
          <c:idx val="0"/>
          <c:order val="0"/>
          <c:tx>
            <c:strRef>
              <c:f>Sheet1!$B$1</c:f>
              <c:strCache>
                <c:ptCount val="1"/>
                <c:pt idx="0">
                  <c:v>MI, stroke, death</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Sweden 
(n=77,976)</c:v>
                </c:pt>
                <c:pt idx="1">
                  <c:v>UK
(n=7238)</c:v>
                </c:pt>
                <c:pt idx="2">
                  <c:v>France 
(n=1757)</c:v>
                </c:pt>
                <c:pt idx="3">
                  <c:v>US 
(n=53,909)</c:v>
                </c:pt>
              </c:strCache>
            </c:strRef>
          </c:cat>
          <c:val>
            <c:numRef>
              <c:f>Sheet1!$B$2:$B$5</c:f>
              <c:numCache>
                <c:formatCode>0.0</c:formatCode>
                <c:ptCount val="4"/>
                <c:pt idx="0">
                  <c:v>19.8</c:v>
                </c:pt>
                <c:pt idx="1">
                  <c:v>21.3</c:v>
                </c:pt>
                <c:pt idx="2">
                  <c:v>16.7</c:v>
                </c:pt>
                <c:pt idx="3">
                  <c:v>18.2</c:v>
                </c:pt>
              </c:numCache>
            </c:numRef>
          </c:val>
          <c:extLst>
            <c:ext xmlns:c16="http://schemas.microsoft.com/office/drawing/2014/chart" uri="{C3380CC4-5D6E-409C-BE32-E72D297353CC}">
              <c16:uniqueId val="{00000000-764F-4626-9917-E7587A06454E}"/>
            </c:ext>
          </c:extLst>
        </c:ser>
        <c:dLbls>
          <c:showLegendKey val="0"/>
          <c:showVal val="0"/>
          <c:showCatName val="0"/>
          <c:showSerName val="0"/>
          <c:showPercent val="0"/>
          <c:showBubbleSize val="0"/>
        </c:dLbls>
        <c:gapWidth val="150"/>
        <c:axId val="66180992"/>
        <c:axId val="66182528"/>
      </c:barChart>
      <c:catAx>
        <c:axId val="66180992"/>
        <c:scaling>
          <c:orientation val="minMax"/>
        </c:scaling>
        <c:delete val="0"/>
        <c:axPos val="b"/>
        <c:numFmt formatCode="General" sourceLinked="0"/>
        <c:majorTickMark val="out"/>
        <c:minorTickMark val="none"/>
        <c:tickLblPos val="nextTo"/>
        <c:spPr>
          <a:noFill/>
          <a:ln w="19050" cap="flat" cmpd="sng" algn="ctr">
            <a:solidFill>
              <a:schemeClr val="bg1"/>
            </a:solidFill>
            <a:prstDash val="solid"/>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cs-CZ"/>
          </a:p>
        </c:txPr>
        <c:crossAx val="66182528"/>
        <c:crosses val="autoZero"/>
        <c:auto val="1"/>
        <c:lblAlgn val="ctr"/>
        <c:lblOffset val="100"/>
        <c:noMultiLvlLbl val="0"/>
      </c:catAx>
      <c:valAx>
        <c:axId val="66182528"/>
        <c:scaling>
          <c:orientation val="minMax"/>
          <c:max val="30"/>
          <c:min val="0"/>
        </c:scaling>
        <c:delete val="0"/>
        <c:axPos val="l"/>
        <c:title>
          <c:tx>
            <c:rich>
              <a:bodyPr rot="-5400000" spcFirstLastPara="1" vertOverflow="ellipsis" vert="horz" wrap="square" anchor="ctr" anchorCtr="1"/>
              <a:lstStyle/>
              <a:p>
                <a:pPr>
                  <a:defRPr sz="1600" b="1" i="0" u="none" strike="noStrike" kern="1200" baseline="0">
                    <a:solidFill>
                      <a:schemeClr val="bg1"/>
                    </a:solidFill>
                    <a:latin typeface="+mn-lt"/>
                    <a:ea typeface="+mn-ea"/>
                    <a:cs typeface="+mn-cs"/>
                  </a:defRPr>
                </a:pPr>
                <a:r>
                  <a:rPr lang="cs-CZ" sz="1400" dirty="0"/>
                  <a:t>Přizpůsobená</a:t>
                </a:r>
                <a:r>
                  <a:rPr lang="en-GB" sz="1400" dirty="0"/>
                  <a:t>* 3-</a:t>
                </a:r>
                <a:r>
                  <a:rPr lang="cs-CZ" sz="1400" dirty="0"/>
                  <a:t>letá</a:t>
                </a:r>
                <a:r>
                  <a:rPr lang="en-GB" sz="1400" dirty="0"/>
                  <a:t> incidence </a:t>
                </a:r>
                <a:r>
                  <a:rPr lang="cs-CZ" sz="1200" dirty="0"/>
                  <a:t>úmrtí, IM a CMP</a:t>
                </a:r>
                <a:r>
                  <a:rPr lang="en-GB" sz="1200" dirty="0"/>
                  <a:t> (%)</a:t>
                </a:r>
              </a:p>
            </c:rich>
          </c:tx>
          <c:layout>
            <c:manualLayout>
              <c:xMode val="edge"/>
              <c:yMode val="edge"/>
              <c:x val="0"/>
              <c:y val="0.1286871180863321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cs-CZ"/>
            </a:p>
          </c:txPr>
        </c:title>
        <c:numFmt formatCode="General" sourceLinked="0"/>
        <c:majorTickMark val="out"/>
        <c:minorTickMark val="none"/>
        <c:tickLblPos val="nextTo"/>
        <c:spPr>
          <a:noFill/>
          <a:ln w="19050" cap="flat" cmpd="sng" algn="ctr">
            <a:solidFill>
              <a:schemeClr val="bg1"/>
            </a:solidFill>
            <a:prstDash val="solid"/>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cs-CZ"/>
          </a:p>
        </c:txPr>
        <c:crossAx val="66180992"/>
        <c:crosses val="autoZero"/>
        <c:crossBetween val="between"/>
        <c:majorUnit val="10"/>
      </c:valAx>
      <c:spPr>
        <a:noFill/>
        <a:ln>
          <a:noFill/>
        </a:ln>
        <a:effectLst/>
      </c:spPr>
    </c:plotArea>
    <c:plotVisOnly val="1"/>
    <c:dispBlanksAs val="gap"/>
    <c:showDLblsOverMax val="0"/>
  </c:chart>
  <c:spPr>
    <a:noFill/>
    <a:ln w="9525" cap="flat" cmpd="sng" algn="ctr">
      <a:noFill/>
      <a:prstDash val="solid"/>
    </a:ln>
    <a:effectLst/>
  </c:spPr>
  <c:txPr>
    <a:bodyPr/>
    <a:lstStyle/>
    <a:p>
      <a:pPr>
        <a:defRPr sz="1800">
          <a:solidFill>
            <a:schemeClr val="bg1"/>
          </a:solidFill>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Ticagrelor 90 mg bid</c:v>
                </c:pt>
              </c:strCache>
            </c:strRef>
          </c:tx>
          <c:spPr>
            <a:solidFill>
              <a:schemeClr val="accent2"/>
            </a:solidFill>
          </c:spPr>
          <c:invertIfNegative val="0"/>
          <c:cat>
            <c:strRef>
              <c:f>Sheet1!$A$2:$A$6</c:f>
              <c:strCache>
                <c:ptCount val="5"/>
                <c:pt idx="0">
                  <c:v>TIMI major bleeding</c:v>
                </c:pt>
                <c:pt idx="1">
                  <c:v>TIMI minor bleeding</c:v>
                </c:pt>
                <c:pt idx="2">
                  <c:v>Fatal bleeding or ICH</c:v>
                </c:pt>
                <c:pt idx="3">
                  <c:v>ICH</c:v>
                </c:pt>
                <c:pt idx="4">
                  <c:v>Fatal bleeding</c:v>
                </c:pt>
              </c:strCache>
            </c:strRef>
          </c:cat>
          <c:val>
            <c:numRef>
              <c:f>Sheet1!$B$2:$B$6</c:f>
              <c:numCache>
                <c:formatCode>General</c:formatCode>
                <c:ptCount val="5"/>
                <c:pt idx="0">
                  <c:v>2.6</c:v>
                </c:pt>
                <c:pt idx="1">
                  <c:v>1.31</c:v>
                </c:pt>
                <c:pt idx="2">
                  <c:v>0.63000000000000145</c:v>
                </c:pt>
                <c:pt idx="3">
                  <c:v>0.56000000000000005</c:v>
                </c:pt>
                <c:pt idx="4">
                  <c:v>0.11</c:v>
                </c:pt>
              </c:numCache>
            </c:numRef>
          </c:val>
          <c:extLst>
            <c:ext xmlns:c16="http://schemas.microsoft.com/office/drawing/2014/chart" uri="{C3380CC4-5D6E-409C-BE32-E72D297353CC}">
              <c16:uniqueId val="{00000000-2014-4A8A-BD4A-BF36F431F032}"/>
            </c:ext>
          </c:extLst>
        </c:ser>
        <c:ser>
          <c:idx val="1"/>
          <c:order val="1"/>
          <c:tx>
            <c:strRef>
              <c:f>Sheet1!$C$1</c:f>
              <c:strCache>
                <c:ptCount val="1"/>
                <c:pt idx="0">
                  <c:v>Ticagrelor 60 mg bid</c:v>
                </c:pt>
              </c:strCache>
            </c:strRef>
          </c:tx>
          <c:spPr>
            <a:solidFill>
              <a:srgbClr val="99CCFF"/>
            </a:solidFill>
          </c:spPr>
          <c:invertIfNegative val="0"/>
          <c:cat>
            <c:strRef>
              <c:f>Sheet1!$A$2:$A$6</c:f>
              <c:strCache>
                <c:ptCount val="5"/>
                <c:pt idx="0">
                  <c:v>TIMI major bleeding</c:v>
                </c:pt>
                <c:pt idx="1">
                  <c:v>TIMI minor bleeding</c:v>
                </c:pt>
                <c:pt idx="2">
                  <c:v>Fatal bleeding or ICH</c:v>
                </c:pt>
                <c:pt idx="3">
                  <c:v>ICH</c:v>
                </c:pt>
                <c:pt idx="4">
                  <c:v>Fatal bleeding</c:v>
                </c:pt>
              </c:strCache>
            </c:strRef>
          </c:cat>
          <c:val>
            <c:numRef>
              <c:f>Sheet1!$C$2:$C$6</c:f>
              <c:numCache>
                <c:formatCode>General</c:formatCode>
                <c:ptCount val="5"/>
                <c:pt idx="0">
                  <c:v>2.2999999999999998</c:v>
                </c:pt>
                <c:pt idx="1">
                  <c:v>1.1800000000000026</c:v>
                </c:pt>
                <c:pt idx="2">
                  <c:v>0.71000000000000063</c:v>
                </c:pt>
                <c:pt idx="3">
                  <c:v>0.61000000000000065</c:v>
                </c:pt>
                <c:pt idx="4">
                  <c:v>0.25</c:v>
                </c:pt>
              </c:numCache>
            </c:numRef>
          </c:val>
          <c:extLst>
            <c:ext xmlns:c16="http://schemas.microsoft.com/office/drawing/2014/chart" uri="{C3380CC4-5D6E-409C-BE32-E72D297353CC}">
              <c16:uniqueId val="{00000001-2014-4A8A-BD4A-BF36F431F032}"/>
            </c:ext>
          </c:extLst>
        </c:ser>
        <c:ser>
          <c:idx val="2"/>
          <c:order val="2"/>
          <c:tx>
            <c:strRef>
              <c:f>Sheet1!$D$1</c:f>
              <c:strCache>
                <c:ptCount val="1"/>
                <c:pt idx="0">
                  <c:v>Placebo</c:v>
                </c:pt>
              </c:strCache>
            </c:strRef>
          </c:tx>
          <c:spPr>
            <a:solidFill>
              <a:schemeClr val="bg1"/>
            </a:solidFill>
          </c:spPr>
          <c:invertIfNegative val="0"/>
          <c:cat>
            <c:strRef>
              <c:f>Sheet1!$A$2:$A$6</c:f>
              <c:strCache>
                <c:ptCount val="5"/>
                <c:pt idx="0">
                  <c:v>TIMI major bleeding</c:v>
                </c:pt>
                <c:pt idx="1">
                  <c:v>TIMI minor bleeding</c:v>
                </c:pt>
                <c:pt idx="2">
                  <c:v>Fatal bleeding or ICH</c:v>
                </c:pt>
                <c:pt idx="3">
                  <c:v>ICH</c:v>
                </c:pt>
                <c:pt idx="4">
                  <c:v>Fatal bleeding</c:v>
                </c:pt>
              </c:strCache>
            </c:strRef>
          </c:cat>
          <c:val>
            <c:numRef>
              <c:f>Sheet1!$D$2:$D$6</c:f>
              <c:numCache>
                <c:formatCode>General</c:formatCode>
                <c:ptCount val="5"/>
                <c:pt idx="0">
                  <c:v>1.06</c:v>
                </c:pt>
                <c:pt idx="1">
                  <c:v>0.36000000000000032</c:v>
                </c:pt>
                <c:pt idx="2">
                  <c:v>0.60000000000000064</c:v>
                </c:pt>
                <c:pt idx="3">
                  <c:v>0.47000000000000008</c:v>
                </c:pt>
                <c:pt idx="4">
                  <c:v>0.26</c:v>
                </c:pt>
              </c:numCache>
            </c:numRef>
          </c:val>
          <c:extLst>
            <c:ext xmlns:c16="http://schemas.microsoft.com/office/drawing/2014/chart" uri="{C3380CC4-5D6E-409C-BE32-E72D297353CC}">
              <c16:uniqueId val="{00000002-2014-4A8A-BD4A-BF36F431F032}"/>
            </c:ext>
          </c:extLst>
        </c:ser>
        <c:dLbls>
          <c:showLegendKey val="0"/>
          <c:showVal val="0"/>
          <c:showCatName val="0"/>
          <c:showSerName val="0"/>
          <c:showPercent val="0"/>
          <c:showBubbleSize val="0"/>
        </c:dLbls>
        <c:gapWidth val="150"/>
        <c:axId val="214199296"/>
        <c:axId val="214969728"/>
      </c:barChart>
      <c:catAx>
        <c:axId val="214199296"/>
        <c:scaling>
          <c:orientation val="minMax"/>
        </c:scaling>
        <c:delete val="0"/>
        <c:axPos val="b"/>
        <c:numFmt formatCode="General" sourceLinked="0"/>
        <c:majorTickMark val="out"/>
        <c:minorTickMark val="none"/>
        <c:tickLblPos val="nextTo"/>
        <c:spPr>
          <a:ln w="28575">
            <a:solidFill>
              <a:schemeClr val="bg1"/>
            </a:solidFill>
          </a:ln>
        </c:spPr>
        <c:crossAx val="214969728"/>
        <c:crosses val="autoZero"/>
        <c:auto val="1"/>
        <c:lblAlgn val="ctr"/>
        <c:lblOffset val="100"/>
        <c:noMultiLvlLbl val="0"/>
      </c:catAx>
      <c:valAx>
        <c:axId val="214969728"/>
        <c:scaling>
          <c:orientation val="minMax"/>
          <c:max val="5"/>
        </c:scaling>
        <c:delete val="0"/>
        <c:axPos val="l"/>
        <c:numFmt formatCode="General" sourceLinked="1"/>
        <c:majorTickMark val="out"/>
        <c:minorTickMark val="none"/>
        <c:tickLblPos val="nextTo"/>
        <c:spPr>
          <a:ln w="28575">
            <a:solidFill>
              <a:schemeClr val="bg1"/>
            </a:solidFill>
          </a:ln>
        </c:spPr>
        <c:crossAx val="214199296"/>
        <c:crosses val="autoZero"/>
        <c:crossBetween val="between"/>
        <c:majorUnit val="1"/>
      </c:valAx>
    </c:plotArea>
    <c:legend>
      <c:legendPos val="r"/>
      <c:legendEntry>
        <c:idx val="0"/>
        <c:txPr>
          <a:bodyPr/>
          <a:lstStyle/>
          <a:p>
            <a:pPr>
              <a:defRPr b="0"/>
            </a:pPr>
            <a:endParaRPr lang="cs-CZ"/>
          </a:p>
        </c:txPr>
      </c:legendEntry>
      <c:legendEntry>
        <c:idx val="1"/>
        <c:txPr>
          <a:bodyPr/>
          <a:lstStyle/>
          <a:p>
            <a:pPr>
              <a:defRPr b="0"/>
            </a:pPr>
            <a:endParaRPr lang="cs-CZ"/>
          </a:p>
        </c:txPr>
      </c:legendEntry>
      <c:legendEntry>
        <c:idx val="2"/>
        <c:txPr>
          <a:bodyPr/>
          <a:lstStyle/>
          <a:p>
            <a:pPr>
              <a:defRPr b="0"/>
            </a:pPr>
            <a:endParaRPr lang="cs-CZ"/>
          </a:p>
        </c:txPr>
      </c:legendEntry>
      <c:layout>
        <c:manualLayout>
          <c:xMode val="edge"/>
          <c:yMode val="edge"/>
          <c:x val="0.45892700691723021"/>
          <c:y val="8.0373613306162675E-2"/>
          <c:w val="0.3754839401530764"/>
          <c:h val="0.19947710575627794"/>
        </c:manualLayout>
      </c:layout>
      <c:overlay val="0"/>
    </c:legend>
    <c:plotVisOnly val="1"/>
    <c:dispBlanksAs val="gap"/>
    <c:showDLblsOverMax val="0"/>
  </c:chart>
  <c:txPr>
    <a:bodyPr/>
    <a:lstStyle/>
    <a:p>
      <a:pPr>
        <a:defRPr sz="1400" b="1" i="0" baseline="0">
          <a:solidFill>
            <a:schemeClr val="bg1"/>
          </a:solidFill>
        </a:defRPr>
      </a:pPr>
      <a:endParaRPr lang="cs-CZ"/>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0.5521</cdr:x>
      <cdr:y>0.19058</cdr:y>
    </cdr:from>
    <cdr:to>
      <cdr:x>0.64957</cdr:x>
      <cdr:y>0.39262</cdr:y>
    </cdr:to>
    <cdr:sp macro="" textlink="">
      <cdr:nvSpPr>
        <cdr:cNvPr id="2" name="TextBox 1"/>
        <cdr:cNvSpPr txBox="1"/>
      </cdr:nvSpPr>
      <cdr:spPr>
        <a:xfrm xmlns:a="http://schemas.openxmlformats.org/drawingml/2006/main">
          <a:off x="5179253" y="862575"/>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cs-CZ"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7" cy="496491"/>
          </a:xfrm>
          <a:prstGeom prst="rect">
            <a:avLst/>
          </a:prstGeom>
        </p:spPr>
        <p:txBody>
          <a:bodyPr vert="horz" lIns="92436" tIns="46218" rIns="92436" bIns="46218" rtlCol="0"/>
          <a:lstStyle>
            <a:lvl1pPr algn="l">
              <a:defRPr sz="1200"/>
            </a:lvl1pPr>
          </a:lstStyle>
          <a:p>
            <a:endParaRPr lang="en-US"/>
          </a:p>
        </p:txBody>
      </p:sp>
      <p:sp>
        <p:nvSpPr>
          <p:cNvPr id="3" name="Date Placeholder 2"/>
          <p:cNvSpPr>
            <a:spLocks noGrp="1"/>
          </p:cNvSpPr>
          <p:nvPr>
            <p:ph type="dt" sz="quarter" idx="1"/>
          </p:nvPr>
        </p:nvSpPr>
        <p:spPr>
          <a:xfrm>
            <a:off x="3851342" y="0"/>
            <a:ext cx="2946347" cy="496491"/>
          </a:xfrm>
          <a:prstGeom prst="rect">
            <a:avLst/>
          </a:prstGeom>
        </p:spPr>
        <p:txBody>
          <a:bodyPr vert="horz" lIns="92436" tIns="46218" rIns="92436" bIns="46218" rtlCol="0"/>
          <a:lstStyle>
            <a:lvl1pPr algn="r">
              <a:defRPr sz="1200"/>
            </a:lvl1pPr>
          </a:lstStyle>
          <a:p>
            <a:fld id="{3BBED7E8-0829-F34C-B479-A757805E6C1B}" type="datetimeFigureOut">
              <a:rPr lang="en-US" smtClean="0"/>
              <a:pPr/>
              <a:t>1/12/2020</a:t>
            </a:fld>
            <a:endParaRPr lang="en-US"/>
          </a:p>
        </p:txBody>
      </p:sp>
      <p:sp>
        <p:nvSpPr>
          <p:cNvPr id="4" name="Footer Placeholder 3"/>
          <p:cNvSpPr>
            <a:spLocks noGrp="1"/>
          </p:cNvSpPr>
          <p:nvPr>
            <p:ph type="ftr" sz="quarter" idx="2"/>
          </p:nvPr>
        </p:nvSpPr>
        <p:spPr>
          <a:xfrm>
            <a:off x="1" y="9431599"/>
            <a:ext cx="2946347" cy="496491"/>
          </a:xfrm>
          <a:prstGeom prst="rect">
            <a:avLst/>
          </a:prstGeom>
        </p:spPr>
        <p:txBody>
          <a:bodyPr vert="horz" lIns="92436" tIns="46218" rIns="92436" bIns="46218" rtlCol="0" anchor="b"/>
          <a:lstStyle>
            <a:lvl1pPr algn="l">
              <a:defRPr sz="1200"/>
            </a:lvl1pPr>
          </a:lstStyle>
          <a:p>
            <a:endParaRPr lang="en-US"/>
          </a:p>
        </p:txBody>
      </p:sp>
      <p:sp>
        <p:nvSpPr>
          <p:cNvPr id="5" name="Slide Number Placeholder 4"/>
          <p:cNvSpPr>
            <a:spLocks noGrp="1"/>
          </p:cNvSpPr>
          <p:nvPr>
            <p:ph type="sldNum" sz="quarter" idx="3"/>
          </p:nvPr>
        </p:nvSpPr>
        <p:spPr>
          <a:xfrm>
            <a:off x="3851342" y="9431599"/>
            <a:ext cx="2946347" cy="496491"/>
          </a:xfrm>
          <a:prstGeom prst="rect">
            <a:avLst/>
          </a:prstGeom>
        </p:spPr>
        <p:txBody>
          <a:bodyPr vert="horz" lIns="92436" tIns="46218" rIns="92436" bIns="46218" rtlCol="0" anchor="b"/>
          <a:lstStyle>
            <a:lvl1pPr algn="r">
              <a:defRPr sz="1200"/>
            </a:lvl1pPr>
          </a:lstStyle>
          <a:p>
            <a:fld id="{053334D3-7666-C24C-995B-669B029DDF20}" type="slidenum">
              <a:rPr lang="en-US" smtClean="0"/>
              <a:pPr/>
              <a:t>‹#›</a:t>
            </a:fld>
            <a:endParaRPr lang="en-US"/>
          </a:p>
        </p:txBody>
      </p:sp>
    </p:spTree>
    <p:extLst>
      <p:ext uri="{BB962C8B-B14F-4D97-AF65-F5344CB8AC3E}">
        <p14:creationId xmlns:p14="http://schemas.microsoft.com/office/powerpoint/2010/main" val="2465314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7" cy="496491"/>
          </a:xfrm>
          <a:prstGeom prst="rect">
            <a:avLst/>
          </a:prstGeom>
        </p:spPr>
        <p:txBody>
          <a:bodyPr vert="horz" lIns="92436" tIns="46218" rIns="92436" bIns="46218" rtlCol="0"/>
          <a:lstStyle>
            <a:lvl1pPr algn="l">
              <a:defRPr sz="1200"/>
            </a:lvl1pPr>
          </a:lstStyle>
          <a:p>
            <a:endParaRPr lang="en-US"/>
          </a:p>
        </p:txBody>
      </p:sp>
      <p:sp>
        <p:nvSpPr>
          <p:cNvPr id="3" name="Date Placeholder 2"/>
          <p:cNvSpPr>
            <a:spLocks noGrp="1"/>
          </p:cNvSpPr>
          <p:nvPr>
            <p:ph type="dt" idx="1"/>
          </p:nvPr>
        </p:nvSpPr>
        <p:spPr>
          <a:xfrm>
            <a:off x="3851342" y="0"/>
            <a:ext cx="2946347" cy="496491"/>
          </a:xfrm>
          <a:prstGeom prst="rect">
            <a:avLst/>
          </a:prstGeom>
        </p:spPr>
        <p:txBody>
          <a:bodyPr vert="horz" lIns="92436" tIns="46218" rIns="92436" bIns="46218" rtlCol="0"/>
          <a:lstStyle>
            <a:lvl1pPr algn="r">
              <a:defRPr sz="1200"/>
            </a:lvl1pPr>
          </a:lstStyle>
          <a:p>
            <a:fld id="{6C7E4F11-7667-5045-A00B-01970EA44BB5}" type="datetimeFigureOut">
              <a:rPr lang="en-US" smtClean="0"/>
              <a:pPr/>
              <a:t>1/12/2020</a:t>
            </a:fld>
            <a:endParaRPr lang="en-US"/>
          </a:p>
        </p:txBody>
      </p:sp>
      <p:sp>
        <p:nvSpPr>
          <p:cNvPr id="4" name="Slide Image Placeholder 3"/>
          <p:cNvSpPr>
            <a:spLocks noGrp="1" noRot="1" noChangeAspect="1"/>
          </p:cNvSpPr>
          <p:nvPr>
            <p:ph type="sldImg" idx="2"/>
          </p:nvPr>
        </p:nvSpPr>
        <p:spPr>
          <a:xfrm>
            <a:off x="90488" y="744538"/>
            <a:ext cx="6618287" cy="3722687"/>
          </a:xfrm>
          <a:prstGeom prst="rect">
            <a:avLst/>
          </a:prstGeom>
          <a:noFill/>
          <a:ln w="12700">
            <a:solidFill>
              <a:prstClr val="black"/>
            </a:solidFill>
          </a:ln>
        </p:spPr>
        <p:txBody>
          <a:bodyPr vert="horz" lIns="92436" tIns="46218" rIns="92436" bIns="46218" rtlCol="0" anchor="ctr"/>
          <a:lstStyle/>
          <a:p>
            <a:endParaRPr lang="en-US"/>
          </a:p>
        </p:txBody>
      </p:sp>
      <p:sp>
        <p:nvSpPr>
          <p:cNvPr id="5" name="Notes Placeholder 4"/>
          <p:cNvSpPr>
            <a:spLocks noGrp="1"/>
          </p:cNvSpPr>
          <p:nvPr>
            <p:ph type="body" sz="quarter" idx="3"/>
          </p:nvPr>
        </p:nvSpPr>
        <p:spPr>
          <a:xfrm>
            <a:off x="679927" y="4716663"/>
            <a:ext cx="5439410" cy="4468416"/>
          </a:xfrm>
          <a:prstGeom prst="rect">
            <a:avLst/>
          </a:prstGeom>
        </p:spPr>
        <p:txBody>
          <a:bodyPr vert="horz" lIns="92436" tIns="46218" rIns="92436" bIns="4621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431599"/>
            <a:ext cx="2946347" cy="496491"/>
          </a:xfrm>
          <a:prstGeom prst="rect">
            <a:avLst/>
          </a:prstGeom>
        </p:spPr>
        <p:txBody>
          <a:bodyPr vert="horz" lIns="92436" tIns="46218" rIns="92436" bIns="46218"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2436" tIns="46218" rIns="92436" bIns="46218" rtlCol="0" anchor="b"/>
          <a:lstStyle>
            <a:lvl1pPr algn="r">
              <a:defRPr sz="1200"/>
            </a:lvl1pPr>
          </a:lstStyle>
          <a:p>
            <a:fld id="{FAD751AE-7ABC-314D-AFAD-47B860ED6FFE}" type="slidenum">
              <a:rPr lang="en-US" smtClean="0"/>
              <a:pPr/>
              <a:t>‹#›</a:t>
            </a:fld>
            <a:endParaRPr lang="en-US"/>
          </a:p>
        </p:txBody>
      </p:sp>
    </p:spTree>
    <p:extLst>
      <p:ext uri="{BB962C8B-B14F-4D97-AF65-F5344CB8AC3E}">
        <p14:creationId xmlns:p14="http://schemas.microsoft.com/office/powerpoint/2010/main" val="1562445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OACIS registry is a prospective, multicentre,</a:t>
            </a:r>
            <a:r>
              <a:rPr lang="en-GB" baseline="0" dirty="0"/>
              <a:t> observational study collecting data from patients with acute MI who were hospitalised in the Osaka region of Japan</a:t>
            </a:r>
          </a:p>
          <a:p>
            <a:r>
              <a:rPr lang="en-GB" baseline="0" dirty="0"/>
              <a:t>Following discharge of the patients, further data were obtained at Months 3 and 12, and annually thereafter for up to 5 years</a:t>
            </a:r>
          </a:p>
          <a:p>
            <a:r>
              <a:rPr lang="en-GB" baseline="0" dirty="0"/>
              <a:t>This analysis investigated the incidence, predictors and long-term mortality of recurrent MI following discharge for acute MI</a:t>
            </a:r>
          </a:p>
          <a:p>
            <a:r>
              <a:rPr lang="en-GB" baseline="0" dirty="0"/>
              <a:t>The endpoints were non-fatal or fatal recurrent MI after discharge</a:t>
            </a:r>
          </a:p>
          <a:p>
            <a:r>
              <a:rPr lang="en-GB" baseline="0" dirty="0"/>
              <a:t>A total of 7870 patients were included in this analysis</a:t>
            </a:r>
          </a:p>
          <a:p>
            <a:r>
              <a:rPr lang="en-GB" baseline="0" dirty="0"/>
              <a:t>During a median follow-up period of 1424 days (range, 525–1792), recurrent MI occurred in 353 patients (4.5%)</a:t>
            </a:r>
          </a:p>
          <a:p>
            <a:endParaRPr lang="en-GB" baseline="0" dirty="0"/>
          </a:p>
          <a:p>
            <a:r>
              <a:rPr lang="en-GB" b="1" baseline="0" dirty="0"/>
              <a:t>Reference</a:t>
            </a:r>
          </a:p>
          <a:p>
            <a:r>
              <a:rPr lang="en-GB" sz="1000" dirty="0" err="1">
                <a:latin typeface="Arial" charset="0"/>
                <a:ea typeface="MS PGothic" pitchFamily="34" charset="-128"/>
                <a:cs typeface="MS PGothic"/>
              </a:rPr>
              <a:t>Nakatani</a:t>
            </a:r>
            <a:r>
              <a:rPr lang="en-GB" sz="1000" dirty="0">
                <a:latin typeface="Arial" charset="0"/>
                <a:ea typeface="MS PGothic" pitchFamily="34" charset="-128"/>
                <a:cs typeface="MS PGothic"/>
              </a:rPr>
              <a:t> D, et al. </a:t>
            </a:r>
            <a:r>
              <a:rPr lang="en-GB" sz="1000" i="1" dirty="0" err="1">
                <a:latin typeface="Arial" charset="0"/>
                <a:ea typeface="MS PGothic" pitchFamily="34" charset="-128"/>
                <a:cs typeface="MS PGothic"/>
              </a:rPr>
              <a:t>Circ</a:t>
            </a:r>
            <a:r>
              <a:rPr lang="en-GB" sz="1000" i="1" dirty="0">
                <a:latin typeface="Arial" charset="0"/>
                <a:ea typeface="MS PGothic" pitchFamily="34" charset="-128"/>
                <a:cs typeface="MS PGothic"/>
              </a:rPr>
              <a:t> J</a:t>
            </a:r>
            <a:r>
              <a:rPr lang="en-GB" sz="1000" dirty="0">
                <a:latin typeface="Arial" charset="0"/>
                <a:ea typeface="MS PGothic" pitchFamily="34" charset="-128"/>
                <a:cs typeface="MS PGothic"/>
              </a:rPr>
              <a:t> 2013;77:439–446.</a:t>
            </a:r>
            <a:endParaRPr lang="en-GB" baseline="0" dirty="0"/>
          </a:p>
        </p:txBody>
      </p:sp>
    </p:spTree>
    <p:extLst>
      <p:ext uri="{BB962C8B-B14F-4D97-AF65-F5344CB8AC3E}">
        <p14:creationId xmlns:p14="http://schemas.microsoft.com/office/powerpoint/2010/main" val="199871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Slide Image Placeholder 5"/>
          <p:cNvSpPr>
            <a:spLocks noGrp="1" noRot="1" noChangeAspect="1" noTextEdit="1"/>
          </p:cNvSpPr>
          <p:nvPr>
            <p:ph type="sldImg"/>
          </p:nvPr>
        </p:nvSpPr>
        <p:spPr>
          <a:ln/>
        </p:spPr>
      </p:sp>
      <p:sp>
        <p:nvSpPr>
          <p:cNvPr id="5" name="Notes Placeholder 2"/>
          <p:cNvSpPr>
            <a:spLocks noGrp="1"/>
          </p:cNvSpPr>
          <p:nvPr>
            <p:ph type="body" idx="3"/>
          </p:nvPr>
        </p:nvSpPr>
        <p:spPr>
          <a:xfrm>
            <a:off x="1214781" y="4816780"/>
            <a:ext cx="4819724" cy="4952199"/>
          </a:xfrm>
        </p:spPr>
        <p:txBody>
          <a:bodyPr/>
          <a:lstStyle/>
          <a:p>
            <a:pPr>
              <a:lnSpc>
                <a:spcPct val="100000"/>
              </a:lnSpc>
              <a:defRPr/>
            </a:pPr>
            <a:r>
              <a:rPr lang="en-GB" dirty="0">
                <a:ea typeface="MS PGothic" pitchFamily="34" charset="-128"/>
              </a:rPr>
              <a:t>PEGASUS-TIMI 54 study aim: To investigate the efficacy and safety of ticagrelor in the long-term prevention of recurrent ischaemic events in patients with a history of MI</a:t>
            </a:r>
          </a:p>
          <a:p>
            <a:pPr lvl="1">
              <a:lnSpc>
                <a:spcPct val="100000"/>
              </a:lnSpc>
              <a:defRPr/>
            </a:pPr>
            <a:r>
              <a:rPr lang="en-GB" dirty="0">
                <a:ea typeface="MS PGothic" pitchFamily="34" charset="-128"/>
              </a:rPr>
              <a:t>Randomised, double-blind, placebo-controlled multicentre study</a:t>
            </a:r>
          </a:p>
          <a:p>
            <a:pPr lvl="2">
              <a:lnSpc>
                <a:spcPct val="100000"/>
              </a:lnSpc>
              <a:defRPr/>
            </a:pPr>
            <a:r>
              <a:rPr lang="en-GB" dirty="0">
                <a:ea typeface="MS PGothic" pitchFamily="34" charset="-128"/>
              </a:rPr>
              <a:t>1161 centres in 31 countries</a:t>
            </a:r>
          </a:p>
          <a:p>
            <a:pPr lvl="1">
              <a:lnSpc>
                <a:spcPct val="100000"/>
              </a:lnSpc>
              <a:defRPr/>
            </a:pPr>
            <a:r>
              <a:rPr lang="en-GB" dirty="0">
                <a:ea typeface="MS PGothic" pitchFamily="34" charset="-128"/>
              </a:rPr>
              <a:t>Primary hypothesis was that the addition of ticagrelor to standard therapy will reduce the risk of major adverse CV events in patients with a history of MI</a:t>
            </a:r>
          </a:p>
          <a:p>
            <a:pPr>
              <a:lnSpc>
                <a:spcPct val="100000"/>
              </a:lnSpc>
              <a:defRPr/>
            </a:pPr>
            <a:r>
              <a:rPr lang="en-GB" altLang="en-US" dirty="0">
                <a:ea typeface="MS PGothic" pitchFamily="34" charset="-128"/>
              </a:rPr>
              <a:t>The study was registered on clinicaltrials.gov and allocated the clinical trial identifier </a:t>
            </a:r>
            <a:r>
              <a:rPr lang="en-NZ" altLang="en-US" dirty="0">
                <a:ea typeface="MS PGothic" pitchFamily="34" charset="-128"/>
              </a:rPr>
              <a:t>NCT01225562 </a:t>
            </a:r>
            <a:endParaRPr lang="en-GB" altLang="en-US" dirty="0">
              <a:ea typeface="MS PGothic" pitchFamily="34" charset="-128"/>
            </a:endParaRPr>
          </a:p>
          <a:p>
            <a:pPr>
              <a:lnSpc>
                <a:spcPct val="100000"/>
              </a:lnSpc>
              <a:defRPr/>
            </a:pPr>
            <a:r>
              <a:rPr lang="en-GB" dirty="0">
                <a:ea typeface="MS PGothic" pitchFamily="34" charset="-128"/>
              </a:rPr>
              <a:t>The study was performed in accordance with ethical principles in a manner consistent with the Declaration of Helsinki, International Conference on Harmonisation Good Clinical Practice guidelines and applicable regulatory requirements</a:t>
            </a:r>
          </a:p>
          <a:p>
            <a:pPr lvl="1">
              <a:lnSpc>
                <a:spcPct val="100000"/>
              </a:lnSpc>
              <a:defRPr/>
            </a:pPr>
            <a:r>
              <a:rPr lang="en-GB" dirty="0">
                <a:ea typeface="MS PGothic" pitchFamily="34" charset="-128"/>
              </a:rPr>
              <a:t>A Steering Committee comprising academic experts and National Lead Investigators for each country was responsible for the protocol and its implementation</a:t>
            </a:r>
          </a:p>
          <a:p>
            <a:pPr>
              <a:lnSpc>
                <a:spcPct val="100000"/>
              </a:lnSpc>
              <a:defRPr/>
            </a:pPr>
            <a:r>
              <a:rPr lang="en-GB" dirty="0">
                <a:ea typeface="MS PGothic" pitchFamily="34" charset="-128"/>
              </a:rPr>
              <a:t>The final study protocol and informed consent was reviewed and approved by the corresponding health authorities and ethics boards/institutional review boards for all participating study sites</a:t>
            </a:r>
          </a:p>
          <a:p>
            <a:pPr>
              <a:lnSpc>
                <a:spcPct val="100000"/>
              </a:lnSpc>
              <a:defRPr/>
            </a:pPr>
            <a:r>
              <a:rPr lang="en-GB" dirty="0">
                <a:ea typeface="MS PGothic" pitchFamily="34" charset="-128"/>
              </a:rPr>
              <a:t>Recruitment began in October 2010 and was completed in April 2013</a:t>
            </a:r>
          </a:p>
          <a:p>
            <a:pPr>
              <a:lnSpc>
                <a:spcPct val="100000"/>
              </a:lnSpc>
              <a:defRPr/>
            </a:pPr>
            <a:endParaRPr lang="en-GB" dirty="0">
              <a:ea typeface="MS PGothic" pitchFamily="34" charset="-128"/>
            </a:endParaRPr>
          </a:p>
          <a:p>
            <a:pPr>
              <a:defRPr/>
            </a:pPr>
            <a:r>
              <a:rPr lang="en-GB" b="1" dirty="0">
                <a:ea typeface="MS PGothic" pitchFamily="34" charset="-128"/>
              </a:rPr>
              <a:t>Reference</a:t>
            </a:r>
          </a:p>
          <a:p>
            <a:pPr>
              <a:defRPr/>
            </a:pPr>
            <a:r>
              <a:rPr lang="en-US" altLang="en-US" sz="1000" dirty="0">
                <a:solidFill>
                  <a:srgbClr val="FFFFFF"/>
                </a:solidFill>
              </a:rPr>
              <a:t>Bonaca MP</a:t>
            </a:r>
            <a:r>
              <a:rPr lang="en-US" altLang="en-US" sz="1000" i="1" dirty="0">
                <a:solidFill>
                  <a:srgbClr val="FFFFFF"/>
                </a:solidFill>
              </a:rPr>
              <a:t> et al</a:t>
            </a:r>
            <a:r>
              <a:rPr lang="en-US" altLang="en-US" sz="1000" dirty="0">
                <a:solidFill>
                  <a:srgbClr val="FFFFFF"/>
                </a:solidFill>
              </a:rPr>
              <a:t>. </a:t>
            </a:r>
            <a:r>
              <a:rPr lang="en-US" altLang="en-US" sz="1000" i="1" dirty="0">
                <a:solidFill>
                  <a:srgbClr val="FFFFFF"/>
                </a:solidFill>
              </a:rPr>
              <a:t>N </a:t>
            </a:r>
            <a:r>
              <a:rPr lang="en-US" altLang="en-US" sz="1000" i="1" dirty="0" err="1">
                <a:solidFill>
                  <a:srgbClr val="FFFFFF"/>
                </a:solidFill>
              </a:rPr>
              <a:t>Engl</a:t>
            </a:r>
            <a:r>
              <a:rPr lang="en-US" altLang="en-US" sz="1000" i="1" dirty="0">
                <a:solidFill>
                  <a:srgbClr val="FFFFFF"/>
                </a:solidFill>
              </a:rPr>
              <a:t> J Med </a:t>
            </a:r>
            <a:r>
              <a:rPr lang="en-US" altLang="en-US" sz="1000" dirty="0">
                <a:solidFill>
                  <a:srgbClr val="FFFFFF"/>
                </a:solidFill>
              </a:rPr>
              <a:t>2015 </a:t>
            </a:r>
            <a:r>
              <a:rPr lang="en-US" altLang="en-US" sz="1000" dirty="0">
                <a:solidFill>
                  <a:schemeClr val="bg1"/>
                </a:solidFill>
              </a:rPr>
              <a:t>[</a:t>
            </a:r>
            <a:r>
              <a:rPr lang="en-US" altLang="en-US" sz="1000" dirty="0" err="1">
                <a:solidFill>
                  <a:schemeClr val="bg1"/>
                </a:solidFill>
              </a:rPr>
              <a:t>Epub</a:t>
            </a:r>
            <a:r>
              <a:rPr lang="en-US" altLang="en-US" sz="1000" dirty="0">
                <a:solidFill>
                  <a:schemeClr val="bg1"/>
                </a:solidFill>
              </a:rPr>
              <a:t> ahead of print]</a:t>
            </a:r>
          </a:p>
        </p:txBody>
      </p:sp>
    </p:spTree>
    <p:extLst>
      <p:ext uri="{BB962C8B-B14F-4D97-AF65-F5344CB8AC3E}">
        <p14:creationId xmlns:p14="http://schemas.microsoft.com/office/powerpoint/2010/main" val="451438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buNone/>
              <a:defRPr/>
            </a:pPr>
            <a:endParaRPr lang="en-GB" dirty="0">
              <a:ea typeface="MS PGothic" pitchFamily="34" charset="-128"/>
            </a:endParaRPr>
          </a:p>
        </p:txBody>
      </p:sp>
    </p:spTree>
    <p:extLst>
      <p:ext uri="{BB962C8B-B14F-4D97-AF65-F5344CB8AC3E}">
        <p14:creationId xmlns:p14="http://schemas.microsoft.com/office/powerpoint/2010/main" val="3098191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buNone/>
              <a:defRPr/>
            </a:pPr>
            <a:endParaRPr lang="en-GB" dirty="0">
              <a:ea typeface="MS PGothic" pitchFamily="34" charset="-128"/>
            </a:endParaRPr>
          </a:p>
        </p:txBody>
      </p:sp>
    </p:spTree>
    <p:extLst>
      <p:ext uri="{BB962C8B-B14F-4D97-AF65-F5344CB8AC3E}">
        <p14:creationId xmlns:p14="http://schemas.microsoft.com/office/powerpoint/2010/main" val="3938150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buNone/>
              <a:defRPr/>
            </a:pPr>
            <a:endParaRPr lang="en-GB" dirty="0">
              <a:ea typeface="MS PGothic" pitchFamily="34" charset="-128"/>
            </a:endParaRPr>
          </a:p>
        </p:txBody>
      </p:sp>
    </p:spTree>
    <p:extLst>
      <p:ext uri="{BB962C8B-B14F-4D97-AF65-F5344CB8AC3E}">
        <p14:creationId xmlns:p14="http://schemas.microsoft.com/office/powerpoint/2010/main" val="880991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3704947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369"/>
            <a:fld id="{D84D5FBE-271D-4E52-BB61-CF1577FBF90D}" type="slidenum">
              <a:rPr lang="en-GB">
                <a:solidFill>
                  <a:prstClr val="black"/>
                </a:solidFill>
                <a:latin typeface="Calibri"/>
              </a:rPr>
              <a:pPr defTabSz="924369"/>
              <a:t>38</a:t>
            </a:fld>
            <a:endParaRPr lang="en-GB" dirty="0">
              <a:solidFill>
                <a:prstClr val="black"/>
              </a:solidFill>
              <a:latin typeface="Calibri"/>
            </a:endParaRPr>
          </a:p>
        </p:txBody>
      </p:sp>
    </p:spTree>
    <p:extLst>
      <p:ext uri="{BB962C8B-B14F-4D97-AF65-F5344CB8AC3E}">
        <p14:creationId xmlns:p14="http://schemas.microsoft.com/office/powerpoint/2010/main" val="1542725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buNone/>
              <a:defRPr/>
            </a:pPr>
            <a:endParaRPr lang="en-GB" dirty="0">
              <a:ea typeface="MS PGothic" pitchFamily="34" charset="-128"/>
            </a:endParaRPr>
          </a:p>
        </p:txBody>
      </p:sp>
      <p:sp>
        <p:nvSpPr>
          <p:cNvPr id="192515" name="Slide Image Placeholder 5"/>
          <p:cNvSpPr>
            <a:spLocks noGrp="1" noRot="1" noChangeAspect="1" noTextEdit="1"/>
          </p:cNvSpPr>
          <p:nvPr>
            <p:ph type="sldImg"/>
          </p:nvPr>
        </p:nvSpPr>
        <p:spPr>
          <a:ln/>
        </p:spPr>
      </p:sp>
    </p:spTree>
    <p:extLst>
      <p:ext uri="{BB962C8B-B14F-4D97-AF65-F5344CB8AC3E}">
        <p14:creationId xmlns:p14="http://schemas.microsoft.com/office/powerpoint/2010/main" val="3562422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buNone/>
              <a:defRPr/>
            </a:pPr>
            <a:endParaRPr lang="en-GB" dirty="0">
              <a:ea typeface="MS PGothic" pitchFamily="34" charset="-128"/>
            </a:endParaRPr>
          </a:p>
        </p:txBody>
      </p:sp>
      <p:sp>
        <p:nvSpPr>
          <p:cNvPr id="192515" name="Slide Image Placeholder 5"/>
          <p:cNvSpPr>
            <a:spLocks noGrp="1" noRot="1" noChangeAspect="1" noTextEdit="1"/>
          </p:cNvSpPr>
          <p:nvPr>
            <p:ph type="sldImg"/>
          </p:nvPr>
        </p:nvSpPr>
        <p:spPr>
          <a:ln/>
        </p:spPr>
      </p:sp>
    </p:spTree>
    <p:extLst>
      <p:ext uri="{BB962C8B-B14F-4D97-AF65-F5344CB8AC3E}">
        <p14:creationId xmlns:p14="http://schemas.microsoft.com/office/powerpoint/2010/main" val="3562422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defTabSz="901326">
              <a:defRPr/>
            </a:pPr>
            <a:r>
              <a:rPr lang="fr-FR" dirty="0">
                <a:solidFill>
                  <a:srgbClr val="FFFFFF"/>
                </a:solidFill>
              </a:rPr>
              <a:t>CPRD, </a:t>
            </a:r>
            <a:r>
              <a:rPr lang="fr-FR" dirty="0" err="1">
                <a:solidFill>
                  <a:srgbClr val="FFFFFF"/>
                </a:solidFill>
              </a:rPr>
              <a:t>Clinical</a:t>
            </a:r>
            <a:r>
              <a:rPr lang="fr-FR" dirty="0">
                <a:solidFill>
                  <a:srgbClr val="FFFFFF"/>
                </a:solidFill>
              </a:rPr>
              <a:t> Practice </a:t>
            </a:r>
            <a:r>
              <a:rPr lang="fr-FR" dirty="0" err="1">
                <a:solidFill>
                  <a:srgbClr val="FFFFFF"/>
                </a:solidFill>
              </a:rPr>
              <a:t>Research</a:t>
            </a:r>
            <a:r>
              <a:rPr lang="fr-FR" dirty="0">
                <a:solidFill>
                  <a:srgbClr val="FFFFFF"/>
                </a:solidFill>
              </a:rPr>
              <a:t> </a:t>
            </a:r>
            <a:r>
              <a:rPr lang="fr-FR" dirty="0" err="1">
                <a:solidFill>
                  <a:srgbClr val="FFFFFF"/>
                </a:solidFill>
              </a:rPr>
              <a:t>Datalink</a:t>
            </a:r>
            <a:r>
              <a:rPr lang="fr-FR" dirty="0">
                <a:solidFill>
                  <a:srgbClr val="FFFFFF"/>
                </a:solidFill>
              </a:rPr>
              <a:t>; EGB, Échantillon Généraliste des Bénéficiaires; HES: </a:t>
            </a:r>
            <a:r>
              <a:rPr lang="fr-FR" dirty="0" err="1">
                <a:solidFill>
                  <a:srgbClr val="FFFFFF"/>
                </a:solidFill>
              </a:rPr>
              <a:t>hospital</a:t>
            </a:r>
            <a:r>
              <a:rPr lang="fr-FR" dirty="0">
                <a:solidFill>
                  <a:srgbClr val="FFFFFF"/>
                </a:solidFill>
              </a:rPr>
              <a:t> </a:t>
            </a:r>
            <a:r>
              <a:rPr lang="fr-FR" dirty="0" err="1">
                <a:solidFill>
                  <a:srgbClr val="FFFFFF"/>
                </a:solidFill>
              </a:rPr>
              <a:t>episode</a:t>
            </a:r>
            <a:r>
              <a:rPr lang="fr-FR" dirty="0">
                <a:solidFill>
                  <a:srgbClr val="FFFFFF"/>
                </a:solidFill>
              </a:rPr>
              <a:t> </a:t>
            </a:r>
            <a:r>
              <a:rPr lang="fr-FR" dirty="0" err="1">
                <a:solidFill>
                  <a:srgbClr val="FFFFFF"/>
                </a:solidFill>
              </a:rPr>
              <a:t>statistics</a:t>
            </a:r>
            <a:r>
              <a:rPr lang="fr-FR" dirty="0">
                <a:solidFill>
                  <a:srgbClr val="FFFFFF"/>
                </a:solidFill>
              </a:rPr>
              <a:t>;  MINAP, </a:t>
            </a:r>
            <a:r>
              <a:rPr lang="fr-FR" dirty="0" err="1">
                <a:solidFill>
                  <a:srgbClr val="FFFFFF"/>
                </a:solidFill>
              </a:rPr>
              <a:t>Myocardial</a:t>
            </a:r>
            <a:r>
              <a:rPr lang="fr-FR" dirty="0">
                <a:solidFill>
                  <a:srgbClr val="FFFFFF"/>
                </a:solidFill>
              </a:rPr>
              <a:t> </a:t>
            </a:r>
            <a:r>
              <a:rPr lang="fr-FR" dirty="0" err="1">
                <a:solidFill>
                  <a:srgbClr val="FFFFFF"/>
                </a:solidFill>
              </a:rPr>
              <a:t>Ischaemia</a:t>
            </a:r>
            <a:r>
              <a:rPr lang="fr-FR" dirty="0">
                <a:solidFill>
                  <a:srgbClr val="FFFFFF"/>
                </a:solidFill>
              </a:rPr>
              <a:t> National Audit Project; PMSI, Programme de Médicalisation du Système d'Information.</a:t>
            </a:r>
          </a:p>
          <a:p>
            <a:pPr defTabSz="901326"/>
            <a:r>
              <a:rPr lang="en-GB" dirty="0">
                <a:solidFill>
                  <a:srgbClr val="000000"/>
                </a:solidFill>
              </a:rPr>
              <a:t>The global real world evidence program comprises 5 studies conducted </a:t>
            </a:r>
            <a:r>
              <a:rPr lang="en-US" dirty="0">
                <a:solidFill>
                  <a:srgbClr val="000000"/>
                </a:solidFill>
              </a:rPr>
              <a:t>in different geographical regions reflecting different health care systems</a:t>
            </a:r>
            <a:endParaRPr lang="en-GB" dirty="0">
              <a:solidFill>
                <a:srgbClr val="000000"/>
              </a:solidFill>
            </a:endParaRPr>
          </a:p>
        </p:txBody>
      </p:sp>
      <p:sp>
        <p:nvSpPr>
          <p:cNvPr id="72708" name="Slide Number Placeholder 3"/>
          <p:cNvSpPr>
            <a:spLocks noGrp="1"/>
          </p:cNvSpPr>
          <p:nvPr>
            <p:ph type="sldNum" sz="quarter" idx="5"/>
          </p:nvPr>
        </p:nvSpPr>
        <p:spPr bwMode="auto">
          <a:xfrm>
            <a:off x="4039997" y="8866776"/>
            <a:ext cx="3091002" cy="466215"/>
          </a:xfrm>
          <a:prstGeom prst="rect">
            <a:avLst/>
          </a:prstGeom>
          <a:noFill/>
          <a:ln>
            <a:miter lim="800000"/>
            <a:headEnd/>
            <a:tailEnd/>
          </a:ln>
        </p:spPr>
        <p:txBody>
          <a:bodyPr wrap="square" lIns="86816" tIns="43408" rIns="86816" bIns="43408" numCol="1" anchorCtr="0" compatLnSpc="1">
            <a:prstTxWarp prst="textNoShape">
              <a:avLst/>
            </a:prstTxWarp>
          </a:bodyPr>
          <a:lstStyle/>
          <a:p>
            <a:pPr defTabSz="924369" fontAlgn="base">
              <a:spcBef>
                <a:spcPct val="0"/>
              </a:spcBef>
              <a:spcAft>
                <a:spcPct val="0"/>
              </a:spcAft>
            </a:pPr>
            <a:fld id="{C9433B33-C3A6-4F12-AB1C-D3D5F4BE7013}" type="slidenum">
              <a:rPr lang="en-GB" b="1">
                <a:solidFill>
                  <a:prstClr val="black"/>
                </a:solidFill>
                <a:latin typeface="Arial" charset="0"/>
              </a:rPr>
              <a:pPr defTabSz="924369" fontAlgn="base">
                <a:spcBef>
                  <a:spcPct val="0"/>
                </a:spcBef>
                <a:spcAft>
                  <a:spcPct val="0"/>
                </a:spcAft>
              </a:pPr>
              <a:t>9</a:t>
            </a:fld>
            <a:endParaRPr lang="en-GB" b="1">
              <a:solidFill>
                <a:prstClr val="black"/>
              </a:solidFill>
              <a:latin typeface="Arial" charset="0"/>
            </a:endParaRPr>
          </a:p>
        </p:txBody>
      </p:sp>
    </p:spTree>
    <p:extLst>
      <p:ext uri="{BB962C8B-B14F-4D97-AF65-F5344CB8AC3E}">
        <p14:creationId xmlns:p14="http://schemas.microsoft.com/office/powerpoint/2010/main" val="3003230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sz="900" b="1" dirty="0"/>
              <a:t>Background</a:t>
            </a:r>
          </a:p>
          <a:p>
            <a:r>
              <a:rPr lang="en-GB" sz="900" dirty="0"/>
              <a:t>International comparisons have shown differences in acute and short-term outcomes in MI patients, but many remain at elevated risk beyond this period. Multiple registries derived from electronic health and administrative records offer an innovative approach to understanding which factors have greatest impact on the prognosis of high-risk patients and how this varies across different healthcare systems, with the potential to inform quality improvement initiatives</a:t>
            </a:r>
          </a:p>
          <a:p>
            <a:r>
              <a:rPr lang="en-GB" sz="900" b="1" dirty="0"/>
              <a:t>Objective</a:t>
            </a:r>
          </a:p>
          <a:p>
            <a:r>
              <a:rPr lang="en-GB" sz="900" dirty="0"/>
              <a:t>To compare the atherothrombotic and bleeding risks in 1-year post-MI survivors across the USA, Sweden, England, and France</a:t>
            </a:r>
          </a:p>
          <a:p>
            <a:r>
              <a:rPr lang="en-GB" sz="900" b="1" dirty="0"/>
              <a:t>Patients and methods</a:t>
            </a:r>
          </a:p>
          <a:p>
            <a:r>
              <a:rPr lang="en-GB" sz="900" dirty="0"/>
              <a:t>Linked electronic health records and disease registries (England, Sweden) and administrative data (US, France) according to common disease definitions based on admission ICD-10 codes and common analysis protocol were analysed. Eligible patients were those who had survived without further MI for 1 year following hospitalisation for MI in 2002–2011 (N=77,976 [Sweden], 53,909 [US; sample restricted to ≥65 years old patients], 7238 [England] and 1757 [France]). Outcome predictors were identified and used in multivariate </a:t>
            </a:r>
            <a:r>
              <a:rPr lang="en-GB" sz="900" dirty="0" err="1"/>
              <a:t>CoxPH</a:t>
            </a:r>
            <a:r>
              <a:rPr lang="en-GB" sz="900" dirty="0"/>
              <a:t> models to estimate adjusted risks</a:t>
            </a:r>
          </a:p>
          <a:p>
            <a:r>
              <a:rPr lang="en-GB" sz="900" b="1" dirty="0"/>
              <a:t>Outcomes</a:t>
            </a:r>
          </a:p>
          <a:p>
            <a:r>
              <a:rPr lang="en-GB" sz="900" dirty="0"/>
              <a:t>MI, stroke, cardiovascular (CV) death, all-cause mortality, and hospitalised bleeding</a:t>
            </a:r>
          </a:p>
          <a:p>
            <a:r>
              <a:rPr lang="en-GB" sz="900" b="1" dirty="0"/>
              <a:t>Results</a:t>
            </a:r>
          </a:p>
          <a:p>
            <a:r>
              <a:rPr lang="en-GB" sz="900" dirty="0"/>
              <a:t>Compared with Swedish and English patients (mean age ~70), French patients were younger (mean age 66) and healthier, whilst US patients were older (minimum age 65; mean age 79) with more comorbidities. Outcome predictors (prevalence range over countries) were age (54–100% aged ≥65), male gender (51–68%), diabetes (21–35%), history of more than one MI (12–19%), stroke (7–0%), heart failure (21–45%), peripheral arterial disease (1–10%), renal disease (3–7%), prior hospitalisation for bleeding (4–17%), atrial fibrillation (14–28%), coronary obstructive pulmonary disorder (8–28%), and cancer (7–12%), all of which had similar strong positive associations with the outcomes in each country. Use of percutaneous coronary intervention (42–62%) or coronary artery bypass grafting (6–17%) in the year post-MI was associated with lower risk across all studies and outcomes. There were large differences in the observed 3-year cumulative risk for the composite of MI, stroke or death across the different countries, ranging from 17.3% (France) to 36.2% (US), and in the 3-year cumulative risk of hospitalised bleeding, ranging from 2.2% (France) to 7.1% (US)</a:t>
            </a:r>
          </a:p>
          <a:p>
            <a:r>
              <a:rPr lang="en-GB" sz="900" dirty="0"/>
              <a:t>After multiple adjustments risk differences for MI, stroke or death were small, but differences in risk of bleeding remained</a:t>
            </a:r>
          </a:p>
          <a:p>
            <a:r>
              <a:rPr lang="en-GB" sz="900" b="1" dirty="0"/>
              <a:t>Conclusion</a:t>
            </a:r>
          </a:p>
          <a:p>
            <a:r>
              <a:rPr lang="en-GB" sz="900" dirty="0"/>
              <a:t>Risk of CV events remained high across the 3 years and across the four countries studied. The predictors for identifying 1-year post-MI survivors with increased risk of CV or bleeding events are similar across different countries and partially explain differences in observed risks. This study highlights the importance of comorbidity management in this high risk population and exemplifies the power and </a:t>
            </a:r>
            <a:r>
              <a:rPr lang="en-GB" sz="900" dirty="0" err="1"/>
              <a:t>generalisability</a:t>
            </a:r>
            <a:r>
              <a:rPr lang="en-GB" sz="900" dirty="0"/>
              <a:t> of prognosis research that utilises the clinical records of different countries</a:t>
            </a:r>
          </a:p>
          <a:p>
            <a:endParaRPr lang="en-GB" sz="900" dirty="0"/>
          </a:p>
        </p:txBody>
      </p:sp>
    </p:spTree>
    <p:extLst>
      <p:ext uri="{BB962C8B-B14F-4D97-AF65-F5344CB8AC3E}">
        <p14:creationId xmlns:p14="http://schemas.microsoft.com/office/powerpoint/2010/main" val="3726934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F73EF0-81BD-4B61-A7D4-B1C59FBAE70D}" type="slidenum">
              <a:rPr lang="en-GB" smtClean="0"/>
              <a:pPr/>
              <a:t>13</a:t>
            </a:fld>
            <a:endParaRPr lang="en-GB" dirty="0"/>
          </a:p>
        </p:txBody>
      </p:sp>
    </p:spTree>
    <p:extLst>
      <p:ext uri="{BB962C8B-B14F-4D97-AF65-F5344CB8AC3E}">
        <p14:creationId xmlns:p14="http://schemas.microsoft.com/office/powerpoint/2010/main" val="289721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61038" cy="3241675"/>
          </a:xfrm>
        </p:spPr>
      </p:sp>
      <p:sp>
        <p:nvSpPr>
          <p:cNvPr id="3" name="Notes Placeholder 2"/>
          <p:cNvSpPr>
            <a:spLocks noGrp="1"/>
          </p:cNvSpPr>
          <p:nvPr>
            <p:ph type="body" idx="1"/>
          </p:nvPr>
        </p:nvSpPr>
        <p:spPr>
          <a:xfrm>
            <a:off x="604147" y="4774583"/>
            <a:ext cx="6108616" cy="4463624"/>
          </a:xfrm>
        </p:spPr>
        <p:txBody>
          <a:bodyPr/>
          <a:lstStyle/>
          <a:p>
            <a:pPr>
              <a:defRPr/>
            </a:pPr>
            <a:r>
              <a:rPr lang="en-GB" b="1" dirty="0"/>
              <a:t>Reference:</a:t>
            </a:r>
          </a:p>
          <a:p>
            <a:r>
              <a:rPr lang="en-GB" altLang="en-US" dirty="0"/>
              <a:t>Stone GW, </a:t>
            </a:r>
            <a:r>
              <a:rPr lang="en-US" dirty="0"/>
              <a:t>Maehara A, Lansky AJ,</a:t>
            </a:r>
            <a:r>
              <a:rPr lang="en-GB" altLang="en-US" dirty="0"/>
              <a:t> et al. </a:t>
            </a:r>
            <a:r>
              <a:rPr lang="en-US" dirty="0">
                <a:ea typeface="MS PGothic" pitchFamily="34" charset="-128"/>
                <a:cs typeface="MS PGothic"/>
              </a:rPr>
              <a:t>A prospective natural-history study of coronary atherosclerosis</a:t>
            </a:r>
            <a:r>
              <a:rPr lang="en-GB" dirty="0"/>
              <a:t>. </a:t>
            </a:r>
            <a:r>
              <a:rPr lang="en-GB" altLang="en-US" i="1" dirty="0"/>
              <a:t>N Engl J Med. </a:t>
            </a:r>
            <a:r>
              <a:rPr lang="en-GB" altLang="en-US" dirty="0"/>
              <a:t>2011;364:226-235.</a:t>
            </a:r>
          </a:p>
          <a:p>
            <a:pPr indent="-202448"/>
            <a:endParaRPr lang="en-GB" altLang="en-US" sz="800" dirty="0"/>
          </a:p>
        </p:txBody>
      </p:sp>
      <p:sp>
        <p:nvSpPr>
          <p:cNvPr id="4" name="Slide Number Placeholder 3"/>
          <p:cNvSpPr>
            <a:spLocks noGrp="1"/>
          </p:cNvSpPr>
          <p:nvPr>
            <p:ph type="sldNum" sz="quarter" idx="10"/>
          </p:nvPr>
        </p:nvSpPr>
        <p:spPr/>
        <p:txBody>
          <a:bodyPr/>
          <a:lstStyle/>
          <a:p>
            <a:pPr defTabSz="914583">
              <a:defRPr/>
            </a:pPr>
            <a:fld id="{163C31EC-CBD7-E544-B62E-28364ADA9FC4}" type="slidenum">
              <a:rPr lang="en-US" sz="1000">
                <a:solidFill>
                  <a:prstClr val="black"/>
                </a:solidFill>
                <a:latin typeface="Arial" panose="020B0604020202020204"/>
              </a:rPr>
              <a:pPr defTabSz="914583">
                <a:defRPr/>
              </a:pPr>
              <a:t>14</a:t>
            </a:fld>
            <a:endParaRPr lang="en-US" sz="1000" dirty="0">
              <a:solidFill>
                <a:prstClr val="black"/>
              </a:solidFill>
              <a:latin typeface="Arial" panose="020B0604020202020204"/>
            </a:endParaRPr>
          </a:p>
        </p:txBody>
      </p:sp>
      <p:sp>
        <p:nvSpPr>
          <p:cNvPr id="6" name="TextBox 5">
            <a:extLst>
              <a:ext uri="{FF2B5EF4-FFF2-40B4-BE49-F238E27FC236}">
                <a16:creationId xmlns:a16="http://schemas.microsoft.com/office/drawing/2014/main" id="{48A4C20B-01AD-461A-A94E-1A50C7524398}"/>
              </a:ext>
            </a:extLst>
          </p:cNvPr>
          <p:cNvSpPr txBox="1"/>
          <p:nvPr/>
        </p:nvSpPr>
        <p:spPr>
          <a:xfrm>
            <a:off x="91463" y="2902931"/>
            <a:ext cx="1070461" cy="890314"/>
          </a:xfrm>
          <a:prstGeom prst="rect">
            <a:avLst/>
          </a:prstGeom>
          <a:noFill/>
          <a:ln>
            <a:solidFill>
              <a:srgbClr val="FF0000"/>
            </a:solidFill>
          </a:ln>
        </p:spPr>
        <p:txBody>
          <a:bodyPr wrap="square" lIns="95766" tIns="47883" rIns="95766" bIns="47883" rtlCol="0">
            <a:spAutoFit/>
          </a:bodyPr>
          <a:lstStyle/>
          <a:p>
            <a:pPr defTabSz="914583">
              <a:defRPr/>
            </a:pPr>
            <a:r>
              <a:rPr lang="en-US" sz="1000" dirty="0">
                <a:solidFill>
                  <a:srgbClr val="FF0000"/>
                </a:solidFill>
                <a:latin typeface="Arial" panose="020B0604020202020204"/>
              </a:rPr>
              <a:t>Abstract + p227 col2/ para 4 + col2 para 2,3 + p229 para1</a:t>
            </a:r>
          </a:p>
        </p:txBody>
      </p:sp>
      <p:sp>
        <p:nvSpPr>
          <p:cNvPr id="7" name="TextBox 6">
            <a:extLst>
              <a:ext uri="{FF2B5EF4-FFF2-40B4-BE49-F238E27FC236}">
                <a16:creationId xmlns:a16="http://schemas.microsoft.com/office/drawing/2014/main" id="{9843FD25-43DC-4425-971B-CE7E4AFA9158}"/>
              </a:ext>
            </a:extLst>
          </p:cNvPr>
          <p:cNvSpPr txBox="1"/>
          <p:nvPr/>
        </p:nvSpPr>
        <p:spPr>
          <a:xfrm>
            <a:off x="6008236" y="1919855"/>
            <a:ext cx="995913" cy="254375"/>
          </a:xfrm>
          <a:prstGeom prst="rect">
            <a:avLst/>
          </a:prstGeom>
          <a:noFill/>
          <a:ln>
            <a:solidFill>
              <a:srgbClr val="FF0000"/>
            </a:solidFill>
          </a:ln>
        </p:spPr>
        <p:txBody>
          <a:bodyPr wrap="square" lIns="95766" tIns="47883" rIns="95766" bIns="47883" rtlCol="0">
            <a:spAutoFit/>
          </a:bodyPr>
          <a:lstStyle/>
          <a:p>
            <a:pPr defTabSz="914583">
              <a:defRPr/>
            </a:pPr>
            <a:r>
              <a:rPr lang="en-US" sz="1000" dirty="0">
                <a:solidFill>
                  <a:srgbClr val="FF0000"/>
                </a:solidFill>
                <a:latin typeface="Arial" panose="020B0604020202020204"/>
              </a:rPr>
              <a:t>Figure 1</a:t>
            </a:r>
          </a:p>
        </p:txBody>
      </p:sp>
      <p:sp>
        <p:nvSpPr>
          <p:cNvPr id="8" name="TextBox 7">
            <a:extLst>
              <a:ext uri="{FF2B5EF4-FFF2-40B4-BE49-F238E27FC236}">
                <a16:creationId xmlns:a16="http://schemas.microsoft.com/office/drawing/2014/main" id="{CACF5243-F521-4885-9EDD-2A30401935DD}"/>
              </a:ext>
            </a:extLst>
          </p:cNvPr>
          <p:cNvSpPr txBox="1"/>
          <p:nvPr/>
        </p:nvSpPr>
        <p:spPr>
          <a:xfrm>
            <a:off x="6071751" y="3603714"/>
            <a:ext cx="1107699" cy="572345"/>
          </a:xfrm>
          <a:prstGeom prst="rect">
            <a:avLst/>
          </a:prstGeom>
          <a:noFill/>
          <a:ln>
            <a:solidFill>
              <a:srgbClr val="FF0000"/>
            </a:solidFill>
          </a:ln>
        </p:spPr>
        <p:txBody>
          <a:bodyPr wrap="square" lIns="95766" tIns="47883" rIns="95766" bIns="47883" rtlCol="0">
            <a:spAutoFit/>
          </a:bodyPr>
          <a:lstStyle/>
          <a:p>
            <a:pPr defTabSz="914583">
              <a:defRPr/>
            </a:pPr>
            <a:r>
              <a:rPr lang="en-US" sz="1000" dirty="0">
                <a:solidFill>
                  <a:srgbClr val="FF0000"/>
                </a:solidFill>
                <a:latin typeface="Arial" panose="020B0604020202020204"/>
              </a:rPr>
              <a:t>Footnotes are from under figure 1</a:t>
            </a:r>
          </a:p>
        </p:txBody>
      </p:sp>
      <p:cxnSp>
        <p:nvCxnSpPr>
          <p:cNvPr id="10" name="Straight Arrow Connector 9">
            <a:extLst>
              <a:ext uri="{FF2B5EF4-FFF2-40B4-BE49-F238E27FC236}">
                <a16:creationId xmlns:a16="http://schemas.microsoft.com/office/drawing/2014/main" id="{93910B3E-2191-47D4-906B-6CAF707D70AA}"/>
              </a:ext>
            </a:extLst>
          </p:cNvPr>
          <p:cNvCxnSpPr>
            <a:stCxn id="6" idx="3"/>
          </p:cNvCxnSpPr>
          <p:nvPr/>
        </p:nvCxnSpPr>
        <p:spPr>
          <a:xfrm>
            <a:off x="1161923" y="3348087"/>
            <a:ext cx="220160" cy="2556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048D11C-8329-4E8F-B41C-17A9E3A0E248}"/>
              </a:ext>
            </a:extLst>
          </p:cNvPr>
          <p:cNvCxnSpPr>
            <a:cxnSpLocks/>
            <a:stCxn id="8" idx="1"/>
          </p:cNvCxnSpPr>
          <p:nvPr/>
        </p:nvCxnSpPr>
        <p:spPr>
          <a:xfrm flipH="1">
            <a:off x="5823043" y="3889888"/>
            <a:ext cx="248709" cy="2366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1A063F3-74E1-49B2-BDF9-46C236BAEB04}"/>
              </a:ext>
            </a:extLst>
          </p:cNvPr>
          <p:cNvCxnSpPr/>
          <p:nvPr/>
        </p:nvCxnSpPr>
        <p:spPr>
          <a:xfrm flipH="1">
            <a:off x="5524944" y="2047042"/>
            <a:ext cx="483293" cy="5508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408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258A8F-FE77-4325-93C5-8413AA5B8B20}" type="slidenum">
              <a:rPr lang="en-GB" smtClean="0"/>
              <a:t>17</a:t>
            </a:fld>
            <a:endParaRPr lang="en-GB"/>
          </a:p>
        </p:txBody>
      </p:sp>
    </p:spTree>
    <p:extLst>
      <p:ext uri="{BB962C8B-B14F-4D97-AF65-F5344CB8AC3E}">
        <p14:creationId xmlns:p14="http://schemas.microsoft.com/office/powerpoint/2010/main" val="266180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659">
              <a:spcBef>
                <a:spcPts val="314"/>
              </a:spcBef>
              <a:defRPr/>
            </a:pPr>
            <a:r>
              <a:rPr lang="en-US" b="1" dirty="0"/>
              <a:t>References:</a:t>
            </a:r>
          </a:p>
          <a:p>
            <a:pPr marL="239415" indent="-239415" defTabSz="957659">
              <a:spcBef>
                <a:spcPts val="314"/>
              </a:spcBef>
              <a:buFont typeface="+mj-lt"/>
              <a:buAutoNum type="arabicPeriod"/>
              <a:defRPr/>
            </a:pPr>
            <a:r>
              <a:rPr lang="en-US" dirty="0"/>
              <a:t>Sahlen A, Varenhorst C, Lagerqvist B, et al. Outcomes in patients treated with ticagrelor or clopidogrel after acute myocardial infarction: experiences from SWEDEHEART registry [article and supplementary online content]. </a:t>
            </a:r>
            <a:r>
              <a:rPr lang="en-US" i="1" dirty="0"/>
              <a:t>Eur Heart J</a:t>
            </a:r>
            <a:r>
              <a:rPr lang="en-US" dirty="0"/>
              <a:t>. 2016; 37:3335-3342. https://dx.doi.org/10.1093/eurheartj/ehw284.  Accessed June 14, 2018.</a:t>
            </a:r>
          </a:p>
          <a:p>
            <a:pPr marL="239415" indent="-239415">
              <a:buFont typeface="+mj-lt"/>
              <a:buAutoNum type="arabicPeriod"/>
            </a:pPr>
            <a:r>
              <a:rPr lang="en-GB" dirty="0"/>
              <a:t>Wallentin L, Becker RC, Budaj A, et al. </a:t>
            </a:r>
            <a:r>
              <a:rPr lang="en-AU" dirty="0"/>
              <a:t>Ticagrelor versus clopidogrel in patients with acute coronary syndromes. </a:t>
            </a:r>
            <a:r>
              <a:rPr lang="en-GB" i="1" dirty="0"/>
              <a:t>N Engl J Med</a:t>
            </a:r>
            <a:r>
              <a:rPr lang="en-GB" dirty="0"/>
              <a:t>. 2009;361:1045-1057.</a:t>
            </a:r>
          </a:p>
          <a:p>
            <a:pPr defTabSz="957659">
              <a:spcBef>
                <a:spcPts val="314"/>
              </a:spcBef>
              <a:defRPr/>
            </a:pPr>
            <a:endParaRPr lang="en-US" dirty="0"/>
          </a:p>
          <a:p>
            <a:endParaRPr lang="en-US" dirty="0"/>
          </a:p>
        </p:txBody>
      </p:sp>
      <p:sp>
        <p:nvSpPr>
          <p:cNvPr id="5" name="Slide Number Placeholder 4">
            <a:extLst>
              <a:ext uri="{FF2B5EF4-FFF2-40B4-BE49-F238E27FC236}">
                <a16:creationId xmlns:a16="http://schemas.microsoft.com/office/drawing/2014/main" id="{5C8357EC-830A-4D7D-9301-87AE478C8526}"/>
              </a:ext>
            </a:extLst>
          </p:cNvPr>
          <p:cNvSpPr>
            <a:spLocks noGrp="1"/>
          </p:cNvSpPr>
          <p:nvPr>
            <p:ph type="sldNum" sz="quarter" idx="10"/>
          </p:nvPr>
        </p:nvSpPr>
        <p:spPr/>
        <p:txBody>
          <a:bodyPr/>
          <a:lstStyle/>
          <a:p>
            <a:pPr defTabSz="957659">
              <a:defRPr/>
            </a:pPr>
            <a:fld id="{50487F27-F4AC-478C-A07B-A71CA0B86259}" type="slidenum">
              <a:rPr lang="en-US" sz="1000">
                <a:solidFill>
                  <a:srgbClr val="000000"/>
                </a:solidFill>
                <a:latin typeface="Arial" panose="020B0604020202020204"/>
              </a:rPr>
              <a:pPr defTabSz="957659">
                <a:defRPr/>
              </a:pPr>
              <a:t>28</a:t>
            </a:fld>
            <a:endParaRPr lang="en-US" sz="1000" dirty="0">
              <a:solidFill>
                <a:srgbClr val="000000"/>
              </a:solidFill>
              <a:latin typeface="Arial" panose="020B0604020202020204"/>
            </a:endParaRPr>
          </a:p>
        </p:txBody>
      </p:sp>
      <p:sp>
        <p:nvSpPr>
          <p:cNvPr id="6" name="TextBox 5">
            <a:extLst>
              <a:ext uri="{FF2B5EF4-FFF2-40B4-BE49-F238E27FC236}">
                <a16:creationId xmlns:a16="http://schemas.microsoft.com/office/drawing/2014/main" id="{17ED5592-D906-484F-96B7-D9D2288ADBA8}"/>
              </a:ext>
            </a:extLst>
          </p:cNvPr>
          <p:cNvSpPr txBox="1"/>
          <p:nvPr/>
        </p:nvSpPr>
        <p:spPr>
          <a:xfrm>
            <a:off x="5426709" y="1814633"/>
            <a:ext cx="1209093" cy="413360"/>
          </a:xfrm>
          <a:prstGeom prst="rect">
            <a:avLst/>
          </a:prstGeom>
          <a:noFill/>
          <a:ln>
            <a:solidFill>
              <a:srgbClr val="FF0000"/>
            </a:solidFill>
          </a:ln>
        </p:spPr>
        <p:txBody>
          <a:bodyPr wrap="square" lIns="95766" tIns="47883" rIns="95766" bIns="47883" rtlCol="0">
            <a:spAutoFit/>
          </a:bodyPr>
          <a:lstStyle/>
          <a:p>
            <a:pPr defTabSz="914583">
              <a:defRPr/>
            </a:pPr>
            <a:r>
              <a:rPr lang="en-US" sz="1000" dirty="0">
                <a:solidFill>
                  <a:srgbClr val="FF0000"/>
                </a:solidFill>
                <a:latin typeface="Arial" panose="020B0604020202020204"/>
              </a:rPr>
              <a:t>CP confirmed; Sahlen/Fig 3</a:t>
            </a:r>
          </a:p>
        </p:txBody>
      </p:sp>
      <p:sp>
        <p:nvSpPr>
          <p:cNvPr id="7" name="TextBox 6">
            <a:extLst>
              <a:ext uri="{FF2B5EF4-FFF2-40B4-BE49-F238E27FC236}">
                <a16:creationId xmlns:a16="http://schemas.microsoft.com/office/drawing/2014/main" id="{527A3C62-B025-4E7B-B2E5-9227B9258EA4}"/>
              </a:ext>
            </a:extLst>
          </p:cNvPr>
          <p:cNvSpPr txBox="1"/>
          <p:nvPr/>
        </p:nvSpPr>
        <p:spPr>
          <a:xfrm>
            <a:off x="195875" y="2934193"/>
            <a:ext cx="1071632" cy="572345"/>
          </a:xfrm>
          <a:prstGeom prst="rect">
            <a:avLst/>
          </a:prstGeom>
          <a:noFill/>
          <a:ln>
            <a:solidFill>
              <a:srgbClr val="FF0000"/>
            </a:solidFill>
          </a:ln>
        </p:spPr>
        <p:txBody>
          <a:bodyPr wrap="square" lIns="95766" tIns="47883" rIns="95766" bIns="47883" rtlCol="0">
            <a:spAutoFit/>
          </a:bodyPr>
          <a:lstStyle/>
          <a:p>
            <a:pPr defTabSz="914583">
              <a:defRPr/>
            </a:pPr>
            <a:r>
              <a:rPr lang="en-US" sz="1000" dirty="0">
                <a:solidFill>
                  <a:srgbClr val="FF0000"/>
                </a:solidFill>
                <a:latin typeface="Arial" panose="020B0604020202020204"/>
              </a:rPr>
              <a:t>Sahlen/</a:t>
            </a:r>
            <a:br>
              <a:rPr lang="en-US" sz="1000" dirty="0">
                <a:solidFill>
                  <a:srgbClr val="FF0000"/>
                </a:solidFill>
                <a:latin typeface="Arial" panose="020B0604020202020204"/>
              </a:rPr>
            </a:br>
            <a:r>
              <a:rPr lang="en-US" sz="1000" dirty="0">
                <a:solidFill>
                  <a:srgbClr val="FF0000"/>
                </a:solidFill>
                <a:latin typeface="Arial" panose="020B0604020202020204"/>
              </a:rPr>
              <a:t>Supplemental content, pg 4</a:t>
            </a:r>
          </a:p>
        </p:txBody>
      </p:sp>
      <p:cxnSp>
        <p:nvCxnSpPr>
          <p:cNvPr id="8" name="Straight Arrow Connector 7">
            <a:extLst>
              <a:ext uri="{FF2B5EF4-FFF2-40B4-BE49-F238E27FC236}">
                <a16:creationId xmlns:a16="http://schemas.microsoft.com/office/drawing/2014/main" id="{81FD87D1-4DC3-4D21-BB12-266AA551F6FE}"/>
              </a:ext>
            </a:extLst>
          </p:cNvPr>
          <p:cNvCxnSpPr>
            <a:cxnSpLocks/>
          </p:cNvCxnSpPr>
          <p:nvPr/>
        </p:nvCxnSpPr>
        <p:spPr>
          <a:xfrm>
            <a:off x="1267507" y="3255454"/>
            <a:ext cx="1608445" cy="17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52E0AAD-D7D8-4091-8BA9-B90E0CCE9F62}"/>
              </a:ext>
            </a:extLst>
          </p:cNvPr>
          <p:cNvSpPr txBox="1"/>
          <p:nvPr/>
        </p:nvSpPr>
        <p:spPr>
          <a:xfrm>
            <a:off x="5846982" y="3048774"/>
            <a:ext cx="1209093" cy="413360"/>
          </a:xfrm>
          <a:prstGeom prst="rect">
            <a:avLst/>
          </a:prstGeom>
          <a:noFill/>
          <a:ln>
            <a:solidFill>
              <a:srgbClr val="FF0000"/>
            </a:solidFill>
          </a:ln>
        </p:spPr>
        <p:txBody>
          <a:bodyPr wrap="square" lIns="95766" tIns="47883" rIns="95766" bIns="47883" rtlCol="0">
            <a:spAutoFit/>
          </a:bodyPr>
          <a:lstStyle/>
          <a:p>
            <a:pPr defTabSz="914583">
              <a:defRPr/>
            </a:pPr>
            <a:r>
              <a:rPr lang="en-US" sz="1000" dirty="0">
                <a:solidFill>
                  <a:srgbClr val="FF0000"/>
                </a:solidFill>
                <a:latin typeface="Arial" panose="020B0604020202020204"/>
              </a:rPr>
              <a:t>Sahlen/pg3339/Table 2</a:t>
            </a:r>
          </a:p>
        </p:txBody>
      </p:sp>
      <p:cxnSp>
        <p:nvCxnSpPr>
          <p:cNvPr id="11" name="Straight Arrow Connector 10">
            <a:extLst>
              <a:ext uri="{FF2B5EF4-FFF2-40B4-BE49-F238E27FC236}">
                <a16:creationId xmlns:a16="http://schemas.microsoft.com/office/drawing/2014/main" id="{485FA028-B535-4C3A-BD90-7D9DB28CA0E6}"/>
              </a:ext>
            </a:extLst>
          </p:cNvPr>
          <p:cNvCxnSpPr>
            <a:cxnSpLocks/>
          </p:cNvCxnSpPr>
          <p:nvPr/>
        </p:nvCxnSpPr>
        <p:spPr>
          <a:xfrm flipH="1">
            <a:off x="5426710" y="3255454"/>
            <a:ext cx="56909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B7A790B-ED4F-4E03-B4D8-EEA6AABD10E2}"/>
              </a:ext>
            </a:extLst>
          </p:cNvPr>
          <p:cNvSpPr txBox="1"/>
          <p:nvPr/>
        </p:nvSpPr>
        <p:spPr>
          <a:xfrm>
            <a:off x="5040538" y="4415375"/>
            <a:ext cx="1879810" cy="413360"/>
          </a:xfrm>
          <a:prstGeom prst="rect">
            <a:avLst/>
          </a:prstGeom>
          <a:noFill/>
          <a:ln>
            <a:solidFill>
              <a:srgbClr val="FF0000"/>
            </a:solidFill>
          </a:ln>
        </p:spPr>
        <p:txBody>
          <a:bodyPr wrap="square" lIns="95766" tIns="47883" rIns="95766" bIns="47883" rtlCol="0">
            <a:spAutoFit/>
          </a:bodyPr>
          <a:lstStyle/>
          <a:p>
            <a:pPr defTabSz="914583">
              <a:defRPr/>
            </a:pPr>
            <a:r>
              <a:rPr lang="en-US" sz="1000" dirty="0">
                <a:solidFill>
                  <a:srgbClr val="FF0000"/>
                </a:solidFill>
                <a:latin typeface="Arial" panose="020B0604020202020204"/>
              </a:rPr>
              <a:t>Sahlen/pg3335/abs &amp; pg 3336/col 1/para3 &amp; 5</a:t>
            </a:r>
          </a:p>
        </p:txBody>
      </p:sp>
      <p:cxnSp>
        <p:nvCxnSpPr>
          <p:cNvPr id="15" name="Connector: Elbow 14">
            <a:extLst>
              <a:ext uri="{FF2B5EF4-FFF2-40B4-BE49-F238E27FC236}">
                <a16:creationId xmlns:a16="http://schemas.microsoft.com/office/drawing/2014/main" id="{6B311DEC-AB4F-4ED1-90CE-35C218F6E825}"/>
              </a:ext>
            </a:extLst>
          </p:cNvPr>
          <p:cNvCxnSpPr>
            <a:cxnSpLocks/>
          </p:cNvCxnSpPr>
          <p:nvPr/>
        </p:nvCxnSpPr>
        <p:spPr>
          <a:xfrm rot="16200000" flipV="1">
            <a:off x="6145738" y="4040302"/>
            <a:ext cx="685878" cy="477629"/>
          </a:xfrm>
          <a:prstGeom prst="bentConnector3">
            <a:avLst>
              <a:gd name="adj1" fmla="val 10165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9E94369-F252-49EF-911B-05A710B85102}"/>
              </a:ext>
            </a:extLst>
          </p:cNvPr>
          <p:cNvSpPr txBox="1"/>
          <p:nvPr/>
        </p:nvSpPr>
        <p:spPr>
          <a:xfrm>
            <a:off x="1131824" y="6138969"/>
            <a:ext cx="2689229" cy="572345"/>
          </a:xfrm>
          <a:prstGeom prst="rect">
            <a:avLst/>
          </a:prstGeom>
          <a:noFill/>
          <a:ln>
            <a:solidFill>
              <a:srgbClr val="FF0000"/>
            </a:solidFill>
          </a:ln>
        </p:spPr>
        <p:txBody>
          <a:bodyPr wrap="square" lIns="95766" tIns="47883" rIns="95766" bIns="47883" rtlCol="0">
            <a:spAutoFit/>
          </a:bodyPr>
          <a:lstStyle/>
          <a:p>
            <a:pPr defTabSz="914583">
              <a:defRPr/>
            </a:pPr>
            <a:r>
              <a:rPr lang="en-US" sz="1000" dirty="0">
                <a:solidFill>
                  <a:srgbClr val="FF0000"/>
                </a:solidFill>
                <a:latin typeface="Arial" panose="020B0604020202020204"/>
              </a:rPr>
              <a:t>Footnotes: </a:t>
            </a:r>
          </a:p>
          <a:p>
            <a:pPr defTabSz="914583">
              <a:defRPr/>
            </a:pPr>
            <a:r>
              <a:rPr lang="en-US" sz="1000" dirty="0">
                <a:solidFill>
                  <a:srgbClr val="FF0000"/>
                </a:solidFill>
                <a:latin typeface="Arial" panose="020B0604020202020204"/>
              </a:rPr>
              <a:t>A: Wallentin/pg 1047/col 2</a:t>
            </a:r>
          </a:p>
          <a:p>
            <a:pPr defTabSz="914583">
              <a:defRPr/>
            </a:pPr>
            <a:r>
              <a:rPr lang="en-US" sz="1000" dirty="0">
                <a:solidFill>
                  <a:srgbClr val="FF0000"/>
                </a:solidFill>
                <a:latin typeface="Arial" panose="020B0604020202020204"/>
              </a:rPr>
              <a:t>B: Sahlen/pg 3336/col 2/para 1</a:t>
            </a:r>
          </a:p>
        </p:txBody>
      </p:sp>
    </p:spTree>
    <p:extLst>
      <p:ext uri="{BB962C8B-B14F-4D97-AF65-F5344CB8AC3E}">
        <p14:creationId xmlns:p14="http://schemas.microsoft.com/office/powerpoint/2010/main" val="2897251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4" name="Notes Placeholder 2"/>
          <p:cNvSpPr>
            <a:spLocks noGrp="1"/>
          </p:cNvSpPr>
          <p:nvPr>
            <p:ph type="body" idx="3"/>
          </p:nvPr>
        </p:nvSpPr>
        <p:spPr>
          <a:xfrm>
            <a:off x="1214780" y="4802704"/>
            <a:ext cx="4819723" cy="4952199"/>
          </a:xfrm>
          <a:noFill/>
          <a:ln/>
        </p:spPr>
        <p:txBody>
          <a:bodyPr/>
          <a:lstStyle/>
          <a:p>
            <a:pPr>
              <a:lnSpc>
                <a:spcPct val="100000"/>
              </a:lnSpc>
              <a:buNone/>
              <a:defRPr/>
            </a:pPr>
            <a:r>
              <a:rPr lang="en-GB" b="1" dirty="0">
                <a:ea typeface="MS PGothic" pitchFamily="34" charset="-128"/>
              </a:rPr>
              <a:t>NOTE</a:t>
            </a:r>
            <a:r>
              <a:rPr lang="en-GB" dirty="0">
                <a:ea typeface="MS PGothic" pitchFamily="34" charset="-128"/>
              </a:rPr>
              <a:t>: Ticagrelor is only indicated in patients with ACS </a:t>
            </a:r>
            <a:r>
              <a:rPr lang="en-US" dirty="0">
                <a:solidFill>
                  <a:schemeClr val="bg1"/>
                </a:solidFill>
                <a:ea typeface="MS PGothic" pitchFamily="34" charset="-128"/>
                <a:cs typeface="Arial" pitchFamily="34" charset="0"/>
              </a:rPr>
              <a:t>for up to 1 year of treatment</a:t>
            </a:r>
            <a:endParaRPr lang="en-GB" dirty="0">
              <a:ea typeface="MS PGothic" pitchFamily="34" charset="-128"/>
            </a:endParaRPr>
          </a:p>
          <a:p>
            <a:pPr>
              <a:lnSpc>
                <a:spcPct val="100000"/>
              </a:lnSpc>
              <a:defRPr/>
            </a:pPr>
            <a:r>
              <a:rPr lang="en-GB" dirty="0">
                <a:ea typeface="MS PGothic" pitchFamily="34" charset="-128"/>
              </a:rPr>
              <a:t>Brilique, co-administered with acetylsalicylic acid, is indicated for the prevention of atherothrombotic events in adult patients with acute coronary syndromes (unstable angina, non-ST elevation myocardial infarction [NSTEMI] or ST elevation myocardial infarction [STEMI]); including patients managed medically, and those who are managed with percutaneous coronary intervention (PCI) or coronary artery bypass grafting (CABG)</a:t>
            </a:r>
            <a:endParaRPr lang="en-GB" baseline="30000" dirty="0">
              <a:ea typeface="MS PGothic" pitchFamily="34" charset="-128"/>
            </a:endParaRPr>
          </a:p>
          <a:p>
            <a:pPr>
              <a:lnSpc>
                <a:spcPct val="100000"/>
              </a:lnSpc>
              <a:defRPr/>
            </a:pPr>
            <a:endParaRPr lang="en-GB" dirty="0">
              <a:ea typeface="MS PGothic" pitchFamily="34" charset="-128"/>
            </a:endParaRPr>
          </a:p>
          <a:p>
            <a:pPr>
              <a:defRPr/>
            </a:pPr>
            <a:r>
              <a:rPr lang="en-GB" b="1" dirty="0">
                <a:ea typeface="MS PGothic" pitchFamily="34" charset="-128"/>
              </a:rPr>
              <a:t>Reference</a:t>
            </a:r>
          </a:p>
          <a:p>
            <a:pPr>
              <a:defRPr/>
            </a:pPr>
            <a:r>
              <a:rPr lang="en-GB" dirty="0">
                <a:ea typeface="MS PGothic" pitchFamily="34" charset="-128"/>
              </a:rPr>
              <a:t>BRILIQUE™ [Summary of product characteristics]. Södertälje, Sweden: AstraZeneca, 2013.</a:t>
            </a:r>
            <a:endParaRPr lang="en-GB" altLang="en-US" dirty="0"/>
          </a:p>
        </p:txBody>
      </p:sp>
    </p:spTree>
    <p:extLst>
      <p:ext uri="{BB962C8B-B14F-4D97-AF65-F5344CB8AC3E}">
        <p14:creationId xmlns:p14="http://schemas.microsoft.com/office/powerpoint/2010/main" val="3505698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3928919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s/slide29.xml"/><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s/slide29.xml"/><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s/slide29.xml"/><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s/slide39.xml"/><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s/slide39.xml"/><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s/slide39.xml"/><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s/slide39.xml"/><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Eosinophil_NK_Cell_10K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46797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7" descr="AZ1466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52811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2" name="Picture 1" descr="Diabetes.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val="1264137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0" name="Picture 9" descr="TLR9_Endosome_and_Receptor_RGB LR.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0" y="2878137"/>
            <a:ext cx="8856000" cy="2125663"/>
          </a:xfrm>
          <a:prstGeom prst="rect">
            <a:avLst/>
          </a:prstGeom>
        </p:spPr>
      </p:pic>
    </p:spTree>
    <p:extLst>
      <p:ext uri="{BB962C8B-B14F-4D97-AF65-F5344CB8AC3E}">
        <p14:creationId xmlns:p14="http://schemas.microsoft.com/office/powerpoint/2010/main" val="2792299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ide Title Only">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8"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sp>
        <p:nvSpPr>
          <p:cNvPr id="9" name="Text Placeholder 29"/>
          <p:cNvSpPr>
            <a:spLocks noGrp="1"/>
          </p:cNvSpPr>
          <p:nvPr>
            <p:ph type="body" sz="quarter" idx="11" hasCustomPrompt="1"/>
          </p:nvPr>
        </p:nvSpPr>
        <p:spPr>
          <a:xfrm>
            <a:off x="215999" y="44590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3" name="Text Placeholder 29"/>
          <p:cNvSpPr>
            <a:spLocks noGrp="1"/>
          </p:cNvSpPr>
          <p:nvPr>
            <p:ph type="body" sz="quarter" idx="12" hasCustomPrompt="1"/>
          </p:nvPr>
        </p:nvSpPr>
        <p:spPr>
          <a:xfrm>
            <a:off x="215999" y="46653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6" name="Text Placeholder 29"/>
          <p:cNvSpPr>
            <a:spLocks noGrp="1"/>
          </p:cNvSpPr>
          <p:nvPr>
            <p:ph type="body" sz="quarter" idx="15" hasCustomPrompt="1"/>
          </p:nvPr>
        </p:nvSpPr>
        <p:spPr>
          <a:xfrm>
            <a:off x="7128000" y="44590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7" name="Text Placeholder 29"/>
          <p:cNvSpPr>
            <a:spLocks noGrp="1"/>
          </p:cNvSpPr>
          <p:nvPr>
            <p:ph type="body" sz="quarter" idx="13" hasCustomPrompt="1"/>
          </p:nvPr>
        </p:nvSpPr>
        <p:spPr>
          <a:xfrm>
            <a:off x="7128000" y="46653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625363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7" name="Picture 6" descr="Eosinophil_NK_Cell_10K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Tree>
    <p:extLst>
      <p:ext uri="{BB962C8B-B14F-4D97-AF65-F5344CB8AC3E}">
        <p14:creationId xmlns:p14="http://schemas.microsoft.com/office/powerpoint/2010/main" val="1048682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page_04_AST109_TCell_Cancer_Cell_Lipid_Layer_10K_0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Tree>
    <p:extLst>
      <p:ext uri="{BB962C8B-B14F-4D97-AF65-F5344CB8AC3E}">
        <p14:creationId xmlns:p14="http://schemas.microsoft.com/office/powerpoint/2010/main" val="3350059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VMD">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CR_Science image_f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Tree>
    <p:extLst>
      <p:ext uri="{BB962C8B-B14F-4D97-AF65-F5344CB8AC3E}">
        <p14:creationId xmlns:p14="http://schemas.microsoft.com/office/powerpoint/2010/main" val="1977425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DNA_Inside_Blood_Vessel_10K_AD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Tree>
    <p:extLst>
      <p:ext uri="{BB962C8B-B14F-4D97-AF65-F5344CB8AC3E}">
        <p14:creationId xmlns:p14="http://schemas.microsoft.com/office/powerpoint/2010/main" val="3873502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CRISPR_technology_for_genome_editing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Tree>
    <p:extLst>
      <p:ext uri="{BB962C8B-B14F-4D97-AF65-F5344CB8AC3E}">
        <p14:creationId xmlns:p14="http://schemas.microsoft.com/office/powerpoint/2010/main" val="1770542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13" descr="AZ1383_screen rotate.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144001" y="2875468"/>
            <a:ext cx="8855075" cy="2133000"/>
          </a:xfrm>
          <a:prstGeom prst="rect">
            <a:avLst/>
          </a:prstGeom>
        </p:spPr>
      </p:pic>
    </p:spTree>
    <p:extLst>
      <p:ext uri="{BB962C8B-B14F-4D97-AF65-F5344CB8AC3E}">
        <p14:creationId xmlns:p14="http://schemas.microsoft.com/office/powerpoint/2010/main" val="1857166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page_04_AST109_TCell_Cancer_Cell_Lipid_Layer_10K_0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297786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3082" cy="2128214"/>
          </a:xfrm>
          <a:prstGeom prst="rect">
            <a:avLst/>
          </a:prstGeom>
        </p:spPr>
      </p:pic>
    </p:spTree>
    <p:extLst>
      <p:ext uri="{BB962C8B-B14F-4D97-AF65-F5344CB8AC3E}">
        <p14:creationId xmlns:p14="http://schemas.microsoft.com/office/powerpoint/2010/main" val="365267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4" name="Picture Placeholder 23" descr="AZ1388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1434364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3" descr="AZ1428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3299240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7" descr="AZ1466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182007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4" name="Picture 3" descr="Diabetes.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val="2150167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TLR9_Endosome_and_Receptor_RGB 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8137"/>
            <a:ext cx="8856000" cy="2125663"/>
          </a:xfrm>
          <a:prstGeom prst="rect">
            <a:avLst/>
          </a:prstGeom>
        </p:spPr>
      </p:pic>
    </p:spTree>
    <p:extLst>
      <p:ext uri="{BB962C8B-B14F-4D97-AF65-F5344CB8AC3E}">
        <p14:creationId xmlns:p14="http://schemas.microsoft.com/office/powerpoint/2010/main" val="2034777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cientist in Lab 1">
    <p:spTree>
      <p:nvGrpSpPr>
        <p:cNvPr id="1" name=""/>
        <p:cNvGrpSpPr/>
        <p:nvPr/>
      </p:nvGrpSpPr>
      <p:grpSpPr>
        <a:xfrm>
          <a:off x="0" y="0"/>
          <a:ext cx="0" cy="0"/>
          <a:chOff x="0" y="0"/>
          <a:chExt cx="0" cy="0"/>
        </a:xfrm>
      </p:grpSpPr>
      <p:pic>
        <p:nvPicPr>
          <p:cNvPr id="5" name="Picture Placeholder 13" descr="AZ1486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138785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cientist in Lab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Deepal_P_Shot_2-024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8544" y="2876550"/>
            <a:ext cx="8856000" cy="2133600"/>
          </a:xfrm>
          <a:prstGeom prst="rect">
            <a:avLst/>
          </a:prstGeom>
        </p:spPr>
      </p:pic>
    </p:spTree>
    <p:extLst>
      <p:ext uri="{BB962C8B-B14F-4D97-AF65-F5344CB8AC3E}">
        <p14:creationId xmlns:p14="http://schemas.microsoft.com/office/powerpoint/2010/main" val="3331752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cientist in Lab 3">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Drew_M-057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1"/>
            <a:ext cx="8856662" cy="2133600"/>
          </a:xfrm>
          <a:prstGeom prst="rect">
            <a:avLst/>
          </a:prstGeom>
        </p:spPr>
      </p:pic>
    </p:spTree>
    <p:extLst>
      <p:ext uri="{BB962C8B-B14F-4D97-AF65-F5344CB8AC3E}">
        <p14:creationId xmlns:p14="http://schemas.microsoft.com/office/powerpoint/2010/main" val="25243103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quipment 1">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Shot_1-060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49"/>
            <a:ext cx="8856000" cy="2133601"/>
          </a:xfrm>
          <a:prstGeom prst="rect">
            <a:avLst/>
          </a:prstGeom>
        </p:spPr>
      </p:pic>
    </p:spTree>
    <p:extLst>
      <p:ext uri="{BB962C8B-B14F-4D97-AF65-F5344CB8AC3E}">
        <p14:creationId xmlns:p14="http://schemas.microsoft.com/office/powerpoint/2010/main" val="581016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VMD">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_Science image_f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4124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Equipment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Shot_3-037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662" cy="2133600"/>
          </a:xfrm>
          <a:prstGeom prst="rect">
            <a:avLst/>
          </a:prstGeom>
        </p:spPr>
      </p:pic>
    </p:spTree>
    <p:extLst>
      <p:ext uri="{BB962C8B-B14F-4D97-AF65-F5344CB8AC3E}">
        <p14:creationId xmlns:p14="http://schemas.microsoft.com/office/powerpoint/2010/main" val="2822725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atient 1">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2" name="Picture 1" descr="Meryl_G-154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3538" y="2876551"/>
            <a:ext cx="8856000" cy="2133600"/>
          </a:xfrm>
          <a:prstGeom prst="rect">
            <a:avLst/>
          </a:prstGeom>
        </p:spPr>
      </p:pic>
    </p:spTree>
    <p:extLst>
      <p:ext uri="{BB962C8B-B14F-4D97-AF65-F5344CB8AC3E}">
        <p14:creationId xmlns:p14="http://schemas.microsoft.com/office/powerpoint/2010/main" val="21452153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atient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Liam_S-137_Ret_EDI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638" y="2876549"/>
            <a:ext cx="8856000" cy="2133601"/>
          </a:xfrm>
          <a:prstGeom prst="rect">
            <a:avLst/>
          </a:prstGeom>
        </p:spPr>
      </p:pic>
    </p:spTree>
    <p:extLst>
      <p:ext uri="{BB962C8B-B14F-4D97-AF65-F5344CB8AC3E}">
        <p14:creationId xmlns:p14="http://schemas.microsoft.com/office/powerpoint/2010/main" val="3156810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atient 3">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Jasmine_A-141_Ret_EDI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638" y="2876549"/>
            <a:ext cx="8864600" cy="2133601"/>
          </a:xfrm>
          <a:prstGeom prst="rect">
            <a:avLst/>
          </a:prstGeom>
        </p:spPr>
      </p:pic>
    </p:spTree>
    <p:extLst>
      <p:ext uri="{BB962C8B-B14F-4D97-AF65-F5344CB8AC3E}">
        <p14:creationId xmlns:p14="http://schemas.microsoft.com/office/powerpoint/2010/main" val="2938016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Slide Mulberr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42348151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Slide Nav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0872682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Slide Light Blu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3539402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Slide Purpl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3080467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Graphit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2011376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108513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DNA_Inside_Blood_Vessel_10K_AD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767009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830051"/>
              </a:solidFill>
              <a:effectLst/>
              <a:uLnTx/>
              <a:uFillTx/>
              <a:latin typeface="Arial" pitchFamily="34" charset="0"/>
              <a:cs typeface="Arial"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itchFamily="34" charset="0"/>
                <a:cs typeface="Arial"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GB" sz="1800" b="1" i="0" u="none" strike="noStrike" kern="0" cap="none" spc="0" normalizeH="0" baseline="0" noProof="0" dirty="0">
                <a:ln>
                  <a:noFill/>
                </a:ln>
                <a:solidFill>
                  <a:srgbClr val="830051"/>
                </a:solidFill>
                <a:effectLst/>
                <a:uLnTx/>
                <a:uFillTx/>
                <a:latin typeface="Arial" pitchFamily="34" charset="0"/>
                <a:cs typeface="Arial" pitchFamily="34" charset="0"/>
              </a:rPr>
              <a:t>1</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6</a:t>
            </a:r>
          </a:p>
        </p:txBody>
      </p:sp>
      <p:sp>
        <p:nvSpPr>
          <p:cNvPr id="23"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4398423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1323380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5390519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078618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5357508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1759794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5" name="Rectangle 4"/>
          <p:cNvSpPr>
            <a:spLocks noGrp="1" noChangeArrowheads="1"/>
          </p:cNvSpPr>
          <p:nvPr userDrawn="1"/>
        </p:nvSpPr>
        <p:spPr bwMode="auto">
          <a:xfrm>
            <a:off x="528758" y="3431381"/>
            <a:ext cx="2689225" cy="285750"/>
          </a:xfrm>
          <a:prstGeom prst="rect">
            <a:avLst/>
          </a:prstGeom>
          <a:noFill/>
          <a:ln w="9525">
            <a:noFill/>
            <a:miter lim="800000"/>
            <a:headEnd/>
            <a:tailEnd/>
          </a:ln>
          <a:effectLst/>
        </p:spPr>
        <p:txBody>
          <a:bodyPr anchor="b"/>
          <a:lstStyle/>
          <a:p>
            <a:r>
              <a:rPr lang="en-GB" sz="1400" b="1" dirty="0">
                <a:solidFill>
                  <a:schemeClr val="tx1"/>
                </a:solidFill>
                <a:latin typeface="Arial" pitchFamily="34" charset="0"/>
                <a:cs typeface="Arial" pitchFamily="34" charset="0"/>
              </a:rPr>
              <a:t>Confidentiality Notice </a:t>
            </a:r>
            <a:endParaRPr lang="en-GB" sz="2400" dirty="0">
              <a:solidFill>
                <a:schemeClr val="tx1"/>
              </a:solidFill>
              <a:latin typeface="Arial" pitchFamily="34" charset="0"/>
              <a:cs typeface="Arial" pitchFamily="34" charset="0"/>
            </a:endParaRPr>
          </a:p>
        </p:txBody>
      </p:sp>
      <p:sp>
        <p:nvSpPr>
          <p:cNvPr id="7" name="Rectangle 6"/>
          <p:cNvSpPr>
            <a:spLocks noGrp="1" noChangeArrowheads="1"/>
          </p:cNvSpPr>
          <p:nvPr userDrawn="1"/>
        </p:nvSpPr>
        <p:spPr bwMode="auto">
          <a:xfrm>
            <a:off x="541457" y="3717131"/>
            <a:ext cx="7440493" cy="648000"/>
          </a:xfrm>
          <a:prstGeom prst="rect">
            <a:avLst/>
          </a:prstGeom>
          <a:noFill/>
          <a:ln w="9525">
            <a:noFill/>
            <a:miter lim="800000"/>
            <a:headEnd/>
            <a:tailEnd/>
          </a:ln>
          <a:effectLst/>
        </p:spPr>
        <p:txBody>
          <a:bodyPr/>
          <a:lstStyle/>
          <a:p>
            <a:r>
              <a:rPr lang="en-GB" sz="900" noProof="0" dirty="0">
                <a:solidFill>
                  <a:schemeClr val="tx1"/>
                </a:solidFill>
                <a:latin typeface="+mn-lt"/>
                <a:cs typeface="Arial"/>
              </a:rPr>
              <a:t>This file is private and may contain confidential and proprietary information. If you have received this file in error, please notify us and remove </a:t>
            </a:r>
            <a:br>
              <a:rPr lang="en-GB" sz="900" noProof="0" dirty="0">
                <a:solidFill>
                  <a:schemeClr val="tx1"/>
                </a:solidFill>
                <a:latin typeface="+mn-lt"/>
                <a:cs typeface="Arial"/>
              </a:rPr>
            </a:br>
            <a:r>
              <a:rPr lang="en-GB" sz="900" noProof="0" dirty="0">
                <a:solidFill>
                  <a:schemeClr val="tx1"/>
                </a:solidFill>
                <a:latin typeface="+mn-lt"/>
                <a:cs typeface="Arial"/>
              </a:rPr>
              <a:t>it from your system and note that you must not copy, distribute or take any action in reliance on it. Any unauthorized use or disclosure of the contents of this file is not permitted and may be unlawful. AstraZeneca PLC, </a:t>
            </a:r>
            <a:r>
              <a:rPr lang="en-US" sz="900" kern="1200" dirty="0">
                <a:solidFill>
                  <a:schemeClr val="tx1"/>
                </a:solidFill>
                <a:latin typeface="+mn-lt"/>
                <a:ea typeface="+mn-ea"/>
                <a:cs typeface="Arial"/>
              </a:rPr>
              <a:t>1 Francis Crick Avenue</a:t>
            </a:r>
            <a:r>
              <a:rPr lang="en-US" sz="900" kern="1200" baseline="0" dirty="0">
                <a:solidFill>
                  <a:schemeClr val="tx1"/>
                </a:solidFill>
                <a:latin typeface="+mn-lt"/>
                <a:ea typeface="+mn-ea"/>
                <a:cs typeface="Arial"/>
              </a:rPr>
              <a:t>, </a:t>
            </a:r>
            <a:r>
              <a:rPr lang="en-US" sz="900" kern="1200" dirty="0">
                <a:solidFill>
                  <a:schemeClr val="tx1"/>
                </a:solidFill>
                <a:latin typeface="+mn-lt"/>
                <a:ea typeface="+mn-ea"/>
                <a:cs typeface="Arial"/>
              </a:rPr>
              <a:t>Cambridge Biomedical Campus, Cambridge, CB2 0AA</a:t>
            </a:r>
            <a:r>
              <a:rPr lang="en-GB" sz="900" noProof="0" dirty="0">
                <a:solidFill>
                  <a:schemeClr val="tx1"/>
                </a:solidFill>
                <a:latin typeface="+mn-lt"/>
                <a:cs typeface="Arial"/>
              </a:rPr>
              <a:t>, UK, T: +44(0)203 749 5000, www.astrazeneca.com</a:t>
            </a:r>
          </a:p>
        </p:txBody>
      </p:sp>
    </p:spTree>
    <p:extLst>
      <p:ext uri="{BB962C8B-B14F-4D97-AF65-F5344CB8AC3E}">
        <p14:creationId xmlns:p14="http://schemas.microsoft.com/office/powerpoint/2010/main" val="25651784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0833829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9816710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40222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ISPR_technology_for_genome_editing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3196244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5991623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2227695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35451936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6278668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0058625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1"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6241074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8646515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2378332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6253021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476138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13" descr="AZ1383_screen rotate.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0688526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642841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8347558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0693860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500" indent="-135000">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content title</a:t>
            </a:r>
          </a:p>
        </p:txBody>
      </p:sp>
    </p:spTree>
    <p:extLst>
      <p:ext uri="{BB962C8B-B14F-4D97-AF65-F5344CB8AC3E}">
        <p14:creationId xmlns:p14="http://schemas.microsoft.com/office/powerpoint/2010/main" val="41940719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1422112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4438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675779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and Body">
    <p:spTree>
      <p:nvGrpSpPr>
        <p:cNvPr id="1" name=""/>
        <p:cNvGrpSpPr/>
        <p:nvPr/>
      </p:nvGrpSpPr>
      <p:grpSpPr>
        <a:xfrm>
          <a:off x="0" y="0"/>
          <a:ext cx="0" cy="0"/>
          <a:chOff x="0" y="0"/>
          <a:chExt cx="0" cy="0"/>
        </a:xfrm>
      </p:grpSpPr>
      <p:sp>
        <p:nvSpPr>
          <p:cNvPr id="2" name="Title 1"/>
          <p:cNvSpPr>
            <a:spLocks noGrp="1"/>
          </p:cNvSpPr>
          <p:nvPr>
            <p:ph type="title"/>
          </p:nvPr>
        </p:nvSpPr>
        <p:spPr>
          <a:xfrm>
            <a:off x="314325" y="205978"/>
            <a:ext cx="8415338" cy="972731"/>
          </a:xfrm>
        </p:spPr>
        <p:txBody>
          <a:bodyPr/>
          <a:lstStyle/>
          <a:p>
            <a:r>
              <a:rPr lang="en-US" dirty="0"/>
              <a:t>Click to edit Master title style</a:t>
            </a:r>
            <a:endParaRPr lang="en-GB" dirty="0"/>
          </a:p>
        </p:txBody>
      </p:sp>
      <p:sp>
        <p:nvSpPr>
          <p:cNvPr id="4" name="Text Placeholder 8"/>
          <p:cNvSpPr>
            <a:spLocks noGrp="1"/>
          </p:cNvSpPr>
          <p:nvPr>
            <p:ph type="body" sz="quarter" idx="13"/>
          </p:nvPr>
        </p:nvSpPr>
        <p:spPr>
          <a:xfrm>
            <a:off x="309600" y="1320300"/>
            <a:ext cx="6706800" cy="3318300"/>
          </a:xfrm>
          <a:prstGeom prst="rect">
            <a:avLst/>
          </a:prstGeom>
        </p:spPr>
        <p:txBody>
          <a:bodyPr/>
          <a:lstStyle>
            <a:lvl1pPr marL="0" indent="0">
              <a:defRPr sz="1800" b="1">
                <a:solidFill>
                  <a:schemeClr val="accent2"/>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17686765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127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12776" y="1063228"/>
            <a:ext cx="8074025" cy="356592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5749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3082" cy="212821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3097905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309600" y="205979"/>
            <a:ext cx="8415338" cy="383400"/>
          </a:xfrm>
        </p:spPr>
        <p:txBody>
          <a:bodyPr/>
          <a:lstStyle/>
          <a:p>
            <a:r>
              <a:rPr lang="en-US"/>
              <a:t>Click to edit Master title style</a:t>
            </a:r>
            <a:endParaRPr lang="en-GB" dirty="0"/>
          </a:p>
        </p:txBody>
      </p:sp>
      <p:sp>
        <p:nvSpPr>
          <p:cNvPr id="8" name="Text Placeholder 6"/>
          <p:cNvSpPr>
            <a:spLocks noGrp="1"/>
          </p:cNvSpPr>
          <p:nvPr>
            <p:ph type="body" sz="quarter" idx="13" hasCustomPrompt="1"/>
          </p:nvPr>
        </p:nvSpPr>
        <p:spPr>
          <a:xfrm>
            <a:off x="309600" y="588600"/>
            <a:ext cx="8416800" cy="383400"/>
          </a:xfrm>
          <a:prstGeom prst="rect">
            <a:avLst/>
          </a:prstGeom>
        </p:spPr>
        <p:txBody>
          <a:bodyPr/>
          <a:lstStyle>
            <a:lvl1pPr marL="0" indent="0">
              <a:buNone/>
              <a:defRPr sz="21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9" name="Slide Number Placeholder 8"/>
          <p:cNvSpPr>
            <a:spLocks noGrp="1"/>
          </p:cNvSpPr>
          <p:nvPr>
            <p:ph type="sldNum" sz="quarter" idx="14"/>
          </p:nvPr>
        </p:nvSpPr>
        <p:spPr>
          <a:xfrm>
            <a:off x="107951" y="4765500"/>
            <a:ext cx="466725" cy="270000"/>
          </a:xfrm>
          <a:prstGeom prst="rect">
            <a:avLst/>
          </a:prstGeom>
        </p:spPr>
        <p:txBody>
          <a:bodyPr/>
          <a:lstStyle/>
          <a:p>
            <a:pPr>
              <a:defRPr/>
            </a:pPr>
            <a:fld id="{1748D8EB-9301-403A-889B-E8DDB32CFF4A}" type="slidenum">
              <a:rPr lang="en-GB" smtClean="0"/>
              <a:pPr>
                <a:defRPr/>
              </a:pPr>
              <a:t>‹#›</a:t>
            </a:fld>
            <a:endParaRPr lang="en-GB" dirty="0"/>
          </a:p>
        </p:txBody>
      </p:sp>
      <p:sp>
        <p:nvSpPr>
          <p:cNvPr id="5" name="Date Placeholder 4"/>
          <p:cNvSpPr>
            <a:spLocks noGrp="1"/>
          </p:cNvSpPr>
          <p:nvPr>
            <p:ph type="dt" sz="half" idx="15"/>
          </p:nvPr>
        </p:nvSpPr>
        <p:spPr>
          <a:xfrm>
            <a:off x="612000" y="4765500"/>
            <a:ext cx="3312000" cy="183600"/>
          </a:xfrm>
          <a:prstGeom prst="rect">
            <a:avLst/>
          </a:prstGeom>
        </p:spPr>
        <p:txBody>
          <a:bodyPr/>
          <a:lstStyle/>
          <a:p>
            <a:r>
              <a:rPr lang="en-US"/>
              <a:t>Author | 00 Month Year</a:t>
            </a:r>
            <a:endParaRPr lang="sv-SE"/>
          </a:p>
        </p:txBody>
      </p:sp>
      <p:sp>
        <p:nvSpPr>
          <p:cNvPr id="6" name="Footer Placeholder 5"/>
          <p:cNvSpPr>
            <a:spLocks noGrp="1"/>
          </p:cNvSpPr>
          <p:nvPr>
            <p:ph type="ftr" sz="quarter" idx="16"/>
          </p:nvPr>
        </p:nvSpPr>
        <p:spPr>
          <a:xfrm>
            <a:off x="3924000" y="4765500"/>
            <a:ext cx="4320000" cy="183600"/>
          </a:xfrm>
          <a:prstGeom prst="rect">
            <a:avLst/>
          </a:prstGeom>
        </p:spPr>
        <p:txBody>
          <a:bodyPr/>
          <a:lstStyle/>
          <a:p>
            <a:r>
              <a:rPr lang="en-GB"/>
              <a:t>Set area descriptor | Sub level 1</a:t>
            </a:r>
            <a:endParaRPr lang="sv-SE" dirty="0"/>
          </a:p>
        </p:txBody>
      </p:sp>
    </p:spTree>
    <p:extLst>
      <p:ext uri="{BB962C8B-B14F-4D97-AF65-F5344CB8AC3E}">
        <p14:creationId xmlns:p14="http://schemas.microsoft.com/office/powerpoint/2010/main" val="9601034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4" name="Picture 12" descr="vertical-logo"/>
          <p:cNvPicPr>
            <a:picLocks noChangeAspect="1" noChangeArrowheads="1"/>
          </p:cNvPicPr>
          <p:nvPr userDrawn="1"/>
        </p:nvPicPr>
        <p:blipFill>
          <a:blip r:embed="rId2"/>
          <a:srcRect/>
          <a:stretch>
            <a:fillRect/>
          </a:stretch>
        </p:blipFill>
        <p:spPr bwMode="auto">
          <a:xfrm>
            <a:off x="8210550" y="2677716"/>
            <a:ext cx="528638" cy="2159794"/>
          </a:xfrm>
          <a:prstGeom prst="rect">
            <a:avLst/>
          </a:prstGeom>
          <a:noFill/>
          <a:ln w="9525">
            <a:noFill/>
            <a:miter lim="800000"/>
            <a:headEnd/>
            <a:tailEnd/>
          </a:ln>
        </p:spPr>
      </p:pic>
      <p:sp>
        <p:nvSpPr>
          <p:cNvPr id="4098" name="Rectangle 2"/>
          <p:cNvSpPr>
            <a:spLocks noGrp="1" noChangeArrowheads="1"/>
          </p:cNvSpPr>
          <p:nvPr>
            <p:ph type="ctrTitle"/>
          </p:nvPr>
        </p:nvSpPr>
        <p:spPr>
          <a:xfrm>
            <a:off x="309563" y="107139"/>
            <a:ext cx="7791450" cy="1179900"/>
          </a:xfrm>
        </p:spPr>
        <p:txBody>
          <a:bodyPr anchor="b" anchorCtr="0"/>
          <a:lstStyle>
            <a:lvl1pPr>
              <a:lnSpc>
                <a:spcPct val="100000"/>
              </a:lnSpc>
              <a:defRPr sz="3450">
                <a:solidFill>
                  <a:schemeClr val="tx2"/>
                </a:solidFill>
                <a:latin typeface="Arial" pitchFamily="34" charset="0"/>
                <a:cs typeface="Arial" pitchFamily="34" charset="0"/>
              </a:defRPr>
            </a:lvl1pPr>
          </a:lstStyle>
          <a:p>
            <a:r>
              <a:rPr lang="en-US"/>
              <a:t>Click to edit Master title style</a:t>
            </a:r>
            <a:endParaRPr lang="en-GB" dirty="0"/>
          </a:p>
        </p:txBody>
      </p:sp>
      <p:sp>
        <p:nvSpPr>
          <p:cNvPr id="4099" name="Rectangle 3"/>
          <p:cNvSpPr>
            <a:spLocks noGrp="1" noChangeArrowheads="1"/>
          </p:cNvSpPr>
          <p:nvPr>
            <p:ph type="subTitle" idx="1" hasCustomPrompt="1"/>
          </p:nvPr>
        </p:nvSpPr>
        <p:spPr>
          <a:xfrm>
            <a:off x="309564" y="2543184"/>
            <a:ext cx="7548585" cy="1314450"/>
          </a:xfrm>
          <a:prstGeom prst="rect">
            <a:avLst/>
          </a:prstGeom>
        </p:spPr>
        <p:txBody>
          <a:bodyPr/>
          <a:lstStyle>
            <a:lvl1pPr marL="0" indent="0">
              <a:buNone/>
              <a:defRPr sz="1500" b="1" baseline="0">
                <a:latin typeface="Arial" pitchFamily="34" charset="0"/>
                <a:cs typeface="Arial" pitchFamily="34" charset="0"/>
              </a:defRPr>
            </a:lvl1pPr>
          </a:lstStyle>
          <a:p>
            <a:r>
              <a:rPr lang="en-US" dirty="0"/>
              <a:t>Click to add Event/Speaker title</a:t>
            </a:r>
            <a:br>
              <a:rPr lang="en-US" dirty="0"/>
            </a:br>
            <a:r>
              <a:rPr lang="en-US" dirty="0"/>
              <a:t>00 Month Year</a:t>
            </a:r>
            <a:endParaRPr lang="en-GB" dirty="0"/>
          </a:p>
        </p:txBody>
      </p:sp>
      <p:sp>
        <p:nvSpPr>
          <p:cNvPr id="8" name="Text Placeholder 7"/>
          <p:cNvSpPr>
            <a:spLocks noGrp="1"/>
          </p:cNvSpPr>
          <p:nvPr>
            <p:ph type="body" sz="quarter" idx="12" hasCustomPrompt="1"/>
          </p:nvPr>
        </p:nvSpPr>
        <p:spPr>
          <a:xfrm>
            <a:off x="310013" y="1285866"/>
            <a:ext cx="7795763" cy="1179900"/>
          </a:xfrm>
          <a:prstGeom prst="rect">
            <a:avLst/>
          </a:prstGeom>
          <a:noFill/>
          <a:ln>
            <a:noFill/>
          </a:ln>
        </p:spPr>
        <p:txBody>
          <a:bodyPr>
            <a:noAutofit/>
          </a:bodyPr>
          <a:lstStyle>
            <a:lvl1pPr marL="0" indent="0">
              <a:lnSpc>
                <a:spcPct val="100000"/>
              </a:lnSpc>
              <a:buNone/>
              <a:defRPr sz="3450" b="1" baseline="0">
                <a:solidFill>
                  <a:schemeClr val="accent2"/>
                </a:solidFill>
                <a:latin typeface="Arial" pitchFamily="34" charset="0"/>
                <a:cs typeface="Arial" pitchFamily="34" charset="0"/>
              </a:defRPr>
            </a:lvl1pPr>
            <a:lvl2pPr>
              <a:buNone/>
              <a:defRPr/>
            </a:lvl2pPr>
          </a:lstStyle>
          <a:p>
            <a:pPr lvl="0"/>
            <a:r>
              <a:rPr lang="en-US" dirty="0"/>
              <a:t>Click to add Secondary title</a:t>
            </a:r>
          </a:p>
        </p:txBody>
      </p:sp>
      <p:sp>
        <p:nvSpPr>
          <p:cNvPr id="9" name="Picture Placeholder 8"/>
          <p:cNvSpPr>
            <a:spLocks noGrp="1"/>
          </p:cNvSpPr>
          <p:nvPr>
            <p:ph type="pic" sz="quarter" idx="13" hasCustomPrompt="1"/>
          </p:nvPr>
        </p:nvSpPr>
        <p:spPr>
          <a:xfrm>
            <a:off x="284400" y="4236300"/>
            <a:ext cx="3463200" cy="475200"/>
          </a:xfrm>
          <a:prstGeom prst="rect">
            <a:avLst/>
          </a:prstGeom>
        </p:spPr>
        <p:txBody>
          <a:bodyPr>
            <a:normAutofit/>
          </a:bodyPr>
          <a:lstStyle>
            <a:lvl1pPr marL="0" indent="0">
              <a:buFont typeface="Arial" pitchFamily="34" charset="0"/>
              <a:buNone/>
              <a:defRPr sz="1050"/>
            </a:lvl1pPr>
          </a:lstStyle>
          <a:p>
            <a:r>
              <a:rPr lang="en-GB" dirty="0"/>
              <a:t>Click icon to add classification from picture folder ‘AZ Graphics’</a:t>
            </a:r>
          </a:p>
        </p:txBody>
      </p:sp>
    </p:spTree>
    <p:extLst>
      <p:ext uri="{BB962C8B-B14F-4D97-AF65-F5344CB8AC3E}">
        <p14:creationId xmlns:p14="http://schemas.microsoft.com/office/powerpoint/2010/main" val="2308083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Content">
    <p:spTree>
      <p:nvGrpSpPr>
        <p:cNvPr id="1" name=""/>
        <p:cNvGrpSpPr/>
        <p:nvPr/>
      </p:nvGrpSpPr>
      <p:grpSpPr>
        <a:xfrm>
          <a:off x="0" y="0"/>
          <a:ext cx="0" cy="0"/>
          <a:chOff x="0" y="0"/>
          <a:chExt cx="0" cy="0"/>
        </a:xfrm>
      </p:grpSpPr>
      <p:sp>
        <p:nvSpPr>
          <p:cNvPr id="8" name="Title 1"/>
          <p:cNvSpPr>
            <a:spLocks noGrp="1"/>
          </p:cNvSpPr>
          <p:nvPr>
            <p:ph type="title"/>
          </p:nvPr>
        </p:nvSpPr>
        <p:spPr>
          <a:xfrm>
            <a:off x="309600" y="205979"/>
            <a:ext cx="8415338" cy="383400"/>
          </a:xfrm>
        </p:spPr>
        <p:txBody>
          <a:bodyPr/>
          <a:lstStyle/>
          <a:p>
            <a:r>
              <a:rPr lang="en-US"/>
              <a:t>Click to edit Master title style</a:t>
            </a:r>
            <a:endParaRPr lang="en-GB" dirty="0"/>
          </a:p>
        </p:txBody>
      </p:sp>
      <p:sp>
        <p:nvSpPr>
          <p:cNvPr id="9" name="Content Placeholder 2"/>
          <p:cNvSpPr>
            <a:spLocks noGrp="1"/>
          </p:cNvSpPr>
          <p:nvPr>
            <p:ph idx="1"/>
          </p:nvPr>
        </p:nvSpPr>
        <p:spPr>
          <a:xfrm>
            <a:off x="314325" y="1320403"/>
            <a:ext cx="6705600" cy="3319463"/>
          </a:xfrm>
          <a:prstGeom prst="rect">
            <a:avLst/>
          </a:prstGeom>
        </p:spPr>
        <p:txBody>
          <a:bodyPr/>
          <a:lstStyle>
            <a:lvl1pPr marL="199800" indent="-199800">
              <a:buClr>
                <a:schemeClr val="tx2"/>
              </a:buClr>
              <a:buFont typeface="Arial" pitchFamily="34" charset="0"/>
              <a:buChar char="•"/>
              <a:defRPr sz="1350">
                <a:latin typeface="Arial" pitchFamily="34" charset="0"/>
                <a:cs typeface="Arial" pitchFamily="34" charset="0"/>
              </a:defRPr>
            </a:lvl1pPr>
            <a:lvl2pPr>
              <a:defRPr sz="1350"/>
            </a:lvl2pPr>
            <a:lvl3pPr>
              <a:defRPr sz="1200" baseline="0">
                <a:latin typeface="Arial" pitchFamily="34" charset="0"/>
                <a:cs typeface="Arial" pitchFamily="34" charset="0"/>
              </a:defRPr>
            </a:lvl3pPr>
            <a:lvl4pPr marL="467100" indent="-135000">
              <a:defRPr sz="1200">
                <a:latin typeface="Arial" pitchFamily="34" charset="0"/>
                <a:cs typeface="Arial" pitchFamily="34" charset="0"/>
              </a:defRPr>
            </a:lvl4pPr>
            <a:lvl5pPr marL="467100">
              <a:defRPr sz="1200">
                <a:latin typeface="Arial" pitchFamily="34" charset="0"/>
                <a:cs typeface="Arial" pitchFamily="34" charset="0"/>
              </a:defRPr>
            </a:lvl5pPr>
            <a:lvl6pPr>
              <a:defRPr>
                <a:latin typeface="Arial" pitchFamily="34" charset="0"/>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6"/>
          <p:cNvSpPr>
            <a:spLocks noGrp="1"/>
          </p:cNvSpPr>
          <p:nvPr>
            <p:ph type="body" sz="quarter" idx="12" hasCustomPrompt="1"/>
          </p:nvPr>
        </p:nvSpPr>
        <p:spPr>
          <a:xfrm>
            <a:off x="309600" y="588600"/>
            <a:ext cx="8416800" cy="383400"/>
          </a:xfrm>
          <a:prstGeom prst="rect">
            <a:avLst/>
          </a:prstGeom>
        </p:spPr>
        <p:txBody>
          <a:bodyPr/>
          <a:lstStyle>
            <a:lvl1pPr marL="0" indent="0">
              <a:buNone/>
              <a:defRPr sz="21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11" name="Slide Number Placeholder 10"/>
          <p:cNvSpPr>
            <a:spLocks noGrp="1"/>
          </p:cNvSpPr>
          <p:nvPr>
            <p:ph type="sldNum" sz="quarter" idx="13"/>
          </p:nvPr>
        </p:nvSpPr>
        <p:spPr>
          <a:xfrm>
            <a:off x="6553200" y="4767263"/>
            <a:ext cx="2133600" cy="273844"/>
          </a:xfrm>
          <a:prstGeom prst="rect">
            <a:avLst/>
          </a:prstGeom>
        </p:spPr>
        <p:txBody>
          <a:bodyPr/>
          <a:lstStyle/>
          <a:p>
            <a:pPr>
              <a:defRPr/>
            </a:pPr>
            <a:fld id="{1748D8EB-9301-403A-889B-E8DDB32CFF4A}" type="slidenum">
              <a:rPr lang="en-GB" smtClean="0"/>
              <a:pPr>
                <a:defRPr/>
              </a:pPr>
              <a:t>‹#›</a:t>
            </a:fld>
            <a:endParaRPr lang="en-GB" dirty="0"/>
          </a:p>
        </p:txBody>
      </p:sp>
      <p:sp>
        <p:nvSpPr>
          <p:cNvPr id="6" name="Date Placeholder 5"/>
          <p:cNvSpPr>
            <a:spLocks noGrp="1"/>
          </p:cNvSpPr>
          <p:nvPr>
            <p:ph type="dt" sz="half" idx="14"/>
          </p:nvPr>
        </p:nvSpPr>
        <p:spPr>
          <a:xfrm>
            <a:off x="612000" y="4765500"/>
            <a:ext cx="3312000" cy="183600"/>
          </a:xfrm>
          <a:prstGeom prst="rect">
            <a:avLst/>
          </a:prstGeom>
        </p:spPr>
        <p:txBody>
          <a:bodyPr/>
          <a:lstStyle/>
          <a:p>
            <a:endParaRPr lang="sv-SE"/>
          </a:p>
        </p:txBody>
      </p:sp>
      <p:sp>
        <p:nvSpPr>
          <p:cNvPr id="7" name="Footer Placeholder 6"/>
          <p:cNvSpPr>
            <a:spLocks noGrp="1"/>
          </p:cNvSpPr>
          <p:nvPr>
            <p:ph type="ftr" sz="quarter" idx="15"/>
          </p:nvPr>
        </p:nvSpPr>
        <p:spPr>
          <a:xfrm>
            <a:off x="3924000" y="4765500"/>
            <a:ext cx="4320000" cy="183600"/>
          </a:xfrm>
          <a:prstGeom prst="rect">
            <a:avLst/>
          </a:prstGeom>
        </p:spPr>
        <p:txBody>
          <a:bodyPr/>
          <a:lstStyle/>
          <a:p>
            <a:endParaRPr lang="sv-SE" dirty="0"/>
          </a:p>
        </p:txBody>
      </p:sp>
    </p:spTree>
    <p:extLst>
      <p:ext uri="{BB962C8B-B14F-4D97-AF65-F5344CB8AC3E}">
        <p14:creationId xmlns:p14="http://schemas.microsoft.com/office/powerpoint/2010/main" val="13027054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solidFill>
                  <a:schemeClr val="accent6"/>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grpSp>
        <p:nvGrpSpPr>
          <p:cNvPr id="13" name="Group 9"/>
          <p:cNvGrpSpPr>
            <a:grpSpLocks noChangeAspect="1"/>
          </p:cNvGrpSpPr>
          <p:nvPr userDrawn="1"/>
        </p:nvGrpSpPr>
        <p:grpSpPr>
          <a:xfrm>
            <a:off x="8381267" y="124334"/>
            <a:ext cx="611066" cy="432751"/>
            <a:chOff x="8076286" y="5962649"/>
            <a:chExt cx="763828" cy="721251"/>
          </a:xfrm>
        </p:grpSpPr>
        <p:sp>
          <p:nvSpPr>
            <p:cNvPr id="14" name="Rounded Rectangle 13"/>
            <p:cNvSpPr/>
            <p:nvPr/>
          </p:nvSpPr>
          <p:spPr>
            <a:xfrm>
              <a:off x="8076286" y="5962649"/>
              <a:ext cx="763828" cy="721251"/>
            </a:xfrm>
            <a:prstGeom prst="roundRect">
              <a:avLst>
                <a:gd name="adj" fmla="val 9887"/>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FFFFFF"/>
                </a:solidFill>
              </a:endParaRPr>
            </a:p>
          </p:txBody>
        </p:sp>
        <p:pic>
          <p:nvPicPr>
            <p:cNvPr id="15" name="Picture 2">
              <a:hlinkClick r:id="rId2" action="ppaction://hlinksldjump"/>
            </p:cNvPr>
            <p:cNvPicPr>
              <a:picLocks noChangeAspect="1" noChangeArrowheads="1"/>
            </p:cNvPicPr>
            <p:nvPr/>
          </p:nvPicPr>
          <p:blipFill>
            <a:blip r:embed="rId3" cstate="print"/>
            <a:srcRect l="17383" t="10996" r="14267" b="9666"/>
            <a:stretch>
              <a:fillRect/>
            </a:stretch>
          </p:blipFill>
          <p:spPr bwMode="auto">
            <a:xfrm>
              <a:off x="8122043" y="6007435"/>
              <a:ext cx="693396" cy="643896"/>
            </a:xfrm>
            <a:prstGeom prst="rect">
              <a:avLst/>
            </a:prstGeom>
            <a:noFill/>
            <a:ln w="9525">
              <a:noFill/>
              <a:miter lim="800000"/>
              <a:headEnd/>
              <a:tailEnd/>
            </a:ln>
          </p:spPr>
        </p:pic>
      </p:grpSp>
      <p:sp>
        <p:nvSpPr>
          <p:cNvPr id="7" name="TextBox 31"/>
          <p:cNvSpPr txBox="1">
            <a:spLocks noChangeArrowheads="1"/>
          </p:cNvSpPr>
          <p:nvPr userDrawn="1"/>
        </p:nvSpPr>
        <p:spPr bwMode="auto">
          <a:xfrm>
            <a:off x="5704115" y="4808696"/>
            <a:ext cx="2555603" cy="184666"/>
          </a:xfrm>
          <a:prstGeom prst="rect">
            <a:avLst/>
          </a:prstGeom>
          <a:noFill/>
          <a:ln w="9525">
            <a:noFill/>
            <a:miter lim="800000"/>
            <a:headEnd/>
            <a:tailEnd/>
          </a:ln>
        </p:spPr>
        <p:txBody>
          <a:bodyPr wrap="square" anchor="b">
            <a:spAutoFit/>
          </a:bodyPr>
          <a:lstStyle/>
          <a:p>
            <a:r>
              <a:rPr lang="en-GB" altLang="en-US" sz="600" dirty="0">
                <a:solidFill>
                  <a:srgbClr val="FFFFFF"/>
                </a:solidFill>
                <a:ea typeface="ＭＳ Ｐゴシック" pitchFamily="34" charset="-128"/>
              </a:rPr>
              <a:t>FOR REACTIVE MEDICAL USE ONLY</a:t>
            </a:r>
            <a:endParaRPr lang="en-GB" altLang="en-US" sz="600" dirty="0">
              <a:solidFill>
                <a:srgbClr val="D42313"/>
              </a:solidFill>
              <a:ea typeface="ＭＳ Ｐゴシック" pitchFamily="34" charset="-128"/>
            </a:endParaRPr>
          </a:p>
        </p:txBody>
      </p:sp>
    </p:spTree>
    <p:extLst>
      <p:ext uri="{BB962C8B-B14F-4D97-AF65-F5344CB8AC3E}">
        <p14:creationId xmlns:p14="http://schemas.microsoft.com/office/powerpoint/2010/main" val="409673269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chemeClr val="accent6"/>
                </a:solidFill>
              </a:defRPr>
            </a:lvl1pPr>
          </a:lstStyle>
          <a:p>
            <a:r>
              <a:rPr lang="en-US" dirty="0"/>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lvl1pPr>
              <a:defRPr sz="1500"/>
            </a:lvl1pPr>
            <a:lvl2pPr>
              <a:defRPr sz="1200">
                <a:solidFill>
                  <a:schemeClr val="bg1"/>
                </a:solidFill>
              </a:defRPr>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1"/>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bg1"/>
                </a:solidFill>
              </a:defRPr>
            </a:lvl1pPr>
          </a:lstStyle>
          <a:p>
            <a:fld id="{ABE79450-3EDD-45A9-BE25-2E593105E5FE}" type="slidenum">
              <a:rPr lang="en-GB" smtClean="0">
                <a:solidFill>
                  <a:srgbClr val="FFFFFF"/>
                </a:solidFill>
              </a:rPr>
              <a:pPr/>
              <a:t>‹#›</a:t>
            </a:fld>
            <a:endParaRPr lang="en-GB" dirty="0">
              <a:solidFill>
                <a:srgbClr val="FFFFFF"/>
              </a:solidFill>
            </a:endParaRPr>
          </a:p>
        </p:txBody>
      </p:sp>
      <p:grpSp>
        <p:nvGrpSpPr>
          <p:cNvPr id="11" name="Group 9"/>
          <p:cNvGrpSpPr>
            <a:grpSpLocks noChangeAspect="1"/>
          </p:cNvGrpSpPr>
          <p:nvPr userDrawn="1"/>
        </p:nvGrpSpPr>
        <p:grpSpPr>
          <a:xfrm>
            <a:off x="8381267" y="124334"/>
            <a:ext cx="611066" cy="432751"/>
            <a:chOff x="8076286" y="5962649"/>
            <a:chExt cx="763828" cy="721251"/>
          </a:xfrm>
        </p:grpSpPr>
        <p:sp>
          <p:nvSpPr>
            <p:cNvPr id="12" name="Rounded Rectangle 11"/>
            <p:cNvSpPr/>
            <p:nvPr/>
          </p:nvSpPr>
          <p:spPr>
            <a:xfrm>
              <a:off x="8076286" y="5962649"/>
              <a:ext cx="763828" cy="721251"/>
            </a:xfrm>
            <a:prstGeom prst="roundRect">
              <a:avLst>
                <a:gd name="adj" fmla="val 9887"/>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FFFFFF"/>
                </a:solidFill>
              </a:endParaRPr>
            </a:p>
          </p:txBody>
        </p:sp>
        <p:pic>
          <p:nvPicPr>
            <p:cNvPr id="14" name="Picture 2">
              <a:hlinkClick r:id="rId2" action="ppaction://hlinksldjump"/>
            </p:cNvPr>
            <p:cNvPicPr>
              <a:picLocks noChangeAspect="1" noChangeArrowheads="1"/>
            </p:cNvPicPr>
            <p:nvPr/>
          </p:nvPicPr>
          <p:blipFill>
            <a:blip r:embed="rId3" cstate="print"/>
            <a:srcRect l="17383" t="10996" r="14267" b="9666"/>
            <a:stretch>
              <a:fillRect/>
            </a:stretch>
          </p:blipFill>
          <p:spPr bwMode="auto">
            <a:xfrm>
              <a:off x="8122043" y="6007435"/>
              <a:ext cx="693396" cy="643896"/>
            </a:xfrm>
            <a:prstGeom prst="rect">
              <a:avLst/>
            </a:prstGeom>
            <a:noFill/>
            <a:ln w="9525">
              <a:noFill/>
              <a:miter lim="800000"/>
              <a:headEnd/>
              <a:tailEnd/>
            </a:ln>
          </p:spPr>
        </p:pic>
      </p:grpSp>
      <p:sp>
        <p:nvSpPr>
          <p:cNvPr id="8" name="TextBox 31"/>
          <p:cNvSpPr txBox="1">
            <a:spLocks noChangeArrowheads="1"/>
          </p:cNvSpPr>
          <p:nvPr userDrawn="1"/>
        </p:nvSpPr>
        <p:spPr bwMode="auto">
          <a:xfrm>
            <a:off x="5704115" y="4808696"/>
            <a:ext cx="2555603" cy="184666"/>
          </a:xfrm>
          <a:prstGeom prst="rect">
            <a:avLst/>
          </a:prstGeom>
          <a:noFill/>
          <a:ln w="9525">
            <a:noFill/>
            <a:miter lim="800000"/>
            <a:headEnd/>
            <a:tailEnd/>
          </a:ln>
        </p:spPr>
        <p:txBody>
          <a:bodyPr wrap="square" anchor="b">
            <a:spAutoFit/>
          </a:bodyPr>
          <a:lstStyle/>
          <a:p>
            <a:r>
              <a:rPr lang="en-GB" altLang="en-US" sz="600" dirty="0">
                <a:solidFill>
                  <a:srgbClr val="FFFFFF"/>
                </a:solidFill>
                <a:ea typeface="ＭＳ Ｐゴシック" pitchFamily="34" charset="-128"/>
              </a:rPr>
              <a:t>FOR REACTIVE MEDICAL USE ONLY</a:t>
            </a:r>
            <a:endParaRPr lang="en-GB" altLang="en-US" sz="600" dirty="0">
              <a:solidFill>
                <a:srgbClr val="D42313"/>
              </a:solidFill>
              <a:ea typeface="ＭＳ Ｐゴシック" pitchFamily="34" charset="-128"/>
            </a:endParaRPr>
          </a:p>
        </p:txBody>
      </p:sp>
    </p:spTree>
    <p:extLst>
      <p:ext uri="{BB962C8B-B14F-4D97-AF65-F5344CB8AC3E}">
        <p14:creationId xmlns:p14="http://schemas.microsoft.com/office/powerpoint/2010/main" val="7259752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solidFill>
                  <a:schemeClr val="accent6"/>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grpSp>
        <p:nvGrpSpPr>
          <p:cNvPr id="13" name="Group 9"/>
          <p:cNvGrpSpPr>
            <a:grpSpLocks noChangeAspect="1"/>
          </p:cNvGrpSpPr>
          <p:nvPr userDrawn="1"/>
        </p:nvGrpSpPr>
        <p:grpSpPr>
          <a:xfrm>
            <a:off x="8381267" y="124334"/>
            <a:ext cx="611066" cy="432751"/>
            <a:chOff x="8076286" y="5962649"/>
            <a:chExt cx="763828" cy="721251"/>
          </a:xfrm>
        </p:grpSpPr>
        <p:sp>
          <p:nvSpPr>
            <p:cNvPr id="14" name="Rounded Rectangle 13"/>
            <p:cNvSpPr/>
            <p:nvPr/>
          </p:nvSpPr>
          <p:spPr>
            <a:xfrm>
              <a:off x="8076286" y="5962649"/>
              <a:ext cx="763828" cy="721251"/>
            </a:xfrm>
            <a:prstGeom prst="roundRect">
              <a:avLst>
                <a:gd name="adj" fmla="val 9887"/>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FFFFFF"/>
                </a:solidFill>
              </a:endParaRPr>
            </a:p>
          </p:txBody>
        </p:sp>
        <p:pic>
          <p:nvPicPr>
            <p:cNvPr id="15" name="Picture 2">
              <a:hlinkClick r:id="rId2" action="ppaction://hlinksldjump"/>
            </p:cNvPr>
            <p:cNvPicPr>
              <a:picLocks noChangeAspect="1" noChangeArrowheads="1"/>
            </p:cNvPicPr>
            <p:nvPr/>
          </p:nvPicPr>
          <p:blipFill>
            <a:blip r:embed="rId3" cstate="print"/>
            <a:srcRect l="17383" t="10996" r="14267" b="9666"/>
            <a:stretch>
              <a:fillRect/>
            </a:stretch>
          </p:blipFill>
          <p:spPr bwMode="auto">
            <a:xfrm>
              <a:off x="8122043" y="6007435"/>
              <a:ext cx="693396" cy="643896"/>
            </a:xfrm>
            <a:prstGeom prst="rect">
              <a:avLst/>
            </a:prstGeom>
            <a:noFill/>
            <a:ln w="9525">
              <a:noFill/>
              <a:miter lim="800000"/>
              <a:headEnd/>
              <a:tailEnd/>
            </a:ln>
          </p:spPr>
        </p:pic>
      </p:grpSp>
      <p:sp>
        <p:nvSpPr>
          <p:cNvPr id="7" name="TextBox 31"/>
          <p:cNvSpPr txBox="1">
            <a:spLocks noChangeArrowheads="1"/>
          </p:cNvSpPr>
          <p:nvPr userDrawn="1"/>
        </p:nvSpPr>
        <p:spPr bwMode="auto">
          <a:xfrm>
            <a:off x="5704115" y="4808696"/>
            <a:ext cx="2555603" cy="184666"/>
          </a:xfrm>
          <a:prstGeom prst="rect">
            <a:avLst/>
          </a:prstGeom>
          <a:noFill/>
          <a:ln w="9525">
            <a:noFill/>
            <a:miter lim="800000"/>
            <a:headEnd/>
            <a:tailEnd/>
          </a:ln>
        </p:spPr>
        <p:txBody>
          <a:bodyPr wrap="square" anchor="b">
            <a:spAutoFit/>
          </a:bodyPr>
          <a:lstStyle/>
          <a:p>
            <a:r>
              <a:rPr lang="en-GB" altLang="en-US" sz="600" dirty="0">
                <a:solidFill>
                  <a:srgbClr val="FFFFFF"/>
                </a:solidFill>
                <a:ea typeface="ＭＳ Ｐゴシック" pitchFamily="34" charset="-128"/>
              </a:rPr>
              <a:t>FOR REACTIVE MEDICAL USE ONLY</a:t>
            </a:r>
            <a:endParaRPr lang="en-GB" altLang="en-US" sz="600" dirty="0">
              <a:solidFill>
                <a:srgbClr val="D42313"/>
              </a:solidFill>
              <a:ea typeface="ＭＳ Ｐゴシック" pitchFamily="34" charset="-128"/>
            </a:endParaRPr>
          </a:p>
        </p:txBody>
      </p:sp>
    </p:spTree>
    <p:extLst>
      <p:ext uri="{BB962C8B-B14F-4D97-AF65-F5344CB8AC3E}">
        <p14:creationId xmlns:p14="http://schemas.microsoft.com/office/powerpoint/2010/main" val="343821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Content Slide">
    <p:spTree>
      <p:nvGrpSpPr>
        <p:cNvPr id="1" name=""/>
        <p:cNvGrpSpPr/>
        <p:nvPr/>
      </p:nvGrpSpPr>
      <p:grpSpPr>
        <a:xfrm>
          <a:off x="0" y="0"/>
          <a:ext cx="0" cy="0"/>
          <a:chOff x="0" y="0"/>
          <a:chExt cx="0" cy="0"/>
        </a:xfrm>
      </p:grpSpPr>
      <p:sp>
        <p:nvSpPr>
          <p:cNvPr id="16" name="Rectangle 15"/>
          <p:cNvSpPr/>
          <p:nvPr userDrawn="1"/>
        </p:nvSpPr>
        <p:spPr>
          <a:xfrm>
            <a:off x="134939" y="146050"/>
            <a:ext cx="8874125" cy="737039"/>
          </a:xfrm>
          <a:prstGeom prst="rect">
            <a:avLst/>
          </a:prstGeom>
          <a:solidFill>
            <a:srgbClr val="53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bg1"/>
              </a:solidFill>
            </a:endParaRPr>
          </a:p>
        </p:txBody>
      </p:sp>
      <p:sp>
        <p:nvSpPr>
          <p:cNvPr id="7" name="Slide Number Placeholder 3"/>
          <p:cNvSpPr>
            <a:spLocks noGrp="1"/>
          </p:cNvSpPr>
          <p:nvPr>
            <p:ph type="sldNum" sz="quarter" idx="4"/>
          </p:nvPr>
        </p:nvSpPr>
        <p:spPr>
          <a:xfrm>
            <a:off x="267386" y="4740952"/>
            <a:ext cx="297234" cy="243191"/>
          </a:xfrm>
          <a:prstGeom prst="rect">
            <a:avLst/>
          </a:prstGeom>
        </p:spPr>
        <p:txBody>
          <a:bodyPr vert="horz" lIns="0" tIns="0" rIns="0" bIns="0" rtlCol="0" anchor="t" anchorCtr="0"/>
          <a:lstStyle>
            <a:lvl1pPr algn="l">
              <a:defRPr sz="900" b="0">
                <a:solidFill>
                  <a:schemeClr val="accent1"/>
                </a:solidFill>
              </a:defRPr>
            </a:lvl1pPr>
          </a:lstStyle>
          <a:p>
            <a:fld id="{4F41DD68-B399-4AE7-8E9C-6C1FA84F7099}" type="slidenum">
              <a:rPr lang="en-GB" smtClean="0"/>
              <a:pPr/>
              <a:t>‹#›</a:t>
            </a:fld>
            <a:endParaRPr lang="en-GB" dirty="0"/>
          </a:p>
        </p:txBody>
      </p:sp>
      <p:sp>
        <p:nvSpPr>
          <p:cNvPr id="17" name="Rectangle 16"/>
          <p:cNvSpPr/>
          <p:nvPr userDrawn="1"/>
        </p:nvSpPr>
        <p:spPr>
          <a:xfrm>
            <a:off x="6028372" y="343002"/>
            <a:ext cx="1094931" cy="540088"/>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bg1"/>
              </a:solidFill>
            </a:endParaRPr>
          </a:p>
        </p:txBody>
      </p:sp>
      <p:sp>
        <p:nvSpPr>
          <p:cNvPr id="18" name="Rectangle 17"/>
          <p:cNvSpPr/>
          <p:nvPr userDrawn="1"/>
        </p:nvSpPr>
        <p:spPr>
          <a:xfrm>
            <a:off x="6660197" y="146152"/>
            <a:ext cx="1133031" cy="269773"/>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bg1"/>
              </a:solidFill>
            </a:endParaRPr>
          </a:p>
        </p:txBody>
      </p:sp>
      <p:sp>
        <p:nvSpPr>
          <p:cNvPr id="19" name="Rectangle 18"/>
          <p:cNvSpPr/>
          <p:nvPr userDrawn="1"/>
        </p:nvSpPr>
        <p:spPr>
          <a:xfrm>
            <a:off x="7523353" y="146049"/>
            <a:ext cx="1476375" cy="73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bg1"/>
              </a:solidFill>
            </a:endParaRPr>
          </a:p>
        </p:txBody>
      </p:sp>
      <p:sp>
        <p:nvSpPr>
          <p:cNvPr id="11" name="Title Placeholder 1"/>
          <p:cNvSpPr>
            <a:spLocks noGrp="1"/>
          </p:cNvSpPr>
          <p:nvPr>
            <p:ph type="title" hasCustomPrompt="1"/>
          </p:nvPr>
        </p:nvSpPr>
        <p:spPr>
          <a:xfrm>
            <a:off x="245279" y="262653"/>
            <a:ext cx="7156239" cy="580748"/>
          </a:xfrm>
          <a:prstGeom prst="rect">
            <a:avLst/>
          </a:prstGeom>
        </p:spPr>
        <p:txBody>
          <a:bodyPr vert="horz" lIns="0" tIns="0" rIns="0" bIns="0" rtlCol="0" anchor="t" anchorCtr="0">
            <a:noAutofit/>
          </a:bodyPr>
          <a:lstStyle>
            <a:lvl1pPr>
              <a:lnSpc>
                <a:spcPts val="2100"/>
              </a:lnSpc>
              <a:defRPr sz="2100" b="0" cap="all" spc="-100" baseline="0">
                <a:solidFill>
                  <a:schemeClr val="bg1"/>
                </a:solidFill>
              </a:defRPr>
            </a:lvl1pPr>
          </a:lstStyle>
          <a:p>
            <a:r>
              <a:rPr lang="en-GB"/>
              <a:t>Page title here</a:t>
            </a:r>
            <a:endParaRPr lang="en-GB" dirty="0"/>
          </a:p>
        </p:txBody>
      </p:sp>
      <p:sp>
        <p:nvSpPr>
          <p:cNvPr id="9" name="TextBox 8"/>
          <p:cNvSpPr txBox="1"/>
          <p:nvPr userDrawn="1"/>
        </p:nvSpPr>
        <p:spPr>
          <a:xfrm>
            <a:off x="3275114" y="5001477"/>
            <a:ext cx="2631874" cy="138499"/>
          </a:xfrm>
          <a:prstGeom prst="rect">
            <a:avLst/>
          </a:prstGeom>
          <a:noFill/>
        </p:spPr>
        <p:txBody>
          <a:bodyPr wrap="square" lIns="0" tIns="0" rIns="0" bIns="0" rtlCol="0">
            <a:spAutoFit/>
          </a:bodyPr>
          <a:lstStyle/>
          <a:p>
            <a:pPr algn="ctr"/>
            <a:r>
              <a:rPr lang="en-GB" sz="900" dirty="0">
                <a:solidFill>
                  <a:srgbClr val="D3CCD5"/>
                </a:solidFill>
              </a:rPr>
              <a:t>FOR INTERNAL USE ONLY</a:t>
            </a:r>
          </a:p>
        </p:txBody>
      </p:sp>
      <p:pic>
        <p:nvPicPr>
          <p:cNvPr id="12" name="Picture 11">
            <a:extLst>
              <a:ext uri="{FF2B5EF4-FFF2-40B4-BE49-F238E27FC236}">
                <a16:creationId xmlns:a16="http://schemas.microsoft.com/office/drawing/2014/main" id="{4F3EFB31-FAD2-4802-B86A-360CEC952A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1853" t="18556" r="31625" b="18900"/>
          <a:stretch/>
        </p:blipFill>
        <p:spPr>
          <a:xfrm>
            <a:off x="8567320" y="4625340"/>
            <a:ext cx="298076" cy="373380"/>
          </a:xfrm>
          <a:prstGeom prst="rect">
            <a:avLst/>
          </a:prstGeom>
        </p:spPr>
      </p:pic>
    </p:spTree>
    <p:extLst>
      <p:ext uri="{BB962C8B-B14F-4D97-AF65-F5344CB8AC3E}">
        <p14:creationId xmlns:p14="http://schemas.microsoft.com/office/powerpoint/2010/main" val="2376846385"/>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solidFill>
                  <a:schemeClr val="accent6"/>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grpSp>
        <p:nvGrpSpPr>
          <p:cNvPr id="4" name="Group 9"/>
          <p:cNvGrpSpPr>
            <a:grpSpLocks noChangeAspect="1"/>
          </p:cNvGrpSpPr>
          <p:nvPr userDrawn="1"/>
        </p:nvGrpSpPr>
        <p:grpSpPr>
          <a:xfrm>
            <a:off x="8381267" y="124334"/>
            <a:ext cx="611066" cy="432751"/>
            <a:chOff x="8076286" y="5962649"/>
            <a:chExt cx="763828" cy="721251"/>
          </a:xfrm>
        </p:grpSpPr>
        <p:sp>
          <p:nvSpPr>
            <p:cNvPr id="14" name="Rounded Rectangle 13"/>
            <p:cNvSpPr/>
            <p:nvPr/>
          </p:nvSpPr>
          <p:spPr>
            <a:xfrm>
              <a:off x="8076286" y="5962649"/>
              <a:ext cx="763828" cy="721251"/>
            </a:xfrm>
            <a:prstGeom prst="roundRect">
              <a:avLst>
                <a:gd name="adj" fmla="val 9887"/>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800" b="1" dirty="0">
                <a:solidFill>
                  <a:srgbClr val="FFFFFF"/>
                </a:solidFill>
              </a:endParaRPr>
            </a:p>
          </p:txBody>
        </p:sp>
        <p:pic>
          <p:nvPicPr>
            <p:cNvPr id="15" name="Picture 2">
              <a:hlinkClick r:id="rId2" action="ppaction://hlinksldjump"/>
            </p:cNvPr>
            <p:cNvPicPr>
              <a:picLocks noChangeAspect="1" noChangeArrowheads="1"/>
            </p:cNvPicPr>
            <p:nvPr/>
          </p:nvPicPr>
          <p:blipFill>
            <a:blip r:embed="rId3" cstate="print"/>
            <a:srcRect l="17383" t="10996" r="14267" b="9666"/>
            <a:stretch>
              <a:fillRect/>
            </a:stretch>
          </p:blipFill>
          <p:spPr bwMode="auto">
            <a:xfrm>
              <a:off x="8122043" y="6007435"/>
              <a:ext cx="693396" cy="643896"/>
            </a:xfrm>
            <a:prstGeom prst="rect">
              <a:avLst/>
            </a:prstGeom>
            <a:noFill/>
            <a:ln w="9525">
              <a:noFill/>
              <a:miter lim="800000"/>
              <a:headEnd/>
              <a:tailEnd/>
            </a:ln>
          </p:spPr>
        </p:pic>
      </p:grpSp>
      <p:sp>
        <p:nvSpPr>
          <p:cNvPr id="7" name="TextBox 31"/>
          <p:cNvSpPr txBox="1">
            <a:spLocks noChangeArrowheads="1"/>
          </p:cNvSpPr>
          <p:nvPr userDrawn="1"/>
        </p:nvSpPr>
        <p:spPr bwMode="auto">
          <a:xfrm>
            <a:off x="5704115" y="4808696"/>
            <a:ext cx="2555603" cy="184666"/>
          </a:xfrm>
          <a:prstGeom prst="rect">
            <a:avLst/>
          </a:prstGeom>
          <a:noFill/>
          <a:ln w="9525">
            <a:noFill/>
            <a:miter lim="800000"/>
            <a:headEnd/>
            <a:tailEnd/>
          </a:ln>
        </p:spPr>
        <p:txBody>
          <a:bodyPr wrap="square" anchor="b">
            <a:spAutoFit/>
          </a:bodyPr>
          <a:lstStyle/>
          <a:p>
            <a:pPr fontAlgn="base">
              <a:spcBef>
                <a:spcPct val="0"/>
              </a:spcBef>
              <a:spcAft>
                <a:spcPct val="0"/>
              </a:spcAft>
            </a:pPr>
            <a:r>
              <a:rPr lang="en-GB" altLang="en-US" sz="600" b="1" dirty="0">
                <a:solidFill>
                  <a:srgbClr val="FFFFFF"/>
                </a:solidFill>
                <a:ea typeface="ＭＳ Ｐゴシック" pitchFamily="34" charset="-128"/>
              </a:rPr>
              <a:t>FOR MEDICAL AFFAIRS USE ONLY</a:t>
            </a:r>
            <a:endParaRPr lang="en-GB" altLang="en-US" sz="600" b="1" dirty="0">
              <a:solidFill>
                <a:srgbClr val="D42313"/>
              </a:solidFill>
              <a:ea typeface="ＭＳ Ｐゴシック" pitchFamily="34" charset="-128"/>
            </a:endParaRPr>
          </a:p>
        </p:txBody>
      </p:sp>
    </p:spTree>
    <p:extLst>
      <p:ext uri="{BB962C8B-B14F-4D97-AF65-F5344CB8AC3E}">
        <p14:creationId xmlns:p14="http://schemas.microsoft.com/office/powerpoint/2010/main" val="3859561295"/>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chemeClr val="accent6"/>
                </a:solidFill>
              </a:defRPr>
            </a:lvl1pPr>
          </a:lstStyle>
          <a:p>
            <a:r>
              <a:rPr lang="en-US" dirty="0"/>
              <a:t>Click to edit Master title style</a:t>
            </a:r>
          </a:p>
        </p:txBody>
      </p:sp>
      <p:sp>
        <p:nvSpPr>
          <p:cNvPr id="3" name="Content Placeholder 2"/>
          <p:cNvSpPr>
            <a:spLocks noGrp="1"/>
          </p:cNvSpPr>
          <p:nvPr>
            <p:ph idx="1"/>
          </p:nvPr>
        </p:nvSpPr>
        <p:spPr>
          <a:xfrm>
            <a:off x="457200" y="1200151"/>
            <a:ext cx="8229600" cy="3394472"/>
          </a:xfrm>
        </p:spPr>
        <p:txBody>
          <a:bodyPr/>
          <a:lstStyle>
            <a:lvl1pPr>
              <a:defRPr sz="1500"/>
            </a:lvl1pPr>
            <a:lvl2pPr>
              <a:defRPr sz="1200">
                <a:solidFill>
                  <a:schemeClr val="bg1"/>
                </a:solidFill>
              </a:defRPr>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1"/>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bg1"/>
                </a:solidFill>
              </a:defRPr>
            </a:lvl1pPr>
          </a:lstStyle>
          <a:p>
            <a:fld id="{ABE79450-3EDD-45A9-BE25-2E593105E5FE}" type="slidenum">
              <a:rPr lang="en-GB" smtClean="0">
                <a:solidFill>
                  <a:srgbClr val="FFFFFF"/>
                </a:solidFill>
              </a:rPr>
              <a:pPr/>
              <a:t>‹#›</a:t>
            </a:fld>
            <a:endParaRPr lang="en-GB" dirty="0">
              <a:solidFill>
                <a:srgbClr val="FFFFFF"/>
              </a:solidFill>
            </a:endParaRPr>
          </a:p>
        </p:txBody>
      </p:sp>
      <p:grpSp>
        <p:nvGrpSpPr>
          <p:cNvPr id="4" name="Group 9"/>
          <p:cNvGrpSpPr>
            <a:grpSpLocks noChangeAspect="1"/>
          </p:cNvGrpSpPr>
          <p:nvPr userDrawn="1"/>
        </p:nvGrpSpPr>
        <p:grpSpPr>
          <a:xfrm>
            <a:off x="8381267" y="124334"/>
            <a:ext cx="611066" cy="432751"/>
            <a:chOff x="8076286" y="5962649"/>
            <a:chExt cx="763828" cy="721251"/>
          </a:xfrm>
        </p:grpSpPr>
        <p:sp>
          <p:nvSpPr>
            <p:cNvPr id="12" name="Rounded Rectangle 11"/>
            <p:cNvSpPr/>
            <p:nvPr/>
          </p:nvSpPr>
          <p:spPr>
            <a:xfrm>
              <a:off x="8076286" y="5962649"/>
              <a:ext cx="763828" cy="721251"/>
            </a:xfrm>
            <a:prstGeom prst="roundRect">
              <a:avLst>
                <a:gd name="adj" fmla="val 9887"/>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800" b="1" dirty="0">
                <a:solidFill>
                  <a:srgbClr val="FFFFFF"/>
                </a:solidFill>
              </a:endParaRPr>
            </a:p>
          </p:txBody>
        </p:sp>
        <p:pic>
          <p:nvPicPr>
            <p:cNvPr id="14" name="Picture 2">
              <a:hlinkClick r:id="rId2" action="ppaction://hlinksldjump"/>
            </p:cNvPr>
            <p:cNvPicPr>
              <a:picLocks noChangeAspect="1" noChangeArrowheads="1"/>
            </p:cNvPicPr>
            <p:nvPr/>
          </p:nvPicPr>
          <p:blipFill>
            <a:blip r:embed="rId3" cstate="print"/>
            <a:srcRect l="17383" t="10996" r="14267" b="9666"/>
            <a:stretch>
              <a:fillRect/>
            </a:stretch>
          </p:blipFill>
          <p:spPr bwMode="auto">
            <a:xfrm>
              <a:off x="8122043" y="6007435"/>
              <a:ext cx="693396" cy="643896"/>
            </a:xfrm>
            <a:prstGeom prst="rect">
              <a:avLst/>
            </a:prstGeom>
            <a:noFill/>
            <a:ln w="9525">
              <a:noFill/>
              <a:miter lim="800000"/>
              <a:headEnd/>
              <a:tailEnd/>
            </a:ln>
          </p:spPr>
        </p:pic>
      </p:grpSp>
      <p:sp>
        <p:nvSpPr>
          <p:cNvPr id="8" name="TextBox 31"/>
          <p:cNvSpPr txBox="1">
            <a:spLocks noChangeArrowheads="1"/>
          </p:cNvSpPr>
          <p:nvPr userDrawn="1"/>
        </p:nvSpPr>
        <p:spPr bwMode="auto">
          <a:xfrm>
            <a:off x="5704115" y="4808696"/>
            <a:ext cx="2555603" cy="184666"/>
          </a:xfrm>
          <a:prstGeom prst="rect">
            <a:avLst/>
          </a:prstGeom>
          <a:noFill/>
          <a:ln w="9525">
            <a:noFill/>
            <a:miter lim="800000"/>
            <a:headEnd/>
            <a:tailEnd/>
          </a:ln>
        </p:spPr>
        <p:txBody>
          <a:bodyPr wrap="square" anchor="b">
            <a:spAutoFit/>
          </a:bodyPr>
          <a:lstStyle/>
          <a:p>
            <a:pPr fontAlgn="base">
              <a:spcBef>
                <a:spcPct val="0"/>
              </a:spcBef>
              <a:spcAft>
                <a:spcPct val="0"/>
              </a:spcAft>
            </a:pPr>
            <a:r>
              <a:rPr lang="en-GB" altLang="en-US" sz="600" b="1" dirty="0">
                <a:solidFill>
                  <a:srgbClr val="FFFFFF"/>
                </a:solidFill>
                <a:ea typeface="ＭＳ Ｐゴシック" pitchFamily="34" charset="-128"/>
              </a:rPr>
              <a:t>FOR MEDICAL AFFAIRS USE ONLY</a:t>
            </a:r>
            <a:endParaRPr lang="en-GB" altLang="en-US" sz="600" b="1" dirty="0">
              <a:solidFill>
                <a:srgbClr val="D42313"/>
              </a:solidFill>
              <a:ea typeface="ＭＳ Ｐゴシック" pitchFamily="34" charset="-128"/>
            </a:endParaRPr>
          </a:p>
        </p:txBody>
      </p:sp>
    </p:spTree>
    <p:extLst>
      <p:ext uri="{BB962C8B-B14F-4D97-AF65-F5344CB8AC3E}">
        <p14:creationId xmlns:p14="http://schemas.microsoft.com/office/powerpoint/2010/main" val="3703558074"/>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1"/>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bg1"/>
                </a:solidFill>
              </a:defRPr>
            </a:lvl1pPr>
          </a:lstStyle>
          <a:p>
            <a:fld id="{ABE79450-3EDD-45A9-BE25-2E593105E5FE}" type="slidenum">
              <a:rPr lang="en-GB" smtClean="0">
                <a:solidFill>
                  <a:srgbClr val="FFFFFF"/>
                </a:solidFill>
              </a:rPr>
              <a:pPr/>
              <a:t>‹#›</a:t>
            </a:fld>
            <a:endParaRPr lang="en-GB" dirty="0">
              <a:solidFill>
                <a:srgbClr val="FFFFFF"/>
              </a:solidFill>
            </a:endParaRPr>
          </a:p>
        </p:txBody>
      </p:sp>
      <p:grpSp>
        <p:nvGrpSpPr>
          <p:cNvPr id="5" name="Group 9"/>
          <p:cNvGrpSpPr>
            <a:grpSpLocks noChangeAspect="1"/>
          </p:cNvGrpSpPr>
          <p:nvPr userDrawn="1"/>
        </p:nvGrpSpPr>
        <p:grpSpPr>
          <a:xfrm>
            <a:off x="8381267" y="124334"/>
            <a:ext cx="611066" cy="432751"/>
            <a:chOff x="8076286" y="5962649"/>
            <a:chExt cx="763828" cy="721251"/>
          </a:xfrm>
        </p:grpSpPr>
        <p:sp>
          <p:nvSpPr>
            <p:cNvPr id="17" name="Rounded Rectangle 16"/>
            <p:cNvSpPr/>
            <p:nvPr/>
          </p:nvSpPr>
          <p:spPr>
            <a:xfrm>
              <a:off x="8076286" y="5962649"/>
              <a:ext cx="763828" cy="721251"/>
            </a:xfrm>
            <a:prstGeom prst="roundRect">
              <a:avLst>
                <a:gd name="adj" fmla="val 9887"/>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800" b="1" dirty="0">
                <a:solidFill>
                  <a:srgbClr val="FFFFFF"/>
                </a:solidFill>
              </a:endParaRPr>
            </a:p>
          </p:txBody>
        </p:sp>
        <p:pic>
          <p:nvPicPr>
            <p:cNvPr id="18" name="Picture 2">
              <a:hlinkClick r:id="rId2" action="ppaction://hlinksldjump"/>
            </p:cNvPr>
            <p:cNvPicPr>
              <a:picLocks noChangeAspect="1" noChangeArrowheads="1"/>
            </p:cNvPicPr>
            <p:nvPr/>
          </p:nvPicPr>
          <p:blipFill>
            <a:blip r:embed="rId3" cstate="print"/>
            <a:srcRect l="17383" t="10996" r="14267" b="9666"/>
            <a:stretch>
              <a:fillRect/>
            </a:stretch>
          </p:blipFill>
          <p:spPr bwMode="auto">
            <a:xfrm>
              <a:off x="8122043" y="6007435"/>
              <a:ext cx="693396" cy="643896"/>
            </a:xfrm>
            <a:prstGeom prst="rect">
              <a:avLst/>
            </a:prstGeom>
            <a:noFill/>
            <a:ln w="9525">
              <a:noFill/>
              <a:miter lim="800000"/>
              <a:headEnd/>
              <a:tailEnd/>
            </a:ln>
          </p:spPr>
        </p:pic>
      </p:grpSp>
      <p:sp>
        <p:nvSpPr>
          <p:cNvPr id="9" name="TextBox 31"/>
          <p:cNvSpPr txBox="1">
            <a:spLocks noChangeArrowheads="1"/>
          </p:cNvSpPr>
          <p:nvPr userDrawn="1"/>
        </p:nvSpPr>
        <p:spPr bwMode="auto">
          <a:xfrm>
            <a:off x="5704115" y="4808696"/>
            <a:ext cx="2555603" cy="184666"/>
          </a:xfrm>
          <a:prstGeom prst="rect">
            <a:avLst/>
          </a:prstGeom>
          <a:noFill/>
          <a:ln w="9525">
            <a:noFill/>
            <a:miter lim="800000"/>
            <a:headEnd/>
            <a:tailEnd/>
          </a:ln>
        </p:spPr>
        <p:txBody>
          <a:bodyPr wrap="square" anchor="b">
            <a:spAutoFit/>
          </a:bodyPr>
          <a:lstStyle/>
          <a:p>
            <a:pPr fontAlgn="base">
              <a:spcBef>
                <a:spcPct val="0"/>
              </a:spcBef>
              <a:spcAft>
                <a:spcPct val="0"/>
              </a:spcAft>
            </a:pPr>
            <a:r>
              <a:rPr lang="en-GB" altLang="en-US" sz="600" b="1" dirty="0">
                <a:solidFill>
                  <a:srgbClr val="FFFFFF"/>
                </a:solidFill>
                <a:ea typeface="ＭＳ Ｐゴシック" pitchFamily="34" charset="-128"/>
              </a:rPr>
              <a:t>FOR MEDICAL AFFAIRS USE ONLY</a:t>
            </a:r>
            <a:endParaRPr lang="en-GB" altLang="en-US" sz="600" b="1" dirty="0">
              <a:solidFill>
                <a:srgbClr val="D42313"/>
              </a:solidFill>
              <a:ea typeface="ＭＳ Ｐゴシック" pitchFamily="34" charset="-128"/>
            </a:endParaRPr>
          </a:p>
        </p:txBody>
      </p:sp>
    </p:spTree>
    <p:extLst>
      <p:ext uri="{BB962C8B-B14F-4D97-AF65-F5344CB8AC3E}">
        <p14:creationId xmlns:p14="http://schemas.microsoft.com/office/powerpoint/2010/main" val="36479482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23" descr="AZ138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3874017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9" name="Slide Number Placeholder 11"/>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bg1"/>
                </a:solidFill>
              </a:defRPr>
            </a:lvl1pPr>
          </a:lstStyle>
          <a:p>
            <a:fld id="{ABE79450-3EDD-45A9-BE25-2E593105E5FE}" type="slidenum">
              <a:rPr lang="en-GB" smtClean="0">
                <a:solidFill>
                  <a:srgbClr val="FFFFFF"/>
                </a:solidFill>
              </a:rPr>
              <a:pPr/>
              <a:t>‹#›</a:t>
            </a:fld>
            <a:endParaRPr lang="en-GB" dirty="0">
              <a:solidFill>
                <a:srgbClr val="FFFFFF"/>
              </a:solidFill>
            </a:endParaRPr>
          </a:p>
        </p:txBody>
      </p:sp>
      <p:grpSp>
        <p:nvGrpSpPr>
          <p:cNvPr id="3" name="Group 9"/>
          <p:cNvGrpSpPr>
            <a:grpSpLocks noChangeAspect="1"/>
          </p:cNvGrpSpPr>
          <p:nvPr userDrawn="1"/>
        </p:nvGrpSpPr>
        <p:grpSpPr>
          <a:xfrm>
            <a:off x="8381267" y="124334"/>
            <a:ext cx="611066" cy="432751"/>
            <a:chOff x="8076286" y="5962649"/>
            <a:chExt cx="763828" cy="721251"/>
          </a:xfrm>
        </p:grpSpPr>
        <p:sp>
          <p:nvSpPr>
            <p:cNvPr id="15" name="Rounded Rectangle 14"/>
            <p:cNvSpPr/>
            <p:nvPr/>
          </p:nvSpPr>
          <p:spPr>
            <a:xfrm>
              <a:off x="8076286" y="5962649"/>
              <a:ext cx="763828" cy="721251"/>
            </a:xfrm>
            <a:prstGeom prst="roundRect">
              <a:avLst>
                <a:gd name="adj" fmla="val 9887"/>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800" b="1" dirty="0">
                <a:solidFill>
                  <a:srgbClr val="FFFFFF"/>
                </a:solidFill>
              </a:endParaRPr>
            </a:p>
          </p:txBody>
        </p:sp>
        <p:pic>
          <p:nvPicPr>
            <p:cNvPr id="16" name="Picture 2">
              <a:hlinkClick r:id="rId2" action="ppaction://hlinksldjump"/>
            </p:cNvPr>
            <p:cNvPicPr>
              <a:picLocks noChangeAspect="1" noChangeArrowheads="1"/>
            </p:cNvPicPr>
            <p:nvPr/>
          </p:nvPicPr>
          <p:blipFill>
            <a:blip r:embed="rId3" cstate="print"/>
            <a:srcRect l="17383" t="10996" r="14267" b="9666"/>
            <a:stretch>
              <a:fillRect/>
            </a:stretch>
          </p:blipFill>
          <p:spPr bwMode="auto">
            <a:xfrm>
              <a:off x="8122043" y="6007435"/>
              <a:ext cx="693396" cy="643896"/>
            </a:xfrm>
            <a:prstGeom prst="rect">
              <a:avLst/>
            </a:prstGeom>
            <a:noFill/>
            <a:ln w="9525">
              <a:noFill/>
              <a:miter lim="800000"/>
              <a:headEnd/>
              <a:tailEnd/>
            </a:ln>
          </p:spPr>
        </p:pic>
      </p:grpSp>
      <p:sp>
        <p:nvSpPr>
          <p:cNvPr id="7" name="TextBox 31"/>
          <p:cNvSpPr txBox="1">
            <a:spLocks noChangeArrowheads="1"/>
          </p:cNvSpPr>
          <p:nvPr userDrawn="1"/>
        </p:nvSpPr>
        <p:spPr bwMode="auto">
          <a:xfrm>
            <a:off x="5704115" y="4808696"/>
            <a:ext cx="2555603" cy="184666"/>
          </a:xfrm>
          <a:prstGeom prst="rect">
            <a:avLst/>
          </a:prstGeom>
          <a:noFill/>
          <a:ln w="9525">
            <a:noFill/>
            <a:miter lim="800000"/>
            <a:headEnd/>
            <a:tailEnd/>
          </a:ln>
        </p:spPr>
        <p:txBody>
          <a:bodyPr wrap="square" anchor="b">
            <a:spAutoFit/>
          </a:bodyPr>
          <a:lstStyle/>
          <a:p>
            <a:pPr fontAlgn="base">
              <a:spcBef>
                <a:spcPct val="0"/>
              </a:spcBef>
              <a:spcAft>
                <a:spcPct val="0"/>
              </a:spcAft>
            </a:pPr>
            <a:r>
              <a:rPr lang="en-GB" altLang="en-US" sz="600" b="1" dirty="0">
                <a:solidFill>
                  <a:srgbClr val="FFFFFF"/>
                </a:solidFill>
                <a:ea typeface="ＭＳ Ｐゴシック" pitchFamily="34" charset="-128"/>
              </a:rPr>
              <a:t>FOR MEDICAL AFFAIRS USE ONLY</a:t>
            </a:r>
            <a:endParaRPr lang="en-GB" altLang="en-US" sz="600" b="1" dirty="0">
              <a:solidFill>
                <a:srgbClr val="D42313"/>
              </a:solidFill>
              <a:ea typeface="ＭＳ Ｐゴシック" pitchFamily="34" charset="-128"/>
            </a:endParaRPr>
          </a:p>
        </p:txBody>
      </p:sp>
    </p:spTree>
    <p:extLst>
      <p:ext uri="{BB962C8B-B14F-4D97-AF65-F5344CB8AC3E}">
        <p14:creationId xmlns:p14="http://schemas.microsoft.com/office/powerpoint/2010/main" val="2703969098"/>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4_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258764" y="1084660"/>
            <a:ext cx="8640762" cy="3555206"/>
          </a:xfrm>
        </p:spPr>
        <p:txBody>
          <a:bodyPr/>
          <a:lstStyle>
            <a:lvl1pPr marL="201216" indent="-201216">
              <a:lnSpc>
                <a:spcPct val="100000"/>
              </a:lnSpc>
              <a:spcAft>
                <a:spcPts val="450"/>
              </a:spcAft>
              <a:buClr>
                <a:schemeClr val="tx2"/>
              </a:buClr>
              <a:buFont typeface="Arial" pitchFamily="34" charset="0"/>
              <a:buChar char="•"/>
              <a:defRPr sz="1500" baseline="0">
                <a:latin typeface="Arial" pitchFamily="34" charset="0"/>
                <a:cs typeface="Arial" pitchFamily="34" charset="0"/>
              </a:defRPr>
            </a:lvl1pPr>
            <a:lvl2pPr marL="472500" indent="-130969">
              <a:spcAft>
                <a:spcPts val="900"/>
              </a:spcAft>
              <a:defRPr sz="1350"/>
            </a:lvl2pPr>
            <a:lvl3pPr marL="607500" indent="-130969">
              <a:spcAft>
                <a:spcPts val="450"/>
              </a:spcAft>
              <a:defRPr sz="1200" baseline="0">
                <a:latin typeface="Arial" pitchFamily="34" charset="0"/>
                <a:cs typeface="Arial" pitchFamily="34" charset="0"/>
              </a:defRPr>
            </a:lvl3pPr>
            <a:lvl4pPr marL="467100" indent="-135000">
              <a:defRPr sz="1200">
                <a:latin typeface="Arial" pitchFamily="34" charset="0"/>
                <a:cs typeface="Arial" pitchFamily="34" charset="0"/>
              </a:defRPr>
            </a:lvl4pPr>
            <a:lvl5pPr marL="467100">
              <a:defRPr sz="1200">
                <a:latin typeface="Arial" pitchFamily="34" charset="0"/>
                <a:cs typeface="Arial" pitchFamily="34" charset="0"/>
              </a:defRPr>
            </a:lvl5pPr>
            <a:lvl6pPr>
              <a:defRPr>
                <a:latin typeface="Arial" pitchFamily="34" charset="0"/>
                <a:cs typeface="Arial" pitchFamily="34" charset="0"/>
              </a:defRPr>
            </a:lvl6pPr>
          </a:lstStyle>
          <a:p>
            <a:pPr lvl="0"/>
            <a:r>
              <a:rPr lang="en-US"/>
              <a:t>Click to edit Master text styles</a:t>
            </a:r>
          </a:p>
          <a:p>
            <a:pPr lvl="1"/>
            <a:r>
              <a:rPr lang="en-US"/>
              <a:t>Second level</a:t>
            </a:r>
          </a:p>
          <a:p>
            <a:pPr lvl="2"/>
            <a:r>
              <a:rPr lang="en-US"/>
              <a:t>Third level</a:t>
            </a:r>
          </a:p>
        </p:txBody>
      </p:sp>
      <p:sp>
        <p:nvSpPr>
          <p:cNvPr id="8" name="Title 1"/>
          <p:cNvSpPr>
            <a:spLocks noGrp="1"/>
          </p:cNvSpPr>
          <p:nvPr>
            <p:ph type="title"/>
          </p:nvPr>
        </p:nvSpPr>
        <p:spPr>
          <a:xfrm>
            <a:off x="309600" y="205979"/>
            <a:ext cx="8415338" cy="383400"/>
          </a:xfrm>
        </p:spPr>
        <p:txBody>
          <a:bodyPr/>
          <a:lstStyle/>
          <a:p>
            <a:r>
              <a:rPr lang="en-US"/>
              <a:t>Click to edit Master title style</a:t>
            </a:r>
            <a:endParaRPr lang="en-GB" dirty="0"/>
          </a:p>
        </p:txBody>
      </p:sp>
      <p:sp>
        <p:nvSpPr>
          <p:cNvPr id="10" name="Text Placeholder 6"/>
          <p:cNvSpPr>
            <a:spLocks noGrp="1"/>
          </p:cNvSpPr>
          <p:nvPr>
            <p:ph type="body" sz="quarter" idx="12" hasCustomPrompt="1"/>
          </p:nvPr>
        </p:nvSpPr>
        <p:spPr>
          <a:xfrm>
            <a:off x="309600" y="588600"/>
            <a:ext cx="8416800" cy="312704"/>
          </a:xfrm>
        </p:spPr>
        <p:txBody>
          <a:bodyPr>
            <a:normAutofit/>
          </a:bodyPr>
          <a:lstStyle>
            <a:lvl1pPr marL="0" indent="0">
              <a:buNone/>
              <a:defRPr sz="1800" b="1" baseline="0">
                <a:solidFill>
                  <a:schemeClr val="accent1"/>
                </a:solidFill>
                <a:latin typeface="Arial" pitchFamily="34" charset="0"/>
                <a:cs typeface="Arial" pitchFamily="34" charset="0"/>
              </a:defRPr>
            </a:lvl1pPr>
          </a:lstStyle>
          <a:p>
            <a:pPr lvl="0"/>
            <a:r>
              <a:rPr lang="en-US" dirty="0"/>
              <a:t>Click to add Secondary title</a:t>
            </a:r>
            <a:endParaRPr lang="en-GB" dirty="0"/>
          </a:p>
        </p:txBody>
      </p:sp>
      <p:sp>
        <p:nvSpPr>
          <p:cNvPr id="12" name="Slide Number Placeholder 9"/>
          <p:cNvSpPr>
            <a:spLocks noGrp="1"/>
          </p:cNvSpPr>
          <p:nvPr>
            <p:ph type="sldNum" sz="quarter" idx="4"/>
          </p:nvPr>
        </p:nvSpPr>
        <p:spPr>
          <a:xfrm>
            <a:off x="8696167" y="4905518"/>
            <a:ext cx="406717" cy="223552"/>
          </a:xfrm>
          <a:prstGeom prst="rect">
            <a:avLst/>
          </a:prstGeom>
        </p:spPr>
        <p:txBody>
          <a:bodyPr vert="horz" lIns="91440" tIns="45720" rIns="91440" bIns="45720" rtlCol="0" anchor="ctr"/>
          <a:lstStyle>
            <a:lvl1pPr algn="ctr">
              <a:defRPr sz="900">
                <a:solidFill>
                  <a:schemeClr val="tx1">
                    <a:tint val="75000"/>
                  </a:schemeClr>
                </a:solidFill>
              </a:defRPr>
            </a:lvl1pPr>
          </a:lstStyle>
          <a:p>
            <a:fld id="{2FE926B1-0BCD-4C46-B18A-44208FDEC604}" type="slidenum">
              <a:rPr lang="en-GB" smtClean="0">
                <a:solidFill>
                  <a:srgbClr val="000000">
                    <a:tint val="75000"/>
                  </a:srgbClr>
                </a:solidFill>
              </a:rPr>
              <a:pPr/>
              <a:t>‹#›</a:t>
            </a:fld>
            <a:endParaRPr lang="en-GB" dirty="0">
              <a:solidFill>
                <a:srgbClr val="000000">
                  <a:tint val="75000"/>
                </a:srgbClr>
              </a:solidFill>
            </a:endParaRPr>
          </a:p>
        </p:txBody>
      </p:sp>
      <p:sp>
        <p:nvSpPr>
          <p:cNvPr id="7" name="Text Placeholder 13"/>
          <p:cNvSpPr>
            <a:spLocks noGrp="1"/>
          </p:cNvSpPr>
          <p:nvPr>
            <p:ph type="body" sz="quarter" idx="14" hasCustomPrompt="1"/>
          </p:nvPr>
        </p:nvSpPr>
        <p:spPr>
          <a:xfrm>
            <a:off x="258763" y="4725162"/>
            <a:ext cx="4330700" cy="161830"/>
          </a:xfrm>
        </p:spPr>
        <p:txBody>
          <a:bodyPr>
            <a:noAutofit/>
          </a:bodyPr>
          <a:lstStyle>
            <a:lvl1pPr marL="0" indent="0">
              <a:spcAft>
                <a:spcPts val="0"/>
              </a:spcAft>
              <a:buNone/>
              <a:defRPr sz="750">
                <a:solidFill>
                  <a:schemeClr val="tx1"/>
                </a:solidFill>
              </a:defRPr>
            </a:lvl1pPr>
          </a:lstStyle>
          <a:p>
            <a:pPr lvl="0"/>
            <a:r>
              <a:rPr lang="en-US" dirty="0"/>
              <a:t>Reference</a:t>
            </a:r>
            <a:endParaRPr lang="en-GB" dirty="0"/>
          </a:p>
        </p:txBody>
      </p:sp>
    </p:spTree>
    <p:extLst>
      <p:ext uri="{BB962C8B-B14F-4D97-AF65-F5344CB8AC3E}">
        <p14:creationId xmlns:p14="http://schemas.microsoft.com/office/powerpoint/2010/main" val="467666529"/>
      </p:ext>
    </p:extLst>
  </p:cSld>
  <p:clrMapOvr>
    <a:masterClrMapping/>
  </p:clrMapOvr>
  <p:extLst>
    <p:ext uri="{DCECCB84-F9BA-43D5-87BE-67443E8EF086}">
      <p15:sldGuideLst xmlns:p15="http://schemas.microsoft.com/office/powerpoint/2012/main">
        <p15:guide id="2" orient="horz" pos="4083">
          <p15:clr>
            <a:srgbClr val="FBAE40"/>
          </p15:clr>
        </p15:guide>
        <p15:guide id="3" pos="226">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Content">
    <p:spTree>
      <p:nvGrpSpPr>
        <p:cNvPr id="1" name=""/>
        <p:cNvGrpSpPr/>
        <p:nvPr/>
      </p:nvGrpSpPr>
      <p:grpSpPr>
        <a:xfrm>
          <a:off x="0" y="0"/>
          <a:ext cx="0" cy="0"/>
          <a:chOff x="0" y="0"/>
          <a:chExt cx="0" cy="0"/>
        </a:xfrm>
      </p:grpSpPr>
      <p:sp>
        <p:nvSpPr>
          <p:cNvPr id="8" name="Title 1"/>
          <p:cNvSpPr>
            <a:spLocks noGrp="1"/>
          </p:cNvSpPr>
          <p:nvPr>
            <p:ph type="title"/>
          </p:nvPr>
        </p:nvSpPr>
        <p:spPr>
          <a:xfrm>
            <a:off x="309600" y="205979"/>
            <a:ext cx="8415338" cy="383400"/>
          </a:xfrm>
        </p:spPr>
        <p:txBody>
          <a:bodyPr/>
          <a:lstStyle/>
          <a:p>
            <a:r>
              <a:rPr lang="en-US"/>
              <a:t>Click to edit Master title style</a:t>
            </a:r>
            <a:endParaRPr lang="en-GB" dirty="0"/>
          </a:p>
        </p:txBody>
      </p:sp>
      <p:sp>
        <p:nvSpPr>
          <p:cNvPr id="9" name="Content Placeholder 2"/>
          <p:cNvSpPr>
            <a:spLocks noGrp="1"/>
          </p:cNvSpPr>
          <p:nvPr>
            <p:ph idx="1"/>
          </p:nvPr>
        </p:nvSpPr>
        <p:spPr>
          <a:xfrm>
            <a:off x="314325" y="1320403"/>
            <a:ext cx="6705600" cy="3319463"/>
          </a:xfrm>
        </p:spPr>
        <p:txBody>
          <a:bodyPr/>
          <a:lstStyle>
            <a:lvl1pPr marL="199800" indent="-199800">
              <a:buClr>
                <a:schemeClr val="tx2"/>
              </a:buClr>
              <a:buFont typeface="Arial" pitchFamily="34" charset="0"/>
              <a:buChar char="•"/>
              <a:defRPr sz="1350">
                <a:latin typeface="Arial" pitchFamily="34" charset="0"/>
                <a:cs typeface="Arial" pitchFamily="34" charset="0"/>
              </a:defRPr>
            </a:lvl1pPr>
            <a:lvl2pPr>
              <a:defRPr sz="1350"/>
            </a:lvl2pPr>
            <a:lvl3pPr>
              <a:defRPr sz="1200" baseline="0">
                <a:latin typeface="Arial" pitchFamily="34" charset="0"/>
                <a:cs typeface="Arial" pitchFamily="34" charset="0"/>
              </a:defRPr>
            </a:lvl3pPr>
            <a:lvl4pPr marL="467100" indent="-135000">
              <a:defRPr sz="1200">
                <a:latin typeface="Arial" pitchFamily="34" charset="0"/>
                <a:cs typeface="Arial" pitchFamily="34" charset="0"/>
              </a:defRPr>
            </a:lvl4pPr>
            <a:lvl5pPr marL="467100">
              <a:defRPr sz="1200">
                <a:latin typeface="Arial" pitchFamily="34" charset="0"/>
                <a:cs typeface="Arial" pitchFamily="34" charset="0"/>
              </a:defRPr>
            </a:lvl5pPr>
            <a:lvl6pPr>
              <a:defRPr>
                <a:latin typeface="Arial" pitchFamily="34" charset="0"/>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6"/>
          <p:cNvSpPr>
            <a:spLocks noGrp="1"/>
          </p:cNvSpPr>
          <p:nvPr>
            <p:ph type="body" sz="quarter" idx="12" hasCustomPrompt="1"/>
          </p:nvPr>
        </p:nvSpPr>
        <p:spPr>
          <a:xfrm>
            <a:off x="309600" y="588600"/>
            <a:ext cx="8416800" cy="383400"/>
          </a:xfrm>
        </p:spPr>
        <p:txBody>
          <a:bodyPr/>
          <a:lstStyle>
            <a:lvl1pPr marL="0" indent="0">
              <a:buNone/>
              <a:defRPr sz="21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11" name="Slide Number Placeholder 10"/>
          <p:cNvSpPr>
            <a:spLocks noGrp="1"/>
          </p:cNvSpPr>
          <p:nvPr>
            <p:ph type="sldNum" sz="quarter" idx="13"/>
          </p:nvPr>
        </p:nvSpPr>
        <p:spPr/>
        <p:txBody>
          <a:bodyPr/>
          <a:lstStyle/>
          <a:p>
            <a:pPr>
              <a:defRPr/>
            </a:pPr>
            <a:fld id="{1748D8EB-9301-403A-889B-E8DDB32CFF4A}" type="slidenum">
              <a:rPr lang="en-GB" smtClean="0">
                <a:solidFill>
                  <a:srgbClr val="FFFFFF"/>
                </a:solidFill>
              </a:rPr>
              <a:pPr>
                <a:defRPr/>
              </a:pPr>
              <a:t>‹#›</a:t>
            </a:fld>
            <a:endParaRPr lang="en-GB" dirty="0">
              <a:solidFill>
                <a:srgbClr val="FFFFFF"/>
              </a:solidFill>
            </a:endParaRPr>
          </a:p>
        </p:txBody>
      </p:sp>
      <p:sp>
        <p:nvSpPr>
          <p:cNvPr id="6" name="Date Placeholder 5"/>
          <p:cNvSpPr>
            <a:spLocks noGrp="1"/>
          </p:cNvSpPr>
          <p:nvPr>
            <p:ph type="dt" sz="half" idx="14"/>
          </p:nvPr>
        </p:nvSpPr>
        <p:spPr>
          <a:xfrm>
            <a:off x="612000" y="4765500"/>
            <a:ext cx="3312000" cy="183600"/>
          </a:xfrm>
          <a:prstGeom prst="rect">
            <a:avLst/>
          </a:prstGeom>
        </p:spPr>
        <p:txBody>
          <a:bodyPr/>
          <a:lstStyle/>
          <a:p>
            <a:pPr fontAlgn="base">
              <a:spcBef>
                <a:spcPct val="0"/>
              </a:spcBef>
              <a:spcAft>
                <a:spcPct val="0"/>
              </a:spcAft>
            </a:pPr>
            <a:r>
              <a:rPr lang="en-US" sz="1800" b="1" dirty="0">
                <a:solidFill>
                  <a:srgbClr val="000000"/>
                </a:solidFill>
                <a:ea typeface="ＭＳ Ｐゴシック" pitchFamily="34" charset="-128"/>
              </a:rPr>
              <a:t>Author | 00 Month Year</a:t>
            </a:r>
            <a:endParaRPr lang="sv-SE" sz="1800" b="1">
              <a:solidFill>
                <a:srgbClr val="000000"/>
              </a:solidFill>
              <a:ea typeface="ＭＳ Ｐゴシック" pitchFamily="34" charset="-128"/>
            </a:endParaRPr>
          </a:p>
        </p:txBody>
      </p:sp>
      <p:sp>
        <p:nvSpPr>
          <p:cNvPr id="7" name="Footer Placeholder 6"/>
          <p:cNvSpPr>
            <a:spLocks noGrp="1"/>
          </p:cNvSpPr>
          <p:nvPr>
            <p:ph type="ftr" sz="quarter" idx="15"/>
          </p:nvPr>
        </p:nvSpPr>
        <p:spPr/>
        <p:txBody>
          <a:bodyPr/>
          <a:lstStyle/>
          <a:p>
            <a:r>
              <a:rPr lang="en-GB" dirty="0">
                <a:solidFill>
                  <a:srgbClr val="000000">
                    <a:tint val="75000"/>
                  </a:srgbClr>
                </a:solidFill>
              </a:rPr>
              <a:t>Set area descriptor | Sub level 1</a:t>
            </a:r>
            <a:endParaRPr lang="sv-SE" dirty="0">
              <a:solidFill>
                <a:srgbClr val="000000">
                  <a:tint val="75000"/>
                </a:srgbClr>
              </a:solidFill>
            </a:endParaRPr>
          </a:p>
        </p:txBody>
      </p:sp>
    </p:spTree>
    <p:extLst>
      <p:ext uri="{BB962C8B-B14F-4D97-AF65-F5344CB8AC3E}">
        <p14:creationId xmlns:p14="http://schemas.microsoft.com/office/powerpoint/2010/main" val="21860335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fontAlgn="base">
              <a:spcBef>
                <a:spcPct val="0"/>
              </a:spcBef>
              <a:spcAft>
                <a:spcPct val="0"/>
              </a:spcAft>
              <a:defRPr/>
            </a:pPr>
            <a:endParaRPr lang="en-US" sz="1800" b="1" dirty="0">
              <a:solidFill>
                <a:srgbClr val="000000"/>
              </a:solidFill>
              <a:ea typeface="ＭＳ Ｐゴシック" pitchFamily="34" charset="-128"/>
            </a:endParaRPr>
          </a:p>
        </p:txBody>
      </p:sp>
      <p:sp>
        <p:nvSpPr>
          <p:cNvPr id="3"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xfrm>
            <a:off x="6553200" y="4846661"/>
            <a:ext cx="2133600" cy="194445"/>
          </a:xfrm>
          <a:prstGeom prst="rect">
            <a:avLst/>
          </a:prstGeom>
          <a:ln/>
        </p:spPr>
        <p:txBody>
          <a:bodyPr/>
          <a:lstStyle>
            <a:lvl1pPr>
              <a:defRPr/>
            </a:lvl1pPr>
          </a:lstStyle>
          <a:p>
            <a:pPr>
              <a:defRPr/>
            </a:pPr>
            <a:fld id="{34970DB8-D486-48F7-9F08-B6B4157654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08157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60243164-1FC9-4009-B0AB-D56AA902E8BB}"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a:fld id="{CC7432E5-F8E0-41AE-9A6B-AD730338B005}" type="slidenum">
              <a:rPr lang="en-US" smtClean="0"/>
              <a:pPr algn="ctr"/>
              <a:t>‹#›</a:t>
            </a:fld>
            <a:endParaRPr lang="en-US" dirty="0"/>
          </a:p>
        </p:txBody>
      </p:sp>
      <p:sp>
        <p:nvSpPr>
          <p:cNvPr id="8" name="Text Placeholder 7"/>
          <p:cNvSpPr>
            <a:spLocks noGrp="1"/>
          </p:cNvSpPr>
          <p:nvPr>
            <p:ph type="body" sz="quarter" idx="13" hasCustomPrompt="1"/>
          </p:nvPr>
        </p:nvSpPr>
        <p:spPr>
          <a:xfrm>
            <a:off x="342900" y="4388702"/>
            <a:ext cx="7391400" cy="754380"/>
          </a:xfrm>
        </p:spPr>
        <p:txBody>
          <a:bodyPr anchor="b">
            <a:normAutofit/>
          </a:bodyPr>
          <a:lstStyle>
            <a:lvl1pPr marL="0" indent="0">
              <a:spcBef>
                <a:spcPts val="225"/>
              </a:spcBef>
              <a:buNone/>
              <a:defRPr sz="750"/>
            </a:lvl1pPr>
            <a:lvl2pPr marL="171450" indent="0">
              <a:buNone/>
              <a:defRPr/>
            </a:lvl2pPr>
            <a:lvl3pPr marL="342900" indent="0">
              <a:buNone/>
              <a:defRPr/>
            </a:lvl3pPr>
            <a:lvl4pPr marL="514350" indent="0">
              <a:buNone/>
              <a:defRPr/>
            </a:lvl4pPr>
            <a:lvl5pPr marL="685800" indent="0">
              <a:buNone/>
              <a:defRPr/>
            </a:lvl5pPr>
          </a:lstStyle>
          <a:p>
            <a:pPr lvl="0"/>
            <a:r>
              <a:rPr lang="en-US" dirty="0"/>
              <a:t>Reference(s)</a:t>
            </a:r>
          </a:p>
        </p:txBody>
      </p:sp>
      <p:sp>
        <p:nvSpPr>
          <p:cNvPr id="3" name="Content Placeholder 2"/>
          <p:cNvSpPr>
            <a:spLocks noGrp="1"/>
          </p:cNvSpPr>
          <p:nvPr>
            <p:ph idx="1"/>
          </p:nvPr>
        </p:nvSpPr>
        <p:spPr>
          <a:xfrm>
            <a:off x="342900" y="946404"/>
            <a:ext cx="84582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3146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145125" y="117088"/>
            <a:ext cx="8856000" cy="4841747"/>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2" name="Title 1"/>
          <p:cNvSpPr>
            <a:spLocks noGrp="1"/>
          </p:cNvSpPr>
          <p:nvPr>
            <p:ph type="title" hasCustomPrompt="1"/>
          </p:nvPr>
        </p:nvSpPr>
        <p:spPr>
          <a:xfrm>
            <a:off x="342900" y="952774"/>
            <a:ext cx="8458200" cy="424732"/>
          </a:xfrm>
        </p:spPr>
        <p:txBody>
          <a:bodyPr anchor="t">
            <a:spAutoFit/>
          </a:bodyPr>
          <a:lstStyle>
            <a:lvl1pPr>
              <a:defRPr sz="2400">
                <a:solidFill>
                  <a:schemeClr val="bg1"/>
                </a:solidFill>
              </a:defRPr>
            </a:lvl1pPr>
          </a:lstStyle>
          <a:p>
            <a:r>
              <a:rPr lang="en-US" dirty="0"/>
              <a:t>Click to add divider title</a:t>
            </a:r>
          </a:p>
        </p:txBody>
      </p:sp>
      <p:sp>
        <p:nvSpPr>
          <p:cNvPr id="4" name="Date Placeholder 3"/>
          <p:cNvSpPr>
            <a:spLocks noGrp="1"/>
          </p:cNvSpPr>
          <p:nvPr>
            <p:ph type="dt" sz="half" idx="10"/>
          </p:nvPr>
        </p:nvSpPr>
        <p:spPr/>
        <p:txBody>
          <a:bodyPr/>
          <a:lstStyle/>
          <a:p>
            <a:fld id="{74FA187F-77D8-44AB-99A3-596B6D28DB9F}"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Text Placeholder 6">
            <a:extLst>
              <a:ext uri="{FF2B5EF4-FFF2-40B4-BE49-F238E27FC236}">
                <a16:creationId xmlns:a16="http://schemas.microsoft.com/office/drawing/2014/main" id="{C290D6F0-A744-4762-BA4F-BBADC0F28504}"/>
              </a:ext>
            </a:extLst>
          </p:cNvPr>
          <p:cNvSpPr>
            <a:spLocks noGrp="1"/>
          </p:cNvSpPr>
          <p:nvPr>
            <p:ph type="body" sz="quarter" idx="13" hasCustomPrompt="1"/>
          </p:nvPr>
        </p:nvSpPr>
        <p:spPr>
          <a:xfrm>
            <a:off x="342900" y="4192877"/>
            <a:ext cx="7391400" cy="754380"/>
          </a:xfrm>
        </p:spPr>
        <p:txBody>
          <a:bodyPr anchor="b">
            <a:noAutofit/>
          </a:bodyPr>
          <a:lstStyle>
            <a:lvl1pPr marL="0" indent="0">
              <a:spcBef>
                <a:spcPts val="225"/>
              </a:spcBef>
              <a:buNone/>
              <a:defRPr sz="750">
                <a:solidFill>
                  <a:schemeClr val="bg1"/>
                </a:solidFill>
              </a:defRPr>
            </a:lvl1pPr>
            <a:lvl2pPr marL="171450" indent="0">
              <a:buNone/>
              <a:defRPr sz="750"/>
            </a:lvl2pPr>
            <a:lvl3pPr marL="342900" indent="0">
              <a:buNone/>
              <a:defRPr sz="750"/>
            </a:lvl3pPr>
            <a:lvl4pPr marL="514350" indent="0">
              <a:buNone/>
              <a:defRPr sz="750"/>
            </a:lvl4pPr>
            <a:lvl5pPr marL="685800" indent="0">
              <a:buNone/>
              <a:defRPr sz="750"/>
            </a:lvl5pPr>
          </a:lstStyle>
          <a:p>
            <a:pPr lvl="0"/>
            <a:r>
              <a:rPr lang="en-US" dirty="0"/>
              <a:t>Reference(s)</a:t>
            </a:r>
          </a:p>
        </p:txBody>
      </p:sp>
      <p:sp>
        <p:nvSpPr>
          <p:cNvPr id="8" name="TextBox 7">
            <a:extLst>
              <a:ext uri="{FF2B5EF4-FFF2-40B4-BE49-F238E27FC236}">
                <a16:creationId xmlns:a16="http://schemas.microsoft.com/office/drawing/2014/main" id="{F59F0994-F17C-46C2-935A-B93E8CA3C61A}"/>
              </a:ext>
            </a:extLst>
          </p:cNvPr>
          <p:cNvSpPr txBox="1"/>
          <p:nvPr userDrawn="1"/>
        </p:nvSpPr>
        <p:spPr>
          <a:xfrm>
            <a:off x="7620000" y="4958835"/>
            <a:ext cx="1524000" cy="207749"/>
          </a:xfrm>
          <a:prstGeom prst="rect">
            <a:avLst/>
          </a:prstGeom>
          <a:noFill/>
        </p:spPr>
        <p:txBody>
          <a:bodyPr wrap="square" rtlCol="0">
            <a:spAutoFit/>
          </a:bodyPr>
          <a:lstStyle/>
          <a:p>
            <a:pPr algn="r"/>
            <a:r>
              <a:rPr lang="en-US" sz="750" b="0" baseline="0" dirty="0">
                <a:solidFill>
                  <a:schemeClr val="tx1"/>
                </a:solidFill>
                <a:latin typeface="Arial" pitchFamily="34" charset="0"/>
                <a:cs typeface="Arial" pitchFamily="34" charset="0"/>
              </a:rPr>
              <a:t>© AstraZeneca 2018</a:t>
            </a:r>
          </a:p>
        </p:txBody>
      </p:sp>
    </p:spTree>
    <p:extLst>
      <p:ext uri="{BB962C8B-B14F-4D97-AF65-F5344CB8AC3E}">
        <p14:creationId xmlns:p14="http://schemas.microsoft.com/office/powerpoint/2010/main" val="33675051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7931E2-EDD0-4116-93D3-AFB5F385AD78}" type="datetime1">
              <a:rPr lang="en-US" smtClean="0"/>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lgn="ctr">
              <a:defRPr/>
            </a:lvl1pPr>
          </a:lstStyle>
          <a:p>
            <a:fld id="{CC7432E5-F8E0-41AE-9A6B-AD730338B005}" type="slidenum">
              <a:rPr lang="en-US" smtClean="0"/>
              <a:pPr/>
              <a:t>‹#›</a:t>
            </a:fld>
            <a:endParaRPr lang="en-US" dirty="0"/>
          </a:p>
        </p:txBody>
      </p:sp>
      <p:sp>
        <p:nvSpPr>
          <p:cNvPr id="7" name="Text Placeholder 6"/>
          <p:cNvSpPr>
            <a:spLocks noGrp="1"/>
          </p:cNvSpPr>
          <p:nvPr>
            <p:ph type="body" sz="quarter" idx="13" hasCustomPrompt="1"/>
          </p:nvPr>
        </p:nvSpPr>
        <p:spPr>
          <a:xfrm>
            <a:off x="342900" y="4388702"/>
            <a:ext cx="7391400" cy="754380"/>
          </a:xfrm>
        </p:spPr>
        <p:txBody>
          <a:bodyPr anchor="b">
            <a:noAutofit/>
          </a:bodyPr>
          <a:lstStyle>
            <a:lvl1pPr marL="0" indent="0">
              <a:spcBef>
                <a:spcPts val="225"/>
              </a:spcBef>
              <a:buNone/>
              <a:defRPr sz="750"/>
            </a:lvl1pPr>
            <a:lvl2pPr marL="171450" indent="0">
              <a:buNone/>
              <a:defRPr sz="750"/>
            </a:lvl2pPr>
            <a:lvl3pPr marL="342900" indent="0">
              <a:buNone/>
              <a:defRPr sz="750"/>
            </a:lvl3pPr>
            <a:lvl4pPr marL="514350" indent="0">
              <a:buNone/>
              <a:defRPr sz="750"/>
            </a:lvl4pPr>
            <a:lvl5pPr marL="685800" indent="0">
              <a:buNone/>
              <a:defRPr sz="750"/>
            </a:lvl5pPr>
          </a:lstStyle>
          <a:p>
            <a:pPr lvl="0"/>
            <a:r>
              <a:rPr lang="en-US" dirty="0"/>
              <a:t>Reference(s)</a:t>
            </a:r>
          </a:p>
        </p:txBody>
      </p:sp>
    </p:spTree>
    <p:extLst>
      <p:ext uri="{BB962C8B-B14F-4D97-AF65-F5344CB8AC3E}">
        <p14:creationId xmlns:p14="http://schemas.microsoft.com/office/powerpoint/2010/main" val="21335387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19A2B74B-AB22-448A-A265-268311487055}"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lgn="ctr">
              <a:defRPr/>
            </a:lvl1pPr>
          </a:lstStyle>
          <a:p>
            <a:fld id="{CC7432E5-F8E0-41AE-9A6B-AD730338B005}" type="slidenum">
              <a:rPr lang="en-US" smtClean="0"/>
              <a:pPr/>
              <a:t>‹#›</a:t>
            </a:fld>
            <a:endParaRPr lang="en-US" dirty="0"/>
          </a:p>
        </p:txBody>
      </p:sp>
      <p:sp>
        <p:nvSpPr>
          <p:cNvPr id="9" name="Text Placeholder 8"/>
          <p:cNvSpPr>
            <a:spLocks noGrp="1"/>
          </p:cNvSpPr>
          <p:nvPr>
            <p:ph type="body" sz="quarter" idx="13" hasCustomPrompt="1"/>
          </p:nvPr>
        </p:nvSpPr>
        <p:spPr>
          <a:xfrm>
            <a:off x="342900" y="4388702"/>
            <a:ext cx="7391400" cy="754380"/>
          </a:xfrm>
        </p:spPr>
        <p:txBody>
          <a:bodyPr anchor="b">
            <a:noAutofit/>
          </a:bodyPr>
          <a:lstStyle>
            <a:lvl1pPr marL="0" indent="0">
              <a:spcBef>
                <a:spcPts val="225"/>
              </a:spcBef>
              <a:buNone/>
              <a:defRPr sz="750"/>
            </a:lvl1pPr>
            <a:lvl2pPr marL="171450" indent="0">
              <a:buNone/>
              <a:defRPr sz="750"/>
            </a:lvl2pPr>
            <a:lvl3pPr marL="342900" indent="0">
              <a:buNone/>
              <a:defRPr sz="750"/>
            </a:lvl3pPr>
            <a:lvl4pPr marL="514350" indent="0">
              <a:buNone/>
              <a:defRPr sz="750"/>
            </a:lvl4pPr>
            <a:lvl5pPr marL="685800" indent="0">
              <a:buNone/>
              <a:defRPr sz="750"/>
            </a:lvl5pPr>
          </a:lstStyle>
          <a:p>
            <a:pPr lvl="0"/>
            <a:r>
              <a:rPr lang="en-US" dirty="0"/>
              <a:t>Reference(s)</a:t>
            </a:r>
          </a:p>
        </p:txBody>
      </p:sp>
      <p:sp>
        <p:nvSpPr>
          <p:cNvPr id="3" name="Content Placeholder 2"/>
          <p:cNvSpPr>
            <a:spLocks noGrp="1"/>
          </p:cNvSpPr>
          <p:nvPr>
            <p:ph sz="half" idx="1"/>
          </p:nvPr>
        </p:nvSpPr>
        <p:spPr>
          <a:xfrm>
            <a:off x="342900" y="946404"/>
            <a:ext cx="4229100" cy="34178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946404"/>
            <a:ext cx="4229100" cy="34178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18983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171451"/>
            <a:ext cx="8458200" cy="600075"/>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2900" y="948538"/>
            <a:ext cx="4229100" cy="321212"/>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p:nvPr>
        </p:nvSpPr>
        <p:spPr>
          <a:xfrm>
            <a:off x="4572000" y="948538"/>
            <a:ext cx="4229100" cy="321212"/>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Date Placeholder 6"/>
          <p:cNvSpPr>
            <a:spLocks noGrp="1"/>
          </p:cNvSpPr>
          <p:nvPr>
            <p:ph type="dt" sz="half" idx="10"/>
          </p:nvPr>
        </p:nvSpPr>
        <p:spPr/>
        <p:txBody>
          <a:bodyPr/>
          <a:lstStyle/>
          <a:p>
            <a:fld id="{F8CB1101-080C-4B85-AC54-06AFAC4F0A81}" type="datetime1">
              <a:rPr lang="en-US" smtClean="0"/>
              <a:t>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lvl1pPr algn="ctr">
              <a:defRPr/>
            </a:lvl1pPr>
          </a:lstStyle>
          <a:p>
            <a:fld id="{CC7432E5-F8E0-41AE-9A6B-AD730338B005}" type="slidenum">
              <a:rPr lang="en-US" smtClean="0"/>
              <a:pPr/>
              <a:t>‹#›</a:t>
            </a:fld>
            <a:endParaRPr lang="en-US" dirty="0"/>
          </a:p>
        </p:txBody>
      </p:sp>
      <p:sp>
        <p:nvSpPr>
          <p:cNvPr id="11" name="Text Placeholder 10"/>
          <p:cNvSpPr>
            <a:spLocks noGrp="1"/>
          </p:cNvSpPr>
          <p:nvPr>
            <p:ph type="body" sz="quarter" idx="13" hasCustomPrompt="1"/>
          </p:nvPr>
        </p:nvSpPr>
        <p:spPr>
          <a:xfrm>
            <a:off x="342900" y="4388702"/>
            <a:ext cx="7391400" cy="754380"/>
          </a:xfrm>
        </p:spPr>
        <p:txBody>
          <a:bodyPr anchor="b">
            <a:noAutofit/>
          </a:bodyPr>
          <a:lstStyle>
            <a:lvl1pPr marL="0" indent="0">
              <a:spcBef>
                <a:spcPts val="225"/>
              </a:spcBef>
              <a:buNone/>
              <a:defRPr sz="750"/>
            </a:lvl1pPr>
            <a:lvl2pPr marL="171450" indent="0">
              <a:buNone/>
              <a:defRPr sz="750"/>
            </a:lvl2pPr>
            <a:lvl3pPr marL="342900" indent="0">
              <a:buNone/>
              <a:defRPr sz="750"/>
            </a:lvl3pPr>
            <a:lvl4pPr marL="514350" indent="0">
              <a:buNone/>
              <a:defRPr sz="750"/>
            </a:lvl4pPr>
            <a:lvl5pPr marL="685800" indent="0">
              <a:buNone/>
              <a:defRPr sz="750"/>
            </a:lvl5pPr>
          </a:lstStyle>
          <a:p>
            <a:pPr lvl="0"/>
            <a:r>
              <a:rPr lang="en-US" dirty="0"/>
              <a:t>Reference(s)</a:t>
            </a:r>
          </a:p>
        </p:txBody>
      </p:sp>
      <p:sp>
        <p:nvSpPr>
          <p:cNvPr id="4" name="Content Placeholder 3"/>
          <p:cNvSpPr>
            <a:spLocks noGrp="1"/>
          </p:cNvSpPr>
          <p:nvPr>
            <p:ph sz="half" idx="2"/>
          </p:nvPr>
        </p:nvSpPr>
        <p:spPr>
          <a:xfrm>
            <a:off x="342900" y="1269748"/>
            <a:ext cx="4229100" cy="31022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572000" y="1269748"/>
            <a:ext cx="4229100" cy="3102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27548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171450"/>
            <a:ext cx="8458200" cy="600075"/>
          </a:xfrm>
        </p:spPr>
        <p:txBody>
          <a:bodyPr anchor="b">
            <a:normAutofit/>
          </a:bodyPr>
          <a:lstStyle>
            <a:lvl1pPr>
              <a:defRPr sz="1800"/>
            </a:lvl1pPr>
          </a:lstStyle>
          <a:p>
            <a:r>
              <a:rPr lang="en-US"/>
              <a:t>Click to edit Master title style</a:t>
            </a:r>
            <a:endParaRPr lang="en-US" dirty="0"/>
          </a:p>
        </p:txBody>
      </p:sp>
      <p:sp>
        <p:nvSpPr>
          <p:cNvPr id="4" name="Text Placeholder 3"/>
          <p:cNvSpPr>
            <a:spLocks noGrp="1"/>
          </p:cNvSpPr>
          <p:nvPr>
            <p:ph type="body" sz="half" idx="2" hasCustomPrompt="1"/>
          </p:nvPr>
        </p:nvSpPr>
        <p:spPr>
          <a:xfrm>
            <a:off x="877824" y="4080510"/>
            <a:ext cx="7406640" cy="274320"/>
          </a:xfrm>
          <a:prstGeom prst="roundRect">
            <a:avLst/>
          </a:prstGeom>
          <a:solidFill>
            <a:schemeClr val="accent2"/>
          </a:solidFill>
        </p:spPr>
        <p:txBody>
          <a:bodyPr anchor="ctr"/>
          <a:lstStyle>
            <a:lvl1pPr marL="0" indent="0" algn="ctr">
              <a:buNone/>
              <a:defRPr sz="12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enter caption</a:t>
            </a:r>
          </a:p>
        </p:txBody>
      </p:sp>
      <p:sp>
        <p:nvSpPr>
          <p:cNvPr id="5" name="Date Placeholder 4"/>
          <p:cNvSpPr>
            <a:spLocks noGrp="1"/>
          </p:cNvSpPr>
          <p:nvPr>
            <p:ph type="dt" sz="half" idx="10"/>
          </p:nvPr>
        </p:nvSpPr>
        <p:spPr/>
        <p:txBody>
          <a:bodyPr/>
          <a:lstStyle/>
          <a:p>
            <a:fld id="{3E4588B8-10AE-4A18-A901-70972D5E175A}"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lgn="ctr">
              <a:defRPr/>
            </a:lvl1pPr>
          </a:lstStyle>
          <a:p>
            <a:fld id="{CC7432E5-F8E0-41AE-9A6B-AD730338B005}" type="slidenum">
              <a:rPr lang="en-US" smtClean="0"/>
              <a:pPr/>
              <a:t>‹#›</a:t>
            </a:fld>
            <a:endParaRPr lang="en-US" dirty="0"/>
          </a:p>
        </p:txBody>
      </p:sp>
      <p:sp>
        <p:nvSpPr>
          <p:cNvPr id="9" name="Text Placeholder 8"/>
          <p:cNvSpPr>
            <a:spLocks noGrp="1"/>
          </p:cNvSpPr>
          <p:nvPr>
            <p:ph type="body" sz="quarter" idx="13" hasCustomPrompt="1"/>
          </p:nvPr>
        </p:nvSpPr>
        <p:spPr>
          <a:xfrm>
            <a:off x="342900" y="4388702"/>
            <a:ext cx="7391400" cy="754380"/>
          </a:xfrm>
        </p:spPr>
        <p:txBody>
          <a:bodyPr anchor="b">
            <a:noAutofit/>
          </a:bodyPr>
          <a:lstStyle>
            <a:lvl1pPr marL="0" indent="0">
              <a:spcBef>
                <a:spcPts val="225"/>
              </a:spcBef>
              <a:buNone/>
              <a:defRPr sz="750"/>
            </a:lvl1pPr>
            <a:lvl2pPr marL="171450" indent="0">
              <a:buNone/>
              <a:defRPr sz="750"/>
            </a:lvl2pPr>
            <a:lvl3pPr marL="342900" indent="0">
              <a:buNone/>
              <a:defRPr sz="750"/>
            </a:lvl3pPr>
            <a:lvl4pPr marL="514350" indent="0">
              <a:buNone/>
              <a:defRPr sz="750"/>
            </a:lvl4pPr>
            <a:lvl5pPr marL="685800" indent="0">
              <a:buNone/>
              <a:defRPr sz="750"/>
            </a:lvl5pPr>
          </a:lstStyle>
          <a:p>
            <a:pPr lvl="0"/>
            <a:r>
              <a:rPr lang="en-US" dirty="0"/>
              <a:t>Reference(s)</a:t>
            </a:r>
          </a:p>
        </p:txBody>
      </p:sp>
      <p:sp>
        <p:nvSpPr>
          <p:cNvPr id="3" name="Content Placeholder 2"/>
          <p:cNvSpPr>
            <a:spLocks noGrp="1"/>
          </p:cNvSpPr>
          <p:nvPr>
            <p:ph idx="1"/>
          </p:nvPr>
        </p:nvSpPr>
        <p:spPr>
          <a:xfrm>
            <a:off x="342900" y="945358"/>
            <a:ext cx="8458200" cy="3138920"/>
          </a:xfrm>
        </p:spPr>
        <p:txBody>
          <a:bodyPr/>
          <a:lstStyle>
            <a:lvl1pPr>
              <a:defRPr sz="1500"/>
            </a:lvl1pPr>
            <a:lvl2pPr>
              <a:defRPr sz="1350"/>
            </a:lvl2pPr>
            <a:lvl3pPr>
              <a:defRPr sz="1200"/>
            </a:lvl3pPr>
            <a:lvl4pPr>
              <a:defRPr sz="1200"/>
            </a:lvl4pPr>
            <a:lvl5pPr>
              <a:defRPr sz="12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5392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3" descr="AZ142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42759473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E4230D-527C-497C-AE7B-88F10673E221}" type="datetime1">
              <a:rPr lang="en-US" smtClean="0"/>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ctr"/>
            <a:fld id="{CC7432E5-F8E0-41AE-9A6B-AD730338B005}" type="slidenum">
              <a:rPr lang="en-US" smtClean="0"/>
              <a:pPr algn="ctr"/>
              <a:t>‹#›</a:t>
            </a:fld>
            <a:endParaRPr lang="en-US" dirty="0"/>
          </a:p>
        </p:txBody>
      </p:sp>
      <p:sp>
        <p:nvSpPr>
          <p:cNvPr id="8" name="Text Placeholder 7"/>
          <p:cNvSpPr>
            <a:spLocks noGrp="1"/>
          </p:cNvSpPr>
          <p:nvPr>
            <p:ph type="body" sz="quarter" idx="14" hasCustomPrompt="1"/>
          </p:nvPr>
        </p:nvSpPr>
        <p:spPr>
          <a:xfrm>
            <a:off x="877824" y="4080510"/>
            <a:ext cx="7406640" cy="271463"/>
          </a:xfrm>
          <a:prstGeom prst="roundRect">
            <a:avLst/>
          </a:prstGeom>
          <a:solidFill>
            <a:schemeClr val="accent2"/>
          </a:solidFill>
        </p:spPr>
        <p:txBody>
          <a:bodyPr>
            <a:normAutofit/>
          </a:bodyPr>
          <a:lstStyle>
            <a:lvl1pPr marL="0" indent="0" algn="ctr">
              <a:buNone/>
              <a:defRPr sz="1200" b="1">
                <a:solidFill>
                  <a:schemeClr val="bg1"/>
                </a:solidFill>
              </a:defRPr>
            </a:lvl1pPr>
            <a:lvl2pPr marL="171450" indent="0">
              <a:buNone/>
              <a:defRPr/>
            </a:lvl2pPr>
            <a:lvl3pPr marL="342900" indent="0">
              <a:buNone/>
              <a:defRPr/>
            </a:lvl3pPr>
            <a:lvl4pPr marL="514350" indent="0">
              <a:buNone/>
              <a:defRPr/>
            </a:lvl4pPr>
            <a:lvl5pPr marL="685800" indent="0">
              <a:buNone/>
              <a:defRPr/>
            </a:lvl5pPr>
          </a:lstStyle>
          <a:p>
            <a:pPr lvl="0"/>
            <a:r>
              <a:rPr lang="en-US" dirty="0"/>
              <a:t>Click to enter caption</a:t>
            </a:r>
          </a:p>
        </p:txBody>
      </p:sp>
      <p:sp>
        <p:nvSpPr>
          <p:cNvPr id="7" name="Text Placeholder 6"/>
          <p:cNvSpPr>
            <a:spLocks noGrp="1"/>
          </p:cNvSpPr>
          <p:nvPr>
            <p:ph type="body" sz="quarter" idx="13" hasCustomPrompt="1"/>
          </p:nvPr>
        </p:nvSpPr>
        <p:spPr>
          <a:xfrm>
            <a:off x="342900" y="4388702"/>
            <a:ext cx="7391400" cy="754380"/>
          </a:xfrm>
        </p:spPr>
        <p:txBody>
          <a:bodyPr anchor="b">
            <a:noAutofit/>
          </a:bodyPr>
          <a:lstStyle>
            <a:lvl1pPr marL="0" indent="0">
              <a:spcBef>
                <a:spcPts val="225"/>
              </a:spcBef>
              <a:buNone/>
              <a:defRPr sz="750"/>
            </a:lvl1pPr>
            <a:lvl2pPr marL="171450" indent="0">
              <a:buNone/>
              <a:defRPr sz="750"/>
            </a:lvl2pPr>
            <a:lvl3pPr marL="342900" indent="0">
              <a:buNone/>
              <a:defRPr sz="750"/>
            </a:lvl3pPr>
            <a:lvl4pPr marL="514350" indent="0">
              <a:buNone/>
              <a:defRPr sz="750"/>
            </a:lvl4pPr>
            <a:lvl5pPr marL="685800" indent="0">
              <a:buNone/>
              <a:defRPr sz="750"/>
            </a:lvl5pPr>
          </a:lstStyle>
          <a:p>
            <a:pPr lvl="0"/>
            <a:r>
              <a:rPr lang="en-US" dirty="0"/>
              <a:t>Reference(s)</a:t>
            </a:r>
          </a:p>
        </p:txBody>
      </p:sp>
    </p:spTree>
    <p:extLst>
      <p:ext uri="{BB962C8B-B14F-4D97-AF65-F5344CB8AC3E}">
        <p14:creationId xmlns:p14="http://schemas.microsoft.com/office/powerpoint/2010/main" val="26941666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 No Line">
    <p:spTree>
      <p:nvGrpSpPr>
        <p:cNvPr id="1" name=""/>
        <p:cNvGrpSpPr/>
        <p:nvPr/>
      </p:nvGrpSpPr>
      <p:grpSpPr>
        <a:xfrm>
          <a:off x="0" y="0"/>
          <a:ext cx="0" cy="0"/>
          <a:chOff x="0" y="0"/>
          <a:chExt cx="0" cy="0"/>
        </a:xfrm>
      </p:grpSpPr>
      <p:sp>
        <p:nvSpPr>
          <p:cNvPr id="10" name="Rectangle 9"/>
          <p:cNvSpPr/>
          <p:nvPr userDrawn="1"/>
        </p:nvSpPr>
        <p:spPr>
          <a:xfrm>
            <a:off x="145126" y="771525"/>
            <a:ext cx="8998875" cy="187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Date Placeholder 3"/>
          <p:cNvSpPr>
            <a:spLocks noGrp="1"/>
          </p:cNvSpPr>
          <p:nvPr>
            <p:ph type="dt" sz="half" idx="10"/>
          </p:nvPr>
        </p:nvSpPr>
        <p:spPr/>
        <p:txBody>
          <a:bodyPr/>
          <a:lstStyle/>
          <a:p>
            <a:fld id="{CED11A09-3DD3-4814-BDCF-935499F15EA0}"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lgn="ctr">
              <a:defRPr/>
            </a:lvl1pPr>
          </a:lstStyle>
          <a:p>
            <a:fld id="{CC7432E5-F8E0-41AE-9A6B-AD730338B005}" type="slidenum">
              <a:rPr lang="en-US" smtClean="0"/>
              <a:pPr/>
              <a:t>‹#›</a:t>
            </a:fld>
            <a:endParaRPr lang="en-US" dirty="0"/>
          </a:p>
        </p:txBody>
      </p:sp>
      <p:sp>
        <p:nvSpPr>
          <p:cNvPr id="8" name="Text Placeholder 7"/>
          <p:cNvSpPr>
            <a:spLocks noGrp="1"/>
          </p:cNvSpPr>
          <p:nvPr>
            <p:ph type="body" sz="quarter" idx="13" hasCustomPrompt="1"/>
          </p:nvPr>
        </p:nvSpPr>
        <p:spPr>
          <a:xfrm>
            <a:off x="342900" y="4388702"/>
            <a:ext cx="7391400" cy="754380"/>
          </a:xfrm>
        </p:spPr>
        <p:txBody>
          <a:bodyPr anchor="b">
            <a:normAutofit/>
          </a:bodyPr>
          <a:lstStyle>
            <a:lvl1pPr marL="0" indent="0">
              <a:spcBef>
                <a:spcPts val="225"/>
              </a:spcBef>
              <a:buNone/>
              <a:defRPr sz="750"/>
            </a:lvl1pPr>
            <a:lvl2pPr marL="171450" indent="0">
              <a:buNone/>
              <a:defRPr/>
            </a:lvl2pPr>
            <a:lvl3pPr marL="342900" indent="0">
              <a:buNone/>
              <a:defRPr/>
            </a:lvl3pPr>
            <a:lvl4pPr marL="514350" indent="0">
              <a:buNone/>
              <a:defRPr/>
            </a:lvl4pPr>
            <a:lvl5pPr marL="685800" indent="0">
              <a:buNone/>
              <a:defRPr/>
            </a:lvl5pPr>
          </a:lstStyle>
          <a:p>
            <a:pPr lvl="0"/>
            <a:r>
              <a:rPr lang="en-US" dirty="0"/>
              <a:t>Reference(s)</a:t>
            </a:r>
          </a:p>
        </p:txBody>
      </p:sp>
      <p:sp>
        <p:nvSpPr>
          <p:cNvPr id="3" name="Content Placeholder 2"/>
          <p:cNvSpPr>
            <a:spLocks noGrp="1"/>
          </p:cNvSpPr>
          <p:nvPr>
            <p:ph idx="1"/>
          </p:nvPr>
        </p:nvSpPr>
        <p:spPr>
          <a:xfrm>
            <a:off x="342900" y="771525"/>
            <a:ext cx="8458200" cy="36038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47942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9" name="Rectangle 8"/>
          <p:cNvSpPr/>
          <p:nvPr userDrawn="1"/>
        </p:nvSpPr>
        <p:spPr>
          <a:xfrm>
            <a:off x="7464383" y="4891108"/>
            <a:ext cx="1607475" cy="249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userDrawn="1"/>
        </p:nvSpPr>
        <p:spPr>
          <a:xfrm>
            <a:off x="145126" y="771525"/>
            <a:ext cx="8998875" cy="187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Date Placeholder 3"/>
          <p:cNvSpPr>
            <a:spLocks noGrp="1"/>
          </p:cNvSpPr>
          <p:nvPr>
            <p:ph type="dt" sz="half" idx="10"/>
          </p:nvPr>
        </p:nvSpPr>
        <p:spPr/>
        <p:txBody>
          <a:bodyPr/>
          <a:lstStyle/>
          <a:p>
            <a:fld id="{3C4AE3A5-F483-4560-8FF9-FCB3A3589909}"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lgn="ctr">
              <a:defRPr/>
            </a:lvl1pPr>
          </a:lstStyle>
          <a:p>
            <a:fld id="{CC7432E5-F8E0-41AE-9A6B-AD730338B005}" type="slidenum">
              <a:rPr lang="en-US" smtClean="0"/>
              <a:pPr/>
              <a:t>‹#›</a:t>
            </a:fld>
            <a:endParaRPr lang="en-US" dirty="0"/>
          </a:p>
        </p:txBody>
      </p:sp>
      <p:sp>
        <p:nvSpPr>
          <p:cNvPr id="8" name="Text Placeholder 7"/>
          <p:cNvSpPr>
            <a:spLocks noGrp="1"/>
          </p:cNvSpPr>
          <p:nvPr>
            <p:ph type="body" sz="quarter" idx="13" hasCustomPrompt="1"/>
          </p:nvPr>
        </p:nvSpPr>
        <p:spPr>
          <a:xfrm>
            <a:off x="342900" y="4388702"/>
            <a:ext cx="7391400" cy="754380"/>
          </a:xfrm>
        </p:spPr>
        <p:txBody>
          <a:bodyPr anchor="b">
            <a:normAutofit/>
          </a:bodyPr>
          <a:lstStyle>
            <a:lvl1pPr marL="0" indent="0">
              <a:spcBef>
                <a:spcPts val="225"/>
              </a:spcBef>
              <a:buNone/>
              <a:defRPr sz="750"/>
            </a:lvl1pPr>
            <a:lvl2pPr marL="171450" indent="0">
              <a:buNone/>
              <a:defRPr/>
            </a:lvl2pPr>
            <a:lvl3pPr marL="342900" indent="0">
              <a:buNone/>
              <a:defRPr/>
            </a:lvl3pPr>
            <a:lvl4pPr marL="514350" indent="0">
              <a:buNone/>
              <a:defRPr/>
            </a:lvl4pPr>
            <a:lvl5pPr marL="685800" indent="0">
              <a:buNone/>
              <a:defRPr/>
            </a:lvl5pPr>
          </a:lstStyle>
          <a:p>
            <a:pPr lvl="0"/>
            <a:r>
              <a:rPr lang="en-US" dirty="0"/>
              <a:t>Reference(s)</a:t>
            </a:r>
          </a:p>
        </p:txBody>
      </p:sp>
      <p:sp>
        <p:nvSpPr>
          <p:cNvPr id="3" name="Content Placeholder 2"/>
          <p:cNvSpPr>
            <a:spLocks noGrp="1"/>
          </p:cNvSpPr>
          <p:nvPr>
            <p:ph idx="1"/>
          </p:nvPr>
        </p:nvSpPr>
        <p:spPr>
          <a:xfrm>
            <a:off x="342900" y="771525"/>
            <a:ext cx="8458200" cy="36038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1343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Only - No Line">
    <p:spTree>
      <p:nvGrpSpPr>
        <p:cNvPr id="1" name=""/>
        <p:cNvGrpSpPr/>
        <p:nvPr/>
      </p:nvGrpSpPr>
      <p:grpSpPr>
        <a:xfrm>
          <a:off x="0" y="0"/>
          <a:ext cx="0" cy="0"/>
          <a:chOff x="0" y="0"/>
          <a:chExt cx="0" cy="0"/>
        </a:xfrm>
      </p:grpSpPr>
      <p:sp>
        <p:nvSpPr>
          <p:cNvPr id="9" name="Rectangle 8"/>
          <p:cNvSpPr/>
          <p:nvPr userDrawn="1"/>
        </p:nvSpPr>
        <p:spPr>
          <a:xfrm>
            <a:off x="145126" y="771525"/>
            <a:ext cx="8998875" cy="187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C1012E-D535-4D45-93DD-9B16E0D20A43}" type="datetime1">
              <a:rPr lang="en-US" smtClean="0"/>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lgn="ctr">
              <a:defRPr/>
            </a:lvl1pPr>
          </a:lstStyle>
          <a:p>
            <a:fld id="{CC7432E5-F8E0-41AE-9A6B-AD730338B005}" type="slidenum">
              <a:rPr lang="en-US" smtClean="0"/>
              <a:pPr/>
              <a:t>‹#›</a:t>
            </a:fld>
            <a:endParaRPr lang="en-US" dirty="0"/>
          </a:p>
        </p:txBody>
      </p:sp>
      <p:sp>
        <p:nvSpPr>
          <p:cNvPr id="7" name="Text Placeholder 6"/>
          <p:cNvSpPr>
            <a:spLocks noGrp="1"/>
          </p:cNvSpPr>
          <p:nvPr>
            <p:ph type="body" sz="quarter" idx="13" hasCustomPrompt="1"/>
          </p:nvPr>
        </p:nvSpPr>
        <p:spPr>
          <a:xfrm>
            <a:off x="342900" y="4388702"/>
            <a:ext cx="7391400" cy="754380"/>
          </a:xfrm>
        </p:spPr>
        <p:txBody>
          <a:bodyPr anchor="b">
            <a:noAutofit/>
          </a:bodyPr>
          <a:lstStyle>
            <a:lvl1pPr marL="0" indent="0">
              <a:spcBef>
                <a:spcPts val="225"/>
              </a:spcBef>
              <a:buNone/>
              <a:defRPr sz="750"/>
            </a:lvl1pPr>
            <a:lvl2pPr marL="171450" indent="0">
              <a:buNone/>
              <a:defRPr sz="750"/>
            </a:lvl2pPr>
            <a:lvl3pPr marL="342900" indent="0">
              <a:buNone/>
              <a:defRPr sz="750"/>
            </a:lvl3pPr>
            <a:lvl4pPr marL="514350" indent="0">
              <a:buNone/>
              <a:defRPr sz="750"/>
            </a:lvl4pPr>
            <a:lvl5pPr marL="685800" indent="0">
              <a:buNone/>
              <a:defRPr sz="750"/>
            </a:lvl5pPr>
          </a:lstStyle>
          <a:p>
            <a:pPr lvl="0"/>
            <a:r>
              <a:rPr lang="en-US" dirty="0"/>
              <a:t>Reference(s)</a:t>
            </a:r>
          </a:p>
        </p:txBody>
      </p:sp>
    </p:spTree>
    <p:extLst>
      <p:ext uri="{BB962C8B-B14F-4D97-AF65-F5344CB8AC3E}">
        <p14:creationId xmlns:p14="http://schemas.microsoft.com/office/powerpoint/2010/main" val="40298722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ext Placeholder 10"/>
          <p:cNvSpPr>
            <a:spLocks noGrp="1"/>
          </p:cNvSpPr>
          <p:nvPr>
            <p:ph type="body" sz="quarter" idx="11" hasCustomPrompt="1"/>
          </p:nvPr>
        </p:nvSpPr>
        <p:spPr>
          <a:xfrm>
            <a:off x="347472" y="4423410"/>
            <a:ext cx="7391400" cy="720090"/>
          </a:xfrm>
          <a:prstGeom prst="rect">
            <a:avLst/>
          </a:prstGeom>
        </p:spPr>
        <p:txBody>
          <a:bodyPr anchor="b"/>
          <a:lstStyle>
            <a:lvl1pPr marL="0" indent="0">
              <a:spcBef>
                <a:spcPts val="0"/>
              </a:spcBef>
              <a:buFont typeface="+mj-lt"/>
              <a:buNone/>
              <a:defRPr sz="750"/>
            </a:lvl1pPr>
          </a:lstStyle>
          <a:p>
            <a:pPr lvl="0"/>
            <a:r>
              <a:rPr lang="en-US" dirty="0"/>
              <a:t>Reference(s)</a:t>
            </a:r>
          </a:p>
        </p:txBody>
      </p:sp>
      <p:sp>
        <p:nvSpPr>
          <p:cNvPr id="2" name="Slide Number Placeholder 1"/>
          <p:cNvSpPr>
            <a:spLocks noGrp="1"/>
          </p:cNvSpPr>
          <p:nvPr>
            <p:ph type="sldNum" sz="quarter" idx="12"/>
          </p:nvPr>
        </p:nvSpPr>
        <p:spPr/>
        <p:txBody>
          <a:bodyPr/>
          <a:lstStyle/>
          <a:p>
            <a:fld id="{89E35B64-C4CC-4BCA-B5DA-C997F2C2E20E}" type="slidenum">
              <a:rPr lang="en-US" smtClean="0"/>
              <a:t>‹#›</a:t>
            </a:fld>
            <a:endParaRPr lang="en-US" dirty="0"/>
          </a:p>
        </p:txBody>
      </p:sp>
    </p:spTree>
    <p:extLst>
      <p:ext uri="{BB962C8B-B14F-4D97-AF65-F5344CB8AC3E}">
        <p14:creationId xmlns:p14="http://schemas.microsoft.com/office/powerpoint/2010/main" val="13573564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0015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Content Slide">
    <p:spTree>
      <p:nvGrpSpPr>
        <p:cNvPr id="1" name=""/>
        <p:cNvGrpSpPr/>
        <p:nvPr/>
      </p:nvGrpSpPr>
      <p:grpSpPr>
        <a:xfrm>
          <a:off x="0" y="0"/>
          <a:ext cx="0" cy="0"/>
          <a:chOff x="0" y="0"/>
          <a:chExt cx="0" cy="0"/>
        </a:xfrm>
      </p:grpSpPr>
      <p:sp>
        <p:nvSpPr>
          <p:cNvPr id="16" name="Rectangle 15"/>
          <p:cNvSpPr/>
          <p:nvPr userDrawn="1"/>
        </p:nvSpPr>
        <p:spPr>
          <a:xfrm>
            <a:off x="134939" y="146050"/>
            <a:ext cx="8874125" cy="737039"/>
          </a:xfrm>
          <a:prstGeom prst="rect">
            <a:avLst/>
          </a:prstGeom>
          <a:solidFill>
            <a:srgbClr val="53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bg1"/>
              </a:solidFill>
            </a:endParaRPr>
          </a:p>
        </p:txBody>
      </p:sp>
      <p:sp>
        <p:nvSpPr>
          <p:cNvPr id="7" name="Slide Number Placeholder 3"/>
          <p:cNvSpPr>
            <a:spLocks noGrp="1"/>
          </p:cNvSpPr>
          <p:nvPr>
            <p:ph type="sldNum" sz="quarter" idx="4"/>
          </p:nvPr>
        </p:nvSpPr>
        <p:spPr>
          <a:xfrm>
            <a:off x="267386" y="4740952"/>
            <a:ext cx="297234" cy="243191"/>
          </a:xfrm>
          <a:prstGeom prst="rect">
            <a:avLst/>
          </a:prstGeom>
        </p:spPr>
        <p:txBody>
          <a:bodyPr vert="horz" lIns="0" tIns="0" rIns="0" bIns="0" rtlCol="0" anchor="t" anchorCtr="0"/>
          <a:lstStyle>
            <a:lvl1pPr algn="l">
              <a:defRPr sz="900" b="0">
                <a:solidFill>
                  <a:schemeClr val="accent1"/>
                </a:solidFill>
              </a:defRPr>
            </a:lvl1pPr>
          </a:lstStyle>
          <a:p>
            <a:fld id="{4F41DD68-B399-4AE7-8E9C-6C1FA84F7099}" type="slidenum">
              <a:rPr lang="en-GB" smtClean="0"/>
              <a:pPr/>
              <a:t>‹#›</a:t>
            </a:fld>
            <a:endParaRPr lang="en-GB" dirty="0"/>
          </a:p>
        </p:txBody>
      </p:sp>
      <p:sp>
        <p:nvSpPr>
          <p:cNvPr id="17" name="Rectangle 16"/>
          <p:cNvSpPr/>
          <p:nvPr userDrawn="1"/>
        </p:nvSpPr>
        <p:spPr>
          <a:xfrm>
            <a:off x="6028372" y="343002"/>
            <a:ext cx="1094931" cy="540088"/>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bg1"/>
              </a:solidFill>
            </a:endParaRPr>
          </a:p>
        </p:txBody>
      </p:sp>
      <p:sp>
        <p:nvSpPr>
          <p:cNvPr id="18" name="Rectangle 17"/>
          <p:cNvSpPr/>
          <p:nvPr userDrawn="1"/>
        </p:nvSpPr>
        <p:spPr>
          <a:xfrm>
            <a:off x="6660197" y="146152"/>
            <a:ext cx="1133031" cy="269773"/>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bg1"/>
              </a:solidFill>
            </a:endParaRPr>
          </a:p>
        </p:txBody>
      </p:sp>
      <p:sp>
        <p:nvSpPr>
          <p:cNvPr id="19" name="Rectangle 18"/>
          <p:cNvSpPr/>
          <p:nvPr userDrawn="1"/>
        </p:nvSpPr>
        <p:spPr>
          <a:xfrm>
            <a:off x="7523353" y="146049"/>
            <a:ext cx="1476375" cy="73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bg1"/>
              </a:solidFill>
            </a:endParaRPr>
          </a:p>
        </p:txBody>
      </p:sp>
      <p:sp>
        <p:nvSpPr>
          <p:cNvPr id="11" name="Title Placeholder 1"/>
          <p:cNvSpPr>
            <a:spLocks noGrp="1"/>
          </p:cNvSpPr>
          <p:nvPr>
            <p:ph type="title" hasCustomPrompt="1"/>
          </p:nvPr>
        </p:nvSpPr>
        <p:spPr>
          <a:xfrm>
            <a:off x="245279" y="262653"/>
            <a:ext cx="7156239" cy="580748"/>
          </a:xfrm>
          <a:prstGeom prst="rect">
            <a:avLst/>
          </a:prstGeom>
        </p:spPr>
        <p:txBody>
          <a:bodyPr vert="horz" lIns="0" tIns="0" rIns="0" bIns="0" rtlCol="0" anchor="t" anchorCtr="0">
            <a:noAutofit/>
          </a:bodyPr>
          <a:lstStyle>
            <a:lvl1pPr>
              <a:lnSpc>
                <a:spcPts val="2100"/>
              </a:lnSpc>
              <a:defRPr sz="2100" b="0" cap="all" spc="-100" baseline="0">
                <a:solidFill>
                  <a:schemeClr val="bg1"/>
                </a:solidFill>
              </a:defRPr>
            </a:lvl1pPr>
          </a:lstStyle>
          <a:p>
            <a:r>
              <a:rPr lang="en-GB"/>
              <a:t>Page title here</a:t>
            </a:r>
            <a:endParaRPr lang="en-GB" dirty="0"/>
          </a:p>
        </p:txBody>
      </p:sp>
      <p:sp>
        <p:nvSpPr>
          <p:cNvPr id="9" name="TextBox 8"/>
          <p:cNvSpPr txBox="1"/>
          <p:nvPr userDrawn="1"/>
        </p:nvSpPr>
        <p:spPr>
          <a:xfrm>
            <a:off x="3275114" y="5001477"/>
            <a:ext cx="2631874" cy="138499"/>
          </a:xfrm>
          <a:prstGeom prst="rect">
            <a:avLst/>
          </a:prstGeom>
          <a:noFill/>
        </p:spPr>
        <p:txBody>
          <a:bodyPr wrap="square" lIns="0" tIns="0" rIns="0" bIns="0" rtlCol="0">
            <a:spAutoFit/>
          </a:bodyPr>
          <a:lstStyle/>
          <a:p>
            <a:pPr algn="ctr"/>
            <a:r>
              <a:rPr lang="en-GB" sz="900" dirty="0">
                <a:solidFill>
                  <a:srgbClr val="D3CCD5"/>
                </a:solidFill>
              </a:rPr>
              <a:t>FOR INTERNAL USE ONLY</a:t>
            </a:r>
          </a:p>
        </p:txBody>
      </p:sp>
      <p:pic>
        <p:nvPicPr>
          <p:cNvPr id="12" name="Picture 11">
            <a:extLst>
              <a:ext uri="{FF2B5EF4-FFF2-40B4-BE49-F238E27FC236}">
                <a16:creationId xmlns:a16="http://schemas.microsoft.com/office/drawing/2014/main" id="{4F3EFB31-FAD2-4802-B86A-360CEC952A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1853" t="18556" r="31625" b="18900"/>
          <a:stretch/>
        </p:blipFill>
        <p:spPr>
          <a:xfrm>
            <a:off x="8567320" y="4625340"/>
            <a:ext cx="298076" cy="373380"/>
          </a:xfrm>
          <a:prstGeom prst="rect">
            <a:avLst/>
          </a:prstGeom>
        </p:spPr>
      </p:pic>
    </p:spTree>
    <p:extLst>
      <p:ext uri="{BB962C8B-B14F-4D97-AF65-F5344CB8AC3E}">
        <p14:creationId xmlns:p14="http://schemas.microsoft.com/office/powerpoint/2010/main" val="46349194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1.jp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3.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image" Target="../media/image1.jp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theme" Target="../theme/theme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5.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10" Type="http://schemas.openxmlformats.org/officeDocument/2006/relationships/image" Target="../media/image25.png"/><Relationship Id="rId4" Type="http://schemas.openxmlformats.org/officeDocument/2006/relationships/slideLayout" Target="../slideLayouts/slideLayout80.xml"/><Relationship Id="rId9" Type="http://schemas.openxmlformats.org/officeDocument/2006/relationships/slide" Target="../slides/slide3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pic>
        <p:nvPicPr>
          <p:cNvPr id="2" name="Picture 1" descr="AZ_SYMBOL_RGB.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440596" y="4497844"/>
            <a:ext cx="453600" cy="522161"/>
          </a:xfrm>
          <a:prstGeom prst="rect">
            <a:avLst/>
          </a:prstGeom>
        </p:spPr>
      </p:pic>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211318905"/>
      </p:ext>
    </p:extLst>
  </p:cSld>
  <p:clrMap bg1="lt1" tx1="dk1" bg2="lt2" tx2="dk2" accent1="accent1" accent2="accent2" accent3="accent3" accent4="accent4" accent5="accent5" accent6="accent6" hlink="hlink" folHlink="folHlink"/>
  <p:sldLayoutIdLst>
    <p:sldLayoutId id="2147483752" r:id="rId1"/>
    <p:sldLayoutId id="2147483790"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24" r:id="rId11"/>
    <p:sldLayoutId id="2147483826" r:id="rId12"/>
    <p:sldLayoutId id="2147483789"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6052965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06" r:id="rId6"/>
    <p:sldLayoutId id="2147483807" r:id="rId7"/>
    <p:sldLayoutId id="2147483808" r:id="rId8"/>
    <p:sldLayoutId id="2147483809" r:id="rId9"/>
    <p:sldLayoutId id="2147483810" r:id="rId10"/>
    <p:sldLayoutId id="2147483825" r:id="rId11"/>
    <p:sldLayoutId id="2147483827"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56080045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4" name="Picture 3" descr="AZ_SYMBOL_RGB.jpg"/>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525332996"/>
      </p:ext>
    </p:extLst>
  </p:cSld>
  <p:clrMap bg1="lt1" tx1="dk1" bg2="lt2" tx2="dk2" accent1="accent1" accent2="accent2" accent3="accent3" accent4="accent4" accent5="accent5" accent6="accent6" hlink="hlink" folHlink="folHlink"/>
  <p:sldLayoutIdLst>
    <p:sldLayoutId id="2147483676" r:id="rId1"/>
    <p:sldLayoutId id="2147483714" r:id="rId2"/>
    <p:sldLayoutId id="2147483720" r:id="rId3"/>
    <p:sldLayoutId id="2147483721" r:id="rId4"/>
    <p:sldLayoutId id="2147483722" r:id="rId5"/>
    <p:sldLayoutId id="2147483723" r:id="rId6"/>
    <p:sldLayoutId id="2147483724" r:id="rId7"/>
    <p:sldLayoutId id="214748368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19461" name="Rectangle 5"/>
          <p:cNvSpPr>
            <a:spLocks noChangeArrowheads="1"/>
          </p:cNvSpPr>
          <p:nvPr userDrawn="1"/>
        </p:nvSpPr>
        <p:spPr bwMode="auto">
          <a:xfrm>
            <a:off x="0" y="0"/>
            <a:ext cx="9144000" cy="5143500"/>
          </a:xfrm>
          <a:prstGeom prst="rect">
            <a:avLst/>
          </a:prstGeom>
          <a:solidFill>
            <a:schemeClr val="tx2"/>
          </a:solidFill>
          <a:ln w="9525">
            <a:noFill/>
            <a:miter lim="800000"/>
            <a:headEnd/>
            <a:tailEnd/>
          </a:ln>
          <a:effectLst/>
        </p:spPr>
        <p:txBody>
          <a:bodyPr wrap="none" lIns="13500" anchor="t" anchorCtr="0"/>
          <a:lstStyle/>
          <a:p>
            <a:pPr>
              <a:defRPr/>
            </a:pPr>
            <a:endParaRPr lang="en-GB" sz="1350"/>
          </a:p>
        </p:txBody>
      </p:sp>
      <p:sp>
        <p:nvSpPr>
          <p:cNvPr id="11267" name="Rectangle 6"/>
          <p:cNvSpPr>
            <a:spLocks noGrp="1" noChangeArrowheads="1"/>
          </p:cNvSpPr>
          <p:nvPr>
            <p:ph type="title"/>
          </p:nvPr>
        </p:nvSpPr>
        <p:spPr bwMode="auto">
          <a:xfrm>
            <a:off x="314325" y="205978"/>
            <a:ext cx="8415338" cy="13942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title style</a:t>
            </a:r>
          </a:p>
        </p:txBody>
      </p:sp>
      <p:sp>
        <p:nvSpPr>
          <p:cNvPr id="19467" name="Rectangle 11"/>
          <p:cNvSpPr>
            <a:spLocks noChangeArrowheads="1"/>
          </p:cNvSpPr>
          <p:nvPr/>
        </p:nvSpPr>
        <p:spPr bwMode="auto">
          <a:xfrm>
            <a:off x="107951" y="4682729"/>
            <a:ext cx="466725" cy="264319"/>
          </a:xfrm>
          <a:prstGeom prst="rect">
            <a:avLst/>
          </a:prstGeom>
          <a:noFill/>
          <a:ln w="9525">
            <a:noFill/>
            <a:miter lim="800000"/>
            <a:headEnd/>
            <a:tailEnd/>
          </a:ln>
          <a:effectLst/>
        </p:spPr>
        <p:txBody>
          <a:bodyPr lIns="13500" rIns="13500"/>
          <a:lstStyle/>
          <a:p>
            <a:pPr algn="r">
              <a:defRPr/>
            </a:pPr>
            <a:endParaRPr lang="en-GB" sz="750" dirty="0">
              <a:solidFill>
                <a:schemeClr val="bg1"/>
              </a:solidFill>
            </a:endParaRPr>
          </a:p>
        </p:txBody>
      </p:sp>
    </p:spTree>
    <p:extLst>
      <p:ext uri="{BB962C8B-B14F-4D97-AF65-F5344CB8AC3E}">
        <p14:creationId xmlns:p14="http://schemas.microsoft.com/office/powerpoint/2010/main" val="72892986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9" r:id="rId10"/>
    <p:sldLayoutId id="2147483868" r:id="rId11"/>
  </p:sldLayoutIdLst>
  <p:hf hdr="0"/>
  <p:txStyles>
    <p:titleStyle>
      <a:lvl1pPr algn="l" rtl="0" eaLnBrk="0" fontAlgn="base" hangingPunct="0">
        <a:lnSpc>
          <a:spcPct val="95000"/>
        </a:lnSpc>
        <a:spcBef>
          <a:spcPct val="0"/>
        </a:spcBef>
        <a:spcAft>
          <a:spcPct val="0"/>
        </a:spcAft>
        <a:defRPr sz="2700" b="1">
          <a:solidFill>
            <a:schemeClr val="bg1"/>
          </a:solidFill>
          <a:latin typeface="Arial" pitchFamily="34" charset="0"/>
          <a:ea typeface="+mj-ea"/>
          <a:cs typeface="Arial" pitchFamily="34" charset="0"/>
        </a:defRPr>
      </a:lvl1pPr>
      <a:lvl2pPr algn="l" rtl="0" eaLnBrk="0" fontAlgn="base" hangingPunct="0">
        <a:lnSpc>
          <a:spcPct val="95000"/>
        </a:lnSpc>
        <a:spcBef>
          <a:spcPct val="0"/>
        </a:spcBef>
        <a:spcAft>
          <a:spcPct val="0"/>
        </a:spcAft>
        <a:defRPr sz="2700" b="1">
          <a:solidFill>
            <a:schemeClr val="bg1"/>
          </a:solidFill>
          <a:latin typeface="Arial" charset="0"/>
        </a:defRPr>
      </a:lvl2pPr>
      <a:lvl3pPr algn="l" rtl="0" eaLnBrk="0" fontAlgn="base" hangingPunct="0">
        <a:lnSpc>
          <a:spcPct val="95000"/>
        </a:lnSpc>
        <a:spcBef>
          <a:spcPct val="0"/>
        </a:spcBef>
        <a:spcAft>
          <a:spcPct val="0"/>
        </a:spcAft>
        <a:defRPr sz="2700" b="1">
          <a:solidFill>
            <a:schemeClr val="bg1"/>
          </a:solidFill>
          <a:latin typeface="Arial" charset="0"/>
        </a:defRPr>
      </a:lvl3pPr>
      <a:lvl4pPr algn="l" rtl="0" eaLnBrk="0" fontAlgn="base" hangingPunct="0">
        <a:lnSpc>
          <a:spcPct val="95000"/>
        </a:lnSpc>
        <a:spcBef>
          <a:spcPct val="0"/>
        </a:spcBef>
        <a:spcAft>
          <a:spcPct val="0"/>
        </a:spcAft>
        <a:defRPr sz="2700" b="1">
          <a:solidFill>
            <a:schemeClr val="bg1"/>
          </a:solidFill>
          <a:latin typeface="Arial" charset="0"/>
        </a:defRPr>
      </a:lvl4pPr>
      <a:lvl5pPr algn="l" rtl="0" eaLnBrk="0" fontAlgn="base" hangingPunct="0">
        <a:lnSpc>
          <a:spcPct val="95000"/>
        </a:lnSpc>
        <a:spcBef>
          <a:spcPct val="0"/>
        </a:spcBef>
        <a:spcAft>
          <a:spcPct val="0"/>
        </a:spcAft>
        <a:defRPr sz="2700" b="1">
          <a:solidFill>
            <a:schemeClr val="bg1"/>
          </a:solidFill>
          <a:latin typeface="Arial" charset="0"/>
        </a:defRPr>
      </a:lvl5pPr>
      <a:lvl6pPr marL="342900" algn="l" rtl="0" fontAlgn="base">
        <a:lnSpc>
          <a:spcPct val="95000"/>
        </a:lnSpc>
        <a:spcBef>
          <a:spcPct val="0"/>
        </a:spcBef>
        <a:spcAft>
          <a:spcPct val="0"/>
        </a:spcAft>
        <a:defRPr sz="2700" b="1">
          <a:solidFill>
            <a:schemeClr val="bg1"/>
          </a:solidFill>
          <a:latin typeface="Arial" charset="0"/>
        </a:defRPr>
      </a:lvl6pPr>
      <a:lvl7pPr marL="685800" algn="l" rtl="0" fontAlgn="base">
        <a:lnSpc>
          <a:spcPct val="95000"/>
        </a:lnSpc>
        <a:spcBef>
          <a:spcPct val="0"/>
        </a:spcBef>
        <a:spcAft>
          <a:spcPct val="0"/>
        </a:spcAft>
        <a:defRPr sz="2700" b="1">
          <a:solidFill>
            <a:schemeClr val="bg1"/>
          </a:solidFill>
          <a:latin typeface="Arial" charset="0"/>
        </a:defRPr>
      </a:lvl7pPr>
      <a:lvl8pPr marL="1028700" algn="l" rtl="0" fontAlgn="base">
        <a:lnSpc>
          <a:spcPct val="95000"/>
        </a:lnSpc>
        <a:spcBef>
          <a:spcPct val="0"/>
        </a:spcBef>
        <a:spcAft>
          <a:spcPct val="0"/>
        </a:spcAft>
        <a:defRPr sz="2700" b="1">
          <a:solidFill>
            <a:schemeClr val="bg1"/>
          </a:solidFill>
          <a:latin typeface="Arial" charset="0"/>
        </a:defRPr>
      </a:lvl8pPr>
      <a:lvl9pPr marL="1371600" algn="l" rtl="0" fontAlgn="base">
        <a:lnSpc>
          <a:spcPct val="95000"/>
        </a:lnSpc>
        <a:spcBef>
          <a:spcPct val="0"/>
        </a:spcBef>
        <a:spcAft>
          <a:spcPct val="0"/>
        </a:spcAft>
        <a:defRPr sz="2700" b="1">
          <a:solidFill>
            <a:schemeClr val="bg1"/>
          </a:solidFill>
          <a:latin typeface="Arial" charset="0"/>
        </a:defRPr>
      </a:lvl9pPr>
    </p:titleStyle>
    <p:bodyStyle>
      <a:lvl1pPr marL="257175" indent="-257175" algn="l" rtl="0" eaLnBrk="0" fontAlgn="base" hangingPunct="0">
        <a:spcBef>
          <a:spcPct val="0"/>
        </a:spcBef>
        <a:spcAft>
          <a:spcPct val="0"/>
        </a:spcAft>
        <a:defRPr b="1">
          <a:solidFill>
            <a:schemeClr val="tx1"/>
          </a:solidFill>
          <a:latin typeface="+mn-lt"/>
          <a:ea typeface="+mn-ea"/>
          <a:cs typeface="+mn-cs"/>
        </a:defRPr>
      </a:lvl1pPr>
      <a:lvl2pPr marL="134541" indent="-133350" algn="l" rtl="0" eaLnBrk="0" fontAlgn="base" hangingPunct="0">
        <a:spcBef>
          <a:spcPct val="0"/>
        </a:spcBef>
        <a:spcAft>
          <a:spcPct val="0"/>
        </a:spcAft>
        <a:buChar char="•"/>
        <a:defRPr b="1">
          <a:solidFill>
            <a:schemeClr val="tx1"/>
          </a:solidFill>
          <a:latin typeface="+mn-lt"/>
        </a:defRPr>
      </a:lvl2pPr>
      <a:lvl3pPr marL="341710" indent="-72629" algn="l" rtl="0" eaLnBrk="0" fontAlgn="base" hangingPunct="0">
        <a:spcBef>
          <a:spcPct val="0"/>
        </a:spcBef>
        <a:spcAft>
          <a:spcPct val="0"/>
        </a:spcAft>
        <a:buFont typeface="Arial" charset="0"/>
        <a:buChar char="-"/>
        <a:defRPr b="1">
          <a:solidFill>
            <a:schemeClr val="tx1"/>
          </a:solidFill>
          <a:latin typeface="+mn-lt"/>
        </a:defRPr>
      </a:lvl3pPr>
      <a:lvl4pPr marL="606029" indent="-129779" algn="l" rtl="0" eaLnBrk="0" fontAlgn="base" hangingPunct="0">
        <a:spcBef>
          <a:spcPct val="0"/>
        </a:spcBef>
        <a:spcAft>
          <a:spcPct val="0"/>
        </a:spcAft>
        <a:buChar char="•"/>
        <a:defRPr sz="1200" b="1">
          <a:solidFill>
            <a:schemeClr val="tx1"/>
          </a:solidFill>
          <a:latin typeface="+mn-lt"/>
        </a:defRPr>
      </a:lvl4pPr>
      <a:lvl5pPr marL="872729" indent="-132160" algn="l" rtl="0" eaLnBrk="0" fontAlgn="base" hangingPunct="0">
        <a:spcBef>
          <a:spcPct val="0"/>
        </a:spcBef>
        <a:spcAft>
          <a:spcPct val="0"/>
        </a:spcAft>
        <a:buChar char="•"/>
        <a:defRPr sz="1050" b="1">
          <a:solidFill>
            <a:schemeClr val="tx1"/>
          </a:solidFill>
          <a:latin typeface="+mn-lt"/>
        </a:defRPr>
      </a:lvl5pPr>
      <a:lvl6pPr marL="1215629" indent="-132160" algn="l" rtl="0" fontAlgn="base">
        <a:spcBef>
          <a:spcPct val="0"/>
        </a:spcBef>
        <a:spcAft>
          <a:spcPct val="0"/>
        </a:spcAft>
        <a:buChar char="•"/>
        <a:defRPr sz="1050" b="1">
          <a:solidFill>
            <a:schemeClr val="tx1"/>
          </a:solidFill>
          <a:latin typeface="+mn-lt"/>
        </a:defRPr>
      </a:lvl6pPr>
      <a:lvl7pPr marL="1558529" indent="-132160" algn="l" rtl="0" fontAlgn="base">
        <a:spcBef>
          <a:spcPct val="0"/>
        </a:spcBef>
        <a:spcAft>
          <a:spcPct val="0"/>
        </a:spcAft>
        <a:buChar char="•"/>
        <a:defRPr sz="1050" b="1">
          <a:solidFill>
            <a:schemeClr val="tx1"/>
          </a:solidFill>
          <a:latin typeface="+mn-lt"/>
        </a:defRPr>
      </a:lvl7pPr>
      <a:lvl8pPr marL="1901429" indent="-132160" algn="l" rtl="0" fontAlgn="base">
        <a:spcBef>
          <a:spcPct val="0"/>
        </a:spcBef>
        <a:spcAft>
          <a:spcPct val="0"/>
        </a:spcAft>
        <a:buChar char="•"/>
        <a:defRPr sz="1050" b="1">
          <a:solidFill>
            <a:schemeClr val="tx1"/>
          </a:solidFill>
          <a:latin typeface="+mn-lt"/>
        </a:defRPr>
      </a:lvl8pPr>
      <a:lvl9pPr marL="2244329" indent="-132160" algn="l" rtl="0" fontAlgn="base">
        <a:spcBef>
          <a:spcPct val="0"/>
        </a:spcBef>
        <a:spcAft>
          <a:spcPct val="0"/>
        </a:spcAft>
        <a:buChar char="•"/>
        <a:defRPr sz="1050" b="1">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5123"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grpSp>
        <p:nvGrpSpPr>
          <p:cNvPr id="2" name="Group 9"/>
          <p:cNvGrpSpPr>
            <a:grpSpLocks noChangeAspect="1"/>
          </p:cNvGrpSpPr>
          <p:nvPr userDrawn="1"/>
        </p:nvGrpSpPr>
        <p:grpSpPr>
          <a:xfrm>
            <a:off x="8381267" y="124334"/>
            <a:ext cx="611066" cy="432751"/>
            <a:chOff x="8076286" y="5962649"/>
            <a:chExt cx="763828" cy="721251"/>
          </a:xfrm>
        </p:grpSpPr>
        <p:sp>
          <p:nvSpPr>
            <p:cNvPr id="7" name="Rounded Rectangle 6"/>
            <p:cNvSpPr/>
            <p:nvPr/>
          </p:nvSpPr>
          <p:spPr>
            <a:xfrm>
              <a:off x="8076286" y="5962649"/>
              <a:ext cx="763828" cy="721251"/>
            </a:xfrm>
            <a:prstGeom prst="roundRect">
              <a:avLst>
                <a:gd name="adj" fmla="val 9887"/>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800" b="1" dirty="0">
                <a:solidFill>
                  <a:srgbClr val="FFFFFF"/>
                </a:solidFill>
              </a:endParaRPr>
            </a:p>
          </p:txBody>
        </p:sp>
        <p:pic>
          <p:nvPicPr>
            <p:cNvPr id="8" name="Picture 2">
              <a:hlinkClick r:id="rId9" action="ppaction://hlinksldjump"/>
            </p:cNvPr>
            <p:cNvPicPr>
              <a:picLocks noChangeAspect="1" noChangeArrowheads="1"/>
            </p:cNvPicPr>
            <p:nvPr/>
          </p:nvPicPr>
          <p:blipFill>
            <a:blip r:embed="rId10" cstate="print"/>
            <a:srcRect l="17383" t="10996" r="14267" b="9666"/>
            <a:stretch>
              <a:fillRect/>
            </a:stretch>
          </p:blipFill>
          <p:spPr bwMode="auto">
            <a:xfrm>
              <a:off x="8122043" y="6007435"/>
              <a:ext cx="693396" cy="643896"/>
            </a:xfrm>
            <a:prstGeom prst="rect">
              <a:avLst/>
            </a:prstGeom>
            <a:noFill/>
            <a:ln w="9525">
              <a:noFill/>
              <a:miter lim="800000"/>
              <a:headEnd/>
              <a:tailEnd/>
            </a:ln>
          </p:spPr>
        </p:pic>
      </p:grpSp>
      <p:sp>
        <p:nvSpPr>
          <p:cNvPr id="11" name="Footer Placeholder 10"/>
          <p:cNvSpPr>
            <a:spLocks noGrp="1"/>
          </p:cNvSpPr>
          <p:nvPr>
            <p:ph type="ftr" sz="quarter" idx="3"/>
          </p:nvPr>
        </p:nvSpPr>
        <p:spPr>
          <a:xfrm>
            <a:off x="1547290" y="1323"/>
            <a:ext cx="5567891" cy="273844"/>
          </a:xfrm>
          <a:prstGeom prst="rect">
            <a:avLst/>
          </a:prstGeom>
        </p:spPr>
        <p:txBody>
          <a:bodyPr vert="horz" lIns="91440" tIns="45720" rIns="91440" bIns="45720" rtlCol="0" anchor="ctr"/>
          <a:lstStyle>
            <a:lvl1pPr algn="ctr">
              <a:defRPr sz="600">
                <a:solidFill>
                  <a:schemeClr val="tx1">
                    <a:tint val="75000"/>
                  </a:schemeClr>
                </a:solidFill>
              </a:defRPr>
            </a:lvl1pPr>
          </a:lstStyle>
          <a:p>
            <a:pPr algn="r" fontAlgn="base">
              <a:spcBef>
                <a:spcPct val="0"/>
              </a:spcBef>
              <a:spcAft>
                <a:spcPct val="0"/>
              </a:spcAft>
            </a:pPr>
            <a:endParaRPr lang="en-GB" dirty="0">
              <a:solidFill>
                <a:srgbClr val="FF0000"/>
              </a:solidFill>
              <a:ea typeface="ＭＳ Ｐゴシック" pitchFamily="34" charset="-128"/>
            </a:endParaRPr>
          </a:p>
        </p:txBody>
      </p:sp>
      <p:sp>
        <p:nvSpPr>
          <p:cNvPr id="12" name="Slide Number Placeholder 11"/>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bg1"/>
                </a:solidFill>
              </a:defRPr>
            </a:lvl1pPr>
          </a:lstStyle>
          <a:p>
            <a:pPr fontAlgn="base">
              <a:spcBef>
                <a:spcPct val="0"/>
              </a:spcBef>
              <a:spcAft>
                <a:spcPct val="0"/>
              </a:spcAft>
            </a:pPr>
            <a:fld id="{ABE79450-3EDD-45A9-BE25-2E593105E5FE}" type="slidenum">
              <a:rPr lang="en-GB" b="1" smtClean="0">
                <a:solidFill>
                  <a:srgbClr val="FFFFFF"/>
                </a:solidFill>
                <a:ea typeface="ＭＳ Ｐゴシック" pitchFamily="34" charset="-128"/>
              </a:rPr>
              <a:pPr fontAlgn="base">
                <a:spcBef>
                  <a:spcPct val="0"/>
                </a:spcBef>
                <a:spcAft>
                  <a:spcPct val="0"/>
                </a:spcAft>
              </a:pPr>
              <a:t>‹#›</a:t>
            </a:fld>
            <a:endParaRPr lang="en-GB" b="1" dirty="0">
              <a:solidFill>
                <a:srgbClr val="FFFFFF"/>
              </a:solidFill>
              <a:ea typeface="ＭＳ Ｐゴシック" pitchFamily="34" charset="-128"/>
            </a:endParaRPr>
          </a:p>
        </p:txBody>
      </p:sp>
      <p:sp>
        <p:nvSpPr>
          <p:cNvPr id="9" name="TextBox 31"/>
          <p:cNvSpPr txBox="1">
            <a:spLocks noChangeArrowheads="1"/>
          </p:cNvSpPr>
          <p:nvPr userDrawn="1"/>
        </p:nvSpPr>
        <p:spPr bwMode="auto">
          <a:xfrm>
            <a:off x="5704115" y="4808696"/>
            <a:ext cx="2555603" cy="184666"/>
          </a:xfrm>
          <a:prstGeom prst="rect">
            <a:avLst/>
          </a:prstGeom>
          <a:noFill/>
          <a:ln w="9525">
            <a:noFill/>
            <a:miter lim="800000"/>
            <a:headEnd/>
            <a:tailEnd/>
          </a:ln>
        </p:spPr>
        <p:txBody>
          <a:bodyPr wrap="square" anchor="b">
            <a:spAutoFit/>
          </a:bodyPr>
          <a:lstStyle/>
          <a:p>
            <a:pPr fontAlgn="base">
              <a:spcBef>
                <a:spcPct val="0"/>
              </a:spcBef>
              <a:spcAft>
                <a:spcPct val="0"/>
              </a:spcAft>
            </a:pPr>
            <a:r>
              <a:rPr lang="en-GB" altLang="en-US" sz="600" b="1" dirty="0">
                <a:solidFill>
                  <a:srgbClr val="FFFFFF"/>
                </a:solidFill>
                <a:ea typeface="ＭＳ Ｐゴシック" pitchFamily="34" charset="-128"/>
              </a:rPr>
              <a:t>FOR MEDICAL AFFAIRS USE ONLY</a:t>
            </a:r>
            <a:endParaRPr lang="en-GB" altLang="en-US" sz="600" b="1" dirty="0">
              <a:solidFill>
                <a:srgbClr val="D42313"/>
              </a:solidFill>
              <a:ea typeface="ＭＳ Ｐゴシック" pitchFamily="34" charset="-128"/>
            </a:endParaRPr>
          </a:p>
        </p:txBody>
      </p:sp>
    </p:spTree>
    <p:extLst>
      <p:ext uri="{BB962C8B-B14F-4D97-AF65-F5344CB8AC3E}">
        <p14:creationId xmlns:p14="http://schemas.microsoft.com/office/powerpoint/2010/main" val="2579254963"/>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9" r:id="rId7"/>
  </p:sldLayoutIdLst>
  <p:transition/>
  <p:hf hdr="0" ftr="0" dt="0"/>
  <p:txStyles>
    <p:titleStyle>
      <a:lvl1pPr algn="ctr" rtl="0" eaLnBrk="0" fontAlgn="base" hangingPunct="0">
        <a:spcBef>
          <a:spcPct val="0"/>
        </a:spcBef>
        <a:spcAft>
          <a:spcPct val="0"/>
        </a:spcAft>
        <a:defRPr sz="2400" b="1">
          <a:solidFill>
            <a:schemeClr val="accent6"/>
          </a:solidFill>
          <a:latin typeface="+mj-lt"/>
          <a:ea typeface="ＭＳ Ｐゴシック" pitchFamily="34" charset="-128"/>
          <a:cs typeface="MS PGothic"/>
        </a:defRPr>
      </a:lvl1pPr>
      <a:lvl2pPr algn="ctr" rtl="0" eaLnBrk="0" fontAlgn="base" hangingPunct="0">
        <a:spcBef>
          <a:spcPct val="0"/>
        </a:spcBef>
        <a:spcAft>
          <a:spcPct val="0"/>
        </a:spcAft>
        <a:defRPr sz="2700" b="1">
          <a:solidFill>
            <a:srgbClr val="FFCC00"/>
          </a:solidFill>
          <a:latin typeface="Arial" charset="0"/>
          <a:ea typeface="ＭＳ Ｐゴシック" pitchFamily="34" charset="-128"/>
          <a:cs typeface="MS PGothic"/>
        </a:defRPr>
      </a:lvl2pPr>
      <a:lvl3pPr algn="ctr" rtl="0" eaLnBrk="0" fontAlgn="base" hangingPunct="0">
        <a:spcBef>
          <a:spcPct val="0"/>
        </a:spcBef>
        <a:spcAft>
          <a:spcPct val="0"/>
        </a:spcAft>
        <a:defRPr sz="2700" b="1">
          <a:solidFill>
            <a:srgbClr val="FFCC00"/>
          </a:solidFill>
          <a:latin typeface="Arial" charset="0"/>
          <a:ea typeface="ＭＳ Ｐゴシック" pitchFamily="34" charset="-128"/>
          <a:cs typeface="MS PGothic"/>
        </a:defRPr>
      </a:lvl3pPr>
      <a:lvl4pPr algn="ctr" rtl="0" eaLnBrk="0" fontAlgn="base" hangingPunct="0">
        <a:spcBef>
          <a:spcPct val="0"/>
        </a:spcBef>
        <a:spcAft>
          <a:spcPct val="0"/>
        </a:spcAft>
        <a:defRPr sz="2700" b="1">
          <a:solidFill>
            <a:srgbClr val="FFCC00"/>
          </a:solidFill>
          <a:latin typeface="Arial" charset="0"/>
          <a:ea typeface="ＭＳ Ｐゴシック" pitchFamily="34" charset="-128"/>
          <a:cs typeface="MS PGothic"/>
        </a:defRPr>
      </a:lvl4pPr>
      <a:lvl5pPr algn="ctr" rtl="0" eaLnBrk="0" fontAlgn="base" hangingPunct="0">
        <a:spcBef>
          <a:spcPct val="0"/>
        </a:spcBef>
        <a:spcAft>
          <a:spcPct val="0"/>
        </a:spcAft>
        <a:defRPr sz="2700" b="1">
          <a:solidFill>
            <a:srgbClr val="FFCC00"/>
          </a:solidFill>
          <a:latin typeface="Arial" charset="0"/>
          <a:ea typeface="ＭＳ Ｐゴシック" pitchFamily="34" charset="-128"/>
          <a:cs typeface="MS PGothic"/>
        </a:defRPr>
      </a:lvl5pPr>
      <a:lvl6pPr marL="342900" algn="ctr" rtl="0" fontAlgn="base">
        <a:spcBef>
          <a:spcPct val="0"/>
        </a:spcBef>
        <a:spcAft>
          <a:spcPct val="0"/>
        </a:spcAft>
        <a:defRPr sz="2700" b="1">
          <a:solidFill>
            <a:srgbClr val="FFCC00"/>
          </a:solidFill>
          <a:latin typeface="Arial" charset="0"/>
        </a:defRPr>
      </a:lvl6pPr>
      <a:lvl7pPr marL="685800" algn="ctr" rtl="0" fontAlgn="base">
        <a:spcBef>
          <a:spcPct val="0"/>
        </a:spcBef>
        <a:spcAft>
          <a:spcPct val="0"/>
        </a:spcAft>
        <a:defRPr sz="2700" b="1">
          <a:solidFill>
            <a:srgbClr val="FFCC00"/>
          </a:solidFill>
          <a:latin typeface="Arial" charset="0"/>
        </a:defRPr>
      </a:lvl7pPr>
      <a:lvl8pPr marL="1028700" algn="ctr" rtl="0" fontAlgn="base">
        <a:spcBef>
          <a:spcPct val="0"/>
        </a:spcBef>
        <a:spcAft>
          <a:spcPct val="0"/>
        </a:spcAft>
        <a:defRPr sz="2700" b="1">
          <a:solidFill>
            <a:srgbClr val="FFCC00"/>
          </a:solidFill>
          <a:latin typeface="Arial" charset="0"/>
        </a:defRPr>
      </a:lvl8pPr>
      <a:lvl9pPr marL="1371600" algn="ctr" rtl="0" fontAlgn="base">
        <a:spcBef>
          <a:spcPct val="0"/>
        </a:spcBef>
        <a:spcAft>
          <a:spcPct val="0"/>
        </a:spcAft>
        <a:defRPr sz="2700" b="1">
          <a:solidFill>
            <a:srgbClr val="FFCC00"/>
          </a:solidFill>
          <a:latin typeface="Arial" charset="0"/>
        </a:defRPr>
      </a:lvl9pPr>
    </p:titleStyle>
    <p:bodyStyle>
      <a:lvl1pPr marL="257175" indent="-257175" algn="l" rtl="0" eaLnBrk="0" fontAlgn="base" hangingPunct="0">
        <a:spcBef>
          <a:spcPts val="900"/>
        </a:spcBef>
        <a:spcAft>
          <a:spcPct val="0"/>
        </a:spcAft>
        <a:buClr>
          <a:srgbClr val="FFCC00"/>
        </a:buClr>
        <a:buChar char="•"/>
        <a:defRPr sz="1800">
          <a:solidFill>
            <a:schemeClr val="bg1"/>
          </a:solidFill>
          <a:latin typeface="+mn-lt"/>
          <a:ea typeface="ＭＳ Ｐゴシック" pitchFamily="34" charset="-128"/>
          <a:cs typeface="MS PGothic"/>
        </a:defRPr>
      </a:lvl1pPr>
      <a:lvl2pPr marL="557213" indent="-214313" algn="l" rtl="0" eaLnBrk="0" fontAlgn="base" hangingPunct="0">
        <a:spcBef>
          <a:spcPts val="900"/>
        </a:spcBef>
        <a:spcAft>
          <a:spcPct val="0"/>
        </a:spcAft>
        <a:buChar char="–"/>
        <a:defRPr sz="1500">
          <a:solidFill>
            <a:schemeClr val="bg1"/>
          </a:solidFill>
          <a:latin typeface="+mn-lt"/>
          <a:ea typeface="ＭＳ Ｐゴシック" pitchFamily="34" charset="-128"/>
          <a:cs typeface="MS PGothic"/>
        </a:defRPr>
      </a:lvl2pPr>
      <a:lvl3pPr marL="857250" indent="-171450" algn="l" rtl="0" eaLnBrk="0" fontAlgn="base" hangingPunct="0">
        <a:spcBef>
          <a:spcPts val="900"/>
        </a:spcBef>
        <a:spcAft>
          <a:spcPct val="0"/>
        </a:spcAft>
        <a:buChar char="•"/>
        <a:defRPr sz="1275">
          <a:solidFill>
            <a:schemeClr val="bg1"/>
          </a:solidFill>
          <a:latin typeface="+mn-lt"/>
          <a:ea typeface="ＭＳ Ｐゴシック" pitchFamily="34" charset="-128"/>
          <a:cs typeface="MS PGothic"/>
        </a:defRPr>
      </a:lvl3pPr>
      <a:lvl4pPr marL="1200150" indent="-171450" algn="l" rtl="0" eaLnBrk="0" fontAlgn="base" hangingPunct="0">
        <a:spcBef>
          <a:spcPts val="900"/>
        </a:spcBef>
        <a:spcAft>
          <a:spcPct val="0"/>
        </a:spcAft>
        <a:buChar char="–"/>
        <a:defRPr sz="1125">
          <a:solidFill>
            <a:schemeClr val="bg1"/>
          </a:solidFill>
          <a:latin typeface="+mn-lt"/>
          <a:ea typeface="ＭＳ Ｐゴシック" pitchFamily="34" charset="-128"/>
          <a:cs typeface="MS PGothic"/>
        </a:defRPr>
      </a:lvl4pPr>
      <a:lvl5pPr marL="1543050" indent="-171450" algn="l" rtl="0" eaLnBrk="0" fontAlgn="base" hangingPunct="0">
        <a:spcBef>
          <a:spcPts val="900"/>
        </a:spcBef>
        <a:spcAft>
          <a:spcPct val="0"/>
        </a:spcAft>
        <a:buChar char="»"/>
        <a:defRPr sz="975">
          <a:solidFill>
            <a:schemeClr val="bg1"/>
          </a:solidFill>
          <a:latin typeface="+mn-lt"/>
          <a:ea typeface="ＭＳ Ｐゴシック" pitchFamily="34" charset="-128"/>
          <a:cs typeface="MS PGothic"/>
        </a:defRPr>
      </a:lvl5pPr>
      <a:lvl6pPr marL="1885950" indent="-171450" algn="l" rtl="0" fontAlgn="base">
        <a:spcBef>
          <a:spcPct val="20000"/>
        </a:spcBef>
        <a:spcAft>
          <a:spcPct val="0"/>
        </a:spcAft>
        <a:buChar char="»"/>
        <a:defRPr sz="975">
          <a:solidFill>
            <a:schemeClr val="bg1"/>
          </a:solidFill>
          <a:latin typeface="+mn-lt"/>
        </a:defRPr>
      </a:lvl6pPr>
      <a:lvl7pPr marL="2228850" indent="-171450" algn="l" rtl="0" fontAlgn="base">
        <a:spcBef>
          <a:spcPct val="20000"/>
        </a:spcBef>
        <a:spcAft>
          <a:spcPct val="0"/>
        </a:spcAft>
        <a:buChar char="»"/>
        <a:defRPr sz="975">
          <a:solidFill>
            <a:schemeClr val="bg1"/>
          </a:solidFill>
          <a:latin typeface="+mn-lt"/>
        </a:defRPr>
      </a:lvl7pPr>
      <a:lvl8pPr marL="2571750" indent="-171450" algn="l" rtl="0" fontAlgn="base">
        <a:spcBef>
          <a:spcPct val="20000"/>
        </a:spcBef>
        <a:spcAft>
          <a:spcPct val="0"/>
        </a:spcAft>
        <a:buChar char="»"/>
        <a:defRPr sz="975">
          <a:solidFill>
            <a:schemeClr val="bg1"/>
          </a:solidFill>
          <a:latin typeface="+mn-lt"/>
        </a:defRPr>
      </a:lvl8pPr>
      <a:lvl9pPr marL="2914650" indent="-171450" algn="l" rtl="0" fontAlgn="base">
        <a:spcBef>
          <a:spcPct val="20000"/>
        </a:spcBef>
        <a:spcAft>
          <a:spcPct val="0"/>
        </a:spcAft>
        <a:buChar char="»"/>
        <a:defRPr sz="975">
          <a:solidFill>
            <a:schemeClr val="bg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4943475"/>
            <a:ext cx="365760" cy="200025"/>
          </a:xfrm>
          <a:prstGeom prst="rect">
            <a:avLst/>
          </a:prstGeom>
        </p:spPr>
        <p:txBody>
          <a:bodyPr vert="horz" lIns="91440" tIns="45720" rIns="45720" bIns="45720" rtlCol="0" anchor="b" anchorCtr="0"/>
          <a:lstStyle>
            <a:lvl1pPr algn="ctr">
              <a:defRPr sz="750">
                <a:solidFill>
                  <a:schemeClr val="tx1"/>
                </a:solidFill>
              </a:defRPr>
            </a:lvl1pPr>
          </a:lstStyle>
          <a:p>
            <a:fld id="{CC7432E5-F8E0-41AE-9A6B-AD730338B005}" type="slidenum">
              <a:rPr lang="en-US" smtClean="0"/>
              <a:pPr/>
              <a:t>‹#›</a:t>
            </a:fld>
            <a:endParaRPr lang="en-US" dirty="0"/>
          </a:p>
        </p:txBody>
      </p:sp>
      <p:sp>
        <p:nvSpPr>
          <p:cNvPr id="2" name="Title Placeholder 1"/>
          <p:cNvSpPr>
            <a:spLocks noGrp="1"/>
          </p:cNvSpPr>
          <p:nvPr>
            <p:ph type="title"/>
          </p:nvPr>
        </p:nvSpPr>
        <p:spPr>
          <a:xfrm>
            <a:off x="342900" y="171452"/>
            <a:ext cx="8458200" cy="600074"/>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342900" y="942975"/>
            <a:ext cx="8458200" cy="3429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403350" y="4900613"/>
            <a:ext cx="971550" cy="242888"/>
          </a:xfrm>
          <a:prstGeom prst="rect">
            <a:avLst/>
          </a:prstGeom>
        </p:spPr>
        <p:txBody>
          <a:bodyPr vert="horz" lIns="91440" tIns="45720" rIns="91440" bIns="45720" rtlCol="0" anchor="ctr"/>
          <a:lstStyle>
            <a:lvl1pPr algn="l">
              <a:defRPr sz="900">
                <a:solidFill>
                  <a:schemeClr val="tx1">
                    <a:tint val="75000"/>
                  </a:schemeClr>
                </a:solidFill>
              </a:defRPr>
            </a:lvl1pPr>
          </a:lstStyle>
          <a:p>
            <a:fld id="{A500641C-1BFD-4E39-BE68-FA3BD8BB5F86}" type="datetime1">
              <a:rPr lang="en-US" smtClean="0"/>
              <a:t>1/12/2020</a:t>
            </a:fld>
            <a:endParaRPr lang="en-US" dirty="0"/>
          </a:p>
        </p:txBody>
      </p:sp>
      <p:sp>
        <p:nvSpPr>
          <p:cNvPr id="5" name="Footer Placeholder 4"/>
          <p:cNvSpPr>
            <a:spLocks noGrp="1"/>
          </p:cNvSpPr>
          <p:nvPr>
            <p:ph type="ftr" sz="quarter" idx="3"/>
          </p:nvPr>
        </p:nvSpPr>
        <p:spPr>
          <a:xfrm>
            <a:off x="-1403350" y="4503387"/>
            <a:ext cx="971550" cy="32075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8" name="TextBox 7"/>
          <p:cNvSpPr txBox="1"/>
          <p:nvPr userDrawn="1"/>
        </p:nvSpPr>
        <p:spPr>
          <a:xfrm>
            <a:off x="7620000" y="4958835"/>
            <a:ext cx="1524000" cy="207749"/>
          </a:xfrm>
          <a:prstGeom prst="rect">
            <a:avLst/>
          </a:prstGeom>
          <a:noFill/>
        </p:spPr>
        <p:txBody>
          <a:bodyPr wrap="square" rtlCol="0">
            <a:spAutoFit/>
          </a:bodyPr>
          <a:lstStyle/>
          <a:p>
            <a:pPr algn="r"/>
            <a:r>
              <a:rPr lang="en-US" sz="750" b="0" baseline="0" dirty="0">
                <a:solidFill>
                  <a:schemeClr val="tx1"/>
                </a:solidFill>
                <a:latin typeface="Arial" pitchFamily="34" charset="0"/>
                <a:cs typeface="Arial" pitchFamily="34" charset="0"/>
              </a:rPr>
              <a:t>© AstraZeneca 2018</a:t>
            </a:r>
          </a:p>
        </p:txBody>
      </p:sp>
      <p:sp>
        <p:nvSpPr>
          <p:cNvPr id="9" name="Rectangle 8"/>
          <p:cNvSpPr/>
          <p:nvPr userDrawn="1"/>
        </p:nvSpPr>
        <p:spPr>
          <a:xfrm>
            <a:off x="342900" y="846963"/>
            <a:ext cx="8801100" cy="13716"/>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963331650"/>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Lst>
  <p:hf hdr="0" ftr="0" dt="0"/>
  <p:txStyles>
    <p:titleStyle>
      <a:lvl1pPr algn="l" defTabSz="685800" rtl="0" eaLnBrk="1" latinLnBrk="0" hangingPunct="1">
        <a:lnSpc>
          <a:spcPct val="90000"/>
        </a:lnSpc>
        <a:spcBef>
          <a:spcPct val="0"/>
        </a:spcBef>
        <a:buNone/>
        <a:defRPr sz="1800" b="1"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900"/>
        </a:spcBef>
        <a:buClr>
          <a:schemeClr val="accent1"/>
        </a:buClr>
        <a:buFont typeface="Arial" panose="020B0604020202020204" pitchFamily="34" charset="0"/>
        <a:buChar char="•"/>
        <a:defRPr sz="1500" kern="1200">
          <a:solidFill>
            <a:schemeClr val="tx1"/>
          </a:solidFill>
          <a:latin typeface="+mn-lt"/>
          <a:ea typeface="+mn-ea"/>
          <a:cs typeface="+mn-cs"/>
        </a:defRPr>
      </a:lvl1pPr>
      <a:lvl2pPr marL="342900" indent="-171450" algn="l" defTabSz="685800" rtl="0" eaLnBrk="1" latinLnBrk="0" hangingPunct="1">
        <a:lnSpc>
          <a:spcPct val="90000"/>
        </a:lnSpc>
        <a:spcBef>
          <a:spcPts val="600"/>
        </a:spcBef>
        <a:buFont typeface="Arial" panose="020B0604020202020204" pitchFamily="34" charset="0"/>
        <a:buChar char="–"/>
        <a:defRPr sz="1350" kern="1200">
          <a:solidFill>
            <a:schemeClr val="tx1"/>
          </a:solidFill>
          <a:latin typeface="+mn-lt"/>
          <a:ea typeface="+mn-ea"/>
          <a:cs typeface="+mn-cs"/>
        </a:defRPr>
      </a:lvl2pPr>
      <a:lvl3pPr marL="514350" indent="-171450" algn="l" defTabSz="685800" rtl="0" eaLnBrk="1" latinLnBrk="0" hangingPunct="1">
        <a:lnSpc>
          <a:spcPct val="9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68580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4pPr>
      <a:lvl5pPr marL="857250" indent="-171450" algn="l" defTabSz="685800" rtl="0" eaLnBrk="1" latinLnBrk="0" hangingPunct="1">
        <a:lnSpc>
          <a:spcPct val="90000"/>
        </a:lnSpc>
        <a:spcBef>
          <a:spcPts val="450"/>
        </a:spcBef>
        <a:buClr>
          <a:schemeClr val="accent1"/>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88">
          <p15:clr>
            <a:srgbClr val="F26B43"/>
          </p15:clr>
        </p15:guide>
        <p15:guide id="4" pos="7392">
          <p15:clr>
            <a:srgbClr val="F26B43"/>
          </p15:clr>
        </p15:guide>
        <p15:guide id="5" orient="horz" pos="144">
          <p15:clr>
            <a:srgbClr val="F26B43"/>
          </p15:clr>
        </p15:guide>
        <p15:guide id="6" orient="horz" pos="648">
          <p15:clr>
            <a:srgbClr val="F26B43"/>
          </p15:clr>
        </p15:guide>
        <p15:guide id="7" orient="horz" pos="792">
          <p15:clr>
            <a:srgbClr val="F26B43"/>
          </p15:clr>
        </p15:guide>
        <p15:guide id="8" orient="horz" pos="36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9.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6.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18" Type="http://schemas.openxmlformats.org/officeDocument/2006/relationships/image" Target="../media/image58.sv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17" Type="http://schemas.openxmlformats.org/officeDocument/2006/relationships/image" Target="../media/image57.png"/><Relationship Id="rId2" Type="http://schemas.openxmlformats.org/officeDocument/2006/relationships/notesSlide" Target="../notesSlides/notesSlide6.xml"/><Relationship Id="rId16" Type="http://schemas.openxmlformats.org/officeDocument/2006/relationships/image" Target="../media/image56.svg"/><Relationship Id="rId1" Type="http://schemas.openxmlformats.org/officeDocument/2006/relationships/slideLayout" Target="../slideLayouts/slideLayout76.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svg"/></Relationships>
</file>

<file path=ppt/slides/_rels/slide1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117" Type="http://schemas.openxmlformats.org/officeDocument/2006/relationships/tags" Target="../tags/tag118.xml"/><Relationship Id="rId299" Type="http://schemas.openxmlformats.org/officeDocument/2006/relationships/tags" Target="../tags/tag300.xml"/><Relationship Id="rId21" Type="http://schemas.openxmlformats.org/officeDocument/2006/relationships/tags" Target="../tags/tag22.xml"/><Relationship Id="rId63" Type="http://schemas.openxmlformats.org/officeDocument/2006/relationships/tags" Target="../tags/tag64.xml"/><Relationship Id="rId159" Type="http://schemas.openxmlformats.org/officeDocument/2006/relationships/tags" Target="../tags/tag160.xml"/><Relationship Id="rId324" Type="http://schemas.openxmlformats.org/officeDocument/2006/relationships/tags" Target="../tags/tag325.xml"/><Relationship Id="rId366" Type="http://schemas.openxmlformats.org/officeDocument/2006/relationships/tags" Target="../tags/tag367.xml"/><Relationship Id="rId170" Type="http://schemas.openxmlformats.org/officeDocument/2006/relationships/tags" Target="../tags/tag171.xml"/><Relationship Id="rId226" Type="http://schemas.openxmlformats.org/officeDocument/2006/relationships/tags" Target="../tags/tag227.xml"/><Relationship Id="rId268" Type="http://schemas.openxmlformats.org/officeDocument/2006/relationships/tags" Target="../tags/tag269.xml"/><Relationship Id="rId32" Type="http://schemas.openxmlformats.org/officeDocument/2006/relationships/tags" Target="../tags/tag33.xml"/><Relationship Id="rId74" Type="http://schemas.openxmlformats.org/officeDocument/2006/relationships/tags" Target="../tags/tag75.xml"/><Relationship Id="rId128" Type="http://schemas.openxmlformats.org/officeDocument/2006/relationships/tags" Target="../tags/tag129.xml"/><Relationship Id="rId335" Type="http://schemas.openxmlformats.org/officeDocument/2006/relationships/tags" Target="../tags/tag336.xml"/><Relationship Id="rId377" Type="http://schemas.openxmlformats.org/officeDocument/2006/relationships/tags" Target="../tags/tag378.xml"/><Relationship Id="rId5" Type="http://schemas.openxmlformats.org/officeDocument/2006/relationships/tags" Target="../tags/tag6.xml"/><Relationship Id="rId181" Type="http://schemas.openxmlformats.org/officeDocument/2006/relationships/tags" Target="../tags/tag182.xml"/><Relationship Id="rId237" Type="http://schemas.openxmlformats.org/officeDocument/2006/relationships/tags" Target="../tags/tag238.xml"/><Relationship Id="rId279" Type="http://schemas.openxmlformats.org/officeDocument/2006/relationships/tags" Target="../tags/tag280.xml"/><Relationship Id="rId43" Type="http://schemas.openxmlformats.org/officeDocument/2006/relationships/tags" Target="../tags/tag44.xml"/><Relationship Id="rId139" Type="http://schemas.openxmlformats.org/officeDocument/2006/relationships/tags" Target="../tags/tag140.xml"/><Relationship Id="rId290" Type="http://schemas.openxmlformats.org/officeDocument/2006/relationships/tags" Target="../tags/tag291.xml"/><Relationship Id="rId304" Type="http://schemas.openxmlformats.org/officeDocument/2006/relationships/tags" Target="../tags/tag305.xml"/><Relationship Id="rId346" Type="http://schemas.openxmlformats.org/officeDocument/2006/relationships/tags" Target="../tags/tag347.xml"/><Relationship Id="rId85" Type="http://schemas.openxmlformats.org/officeDocument/2006/relationships/tags" Target="../tags/tag86.xml"/><Relationship Id="rId150" Type="http://schemas.openxmlformats.org/officeDocument/2006/relationships/tags" Target="../tags/tag151.xml"/><Relationship Id="rId192" Type="http://schemas.openxmlformats.org/officeDocument/2006/relationships/tags" Target="../tags/tag193.xml"/><Relationship Id="rId206" Type="http://schemas.openxmlformats.org/officeDocument/2006/relationships/tags" Target="../tags/tag207.xml"/><Relationship Id="rId248" Type="http://schemas.openxmlformats.org/officeDocument/2006/relationships/tags" Target="../tags/tag249.xml"/><Relationship Id="rId12" Type="http://schemas.openxmlformats.org/officeDocument/2006/relationships/tags" Target="../tags/tag13.xml"/><Relationship Id="rId108" Type="http://schemas.openxmlformats.org/officeDocument/2006/relationships/tags" Target="../tags/tag109.xml"/><Relationship Id="rId315" Type="http://schemas.openxmlformats.org/officeDocument/2006/relationships/tags" Target="../tags/tag316.xml"/><Relationship Id="rId357" Type="http://schemas.openxmlformats.org/officeDocument/2006/relationships/tags" Target="../tags/tag358.xml"/><Relationship Id="rId54" Type="http://schemas.openxmlformats.org/officeDocument/2006/relationships/tags" Target="../tags/tag55.xml"/><Relationship Id="rId96" Type="http://schemas.openxmlformats.org/officeDocument/2006/relationships/tags" Target="../tags/tag97.xml"/><Relationship Id="rId161" Type="http://schemas.openxmlformats.org/officeDocument/2006/relationships/tags" Target="../tags/tag162.xml"/><Relationship Id="rId217" Type="http://schemas.openxmlformats.org/officeDocument/2006/relationships/tags" Target="../tags/tag218.xml"/><Relationship Id="rId259" Type="http://schemas.openxmlformats.org/officeDocument/2006/relationships/tags" Target="../tags/tag260.xml"/><Relationship Id="rId23" Type="http://schemas.openxmlformats.org/officeDocument/2006/relationships/tags" Target="../tags/tag24.xml"/><Relationship Id="rId119" Type="http://schemas.openxmlformats.org/officeDocument/2006/relationships/tags" Target="../tags/tag120.xml"/><Relationship Id="rId270" Type="http://schemas.openxmlformats.org/officeDocument/2006/relationships/tags" Target="../tags/tag271.xml"/><Relationship Id="rId326" Type="http://schemas.openxmlformats.org/officeDocument/2006/relationships/tags" Target="../tags/tag327.xml"/><Relationship Id="rId65" Type="http://schemas.openxmlformats.org/officeDocument/2006/relationships/tags" Target="../tags/tag66.xml"/><Relationship Id="rId130" Type="http://schemas.openxmlformats.org/officeDocument/2006/relationships/tags" Target="../tags/tag131.xml"/><Relationship Id="rId368" Type="http://schemas.openxmlformats.org/officeDocument/2006/relationships/tags" Target="../tags/tag369.xml"/><Relationship Id="rId172" Type="http://schemas.openxmlformats.org/officeDocument/2006/relationships/tags" Target="../tags/tag173.xml"/><Relationship Id="rId228" Type="http://schemas.openxmlformats.org/officeDocument/2006/relationships/tags" Target="../tags/tag229.xml"/><Relationship Id="rId281" Type="http://schemas.openxmlformats.org/officeDocument/2006/relationships/tags" Target="../tags/tag282.xml"/><Relationship Id="rId337" Type="http://schemas.openxmlformats.org/officeDocument/2006/relationships/tags" Target="../tags/tag338.xml"/><Relationship Id="rId34" Type="http://schemas.openxmlformats.org/officeDocument/2006/relationships/tags" Target="../tags/tag35.xml"/><Relationship Id="rId76" Type="http://schemas.openxmlformats.org/officeDocument/2006/relationships/tags" Target="../tags/tag77.xml"/><Relationship Id="rId141" Type="http://schemas.openxmlformats.org/officeDocument/2006/relationships/tags" Target="../tags/tag142.xml"/><Relationship Id="rId379" Type="http://schemas.openxmlformats.org/officeDocument/2006/relationships/notesSlide" Target="../notesSlides/notesSlide9.xml"/><Relationship Id="rId7" Type="http://schemas.openxmlformats.org/officeDocument/2006/relationships/tags" Target="../tags/tag8.xml"/><Relationship Id="rId183" Type="http://schemas.openxmlformats.org/officeDocument/2006/relationships/tags" Target="../tags/tag184.xml"/><Relationship Id="rId239" Type="http://schemas.openxmlformats.org/officeDocument/2006/relationships/tags" Target="../tags/tag240.xml"/><Relationship Id="rId250" Type="http://schemas.openxmlformats.org/officeDocument/2006/relationships/tags" Target="../tags/tag251.xml"/><Relationship Id="rId292" Type="http://schemas.openxmlformats.org/officeDocument/2006/relationships/tags" Target="../tags/tag293.xml"/><Relationship Id="rId306" Type="http://schemas.openxmlformats.org/officeDocument/2006/relationships/tags" Target="../tags/tag307.xml"/><Relationship Id="rId45" Type="http://schemas.openxmlformats.org/officeDocument/2006/relationships/tags" Target="../tags/tag46.xml"/><Relationship Id="rId87" Type="http://schemas.openxmlformats.org/officeDocument/2006/relationships/tags" Target="../tags/tag88.xml"/><Relationship Id="rId110" Type="http://schemas.openxmlformats.org/officeDocument/2006/relationships/tags" Target="../tags/tag111.xml"/><Relationship Id="rId348" Type="http://schemas.openxmlformats.org/officeDocument/2006/relationships/tags" Target="../tags/tag349.xml"/><Relationship Id="rId152" Type="http://schemas.openxmlformats.org/officeDocument/2006/relationships/tags" Target="../tags/tag153.xml"/><Relationship Id="rId194" Type="http://schemas.openxmlformats.org/officeDocument/2006/relationships/tags" Target="../tags/tag195.xml"/><Relationship Id="rId208" Type="http://schemas.openxmlformats.org/officeDocument/2006/relationships/tags" Target="../tags/tag209.xml"/><Relationship Id="rId261" Type="http://schemas.openxmlformats.org/officeDocument/2006/relationships/tags" Target="../tags/tag262.xml"/><Relationship Id="rId14" Type="http://schemas.openxmlformats.org/officeDocument/2006/relationships/tags" Target="../tags/tag15.xml"/><Relationship Id="rId56" Type="http://schemas.openxmlformats.org/officeDocument/2006/relationships/tags" Target="../tags/tag57.xml"/><Relationship Id="rId317" Type="http://schemas.openxmlformats.org/officeDocument/2006/relationships/tags" Target="../tags/tag318.xml"/><Relationship Id="rId359" Type="http://schemas.openxmlformats.org/officeDocument/2006/relationships/tags" Target="../tags/tag360.xml"/><Relationship Id="rId98" Type="http://schemas.openxmlformats.org/officeDocument/2006/relationships/tags" Target="../tags/tag99.xml"/><Relationship Id="rId121" Type="http://schemas.openxmlformats.org/officeDocument/2006/relationships/tags" Target="../tags/tag122.xml"/><Relationship Id="rId163" Type="http://schemas.openxmlformats.org/officeDocument/2006/relationships/tags" Target="../tags/tag164.xml"/><Relationship Id="rId219" Type="http://schemas.openxmlformats.org/officeDocument/2006/relationships/tags" Target="../tags/tag220.xml"/><Relationship Id="rId370" Type="http://schemas.openxmlformats.org/officeDocument/2006/relationships/tags" Target="../tags/tag371.xml"/><Relationship Id="rId230" Type="http://schemas.openxmlformats.org/officeDocument/2006/relationships/tags" Target="../tags/tag231.xml"/><Relationship Id="rId25" Type="http://schemas.openxmlformats.org/officeDocument/2006/relationships/tags" Target="../tags/tag26.xml"/><Relationship Id="rId67" Type="http://schemas.openxmlformats.org/officeDocument/2006/relationships/tags" Target="../tags/tag68.xml"/><Relationship Id="rId272" Type="http://schemas.openxmlformats.org/officeDocument/2006/relationships/tags" Target="../tags/tag273.xml"/><Relationship Id="rId328" Type="http://schemas.openxmlformats.org/officeDocument/2006/relationships/tags" Target="../tags/tag329.xml"/><Relationship Id="rId132" Type="http://schemas.openxmlformats.org/officeDocument/2006/relationships/tags" Target="../tags/tag133.xml"/><Relationship Id="rId174" Type="http://schemas.openxmlformats.org/officeDocument/2006/relationships/tags" Target="../tags/tag175.xml"/><Relationship Id="rId241" Type="http://schemas.openxmlformats.org/officeDocument/2006/relationships/tags" Target="../tags/tag242.xml"/><Relationship Id="rId36" Type="http://schemas.openxmlformats.org/officeDocument/2006/relationships/tags" Target="../tags/tag37.xml"/><Relationship Id="rId283" Type="http://schemas.openxmlformats.org/officeDocument/2006/relationships/tags" Target="../tags/tag284.xml"/><Relationship Id="rId339" Type="http://schemas.openxmlformats.org/officeDocument/2006/relationships/tags" Target="../tags/tag340.xml"/><Relationship Id="rId78" Type="http://schemas.openxmlformats.org/officeDocument/2006/relationships/tags" Target="../tags/tag79.xml"/><Relationship Id="rId101" Type="http://schemas.openxmlformats.org/officeDocument/2006/relationships/tags" Target="../tags/tag102.xml"/><Relationship Id="rId143" Type="http://schemas.openxmlformats.org/officeDocument/2006/relationships/tags" Target="../tags/tag144.xml"/><Relationship Id="rId185" Type="http://schemas.openxmlformats.org/officeDocument/2006/relationships/tags" Target="../tags/tag186.xml"/><Relationship Id="rId350" Type="http://schemas.openxmlformats.org/officeDocument/2006/relationships/tags" Target="../tags/tag351.xml"/><Relationship Id="rId9" Type="http://schemas.openxmlformats.org/officeDocument/2006/relationships/tags" Target="../tags/tag10.xml"/><Relationship Id="rId210" Type="http://schemas.openxmlformats.org/officeDocument/2006/relationships/tags" Target="../tags/tag211.xml"/><Relationship Id="rId26" Type="http://schemas.openxmlformats.org/officeDocument/2006/relationships/tags" Target="../tags/tag27.xml"/><Relationship Id="rId231" Type="http://schemas.openxmlformats.org/officeDocument/2006/relationships/tags" Target="../tags/tag232.xml"/><Relationship Id="rId252" Type="http://schemas.openxmlformats.org/officeDocument/2006/relationships/tags" Target="../tags/tag253.xml"/><Relationship Id="rId273" Type="http://schemas.openxmlformats.org/officeDocument/2006/relationships/tags" Target="../tags/tag274.xml"/><Relationship Id="rId294" Type="http://schemas.openxmlformats.org/officeDocument/2006/relationships/tags" Target="../tags/tag295.xml"/><Relationship Id="rId308" Type="http://schemas.openxmlformats.org/officeDocument/2006/relationships/tags" Target="../tags/tag309.xml"/><Relationship Id="rId329" Type="http://schemas.openxmlformats.org/officeDocument/2006/relationships/tags" Target="../tags/tag330.xml"/><Relationship Id="rId47" Type="http://schemas.openxmlformats.org/officeDocument/2006/relationships/tags" Target="../tags/tag48.xml"/><Relationship Id="rId68" Type="http://schemas.openxmlformats.org/officeDocument/2006/relationships/tags" Target="../tags/tag69.xml"/><Relationship Id="rId89" Type="http://schemas.openxmlformats.org/officeDocument/2006/relationships/tags" Target="../tags/tag90.xml"/><Relationship Id="rId112" Type="http://schemas.openxmlformats.org/officeDocument/2006/relationships/tags" Target="../tags/tag113.xml"/><Relationship Id="rId133" Type="http://schemas.openxmlformats.org/officeDocument/2006/relationships/tags" Target="../tags/tag134.xml"/><Relationship Id="rId154" Type="http://schemas.openxmlformats.org/officeDocument/2006/relationships/tags" Target="../tags/tag155.xml"/><Relationship Id="rId175" Type="http://schemas.openxmlformats.org/officeDocument/2006/relationships/tags" Target="../tags/tag176.xml"/><Relationship Id="rId340" Type="http://schemas.openxmlformats.org/officeDocument/2006/relationships/tags" Target="../tags/tag341.xml"/><Relationship Id="rId361" Type="http://schemas.openxmlformats.org/officeDocument/2006/relationships/tags" Target="../tags/tag362.xml"/><Relationship Id="rId196" Type="http://schemas.openxmlformats.org/officeDocument/2006/relationships/tags" Target="../tags/tag197.xml"/><Relationship Id="rId200" Type="http://schemas.openxmlformats.org/officeDocument/2006/relationships/tags" Target="../tags/tag201.xml"/><Relationship Id="rId16" Type="http://schemas.openxmlformats.org/officeDocument/2006/relationships/tags" Target="../tags/tag17.xml"/><Relationship Id="rId221" Type="http://schemas.openxmlformats.org/officeDocument/2006/relationships/tags" Target="../tags/tag222.xml"/><Relationship Id="rId242" Type="http://schemas.openxmlformats.org/officeDocument/2006/relationships/tags" Target="../tags/tag243.xml"/><Relationship Id="rId263" Type="http://schemas.openxmlformats.org/officeDocument/2006/relationships/tags" Target="../tags/tag264.xml"/><Relationship Id="rId284" Type="http://schemas.openxmlformats.org/officeDocument/2006/relationships/tags" Target="../tags/tag285.xml"/><Relationship Id="rId319" Type="http://schemas.openxmlformats.org/officeDocument/2006/relationships/tags" Target="../tags/tag320.xml"/><Relationship Id="rId37" Type="http://schemas.openxmlformats.org/officeDocument/2006/relationships/tags" Target="../tags/tag38.xml"/><Relationship Id="rId58" Type="http://schemas.openxmlformats.org/officeDocument/2006/relationships/tags" Target="../tags/tag59.xml"/><Relationship Id="rId79" Type="http://schemas.openxmlformats.org/officeDocument/2006/relationships/tags" Target="../tags/tag80.xml"/><Relationship Id="rId102" Type="http://schemas.openxmlformats.org/officeDocument/2006/relationships/tags" Target="../tags/tag103.xml"/><Relationship Id="rId123" Type="http://schemas.openxmlformats.org/officeDocument/2006/relationships/tags" Target="../tags/tag124.xml"/><Relationship Id="rId144" Type="http://schemas.openxmlformats.org/officeDocument/2006/relationships/tags" Target="../tags/tag145.xml"/><Relationship Id="rId330" Type="http://schemas.openxmlformats.org/officeDocument/2006/relationships/tags" Target="../tags/tag331.xml"/><Relationship Id="rId90" Type="http://schemas.openxmlformats.org/officeDocument/2006/relationships/tags" Target="../tags/tag91.xml"/><Relationship Id="rId165" Type="http://schemas.openxmlformats.org/officeDocument/2006/relationships/tags" Target="../tags/tag166.xml"/><Relationship Id="rId186" Type="http://schemas.openxmlformats.org/officeDocument/2006/relationships/tags" Target="../tags/tag187.xml"/><Relationship Id="rId351" Type="http://schemas.openxmlformats.org/officeDocument/2006/relationships/tags" Target="../tags/tag352.xml"/><Relationship Id="rId372" Type="http://schemas.openxmlformats.org/officeDocument/2006/relationships/tags" Target="../tags/tag373.xml"/><Relationship Id="rId211" Type="http://schemas.openxmlformats.org/officeDocument/2006/relationships/tags" Target="../tags/tag212.xml"/><Relationship Id="rId232" Type="http://schemas.openxmlformats.org/officeDocument/2006/relationships/tags" Target="../tags/tag233.xml"/><Relationship Id="rId253" Type="http://schemas.openxmlformats.org/officeDocument/2006/relationships/tags" Target="../tags/tag254.xml"/><Relationship Id="rId274" Type="http://schemas.openxmlformats.org/officeDocument/2006/relationships/tags" Target="../tags/tag275.xml"/><Relationship Id="rId295" Type="http://schemas.openxmlformats.org/officeDocument/2006/relationships/tags" Target="../tags/tag296.xml"/><Relationship Id="rId309" Type="http://schemas.openxmlformats.org/officeDocument/2006/relationships/tags" Target="../tags/tag310.xml"/><Relationship Id="rId27" Type="http://schemas.openxmlformats.org/officeDocument/2006/relationships/tags" Target="../tags/tag28.xml"/><Relationship Id="rId48" Type="http://schemas.openxmlformats.org/officeDocument/2006/relationships/tags" Target="../tags/tag49.xml"/><Relationship Id="rId69" Type="http://schemas.openxmlformats.org/officeDocument/2006/relationships/tags" Target="../tags/tag70.xml"/><Relationship Id="rId113" Type="http://schemas.openxmlformats.org/officeDocument/2006/relationships/tags" Target="../tags/tag114.xml"/><Relationship Id="rId134" Type="http://schemas.openxmlformats.org/officeDocument/2006/relationships/tags" Target="../tags/tag135.xml"/><Relationship Id="rId320" Type="http://schemas.openxmlformats.org/officeDocument/2006/relationships/tags" Target="../tags/tag321.xml"/><Relationship Id="rId80" Type="http://schemas.openxmlformats.org/officeDocument/2006/relationships/tags" Target="../tags/tag81.xml"/><Relationship Id="rId155" Type="http://schemas.openxmlformats.org/officeDocument/2006/relationships/tags" Target="../tags/tag156.xml"/><Relationship Id="rId176" Type="http://schemas.openxmlformats.org/officeDocument/2006/relationships/tags" Target="../tags/tag177.xml"/><Relationship Id="rId197" Type="http://schemas.openxmlformats.org/officeDocument/2006/relationships/tags" Target="../tags/tag198.xml"/><Relationship Id="rId341" Type="http://schemas.openxmlformats.org/officeDocument/2006/relationships/tags" Target="../tags/tag342.xml"/><Relationship Id="rId362" Type="http://schemas.openxmlformats.org/officeDocument/2006/relationships/tags" Target="../tags/tag363.xml"/><Relationship Id="rId201" Type="http://schemas.openxmlformats.org/officeDocument/2006/relationships/tags" Target="../tags/tag202.xml"/><Relationship Id="rId222" Type="http://schemas.openxmlformats.org/officeDocument/2006/relationships/tags" Target="../tags/tag223.xml"/><Relationship Id="rId243" Type="http://schemas.openxmlformats.org/officeDocument/2006/relationships/tags" Target="../tags/tag244.xml"/><Relationship Id="rId264" Type="http://schemas.openxmlformats.org/officeDocument/2006/relationships/tags" Target="../tags/tag265.xml"/><Relationship Id="rId285" Type="http://schemas.openxmlformats.org/officeDocument/2006/relationships/tags" Target="../tags/tag286.xml"/><Relationship Id="rId17" Type="http://schemas.openxmlformats.org/officeDocument/2006/relationships/tags" Target="../tags/tag18.xml"/><Relationship Id="rId38" Type="http://schemas.openxmlformats.org/officeDocument/2006/relationships/tags" Target="../tags/tag39.xml"/><Relationship Id="rId59" Type="http://schemas.openxmlformats.org/officeDocument/2006/relationships/tags" Target="../tags/tag60.xml"/><Relationship Id="rId103" Type="http://schemas.openxmlformats.org/officeDocument/2006/relationships/tags" Target="../tags/tag104.xml"/><Relationship Id="rId124" Type="http://schemas.openxmlformats.org/officeDocument/2006/relationships/tags" Target="../tags/tag125.xml"/><Relationship Id="rId310" Type="http://schemas.openxmlformats.org/officeDocument/2006/relationships/tags" Target="../tags/tag311.xml"/><Relationship Id="rId70" Type="http://schemas.openxmlformats.org/officeDocument/2006/relationships/tags" Target="../tags/tag71.xml"/><Relationship Id="rId91" Type="http://schemas.openxmlformats.org/officeDocument/2006/relationships/tags" Target="../tags/tag92.xml"/><Relationship Id="rId145" Type="http://schemas.openxmlformats.org/officeDocument/2006/relationships/tags" Target="../tags/tag146.xml"/><Relationship Id="rId166" Type="http://schemas.openxmlformats.org/officeDocument/2006/relationships/tags" Target="../tags/tag167.xml"/><Relationship Id="rId187" Type="http://schemas.openxmlformats.org/officeDocument/2006/relationships/tags" Target="../tags/tag188.xml"/><Relationship Id="rId331" Type="http://schemas.openxmlformats.org/officeDocument/2006/relationships/tags" Target="../tags/tag332.xml"/><Relationship Id="rId352" Type="http://schemas.openxmlformats.org/officeDocument/2006/relationships/tags" Target="../tags/tag353.xml"/><Relationship Id="rId373" Type="http://schemas.openxmlformats.org/officeDocument/2006/relationships/tags" Target="../tags/tag374.xml"/><Relationship Id="rId1" Type="http://schemas.openxmlformats.org/officeDocument/2006/relationships/tags" Target="../tags/tag2.xml"/><Relationship Id="rId212" Type="http://schemas.openxmlformats.org/officeDocument/2006/relationships/tags" Target="../tags/tag213.xml"/><Relationship Id="rId233" Type="http://schemas.openxmlformats.org/officeDocument/2006/relationships/tags" Target="../tags/tag234.xml"/><Relationship Id="rId254" Type="http://schemas.openxmlformats.org/officeDocument/2006/relationships/tags" Target="../tags/tag255.xml"/><Relationship Id="rId28" Type="http://schemas.openxmlformats.org/officeDocument/2006/relationships/tags" Target="../tags/tag29.xml"/><Relationship Id="rId49" Type="http://schemas.openxmlformats.org/officeDocument/2006/relationships/tags" Target="../tags/tag50.xml"/><Relationship Id="rId114" Type="http://schemas.openxmlformats.org/officeDocument/2006/relationships/tags" Target="../tags/tag115.xml"/><Relationship Id="rId275" Type="http://schemas.openxmlformats.org/officeDocument/2006/relationships/tags" Target="../tags/tag276.xml"/><Relationship Id="rId296" Type="http://schemas.openxmlformats.org/officeDocument/2006/relationships/tags" Target="../tags/tag297.xml"/><Relationship Id="rId300" Type="http://schemas.openxmlformats.org/officeDocument/2006/relationships/tags" Target="../tags/tag301.xml"/><Relationship Id="rId60" Type="http://schemas.openxmlformats.org/officeDocument/2006/relationships/tags" Target="../tags/tag61.xml"/><Relationship Id="rId81" Type="http://schemas.openxmlformats.org/officeDocument/2006/relationships/tags" Target="../tags/tag82.xml"/><Relationship Id="rId135" Type="http://schemas.openxmlformats.org/officeDocument/2006/relationships/tags" Target="../tags/tag136.xml"/><Relationship Id="rId156" Type="http://schemas.openxmlformats.org/officeDocument/2006/relationships/tags" Target="../tags/tag157.xml"/><Relationship Id="rId177" Type="http://schemas.openxmlformats.org/officeDocument/2006/relationships/tags" Target="../tags/tag178.xml"/><Relationship Id="rId198" Type="http://schemas.openxmlformats.org/officeDocument/2006/relationships/tags" Target="../tags/tag199.xml"/><Relationship Id="rId321" Type="http://schemas.openxmlformats.org/officeDocument/2006/relationships/tags" Target="../tags/tag322.xml"/><Relationship Id="rId342" Type="http://schemas.openxmlformats.org/officeDocument/2006/relationships/tags" Target="../tags/tag343.xml"/><Relationship Id="rId363" Type="http://schemas.openxmlformats.org/officeDocument/2006/relationships/tags" Target="../tags/tag364.xml"/><Relationship Id="rId202" Type="http://schemas.openxmlformats.org/officeDocument/2006/relationships/tags" Target="../tags/tag203.xml"/><Relationship Id="rId223" Type="http://schemas.openxmlformats.org/officeDocument/2006/relationships/tags" Target="../tags/tag224.xml"/><Relationship Id="rId244" Type="http://schemas.openxmlformats.org/officeDocument/2006/relationships/tags" Target="../tags/tag245.xml"/><Relationship Id="rId18" Type="http://schemas.openxmlformats.org/officeDocument/2006/relationships/tags" Target="../tags/tag19.xml"/><Relationship Id="rId39" Type="http://schemas.openxmlformats.org/officeDocument/2006/relationships/tags" Target="../tags/tag40.xml"/><Relationship Id="rId265" Type="http://schemas.openxmlformats.org/officeDocument/2006/relationships/tags" Target="../tags/tag266.xml"/><Relationship Id="rId286" Type="http://schemas.openxmlformats.org/officeDocument/2006/relationships/tags" Target="../tags/tag287.xml"/><Relationship Id="rId50" Type="http://schemas.openxmlformats.org/officeDocument/2006/relationships/tags" Target="../tags/tag51.xml"/><Relationship Id="rId104" Type="http://schemas.openxmlformats.org/officeDocument/2006/relationships/tags" Target="../tags/tag105.xml"/><Relationship Id="rId125" Type="http://schemas.openxmlformats.org/officeDocument/2006/relationships/tags" Target="../tags/tag126.xml"/><Relationship Id="rId146" Type="http://schemas.openxmlformats.org/officeDocument/2006/relationships/tags" Target="../tags/tag147.xml"/><Relationship Id="rId167" Type="http://schemas.openxmlformats.org/officeDocument/2006/relationships/tags" Target="../tags/tag168.xml"/><Relationship Id="rId188" Type="http://schemas.openxmlformats.org/officeDocument/2006/relationships/tags" Target="../tags/tag189.xml"/><Relationship Id="rId311" Type="http://schemas.openxmlformats.org/officeDocument/2006/relationships/tags" Target="../tags/tag312.xml"/><Relationship Id="rId332" Type="http://schemas.openxmlformats.org/officeDocument/2006/relationships/tags" Target="../tags/tag333.xml"/><Relationship Id="rId353" Type="http://schemas.openxmlformats.org/officeDocument/2006/relationships/tags" Target="../tags/tag354.xml"/><Relationship Id="rId374" Type="http://schemas.openxmlformats.org/officeDocument/2006/relationships/tags" Target="../tags/tag375.xml"/><Relationship Id="rId71" Type="http://schemas.openxmlformats.org/officeDocument/2006/relationships/tags" Target="../tags/tag72.xml"/><Relationship Id="rId92" Type="http://schemas.openxmlformats.org/officeDocument/2006/relationships/tags" Target="../tags/tag93.xml"/><Relationship Id="rId213" Type="http://schemas.openxmlformats.org/officeDocument/2006/relationships/tags" Target="../tags/tag214.xml"/><Relationship Id="rId234" Type="http://schemas.openxmlformats.org/officeDocument/2006/relationships/tags" Target="../tags/tag235.xml"/><Relationship Id="rId2" Type="http://schemas.openxmlformats.org/officeDocument/2006/relationships/tags" Target="../tags/tag3.xml"/><Relationship Id="rId29" Type="http://schemas.openxmlformats.org/officeDocument/2006/relationships/tags" Target="../tags/tag30.xml"/><Relationship Id="rId255" Type="http://schemas.openxmlformats.org/officeDocument/2006/relationships/tags" Target="../tags/tag256.xml"/><Relationship Id="rId276" Type="http://schemas.openxmlformats.org/officeDocument/2006/relationships/tags" Target="../tags/tag277.xml"/><Relationship Id="rId297" Type="http://schemas.openxmlformats.org/officeDocument/2006/relationships/tags" Target="../tags/tag298.xml"/><Relationship Id="rId40" Type="http://schemas.openxmlformats.org/officeDocument/2006/relationships/tags" Target="../tags/tag41.xml"/><Relationship Id="rId115" Type="http://schemas.openxmlformats.org/officeDocument/2006/relationships/tags" Target="../tags/tag116.xml"/><Relationship Id="rId136" Type="http://schemas.openxmlformats.org/officeDocument/2006/relationships/tags" Target="../tags/tag137.xml"/><Relationship Id="rId157" Type="http://schemas.openxmlformats.org/officeDocument/2006/relationships/tags" Target="../tags/tag158.xml"/><Relationship Id="rId178" Type="http://schemas.openxmlformats.org/officeDocument/2006/relationships/tags" Target="../tags/tag179.xml"/><Relationship Id="rId301" Type="http://schemas.openxmlformats.org/officeDocument/2006/relationships/tags" Target="../tags/tag302.xml"/><Relationship Id="rId322" Type="http://schemas.openxmlformats.org/officeDocument/2006/relationships/tags" Target="../tags/tag323.xml"/><Relationship Id="rId343" Type="http://schemas.openxmlformats.org/officeDocument/2006/relationships/tags" Target="../tags/tag344.xml"/><Relationship Id="rId364" Type="http://schemas.openxmlformats.org/officeDocument/2006/relationships/tags" Target="../tags/tag365.xml"/><Relationship Id="rId61" Type="http://schemas.openxmlformats.org/officeDocument/2006/relationships/tags" Target="../tags/tag62.xml"/><Relationship Id="rId82" Type="http://schemas.openxmlformats.org/officeDocument/2006/relationships/tags" Target="../tags/tag83.xml"/><Relationship Id="rId199" Type="http://schemas.openxmlformats.org/officeDocument/2006/relationships/tags" Target="../tags/tag200.xml"/><Relationship Id="rId203" Type="http://schemas.openxmlformats.org/officeDocument/2006/relationships/tags" Target="../tags/tag204.xml"/><Relationship Id="rId19" Type="http://schemas.openxmlformats.org/officeDocument/2006/relationships/tags" Target="../tags/tag20.xml"/><Relationship Id="rId224" Type="http://schemas.openxmlformats.org/officeDocument/2006/relationships/tags" Target="../tags/tag225.xml"/><Relationship Id="rId245" Type="http://schemas.openxmlformats.org/officeDocument/2006/relationships/tags" Target="../tags/tag246.xml"/><Relationship Id="rId266" Type="http://schemas.openxmlformats.org/officeDocument/2006/relationships/tags" Target="../tags/tag267.xml"/><Relationship Id="rId287" Type="http://schemas.openxmlformats.org/officeDocument/2006/relationships/tags" Target="../tags/tag288.xml"/><Relationship Id="rId30" Type="http://schemas.openxmlformats.org/officeDocument/2006/relationships/tags" Target="../tags/tag31.xml"/><Relationship Id="rId105" Type="http://schemas.openxmlformats.org/officeDocument/2006/relationships/tags" Target="../tags/tag106.xml"/><Relationship Id="rId126" Type="http://schemas.openxmlformats.org/officeDocument/2006/relationships/tags" Target="../tags/tag127.xml"/><Relationship Id="rId147" Type="http://schemas.openxmlformats.org/officeDocument/2006/relationships/tags" Target="../tags/tag148.xml"/><Relationship Id="rId168" Type="http://schemas.openxmlformats.org/officeDocument/2006/relationships/tags" Target="../tags/tag169.xml"/><Relationship Id="rId312" Type="http://schemas.openxmlformats.org/officeDocument/2006/relationships/tags" Target="../tags/tag313.xml"/><Relationship Id="rId333" Type="http://schemas.openxmlformats.org/officeDocument/2006/relationships/tags" Target="../tags/tag334.xml"/><Relationship Id="rId354" Type="http://schemas.openxmlformats.org/officeDocument/2006/relationships/tags" Target="../tags/tag355.xml"/><Relationship Id="rId51" Type="http://schemas.openxmlformats.org/officeDocument/2006/relationships/tags" Target="../tags/tag52.xml"/><Relationship Id="rId72" Type="http://schemas.openxmlformats.org/officeDocument/2006/relationships/tags" Target="../tags/tag73.xml"/><Relationship Id="rId93" Type="http://schemas.openxmlformats.org/officeDocument/2006/relationships/tags" Target="../tags/tag94.xml"/><Relationship Id="rId189" Type="http://schemas.openxmlformats.org/officeDocument/2006/relationships/tags" Target="../tags/tag190.xml"/><Relationship Id="rId375" Type="http://schemas.openxmlformats.org/officeDocument/2006/relationships/tags" Target="../tags/tag376.xml"/><Relationship Id="rId3" Type="http://schemas.openxmlformats.org/officeDocument/2006/relationships/tags" Target="../tags/tag4.xml"/><Relationship Id="rId214" Type="http://schemas.openxmlformats.org/officeDocument/2006/relationships/tags" Target="../tags/tag215.xml"/><Relationship Id="rId235" Type="http://schemas.openxmlformats.org/officeDocument/2006/relationships/tags" Target="../tags/tag236.xml"/><Relationship Id="rId256" Type="http://schemas.openxmlformats.org/officeDocument/2006/relationships/tags" Target="../tags/tag257.xml"/><Relationship Id="rId277" Type="http://schemas.openxmlformats.org/officeDocument/2006/relationships/tags" Target="../tags/tag278.xml"/><Relationship Id="rId298" Type="http://schemas.openxmlformats.org/officeDocument/2006/relationships/tags" Target="../tags/tag299.xml"/><Relationship Id="rId116" Type="http://schemas.openxmlformats.org/officeDocument/2006/relationships/tags" Target="../tags/tag117.xml"/><Relationship Id="rId137" Type="http://schemas.openxmlformats.org/officeDocument/2006/relationships/tags" Target="../tags/tag138.xml"/><Relationship Id="rId158" Type="http://schemas.openxmlformats.org/officeDocument/2006/relationships/tags" Target="../tags/tag159.xml"/><Relationship Id="rId302" Type="http://schemas.openxmlformats.org/officeDocument/2006/relationships/tags" Target="../tags/tag303.xml"/><Relationship Id="rId323" Type="http://schemas.openxmlformats.org/officeDocument/2006/relationships/tags" Target="../tags/tag324.xml"/><Relationship Id="rId344" Type="http://schemas.openxmlformats.org/officeDocument/2006/relationships/tags" Target="../tags/tag345.xml"/><Relationship Id="rId20" Type="http://schemas.openxmlformats.org/officeDocument/2006/relationships/tags" Target="../tags/tag21.xml"/><Relationship Id="rId41" Type="http://schemas.openxmlformats.org/officeDocument/2006/relationships/tags" Target="../tags/tag42.xml"/><Relationship Id="rId62" Type="http://schemas.openxmlformats.org/officeDocument/2006/relationships/tags" Target="../tags/tag63.xml"/><Relationship Id="rId83" Type="http://schemas.openxmlformats.org/officeDocument/2006/relationships/tags" Target="../tags/tag84.xml"/><Relationship Id="rId179" Type="http://schemas.openxmlformats.org/officeDocument/2006/relationships/tags" Target="../tags/tag180.xml"/><Relationship Id="rId365" Type="http://schemas.openxmlformats.org/officeDocument/2006/relationships/tags" Target="../tags/tag366.xml"/><Relationship Id="rId190" Type="http://schemas.openxmlformats.org/officeDocument/2006/relationships/tags" Target="../tags/tag191.xml"/><Relationship Id="rId204" Type="http://schemas.openxmlformats.org/officeDocument/2006/relationships/tags" Target="../tags/tag205.xml"/><Relationship Id="rId225" Type="http://schemas.openxmlformats.org/officeDocument/2006/relationships/tags" Target="../tags/tag226.xml"/><Relationship Id="rId246" Type="http://schemas.openxmlformats.org/officeDocument/2006/relationships/tags" Target="../tags/tag247.xml"/><Relationship Id="rId267" Type="http://schemas.openxmlformats.org/officeDocument/2006/relationships/tags" Target="../tags/tag268.xml"/><Relationship Id="rId288" Type="http://schemas.openxmlformats.org/officeDocument/2006/relationships/tags" Target="../tags/tag289.xml"/><Relationship Id="rId106" Type="http://schemas.openxmlformats.org/officeDocument/2006/relationships/tags" Target="../tags/tag107.xml"/><Relationship Id="rId127" Type="http://schemas.openxmlformats.org/officeDocument/2006/relationships/tags" Target="../tags/tag128.xml"/><Relationship Id="rId313" Type="http://schemas.openxmlformats.org/officeDocument/2006/relationships/tags" Target="../tags/tag314.xml"/><Relationship Id="rId10" Type="http://schemas.openxmlformats.org/officeDocument/2006/relationships/tags" Target="../tags/tag11.xml"/><Relationship Id="rId31" Type="http://schemas.openxmlformats.org/officeDocument/2006/relationships/tags" Target="../tags/tag32.xml"/><Relationship Id="rId52" Type="http://schemas.openxmlformats.org/officeDocument/2006/relationships/tags" Target="../tags/tag53.xml"/><Relationship Id="rId73" Type="http://schemas.openxmlformats.org/officeDocument/2006/relationships/tags" Target="../tags/tag74.xml"/><Relationship Id="rId94" Type="http://schemas.openxmlformats.org/officeDocument/2006/relationships/tags" Target="../tags/tag95.xml"/><Relationship Id="rId148" Type="http://schemas.openxmlformats.org/officeDocument/2006/relationships/tags" Target="../tags/tag149.xml"/><Relationship Id="rId169" Type="http://schemas.openxmlformats.org/officeDocument/2006/relationships/tags" Target="../tags/tag170.xml"/><Relationship Id="rId334" Type="http://schemas.openxmlformats.org/officeDocument/2006/relationships/tags" Target="../tags/tag335.xml"/><Relationship Id="rId355" Type="http://schemas.openxmlformats.org/officeDocument/2006/relationships/tags" Target="../tags/tag356.xml"/><Relationship Id="rId376" Type="http://schemas.openxmlformats.org/officeDocument/2006/relationships/tags" Target="../tags/tag377.xml"/><Relationship Id="rId4" Type="http://schemas.openxmlformats.org/officeDocument/2006/relationships/tags" Target="../tags/tag5.xml"/><Relationship Id="rId180" Type="http://schemas.openxmlformats.org/officeDocument/2006/relationships/tags" Target="../tags/tag181.xml"/><Relationship Id="rId215" Type="http://schemas.openxmlformats.org/officeDocument/2006/relationships/tags" Target="../tags/tag216.xml"/><Relationship Id="rId236" Type="http://schemas.openxmlformats.org/officeDocument/2006/relationships/tags" Target="../tags/tag237.xml"/><Relationship Id="rId257" Type="http://schemas.openxmlformats.org/officeDocument/2006/relationships/tags" Target="../tags/tag258.xml"/><Relationship Id="rId278" Type="http://schemas.openxmlformats.org/officeDocument/2006/relationships/tags" Target="../tags/tag279.xml"/><Relationship Id="rId303" Type="http://schemas.openxmlformats.org/officeDocument/2006/relationships/tags" Target="../tags/tag304.xml"/><Relationship Id="rId42" Type="http://schemas.openxmlformats.org/officeDocument/2006/relationships/tags" Target="../tags/tag43.xml"/><Relationship Id="rId84" Type="http://schemas.openxmlformats.org/officeDocument/2006/relationships/tags" Target="../tags/tag85.xml"/><Relationship Id="rId138" Type="http://schemas.openxmlformats.org/officeDocument/2006/relationships/tags" Target="../tags/tag139.xml"/><Relationship Id="rId345" Type="http://schemas.openxmlformats.org/officeDocument/2006/relationships/tags" Target="../tags/tag346.xml"/><Relationship Id="rId191" Type="http://schemas.openxmlformats.org/officeDocument/2006/relationships/tags" Target="../tags/tag192.xml"/><Relationship Id="rId205" Type="http://schemas.openxmlformats.org/officeDocument/2006/relationships/tags" Target="../tags/tag206.xml"/><Relationship Id="rId247" Type="http://schemas.openxmlformats.org/officeDocument/2006/relationships/tags" Target="../tags/tag248.xml"/><Relationship Id="rId107" Type="http://schemas.openxmlformats.org/officeDocument/2006/relationships/tags" Target="../tags/tag108.xml"/><Relationship Id="rId289" Type="http://schemas.openxmlformats.org/officeDocument/2006/relationships/tags" Target="../tags/tag290.xml"/><Relationship Id="rId11" Type="http://schemas.openxmlformats.org/officeDocument/2006/relationships/tags" Target="../tags/tag12.xml"/><Relationship Id="rId53" Type="http://schemas.openxmlformats.org/officeDocument/2006/relationships/tags" Target="../tags/tag54.xml"/><Relationship Id="rId149" Type="http://schemas.openxmlformats.org/officeDocument/2006/relationships/tags" Target="../tags/tag150.xml"/><Relationship Id="rId314" Type="http://schemas.openxmlformats.org/officeDocument/2006/relationships/tags" Target="../tags/tag315.xml"/><Relationship Id="rId356" Type="http://schemas.openxmlformats.org/officeDocument/2006/relationships/tags" Target="../tags/tag357.xml"/><Relationship Id="rId95" Type="http://schemas.openxmlformats.org/officeDocument/2006/relationships/tags" Target="../tags/tag96.xml"/><Relationship Id="rId160" Type="http://schemas.openxmlformats.org/officeDocument/2006/relationships/tags" Target="../tags/tag161.xml"/><Relationship Id="rId216" Type="http://schemas.openxmlformats.org/officeDocument/2006/relationships/tags" Target="../tags/tag217.xml"/><Relationship Id="rId258" Type="http://schemas.openxmlformats.org/officeDocument/2006/relationships/tags" Target="../tags/tag259.xml"/><Relationship Id="rId22" Type="http://schemas.openxmlformats.org/officeDocument/2006/relationships/tags" Target="../tags/tag23.xml"/><Relationship Id="rId64" Type="http://schemas.openxmlformats.org/officeDocument/2006/relationships/tags" Target="../tags/tag65.xml"/><Relationship Id="rId118" Type="http://schemas.openxmlformats.org/officeDocument/2006/relationships/tags" Target="../tags/tag119.xml"/><Relationship Id="rId325" Type="http://schemas.openxmlformats.org/officeDocument/2006/relationships/tags" Target="../tags/tag326.xml"/><Relationship Id="rId367" Type="http://schemas.openxmlformats.org/officeDocument/2006/relationships/tags" Target="../tags/tag368.xml"/><Relationship Id="rId171" Type="http://schemas.openxmlformats.org/officeDocument/2006/relationships/tags" Target="../tags/tag172.xml"/><Relationship Id="rId227" Type="http://schemas.openxmlformats.org/officeDocument/2006/relationships/tags" Target="../tags/tag228.xml"/><Relationship Id="rId269" Type="http://schemas.openxmlformats.org/officeDocument/2006/relationships/tags" Target="../tags/tag270.xml"/><Relationship Id="rId33" Type="http://schemas.openxmlformats.org/officeDocument/2006/relationships/tags" Target="../tags/tag34.xml"/><Relationship Id="rId129" Type="http://schemas.openxmlformats.org/officeDocument/2006/relationships/tags" Target="../tags/tag130.xml"/><Relationship Id="rId280" Type="http://schemas.openxmlformats.org/officeDocument/2006/relationships/tags" Target="../tags/tag281.xml"/><Relationship Id="rId336" Type="http://schemas.openxmlformats.org/officeDocument/2006/relationships/tags" Target="../tags/tag337.xml"/><Relationship Id="rId75" Type="http://schemas.openxmlformats.org/officeDocument/2006/relationships/tags" Target="../tags/tag76.xml"/><Relationship Id="rId140" Type="http://schemas.openxmlformats.org/officeDocument/2006/relationships/tags" Target="../tags/tag141.xml"/><Relationship Id="rId182" Type="http://schemas.openxmlformats.org/officeDocument/2006/relationships/tags" Target="../tags/tag183.xml"/><Relationship Id="rId378" Type="http://schemas.openxmlformats.org/officeDocument/2006/relationships/slideLayout" Target="../slideLayouts/slideLayout69.xml"/><Relationship Id="rId6" Type="http://schemas.openxmlformats.org/officeDocument/2006/relationships/tags" Target="../tags/tag7.xml"/><Relationship Id="rId238" Type="http://schemas.openxmlformats.org/officeDocument/2006/relationships/tags" Target="../tags/tag239.xml"/><Relationship Id="rId291" Type="http://schemas.openxmlformats.org/officeDocument/2006/relationships/tags" Target="../tags/tag292.xml"/><Relationship Id="rId305" Type="http://schemas.openxmlformats.org/officeDocument/2006/relationships/tags" Target="../tags/tag306.xml"/><Relationship Id="rId347" Type="http://schemas.openxmlformats.org/officeDocument/2006/relationships/tags" Target="../tags/tag348.xml"/><Relationship Id="rId44" Type="http://schemas.openxmlformats.org/officeDocument/2006/relationships/tags" Target="../tags/tag45.xml"/><Relationship Id="rId86" Type="http://schemas.openxmlformats.org/officeDocument/2006/relationships/tags" Target="../tags/tag87.xml"/><Relationship Id="rId151" Type="http://schemas.openxmlformats.org/officeDocument/2006/relationships/tags" Target="../tags/tag152.xml"/><Relationship Id="rId193" Type="http://schemas.openxmlformats.org/officeDocument/2006/relationships/tags" Target="../tags/tag194.xml"/><Relationship Id="rId207" Type="http://schemas.openxmlformats.org/officeDocument/2006/relationships/tags" Target="../tags/tag208.xml"/><Relationship Id="rId249" Type="http://schemas.openxmlformats.org/officeDocument/2006/relationships/tags" Target="../tags/tag250.xml"/><Relationship Id="rId13" Type="http://schemas.openxmlformats.org/officeDocument/2006/relationships/tags" Target="../tags/tag14.xml"/><Relationship Id="rId109" Type="http://schemas.openxmlformats.org/officeDocument/2006/relationships/tags" Target="../tags/tag110.xml"/><Relationship Id="rId260" Type="http://schemas.openxmlformats.org/officeDocument/2006/relationships/tags" Target="../tags/tag261.xml"/><Relationship Id="rId316" Type="http://schemas.openxmlformats.org/officeDocument/2006/relationships/tags" Target="../tags/tag317.xml"/><Relationship Id="rId55" Type="http://schemas.openxmlformats.org/officeDocument/2006/relationships/tags" Target="../tags/tag56.xml"/><Relationship Id="rId97" Type="http://schemas.openxmlformats.org/officeDocument/2006/relationships/tags" Target="../tags/tag98.xml"/><Relationship Id="rId120" Type="http://schemas.openxmlformats.org/officeDocument/2006/relationships/tags" Target="../tags/tag121.xml"/><Relationship Id="rId358" Type="http://schemas.openxmlformats.org/officeDocument/2006/relationships/tags" Target="../tags/tag359.xml"/><Relationship Id="rId162" Type="http://schemas.openxmlformats.org/officeDocument/2006/relationships/tags" Target="../tags/tag163.xml"/><Relationship Id="rId218" Type="http://schemas.openxmlformats.org/officeDocument/2006/relationships/tags" Target="../tags/tag219.xml"/><Relationship Id="rId271" Type="http://schemas.openxmlformats.org/officeDocument/2006/relationships/tags" Target="../tags/tag272.xml"/><Relationship Id="rId24" Type="http://schemas.openxmlformats.org/officeDocument/2006/relationships/tags" Target="../tags/tag25.xml"/><Relationship Id="rId66" Type="http://schemas.openxmlformats.org/officeDocument/2006/relationships/tags" Target="../tags/tag67.xml"/><Relationship Id="rId131" Type="http://schemas.openxmlformats.org/officeDocument/2006/relationships/tags" Target="../tags/tag132.xml"/><Relationship Id="rId327" Type="http://schemas.openxmlformats.org/officeDocument/2006/relationships/tags" Target="../tags/tag328.xml"/><Relationship Id="rId369" Type="http://schemas.openxmlformats.org/officeDocument/2006/relationships/tags" Target="../tags/tag370.xml"/><Relationship Id="rId173" Type="http://schemas.openxmlformats.org/officeDocument/2006/relationships/tags" Target="../tags/tag174.xml"/><Relationship Id="rId229" Type="http://schemas.openxmlformats.org/officeDocument/2006/relationships/tags" Target="../tags/tag230.xml"/><Relationship Id="rId240" Type="http://schemas.openxmlformats.org/officeDocument/2006/relationships/tags" Target="../tags/tag241.xml"/><Relationship Id="rId35" Type="http://schemas.openxmlformats.org/officeDocument/2006/relationships/tags" Target="../tags/tag36.xml"/><Relationship Id="rId77" Type="http://schemas.openxmlformats.org/officeDocument/2006/relationships/tags" Target="../tags/tag78.xml"/><Relationship Id="rId100" Type="http://schemas.openxmlformats.org/officeDocument/2006/relationships/tags" Target="../tags/tag101.xml"/><Relationship Id="rId282" Type="http://schemas.openxmlformats.org/officeDocument/2006/relationships/tags" Target="../tags/tag283.xml"/><Relationship Id="rId338" Type="http://schemas.openxmlformats.org/officeDocument/2006/relationships/tags" Target="../tags/tag339.xml"/><Relationship Id="rId8" Type="http://schemas.openxmlformats.org/officeDocument/2006/relationships/tags" Target="../tags/tag9.xml"/><Relationship Id="rId142" Type="http://schemas.openxmlformats.org/officeDocument/2006/relationships/tags" Target="../tags/tag143.xml"/><Relationship Id="rId184" Type="http://schemas.openxmlformats.org/officeDocument/2006/relationships/tags" Target="../tags/tag185.xml"/><Relationship Id="rId251" Type="http://schemas.openxmlformats.org/officeDocument/2006/relationships/tags" Target="../tags/tag252.xml"/><Relationship Id="rId46" Type="http://schemas.openxmlformats.org/officeDocument/2006/relationships/tags" Target="../tags/tag47.xml"/><Relationship Id="rId293" Type="http://schemas.openxmlformats.org/officeDocument/2006/relationships/tags" Target="../tags/tag294.xml"/><Relationship Id="rId307" Type="http://schemas.openxmlformats.org/officeDocument/2006/relationships/tags" Target="../tags/tag308.xml"/><Relationship Id="rId349" Type="http://schemas.openxmlformats.org/officeDocument/2006/relationships/tags" Target="../tags/tag350.xml"/><Relationship Id="rId88" Type="http://schemas.openxmlformats.org/officeDocument/2006/relationships/tags" Target="../tags/tag89.xml"/><Relationship Id="rId111" Type="http://schemas.openxmlformats.org/officeDocument/2006/relationships/tags" Target="../tags/tag112.xml"/><Relationship Id="rId153" Type="http://schemas.openxmlformats.org/officeDocument/2006/relationships/tags" Target="../tags/tag154.xml"/><Relationship Id="rId195" Type="http://schemas.openxmlformats.org/officeDocument/2006/relationships/tags" Target="../tags/tag196.xml"/><Relationship Id="rId209" Type="http://schemas.openxmlformats.org/officeDocument/2006/relationships/tags" Target="../tags/tag210.xml"/><Relationship Id="rId360" Type="http://schemas.openxmlformats.org/officeDocument/2006/relationships/tags" Target="../tags/tag361.xml"/><Relationship Id="rId220" Type="http://schemas.openxmlformats.org/officeDocument/2006/relationships/tags" Target="../tags/tag221.xml"/><Relationship Id="rId15" Type="http://schemas.openxmlformats.org/officeDocument/2006/relationships/tags" Target="../tags/tag16.xml"/><Relationship Id="rId57" Type="http://schemas.openxmlformats.org/officeDocument/2006/relationships/tags" Target="../tags/tag58.xml"/><Relationship Id="rId262" Type="http://schemas.openxmlformats.org/officeDocument/2006/relationships/tags" Target="../tags/tag263.xml"/><Relationship Id="rId318" Type="http://schemas.openxmlformats.org/officeDocument/2006/relationships/tags" Target="../tags/tag319.xml"/><Relationship Id="rId99" Type="http://schemas.openxmlformats.org/officeDocument/2006/relationships/tags" Target="../tags/tag100.xml"/><Relationship Id="rId122" Type="http://schemas.openxmlformats.org/officeDocument/2006/relationships/tags" Target="../tags/tag123.xml"/><Relationship Id="rId164" Type="http://schemas.openxmlformats.org/officeDocument/2006/relationships/tags" Target="../tags/tag165.xml"/><Relationship Id="rId371" Type="http://schemas.openxmlformats.org/officeDocument/2006/relationships/tags" Target="../tags/tag37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36.xml.rels><?xml version="1.0" encoding="UTF-8" standalone="yes"?>
<Relationships xmlns="http://schemas.openxmlformats.org/package/2006/relationships"><Relationship Id="rId3" Type="http://schemas.openxmlformats.org/officeDocument/2006/relationships/hyperlink" Target="https://doi.org/10.1093/ehjcvp/pvv030" TargetMode="External"/><Relationship Id="rId2" Type="http://schemas.openxmlformats.org/officeDocument/2006/relationships/image" Target="../media/image71.png"/><Relationship Id="rId1" Type="http://schemas.openxmlformats.org/officeDocument/2006/relationships/slideLayout" Target="../slideLayouts/slideLayout6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68.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7761" y="487681"/>
            <a:ext cx="8856117" cy="2831544"/>
          </a:xfrm>
          <a:prstGeom prst="rect">
            <a:avLst/>
          </a:prstGeom>
          <a:noFill/>
        </p:spPr>
        <p:txBody>
          <a:bodyPr wrap="square" rtlCol="0">
            <a:spAutoFit/>
          </a:bodyPr>
          <a:lstStyle/>
          <a:p>
            <a:r>
              <a:rPr lang="cs-CZ" sz="3600" b="1" dirty="0">
                <a:solidFill>
                  <a:srgbClr val="FFFF00"/>
                </a:solidFill>
              </a:rPr>
              <a:t>PROLONGACE DAPT PACIENTŮ PO IM</a:t>
            </a:r>
          </a:p>
          <a:p>
            <a:r>
              <a:rPr lang="cs-CZ" sz="2400" dirty="0">
                <a:solidFill>
                  <a:srgbClr val="FFFF00"/>
                </a:solidFill>
              </a:rPr>
              <a:t>(podpořeno společností Astra </a:t>
            </a:r>
            <a:r>
              <a:rPr lang="cs-CZ" sz="2400" dirty="0" err="1">
                <a:solidFill>
                  <a:srgbClr val="FFFF00"/>
                </a:solidFill>
              </a:rPr>
              <a:t>Zeneca</a:t>
            </a:r>
            <a:r>
              <a:rPr lang="cs-CZ" sz="2400" dirty="0">
                <a:solidFill>
                  <a:srgbClr val="FFFF00"/>
                </a:solidFill>
              </a:rPr>
              <a:t>)</a:t>
            </a:r>
          </a:p>
          <a:p>
            <a:endParaRPr lang="cs-CZ" sz="4000" b="1" i="1" dirty="0">
              <a:solidFill>
                <a:srgbClr val="FFFF00"/>
              </a:solidFill>
              <a:latin typeface="Arial" charset="0"/>
            </a:endParaRPr>
          </a:p>
          <a:p>
            <a:endParaRPr lang="cs-CZ" sz="2000" b="1" dirty="0">
              <a:solidFill>
                <a:srgbClr val="FFFF00"/>
              </a:solidFill>
              <a:latin typeface="Arial" charset="0"/>
            </a:endParaRPr>
          </a:p>
          <a:p>
            <a:endParaRPr lang="cs-CZ" sz="2000" b="1" dirty="0">
              <a:solidFill>
                <a:srgbClr val="FFFF00"/>
              </a:solidFill>
              <a:latin typeface="Arial" charset="0"/>
            </a:endParaRPr>
          </a:p>
          <a:p>
            <a:endParaRPr lang="cs-CZ" sz="2000" b="1" dirty="0">
              <a:solidFill>
                <a:srgbClr val="FFFF00"/>
              </a:solidFill>
              <a:latin typeface="Arial" charset="0"/>
            </a:endParaRPr>
          </a:p>
          <a:p>
            <a:r>
              <a:rPr lang="cs-CZ" dirty="0">
                <a:solidFill>
                  <a:schemeClr val="bg2">
                    <a:lumMod val="20000"/>
                    <a:lumOff val="80000"/>
                  </a:schemeClr>
                </a:solidFill>
                <a:latin typeface="Arial" charset="0"/>
              </a:rPr>
              <a:t>Jiří Veselý, kardiologická ambulance EDUMED</a:t>
            </a:r>
          </a:p>
        </p:txBody>
      </p:sp>
      <p:sp>
        <p:nvSpPr>
          <p:cNvPr id="4" name="TextBox 3">
            <a:extLst>
              <a:ext uri="{FF2B5EF4-FFF2-40B4-BE49-F238E27FC236}">
                <a16:creationId xmlns:a16="http://schemas.microsoft.com/office/drawing/2014/main" id="{30FB4B2C-6991-4698-84AD-CC1634EB8C9B}"/>
              </a:ext>
            </a:extLst>
          </p:cNvPr>
          <p:cNvSpPr txBox="1"/>
          <p:nvPr/>
        </p:nvSpPr>
        <p:spPr>
          <a:xfrm>
            <a:off x="117762" y="4362145"/>
            <a:ext cx="5088252" cy="584775"/>
          </a:xfrm>
          <a:prstGeom prst="rect">
            <a:avLst/>
          </a:prstGeom>
          <a:noFill/>
        </p:spPr>
        <p:txBody>
          <a:bodyPr wrap="none" rtlCol="0">
            <a:spAutoFit/>
          </a:bodyPr>
          <a:lstStyle/>
          <a:p>
            <a:r>
              <a:rPr lang="cs-CZ" sz="1600" b="1" dirty="0">
                <a:solidFill>
                  <a:schemeClr val="bg1"/>
                </a:solidFill>
              </a:rPr>
              <a:t>4. Sjezd České asociace ambulantních kardiologů </a:t>
            </a:r>
          </a:p>
          <a:p>
            <a:r>
              <a:rPr lang="cs-CZ" sz="1600" b="1" dirty="0">
                <a:solidFill>
                  <a:schemeClr val="bg1"/>
                </a:solidFill>
              </a:rPr>
              <a:t>Olomouc 17.1.2020</a:t>
            </a:r>
          </a:p>
        </p:txBody>
      </p:sp>
      <p:sp>
        <p:nvSpPr>
          <p:cNvPr id="5" name="TextBox 4">
            <a:extLst>
              <a:ext uri="{FF2B5EF4-FFF2-40B4-BE49-F238E27FC236}">
                <a16:creationId xmlns:a16="http://schemas.microsoft.com/office/drawing/2014/main" id="{D0558849-809D-4B16-96D8-A4AF22C751C6}"/>
              </a:ext>
            </a:extLst>
          </p:cNvPr>
          <p:cNvSpPr txBox="1"/>
          <p:nvPr/>
        </p:nvSpPr>
        <p:spPr>
          <a:xfrm>
            <a:off x="7463732" y="4889819"/>
            <a:ext cx="1680268" cy="246221"/>
          </a:xfrm>
          <a:prstGeom prst="rect">
            <a:avLst/>
          </a:prstGeom>
          <a:noFill/>
        </p:spPr>
        <p:txBody>
          <a:bodyPr wrap="none" rtlCol="0">
            <a:spAutoFit/>
          </a:bodyPr>
          <a:lstStyle/>
          <a:p>
            <a:r>
              <a:rPr lang="cs-CZ" sz="1000" dirty="0">
                <a:solidFill>
                  <a:schemeClr val="bg1"/>
                </a:solidFill>
              </a:rPr>
              <a:t>Schvalovací kód: </a:t>
            </a:r>
            <a:r>
              <a:rPr lang="en-US" sz="1000" dirty="0">
                <a:solidFill>
                  <a:schemeClr val="bg1"/>
                </a:solidFill>
              </a:rPr>
              <a:t>CZ-0550</a:t>
            </a:r>
            <a:endParaRPr lang="cs-CZ" sz="1000" dirty="0">
              <a:solidFill>
                <a:schemeClr val="bg1"/>
              </a:solidFill>
            </a:endParaRPr>
          </a:p>
        </p:txBody>
      </p:sp>
    </p:spTree>
    <p:extLst>
      <p:ext uri="{BB962C8B-B14F-4D97-AF65-F5344CB8AC3E}">
        <p14:creationId xmlns:p14="http://schemas.microsoft.com/office/powerpoint/2010/main" val="3980457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69422284"/>
              </p:ext>
            </p:extLst>
          </p:nvPr>
        </p:nvGraphicFramePr>
        <p:xfrm>
          <a:off x="606056" y="1295734"/>
          <a:ext cx="4252066" cy="325711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3"/>
          <p:cNvSpPr txBox="1">
            <a:spLocks noChangeArrowheads="1"/>
          </p:cNvSpPr>
          <p:nvPr/>
        </p:nvSpPr>
        <p:spPr bwMode="auto">
          <a:xfrm>
            <a:off x="0" y="4552851"/>
            <a:ext cx="6858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b="1">
                <a:solidFill>
                  <a:schemeClr val="tx1"/>
                </a:solidFill>
                <a:latin typeface="Arial" charset="0"/>
                <a:ea typeface="MS PGothic" pitchFamily="34" charset="-128"/>
              </a:defRPr>
            </a:lvl1pPr>
            <a:lvl2pPr marL="742950" indent="-285750" eaLnBrk="0" hangingPunct="0">
              <a:defRPr sz="2400" b="1">
                <a:solidFill>
                  <a:schemeClr val="tx1"/>
                </a:solidFill>
                <a:latin typeface="Arial" charset="0"/>
                <a:ea typeface="MS PGothic" pitchFamily="34" charset="-128"/>
              </a:defRPr>
            </a:lvl2pPr>
            <a:lvl3pPr marL="1143000" indent="-228600" eaLnBrk="0" hangingPunct="0">
              <a:defRPr sz="2400" b="1">
                <a:solidFill>
                  <a:schemeClr val="tx1"/>
                </a:solidFill>
                <a:latin typeface="Arial" charset="0"/>
                <a:ea typeface="MS PGothic" pitchFamily="34" charset="-128"/>
              </a:defRPr>
            </a:lvl3pPr>
            <a:lvl4pPr marL="1600200" indent="-228600" eaLnBrk="0" hangingPunct="0">
              <a:defRPr sz="2400" b="1">
                <a:solidFill>
                  <a:schemeClr val="tx1"/>
                </a:solidFill>
                <a:latin typeface="Arial" charset="0"/>
                <a:ea typeface="MS PGothic" pitchFamily="34" charset="-128"/>
              </a:defRPr>
            </a:lvl4pPr>
            <a:lvl5pPr marL="2057400" indent="-228600" eaLnBrk="0" hangingPunct="0">
              <a:defRPr sz="2400" b="1">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charset="0"/>
                <a:ea typeface="MS PGothic" pitchFamily="34" charset="-128"/>
              </a:defRPr>
            </a:lvl9pPr>
          </a:lstStyle>
          <a:p>
            <a:pPr defTabSz="685800" eaLnBrk="1" fontAlgn="base" hangingPunct="1">
              <a:spcBef>
                <a:spcPct val="0"/>
              </a:spcBef>
              <a:spcAft>
                <a:spcPct val="0"/>
              </a:spcAft>
            </a:pPr>
            <a:r>
              <a:rPr lang="en-GB" altLang="en-US" sz="750" b="0" dirty="0">
                <a:solidFill>
                  <a:srgbClr val="FFFFFF"/>
                </a:solidFill>
              </a:rPr>
              <a:t>*</a:t>
            </a:r>
            <a:r>
              <a:rPr lang="cs-CZ" altLang="en-US" sz="750" b="0" dirty="0">
                <a:solidFill>
                  <a:srgbClr val="FFFFFF"/>
                </a:solidFill>
              </a:rPr>
              <a:t>Přizpůsobena kvůli rozdílům v studijních populacích. IM-infarkt myokardu, CMP-cévní mozková příhoda</a:t>
            </a:r>
          </a:p>
          <a:p>
            <a:pPr defTabSz="685800" eaLnBrk="1" fontAlgn="base" hangingPunct="1">
              <a:spcBef>
                <a:spcPct val="0"/>
              </a:spcBef>
              <a:spcAft>
                <a:spcPct val="0"/>
              </a:spcAft>
            </a:pPr>
            <a:r>
              <a:rPr lang="cs-CZ" altLang="en-US" sz="750" b="0" dirty="0">
                <a:solidFill>
                  <a:srgbClr val="FFFFFF"/>
                </a:solidFill>
              </a:rPr>
              <a:t>Stínovaná oblast odpovídá 95% intervalu spolehlivosti</a:t>
            </a:r>
            <a:r>
              <a:rPr lang="en-US" sz="750" b="0" dirty="0">
                <a:solidFill>
                  <a:srgbClr val="FFFFFF"/>
                </a:solidFill>
              </a:rPr>
              <a:t> [95%CI]</a:t>
            </a:r>
            <a:endParaRPr lang="en-GB" altLang="en-US" sz="750" b="0" dirty="0">
              <a:solidFill>
                <a:srgbClr val="FFFFFF"/>
              </a:solidFill>
            </a:endParaRPr>
          </a:p>
          <a:p>
            <a:pPr defTabSz="685800" eaLnBrk="1" fontAlgn="base" hangingPunct="1">
              <a:spcBef>
                <a:spcPct val="0"/>
              </a:spcBef>
              <a:spcAft>
                <a:spcPct val="0"/>
              </a:spcAft>
            </a:pPr>
            <a:r>
              <a:rPr lang="cs-CZ" altLang="en-US" sz="750" b="0" baseline="30000" dirty="0">
                <a:solidFill>
                  <a:srgbClr val="FFFFFF"/>
                </a:solidFill>
              </a:rPr>
              <a:t>5</a:t>
            </a:r>
            <a:r>
              <a:rPr lang="en-GB" altLang="en-US" sz="750" b="0" dirty="0" err="1">
                <a:solidFill>
                  <a:srgbClr val="FFFFFF"/>
                </a:solidFill>
              </a:rPr>
              <a:t>Rapsomaniki</a:t>
            </a:r>
            <a:r>
              <a:rPr lang="en-GB" altLang="en-US" sz="750" b="0" dirty="0">
                <a:solidFill>
                  <a:srgbClr val="FFFFFF"/>
                </a:solidFill>
              </a:rPr>
              <a:t> E, et al. ESC Late Breaking Registry presentation 2014: In press.</a:t>
            </a:r>
            <a:endParaRPr lang="cs-CZ" altLang="en-US" sz="750" b="0" dirty="0">
              <a:solidFill>
                <a:srgbClr val="FFFFFF"/>
              </a:solidFill>
            </a:endParaRPr>
          </a:p>
          <a:p>
            <a:pPr defTabSz="685800" eaLnBrk="1" fontAlgn="base" hangingPunct="1">
              <a:spcBef>
                <a:spcPct val="0"/>
              </a:spcBef>
              <a:spcAft>
                <a:spcPct val="0"/>
              </a:spcAft>
            </a:pPr>
            <a:r>
              <a:rPr lang="cs-CZ" altLang="en-US" sz="750" b="0" dirty="0">
                <a:solidFill>
                  <a:srgbClr val="FFFFFF"/>
                </a:solidFill>
              </a:rPr>
              <a:t>IM-infarkt myokardu, CMP-cévní mozková příhoda</a:t>
            </a:r>
            <a:endParaRPr lang="en-GB" altLang="en-US" sz="750" b="0" dirty="0">
              <a:solidFill>
                <a:srgbClr val="FFFFFF"/>
              </a:solidFill>
            </a:endParaRPr>
          </a:p>
        </p:txBody>
      </p:sp>
      <p:sp>
        <p:nvSpPr>
          <p:cNvPr id="10" name="Title 1"/>
          <p:cNvSpPr>
            <a:spLocks noGrp="1"/>
          </p:cNvSpPr>
          <p:nvPr>
            <p:ph type="title"/>
          </p:nvPr>
        </p:nvSpPr>
        <p:spPr>
          <a:xfrm>
            <a:off x="0" y="74096"/>
            <a:ext cx="9144000" cy="857250"/>
          </a:xfrm>
        </p:spPr>
        <p:txBody>
          <a:bodyPr/>
          <a:lstStyle/>
          <a:p>
            <a:pPr algn="ctr">
              <a:lnSpc>
                <a:spcPct val="90000"/>
              </a:lnSpc>
            </a:pPr>
            <a:r>
              <a:rPr lang="en-GB" sz="2100" dirty="0"/>
              <a:t> </a:t>
            </a:r>
            <a:r>
              <a:rPr lang="en-GB" sz="2100" dirty="0">
                <a:solidFill>
                  <a:srgbClr val="FFC000"/>
                </a:solidFill>
              </a:rPr>
              <a:t>~1</a:t>
            </a:r>
            <a:r>
              <a:rPr lang="en-GB" sz="2100" dirty="0">
                <a:solidFill>
                  <a:schemeClr val="accent2"/>
                </a:solidFill>
              </a:rPr>
              <a:t> </a:t>
            </a:r>
            <a:r>
              <a:rPr lang="cs-CZ" sz="2100" dirty="0">
                <a:solidFill>
                  <a:schemeClr val="accent2"/>
                </a:solidFill>
              </a:rPr>
              <a:t>z</a:t>
            </a:r>
            <a:r>
              <a:rPr lang="en-GB" sz="2100" dirty="0">
                <a:solidFill>
                  <a:schemeClr val="accent2"/>
                </a:solidFill>
              </a:rPr>
              <a:t> 5 pa</a:t>
            </a:r>
            <a:r>
              <a:rPr lang="cs-CZ" sz="2100" dirty="0" err="1">
                <a:solidFill>
                  <a:schemeClr val="accent2"/>
                </a:solidFill>
              </a:rPr>
              <a:t>cientů</a:t>
            </a:r>
            <a:r>
              <a:rPr lang="en-GB" sz="2100" dirty="0">
                <a:solidFill>
                  <a:schemeClr val="accent2"/>
                </a:solidFill>
              </a:rPr>
              <a:t> </a:t>
            </a:r>
            <a:r>
              <a:rPr lang="cs-CZ" sz="2100" dirty="0">
                <a:solidFill>
                  <a:schemeClr val="accent2"/>
                </a:solidFill>
              </a:rPr>
              <a:t>kteří byli v prvním roce po IM bez další příhody</a:t>
            </a:r>
            <a:r>
              <a:rPr lang="en-GB" sz="2100" dirty="0">
                <a:solidFill>
                  <a:schemeClr val="accent2"/>
                </a:solidFill>
              </a:rPr>
              <a:t>, </a:t>
            </a:r>
            <a:r>
              <a:rPr lang="cs-CZ" sz="2100" dirty="0">
                <a:solidFill>
                  <a:schemeClr val="accent2"/>
                </a:solidFill>
              </a:rPr>
              <a:t>prodělá další IM</a:t>
            </a:r>
            <a:r>
              <a:rPr lang="en-GB" sz="2100" dirty="0">
                <a:solidFill>
                  <a:schemeClr val="accent2"/>
                </a:solidFill>
              </a:rPr>
              <a:t>, </a:t>
            </a:r>
            <a:r>
              <a:rPr lang="cs-CZ" sz="2100" dirty="0">
                <a:solidFill>
                  <a:schemeClr val="accent2"/>
                </a:solidFill>
              </a:rPr>
              <a:t>CMP či zemře během následujících 3 let</a:t>
            </a:r>
            <a:r>
              <a:rPr lang="cs-CZ" sz="2100" baseline="30000" dirty="0">
                <a:solidFill>
                  <a:schemeClr val="accent2"/>
                </a:solidFill>
              </a:rPr>
              <a:t>5</a:t>
            </a:r>
            <a:endParaRPr lang="en-GB" sz="2100" dirty="0">
              <a:solidFill>
                <a:schemeClr val="accent2"/>
              </a:solidFill>
            </a:endParaRPr>
          </a:p>
        </p:txBody>
      </p:sp>
      <p:sp>
        <p:nvSpPr>
          <p:cNvPr id="6" name="Rounded Rectangle 5"/>
          <p:cNvSpPr/>
          <p:nvPr/>
        </p:nvSpPr>
        <p:spPr>
          <a:xfrm>
            <a:off x="4789010" y="1745063"/>
            <a:ext cx="2971800" cy="2752724"/>
          </a:xfrm>
          <a:prstGeom prst="roundRect">
            <a:avLst/>
          </a:prstGeom>
          <a:solidFill>
            <a:schemeClr val="bg1"/>
          </a:solidFill>
          <a:ln w="57150">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1350" b="1" dirty="0">
              <a:solidFill>
                <a:srgbClr val="000000"/>
              </a:solidFill>
              <a:latin typeface="Arial"/>
            </a:endParaRPr>
          </a:p>
        </p:txBody>
      </p:sp>
      <p:pic>
        <p:nvPicPr>
          <p:cNvPr id="6146" name="Picture 2"/>
          <p:cNvPicPr>
            <a:picLocks noChangeAspect="1" noChangeArrowheads="1"/>
          </p:cNvPicPr>
          <p:nvPr/>
        </p:nvPicPr>
        <p:blipFill>
          <a:blip r:embed="rId4" cstate="print"/>
          <a:srcRect l="54000" t="29111" r="6000" b="17333"/>
          <a:stretch>
            <a:fillRect/>
          </a:stretch>
        </p:blipFill>
        <p:spPr bwMode="auto">
          <a:xfrm>
            <a:off x="4938080" y="2247714"/>
            <a:ext cx="2744465" cy="2066925"/>
          </a:xfrm>
          <a:prstGeom prst="rect">
            <a:avLst/>
          </a:prstGeom>
          <a:noFill/>
          <a:ln w="9525">
            <a:noFill/>
            <a:miter lim="800000"/>
            <a:headEnd/>
            <a:tailEnd/>
          </a:ln>
        </p:spPr>
      </p:pic>
      <p:sp>
        <p:nvSpPr>
          <p:cNvPr id="13" name="Content Placeholder 2"/>
          <p:cNvSpPr>
            <a:spLocks noGrp="1"/>
          </p:cNvSpPr>
          <p:nvPr>
            <p:ph idx="1"/>
          </p:nvPr>
        </p:nvSpPr>
        <p:spPr>
          <a:xfrm>
            <a:off x="1143000" y="1113451"/>
            <a:ext cx="6858000" cy="553916"/>
          </a:xfrm>
        </p:spPr>
        <p:txBody>
          <a:bodyPr/>
          <a:lstStyle/>
          <a:p>
            <a:pPr algn="ctr">
              <a:buNone/>
            </a:pPr>
            <a:r>
              <a:rPr lang="en-GB" dirty="0">
                <a:solidFill>
                  <a:schemeClr val="bg1"/>
                </a:solidFill>
              </a:rPr>
              <a:t>APOLLO </a:t>
            </a:r>
            <a:r>
              <a:rPr lang="cs-CZ" dirty="0">
                <a:solidFill>
                  <a:schemeClr val="bg1"/>
                </a:solidFill>
              </a:rPr>
              <a:t>analýza </a:t>
            </a:r>
            <a:r>
              <a:rPr lang="en-GB" dirty="0">
                <a:solidFill>
                  <a:schemeClr val="bg1"/>
                </a:solidFill>
              </a:rPr>
              <a:t>4-</a:t>
            </a:r>
            <a:r>
              <a:rPr lang="cs-CZ" dirty="0">
                <a:solidFill>
                  <a:schemeClr val="bg1"/>
                </a:solidFill>
              </a:rPr>
              <a:t>států</a:t>
            </a:r>
            <a:r>
              <a:rPr lang="en-GB" dirty="0">
                <a:solidFill>
                  <a:schemeClr val="bg1"/>
                </a:solidFill>
              </a:rPr>
              <a:t> : </a:t>
            </a:r>
            <a:r>
              <a:rPr lang="cs-CZ" dirty="0">
                <a:solidFill>
                  <a:schemeClr val="bg1"/>
                </a:solidFill>
              </a:rPr>
              <a:t>Přizpůsobená i</a:t>
            </a:r>
            <a:r>
              <a:rPr lang="en-GB" dirty="0" err="1">
                <a:solidFill>
                  <a:schemeClr val="bg1"/>
                </a:solidFill>
              </a:rPr>
              <a:t>ncidence</a:t>
            </a:r>
            <a:r>
              <a:rPr lang="cs-CZ" baseline="30000" dirty="0">
                <a:solidFill>
                  <a:schemeClr val="bg1"/>
                </a:solidFill>
              </a:rPr>
              <a:t>5</a:t>
            </a:r>
            <a:endParaRPr lang="en-GB" dirty="0">
              <a:solidFill>
                <a:schemeClr val="bg1"/>
              </a:solidFill>
            </a:endParaRPr>
          </a:p>
        </p:txBody>
      </p:sp>
      <p:sp>
        <p:nvSpPr>
          <p:cNvPr id="2" name="TextBox 1"/>
          <p:cNvSpPr txBox="1"/>
          <p:nvPr/>
        </p:nvSpPr>
        <p:spPr>
          <a:xfrm>
            <a:off x="4918633" y="1945427"/>
            <a:ext cx="2820003" cy="300082"/>
          </a:xfrm>
          <a:prstGeom prst="rect">
            <a:avLst/>
          </a:prstGeom>
          <a:noFill/>
        </p:spPr>
        <p:txBody>
          <a:bodyPr wrap="none" rtlCol="0">
            <a:spAutoFit/>
          </a:bodyPr>
          <a:lstStyle/>
          <a:p>
            <a:pPr defTabSz="685800" fontAlgn="base">
              <a:spcBef>
                <a:spcPct val="0"/>
              </a:spcBef>
              <a:spcAft>
                <a:spcPct val="0"/>
              </a:spcAft>
            </a:pPr>
            <a:r>
              <a:rPr lang="cs-CZ" sz="1350" b="1" dirty="0">
                <a:solidFill>
                  <a:srgbClr val="000000"/>
                </a:solidFill>
                <a:latin typeface="Arial" charset="0"/>
              </a:rPr>
              <a:t>IM/CMP/úmrtí z jakékoliv příčiny</a:t>
            </a:r>
          </a:p>
        </p:txBody>
      </p:sp>
    </p:spTree>
    <p:extLst>
      <p:ext uri="{BB962C8B-B14F-4D97-AF65-F5344CB8AC3E}">
        <p14:creationId xmlns:p14="http://schemas.microsoft.com/office/powerpoint/2010/main" val="4106883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C8A2D3-86FF-40D5-8AB8-8EF8617747C4}"/>
              </a:ext>
            </a:extLst>
          </p:cNvPr>
          <p:cNvPicPr>
            <a:picLocks noChangeAspect="1"/>
          </p:cNvPicPr>
          <p:nvPr/>
        </p:nvPicPr>
        <p:blipFill>
          <a:blip r:embed="rId2"/>
          <a:stretch>
            <a:fillRect/>
          </a:stretch>
        </p:blipFill>
        <p:spPr>
          <a:xfrm>
            <a:off x="1143000" y="1572867"/>
            <a:ext cx="6858000" cy="2686900"/>
          </a:xfrm>
          <a:prstGeom prst="rect">
            <a:avLst/>
          </a:prstGeom>
        </p:spPr>
      </p:pic>
      <p:sp>
        <p:nvSpPr>
          <p:cNvPr id="3" name="TextBox 2">
            <a:extLst>
              <a:ext uri="{FF2B5EF4-FFF2-40B4-BE49-F238E27FC236}">
                <a16:creationId xmlns:a16="http://schemas.microsoft.com/office/drawing/2014/main" id="{40CB154E-A2A0-47E8-9B1B-D41B21135566}"/>
              </a:ext>
            </a:extLst>
          </p:cNvPr>
          <p:cNvSpPr txBox="1"/>
          <p:nvPr/>
        </p:nvSpPr>
        <p:spPr>
          <a:xfrm>
            <a:off x="1143000" y="338578"/>
            <a:ext cx="6858000" cy="553998"/>
          </a:xfrm>
          <a:prstGeom prst="rect">
            <a:avLst/>
          </a:prstGeom>
          <a:noFill/>
        </p:spPr>
        <p:txBody>
          <a:bodyPr wrap="square" rtlCol="0">
            <a:spAutoFit/>
          </a:bodyPr>
          <a:lstStyle/>
          <a:p>
            <a:pPr algn="ctr"/>
            <a:r>
              <a:rPr lang="cs-CZ" sz="3000" b="1" dirty="0">
                <a:solidFill>
                  <a:schemeClr val="bg1"/>
                </a:solidFill>
              </a:rPr>
              <a:t>Studie PRECLUDE</a:t>
            </a:r>
          </a:p>
        </p:txBody>
      </p:sp>
      <p:sp>
        <p:nvSpPr>
          <p:cNvPr id="4" name="Rectangle 3">
            <a:extLst>
              <a:ext uri="{FF2B5EF4-FFF2-40B4-BE49-F238E27FC236}">
                <a16:creationId xmlns:a16="http://schemas.microsoft.com/office/drawing/2014/main" id="{6F2CCB90-E5AF-4CAB-B8DE-76E9ABDCBFAC}"/>
              </a:ext>
            </a:extLst>
          </p:cNvPr>
          <p:cNvSpPr/>
          <p:nvPr/>
        </p:nvSpPr>
        <p:spPr>
          <a:xfrm>
            <a:off x="1591408" y="4889584"/>
            <a:ext cx="4972050" cy="184666"/>
          </a:xfrm>
          <a:prstGeom prst="rect">
            <a:avLst/>
          </a:prstGeom>
        </p:spPr>
        <p:txBody>
          <a:bodyPr wrap="square">
            <a:spAutoFit/>
          </a:bodyPr>
          <a:lstStyle/>
          <a:p>
            <a:r>
              <a:rPr lang="en-GB" sz="600" dirty="0" err="1">
                <a:solidFill>
                  <a:schemeClr val="bg1"/>
                </a:solidFill>
                <a:latin typeface="Arial" charset="0"/>
                <a:ea typeface="MS PGothic" pitchFamily="34" charset="-128"/>
              </a:rPr>
              <a:t>Varenhorst</a:t>
            </a:r>
            <a:r>
              <a:rPr lang="en-GB" sz="600" dirty="0">
                <a:solidFill>
                  <a:schemeClr val="bg1"/>
                </a:solidFill>
                <a:latin typeface="Arial" charset="0"/>
                <a:ea typeface="MS PGothic" pitchFamily="34" charset="-128"/>
              </a:rPr>
              <a:t> C </a:t>
            </a:r>
            <a:r>
              <a:rPr lang="en-GB" sz="600" i="1" dirty="0">
                <a:solidFill>
                  <a:schemeClr val="bg1"/>
                </a:solidFill>
                <a:latin typeface="Arial" charset="0"/>
                <a:ea typeface="MS PGothic" pitchFamily="34" charset="-128"/>
              </a:rPr>
              <a:t>et al. J Am Heart </a:t>
            </a:r>
            <a:r>
              <a:rPr lang="en-GB" sz="600" i="1" dirty="0" err="1">
                <a:solidFill>
                  <a:schemeClr val="bg1"/>
                </a:solidFill>
                <a:latin typeface="Arial" charset="0"/>
                <a:ea typeface="MS PGothic" pitchFamily="34" charset="-128"/>
              </a:rPr>
              <a:t>Assoc</a:t>
            </a:r>
            <a:r>
              <a:rPr lang="en-GB" sz="600" dirty="0">
                <a:solidFill>
                  <a:schemeClr val="bg1"/>
                </a:solidFill>
                <a:latin typeface="Arial" charset="0"/>
                <a:ea typeface="MS PGothic" pitchFamily="34" charset="-128"/>
              </a:rPr>
              <a:t> 2018;7:e007174; 4. </a:t>
            </a:r>
            <a:r>
              <a:rPr lang="sv-SE" sz="600" kern="0" dirty="0">
                <a:solidFill>
                  <a:schemeClr val="bg1"/>
                </a:solidFill>
              </a:rPr>
              <a:t>Stone </a:t>
            </a:r>
            <a:r>
              <a:rPr lang="sv-SE" sz="600" i="1" kern="0" dirty="0">
                <a:solidFill>
                  <a:schemeClr val="bg1"/>
                </a:solidFill>
              </a:rPr>
              <a:t>et al. N </a:t>
            </a:r>
            <a:r>
              <a:rPr lang="sv-SE" sz="600" i="1" kern="0" dirty="0" err="1">
                <a:solidFill>
                  <a:schemeClr val="bg1"/>
                </a:solidFill>
              </a:rPr>
              <a:t>Engl</a:t>
            </a:r>
            <a:r>
              <a:rPr lang="sv-SE" sz="600" i="1" kern="0" dirty="0">
                <a:solidFill>
                  <a:schemeClr val="bg1"/>
                </a:solidFill>
              </a:rPr>
              <a:t> J Med </a:t>
            </a:r>
            <a:r>
              <a:rPr lang="sv-SE" sz="600" kern="0" dirty="0">
                <a:solidFill>
                  <a:schemeClr val="bg1"/>
                </a:solidFill>
              </a:rPr>
              <a:t>2011;364:226–235</a:t>
            </a:r>
            <a:endParaRPr lang="en-US" sz="1350" dirty="0">
              <a:solidFill>
                <a:schemeClr val="bg1"/>
              </a:solidFill>
            </a:endParaRPr>
          </a:p>
        </p:txBody>
      </p:sp>
      <p:pic>
        <p:nvPicPr>
          <p:cNvPr id="5" name="Picture 6">
            <a:extLst>
              <a:ext uri="{FF2B5EF4-FFF2-40B4-BE49-F238E27FC236}">
                <a16:creationId xmlns:a16="http://schemas.microsoft.com/office/drawing/2014/main" id="{E020C210-CD4D-47EB-87F3-8152603000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3648" y="189425"/>
            <a:ext cx="1052721" cy="32457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39644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3CBDC4-0709-4E6F-80FB-A7BFAC04D4E1}"/>
              </a:ext>
            </a:extLst>
          </p:cNvPr>
          <p:cNvPicPr>
            <a:picLocks noChangeAspect="1"/>
          </p:cNvPicPr>
          <p:nvPr/>
        </p:nvPicPr>
        <p:blipFill>
          <a:blip r:embed="rId2"/>
          <a:stretch>
            <a:fillRect/>
          </a:stretch>
        </p:blipFill>
        <p:spPr>
          <a:xfrm>
            <a:off x="2789090" y="615577"/>
            <a:ext cx="3565819" cy="4232498"/>
          </a:xfrm>
          <a:prstGeom prst="rect">
            <a:avLst/>
          </a:prstGeom>
        </p:spPr>
      </p:pic>
      <p:sp>
        <p:nvSpPr>
          <p:cNvPr id="3" name="TextBox 2">
            <a:extLst>
              <a:ext uri="{FF2B5EF4-FFF2-40B4-BE49-F238E27FC236}">
                <a16:creationId xmlns:a16="http://schemas.microsoft.com/office/drawing/2014/main" id="{793B405B-2112-4507-B597-6B6C9514DFE8}"/>
              </a:ext>
            </a:extLst>
          </p:cNvPr>
          <p:cNvSpPr txBox="1"/>
          <p:nvPr/>
        </p:nvSpPr>
        <p:spPr>
          <a:xfrm>
            <a:off x="1143000" y="61579"/>
            <a:ext cx="6858000" cy="553998"/>
          </a:xfrm>
          <a:prstGeom prst="rect">
            <a:avLst/>
          </a:prstGeom>
          <a:noFill/>
        </p:spPr>
        <p:txBody>
          <a:bodyPr wrap="square" rtlCol="0">
            <a:spAutoFit/>
          </a:bodyPr>
          <a:lstStyle/>
          <a:p>
            <a:pPr algn="ctr"/>
            <a:r>
              <a:rPr lang="cs-CZ" sz="3000" b="1" dirty="0">
                <a:solidFill>
                  <a:schemeClr val="bg1"/>
                </a:solidFill>
              </a:rPr>
              <a:t>Studie PRECLUDE</a:t>
            </a:r>
          </a:p>
        </p:txBody>
      </p:sp>
      <p:sp>
        <p:nvSpPr>
          <p:cNvPr id="4" name="Rectangle 3">
            <a:extLst>
              <a:ext uri="{FF2B5EF4-FFF2-40B4-BE49-F238E27FC236}">
                <a16:creationId xmlns:a16="http://schemas.microsoft.com/office/drawing/2014/main" id="{0FDFD418-E5E3-4034-A78A-D3401663BE01}"/>
              </a:ext>
            </a:extLst>
          </p:cNvPr>
          <p:cNvSpPr/>
          <p:nvPr/>
        </p:nvSpPr>
        <p:spPr>
          <a:xfrm>
            <a:off x="1591408" y="4889584"/>
            <a:ext cx="4972050" cy="184666"/>
          </a:xfrm>
          <a:prstGeom prst="rect">
            <a:avLst/>
          </a:prstGeom>
        </p:spPr>
        <p:txBody>
          <a:bodyPr wrap="square">
            <a:spAutoFit/>
          </a:bodyPr>
          <a:lstStyle/>
          <a:p>
            <a:r>
              <a:rPr lang="en-GB" sz="600" dirty="0" err="1">
                <a:solidFill>
                  <a:schemeClr val="bg1"/>
                </a:solidFill>
                <a:latin typeface="Arial" charset="0"/>
                <a:ea typeface="MS PGothic" pitchFamily="34" charset="-128"/>
              </a:rPr>
              <a:t>Varenhorst</a:t>
            </a:r>
            <a:r>
              <a:rPr lang="en-GB" sz="600" dirty="0">
                <a:solidFill>
                  <a:schemeClr val="bg1"/>
                </a:solidFill>
                <a:latin typeface="Arial" charset="0"/>
                <a:ea typeface="MS PGothic" pitchFamily="34" charset="-128"/>
              </a:rPr>
              <a:t> C </a:t>
            </a:r>
            <a:r>
              <a:rPr lang="en-GB" sz="600" i="1" dirty="0">
                <a:solidFill>
                  <a:schemeClr val="bg1"/>
                </a:solidFill>
                <a:latin typeface="Arial" charset="0"/>
                <a:ea typeface="MS PGothic" pitchFamily="34" charset="-128"/>
              </a:rPr>
              <a:t>et al. J Am Heart </a:t>
            </a:r>
            <a:r>
              <a:rPr lang="en-GB" sz="600" i="1" dirty="0" err="1">
                <a:solidFill>
                  <a:schemeClr val="bg1"/>
                </a:solidFill>
                <a:latin typeface="Arial" charset="0"/>
                <a:ea typeface="MS PGothic" pitchFamily="34" charset="-128"/>
              </a:rPr>
              <a:t>Assoc</a:t>
            </a:r>
            <a:r>
              <a:rPr lang="en-GB" sz="600" dirty="0">
                <a:solidFill>
                  <a:schemeClr val="bg1"/>
                </a:solidFill>
                <a:latin typeface="Arial" charset="0"/>
                <a:ea typeface="MS PGothic" pitchFamily="34" charset="-128"/>
              </a:rPr>
              <a:t> 2018;7:e007174; 4. </a:t>
            </a:r>
            <a:r>
              <a:rPr lang="sv-SE" sz="600" kern="0" dirty="0">
                <a:solidFill>
                  <a:schemeClr val="bg1"/>
                </a:solidFill>
              </a:rPr>
              <a:t>Stone </a:t>
            </a:r>
            <a:r>
              <a:rPr lang="sv-SE" sz="600" i="1" kern="0" dirty="0">
                <a:solidFill>
                  <a:schemeClr val="bg1"/>
                </a:solidFill>
              </a:rPr>
              <a:t>et al. N </a:t>
            </a:r>
            <a:r>
              <a:rPr lang="sv-SE" sz="600" i="1" kern="0" dirty="0" err="1">
                <a:solidFill>
                  <a:schemeClr val="bg1"/>
                </a:solidFill>
              </a:rPr>
              <a:t>Engl</a:t>
            </a:r>
            <a:r>
              <a:rPr lang="sv-SE" sz="600" i="1" kern="0" dirty="0">
                <a:solidFill>
                  <a:schemeClr val="bg1"/>
                </a:solidFill>
              </a:rPr>
              <a:t> J Med </a:t>
            </a:r>
            <a:r>
              <a:rPr lang="sv-SE" sz="600" kern="0" dirty="0">
                <a:solidFill>
                  <a:schemeClr val="bg1"/>
                </a:solidFill>
              </a:rPr>
              <a:t>2011;364:226–235</a:t>
            </a:r>
            <a:endParaRPr lang="en-US" sz="1350" dirty="0">
              <a:solidFill>
                <a:schemeClr val="bg1"/>
              </a:solidFill>
            </a:endParaRPr>
          </a:p>
        </p:txBody>
      </p:sp>
      <p:pic>
        <p:nvPicPr>
          <p:cNvPr id="5" name="Picture 6">
            <a:extLst>
              <a:ext uri="{FF2B5EF4-FFF2-40B4-BE49-F238E27FC236}">
                <a16:creationId xmlns:a16="http://schemas.microsoft.com/office/drawing/2014/main" id="{DFEA7CA4-B427-4390-A2E5-B3615E39E5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3648" y="189425"/>
            <a:ext cx="1052721" cy="32457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78125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 name="Rectangle 95"/>
          <p:cNvSpPr/>
          <p:nvPr/>
        </p:nvSpPr>
        <p:spPr>
          <a:xfrm>
            <a:off x="1227213" y="1627463"/>
            <a:ext cx="5829510" cy="29826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3648" y="189425"/>
            <a:ext cx="1052721" cy="32457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2" name="Content Placeholder 1"/>
          <p:cNvSpPr txBox="1">
            <a:spLocks/>
          </p:cNvSpPr>
          <p:nvPr/>
        </p:nvSpPr>
        <p:spPr>
          <a:xfrm>
            <a:off x="1121774" y="1279695"/>
            <a:ext cx="6654818" cy="280817"/>
          </a:xfrm>
          <a:prstGeom prst="rect">
            <a:avLst/>
          </a:prstGeom>
        </p:spPr>
        <p:txBody>
          <a:bodyPr>
            <a:noAutofit/>
          </a:bodyPr>
          <a:lstStyle>
            <a:lvl1pPr marL="182563" indent="-182563" algn="l" defTabSz="914400" rtl="0" eaLnBrk="1" latinLnBrk="0" hangingPunct="1">
              <a:lnSpc>
                <a:spcPct val="95000"/>
              </a:lnSpc>
              <a:spcBef>
                <a:spcPts val="0"/>
              </a:spcBef>
              <a:spcAft>
                <a:spcPts val="1000"/>
              </a:spcAft>
              <a:buClr>
                <a:schemeClr val="accent2"/>
              </a:buClr>
              <a:buSzPct val="110000"/>
              <a:buFont typeface="Wingdings" panose="05000000000000000000" pitchFamily="2" charset="2"/>
              <a:buChar char="§"/>
              <a:defRPr sz="2000" b="0" kern="1200">
                <a:solidFill>
                  <a:schemeClr val="accent3"/>
                </a:solidFill>
                <a:latin typeface="+mn-lt"/>
                <a:ea typeface="+mn-ea"/>
                <a:cs typeface="+mn-cs"/>
              </a:defRPr>
            </a:lvl1pPr>
            <a:lvl2pPr marL="357188" indent="-174625" algn="l" defTabSz="914400" rtl="0" eaLnBrk="1" latinLnBrk="0" hangingPunct="1">
              <a:lnSpc>
                <a:spcPct val="95000"/>
              </a:lnSpc>
              <a:spcBef>
                <a:spcPts val="0"/>
              </a:spcBef>
              <a:spcAft>
                <a:spcPts val="1000"/>
              </a:spcAft>
              <a:buClr>
                <a:schemeClr val="tx2"/>
              </a:buClr>
              <a:buFont typeface="Arial" pitchFamily="34" charset="0"/>
              <a:buChar char="•"/>
              <a:defRPr sz="1800" b="0" kern="1200">
                <a:solidFill>
                  <a:schemeClr val="accent3"/>
                </a:solidFill>
                <a:latin typeface="+mn-lt"/>
                <a:ea typeface="+mn-ea"/>
                <a:cs typeface="+mn-cs"/>
              </a:defRPr>
            </a:lvl2pPr>
            <a:lvl3pPr marL="539750" indent="-182563" algn="l" defTabSz="925513" rtl="0" eaLnBrk="1" latinLnBrk="0" hangingPunct="1">
              <a:lnSpc>
                <a:spcPct val="95000"/>
              </a:lnSpc>
              <a:spcBef>
                <a:spcPts val="0"/>
              </a:spcBef>
              <a:spcAft>
                <a:spcPts val="1000"/>
              </a:spcAft>
              <a:buClr>
                <a:schemeClr val="tx2"/>
              </a:buClr>
              <a:buFont typeface="Arial" pitchFamily="34" charset="0"/>
              <a:buChar char="-"/>
              <a:defRPr sz="1600" b="0" kern="1200">
                <a:solidFill>
                  <a:schemeClr val="accent3"/>
                </a:solidFill>
                <a:latin typeface="+mn-lt"/>
                <a:ea typeface="+mn-ea"/>
                <a:cs typeface="+mn-cs"/>
              </a:defRPr>
            </a:lvl3pPr>
            <a:lvl4pPr marL="714375" indent="-174625" algn="l" defTabSz="914400" rtl="0" eaLnBrk="1" latinLnBrk="0" hangingPunct="1">
              <a:lnSpc>
                <a:spcPct val="95000"/>
              </a:lnSpc>
              <a:spcBef>
                <a:spcPts val="0"/>
              </a:spcBef>
              <a:spcAft>
                <a:spcPts val="1000"/>
              </a:spcAft>
              <a:buClr>
                <a:schemeClr val="tx2"/>
              </a:buClr>
              <a:buFont typeface="Arial" pitchFamily="34" charset="0"/>
              <a:buChar char="•"/>
              <a:defRPr sz="1400" b="0" kern="1200">
                <a:solidFill>
                  <a:schemeClr val="accent3"/>
                </a:solidFill>
                <a:latin typeface="+mn-lt"/>
                <a:ea typeface="+mn-ea"/>
                <a:cs typeface="+mn-cs"/>
              </a:defRPr>
            </a:lvl4pPr>
            <a:lvl5pPr marL="896938" indent="-182563" algn="l" defTabSz="914400" rtl="0" eaLnBrk="1" latinLnBrk="0" hangingPunct="1">
              <a:lnSpc>
                <a:spcPct val="95000"/>
              </a:lnSpc>
              <a:spcBef>
                <a:spcPts val="0"/>
              </a:spcBef>
              <a:spcAft>
                <a:spcPts val="1000"/>
              </a:spcAft>
              <a:buClr>
                <a:schemeClr val="tx2"/>
              </a:buClr>
              <a:buFont typeface="Arial" pitchFamily="34" charset="0"/>
              <a:buChar char="»"/>
              <a:defRPr sz="1200" b="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1238" b="1" dirty="0">
                <a:solidFill>
                  <a:schemeClr val="bg1"/>
                </a:solidFill>
              </a:rPr>
              <a:t>Riziko opakovaného IM je 2x vyšší v místě </a:t>
            </a:r>
            <a:r>
              <a:rPr lang="en-GB" sz="1238" b="1" dirty="0">
                <a:solidFill>
                  <a:schemeClr val="bg1"/>
                </a:solidFill>
              </a:rPr>
              <a:t>non-culprit l</a:t>
            </a:r>
            <a:r>
              <a:rPr lang="cs-CZ" sz="1238" b="1" dirty="0" err="1">
                <a:solidFill>
                  <a:schemeClr val="bg1"/>
                </a:solidFill>
              </a:rPr>
              <a:t>éze</a:t>
            </a:r>
            <a:r>
              <a:rPr lang="en-GB" sz="1238" b="1" dirty="0">
                <a:solidFill>
                  <a:schemeClr val="bg1"/>
                </a:solidFill>
              </a:rPr>
              <a:t> </a:t>
            </a:r>
            <a:r>
              <a:rPr lang="cs-CZ" sz="1238" b="1" dirty="0">
                <a:solidFill>
                  <a:schemeClr val="bg1"/>
                </a:solidFill>
              </a:rPr>
              <a:t>než</a:t>
            </a:r>
            <a:r>
              <a:rPr lang="en-GB" sz="1238" b="1" dirty="0">
                <a:solidFill>
                  <a:schemeClr val="bg1"/>
                </a:solidFill>
              </a:rPr>
              <a:t> culprit </a:t>
            </a:r>
            <a:r>
              <a:rPr lang="cs-CZ" sz="1238" b="1" dirty="0">
                <a:solidFill>
                  <a:schemeClr val="bg1"/>
                </a:solidFill>
              </a:rPr>
              <a:t>léze.</a:t>
            </a:r>
            <a:endParaRPr lang="en-GB" sz="1238" b="1" baseline="30000" dirty="0">
              <a:solidFill>
                <a:schemeClr val="bg1"/>
              </a:solidFill>
            </a:endParaRPr>
          </a:p>
        </p:txBody>
      </p:sp>
      <p:sp>
        <p:nvSpPr>
          <p:cNvPr id="39" name="Rectangle 38"/>
          <p:cNvSpPr/>
          <p:nvPr/>
        </p:nvSpPr>
        <p:spPr>
          <a:xfrm>
            <a:off x="1095692" y="855753"/>
            <a:ext cx="2005677" cy="369332"/>
          </a:xfrm>
          <a:prstGeom prst="rect">
            <a:avLst/>
          </a:prstGeom>
        </p:spPr>
        <p:txBody>
          <a:bodyPr wrap="none">
            <a:spAutoFit/>
          </a:bodyPr>
          <a:lstStyle/>
          <a:p>
            <a:r>
              <a:rPr lang="cs-CZ" b="1" dirty="0">
                <a:solidFill>
                  <a:srgbClr val="FFC000"/>
                </a:solidFill>
              </a:rPr>
              <a:t>Výsledky studie:</a:t>
            </a:r>
            <a:endParaRPr lang="en-GB" sz="2400" b="1" dirty="0">
              <a:solidFill>
                <a:srgbClr val="FFC000"/>
              </a:solidFill>
            </a:endParaRPr>
          </a:p>
        </p:txBody>
      </p:sp>
      <p:grpSp>
        <p:nvGrpSpPr>
          <p:cNvPr id="95" name="Group 94"/>
          <p:cNvGrpSpPr/>
          <p:nvPr/>
        </p:nvGrpSpPr>
        <p:grpSpPr>
          <a:xfrm>
            <a:off x="7254411" y="2303235"/>
            <a:ext cx="1891193" cy="1224310"/>
            <a:chOff x="6574595" y="2287409"/>
            <a:chExt cx="1795623" cy="1632413"/>
          </a:xfrm>
        </p:grpSpPr>
        <p:sp>
          <p:nvSpPr>
            <p:cNvPr id="73" name="Rectangle 72"/>
            <p:cNvSpPr/>
            <p:nvPr/>
          </p:nvSpPr>
          <p:spPr>
            <a:xfrm>
              <a:off x="6700775" y="2423508"/>
              <a:ext cx="1669443" cy="1415772"/>
            </a:xfrm>
            <a:prstGeom prst="rect">
              <a:avLst/>
            </a:prstGeom>
          </p:spPr>
          <p:txBody>
            <a:bodyPr wrap="square">
              <a:spAutoFit/>
            </a:bodyPr>
            <a:lstStyle/>
            <a:p>
              <a:pPr>
                <a:spcBef>
                  <a:spcPts val="225"/>
                </a:spcBef>
              </a:pPr>
              <a:r>
                <a:rPr lang="cs-CZ" altLang="sv-SE" sz="1050" dirty="0">
                  <a:solidFill>
                    <a:schemeClr val="bg1"/>
                  </a:solidFill>
                </a:rPr>
                <a:t>Z celkového počtu </a:t>
              </a:r>
              <a:r>
                <a:rPr lang="en-GB" altLang="sv-SE" sz="1050" dirty="0">
                  <a:solidFill>
                    <a:schemeClr val="bg1"/>
                  </a:solidFill>
                </a:rPr>
                <a:t>44</a:t>
              </a:r>
              <a:r>
                <a:rPr lang="cs-CZ" altLang="sv-SE" sz="1050" dirty="0">
                  <a:solidFill>
                    <a:schemeClr val="bg1"/>
                  </a:solidFill>
                </a:rPr>
                <a:t>.</a:t>
              </a:r>
              <a:r>
                <a:rPr lang="en-GB" altLang="sv-SE" sz="1050" dirty="0">
                  <a:solidFill>
                    <a:schemeClr val="bg1"/>
                  </a:solidFill>
                </a:rPr>
                <a:t>332 pa</a:t>
              </a:r>
              <a:r>
                <a:rPr lang="cs-CZ" altLang="sv-SE" sz="1050" dirty="0">
                  <a:solidFill>
                    <a:schemeClr val="bg1"/>
                  </a:solidFill>
                </a:rPr>
                <a:t>c</a:t>
              </a:r>
              <a:r>
                <a:rPr lang="en-GB" altLang="sv-SE" sz="1050" dirty="0" err="1">
                  <a:solidFill>
                    <a:schemeClr val="bg1"/>
                  </a:solidFill>
                </a:rPr>
                <a:t>ient</a:t>
              </a:r>
              <a:r>
                <a:rPr lang="cs-CZ" altLang="sv-SE" sz="1050" dirty="0">
                  <a:solidFill>
                    <a:schemeClr val="bg1"/>
                  </a:solidFill>
                </a:rPr>
                <a:t>ů s identifikovanou </a:t>
              </a:r>
              <a:r>
                <a:rPr lang="en-GB" altLang="sv-SE" sz="1050" dirty="0">
                  <a:solidFill>
                    <a:schemeClr val="bg1"/>
                  </a:solidFill>
                </a:rPr>
                <a:t>culprit l</a:t>
              </a:r>
              <a:r>
                <a:rPr lang="cs-CZ" altLang="sv-SE" sz="1050" dirty="0" err="1">
                  <a:solidFill>
                    <a:schemeClr val="bg1"/>
                  </a:solidFill>
                </a:rPr>
                <a:t>ézí</a:t>
              </a:r>
              <a:r>
                <a:rPr lang="cs-CZ" altLang="sv-SE" sz="1050" dirty="0">
                  <a:solidFill>
                    <a:schemeClr val="bg1"/>
                  </a:solidFill>
                </a:rPr>
                <a:t> (tj. lézí odpovědnou za primární IM) došlo k opakovanému IM u </a:t>
              </a:r>
              <a:r>
                <a:rPr lang="en-GB" altLang="sv-SE" sz="1050" dirty="0">
                  <a:solidFill>
                    <a:schemeClr val="bg1"/>
                  </a:solidFill>
                </a:rPr>
                <a:t>3464</a:t>
              </a:r>
              <a:r>
                <a:rPr lang="cs-CZ" altLang="sv-SE" sz="1050" dirty="0">
                  <a:solidFill>
                    <a:schemeClr val="bg1"/>
                  </a:solidFill>
                </a:rPr>
                <a:t> z nich.</a:t>
              </a:r>
              <a:r>
                <a:rPr lang="en-GB" altLang="sv-SE" sz="1050" dirty="0">
                  <a:solidFill>
                    <a:schemeClr val="bg1"/>
                  </a:solidFill>
                </a:rPr>
                <a:t>*</a:t>
              </a:r>
              <a:r>
                <a:rPr lang="en-GB" altLang="sv-SE" sz="1050" baseline="30000" dirty="0">
                  <a:solidFill>
                    <a:schemeClr val="bg1"/>
                  </a:solidFill>
                </a:rPr>
                <a:t> </a:t>
              </a:r>
            </a:p>
          </p:txBody>
        </p:sp>
        <p:grpSp>
          <p:nvGrpSpPr>
            <p:cNvPr id="94" name="Group 93"/>
            <p:cNvGrpSpPr/>
            <p:nvPr/>
          </p:nvGrpSpPr>
          <p:grpSpPr>
            <a:xfrm>
              <a:off x="6574595" y="2287409"/>
              <a:ext cx="1677283" cy="1632413"/>
              <a:chOff x="6574595" y="2287409"/>
              <a:chExt cx="1677283" cy="1632413"/>
            </a:xfrm>
          </p:grpSpPr>
          <p:sp>
            <p:nvSpPr>
              <p:cNvPr id="72" name="Rectangle 71"/>
              <p:cNvSpPr/>
              <p:nvPr/>
            </p:nvSpPr>
            <p:spPr>
              <a:xfrm>
                <a:off x="6574595" y="2287409"/>
                <a:ext cx="1677281"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600" dirty="0"/>
              </a:p>
            </p:txBody>
          </p:sp>
          <p:sp>
            <p:nvSpPr>
              <p:cNvPr id="74" name="Rectangle 73"/>
              <p:cNvSpPr/>
              <p:nvPr/>
            </p:nvSpPr>
            <p:spPr>
              <a:xfrm>
                <a:off x="6582436" y="3858863"/>
                <a:ext cx="1669442" cy="6095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600" dirty="0"/>
              </a:p>
            </p:txBody>
          </p:sp>
        </p:grpSp>
      </p:grpSp>
      <p:sp>
        <p:nvSpPr>
          <p:cNvPr id="99" name="Rectangle 98"/>
          <p:cNvSpPr/>
          <p:nvPr/>
        </p:nvSpPr>
        <p:spPr>
          <a:xfrm>
            <a:off x="1231749" y="4607355"/>
            <a:ext cx="3340251" cy="246221"/>
          </a:xfrm>
          <a:prstGeom prst="rect">
            <a:avLst/>
          </a:prstGeom>
        </p:spPr>
        <p:txBody>
          <a:bodyPr wrap="square">
            <a:spAutoFit/>
          </a:bodyPr>
          <a:lstStyle/>
          <a:p>
            <a:pPr marL="0" lvl="1" fontAlgn="base">
              <a:spcBef>
                <a:spcPct val="0"/>
              </a:spcBef>
              <a:buClr>
                <a:schemeClr val="tx2"/>
              </a:buClr>
            </a:pPr>
            <a:r>
              <a:rPr lang="en-GB" sz="1000" kern="0" dirty="0">
                <a:solidFill>
                  <a:schemeClr val="bg1"/>
                </a:solidFill>
                <a:latin typeface="Arial" pitchFamily="34" charset="0"/>
                <a:cs typeface="Arial" pitchFamily="34" charset="0"/>
              </a:rPr>
              <a:t>*</a:t>
            </a:r>
            <a:r>
              <a:rPr lang="cs-CZ" sz="1000" kern="0" dirty="0">
                <a:solidFill>
                  <a:schemeClr val="bg1"/>
                </a:solidFill>
                <a:latin typeface="Arial" pitchFamily="34" charset="0"/>
                <a:cs typeface="Arial" pitchFamily="34" charset="0"/>
              </a:rPr>
              <a:t>Během</a:t>
            </a:r>
            <a:r>
              <a:rPr lang="en-GB" sz="1000" kern="0" dirty="0">
                <a:solidFill>
                  <a:schemeClr val="bg1"/>
                </a:solidFill>
                <a:latin typeface="Arial" pitchFamily="34" charset="0"/>
                <a:cs typeface="Arial" pitchFamily="34" charset="0"/>
              </a:rPr>
              <a:t> 8</a:t>
            </a:r>
            <a:r>
              <a:rPr lang="cs-CZ" sz="1000" kern="0" dirty="0">
                <a:solidFill>
                  <a:schemeClr val="bg1"/>
                </a:solidFill>
                <a:latin typeface="Arial" pitchFamily="34" charset="0"/>
                <a:cs typeface="Arial" pitchFamily="34" charset="0"/>
              </a:rPr>
              <a:t>,</a:t>
            </a:r>
            <a:r>
              <a:rPr lang="en-GB" sz="1000" kern="0" dirty="0">
                <a:solidFill>
                  <a:schemeClr val="bg1"/>
                </a:solidFill>
                <a:latin typeface="Arial" pitchFamily="34" charset="0"/>
                <a:cs typeface="Arial" pitchFamily="34" charset="0"/>
              </a:rPr>
              <a:t>5 </a:t>
            </a:r>
            <a:r>
              <a:rPr lang="cs-CZ" sz="1000" kern="0" dirty="0">
                <a:solidFill>
                  <a:schemeClr val="bg1"/>
                </a:solidFill>
                <a:latin typeface="Arial" pitchFamily="34" charset="0"/>
                <a:cs typeface="Arial" pitchFamily="34" charset="0"/>
              </a:rPr>
              <a:t>let sledování;</a:t>
            </a:r>
            <a:r>
              <a:rPr lang="en-GB" sz="1000" kern="0" dirty="0">
                <a:solidFill>
                  <a:schemeClr val="bg1"/>
                </a:solidFill>
                <a:latin typeface="Arial" pitchFamily="34" charset="0"/>
                <a:cs typeface="Arial" pitchFamily="34" charset="0"/>
              </a:rPr>
              <a:t> </a:t>
            </a:r>
            <a:r>
              <a:rPr lang="en-GB" sz="1000" kern="0" dirty="0" err="1">
                <a:solidFill>
                  <a:schemeClr val="bg1"/>
                </a:solidFill>
                <a:latin typeface="Arial" pitchFamily="34" charset="0"/>
                <a:cs typeface="Arial" pitchFamily="34" charset="0"/>
              </a:rPr>
              <a:t>medi</a:t>
            </a:r>
            <a:r>
              <a:rPr lang="cs-CZ" sz="1000" kern="0" dirty="0">
                <a:solidFill>
                  <a:schemeClr val="bg1"/>
                </a:solidFill>
                <a:latin typeface="Arial" pitchFamily="34" charset="0"/>
                <a:cs typeface="Arial" pitchFamily="34" charset="0"/>
              </a:rPr>
              <a:t>á</a:t>
            </a:r>
            <a:r>
              <a:rPr lang="en-GB" sz="1000" kern="0" dirty="0">
                <a:solidFill>
                  <a:schemeClr val="bg1"/>
                </a:solidFill>
                <a:latin typeface="Arial" pitchFamily="34" charset="0"/>
                <a:cs typeface="Arial" pitchFamily="34" charset="0"/>
              </a:rPr>
              <a:t>n </a:t>
            </a:r>
            <a:r>
              <a:rPr lang="cs-CZ" sz="1000" kern="0" dirty="0">
                <a:solidFill>
                  <a:schemeClr val="bg1"/>
                </a:solidFill>
                <a:latin typeface="Arial" pitchFamily="34" charset="0"/>
                <a:cs typeface="Arial" pitchFamily="34" charset="0"/>
              </a:rPr>
              <a:t>sledování </a:t>
            </a:r>
            <a:r>
              <a:rPr lang="en-GB" sz="1000" kern="0" dirty="0">
                <a:solidFill>
                  <a:schemeClr val="bg1"/>
                </a:solidFill>
                <a:latin typeface="Arial" pitchFamily="34" charset="0"/>
                <a:cs typeface="Arial" pitchFamily="34" charset="0"/>
              </a:rPr>
              <a:t>3</a:t>
            </a:r>
            <a:r>
              <a:rPr lang="cs-CZ" sz="1000" kern="0" dirty="0">
                <a:solidFill>
                  <a:schemeClr val="bg1"/>
                </a:solidFill>
                <a:latin typeface="Arial" pitchFamily="34" charset="0"/>
                <a:cs typeface="Arial" pitchFamily="34" charset="0"/>
              </a:rPr>
              <a:t>,</a:t>
            </a:r>
            <a:r>
              <a:rPr lang="en-GB" sz="1000" kern="0" dirty="0">
                <a:solidFill>
                  <a:schemeClr val="bg1"/>
                </a:solidFill>
                <a:latin typeface="Arial" pitchFamily="34" charset="0"/>
                <a:cs typeface="Arial" pitchFamily="34" charset="0"/>
              </a:rPr>
              <a:t>2 </a:t>
            </a:r>
            <a:r>
              <a:rPr lang="cs-CZ" sz="1000" kern="0" dirty="0">
                <a:solidFill>
                  <a:schemeClr val="bg1"/>
                </a:solidFill>
                <a:latin typeface="Arial" pitchFamily="34" charset="0"/>
                <a:cs typeface="Arial" pitchFamily="34" charset="0"/>
              </a:rPr>
              <a:t>roky</a:t>
            </a:r>
            <a:endParaRPr lang="en-GB" sz="1000" kern="0" dirty="0">
              <a:solidFill>
                <a:schemeClr val="bg1"/>
              </a:solidFill>
              <a:latin typeface="Arial" pitchFamily="34" charset="0"/>
              <a:cs typeface="Arial" pitchFamily="34" charset="0"/>
            </a:endParaRPr>
          </a:p>
        </p:txBody>
      </p:sp>
      <p:grpSp>
        <p:nvGrpSpPr>
          <p:cNvPr id="2" name="Group 1">
            <a:extLst>
              <a:ext uri="{FF2B5EF4-FFF2-40B4-BE49-F238E27FC236}">
                <a16:creationId xmlns:a16="http://schemas.microsoft.com/office/drawing/2014/main" id="{5CC56250-2874-4D59-B809-2E62B611C6BD}"/>
              </a:ext>
            </a:extLst>
          </p:cNvPr>
          <p:cNvGrpSpPr/>
          <p:nvPr/>
        </p:nvGrpSpPr>
        <p:grpSpPr>
          <a:xfrm>
            <a:off x="1599635" y="1772563"/>
            <a:ext cx="4947372" cy="2797568"/>
            <a:chOff x="593319" y="1307317"/>
            <a:chExt cx="5408830" cy="4871846"/>
          </a:xfrm>
        </p:grpSpPr>
        <p:sp>
          <p:nvSpPr>
            <p:cNvPr id="75" name="Freeform: Shape 74">
              <a:extLst>
                <a:ext uri="{FF2B5EF4-FFF2-40B4-BE49-F238E27FC236}">
                  <a16:creationId xmlns:a16="http://schemas.microsoft.com/office/drawing/2014/main" id="{67D1F1D0-7C40-4E72-AE39-6F856D0078DE}"/>
                </a:ext>
              </a:extLst>
            </p:cNvPr>
            <p:cNvSpPr/>
            <p:nvPr/>
          </p:nvSpPr>
          <p:spPr>
            <a:xfrm>
              <a:off x="1420965" y="1723527"/>
              <a:ext cx="4422913" cy="3717235"/>
            </a:xfrm>
            <a:custGeom>
              <a:avLst/>
              <a:gdLst>
                <a:gd name="connsiteX0" fmla="*/ 0 w 4422913"/>
                <a:gd name="connsiteY0" fmla="*/ 0 h 3717235"/>
                <a:gd name="connsiteX1" fmla="*/ 0 w 4422913"/>
                <a:gd name="connsiteY1" fmla="*/ 3717235 h 3717235"/>
                <a:gd name="connsiteX2" fmla="*/ 4422913 w 4422913"/>
                <a:gd name="connsiteY2" fmla="*/ 3717235 h 3717235"/>
              </a:gdLst>
              <a:ahLst/>
              <a:cxnLst>
                <a:cxn ang="0">
                  <a:pos x="connsiteX0" y="connsiteY0"/>
                </a:cxn>
                <a:cxn ang="0">
                  <a:pos x="connsiteX1" y="connsiteY1"/>
                </a:cxn>
                <a:cxn ang="0">
                  <a:pos x="connsiteX2" y="connsiteY2"/>
                </a:cxn>
              </a:cxnLst>
              <a:rect l="l" t="t" r="r" b="b"/>
              <a:pathLst>
                <a:path w="4422913" h="3717235">
                  <a:moveTo>
                    <a:pt x="0" y="0"/>
                  </a:moveTo>
                  <a:lnTo>
                    <a:pt x="0" y="3717235"/>
                  </a:lnTo>
                  <a:lnTo>
                    <a:pt x="4422913" y="3717235"/>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25" dirty="0"/>
            </a:p>
          </p:txBody>
        </p:sp>
        <p:cxnSp>
          <p:nvCxnSpPr>
            <p:cNvPr id="78" name="Straight Connector 77">
              <a:extLst>
                <a:ext uri="{FF2B5EF4-FFF2-40B4-BE49-F238E27FC236}">
                  <a16:creationId xmlns:a16="http://schemas.microsoft.com/office/drawing/2014/main" id="{D480C5CC-BC85-4B36-8125-BBECC17CF992}"/>
                </a:ext>
              </a:extLst>
            </p:cNvPr>
            <p:cNvCxnSpPr>
              <a:cxnSpLocks/>
            </p:cNvCxnSpPr>
            <p:nvPr/>
          </p:nvCxnSpPr>
          <p:spPr>
            <a:xfrm rot="10800000">
              <a:off x="3961604" y="5440763"/>
              <a:ext cx="0" cy="95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4D05720-B783-45A5-A42E-15263AB37889}"/>
                </a:ext>
              </a:extLst>
            </p:cNvPr>
            <p:cNvCxnSpPr>
              <a:cxnSpLocks/>
            </p:cNvCxnSpPr>
            <p:nvPr/>
          </p:nvCxnSpPr>
          <p:spPr>
            <a:xfrm rot="10800000">
              <a:off x="5833417" y="5440763"/>
              <a:ext cx="0" cy="95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7D054C7-EBD3-4041-BC04-8E52FEF22691}"/>
                </a:ext>
              </a:extLst>
            </p:cNvPr>
            <p:cNvCxnSpPr>
              <a:cxnSpLocks/>
            </p:cNvCxnSpPr>
            <p:nvPr/>
          </p:nvCxnSpPr>
          <p:spPr>
            <a:xfrm rot="10800000">
              <a:off x="3481391" y="5440763"/>
              <a:ext cx="0" cy="95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812F6CC-6B81-4836-AD81-629E4E849F79}"/>
                </a:ext>
              </a:extLst>
            </p:cNvPr>
            <p:cNvCxnSpPr>
              <a:cxnSpLocks/>
            </p:cNvCxnSpPr>
            <p:nvPr/>
          </p:nvCxnSpPr>
          <p:spPr>
            <a:xfrm rot="10800000">
              <a:off x="2061605" y="5440763"/>
              <a:ext cx="0" cy="95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6F761F6-394A-4EE9-9B75-D018E48F7F6E}"/>
                </a:ext>
              </a:extLst>
            </p:cNvPr>
            <p:cNvCxnSpPr>
              <a:cxnSpLocks/>
            </p:cNvCxnSpPr>
            <p:nvPr/>
          </p:nvCxnSpPr>
          <p:spPr>
            <a:xfrm rot="10800000">
              <a:off x="1574032" y="5440763"/>
              <a:ext cx="0" cy="95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48A9E67-B0F3-468A-A398-EBF3E0D87C0D}"/>
                </a:ext>
              </a:extLst>
            </p:cNvPr>
            <p:cNvCxnSpPr>
              <a:cxnSpLocks/>
            </p:cNvCxnSpPr>
            <p:nvPr/>
          </p:nvCxnSpPr>
          <p:spPr>
            <a:xfrm rot="5400000">
              <a:off x="1369289" y="5276640"/>
              <a:ext cx="0" cy="95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BF951A9-5107-4DEA-A52C-122BC39796BA}"/>
                </a:ext>
              </a:extLst>
            </p:cNvPr>
            <p:cNvCxnSpPr>
              <a:cxnSpLocks/>
            </p:cNvCxnSpPr>
            <p:nvPr/>
          </p:nvCxnSpPr>
          <p:spPr>
            <a:xfrm rot="5400000">
              <a:off x="1369289" y="4373963"/>
              <a:ext cx="0" cy="95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5021BE7-E81F-4E60-9DB9-1A4658EA99B9}"/>
                </a:ext>
              </a:extLst>
            </p:cNvPr>
            <p:cNvCxnSpPr>
              <a:cxnSpLocks/>
            </p:cNvCxnSpPr>
            <p:nvPr/>
          </p:nvCxnSpPr>
          <p:spPr>
            <a:xfrm rot="5400000">
              <a:off x="1369289" y="3479102"/>
              <a:ext cx="0" cy="95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A0F2187-8D5D-4B70-82F2-D982774ABB18}"/>
                </a:ext>
              </a:extLst>
            </p:cNvPr>
            <p:cNvCxnSpPr>
              <a:cxnSpLocks/>
            </p:cNvCxnSpPr>
            <p:nvPr/>
          </p:nvCxnSpPr>
          <p:spPr>
            <a:xfrm rot="5400000">
              <a:off x="1369289" y="2580332"/>
              <a:ext cx="0" cy="95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48EBD12-F475-4D87-B84C-922A147B8EF4}"/>
                </a:ext>
              </a:extLst>
            </p:cNvPr>
            <p:cNvCxnSpPr>
              <a:cxnSpLocks/>
            </p:cNvCxnSpPr>
            <p:nvPr/>
          </p:nvCxnSpPr>
          <p:spPr>
            <a:xfrm rot="5400000">
              <a:off x="1369289" y="1688529"/>
              <a:ext cx="0" cy="95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F18DD912-4BD0-4031-8F91-5C49EBBDA504}"/>
                </a:ext>
              </a:extLst>
            </p:cNvPr>
            <p:cNvSpPr txBox="1"/>
            <p:nvPr/>
          </p:nvSpPr>
          <p:spPr>
            <a:xfrm>
              <a:off x="1979767" y="2149908"/>
              <a:ext cx="966762" cy="705330"/>
            </a:xfrm>
            <a:prstGeom prst="rect">
              <a:avLst/>
            </a:prstGeom>
            <a:noFill/>
          </p:spPr>
          <p:txBody>
            <a:bodyPr wrap="none" rtlCol="0">
              <a:spAutoFit/>
            </a:bodyPr>
            <a:lstStyle/>
            <a:p>
              <a:r>
                <a:rPr lang="en-GB" sz="825" dirty="0">
                  <a:latin typeface="Arial" panose="020B0604020202020204" pitchFamily="34" charset="0"/>
                  <a:cs typeface="Arial" panose="020B0604020202020204" pitchFamily="34" charset="0"/>
                </a:rPr>
                <a:t>Non-culprit</a:t>
              </a:r>
            </a:p>
            <a:p>
              <a:r>
                <a:rPr lang="en-GB" sz="825" dirty="0">
                  <a:latin typeface="Arial" panose="020B0604020202020204" pitchFamily="34" charset="0"/>
                  <a:cs typeface="Arial" panose="020B0604020202020204" pitchFamily="34" charset="0"/>
                </a:rPr>
                <a:t>Culprit</a:t>
              </a:r>
            </a:p>
          </p:txBody>
        </p:sp>
        <p:sp>
          <p:nvSpPr>
            <p:cNvPr id="101" name="TextBox 100">
              <a:extLst>
                <a:ext uri="{FF2B5EF4-FFF2-40B4-BE49-F238E27FC236}">
                  <a16:creationId xmlns:a16="http://schemas.microsoft.com/office/drawing/2014/main" id="{75ABB9E3-1FF1-4B66-B972-DF2F6C861D00}"/>
                </a:ext>
              </a:extLst>
            </p:cNvPr>
            <p:cNvSpPr txBox="1"/>
            <p:nvPr/>
          </p:nvSpPr>
          <p:spPr>
            <a:xfrm>
              <a:off x="818242" y="1541381"/>
              <a:ext cx="541228" cy="446709"/>
            </a:xfrm>
            <a:prstGeom prst="rect">
              <a:avLst/>
            </a:prstGeom>
            <a:noFill/>
          </p:spPr>
          <p:txBody>
            <a:bodyPr wrap="none" rtlCol="0">
              <a:spAutoFit/>
            </a:bodyPr>
            <a:lstStyle/>
            <a:p>
              <a:pPr algn="r"/>
              <a:r>
                <a:rPr lang="en-GB" sz="825" dirty="0">
                  <a:latin typeface="Arial" panose="020B0604020202020204" pitchFamily="34" charset="0"/>
                  <a:cs typeface="Arial" panose="020B0604020202020204" pitchFamily="34" charset="0"/>
                </a:rPr>
                <a:t>0.08</a:t>
              </a:r>
            </a:p>
          </p:txBody>
        </p:sp>
        <p:sp>
          <p:nvSpPr>
            <p:cNvPr id="102" name="TextBox 101">
              <a:extLst>
                <a:ext uri="{FF2B5EF4-FFF2-40B4-BE49-F238E27FC236}">
                  <a16:creationId xmlns:a16="http://schemas.microsoft.com/office/drawing/2014/main" id="{DE3A6990-AA5E-4499-B449-28A2DA714541}"/>
                </a:ext>
              </a:extLst>
            </p:cNvPr>
            <p:cNvSpPr txBox="1"/>
            <p:nvPr/>
          </p:nvSpPr>
          <p:spPr>
            <a:xfrm>
              <a:off x="818242" y="2416288"/>
              <a:ext cx="541228" cy="446709"/>
            </a:xfrm>
            <a:prstGeom prst="rect">
              <a:avLst/>
            </a:prstGeom>
            <a:noFill/>
          </p:spPr>
          <p:txBody>
            <a:bodyPr wrap="none" rtlCol="0">
              <a:spAutoFit/>
            </a:bodyPr>
            <a:lstStyle/>
            <a:p>
              <a:pPr algn="r"/>
              <a:r>
                <a:rPr lang="en-GB" sz="825" dirty="0">
                  <a:latin typeface="Arial" panose="020B0604020202020204" pitchFamily="34" charset="0"/>
                  <a:cs typeface="Arial" panose="020B0604020202020204" pitchFamily="34" charset="0"/>
                </a:rPr>
                <a:t>0.06</a:t>
              </a:r>
            </a:p>
          </p:txBody>
        </p:sp>
        <p:sp>
          <p:nvSpPr>
            <p:cNvPr id="103" name="TextBox 102">
              <a:extLst>
                <a:ext uri="{FF2B5EF4-FFF2-40B4-BE49-F238E27FC236}">
                  <a16:creationId xmlns:a16="http://schemas.microsoft.com/office/drawing/2014/main" id="{7689FD0D-D5E9-49BF-AA7E-3111EE3D505D}"/>
                </a:ext>
              </a:extLst>
            </p:cNvPr>
            <p:cNvSpPr txBox="1"/>
            <p:nvPr/>
          </p:nvSpPr>
          <p:spPr>
            <a:xfrm>
              <a:off x="818242" y="3325037"/>
              <a:ext cx="541228" cy="446709"/>
            </a:xfrm>
            <a:prstGeom prst="rect">
              <a:avLst/>
            </a:prstGeom>
            <a:noFill/>
          </p:spPr>
          <p:txBody>
            <a:bodyPr wrap="none" rtlCol="0">
              <a:spAutoFit/>
            </a:bodyPr>
            <a:lstStyle/>
            <a:p>
              <a:pPr algn="r"/>
              <a:r>
                <a:rPr lang="en-GB" sz="825" dirty="0">
                  <a:latin typeface="Arial" panose="020B0604020202020204" pitchFamily="34" charset="0"/>
                  <a:cs typeface="Arial" panose="020B0604020202020204" pitchFamily="34" charset="0"/>
                </a:rPr>
                <a:t>0.04</a:t>
              </a:r>
            </a:p>
          </p:txBody>
        </p:sp>
        <p:sp>
          <p:nvSpPr>
            <p:cNvPr id="104" name="TextBox 103">
              <a:extLst>
                <a:ext uri="{FF2B5EF4-FFF2-40B4-BE49-F238E27FC236}">
                  <a16:creationId xmlns:a16="http://schemas.microsoft.com/office/drawing/2014/main" id="{E20F762F-4292-4230-9B00-1ADF84A740D7}"/>
                </a:ext>
              </a:extLst>
            </p:cNvPr>
            <p:cNvSpPr txBox="1"/>
            <p:nvPr/>
          </p:nvSpPr>
          <p:spPr>
            <a:xfrm>
              <a:off x="818242" y="4215990"/>
              <a:ext cx="541228" cy="446709"/>
            </a:xfrm>
            <a:prstGeom prst="rect">
              <a:avLst/>
            </a:prstGeom>
            <a:noFill/>
          </p:spPr>
          <p:txBody>
            <a:bodyPr wrap="none" rtlCol="0">
              <a:spAutoFit/>
            </a:bodyPr>
            <a:lstStyle/>
            <a:p>
              <a:pPr algn="r"/>
              <a:r>
                <a:rPr lang="en-GB" sz="825" dirty="0">
                  <a:latin typeface="Arial" panose="020B0604020202020204" pitchFamily="34" charset="0"/>
                  <a:cs typeface="Arial" panose="020B0604020202020204" pitchFamily="34" charset="0"/>
                </a:rPr>
                <a:t>0.02</a:t>
              </a:r>
            </a:p>
          </p:txBody>
        </p:sp>
        <p:sp>
          <p:nvSpPr>
            <p:cNvPr id="105" name="TextBox 104">
              <a:extLst>
                <a:ext uri="{FF2B5EF4-FFF2-40B4-BE49-F238E27FC236}">
                  <a16:creationId xmlns:a16="http://schemas.microsoft.com/office/drawing/2014/main" id="{144C974D-720B-4456-A232-FAE569025E2E}"/>
                </a:ext>
              </a:extLst>
            </p:cNvPr>
            <p:cNvSpPr txBox="1"/>
            <p:nvPr/>
          </p:nvSpPr>
          <p:spPr>
            <a:xfrm>
              <a:off x="1022145" y="5162485"/>
              <a:ext cx="337326" cy="446709"/>
            </a:xfrm>
            <a:prstGeom prst="rect">
              <a:avLst/>
            </a:prstGeom>
            <a:noFill/>
          </p:spPr>
          <p:txBody>
            <a:bodyPr wrap="none" rtlCol="0">
              <a:spAutoFit/>
            </a:bodyPr>
            <a:lstStyle/>
            <a:p>
              <a:pPr algn="r"/>
              <a:r>
                <a:rPr lang="en-GB" sz="825" dirty="0">
                  <a:latin typeface="Arial" panose="020B0604020202020204" pitchFamily="34" charset="0"/>
                  <a:cs typeface="Arial" panose="020B0604020202020204" pitchFamily="34" charset="0"/>
                </a:rPr>
                <a:t>0</a:t>
              </a:r>
            </a:p>
          </p:txBody>
        </p:sp>
        <p:sp>
          <p:nvSpPr>
            <p:cNvPr id="106" name="TextBox 105">
              <a:extLst>
                <a:ext uri="{FF2B5EF4-FFF2-40B4-BE49-F238E27FC236}">
                  <a16:creationId xmlns:a16="http://schemas.microsoft.com/office/drawing/2014/main" id="{81643106-17EA-4040-B5A4-F3F2C0F23D93}"/>
                </a:ext>
              </a:extLst>
            </p:cNvPr>
            <p:cNvSpPr txBox="1"/>
            <p:nvPr/>
          </p:nvSpPr>
          <p:spPr>
            <a:xfrm>
              <a:off x="1405438" y="5509784"/>
              <a:ext cx="337326" cy="446709"/>
            </a:xfrm>
            <a:prstGeom prst="rect">
              <a:avLst/>
            </a:prstGeom>
            <a:noFill/>
          </p:spPr>
          <p:txBody>
            <a:bodyPr wrap="none" rtlCol="0">
              <a:spAutoFit/>
            </a:bodyPr>
            <a:lstStyle/>
            <a:p>
              <a:pPr algn="ctr"/>
              <a:r>
                <a:rPr lang="en-GB" sz="825" dirty="0">
                  <a:latin typeface="Arial" panose="020B0604020202020204" pitchFamily="34" charset="0"/>
                  <a:cs typeface="Arial" panose="020B0604020202020204" pitchFamily="34" charset="0"/>
                </a:rPr>
                <a:t>0</a:t>
              </a:r>
            </a:p>
          </p:txBody>
        </p:sp>
        <p:sp>
          <p:nvSpPr>
            <p:cNvPr id="107" name="TextBox 106">
              <a:extLst>
                <a:ext uri="{FF2B5EF4-FFF2-40B4-BE49-F238E27FC236}">
                  <a16:creationId xmlns:a16="http://schemas.microsoft.com/office/drawing/2014/main" id="{87E7315F-5A55-4D1D-86F3-4B39F102DDE8}"/>
                </a:ext>
              </a:extLst>
            </p:cNvPr>
            <p:cNvSpPr txBox="1"/>
            <p:nvPr/>
          </p:nvSpPr>
          <p:spPr>
            <a:xfrm>
              <a:off x="1896919" y="5509784"/>
              <a:ext cx="337326" cy="446709"/>
            </a:xfrm>
            <a:prstGeom prst="rect">
              <a:avLst/>
            </a:prstGeom>
            <a:noFill/>
          </p:spPr>
          <p:txBody>
            <a:bodyPr wrap="none" rtlCol="0">
              <a:spAutoFit/>
            </a:bodyPr>
            <a:lstStyle/>
            <a:p>
              <a:pPr algn="ctr"/>
              <a:r>
                <a:rPr lang="en-GB" sz="825" dirty="0">
                  <a:latin typeface="Arial" panose="020B0604020202020204" pitchFamily="34" charset="0"/>
                  <a:cs typeface="Arial" panose="020B0604020202020204" pitchFamily="34" charset="0"/>
                </a:rPr>
                <a:t>1</a:t>
              </a:r>
            </a:p>
          </p:txBody>
        </p:sp>
        <p:sp>
          <p:nvSpPr>
            <p:cNvPr id="108" name="TextBox 107">
              <a:extLst>
                <a:ext uri="{FF2B5EF4-FFF2-40B4-BE49-F238E27FC236}">
                  <a16:creationId xmlns:a16="http://schemas.microsoft.com/office/drawing/2014/main" id="{DBA1004A-9B77-439C-90ED-6C17B3E886D0}"/>
                </a:ext>
              </a:extLst>
            </p:cNvPr>
            <p:cNvSpPr txBox="1"/>
            <p:nvPr/>
          </p:nvSpPr>
          <p:spPr>
            <a:xfrm>
              <a:off x="3312797" y="5509784"/>
              <a:ext cx="337326" cy="446709"/>
            </a:xfrm>
            <a:prstGeom prst="rect">
              <a:avLst/>
            </a:prstGeom>
            <a:noFill/>
          </p:spPr>
          <p:txBody>
            <a:bodyPr wrap="none" rtlCol="0">
              <a:spAutoFit/>
            </a:bodyPr>
            <a:lstStyle/>
            <a:p>
              <a:pPr algn="ctr"/>
              <a:r>
                <a:rPr lang="en-GB" sz="825" dirty="0">
                  <a:latin typeface="Arial" panose="020B0604020202020204" pitchFamily="34" charset="0"/>
                  <a:cs typeface="Arial" panose="020B0604020202020204" pitchFamily="34" charset="0"/>
                </a:rPr>
                <a:t>4</a:t>
              </a:r>
            </a:p>
          </p:txBody>
        </p:sp>
        <p:sp>
          <p:nvSpPr>
            <p:cNvPr id="109" name="TextBox 108">
              <a:extLst>
                <a:ext uri="{FF2B5EF4-FFF2-40B4-BE49-F238E27FC236}">
                  <a16:creationId xmlns:a16="http://schemas.microsoft.com/office/drawing/2014/main" id="{730B169D-6854-4A6D-9D05-070B9B5C7EC9}"/>
                </a:ext>
              </a:extLst>
            </p:cNvPr>
            <p:cNvSpPr txBox="1"/>
            <p:nvPr/>
          </p:nvSpPr>
          <p:spPr>
            <a:xfrm>
              <a:off x="3796918" y="5509784"/>
              <a:ext cx="337326" cy="446709"/>
            </a:xfrm>
            <a:prstGeom prst="rect">
              <a:avLst/>
            </a:prstGeom>
            <a:noFill/>
          </p:spPr>
          <p:txBody>
            <a:bodyPr wrap="none" rtlCol="0">
              <a:spAutoFit/>
            </a:bodyPr>
            <a:lstStyle/>
            <a:p>
              <a:pPr algn="ctr"/>
              <a:r>
                <a:rPr lang="en-GB" sz="825" dirty="0">
                  <a:latin typeface="Arial" panose="020B0604020202020204" pitchFamily="34" charset="0"/>
                  <a:cs typeface="Arial" panose="020B0604020202020204" pitchFamily="34" charset="0"/>
                </a:rPr>
                <a:t>5</a:t>
              </a:r>
            </a:p>
          </p:txBody>
        </p:sp>
        <p:sp>
          <p:nvSpPr>
            <p:cNvPr id="110" name="TextBox 109">
              <a:extLst>
                <a:ext uri="{FF2B5EF4-FFF2-40B4-BE49-F238E27FC236}">
                  <a16:creationId xmlns:a16="http://schemas.microsoft.com/office/drawing/2014/main" id="{F36B93F8-2414-4CD8-90A0-A2C03021EF66}"/>
                </a:ext>
              </a:extLst>
            </p:cNvPr>
            <p:cNvSpPr txBox="1"/>
            <p:nvPr/>
          </p:nvSpPr>
          <p:spPr>
            <a:xfrm>
              <a:off x="5664823" y="5509784"/>
              <a:ext cx="337326" cy="446709"/>
            </a:xfrm>
            <a:prstGeom prst="rect">
              <a:avLst/>
            </a:prstGeom>
            <a:noFill/>
          </p:spPr>
          <p:txBody>
            <a:bodyPr wrap="none" rtlCol="0">
              <a:spAutoFit/>
            </a:bodyPr>
            <a:lstStyle/>
            <a:p>
              <a:pPr algn="ctr"/>
              <a:r>
                <a:rPr lang="en-GB" sz="825" dirty="0">
                  <a:latin typeface="Arial" panose="020B0604020202020204" pitchFamily="34" charset="0"/>
                  <a:cs typeface="Arial" panose="020B0604020202020204" pitchFamily="34" charset="0"/>
                </a:rPr>
                <a:t>9</a:t>
              </a:r>
            </a:p>
          </p:txBody>
        </p:sp>
        <p:sp>
          <p:nvSpPr>
            <p:cNvPr id="111" name="TextBox 110">
              <a:extLst>
                <a:ext uri="{FF2B5EF4-FFF2-40B4-BE49-F238E27FC236}">
                  <a16:creationId xmlns:a16="http://schemas.microsoft.com/office/drawing/2014/main" id="{C859D560-4B99-4EF4-A838-2D1723D72F69}"/>
                </a:ext>
              </a:extLst>
            </p:cNvPr>
            <p:cNvSpPr txBox="1"/>
            <p:nvPr/>
          </p:nvSpPr>
          <p:spPr>
            <a:xfrm rot="16200000">
              <a:off x="-853904" y="3425774"/>
              <a:ext cx="3134192" cy="239745"/>
            </a:xfrm>
            <a:prstGeom prst="rect">
              <a:avLst/>
            </a:prstGeom>
            <a:noFill/>
          </p:spPr>
          <p:txBody>
            <a:bodyPr wrap="square" rtlCol="0">
              <a:spAutoFit/>
            </a:bodyPr>
            <a:lstStyle/>
            <a:p>
              <a:pPr algn="ctr"/>
              <a:r>
                <a:rPr lang="cs-CZ" sz="825" dirty="0">
                  <a:latin typeface="Arial" panose="020B0604020202020204" pitchFamily="34" charset="0"/>
                  <a:cs typeface="Arial" panose="020B0604020202020204" pitchFamily="34" charset="0"/>
                </a:rPr>
                <a:t>Kumulativní proporce</a:t>
              </a:r>
              <a:endParaRPr lang="en-GB" sz="825" dirty="0">
                <a:latin typeface="Arial" panose="020B0604020202020204" pitchFamily="34" charset="0"/>
                <a:cs typeface="Arial" panose="020B0604020202020204" pitchFamily="34" charset="0"/>
              </a:endParaRPr>
            </a:p>
          </p:txBody>
        </p:sp>
        <p:cxnSp>
          <p:nvCxnSpPr>
            <p:cNvPr id="112" name="Straight Connector 111">
              <a:extLst>
                <a:ext uri="{FF2B5EF4-FFF2-40B4-BE49-F238E27FC236}">
                  <a16:creationId xmlns:a16="http://schemas.microsoft.com/office/drawing/2014/main" id="{B14C2484-BD71-4DF0-90F5-7875F0CE427A}"/>
                </a:ext>
              </a:extLst>
            </p:cNvPr>
            <p:cNvCxnSpPr>
              <a:cxnSpLocks/>
            </p:cNvCxnSpPr>
            <p:nvPr/>
          </p:nvCxnSpPr>
          <p:spPr>
            <a:xfrm flipH="1">
              <a:off x="1574032" y="2344222"/>
              <a:ext cx="442691" cy="0"/>
            </a:xfrm>
            <a:prstGeom prst="line">
              <a:avLst/>
            </a:prstGeom>
            <a:ln w="31750">
              <a:solidFill>
                <a:srgbClr val="83005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4FE91BA-719A-40EF-A5FB-BFD5A72FCE5D}"/>
                </a:ext>
              </a:extLst>
            </p:cNvPr>
            <p:cNvCxnSpPr>
              <a:cxnSpLocks/>
            </p:cNvCxnSpPr>
            <p:nvPr/>
          </p:nvCxnSpPr>
          <p:spPr>
            <a:xfrm flipH="1">
              <a:off x="1574032" y="2594796"/>
              <a:ext cx="442691" cy="0"/>
            </a:xfrm>
            <a:prstGeom prst="line">
              <a:avLst/>
            </a:prstGeom>
            <a:ln w="31750">
              <a:solidFill>
                <a:srgbClr val="F0AB00"/>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F484F8DD-EDB3-4C38-8EE6-0F6B4C52A0B5}"/>
                </a:ext>
              </a:extLst>
            </p:cNvPr>
            <p:cNvSpPr txBox="1"/>
            <p:nvPr/>
          </p:nvSpPr>
          <p:spPr>
            <a:xfrm>
              <a:off x="3233547" y="5797277"/>
              <a:ext cx="950218" cy="381886"/>
            </a:xfrm>
            <a:prstGeom prst="rect">
              <a:avLst/>
            </a:prstGeom>
            <a:noFill/>
          </p:spPr>
          <p:txBody>
            <a:bodyPr wrap="none" rtlCol="0">
              <a:spAutoFit/>
            </a:bodyPr>
            <a:lstStyle/>
            <a:p>
              <a:pPr algn="ctr"/>
              <a:r>
                <a:rPr lang="cs-CZ" sz="825" dirty="0">
                  <a:latin typeface="Arial" panose="020B0604020202020204" pitchFamily="34" charset="0"/>
                  <a:cs typeface="Arial" panose="020B0604020202020204" pitchFamily="34" charset="0"/>
                </a:rPr>
                <a:t>Léčba v letech</a:t>
              </a:r>
              <a:endParaRPr lang="en-GB" sz="825" dirty="0">
                <a:latin typeface="Arial" panose="020B0604020202020204" pitchFamily="34" charset="0"/>
                <a:cs typeface="Arial" panose="020B0604020202020204" pitchFamily="34" charset="0"/>
              </a:endParaRPr>
            </a:p>
          </p:txBody>
        </p:sp>
        <p:cxnSp>
          <p:nvCxnSpPr>
            <p:cNvPr id="115" name="Straight Connector 114">
              <a:extLst>
                <a:ext uri="{FF2B5EF4-FFF2-40B4-BE49-F238E27FC236}">
                  <a16:creationId xmlns:a16="http://schemas.microsoft.com/office/drawing/2014/main" id="{1A644FE8-F2B5-4A06-87E3-E2B17749BFAA}"/>
                </a:ext>
              </a:extLst>
            </p:cNvPr>
            <p:cNvCxnSpPr>
              <a:cxnSpLocks/>
            </p:cNvCxnSpPr>
            <p:nvPr/>
          </p:nvCxnSpPr>
          <p:spPr>
            <a:xfrm rot="10800000">
              <a:off x="2534847" y="5440763"/>
              <a:ext cx="0" cy="95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1492C2A2-4866-4840-92FF-952C538BE52D}"/>
                </a:ext>
              </a:extLst>
            </p:cNvPr>
            <p:cNvSpPr txBox="1"/>
            <p:nvPr/>
          </p:nvSpPr>
          <p:spPr>
            <a:xfrm>
              <a:off x="2370161" y="5509786"/>
              <a:ext cx="337326" cy="446709"/>
            </a:xfrm>
            <a:prstGeom prst="rect">
              <a:avLst/>
            </a:prstGeom>
            <a:noFill/>
          </p:spPr>
          <p:txBody>
            <a:bodyPr wrap="none" rtlCol="0">
              <a:spAutoFit/>
            </a:bodyPr>
            <a:lstStyle/>
            <a:p>
              <a:pPr algn="ctr"/>
              <a:r>
                <a:rPr lang="en-GB" sz="825" dirty="0">
                  <a:latin typeface="Arial" panose="020B0604020202020204" pitchFamily="34" charset="0"/>
                  <a:cs typeface="Arial" panose="020B0604020202020204" pitchFamily="34" charset="0"/>
                </a:rPr>
                <a:t>2</a:t>
              </a:r>
            </a:p>
          </p:txBody>
        </p:sp>
        <p:cxnSp>
          <p:nvCxnSpPr>
            <p:cNvPr id="117" name="Straight Connector 116">
              <a:extLst>
                <a:ext uri="{FF2B5EF4-FFF2-40B4-BE49-F238E27FC236}">
                  <a16:creationId xmlns:a16="http://schemas.microsoft.com/office/drawing/2014/main" id="{EE1397EF-4792-4424-917F-B6CC65586277}"/>
                </a:ext>
              </a:extLst>
            </p:cNvPr>
            <p:cNvCxnSpPr>
              <a:cxnSpLocks/>
            </p:cNvCxnSpPr>
            <p:nvPr/>
          </p:nvCxnSpPr>
          <p:spPr>
            <a:xfrm rot="10800000">
              <a:off x="3012100" y="5440763"/>
              <a:ext cx="0" cy="95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3B47F29D-9F6F-4C70-A6FF-C1D183533D36}"/>
                </a:ext>
              </a:extLst>
            </p:cNvPr>
            <p:cNvSpPr txBox="1"/>
            <p:nvPr/>
          </p:nvSpPr>
          <p:spPr>
            <a:xfrm>
              <a:off x="2847414" y="5509786"/>
              <a:ext cx="337326" cy="446709"/>
            </a:xfrm>
            <a:prstGeom prst="rect">
              <a:avLst/>
            </a:prstGeom>
            <a:noFill/>
          </p:spPr>
          <p:txBody>
            <a:bodyPr wrap="none" rtlCol="0">
              <a:spAutoFit/>
            </a:bodyPr>
            <a:lstStyle/>
            <a:p>
              <a:pPr algn="ctr"/>
              <a:r>
                <a:rPr lang="en-GB" sz="825" dirty="0">
                  <a:latin typeface="Arial" panose="020B0604020202020204" pitchFamily="34" charset="0"/>
                  <a:cs typeface="Arial" panose="020B0604020202020204" pitchFamily="34" charset="0"/>
                </a:rPr>
                <a:t>3</a:t>
              </a:r>
            </a:p>
          </p:txBody>
        </p:sp>
        <p:cxnSp>
          <p:nvCxnSpPr>
            <p:cNvPr id="119" name="Straight Connector 118">
              <a:extLst>
                <a:ext uri="{FF2B5EF4-FFF2-40B4-BE49-F238E27FC236}">
                  <a16:creationId xmlns:a16="http://schemas.microsoft.com/office/drawing/2014/main" id="{7B702CDF-8CA8-4C92-8781-A2354319ADB9}"/>
                </a:ext>
              </a:extLst>
            </p:cNvPr>
            <p:cNvCxnSpPr>
              <a:cxnSpLocks/>
            </p:cNvCxnSpPr>
            <p:nvPr/>
          </p:nvCxnSpPr>
          <p:spPr>
            <a:xfrm rot="10800000">
              <a:off x="4430835" y="5440763"/>
              <a:ext cx="0" cy="95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CAA57A02-FC0A-4468-8663-518CBEB16335}"/>
                </a:ext>
              </a:extLst>
            </p:cNvPr>
            <p:cNvSpPr txBox="1"/>
            <p:nvPr/>
          </p:nvSpPr>
          <p:spPr>
            <a:xfrm>
              <a:off x="4266148" y="5509786"/>
              <a:ext cx="337326" cy="446709"/>
            </a:xfrm>
            <a:prstGeom prst="rect">
              <a:avLst/>
            </a:prstGeom>
            <a:noFill/>
          </p:spPr>
          <p:txBody>
            <a:bodyPr wrap="none" rtlCol="0">
              <a:spAutoFit/>
            </a:bodyPr>
            <a:lstStyle/>
            <a:p>
              <a:pPr algn="ctr"/>
              <a:r>
                <a:rPr lang="en-GB" sz="825" dirty="0">
                  <a:latin typeface="Arial" panose="020B0604020202020204" pitchFamily="34" charset="0"/>
                  <a:cs typeface="Arial" panose="020B0604020202020204" pitchFamily="34" charset="0"/>
                </a:rPr>
                <a:t>6</a:t>
              </a:r>
            </a:p>
          </p:txBody>
        </p:sp>
        <p:cxnSp>
          <p:nvCxnSpPr>
            <p:cNvPr id="121" name="Straight Connector 120">
              <a:extLst>
                <a:ext uri="{FF2B5EF4-FFF2-40B4-BE49-F238E27FC236}">
                  <a16:creationId xmlns:a16="http://schemas.microsoft.com/office/drawing/2014/main" id="{F91B5F8B-C49E-487C-8F50-4C2DEE8AD8AC}"/>
                </a:ext>
              </a:extLst>
            </p:cNvPr>
            <p:cNvCxnSpPr>
              <a:cxnSpLocks/>
            </p:cNvCxnSpPr>
            <p:nvPr/>
          </p:nvCxnSpPr>
          <p:spPr>
            <a:xfrm rot="10800000">
              <a:off x="4908088" y="5440763"/>
              <a:ext cx="0" cy="95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7ECBB95C-516D-421D-8655-9536B369C4D5}"/>
                </a:ext>
              </a:extLst>
            </p:cNvPr>
            <p:cNvSpPr txBox="1"/>
            <p:nvPr/>
          </p:nvSpPr>
          <p:spPr>
            <a:xfrm>
              <a:off x="4743403" y="5509786"/>
              <a:ext cx="337326" cy="446709"/>
            </a:xfrm>
            <a:prstGeom prst="rect">
              <a:avLst/>
            </a:prstGeom>
            <a:noFill/>
          </p:spPr>
          <p:txBody>
            <a:bodyPr wrap="none" rtlCol="0">
              <a:spAutoFit/>
            </a:bodyPr>
            <a:lstStyle/>
            <a:p>
              <a:pPr algn="ctr"/>
              <a:r>
                <a:rPr lang="en-GB" sz="825" dirty="0">
                  <a:latin typeface="Arial" panose="020B0604020202020204" pitchFamily="34" charset="0"/>
                  <a:cs typeface="Arial" panose="020B0604020202020204" pitchFamily="34" charset="0"/>
                </a:rPr>
                <a:t>7</a:t>
              </a:r>
            </a:p>
          </p:txBody>
        </p:sp>
        <p:cxnSp>
          <p:nvCxnSpPr>
            <p:cNvPr id="123" name="Straight Connector 122">
              <a:extLst>
                <a:ext uri="{FF2B5EF4-FFF2-40B4-BE49-F238E27FC236}">
                  <a16:creationId xmlns:a16="http://schemas.microsoft.com/office/drawing/2014/main" id="{E87A2673-0120-47C7-B515-A0DE766DB631}"/>
                </a:ext>
              </a:extLst>
            </p:cNvPr>
            <p:cNvCxnSpPr>
              <a:cxnSpLocks/>
            </p:cNvCxnSpPr>
            <p:nvPr/>
          </p:nvCxnSpPr>
          <p:spPr>
            <a:xfrm rot="10800000">
              <a:off x="5377319" y="5440763"/>
              <a:ext cx="0" cy="95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5BB32BB3-AC05-48B9-B313-516B0576E608}"/>
                </a:ext>
              </a:extLst>
            </p:cNvPr>
            <p:cNvSpPr txBox="1"/>
            <p:nvPr/>
          </p:nvSpPr>
          <p:spPr>
            <a:xfrm>
              <a:off x="5212633" y="5509786"/>
              <a:ext cx="337326" cy="446709"/>
            </a:xfrm>
            <a:prstGeom prst="rect">
              <a:avLst/>
            </a:prstGeom>
            <a:noFill/>
          </p:spPr>
          <p:txBody>
            <a:bodyPr wrap="none" rtlCol="0">
              <a:spAutoFit/>
            </a:bodyPr>
            <a:lstStyle/>
            <a:p>
              <a:pPr algn="ctr"/>
              <a:r>
                <a:rPr lang="en-GB" sz="825" dirty="0">
                  <a:latin typeface="Arial" panose="020B0604020202020204" pitchFamily="34" charset="0"/>
                  <a:cs typeface="Arial" panose="020B0604020202020204" pitchFamily="34" charset="0"/>
                </a:rPr>
                <a:t>8</a:t>
              </a:r>
            </a:p>
          </p:txBody>
        </p:sp>
        <p:sp>
          <p:nvSpPr>
            <p:cNvPr id="125" name="Freeform 7">
              <a:extLst>
                <a:ext uri="{FF2B5EF4-FFF2-40B4-BE49-F238E27FC236}">
                  <a16:creationId xmlns:a16="http://schemas.microsoft.com/office/drawing/2014/main" id="{54C3EE0C-0614-48E6-9025-C7CAF400BE5C}"/>
                </a:ext>
              </a:extLst>
            </p:cNvPr>
            <p:cNvSpPr>
              <a:spLocks/>
            </p:cNvSpPr>
            <p:nvPr/>
          </p:nvSpPr>
          <p:spPr bwMode="auto">
            <a:xfrm>
              <a:off x="1574030" y="2784974"/>
              <a:ext cx="4036487" cy="2521418"/>
            </a:xfrm>
            <a:custGeom>
              <a:avLst/>
              <a:gdLst>
                <a:gd name="T0" fmla="*/ 32 w 3233"/>
                <a:gd name="T1" fmla="*/ 1993 h 2051"/>
                <a:gd name="T2" fmla="*/ 64 w 3233"/>
                <a:gd name="T3" fmla="*/ 1887 h 2051"/>
                <a:gd name="T4" fmla="*/ 96 w 3233"/>
                <a:gd name="T5" fmla="*/ 1826 h 2051"/>
                <a:gd name="T6" fmla="*/ 151 w 3233"/>
                <a:gd name="T7" fmla="*/ 1785 h 2051"/>
                <a:gd name="T8" fmla="*/ 189 w 3233"/>
                <a:gd name="T9" fmla="*/ 1727 h 2051"/>
                <a:gd name="T10" fmla="*/ 250 w 3233"/>
                <a:gd name="T11" fmla="*/ 1692 h 2051"/>
                <a:gd name="T12" fmla="*/ 303 w 3233"/>
                <a:gd name="T13" fmla="*/ 1645 h 2051"/>
                <a:gd name="T14" fmla="*/ 361 w 3233"/>
                <a:gd name="T15" fmla="*/ 1613 h 2051"/>
                <a:gd name="T16" fmla="*/ 410 w 3233"/>
                <a:gd name="T17" fmla="*/ 1575 h 2051"/>
                <a:gd name="T18" fmla="*/ 471 w 3233"/>
                <a:gd name="T19" fmla="*/ 1543 h 2051"/>
                <a:gd name="T20" fmla="*/ 518 w 3233"/>
                <a:gd name="T21" fmla="*/ 1493 h 2051"/>
                <a:gd name="T22" fmla="*/ 579 w 3233"/>
                <a:gd name="T23" fmla="*/ 1464 h 2051"/>
                <a:gd name="T24" fmla="*/ 619 w 3233"/>
                <a:gd name="T25" fmla="*/ 1420 h 2051"/>
                <a:gd name="T26" fmla="*/ 692 w 3233"/>
                <a:gd name="T27" fmla="*/ 1388 h 2051"/>
                <a:gd name="T28" fmla="*/ 736 w 3233"/>
                <a:gd name="T29" fmla="*/ 1362 h 2051"/>
                <a:gd name="T30" fmla="*/ 785 w 3233"/>
                <a:gd name="T31" fmla="*/ 1344 h 2051"/>
                <a:gd name="T32" fmla="*/ 832 w 3233"/>
                <a:gd name="T33" fmla="*/ 1309 h 2051"/>
                <a:gd name="T34" fmla="*/ 887 w 3233"/>
                <a:gd name="T35" fmla="*/ 1283 h 2051"/>
                <a:gd name="T36" fmla="*/ 942 w 3233"/>
                <a:gd name="T37" fmla="*/ 1245 h 2051"/>
                <a:gd name="T38" fmla="*/ 995 w 3233"/>
                <a:gd name="T39" fmla="*/ 1218 h 2051"/>
                <a:gd name="T40" fmla="*/ 1035 w 3233"/>
                <a:gd name="T41" fmla="*/ 1183 h 2051"/>
                <a:gd name="T42" fmla="*/ 1120 w 3233"/>
                <a:gd name="T43" fmla="*/ 1157 h 2051"/>
                <a:gd name="T44" fmla="*/ 1169 w 3233"/>
                <a:gd name="T45" fmla="*/ 1125 h 2051"/>
                <a:gd name="T46" fmla="*/ 1215 w 3233"/>
                <a:gd name="T47" fmla="*/ 1104 h 2051"/>
                <a:gd name="T48" fmla="*/ 1259 w 3233"/>
                <a:gd name="T49" fmla="*/ 1066 h 2051"/>
                <a:gd name="T50" fmla="*/ 1311 w 3233"/>
                <a:gd name="T51" fmla="*/ 1046 h 2051"/>
                <a:gd name="T52" fmla="*/ 1349 w 3233"/>
                <a:gd name="T53" fmla="*/ 1011 h 2051"/>
                <a:gd name="T54" fmla="*/ 1407 w 3233"/>
                <a:gd name="T55" fmla="*/ 988 h 2051"/>
                <a:gd name="T56" fmla="*/ 1465 w 3233"/>
                <a:gd name="T57" fmla="*/ 955 h 2051"/>
                <a:gd name="T58" fmla="*/ 1547 w 3233"/>
                <a:gd name="T59" fmla="*/ 929 h 2051"/>
                <a:gd name="T60" fmla="*/ 1611 w 3233"/>
                <a:gd name="T61" fmla="*/ 900 h 2051"/>
                <a:gd name="T62" fmla="*/ 1654 w 3233"/>
                <a:gd name="T63" fmla="*/ 874 h 2051"/>
                <a:gd name="T64" fmla="*/ 1692 w 3233"/>
                <a:gd name="T65" fmla="*/ 836 h 2051"/>
                <a:gd name="T66" fmla="*/ 1762 w 3233"/>
                <a:gd name="T67" fmla="*/ 812 h 2051"/>
                <a:gd name="T68" fmla="*/ 1806 w 3233"/>
                <a:gd name="T69" fmla="*/ 774 h 2051"/>
                <a:gd name="T70" fmla="*/ 1858 w 3233"/>
                <a:gd name="T71" fmla="*/ 742 h 2051"/>
                <a:gd name="T72" fmla="*/ 1910 w 3233"/>
                <a:gd name="T73" fmla="*/ 713 h 2051"/>
                <a:gd name="T74" fmla="*/ 1960 w 3233"/>
                <a:gd name="T75" fmla="*/ 689 h 2051"/>
                <a:gd name="T76" fmla="*/ 2012 w 3233"/>
                <a:gd name="T77" fmla="*/ 657 h 2051"/>
                <a:gd name="T78" fmla="*/ 2131 w 3233"/>
                <a:gd name="T79" fmla="*/ 625 h 2051"/>
                <a:gd name="T80" fmla="*/ 2186 w 3233"/>
                <a:gd name="T81" fmla="*/ 593 h 2051"/>
                <a:gd name="T82" fmla="*/ 2245 w 3233"/>
                <a:gd name="T83" fmla="*/ 570 h 2051"/>
                <a:gd name="T84" fmla="*/ 2274 w 3233"/>
                <a:gd name="T85" fmla="*/ 535 h 2051"/>
                <a:gd name="T86" fmla="*/ 2332 w 3233"/>
                <a:gd name="T87" fmla="*/ 511 h 2051"/>
                <a:gd name="T88" fmla="*/ 2370 w 3233"/>
                <a:gd name="T89" fmla="*/ 473 h 2051"/>
                <a:gd name="T90" fmla="*/ 2463 w 3233"/>
                <a:gd name="T91" fmla="*/ 447 h 2051"/>
                <a:gd name="T92" fmla="*/ 2530 w 3233"/>
                <a:gd name="T93" fmla="*/ 418 h 2051"/>
                <a:gd name="T94" fmla="*/ 2570 w 3233"/>
                <a:gd name="T95" fmla="*/ 371 h 2051"/>
                <a:gd name="T96" fmla="*/ 2625 w 3233"/>
                <a:gd name="T97" fmla="*/ 339 h 2051"/>
                <a:gd name="T98" fmla="*/ 2687 w 3233"/>
                <a:gd name="T99" fmla="*/ 292 h 2051"/>
                <a:gd name="T100" fmla="*/ 2748 w 3233"/>
                <a:gd name="T101" fmla="*/ 263 h 2051"/>
                <a:gd name="T102" fmla="*/ 2797 w 3233"/>
                <a:gd name="T103" fmla="*/ 222 h 2051"/>
                <a:gd name="T104" fmla="*/ 2928 w 3233"/>
                <a:gd name="T105" fmla="*/ 190 h 2051"/>
                <a:gd name="T106" fmla="*/ 2977 w 3233"/>
                <a:gd name="T107" fmla="*/ 158 h 2051"/>
                <a:gd name="T108" fmla="*/ 3064 w 3233"/>
                <a:gd name="T109" fmla="*/ 58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33" h="2051">
                  <a:moveTo>
                    <a:pt x="0" y="2051"/>
                  </a:moveTo>
                  <a:lnTo>
                    <a:pt x="12" y="2051"/>
                  </a:lnTo>
                  <a:lnTo>
                    <a:pt x="12" y="2034"/>
                  </a:lnTo>
                  <a:lnTo>
                    <a:pt x="21" y="2034"/>
                  </a:lnTo>
                  <a:lnTo>
                    <a:pt x="21" y="2013"/>
                  </a:lnTo>
                  <a:lnTo>
                    <a:pt x="32" y="2013"/>
                  </a:lnTo>
                  <a:lnTo>
                    <a:pt x="32" y="1993"/>
                  </a:lnTo>
                  <a:lnTo>
                    <a:pt x="41" y="1993"/>
                  </a:lnTo>
                  <a:lnTo>
                    <a:pt x="41" y="1963"/>
                  </a:lnTo>
                  <a:lnTo>
                    <a:pt x="53" y="1963"/>
                  </a:lnTo>
                  <a:lnTo>
                    <a:pt x="53" y="1928"/>
                  </a:lnTo>
                  <a:lnTo>
                    <a:pt x="58" y="1928"/>
                  </a:lnTo>
                  <a:lnTo>
                    <a:pt x="58" y="1887"/>
                  </a:lnTo>
                  <a:lnTo>
                    <a:pt x="64" y="1887"/>
                  </a:lnTo>
                  <a:lnTo>
                    <a:pt x="64" y="1873"/>
                  </a:lnTo>
                  <a:lnTo>
                    <a:pt x="76" y="1873"/>
                  </a:lnTo>
                  <a:lnTo>
                    <a:pt x="76" y="1861"/>
                  </a:lnTo>
                  <a:lnTo>
                    <a:pt x="87" y="1861"/>
                  </a:lnTo>
                  <a:lnTo>
                    <a:pt x="87" y="1841"/>
                  </a:lnTo>
                  <a:lnTo>
                    <a:pt x="96" y="1841"/>
                  </a:lnTo>
                  <a:lnTo>
                    <a:pt x="96" y="1826"/>
                  </a:lnTo>
                  <a:lnTo>
                    <a:pt x="114" y="1826"/>
                  </a:lnTo>
                  <a:lnTo>
                    <a:pt x="114" y="1812"/>
                  </a:lnTo>
                  <a:lnTo>
                    <a:pt x="125" y="1812"/>
                  </a:lnTo>
                  <a:lnTo>
                    <a:pt x="125" y="1797"/>
                  </a:lnTo>
                  <a:lnTo>
                    <a:pt x="137" y="1797"/>
                  </a:lnTo>
                  <a:lnTo>
                    <a:pt x="137" y="1785"/>
                  </a:lnTo>
                  <a:lnTo>
                    <a:pt x="151" y="1785"/>
                  </a:lnTo>
                  <a:lnTo>
                    <a:pt x="151" y="1765"/>
                  </a:lnTo>
                  <a:lnTo>
                    <a:pt x="163" y="1765"/>
                  </a:lnTo>
                  <a:lnTo>
                    <a:pt x="163" y="1753"/>
                  </a:lnTo>
                  <a:lnTo>
                    <a:pt x="172" y="1753"/>
                  </a:lnTo>
                  <a:lnTo>
                    <a:pt x="172" y="1738"/>
                  </a:lnTo>
                  <a:lnTo>
                    <a:pt x="189" y="1738"/>
                  </a:lnTo>
                  <a:lnTo>
                    <a:pt x="189" y="1727"/>
                  </a:lnTo>
                  <a:lnTo>
                    <a:pt x="201" y="1727"/>
                  </a:lnTo>
                  <a:lnTo>
                    <a:pt x="201" y="1715"/>
                  </a:lnTo>
                  <a:lnTo>
                    <a:pt x="218" y="1715"/>
                  </a:lnTo>
                  <a:lnTo>
                    <a:pt x="218" y="1703"/>
                  </a:lnTo>
                  <a:lnTo>
                    <a:pt x="236" y="1703"/>
                  </a:lnTo>
                  <a:lnTo>
                    <a:pt x="236" y="1692"/>
                  </a:lnTo>
                  <a:lnTo>
                    <a:pt x="250" y="1692"/>
                  </a:lnTo>
                  <a:lnTo>
                    <a:pt x="250" y="1680"/>
                  </a:lnTo>
                  <a:lnTo>
                    <a:pt x="271" y="1680"/>
                  </a:lnTo>
                  <a:lnTo>
                    <a:pt x="271" y="1668"/>
                  </a:lnTo>
                  <a:lnTo>
                    <a:pt x="285" y="1668"/>
                  </a:lnTo>
                  <a:lnTo>
                    <a:pt x="285" y="1657"/>
                  </a:lnTo>
                  <a:lnTo>
                    <a:pt x="303" y="1657"/>
                  </a:lnTo>
                  <a:lnTo>
                    <a:pt x="303" y="1645"/>
                  </a:lnTo>
                  <a:lnTo>
                    <a:pt x="317" y="1645"/>
                  </a:lnTo>
                  <a:lnTo>
                    <a:pt x="317" y="1633"/>
                  </a:lnTo>
                  <a:lnTo>
                    <a:pt x="335" y="1633"/>
                  </a:lnTo>
                  <a:lnTo>
                    <a:pt x="335" y="1625"/>
                  </a:lnTo>
                  <a:lnTo>
                    <a:pt x="349" y="1625"/>
                  </a:lnTo>
                  <a:lnTo>
                    <a:pt x="349" y="1613"/>
                  </a:lnTo>
                  <a:lnTo>
                    <a:pt x="361" y="1613"/>
                  </a:lnTo>
                  <a:lnTo>
                    <a:pt x="361" y="1601"/>
                  </a:lnTo>
                  <a:lnTo>
                    <a:pt x="375" y="1601"/>
                  </a:lnTo>
                  <a:lnTo>
                    <a:pt x="375" y="1595"/>
                  </a:lnTo>
                  <a:lnTo>
                    <a:pt x="393" y="1595"/>
                  </a:lnTo>
                  <a:lnTo>
                    <a:pt x="393" y="1584"/>
                  </a:lnTo>
                  <a:lnTo>
                    <a:pt x="410" y="1584"/>
                  </a:lnTo>
                  <a:lnTo>
                    <a:pt x="410" y="1575"/>
                  </a:lnTo>
                  <a:lnTo>
                    <a:pt x="428" y="1575"/>
                  </a:lnTo>
                  <a:lnTo>
                    <a:pt x="428" y="1560"/>
                  </a:lnTo>
                  <a:lnTo>
                    <a:pt x="439" y="1560"/>
                  </a:lnTo>
                  <a:lnTo>
                    <a:pt x="439" y="1551"/>
                  </a:lnTo>
                  <a:lnTo>
                    <a:pt x="454" y="1551"/>
                  </a:lnTo>
                  <a:lnTo>
                    <a:pt x="454" y="1543"/>
                  </a:lnTo>
                  <a:lnTo>
                    <a:pt x="471" y="1543"/>
                  </a:lnTo>
                  <a:lnTo>
                    <a:pt x="471" y="1531"/>
                  </a:lnTo>
                  <a:lnTo>
                    <a:pt x="486" y="1531"/>
                  </a:lnTo>
                  <a:lnTo>
                    <a:pt x="486" y="1519"/>
                  </a:lnTo>
                  <a:lnTo>
                    <a:pt x="500" y="1519"/>
                  </a:lnTo>
                  <a:lnTo>
                    <a:pt x="500" y="1511"/>
                  </a:lnTo>
                  <a:lnTo>
                    <a:pt x="518" y="1511"/>
                  </a:lnTo>
                  <a:lnTo>
                    <a:pt x="518" y="1493"/>
                  </a:lnTo>
                  <a:lnTo>
                    <a:pt x="538" y="1493"/>
                  </a:lnTo>
                  <a:lnTo>
                    <a:pt x="538" y="1484"/>
                  </a:lnTo>
                  <a:lnTo>
                    <a:pt x="550" y="1484"/>
                  </a:lnTo>
                  <a:lnTo>
                    <a:pt x="550" y="1473"/>
                  </a:lnTo>
                  <a:lnTo>
                    <a:pt x="564" y="1473"/>
                  </a:lnTo>
                  <a:lnTo>
                    <a:pt x="564" y="1464"/>
                  </a:lnTo>
                  <a:lnTo>
                    <a:pt x="579" y="1464"/>
                  </a:lnTo>
                  <a:lnTo>
                    <a:pt x="579" y="1452"/>
                  </a:lnTo>
                  <a:lnTo>
                    <a:pt x="593" y="1452"/>
                  </a:lnTo>
                  <a:lnTo>
                    <a:pt x="593" y="1440"/>
                  </a:lnTo>
                  <a:lnTo>
                    <a:pt x="608" y="1440"/>
                  </a:lnTo>
                  <a:lnTo>
                    <a:pt x="608" y="1432"/>
                  </a:lnTo>
                  <a:lnTo>
                    <a:pt x="619" y="1432"/>
                  </a:lnTo>
                  <a:lnTo>
                    <a:pt x="619" y="1420"/>
                  </a:lnTo>
                  <a:lnTo>
                    <a:pt x="631" y="1420"/>
                  </a:lnTo>
                  <a:lnTo>
                    <a:pt x="631" y="1411"/>
                  </a:lnTo>
                  <a:lnTo>
                    <a:pt x="649" y="1411"/>
                  </a:lnTo>
                  <a:lnTo>
                    <a:pt x="649" y="1400"/>
                  </a:lnTo>
                  <a:lnTo>
                    <a:pt x="663" y="1400"/>
                  </a:lnTo>
                  <a:lnTo>
                    <a:pt x="663" y="1388"/>
                  </a:lnTo>
                  <a:lnTo>
                    <a:pt x="692" y="1388"/>
                  </a:lnTo>
                  <a:lnTo>
                    <a:pt x="692" y="1382"/>
                  </a:lnTo>
                  <a:lnTo>
                    <a:pt x="710" y="1382"/>
                  </a:lnTo>
                  <a:lnTo>
                    <a:pt x="710" y="1376"/>
                  </a:lnTo>
                  <a:lnTo>
                    <a:pt x="721" y="1376"/>
                  </a:lnTo>
                  <a:lnTo>
                    <a:pt x="721" y="1370"/>
                  </a:lnTo>
                  <a:lnTo>
                    <a:pt x="736" y="1370"/>
                  </a:lnTo>
                  <a:lnTo>
                    <a:pt x="736" y="1362"/>
                  </a:lnTo>
                  <a:lnTo>
                    <a:pt x="750" y="1362"/>
                  </a:lnTo>
                  <a:lnTo>
                    <a:pt x="750" y="1359"/>
                  </a:lnTo>
                  <a:lnTo>
                    <a:pt x="759" y="1359"/>
                  </a:lnTo>
                  <a:lnTo>
                    <a:pt x="759" y="1350"/>
                  </a:lnTo>
                  <a:lnTo>
                    <a:pt x="771" y="1350"/>
                  </a:lnTo>
                  <a:lnTo>
                    <a:pt x="771" y="1344"/>
                  </a:lnTo>
                  <a:lnTo>
                    <a:pt x="785" y="1344"/>
                  </a:lnTo>
                  <a:lnTo>
                    <a:pt x="785" y="1335"/>
                  </a:lnTo>
                  <a:lnTo>
                    <a:pt x="797" y="1335"/>
                  </a:lnTo>
                  <a:lnTo>
                    <a:pt x="797" y="1329"/>
                  </a:lnTo>
                  <a:lnTo>
                    <a:pt x="817" y="1329"/>
                  </a:lnTo>
                  <a:lnTo>
                    <a:pt x="817" y="1321"/>
                  </a:lnTo>
                  <a:lnTo>
                    <a:pt x="832" y="1321"/>
                  </a:lnTo>
                  <a:lnTo>
                    <a:pt x="832" y="1309"/>
                  </a:lnTo>
                  <a:lnTo>
                    <a:pt x="846" y="1309"/>
                  </a:lnTo>
                  <a:lnTo>
                    <a:pt x="846" y="1300"/>
                  </a:lnTo>
                  <a:lnTo>
                    <a:pt x="861" y="1300"/>
                  </a:lnTo>
                  <a:lnTo>
                    <a:pt x="861" y="1291"/>
                  </a:lnTo>
                  <a:lnTo>
                    <a:pt x="878" y="1291"/>
                  </a:lnTo>
                  <a:lnTo>
                    <a:pt x="878" y="1283"/>
                  </a:lnTo>
                  <a:lnTo>
                    <a:pt x="887" y="1283"/>
                  </a:lnTo>
                  <a:lnTo>
                    <a:pt x="887" y="1274"/>
                  </a:lnTo>
                  <a:lnTo>
                    <a:pt x="916" y="1274"/>
                  </a:lnTo>
                  <a:lnTo>
                    <a:pt x="916" y="1265"/>
                  </a:lnTo>
                  <a:lnTo>
                    <a:pt x="931" y="1265"/>
                  </a:lnTo>
                  <a:lnTo>
                    <a:pt x="931" y="1253"/>
                  </a:lnTo>
                  <a:lnTo>
                    <a:pt x="942" y="1253"/>
                  </a:lnTo>
                  <a:lnTo>
                    <a:pt x="942" y="1245"/>
                  </a:lnTo>
                  <a:lnTo>
                    <a:pt x="951" y="1245"/>
                  </a:lnTo>
                  <a:lnTo>
                    <a:pt x="951" y="1236"/>
                  </a:lnTo>
                  <a:lnTo>
                    <a:pt x="960" y="1236"/>
                  </a:lnTo>
                  <a:lnTo>
                    <a:pt x="960" y="1227"/>
                  </a:lnTo>
                  <a:lnTo>
                    <a:pt x="983" y="1227"/>
                  </a:lnTo>
                  <a:lnTo>
                    <a:pt x="983" y="1218"/>
                  </a:lnTo>
                  <a:lnTo>
                    <a:pt x="995" y="1218"/>
                  </a:lnTo>
                  <a:lnTo>
                    <a:pt x="995" y="1213"/>
                  </a:lnTo>
                  <a:lnTo>
                    <a:pt x="1006" y="1213"/>
                  </a:lnTo>
                  <a:lnTo>
                    <a:pt x="1006" y="1204"/>
                  </a:lnTo>
                  <a:lnTo>
                    <a:pt x="1021" y="1204"/>
                  </a:lnTo>
                  <a:lnTo>
                    <a:pt x="1021" y="1195"/>
                  </a:lnTo>
                  <a:lnTo>
                    <a:pt x="1035" y="1195"/>
                  </a:lnTo>
                  <a:lnTo>
                    <a:pt x="1035" y="1183"/>
                  </a:lnTo>
                  <a:lnTo>
                    <a:pt x="1064" y="1183"/>
                  </a:lnTo>
                  <a:lnTo>
                    <a:pt x="1064" y="1177"/>
                  </a:lnTo>
                  <a:lnTo>
                    <a:pt x="1079" y="1177"/>
                  </a:lnTo>
                  <a:lnTo>
                    <a:pt x="1079" y="1166"/>
                  </a:lnTo>
                  <a:lnTo>
                    <a:pt x="1090" y="1166"/>
                  </a:lnTo>
                  <a:lnTo>
                    <a:pt x="1090" y="1157"/>
                  </a:lnTo>
                  <a:lnTo>
                    <a:pt x="1120" y="1157"/>
                  </a:lnTo>
                  <a:lnTo>
                    <a:pt x="1120" y="1148"/>
                  </a:lnTo>
                  <a:lnTo>
                    <a:pt x="1128" y="1148"/>
                  </a:lnTo>
                  <a:lnTo>
                    <a:pt x="1128" y="1139"/>
                  </a:lnTo>
                  <a:lnTo>
                    <a:pt x="1146" y="1139"/>
                  </a:lnTo>
                  <a:lnTo>
                    <a:pt x="1146" y="1131"/>
                  </a:lnTo>
                  <a:lnTo>
                    <a:pt x="1169" y="1131"/>
                  </a:lnTo>
                  <a:lnTo>
                    <a:pt x="1169" y="1125"/>
                  </a:lnTo>
                  <a:lnTo>
                    <a:pt x="1183" y="1125"/>
                  </a:lnTo>
                  <a:lnTo>
                    <a:pt x="1183" y="1122"/>
                  </a:lnTo>
                  <a:lnTo>
                    <a:pt x="1195" y="1122"/>
                  </a:lnTo>
                  <a:lnTo>
                    <a:pt x="1195" y="1113"/>
                  </a:lnTo>
                  <a:lnTo>
                    <a:pt x="1207" y="1113"/>
                  </a:lnTo>
                  <a:lnTo>
                    <a:pt x="1207" y="1104"/>
                  </a:lnTo>
                  <a:lnTo>
                    <a:pt x="1215" y="1104"/>
                  </a:lnTo>
                  <a:lnTo>
                    <a:pt x="1215" y="1096"/>
                  </a:lnTo>
                  <a:lnTo>
                    <a:pt x="1230" y="1096"/>
                  </a:lnTo>
                  <a:lnTo>
                    <a:pt x="1230" y="1087"/>
                  </a:lnTo>
                  <a:lnTo>
                    <a:pt x="1250" y="1087"/>
                  </a:lnTo>
                  <a:lnTo>
                    <a:pt x="1250" y="1075"/>
                  </a:lnTo>
                  <a:lnTo>
                    <a:pt x="1259" y="1075"/>
                  </a:lnTo>
                  <a:lnTo>
                    <a:pt x="1259" y="1066"/>
                  </a:lnTo>
                  <a:lnTo>
                    <a:pt x="1274" y="1066"/>
                  </a:lnTo>
                  <a:lnTo>
                    <a:pt x="1274" y="1061"/>
                  </a:lnTo>
                  <a:lnTo>
                    <a:pt x="1282" y="1061"/>
                  </a:lnTo>
                  <a:lnTo>
                    <a:pt x="1282" y="1052"/>
                  </a:lnTo>
                  <a:lnTo>
                    <a:pt x="1303" y="1052"/>
                  </a:lnTo>
                  <a:lnTo>
                    <a:pt x="1303" y="1046"/>
                  </a:lnTo>
                  <a:lnTo>
                    <a:pt x="1311" y="1046"/>
                  </a:lnTo>
                  <a:lnTo>
                    <a:pt x="1311" y="1037"/>
                  </a:lnTo>
                  <a:lnTo>
                    <a:pt x="1320" y="1037"/>
                  </a:lnTo>
                  <a:lnTo>
                    <a:pt x="1320" y="1028"/>
                  </a:lnTo>
                  <a:lnTo>
                    <a:pt x="1335" y="1028"/>
                  </a:lnTo>
                  <a:lnTo>
                    <a:pt x="1335" y="1017"/>
                  </a:lnTo>
                  <a:lnTo>
                    <a:pt x="1349" y="1017"/>
                  </a:lnTo>
                  <a:lnTo>
                    <a:pt x="1349" y="1011"/>
                  </a:lnTo>
                  <a:lnTo>
                    <a:pt x="1370" y="1011"/>
                  </a:lnTo>
                  <a:lnTo>
                    <a:pt x="1370" y="1002"/>
                  </a:lnTo>
                  <a:lnTo>
                    <a:pt x="1381" y="1002"/>
                  </a:lnTo>
                  <a:lnTo>
                    <a:pt x="1381" y="993"/>
                  </a:lnTo>
                  <a:lnTo>
                    <a:pt x="1393" y="993"/>
                  </a:lnTo>
                  <a:lnTo>
                    <a:pt x="1393" y="988"/>
                  </a:lnTo>
                  <a:lnTo>
                    <a:pt x="1407" y="988"/>
                  </a:lnTo>
                  <a:lnTo>
                    <a:pt x="1407" y="979"/>
                  </a:lnTo>
                  <a:lnTo>
                    <a:pt x="1422" y="979"/>
                  </a:lnTo>
                  <a:lnTo>
                    <a:pt x="1422" y="973"/>
                  </a:lnTo>
                  <a:lnTo>
                    <a:pt x="1442" y="973"/>
                  </a:lnTo>
                  <a:lnTo>
                    <a:pt x="1442" y="964"/>
                  </a:lnTo>
                  <a:lnTo>
                    <a:pt x="1465" y="964"/>
                  </a:lnTo>
                  <a:lnTo>
                    <a:pt x="1465" y="955"/>
                  </a:lnTo>
                  <a:lnTo>
                    <a:pt x="1474" y="955"/>
                  </a:lnTo>
                  <a:lnTo>
                    <a:pt x="1474" y="947"/>
                  </a:lnTo>
                  <a:lnTo>
                    <a:pt x="1495" y="947"/>
                  </a:lnTo>
                  <a:lnTo>
                    <a:pt x="1495" y="938"/>
                  </a:lnTo>
                  <a:lnTo>
                    <a:pt x="1506" y="938"/>
                  </a:lnTo>
                  <a:lnTo>
                    <a:pt x="1506" y="929"/>
                  </a:lnTo>
                  <a:lnTo>
                    <a:pt x="1547" y="929"/>
                  </a:lnTo>
                  <a:lnTo>
                    <a:pt x="1547" y="920"/>
                  </a:lnTo>
                  <a:lnTo>
                    <a:pt x="1561" y="920"/>
                  </a:lnTo>
                  <a:lnTo>
                    <a:pt x="1561" y="912"/>
                  </a:lnTo>
                  <a:lnTo>
                    <a:pt x="1596" y="912"/>
                  </a:lnTo>
                  <a:lnTo>
                    <a:pt x="1596" y="906"/>
                  </a:lnTo>
                  <a:lnTo>
                    <a:pt x="1611" y="906"/>
                  </a:lnTo>
                  <a:lnTo>
                    <a:pt x="1611" y="900"/>
                  </a:lnTo>
                  <a:lnTo>
                    <a:pt x="1620" y="900"/>
                  </a:lnTo>
                  <a:lnTo>
                    <a:pt x="1620" y="891"/>
                  </a:lnTo>
                  <a:lnTo>
                    <a:pt x="1631" y="891"/>
                  </a:lnTo>
                  <a:lnTo>
                    <a:pt x="1631" y="879"/>
                  </a:lnTo>
                  <a:lnTo>
                    <a:pt x="1646" y="879"/>
                  </a:lnTo>
                  <a:lnTo>
                    <a:pt x="1646" y="874"/>
                  </a:lnTo>
                  <a:lnTo>
                    <a:pt x="1654" y="874"/>
                  </a:lnTo>
                  <a:lnTo>
                    <a:pt x="1654" y="865"/>
                  </a:lnTo>
                  <a:lnTo>
                    <a:pt x="1672" y="865"/>
                  </a:lnTo>
                  <a:lnTo>
                    <a:pt x="1672" y="859"/>
                  </a:lnTo>
                  <a:lnTo>
                    <a:pt x="1678" y="859"/>
                  </a:lnTo>
                  <a:lnTo>
                    <a:pt x="1678" y="847"/>
                  </a:lnTo>
                  <a:lnTo>
                    <a:pt x="1692" y="847"/>
                  </a:lnTo>
                  <a:lnTo>
                    <a:pt x="1692" y="836"/>
                  </a:lnTo>
                  <a:lnTo>
                    <a:pt x="1710" y="836"/>
                  </a:lnTo>
                  <a:lnTo>
                    <a:pt x="1710" y="830"/>
                  </a:lnTo>
                  <a:lnTo>
                    <a:pt x="1727" y="830"/>
                  </a:lnTo>
                  <a:lnTo>
                    <a:pt x="1727" y="824"/>
                  </a:lnTo>
                  <a:lnTo>
                    <a:pt x="1742" y="824"/>
                  </a:lnTo>
                  <a:lnTo>
                    <a:pt x="1742" y="812"/>
                  </a:lnTo>
                  <a:lnTo>
                    <a:pt x="1762" y="812"/>
                  </a:lnTo>
                  <a:lnTo>
                    <a:pt x="1762" y="801"/>
                  </a:lnTo>
                  <a:lnTo>
                    <a:pt x="1777" y="801"/>
                  </a:lnTo>
                  <a:lnTo>
                    <a:pt x="1777" y="789"/>
                  </a:lnTo>
                  <a:lnTo>
                    <a:pt x="1794" y="789"/>
                  </a:lnTo>
                  <a:lnTo>
                    <a:pt x="1794" y="780"/>
                  </a:lnTo>
                  <a:lnTo>
                    <a:pt x="1806" y="780"/>
                  </a:lnTo>
                  <a:lnTo>
                    <a:pt x="1806" y="774"/>
                  </a:lnTo>
                  <a:lnTo>
                    <a:pt x="1814" y="774"/>
                  </a:lnTo>
                  <a:lnTo>
                    <a:pt x="1814" y="765"/>
                  </a:lnTo>
                  <a:lnTo>
                    <a:pt x="1832" y="765"/>
                  </a:lnTo>
                  <a:lnTo>
                    <a:pt x="1832" y="751"/>
                  </a:lnTo>
                  <a:lnTo>
                    <a:pt x="1841" y="751"/>
                  </a:lnTo>
                  <a:lnTo>
                    <a:pt x="1841" y="742"/>
                  </a:lnTo>
                  <a:lnTo>
                    <a:pt x="1858" y="742"/>
                  </a:lnTo>
                  <a:lnTo>
                    <a:pt x="1858" y="736"/>
                  </a:lnTo>
                  <a:lnTo>
                    <a:pt x="1864" y="736"/>
                  </a:lnTo>
                  <a:lnTo>
                    <a:pt x="1864" y="727"/>
                  </a:lnTo>
                  <a:lnTo>
                    <a:pt x="1873" y="727"/>
                  </a:lnTo>
                  <a:lnTo>
                    <a:pt x="1873" y="719"/>
                  </a:lnTo>
                  <a:lnTo>
                    <a:pt x="1910" y="719"/>
                  </a:lnTo>
                  <a:lnTo>
                    <a:pt x="1910" y="713"/>
                  </a:lnTo>
                  <a:lnTo>
                    <a:pt x="1925" y="713"/>
                  </a:lnTo>
                  <a:lnTo>
                    <a:pt x="1925" y="707"/>
                  </a:lnTo>
                  <a:lnTo>
                    <a:pt x="1936" y="707"/>
                  </a:lnTo>
                  <a:lnTo>
                    <a:pt x="1936" y="698"/>
                  </a:lnTo>
                  <a:lnTo>
                    <a:pt x="1948" y="698"/>
                  </a:lnTo>
                  <a:lnTo>
                    <a:pt x="1948" y="689"/>
                  </a:lnTo>
                  <a:lnTo>
                    <a:pt x="1960" y="689"/>
                  </a:lnTo>
                  <a:lnTo>
                    <a:pt x="1960" y="678"/>
                  </a:lnTo>
                  <a:lnTo>
                    <a:pt x="1974" y="678"/>
                  </a:lnTo>
                  <a:lnTo>
                    <a:pt x="1974" y="672"/>
                  </a:lnTo>
                  <a:lnTo>
                    <a:pt x="1992" y="672"/>
                  </a:lnTo>
                  <a:lnTo>
                    <a:pt x="1992" y="663"/>
                  </a:lnTo>
                  <a:lnTo>
                    <a:pt x="2012" y="663"/>
                  </a:lnTo>
                  <a:lnTo>
                    <a:pt x="2012" y="657"/>
                  </a:lnTo>
                  <a:lnTo>
                    <a:pt x="2056" y="657"/>
                  </a:lnTo>
                  <a:lnTo>
                    <a:pt x="2056" y="652"/>
                  </a:lnTo>
                  <a:lnTo>
                    <a:pt x="2070" y="652"/>
                  </a:lnTo>
                  <a:lnTo>
                    <a:pt x="2070" y="640"/>
                  </a:lnTo>
                  <a:lnTo>
                    <a:pt x="2091" y="640"/>
                  </a:lnTo>
                  <a:lnTo>
                    <a:pt x="2091" y="625"/>
                  </a:lnTo>
                  <a:lnTo>
                    <a:pt x="2131" y="625"/>
                  </a:lnTo>
                  <a:lnTo>
                    <a:pt x="2131" y="616"/>
                  </a:lnTo>
                  <a:lnTo>
                    <a:pt x="2143" y="616"/>
                  </a:lnTo>
                  <a:lnTo>
                    <a:pt x="2143" y="608"/>
                  </a:lnTo>
                  <a:lnTo>
                    <a:pt x="2155" y="608"/>
                  </a:lnTo>
                  <a:lnTo>
                    <a:pt x="2155" y="602"/>
                  </a:lnTo>
                  <a:lnTo>
                    <a:pt x="2186" y="602"/>
                  </a:lnTo>
                  <a:lnTo>
                    <a:pt x="2186" y="593"/>
                  </a:lnTo>
                  <a:lnTo>
                    <a:pt x="2192" y="593"/>
                  </a:lnTo>
                  <a:lnTo>
                    <a:pt x="2192" y="584"/>
                  </a:lnTo>
                  <a:lnTo>
                    <a:pt x="2210" y="584"/>
                  </a:lnTo>
                  <a:lnTo>
                    <a:pt x="2210" y="576"/>
                  </a:lnTo>
                  <a:lnTo>
                    <a:pt x="2233" y="576"/>
                  </a:lnTo>
                  <a:lnTo>
                    <a:pt x="2233" y="570"/>
                  </a:lnTo>
                  <a:lnTo>
                    <a:pt x="2245" y="570"/>
                  </a:lnTo>
                  <a:lnTo>
                    <a:pt x="2245" y="561"/>
                  </a:lnTo>
                  <a:lnTo>
                    <a:pt x="2253" y="561"/>
                  </a:lnTo>
                  <a:lnTo>
                    <a:pt x="2253" y="555"/>
                  </a:lnTo>
                  <a:lnTo>
                    <a:pt x="2265" y="555"/>
                  </a:lnTo>
                  <a:lnTo>
                    <a:pt x="2265" y="543"/>
                  </a:lnTo>
                  <a:lnTo>
                    <a:pt x="2274" y="543"/>
                  </a:lnTo>
                  <a:lnTo>
                    <a:pt x="2274" y="535"/>
                  </a:lnTo>
                  <a:lnTo>
                    <a:pt x="2288" y="535"/>
                  </a:lnTo>
                  <a:lnTo>
                    <a:pt x="2288" y="526"/>
                  </a:lnTo>
                  <a:lnTo>
                    <a:pt x="2294" y="526"/>
                  </a:lnTo>
                  <a:lnTo>
                    <a:pt x="2294" y="517"/>
                  </a:lnTo>
                  <a:lnTo>
                    <a:pt x="2323" y="517"/>
                  </a:lnTo>
                  <a:lnTo>
                    <a:pt x="2323" y="511"/>
                  </a:lnTo>
                  <a:lnTo>
                    <a:pt x="2332" y="511"/>
                  </a:lnTo>
                  <a:lnTo>
                    <a:pt x="2332" y="500"/>
                  </a:lnTo>
                  <a:lnTo>
                    <a:pt x="2343" y="500"/>
                  </a:lnTo>
                  <a:lnTo>
                    <a:pt x="2343" y="494"/>
                  </a:lnTo>
                  <a:lnTo>
                    <a:pt x="2355" y="494"/>
                  </a:lnTo>
                  <a:lnTo>
                    <a:pt x="2355" y="485"/>
                  </a:lnTo>
                  <a:lnTo>
                    <a:pt x="2370" y="485"/>
                  </a:lnTo>
                  <a:lnTo>
                    <a:pt x="2370" y="473"/>
                  </a:lnTo>
                  <a:lnTo>
                    <a:pt x="2407" y="473"/>
                  </a:lnTo>
                  <a:lnTo>
                    <a:pt x="2407" y="467"/>
                  </a:lnTo>
                  <a:lnTo>
                    <a:pt x="2422" y="467"/>
                  </a:lnTo>
                  <a:lnTo>
                    <a:pt x="2457" y="467"/>
                  </a:lnTo>
                  <a:lnTo>
                    <a:pt x="2457" y="456"/>
                  </a:lnTo>
                  <a:lnTo>
                    <a:pt x="2463" y="456"/>
                  </a:lnTo>
                  <a:lnTo>
                    <a:pt x="2463" y="447"/>
                  </a:lnTo>
                  <a:lnTo>
                    <a:pt x="2471" y="447"/>
                  </a:lnTo>
                  <a:lnTo>
                    <a:pt x="2471" y="438"/>
                  </a:lnTo>
                  <a:lnTo>
                    <a:pt x="2512" y="438"/>
                  </a:lnTo>
                  <a:lnTo>
                    <a:pt x="2512" y="429"/>
                  </a:lnTo>
                  <a:lnTo>
                    <a:pt x="2521" y="429"/>
                  </a:lnTo>
                  <a:lnTo>
                    <a:pt x="2521" y="418"/>
                  </a:lnTo>
                  <a:lnTo>
                    <a:pt x="2530" y="418"/>
                  </a:lnTo>
                  <a:lnTo>
                    <a:pt x="2530" y="406"/>
                  </a:lnTo>
                  <a:lnTo>
                    <a:pt x="2535" y="406"/>
                  </a:lnTo>
                  <a:lnTo>
                    <a:pt x="2535" y="397"/>
                  </a:lnTo>
                  <a:lnTo>
                    <a:pt x="2564" y="397"/>
                  </a:lnTo>
                  <a:lnTo>
                    <a:pt x="2564" y="383"/>
                  </a:lnTo>
                  <a:lnTo>
                    <a:pt x="2570" y="383"/>
                  </a:lnTo>
                  <a:lnTo>
                    <a:pt x="2570" y="371"/>
                  </a:lnTo>
                  <a:lnTo>
                    <a:pt x="2585" y="371"/>
                  </a:lnTo>
                  <a:lnTo>
                    <a:pt x="2585" y="365"/>
                  </a:lnTo>
                  <a:lnTo>
                    <a:pt x="2602" y="365"/>
                  </a:lnTo>
                  <a:lnTo>
                    <a:pt x="2602" y="351"/>
                  </a:lnTo>
                  <a:lnTo>
                    <a:pt x="2608" y="351"/>
                  </a:lnTo>
                  <a:lnTo>
                    <a:pt x="2608" y="339"/>
                  </a:lnTo>
                  <a:lnTo>
                    <a:pt x="2625" y="339"/>
                  </a:lnTo>
                  <a:lnTo>
                    <a:pt x="2625" y="330"/>
                  </a:lnTo>
                  <a:lnTo>
                    <a:pt x="2643" y="330"/>
                  </a:lnTo>
                  <a:lnTo>
                    <a:pt x="2643" y="318"/>
                  </a:lnTo>
                  <a:lnTo>
                    <a:pt x="2652" y="318"/>
                  </a:lnTo>
                  <a:lnTo>
                    <a:pt x="2652" y="298"/>
                  </a:lnTo>
                  <a:lnTo>
                    <a:pt x="2687" y="298"/>
                  </a:lnTo>
                  <a:lnTo>
                    <a:pt x="2687" y="292"/>
                  </a:lnTo>
                  <a:lnTo>
                    <a:pt x="2695" y="292"/>
                  </a:lnTo>
                  <a:lnTo>
                    <a:pt x="2695" y="286"/>
                  </a:lnTo>
                  <a:lnTo>
                    <a:pt x="2721" y="286"/>
                  </a:lnTo>
                  <a:lnTo>
                    <a:pt x="2721" y="275"/>
                  </a:lnTo>
                  <a:lnTo>
                    <a:pt x="2730" y="275"/>
                  </a:lnTo>
                  <a:lnTo>
                    <a:pt x="2730" y="263"/>
                  </a:lnTo>
                  <a:lnTo>
                    <a:pt x="2748" y="263"/>
                  </a:lnTo>
                  <a:lnTo>
                    <a:pt x="2748" y="254"/>
                  </a:lnTo>
                  <a:lnTo>
                    <a:pt x="2777" y="254"/>
                  </a:lnTo>
                  <a:lnTo>
                    <a:pt x="2777" y="245"/>
                  </a:lnTo>
                  <a:lnTo>
                    <a:pt x="2788" y="245"/>
                  </a:lnTo>
                  <a:lnTo>
                    <a:pt x="2788" y="234"/>
                  </a:lnTo>
                  <a:lnTo>
                    <a:pt x="2797" y="234"/>
                  </a:lnTo>
                  <a:lnTo>
                    <a:pt x="2797" y="222"/>
                  </a:lnTo>
                  <a:lnTo>
                    <a:pt x="2812" y="222"/>
                  </a:lnTo>
                  <a:lnTo>
                    <a:pt x="2812" y="216"/>
                  </a:lnTo>
                  <a:lnTo>
                    <a:pt x="2849" y="216"/>
                  </a:lnTo>
                  <a:lnTo>
                    <a:pt x="2849" y="204"/>
                  </a:lnTo>
                  <a:lnTo>
                    <a:pt x="2855" y="204"/>
                  </a:lnTo>
                  <a:lnTo>
                    <a:pt x="2855" y="190"/>
                  </a:lnTo>
                  <a:lnTo>
                    <a:pt x="2928" y="190"/>
                  </a:lnTo>
                  <a:lnTo>
                    <a:pt x="2928" y="181"/>
                  </a:lnTo>
                  <a:lnTo>
                    <a:pt x="2939" y="181"/>
                  </a:lnTo>
                  <a:lnTo>
                    <a:pt x="2939" y="175"/>
                  </a:lnTo>
                  <a:lnTo>
                    <a:pt x="2966" y="175"/>
                  </a:lnTo>
                  <a:lnTo>
                    <a:pt x="2966" y="166"/>
                  </a:lnTo>
                  <a:lnTo>
                    <a:pt x="2977" y="166"/>
                  </a:lnTo>
                  <a:lnTo>
                    <a:pt x="2977" y="158"/>
                  </a:lnTo>
                  <a:lnTo>
                    <a:pt x="2986" y="158"/>
                  </a:lnTo>
                  <a:lnTo>
                    <a:pt x="2986" y="114"/>
                  </a:lnTo>
                  <a:lnTo>
                    <a:pt x="3024" y="114"/>
                  </a:lnTo>
                  <a:lnTo>
                    <a:pt x="3024" y="73"/>
                  </a:lnTo>
                  <a:lnTo>
                    <a:pt x="3033" y="73"/>
                  </a:lnTo>
                  <a:lnTo>
                    <a:pt x="3033" y="58"/>
                  </a:lnTo>
                  <a:lnTo>
                    <a:pt x="3064" y="58"/>
                  </a:lnTo>
                  <a:lnTo>
                    <a:pt x="3064" y="38"/>
                  </a:lnTo>
                  <a:lnTo>
                    <a:pt x="3088" y="38"/>
                  </a:lnTo>
                  <a:lnTo>
                    <a:pt x="3088" y="0"/>
                  </a:lnTo>
                  <a:lnTo>
                    <a:pt x="3233" y="0"/>
                  </a:lnTo>
                </a:path>
              </a:pathLst>
            </a:custGeom>
            <a:noFill/>
            <a:ln w="31750" cap="flat">
              <a:solidFill>
                <a:srgbClr val="83005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050" dirty="0"/>
            </a:p>
          </p:txBody>
        </p:sp>
        <p:sp>
          <p:nvSpPr>
            <p:cNvPr id="126" name="Freeform 8">
              <a:extLst>
                <a:ext uri="{FF2B5EF4-FFF2-40B4-BE49-F238E27FC236}">
                  <a16:creationId xmlns:a16="http://schemas.microsoft.com/office/drawing/2014/main" id="{ED2E9ACB-D91D-4E54-9610-9B5A82F90EAC}"/>
                </a:ext>
              </a:extLst>
            </p:cNvPr>
            <p:cNvSpPr>
              <a:spLocks/>
            </p:cNvSpPr>
            <p:nvPr/>
          </p:nvSpPr>
          <p:spPr bwMode="auto">
            <a:xfrm>
              <a:off x="1581521" y="4089325"/>
              <a:ext cx="4028996" cy="1217067"/>
            </a:xfrm>
            <a:custGeom>
              <a:avLst/>
              <a:gdLst>
                <a:gd name="T0" fmla="*/ 23 w 3227"/>
                <a:gd name="T1" fmla="*/ 970 h 990"/>
                <a:gd name="T2" fmla="*/ 49 w 3227"/>
                <a:gd name="T3" fmla="*/ 943 h 990"/>
                <a:gd name="T4" fmla="*/ 70 w 3227"/>
                <a:gd name="T5" fmla="*/ 911 h 990"/>
                <a:gd name="T6" fmla="*/ 93 w 3227"/>
                <a:gd name="T7" fmla="*/ 894 h 990"/>
                <a:gd name="T8" fmla="*/ 113 w 3227"/>
                <a:gd name="T9" fmla="*/ 862 h 990"/>
                <a:gd name="T10" fmla="*/ 140 w 3227"/>
                <a:gd name="T11" fmla="*/ 829 h 990"/>
                <a:gd name="T12" fmla="*/ 157 w 3227"/>
                <a:gd name="T13" fmla="*/ 800 h 990"/>
                <a:gd name="T14" fmla="*/ 192 w 3227"/>
                <a:gd name="T15" fmla="*/ 777 h 990"/>
                <a:gd name="T16" fmla="*/ 215 w 3227"/>
                <a:gd name="T17" fmla="*/ 748 h 990"/>
                <a:gd name="T18" fmla="*/ 256 w 3227"/>
                <a:gd name="T19" fmla="*/ 730 h 990"/>
                <a:gd name="T20" fmla="*/ 279 w 3227"/>
                <a:gd name="T21" fmla="*/ 710 h 990"/>
                <a:gd name="T22" fmla="*/ 334 w 3227"/>
                <a:gd name="T23" fmla="*/ 701 h 990"/>
                <a:gd name="T24" fmla="*/ 372 w 3227"/>
                <a:gd name="T25" fmla="*/ 686 h 990"/>
                <a:gd name="T26" fmla="*/ 413 w 3227"/>
                <a:gd name="T27" fmla="*/ 677 h 990"/>
                <a:gd name="T28" fmla="*/ 442 w 3227"/>
                <a:gd name="T29" fmla="*/ 654 h 990"/>
                <a:gd name="T30" fmla="*/ 483 w 3227"/>
                <a:gd name="T31" fmla="*/ 642 h 990"/>
                <a:gd name="T32" fmla="*/ 538 w 3227"/>
                <a:gd name="T33" fmla="*/ 622 h 990"/>
                <a:gd name="T34" fmla="*/ 602 w 3227"/>
                <a:gd name="T35" fmla="*/ 607 h 990"/>
                <a:gd name="T36" fmla="*/ 634 w 3227"/>
                <a:gd name="T37" fmla="*/ 590 h 990"/>
                <a:gd name="T38" fmla="*/ 712 w 3227"/>
                <a:gd name="T39" fmla="*/ 578 h 990"/>
                <a:gd name="T40" fmla="*/ 747 w 3227"/>
                <a:gd name="T41" fmla="*/ 561 h 990"/>
                <a:gd name="T42" fmla="*/ 814 w 3227"/>
                <a:gd name="T43" fmla="*/ 549 h 990"/>
                <a:gd name="T44" fmla="*/ 837 w 3227"/>
                <a:gd name="T45" fmla="*/ 534 h 990"/>
                <a:gd name="T46" fmla="*/ 965 w 3227"/>
                <a:gd name="T47" fmla="*/ 517 h 990"/>
                <a:gd name="T48" fmla="*/ 1050 w 3227"/>
                <a:gd name="T49" fmla="*/ 505 h 990"/>
                <a:gd name="T50" fmla="*/ 1131 w 3227"/>
                <a:gd name="T51" fmla="*/ 482 h 990"/>
                <a:gd name="T52" fmla="*/ 1204 w 3227"/>
                <a:gd name="T53" fmla="*/ 473 h 990"/>
                <a:gd name="T54" fmla="*/ 1326 w 3227"/>
                <a:gd name="T55" fmla="*/ 452 h 990"/>
                <a:gd name="T56" fmla="*/ 1404 w 3227"/>
                <a:gd name="T57" fmla="*/ 435 h 990"/>
                <a:gd name="T58" fmla="*/ 1436 w 3227"/>
                <a:gd name="T59" fmla="*/ 414 h 990"/>
                <a:gd name="T60" fmla="*/ 1564 w 3227"/>
                <a:gd name="T61" fmla="*/ 400 h 990"/>
                <a:gd name="T62" fmla="*/ 1692 w 3227"/>
                <a:gd name="T63" fmla="*/ 382 h 990"/>
                <a:gd name="T64" fmla="*/ 1733 w 3227"/>
                <a:gd name="T65" fmla="*/ 368 h 990"/>
                <a:gd name="T66" fmla="*/ 1832 w 3227"/>
                <a:gd name="T67" fmla="*/ 347 h 990"/>
                <a:gd name="T68" fmla="*/ 1948 w 3227"/>
                <a:gd name="T69" fmla="*/ 336 h 990"/>
                <a:gd name="T70" fmla="*/ 1994 w 3227"/>
                <a:gd name="T71" fmla="*/ 324 h 990"/>
                <a:gd name="T72" fmla="*/ 2093 w 3227"/>
                <a:gd name="T73" fmla="*/ 303 h 990"/>
                <a:gd name="T74" fmla="*/ 2140 w 3227"/>
                <a:gd name="T75" fmla="*/ 292 h 990"/>
                <a:gd name="T76" fmla="*/ 2239 w 3227"/>
                <a:gd name="T77" fmla="*/ 277 h 990"/>
                <a:gd name="T78" fmla="*/ 2332 w 3227"/>
                <a:gd name="T79" fmla="*/ 260 h 990"/>
                <a:gd name="T80" fmla="*/ 2375 w 3227"/>
                <a:gd name="T81" fmla="*/ 245 h 990"/>
                <a:gd name="T82" fmla="*/ 2404 w 3227"/>
                <a:gd name="T83" fmla="*/ 222 h 990"/>
                <a:gd name="T84" fmla="*/ 2486 w 3227"/>
                <a:gd name="T85" fmla="*/ 207 h 990"/>
                <a:gd name="T86" fmla="*/ 2538 w 3227"/>
                <a:gd name="T87" fmla="*/ 187 h 990"/>
                <a:gd name="T88" fmla="*/ 2617 w 3227"/>
                <a:gd name="T89" fmla="*/ 172 h 990"/>
                <a:gd name="T90" fmla="*/ 2779 w 3227"/>
                <a:gd name="T91" fmla="*/ 149 h 990"/>
                <a:gd name="T92" fmla="*/ 2835 w 3227"/>
                <a:gd name="T93" fmla="*/ 134 h 990"/>
                <a:gd name="T94" fmla="*/ 2849 w 3227"/>
                <a:gd name="T95" fmla="*/ 105 h 990"/>
                <a:gd name="T96" fmla="*/ 2872 w 3227"/>
                <a:gd name="T97" fmla="*/ 78 h 990"/>
                <a:gd name="T98" fmla="*/ 2893 w 3227"/>
                <a:gd name="T99" fmla="*/ 52 h 990"/>
                <a:gd name="T100" fmla="*/ 2974 w 3227"/>
                <a:gd name="T101" fmla="*/ 35 h 990"/>
                <a:gd name="T102" fmla="*/ 2992 w 3227"/>
                <a:gd name="T103" fmla="*/ 0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27" h="990">
                  <a:moveTo>
                    <a:pt x="0" y="990"/>
                  </a:moveTo>
                  <a:lnTo>
                    <a:pt x="17" y="990"/>
                  </a:lnTo>
                  <a:lnTo>
                    <a:pt x="17" y="981"/>
                  </a:lnTo>
                  <a:lnTo>
                    <a:pt x="23" y="981"/>
                  </a:lnTo>
                  <a:lnTo>
                    <a:pt x="23" y="970"/>
                  </a:lnTo>
                  <a:lnTo>
                    <a:pt x="29" y="970"/>
                  </a:lnTo>
                  <a:lnTo>
                    <a:pt x="29" y="958"/>
                  </a:lnTo>
                  <a:lnTo>
                    <a:pt x="41" y="958"/>
                  </a:lnTo>
                  <a:lnTo>
                    <a:pt x="41" y="943"/>
                  </a:lnTo>
                  <a:lnTo>
                    <a:pt x="49" y="943"/>
                  </a:lnTo>
                  <a:lnTo>
                    <a:pt x="49" y="932"/>
                  </a:lnTo>
                  <a:lnTo>
                    <a:pt x="55" y="932"/>
                  </a:lnTo>
                  <a:lnTo>
                    <a:pt x="55" y="923"/>
                  </a:lnTo>
                  <a:lnTo>
                    <a:pt x="70" y="923"/>
                  </a:lnTo>
                  <a:lnTo>
                    <a:pt x="70" y="911"/>
                  </a:lnTo>
                  <a:lnTo>
                    <a:pt x="79" y="911"/>
                  </a:lnTo>
                  <a:lnTo>
                    <a:pt x="79" y="902"/>
                  </a:lnTo>
                  <a:lnTo>
                    <a:pt x="84" y="902"/>
                  </a:lnTo>
                  <a:lnTo>
                    <a:pt x="84" y="894"/>
                  </a:lnTo>
                  <a:lnTo>
                    <a:pt x="93" y="894"/>
                  </a:lnTo>
                  <a:lnTo>
                    <a:pt x="93" y="882"/>
                  </a:lnTo>
                  <a:lnTo>
                    <a:pt x="102" y="882"/>
                  </a:lnTo>
                  <a:lnTo>
                    <a:pt x="102" y="873"/>
                  </a:lnTo>
                  <a:lnTo>
                    <a:pt x="113" y="873"/>
                  </a:lnTo>
                  <a:lnTo>
                    <a:pt x="113" y="862"/>
                  </a:lnTo>
                  <a:lnTo>
                    <a:pt x="122" y="862"/>
                  </a:lnTo>
                  <a:lnTo>
                    <a:pt x="122" y="841"/>
                  </a:lnTo>
                  <a:lnTo>
                    <a:pt x="131" y="841"/>
                  </a:lnTo>
                  <a:lnTo>
                    <a:pt x="131" y="829"/>
                  </a:lnTo>
                  <a:lnTo>
                    <a:pt x="140" y="829"/>
                  </a:lnTo>
                  <a:lnTo>
                    <a:pt x="140" y="818"/>
                  </a:lnTo>
                  <a:lnTo>
                    <a:pt x="148" y="818"/>
                  </a:lnTo>
                  <a:lnTo>
                    <a:pt x="148" y="806"/>
                  </a:lnTo>
                  <a:lnTo>
                    <a:pt x="157" y="806"/>
                  </a:lnTo>
                  <a:lnTo>
                    <a:pt x="157" y="800"/>
                  </a:lnTo>
                  <a:lnTo>
                    <a:pt x="166" y="800"/>
                  </a:lnTo>
                  <a:lnTo>
                    <a:pt x="166" y="788"/>
                  </a:lnTo>
                  <a:lnTo>
                    <a:pt x="177" y="788"/>
                  </a:lnTo>
                  <a:lnTo>
                    <a:pt x="177" y="777"/>
                  </a:lnTo>
                  <a:lnTo>
                    <a:pt x="192" y="777"/>
                  </a:lnTo>
                  <a:lnTo>
                    <a:pt x="192" y="768"/>
                  </a:lnTo>
                  <a:lnTo>
                    <a:pt x="204" y="768"/>
                  </a:lnTo>
                  <a:lnTo>
                    <a:pt x="204" y="759"/>
                  </a:lnTo>
                  <a:lnTo>
                    <a:pt x="215" y="759"/>
                  </a:lnTo>
                  <a:lnTo>
                    <a:pt x="215" y="748"/>
                  </a:lnTo>
                  <a:lnTo>
                    <a:pt x="230" y="748"/>
                  </a:lnTo>
                  <a:lnTo>
                    <a:pt x="230" y="739"/>
                  </a:lnTo>
                  <a:lnTo>
                    <a:pt x="241" y="739"/>
                  </a:lnTo>
                  <a:lnTo>
                    <a:pt x="241" y="730"/>
                  </a:lnTo>
                  <a:lnTo>
                    <a:pt x="256" y="730"/>
                  </a:lnTo>
                  <a:lnTo>
                    <a:pt x="256" y="724"/>
                  </a:lnTo>
                  <a:lnTo>
                    <a:pt x="268" y="724"/>
                  </a:lnTo>
                  <a:lnTo>
                    <a:pt x="268" y="715"/>
                  </a:lnTo>
                  <a:lnTo>
                    <a:pt x="279" y="715"/>
                  </a:lnTo>
                  <a:lnTo>
                    <a:pt x="279" y="710"/>
                  </a:lnTo>
                  <a:lnTo>
                    <a:pt x="291" y="710"/>
                  </a:lnTo>
                  <a:lnTo>
                    <a:pt x="291" y="707"/>
                  </a:lnTo>
                  <a:lnTo>
                    <a:pt x="314" y="707"/>
                  </a:lnTo>
                  <a:lnTo>
                    <a:pt x="314" y="701"/>
                  </a:lnTo>
                  <a:lnTo>
                    <a:pt x="334" y="701"/>
                  </a:lnTo>
                  <a:lnTo>
                    <a:pt x="334" y="698"/>
                  </a:lnTo>
                  <a:lnTo>
                    <a:pt x="352" y="698"/>
                  </a:lnTo>
                  <a:lnTo>
                    <a:pt x="352" y="692"/>
                  </a:lnTo>
                  <a:lnTo>
                    <a:pt x="372" y="692"/>
                  </a:lnTo>
                  <a:lnTo>
                    <a:pt x="372" y="686"/>
                  </a:lnTo>
                  <a:lnTo>
                    <a:pt x="387" y="686"/>
                  </a:lnTo>
                  <a:lnTo>
                    <a:pt x="387" y="683"/>
                  </a:lnTo>
                  <a:lnTo>
                    <a:pt x="398" y="683"/>
                  </a:lnTo>
                  <a:lnTo>
                    <a:pt x="398" y="677"/>
                  </a:lnTo>
                  <a:lnTo>
                    <a:pt x="413" y="677"/>
                  </a:lnTo>
                  <a:lnTo>
                    <a:pt x="413" y="669"/>
                  </a:lnTo>
                  <a:lnTo>
                    <a:pt x="425" y="669"/>
                  </a:lnTo>
                  <a:lnTo>
                    <a:pt x="425" y="663"/>
                  </a:lnTo>
                  <a:lnTo>
                    <a:pt x="442" y="663"/>
                  </a:lnTo>
                  <a:lnTo>
                    <a:pt x="442" y="654"/>
                  </a:lnTo>
                  <a:lnTo>
                    <a:pt x="454" y="654"/>
                  </a:lnTo>
                  <a:lnTo>
                    <a:pt x="454" y="648"/>
                  </a:lnTo>
                  <a:lnTo>
                    <a:pt x="462" y="648"/>
                  </a:lnTo>
                  <a:lnTo>
                    <a:pt x="462" y="642"/>
                  </a:lnTo>
                  <a:lnTo>
                    <a:pt x="483" y="642"/>
                  </a:lnTo>
                  <a:lnTo>
                    <a:pt x="483" y="634"/>
                  </a:lnTo>
                  <a:lnTo>
                    <a:pt x="509" y="634"/>
                  </a:lnTo>
                  <a:lnTo>
                    <a:pt x="509" y="628"/>
                  </a:lnTo>
                  <a:lnTo>
                    <a:pt x="538" y="628"/>
                  </a:lnTo>
                  <a:lnTo>
                    <a:pt x="538" y="622"/>
                  </a:lnTo>
                  <a:lnTo>
                    <a:pt x="570" y="622"/>
                  </a:lnTo>
                  <a:lnTo>
                    <a:pt x="570" y="613"/>
                  </a:lnTo>
                  <a:lnTo>
                    <a:pt x="584" y="613"/>
                  </a:lnTo>
                  <a:lnTo>
                    <a:pt x="584" y="607"/>
                  </a:lnTo>
                  <a:lnTo>
                    <a:pt x="602" y="607"/>
                  </a:lnTo>
                  <a:lnTo>
                    <a:pt x="602" y="601"/>
                  </a:lnTo>
                  <a:lnTo>
                    <a:pt x="613" y="601"/>
                  </a:lnTo>
                  <a:lnTo>
                    <a:pt x="613" y="596"/>
                  </a:lnTo>
                  <a:lnTo>
                    <a:pt x="634" y="596"/>
                  </a:lnTo>
                  <a:lnTo>
                    <a:pt x="634" y="590"/>
                  </a:lnTo>
                  <a:lnTo>
                    <a:pt x="660" y="590"/>
                  </a:lnTo>
                  <a:lnTo>
                    <a:pt x="660" y="581"/>
                  </a:lnTo>
                  <a:lnTo>
                    <a:pt x="686" y="581"/>
                  </a:lnTo>
                  <a:lnTo>
                    <a:pt x="686" y="578"/>
                  </a:lnTo>
                  <a:lnTo>
                    <a:pt x="712" y="578"/>
                  </a:lnTo>
                  <a:lnTo>
                    <a:pt x="712" y="572"/>
                  </a:lnTo>
                  <a:lnTo>
                    <a:pt x="730" y="572"/>
                  </a:lnTo>
                  <a:lnTo>
                    <a:pt x="730" y="566"/>
                  </a:lnTo>
                  <a:lnTo>
                    <a:pt x="747" y="566"/>
                  </a:lnTo>
                  <a:lnTo>
                    <a:pt x="747" y="561"/>
                  </a:lnTo>
                  <a:lnTo>
                    <a:pt x="765" y="561"/>
                  </a:lnTo>
                  <a:lnTo>
                    <a:pt x="765" y="552"/>
                  </a:lnTo>
                  <a:lnTo>
                    <a:pt x="791" y="552"/>
                  </a:lnTo>
                  <a:lnTo>
                    <a:pt x="791" y="549"/>
                  </a:lnTo>
                  <a:lnTo>
                    <a:pt x="814" y="549"/>
                  </a:lnTo>
                  <a:lnTo>
                    <a:pt x="814" y="543"/>
                  </a:lnTo>
                  <a:lnTo>
                    <a:pt x="826" y="543"/>
                  </a:lnTo>
                  <a:lnTo>
                    <a:pt x="826" y="537"/>
                  </a:lnTo>
                  <a:lnTo>
                    <a:pt x="837" y="537"/>
                  </a:lnTo>
                  <a:lnTo>
                    <a:pt x="837" y="534"/>
                  </a:lnTo>
                  <a:lnTo>
                    <a:pt x="945" y="534"/>
                  </a:lnTo>
                  <a:lnTo>
                    <a:pt x="945" y="526"/>
                  </a:lnTo>
                  <a:lnTo>
                    <a:pt x="957" y="526"/>
                  </a:lnTo>
                  <a:lnTo>
                    <a:pt x="965" y="526"/>
                  </a:lnTo>
                  <a:lnTo>
                    <a:pt x="965" y="517"/>
                  </a:lnTo>
                  <a:lnTo>
                    <a:pt x="980" y="517"/>
                  </a:lnTo>
                  <a:lnTo>
                    <a:pt x="980" y="511"/>
                  </a:lnTo>
                  <a:lnTo>
                    <a:pt x="1038" y="511"/>
                  </a:lnTo>
                  <a:lnTo>
                    <a:pt x="1038" y="505"/>
                  </a:lnTo>
                  <a:lnTo>
                    <a:pt x="1050" y="505"/>
                  </a:lnTo>
                  <a:lnTo>
                    <a:pt x="1050" y="499"/>
                  </a:lnTo>
                  <a:lnTo>
                    <a:pt x="1079" y="499"/>
                  </a:lnTo>
                  <a:lnTo>
                    <a:pt x="1079" y="490"/>
                  </a:lnTo>
                  <a:lnTo>
                    <a:pt x="1131" y="490"/>
                  </a:lnTo>
                  <a:lnTo>
                    <a:pt x="1131" y="482"/>
                  </a:lnTo>
                  <a:lnTo>
                    <a:pt x="1175" y="482"/>
                  </a:lnTo>
                  <a:lnTo>
                    <a:pt x="1175" y="479"/>
                  </a:lnTo>
                  <a:lnTo>
                    <a:pt x="1192" y="479"/>
                  </a:lnTo>
                  <a:lnTo>
                    <a:pt x="1192" y="473"/>
                  </a:lnTo>
                  <a:lnTo>
                    <a:pt x="1204" y="473"/>
                  </a:lnTo>
                  <a:lnTo>
                    <a:pt x="1204" y="464"/>
                  </a:lnTo>
                  <a:lnTo>
                    <a:pt x="1285" y="464"/>
                  </a:lnTo>
                  <a:lnTo>
                    <a:pt x="1285" y="458"/>
                  </a:lnTo>
                  <a:lnTo>
                    <a:pt x="1326" y="458"/>
                  </a:lnTo>
                  <a:lnTo>
                    <a:pt x="1326" y="452"/>
                  </a:lnTo>
                  <a:lnTo>
                    <a:pt x="1334" y="452"/>
                  </a:lnTo>
                  <a:lnTo>
                    <a:pt x="1334" y="444"/>
                  </a:lnTo>
                  <a:lnTo>
                    <a:pt x="1346" y="444"/>
                  </a:lnTo>
                  <a:lnTo>
                    <a:pt x="1346" y="435"/>
                  </a:lnTo>
                  <a:lnTo>
                    <a:pt x="1404" y="435"/>
                  </a:lnTo>
                  <a:lnTo>
                    <a:pt x="1404" y="429"/>
                  </a:lnTo>
                  <a:lnTo>
                    <a:pt x="1425" y="429"/>
                  </a:lnTo>
                  <a:lnTo>
                    <a:pt x="1425" y="423"/>
                  </a:lnTo>
                  <a:lnTo>
                    <a:pt x="1436" y="423"/>
                  </a:lnTo>
                  <a:lnTo>
                    <a:pt x="1436" y="414"/>
                  </a:lnTo>
                  <a:lnTo>
                    <a:pt x="1451" y="414"/>
                  </a:lnTo>
                  <a:lnTo>
                    <a:pt x="1451" y="409"/>
                  </a:lnTo>
                  <a:lnTo>
                    <a:pt x="1553" y="409"/>
                  </a:lnTo>
                  <a:lnTo>
                    <a:pt x="1553" y="400"/>
                  </a:lnTo>
                  <a:lnTo>
                    <a:pt x="1564" y="400"/>
                  </a:lnTo>
                  <a:lnTo>
                    <a:pt x="1564" y="394"/>
                  </a:lnTo>
                  <a:lnTo>
                    <a:pt x="1582" y="394"/>
                  </a:lnTo>
                  <a:lnTo>
                    <a:pt x="1582" y="385"/>
                  </a:lnTo>
                  <a:lnTo>
                    <a:pt x="1692" y="385"/>
                  </a:lnTo>
                  <a:lnTo>
                    <a:pt x="1692" y="382"/>
                  </a:lnTo>
                  <a:lnTo>
                    <a:pt x="1707" y="382"/>
                  </a:lnTo>
                  <a:lnTo>
                    <a:pt x="1707" y="374"/>
                  </a:lnTo>
                  <a:lnTo>
                    <a:pt x="1715" y="374"/>
                  </a:lnTo>
                  <a:lnTo>
                    <a:pt x="1715" y="368"/>
                  </a:lnTo>
                  <a:lnTo>
                    <a:pt x="1733" y="368"/>
                  </a:lnTo>
                  <a:lnTo>
                    <a:pt x="1733" y="359"/>
                  </a:lnTo>
                  <a:lnTo>
                    <a:pt x="1744" y="359"/>
                  </a:lnTo>
                  <a:lnTo>
                    <a:pt x="1744" y="356"/>
                  </a:lnTo>
                  <a:lnTo>
                    <a:pt x="1832" y="356"/>
                  </a:lnTo>
                  <a:lnTo>
                    <a:pt x="1832" y="347"/>
                  </a:lnTo>
                  <a:lnTo>
                    <a:pt x="1849" y="347"/>
                  </a:lnTo>
                  <a:lnTo>
                    <a:pt x="1849" y="341"/>
                  </a:lnTo>
                  <a:lnTo>
                    <a:pt x="1864" y="341"/>
                  </a:lnTo>
                  <a:lnTo>
                    <a:pt x="1948" y="341"/>
                  </a:lnTo>
                  <a:lnTo>
                    <a:pt x="1948" y="336"/>
                  </a:lnTo>
                  <a:lnTo>
                    <a:pt x="1965" y="336"/>
                  </a:lnTo>
                  <a:lnTo>
                    <a:pt x="1965" y="330"/>
                  </a:lnTo>
                  <a:lnTo>
                    <a:pt x="1980" y="330"/>
                  </a:lnTo>
                  <a:lnTo>
                    <a:pt x="1980" y="324"/>
                  </a:lnTo>
                  <a:lnTo>
                    <a:pt x="1994" y="324"/>
                  </a:lnTo>
                  <a:lnTo>
                    <a:pt x="1994" y="318"/>
                  </a:lnTo>
                  <a:lnTo>
                    <a:pt x="2009" y="318"/>
                  </a:lnTo>
                  <a:lnTo>
                    <a:pt x="2009" y="309"/>
                  </a:lnTo>
                  <a:lnTo>
                    <a:pt x="2093" y="309"/>
                  </a:lnTo>
                  <a:lnTo>
                    <a:pt x="2093" y="303"/>
                  </a:lnTo>
                  <a:lnTo>
                    <a:pt x="2111" y="303"/>
                  </a:lnTo>
                  <a:lnTo>
                    <a:pt x="2111" y="295"/>
                  </a:lnTo>
                  <a:lnTo>
                    <a:pt x="2122" y="295"/>
                  </a:lnTo>
                  <a:lnTo>
                    <a:pt x="2122" y="292"/>
                  </a:lnTo>
                  <a:lnTo>
                    <a:pt x="2140" y="292"/>
                  </a:lnTo>
                  <a:lnTo>
                    <a:pt x="2140" y="286"/>
                  </a:lnTo>
                  <a:lnTo>
                    <a:pt x="2157" y="286"/>
                  </a:lnTo>
                  <a:lnTo>
                    <a:pt x="2157" y="277"/>
                  </a:lnTo>
                  <a:lnTo>
                    <a:pt x="2169" y="277"/>
                  </a:lnTo>
                  <a:lnTo>
                    <a:pt x="2239" y="277"/>
                  </a:lnTo>
                  <a:lnTo>
                    <a:pt x="2239" y="271"/>
                  </a:lnTo>
                  <a:lnTo>
                    <a:pt x="2253" y="271"/>
                  </a:lnTo>
                  <a:lnTo>
                    <a:pt x="2253" y="265"/>
                  </a:lnTo>
                  <a:lnTo>
                    <a:pt x="2332" y="265"/>
                  </a:lnTo>
                  <a:lnTo>
                    <a:pt x="2332" y="260"/>
                  </a:lnTo>
                  <a:lnTo>
                    <a:pt x="2346" y="260"/>
                  </a:lnTo>
                  <a:lnTo>
                    <a:pt x="2346" y="254"/>
                  </a:lnTo>
                  <a:lnTo>
                    <a:pt x="2361" y="254"/>
                  </a:lnTo>
                  <a:lnTo>
                    <a:pt x="2361" y="245"/>
                  </a:lnTo>
                  <a:lnTo>
                    <a:pt x="2375" y="245"/>
                  </a:lnTo>
                  <a:lnTo>
                    <a:pt x="2375" y="236"/>
                  </a:lnTo>
                  <a:lnTo>
                    <a:pt x="2393" y="236"/>
                  </a:lnTo>
                  <a:lnTo>
                    <a:pt x="2393" y="227"/>
                  </a:lnTo>
                  <a:lnTo>
                    <a:pt x="2404" y="227"/>
                  </a:lnTo>
                  <a:lnTo>
                    <a:pt x="2404" y="222"/>
                  </a:lnTo>
                  <a:lnTo>
                    <a:pt x="2422" y="222"/>
                  </a:lnTo>
                  <a:lnTo>
                    <a:pt x="2422" y="216"/>
                  </a:lnTo>
                  <a:lnTo>
                    <a:pt x="2474" y="216"/>
                  </a:lnTo>
                  <a:lnTo>
                    <a:pt x="2474" y="207"/>
                  </a:lnTo>
                  <a:lnTo>
                    <a:pt x="2486" y="207"/>
                  </a:lnTo>
                  <a:lnTo>
                    <a:pt x="2486" y="201"/>
                  </a:lnTo>
                  <a:lnTo>
                    <a:pt x="2529" y="201"/>
                  </a:lnTo>
                  <a:lnTo>
                    <a:pt x="2529" y="195"/>
                  </a:lnTo>
                  <a:lnTo>
                    <a:pt x="2538" y="195"/>
                  </a:lnTo>
                  <a:lnTo>
                    <a:pt x="2538" y="187"/>
                  </a:lnTo>
                  <a:lnTo>
                    <a:pt x="2547" y="187"/>
                  </a:lnTo>
                  <a:lnTo>
                    <a:pt x="2547" y="178"/>
                  </a:lnTo>
                  <a:lnTo>
                    <a:pt x="2605" y="178"/>
                  </a:lnTo>
                  <a:lnTo>
                    <a:pt x="2605" y="172"/>
                  </a:lnTo>
                  <a:lnTo>
                    <a:pt x="2617" y="172"/>
                  </a:lnTo>
                  <a:lnTo>
                    <a:pt x="2617" y="166"/>
                  </a:lnTo>
                  <a:lnTo>
                    <a:pt x="2771" y="166"/>
                  </a:lnTo>
                  <a:lnTo>
                    <a:pt x="2771" y="157"/>
                  </a:lnTo>
                  <a:lnTo>
                    <a:pt x="2779" y="157"/>
                  </a:lnTo>
                  <a:lnTo>
                    <a:pt x="2779" y="149"/>
                  </a:lnTo>
                  <a:lnTo>
                    <a:pt x="2791" y="149"/>
                  </a:lnTo>
                  <a:lnTo>
                    <a:pt x="2791" y="140"/>
                  </a:lnTo>
                  <a:lnTo>
                    <a:pt x="2826" y="140"/>
                  </a:lnTo>
                  <a:lnTo>
                    <a:pt x="2826" y="134"/>
                  </a:lnTo>
                  <a:lnTo>
                    <a:pt x="2835" y="134"/>
                  </a:lnTo>
                  <a:lnTo>
                    <a:pt x="2835" y="122"/>
                  </a:lnTo>
                  <a:lnTo>
                    <a:pt x="2843" y="122"/>
                  </a:lnTo>
                  <a:lnTo>
                    <a:pt x="2843" y="111"/>
                  </a:lnTo>
                  <a:lnTo>
                    <a:pt x="2849" y="111"/>
                  </a:lnTo>
                  <a:lnTo>
                    <a:pt x="2849" y="105"/>
                  </a:lnTo>
                  <a:lnTo>
                    <a:pt x="2855" y="105"/>
                  </a:lnTo>
                  <a:lnTo>
                    <a:pt x="2855" y="93"/>
                  </a:lnTo>
                  <a:lnTo>
                    <a:pt x="2864" y="93"/>
                  </a:lnTo>
                  <a:lnTo>
                    <a:pt x="2864" y="78"/>
                  </a:lnTo>
                  <a:lnTo>
                    <a:pt x="2872" y="78"/>
                  </a:lnTo>
                  <a:lnTo>
                    <a:pt x="2872" y="70"/>
                  </a:lnTo>
                  <a:lnTo>
                    <a:pt x="2881" y="70"/>
                  </a:lnTo>
                  <a:lnTo>
                    <a:pt x="2881" y="58"/>
                  </a:lnTo>
                  <a:lnTo>
                    <a:pt x="2893" y="58"/>
                  </a:lnTo>
                  <a:lnTo>
                    <a:pt x="2893" y="52"/>
                  </a:lnTo>
                  <a:lnTo>
                    <a:pt x="2951" y="52"/>
                  </a:lnTo>
                  <a:lnTo>
                    <a:pt x="2951" y="46"/>
                  </a:lnTo>
                  <a:lnTo>
                    <a:pt x="2965" y="46"/>
                  </a:lnTo>
                  <a:lnTo>
                    <a:pt x="2965" y="35"/>
                  </a:lnTo>
                  <a:lnTo>
                    <a:pt x="2974" y="35"/>
                  </a:lnTo>
                  <a:lnTo>
                    <a:pt x="2974" y="23"/>
                  </a:lnTo>
                  <a:lnTo>
                    <a:pt x="2983" y="23"/>
                  </a:lnTo>
                  <a:lnTo>
                    <a:pt x="2983" y="11"/>
                  </a:lnTo>
                  <a:lnTo>
                    <a:pt x="2992" y="11"/>
                  </a:lnTo>
                  <a:lnTo>
                    <a:pt x="2992" y="0"/>
                  </a:lnTo>
                  <a:lnTo>
                    <a:pt x="3227" y="0"/>
                  </a:lnTo>
                </a:path>
              </a:pathLst>
            </a:custGeom>
            <a:noFill/>
            <a:ln w="31750" cap="flat">
              <a:solidFill>
                <a:srgbClr val="F0AB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050" dirty="0"/>
            </a:p>
          </p:txBody>
        </p:sp>
        <p:sp>
          <p:nvSpPr>
            <p:cNvPr id="127" name="TextBox 126">
              <a:extLst>
                <a:ext uri="{FF2B5EF4-FFF2-40B4-BE49-F238E27FC236}">
                  <a16:creationId xmlns:a16="http://schemas.microsoft.com/office/drawing/2014/main" id="{56E3D0AE-2E0B-47F1-9447-1FBDE2D7DDE5}"/>
                </a:ext>
              </a:extLst>
            </p:cNvPr>
            <p:cNvSpPr txBox="1"/>
            <p:nvPr/>
          </p:nvSpPr>
          <p:spPr>
            <a:xfrm>
              <a:off x="1152726" y="1307317"/>
              <a:ext cx="4849423" cy="490978"/>
            </a:xfrm>
            <a:prstGeom prst="rect">
              <a:avLst/>
            </a:prstGeom>
          </p:spPr>
          <p:txBody>
            <a:bodyPr wrap="square" rtlCol="0" anchor="t">
              <a:noAutofit/>
            </a:bodyPr>
            <a:lstStyle/>
            <a:p>
              <a:pPr algn="ctr" defTabSz="685800" fontAlgn="base">
                <a:spcBef>
                  <a:spcPct val="0"/>
                </a:spcBef>
                <a:spcAft>
                  <a:spcPts val="900"/>
                </a:spcAft>
                <a:buClr>
                  <a:schemeClr val="tx2"/>
                </a:buClr>
                <a:tabLst>
                  <a:tab pos="198835" algn="l"/>
                </a:tabLst>
              </a:pPr>
              <a:r>
                <a:rPr lang="cs-CZ" sz="1000" b="1" kern="0" dirty="0">
                  <a:latin typeface="Arial" pitchFamily="34" charset="0"/>
                  <a:cs typeface="Arial" pitchFamily="34" charset="0"/>
                </a:rPr>
                <a:t>Kumulativní proporce pacientů s prvním opakovaným IM</a:t>
              </a:r>
              <a:endParaRPr lang="en-GB" sz="1000" b="1" kern="0" dirty="0">
                <a:latin typeface="Arial" pitchFamily="34" charset="0"/>
                <a:cs typeface="Arial" pitchFamily="34" charset="0"/>
              </a:endParaRPr>
            </a:p>
          </p:txBody>
        </p:sp>
      </p:grpSp>
      <p:grpSp>
        <p:nvGrpSpPr>
          <p:cNvPr id="128" name="Group 127">
            <a:extLst>
              <a:ext uri="{FF2B5EF4-FFF2-40B4-BE49-F238E27FC236}">
                <a16:creationId xmlns:a16="http://schemas.microsoft.com/office/drawing/2014/main" id="{8E923EA8-8177-40CD-BA35-1FFBD8CBA1EE}"/>
              </a:ext>
            </a:extLst>
          </p:cNvPr>
          <p:cNvGrpSpPr/>
          <p:nvPr/>
        </p:nvGrpSpPr>
        <p:grpSpPr>
          <a:xfrm>
            <a:off x="7227831" y="2467012"/>
            <a:ext cx="227039" cy="210075"/>
            <a:chOff x="122396" y="1377468"/>
            <a:chExt cx="349223" cy="323129"/>
          </a:xfrm>
          <a:solidFill>
            <a:schemeClr val="accent2"/>
          </a:solidFill>
        </p:grpSpPr>
        <p:sp>
          <p:nvSpPr>
            <p:cNvPr id="129" name="Rectangle 128">
              <a:extLst>
                <a:ext uri="{FF2B5EF4-FFF2-40B4-BE49-F238E27FC236}">
                  <a16:creationId xmlns:a16="http://schemas.microsoft.com/office/drawing/2014/main" id="{7F8AC166-3C4C-4351-BF1D-9F35DBFB2362}"/>
                </a:ext>
              </a:extLst>
            </p:cNvPr>
            <p:cNvSpPr/>
            <p:nvPr/>
          </p:nvSpPr>
          <p:spPr>
            <a:xfrm>
              <a:off x="122396" y="1377468"/>
              <a:ext cx="349223" cy="323129"/>
            </a:xfrm>
            <a:prstGeom prst="rect">
              <a:avLst/>
            </a:prstGeom>
            <a:grpFill/>
            <a:ln w="6350" cmpd="sng">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grpSp>
          <p:nvGrpSpPr>
            <p:cNvPr id="130" name="Group 6">
              <a:extLst>
                <a:ext uri="{FF2B5EF4-FFF2-40B4-BE49-F238E27FC236}">
                  <a16:creationId xmlns:a16="http://schemas.microsoft.com/office/drawing/2014/main" id="{286821EE-2F07-4105-A741-08BBAD84B593}"/>
                </a:ext>
              </a:extLst>
            </p:cNvPr>
            <p:cNvGrpSpPr/>
            <p:nvPr/>
          </p:nvGrpSpPr>
          <p:grpSpPr>
            <a:xfrm>
              <a:off x="236107" y="1431399"/>
              <a:ext cx="121801" cy="215267"/>
              <a:chOff x="2711460" y="1147795"/>
              <a:chExt cx="345868" cy="616961"/>
            </a:xfrm>
            <a:grpFill/>
          </p:grpSpPr>
          <p:cxnSp>
            <p:nvCxnSpPr>
              <p:cNvPr id="131" name="Straight Connector 130">
                <a:extLst>
                  <a:ext uri="{FF2B5EF4-FFF2-40B4-BE49-F238E27FC236}">
                    <a16:creationId xmlns:a16="http://schemas.microsoft.com/office/drawing/2014/main" id="{741902D2-2ACE-4C16-A931-575A053288DF}"/>
                  </a:ext>
                </a:extLst>
              </p:cNvPr>
              <p:cNvCxnSpPr/>
              <p:nvPr/>
            </p:nvCxnSpPr>
            <p:spPr>
              <a:xfrm>
                <a:off x="2711460" y="1147795"/>
                <a:ext cx="345868" cy="314709"/>
              </a:xfrm>
              <a:prstGeom prst="line">
                <a:avLst/>
              </a:prstGeom>
              <a:grpFill/>
              <a:ln w="127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F0CBC67-E69C-4168-8D52-CED659A2D11E}"/>
                  </a:ext>
                </a:extLst>
              </p:cNvPr>
              <p:cNvCxnSpPr/>
              <p:nvPr/>
            </p:nvCxnSpPr>
            <p:spPr>
              <a:xfrm flipV="1">
                <a:off x="2730735" y="1459433"/>
                <a:ext cx="322810" cy="305323"/>
              </a:xfrm>
              <a:prstGeom prst="line">
                <a:avLst/>
              </a:prstGeom>
              <a:grpFill/>
              <a:ln w="127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58" name="TextBox 57">
            <a:extLst>
              <a:ext uri="{FF2B5EF4-FFF2-40B4-BE49-F238E27FC236}">
                <a16:creationId xmlns:a16="http://schemas.microsoft.com/office/drawing/2014/main" id="{C2486D12-9F9E-4491-986E-1FC00C8F6231}"/>
              </a:ext>
            </a:extLst>
          </p:cNvPr>
          <p:cNvSpPr txBox="1"/>
          <p:nvPr/>
        </p:nvSpPr>
        <p:spPr>
          <a:xfrm>
            <a:off x="5976465" y="2391088"/>
            <a:ext cx="424644" cy="213585"/>
          </a:xfrm>
          <a:prstGeom prst="rect">
            <a:avLst/>
          </a:prstGeom>
          <a:noFill/>
        </p:spPr>
        <p:txBody>
          <a:bodyPr wrap="square" rtlCol="0">
            <a:spAutoFit/>
          </a:bodyPr>
          <a:lstStyle/>
          <a:p>
            <a:pPr algn="ctr"/>
            <a:r>
              <a:rPr lang="en-GB" sz="788" b="1" dirty="0">
                <a:solidFill>
                  <a:srgbClr val="830051"/>
                </a:solidFill>
                <a:latin typeface="Arial" panose="020B0604020202020204" pitchFamily="34" charset="0"/>
                <a:cs typeface="Arial" panose="020B0604020202020204" pitchFamily="34" charset="0"/>
              </a:rPr>
              <a:t>1241</a:t>
            </a:r>
          </a:p>
        </p:txBody>
      </p:sp>
      <p:sp>
        <p:nvSpPr>
          <p:cNvPr id="59" name="TextBox 58">
            <a:extLst>
              <a:ext uri="{FF2B5EF4-FFF2-40B4-BE49-F238E27FC236}">
                <a16:creationId xmlns:a16="http://schemas.microsoft.com/office/drawing/2014/main" id="{8B534DF8-9ACE-4445-8429-5C635B3E8941}"/>
              </a:ext>
            </a:extLst>
          </p:cNvPr>
          <p:cNvSpPr txBox="1"/>
          <p:nvPr/>
        </p:nvSpPr>
        <p:spPr>
          <a:xfrm>
            <a:off x="6042416" y="3151737"/>
            <a:ext cx="352982" cy="213585"/>
          </a:xfrm>
          <a:prstGeom prst="rect">
            <a:avLst/>
          </a:prstGeom>
          <a:noFill/>
        </p:spPr>
        <p:txBody>
          <a:bodyPr wrap="none" rtlCol="0">
            <a:spAutoFit/>
          </a:bodyPr>
          <a:lstStyle/>
          <a:p>
            <a:pPr algn="ctr"/>
            <a:r>
              <a:rPr lang="en-GB" sz="788" b="1" dirty="0">
                <a:solidFill>
                  <a:srgbClr val="F0AB00"/>
                </a:solidFill>
                <a:latin typeface="Arial" panose="020B0604020202020204" pitchFamily="34" charset="0"/>
                <a:cs typeface="Arial" panose="020B0604020202020204" pitchFamily="34" charset="0"/>
              </a:rPr>
              <a:t>655</a:t>
            </a:r>
          </a:p>
        </p:txBody>
      </p:sp>
      <p:sp>
        <p:nvSpPr>
          <p:cNvPr id="60" name="TextBox 59">
            <a:extLst>
              <a:ext uri="{FF2B5EF4-FFF2-40B4-BE49-F238E27FC236}">
                <a16:creationId xmlns:a16="http://schemas.microsoft.com/office/drawing/2014/main" id="{9ED009B2-0982-4F76-BE5C-4B3A01492B1F}"/>
              </a:ext>
            </a:extLst>
          </p:cNvPr>
          <p:cNvSpPr txBox="1"/>
          <p:nvPr/>
        </p:nvSpPr>
        <p:spPr>
          <a:xfrm>
            <a:off x="1143000" y="338578"/>
            <a:ext cx="6858000" cy="553998"/>
          </a:xfrm>
          <a:prstGeom prst="rect">
            <a:avLst/>
          </a:prstGeom>
          <a:noFill/>
        </p:spPr>
        <p:txBody>
          <a:bodyPr wrap="square" rtlCol="0">
            <a:spAutoFit/>
          </a:bodyPr>
          <a:lstStyle/>
          <a:p>
            <a:pPr algn="ctr"/>
            <a:r>
              <a:rPr lang="cs-CZ" sz="3000" b="1" dirty="0">
                <a:solidFill>
                  <a:schemeClr val="bg1"/>
                </a:solidFill>
              </a:rPr>
              <a:t>Studie PRECLUDE</a:t>
            </a:r>
          </a:p>
        </p:txBody>
      </p:sp>
      <p:sp>
        <p:nvSpPr>
          <p:cNvPr id="3" name="TextBox 2">
            <a:extLst>
              <a:ext uri="{FF2B5EF4-FFF2-40B4-BE49-F238E27FC236}">
                <a16:creationId xmlns:a16="http://schemas.microsoft.com/office/drawing/2014/main" id="{4460DE3C-9182-467F-BB80-CE3944061C8E}"/>
              </a:ext>
            </a:extLst>
          </p:cNvPr>
          <p:cNvSpPr txBox="1"/>
          <p:nvPr/>
        </p:nvSpPr>
        <p:spPr>
          <a:xfrm>
            <a:off x="23036" y="4880672"/>
            <a:ext cx="2497800" cy="323165"/>
          </a:xfrm>
          <a:prstGeom prst="rect">
            <a:avLst/>
          </a:prstGeom>
          <a:noFill/>
        </p:spPr>
        <p:txBody>
          <a:bodyPr wrap="none" rtlCol="0">
            <a:spAutoFit/>
          </a:bodyPr>
          <a:lstStyle/>
          <a:p>
            <a:r>
              <a:rPr lang="en-GB" sz="750" dirty="0" err="1">
                <a:solidFill>
                  <a:schemeClr val="bg1"/>
                </a:solidFill>
                <a:latin typeface="Arial" charset="0"/>
                <a:ea typeface="MS PGothic" pitchFamily="34" charset="-128"/>
              </a:rPr>
              <a:t>Varenhorst</a:t>
            </a:r>
            <a:r>
              <a:rPr lang="en-GB" sz="750" dirty="0">
                <a:solidFill>
                  <a:schemeClr val="bg1"/>
                </a:solidFill>
                <a:latin typeface="Arial" charset="0"/>
                <a:ea typeface="MS PGothic" pitchFamily="34" charset="-128"/>
              </a:rPr>
              <a:t> C </a:t>
            </a:r>
            <a:r>
              <a:rPr lang="en-GB" sz="750" i="1" dirty="0">
                <a:solidFill>
                  <a:schemeClr val="bg1"/>
                </a:solidFill>
                <a:latin typeface="Arial" charset="0"/>
                <a:ea typeface="MS PGothic" pitchFamily="34" charset="-128"/>
              </a:rPr>
              <a:t>et al. J Am Heart </a:t>
            </a:r>
            <a:r>
              <a:rPr lang="en-GB" sz="750" i="1" dirty="0" err="1">
                <a:solidFill>
                  <a:schemeClr val="bg1"/>
                </a:solidFill>
                <a:latin typeface="Arial" charset="0"/>
                <a:ea typeface="MS PGothic" pitchFamily="34" charset="-128"/>
              </a:rPr>
              <a:t>Assoc</a:t>
            </a:r>
            <a:r>
              <a:rPr lang="en-GB" sz="750" dirty="0">
                <a:solidFill>
                  <a:schemeClr val="bg1"/>
                </a:solidFill>
                <a:latin typeface="Arial" charset="0"/>
                <a:ea typeface="MS PGothic" pitchFamily="34" charset="-128"/>
              </a:rPr>
              <a:t> 2018;7:e007174</a:t>
            </a:r>
            <a:endParaRPr lang="en-GB" sz="750" kern="0" dirty="0">
              <a:solidFill>
                <a:schemeClr val="bg1"/>
              </a:solidFill>
              <a:latin typeface="Arial" pitchFamily="34" charset="0"/>
              <a:cs typeface="Arial" pitchFamily="34" charset="0"/>
            </a:endParaRPr>
          </a:p>
          <a:p>
            <a:endParaRPr lang="en-US" sz="750" dirty="0"/>
          </a:p>
        </p:txBody>
      </p:sp>
    </p:spTree>
    <p:extLst>
      <p:ext uri="{BB962C8B-B14F-4D97-AF65-F5344CB8AC3E}">
        <p14:creationId xmlns:p14="http://schemas.microsoft.com/office/powerpoint/2010/main" val="947232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F5F"/>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marL="0" lvl="1" algn="ctr" defTabSz="533387">
              <a:lnSpc>
                <a:spcPct val="90000"/>
              </a:lnSpc>
              <a:spcBef>
                <a:spcPct val="0"/>
              </a:spcBef>
              <a:spcAft>
                <a:spcPct val="15000"/>
              </a:spcAft>
            </a:pPr>
            <a:r>
              <a:rPr lang="cs-CZ" sz="2400" b="1" dirty="0">
                <a:solidFill>
                  <a:schemeClr val="bg1"/>
                </a:solidFill>
                <a:latin typeface="Arial"/>
              </a:rPr>
              <a:t>Opakovaná MACE příhoda často vznikne v dokumentované neošetřené lézi</a:t>
            </a:r>
            <a:endParaRPr lang="en-GB" sz="2400" b="1" baseline="30000" dirty="0">
              <a:solidFill>
                <a:schemeClr val="bg1"/>
              </a:solidFill>
              <a:latin typeface="Arial"/>
            </a:endParaRPr>
          </a:p>
        </p:txBody>
      </p:sp>
      <p:sp>
        <p:nvSpPr>
          <p:cNvPr id="2" name="Slide Number Placeholder 1">
            <a:extLst>
              <a:ext uri="{FF2B5EF4-FFF2-40B4-BE49-F238E27FC236}">
                <a16:creationId xmlns:a16="http://schemas.microsoft.com/office/drawing/2014/main" id="{1C5E6C0D-5AE4-49A4-A6AF-C2C8DCB16BB6}"/>
              </a:ext>
            </a:extLst>
          </p:cNvPr>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D86E0195-CC0F-4E55-9015-C41D472CEDA2}" type="slidenum">
              <a:rPr kumimoji="0" lang="en-US" sz="750" b="0" i="0" u="none" strike="noStrike" kern="1200" cap="none" spc="0" normalizeH="0" baseline="0" noProof="0">
                <a:ln>
                  <a:noFill/>
                </a:ln>
                <a:solidFill>
                  <a:srgbClr val="000000"/>
                </a:solidFill>
                <a:effectLst/>
                <a:uLnTx/>
                <a:uFillTx/>
                <a:latin typeface="Arial" panose="020B060402020202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14</a:t>
            </a:fld>
            <a:endParaRPr kumimoji="0" lang="en-US" sz="7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4" name="TextBox 3"/>
          <p:cNvSpPr txBox="1">
            <a:spLocks noGrp="1" noChangeArrowheads="1"/>
          </p:cNvSpPr>
          <p:nvPr>
            <p:ph type="body" sz="quarter" idx="13"/>
          </p:nvPr>
        </p:nvSpPr>
        <p:spPr>
          <a:xfrm>
            <a:off x="106680" y="4388702"/>
            <a:ext cx="9037320" cy="754380"/>
          </a:xfrm>
        </p:spPr>
        <p:txBody>
          <a:bodyPr>
            <a:noAutofit/>
          </a:bodyPr>
          <a:lstStyle/>
          <a:p>
            <a:r>
              <a:rPr lang="en-GB" baseline="30000" dirty="0">
                <a:solidFill>
                  <a:schemeClr val="bg1"/>
                </a:solidFill>
              </a:rPr>
              <a:t>a</a:t>
            </a:r>
            <a:r>
              <a:rPr lang="cs-CZ" dirty="0">
                <a:solidFill>
                  <a:schemeClr val="bg1"/>
                </a:solidFill>
              </a:rPr>
              <a:t>Někteří pacienti </a:t>
            </a:r>
            <a:r>
              <a:rPr lang="cs-CZ" dirty="0" err="1">
                <a:solidFill>
                  <a:schemeClr val="bg1"/>
                </a:solidFill>
              </a:rPr>
              <a:t>něli</a:t>
            </a:r>
            <a:r>
              <a:rPr lang="cs-CZ" dirty="0">
                <a:solidFill>
                  <a:schemeClr val="bg1"/>
                </a:solidFill>
              </a:rPr>
              <a:t> oba tyty příhod </a:t>
            </a:r>
            <a:r>
              <a:rPr lang="en-GB" dirty="0">
                <a:solidFill>
                  <a:schemeClr val="bg1"/>
                </a:solidFill>
              </a:rPr>
              <a:t>CL-related </a:t>
            </a:r>
            <a:r>
              <a:rPr lang="cs-CZ" dirty="0">
                <a:solidFill>
                  <a:schemeClr val="bg1"/>
                </a:solidFill>
              </a:rPr>
              <a:t>i</a:t>
            </a:r>
            <a:r>
              <a:rPr lang="en-GB" dirty="0">
                <a:solidFill>
                  <a:schemeClr val="bg1"/>
                </a:solidFill>
              </a:rPr>
              <a:t> NCL-related and </a:t>
            </a:r>
            <a:r>
              <a:rPr lang="cs-CZ" dirty="0">
                <a:solidFill>
                  <a:schemeClr val="bg1"/>
                </a:solidFill>
              </a:rPr>
              <a:t>někteří pacienti měli vícečetné </a:t>
            </a:r>
            <a:r>
              <a:rPr lang="en-GB" dirty="0">
                <a:solidFill>
                  <a:schemeClr val="bg1"/>
                </a:solidFill>
              </a:rPr>
              <a:t>CL-related </a:t>
            </a:r>
            <a:r>
              <a:rPr lang="cs-CZ" dirty="0">
                <a:solidFill>
                  <a:schemeClr val="bg1"/>
                </a:solidFill>
              </a:rPr>
              <a:t>příhody či vícečetné</a:t>
            </a:r>
            <a:r>
              <a:rPr lang="en-GB" dirty="0">
                <a:solidFill>
                  <a:schemeClr val="bg1"/>
                </a:solidFill>
              </a:rPr>
              <a:t>NCL-related </a:t>
            </a:r>
            <a:r>
              <a:rPr lang="cs-CZ" dirty="0">
                <a:solidFill>
                  <a:schemeClr val="bg1"/>
                </a:solidFill>
              </a:rPr>
              <a:t>příhody</a:t>
            </a:r>
            <a:r>
              <a:rPr lang="en-GB" dirty="0">
                <a:solidFill>
                  <a:schemeClr val="bg1"/>
                </a:solidFill>
              </a:rPr>
              <a:t>, </a:t>
            </a:r>
            <a:r>
              <a:rPr lang="cs-CZ" dirty="0">
                <a:solidFill>
                  <a:schemeClr val="bg1"/>
                </a:solidFill>
              </a:rPr>
              <a:t>nebo </a:t>
            </a:r>
            <a:r>
              <a:rPr lang="cs-CZ" dirty="0" err="1">
                <a:solidFill>
                  <a:schemeClr val="bg1"/>
                </a:solidFill>
              </a:rPr>
              <a:t>oda</a:t>
            </a:r>
            <a:r>
              <a:rPr lang="cs-CZ" dirty="0">
                <a:solidFill>
                  <a:schemeClr val="bg1"/>
                </a:solidFill>
              </a:rPr>
              <a:t> tyty příhod v různých časech </a:t>
            </a:r>
            <a:r>
              <a:rPr lang="en-GB" dirty="0">
                <a:solidFill>
                  <a:schemeClr val="bg1"/>
                </a:solidFill>
              </a:rPr>
              <a:t>(</a:t>
            </a:r>
            <a:r>
              <a:rPr lang="cs-CZ" dirty="0">
                <a:solidFill>
                  <a:schemeClr val="bg1"/>
                </a:solidFill>
              </a:rPr>
              <a:t>v tomto případě je v křivce času do příhody zaznamenána první příhoda</a:t>
            </a:r>
            <a:r>
              <a:rPr lang="en-GB" dirty="0">
                <a:solidFill>
                  <a:schemeClr val="bg1"/>
                </a:solidFill>
              </a:rPr>
              <a:t>).</a:t>
            </a:r>
          </a:p>
          <a:p>
            <a:r>
              <a:rPr lang="en-US" baseline="30000" dirty="0" err="1">
                <a:solidFill>
                  <a:schemeClr val="bg1"/>
                </a:solidFill>
              </a:rPr>
              <a:t>b</a:t>
            </a:r>
            <a:r>
              <a:rPr lang="en-US" dirty="0" err="1">
                <a:solidFill>
                  <a:schemeClr val="bg1"/>
                </a:solidFill>
              </a:rPr>
              <a:t>Defin</a:t>
            </a:r>
            <a:r>
              <a:rPr lang="cs-CZ" dirty="0" err="1">
                <a:solidFill>
                  <a:schemeClr val="bg1"/>
                </a:solidFill>
              </a:rPr>
              <a:t>ováno</a:t>
            </a:r>
            <a:r>
              <a:rPr lang="cs-CZ" dirty="0">
                <a:solidFill>
                  <a:schemeClr val="bg1"/>
                </a:solidFill>
              </a:rPr>
              <a:t> jako úmrtí z KV příčin, srdeční zástava, IM a </a:t>
            </a:r>
            <a:r>
              <a:rPr lang="cs-CZ" dirty="0" err="1">
                <a:solidFill>
                  <a:schemeClr val="bg1"/>
                </a:solidFill>
              </a:rPr>
              <a:t>rehospitalizace</a:t>
            </a:r>
            <a:r>
              <a:rPr lang="cs-CZ" dirty="0">
                <a:solidFill>
                  <a:schemeClr val="bg1"/>
                </a:solidFill>
              </a:rPr>
              <a:t> pro nestabilní s progresivní anginou pectoris</a:t>
            </a:r>
            <a:r>
              <a:rPr lang="en-US" dirty="0">
                <a:solidFill>
                  <a:schemeClr val="bg1"/>
                </a:solidFill>
              </a:rPr>
              <a:t>.</a:t>
            </a:r>
          </a:p>
          <a:p>
            <a:r>
              <a:rPr lang="en-GB" altLang="en-US" dirty="0">
                <a:solidFill>
                  <a:schemeClr val="bg1"/>
                </a:solidFill>
              </a:rPr>
              <a:t>CL = culprit lesion; K-M = Kaplan Meier; </a:t>
            </a:r>
            <a:r>
              <a:rPr lang="en-US" dirty="0">
                <a:solidFill>
                  <a:schemeClr val="bg1"/>
                </a:solidFill>
              </a:rPr>
              <a:t>MACE = major adverse cardiovascular events; </a:t>
            </a:r>
            <a:r>
              <a:rPr lang="en-GB" altLang="en-US" dirty="0">
                <a:solidFill>
                  <a:schemeClr val="bg1"/>
                </a:solidFill>
              </a:rPr>
              <a:t>NCL = non-culprit lesion; </a:t>
            </a:r>
            <a:r>
              <a:rPr lang="cs-CZ" altLang="en-US" dirty="0">
                <a:solidFill>
                  <a:schemeClr val="bg1"/>
                </a:solidFill>
              </a:rPr>
              <a:t>KV – kardiovaskulární; </a:t>
            </a:r>
            <a:r>
              <a:rPr lang="en-GB" altLang="en-US" dirty="0">
                <a:solidFill>
                  <a:schemeClr val="bg1"/>
                </a:solidFill>
              </a:rPr>
              <a:t>PCI = </a:t>
            </a:r>
            <a:r>
              <a:rPr lang="cs-CZ" altLang="en-US" dirty="0">
                <a:solidFill>
                  <a:schemeClr val="bg1"/>
                </a:solidFill>
              </a:rPr>
              <a:t>perkutánní koronární intervence</a:t>
            </a:r>
            <a:r>
              <a:rPr lang="en-GB" altLang="en-US" dirty="0">
                <a:solidFill>
                  <a:schemeClr val="bg1"/>
                </a:solidFill>
              </a:rPr>
              <a:t>; PROSPECT = Providing Regional Observations to Study Predictors of Events in the Coronary Tree.</a:t>
            </a:r>
          </a:p>
          <a:p>
            <a:r>
              <a:rPr lang="en-GB" altLang="en-US" dirty="0">
                <a:solidFill>
                  <a:schemeClr val="bg1"/>
                </a:solidFill>
              </a:rPr>
              <a:t>Stone GW et al. </a:t>
            </a:r>
            <a:r>
              <a:rPr lang="en-GB" altLang="en-US" i="1" dirty="0">
                <a:solidFill>
                  <a:schemeClr val="bg1"/>
                </a:solidFill>
              </a:rPr>
              <a:t>N Engl J Med</a:t>
            </a:r>
            <a:r>
              <a:rPr lang="en-GB" altLang="en-US" dirty="0">
                <a:solidFill>
                  <a:schemeClr val="bg1"/>
                </a:solidFill>
              </a:rPr>
              <a:t>. 2011;364:226-235.</a:t>
            </a:r>
          </a:p>
        </p:txBody>
      </p:sp>
      <p:sp>
        <p:nvSpPr>
          <p:cNvPr id="108" name="Freeform 6"/>
          <p:cNvSpPr>
            <a:spLocks/>
          </p:cNvSpPr>
          <p:nvPr/>
        </p:nvSpPr>
        <p:spPr bwMode="auto">
          <a:xfrm>
            <a:off x="2400769" y="1325822"/>
            <a:ext cx="4572386" cy="1821977"/>
          </a:xfrm>
          <a:custGeom>
            <a:avLst/>
            <a:gdLst>
              <a:gd name="T0" fmla="*/ 0 w 3886"/>
              <a:gd name="T1" fmla="*/ 0 h 2110"/>
              <a:gd name="T2" fmla="*/ 0 w 3886"/>
              <a:gd name="T3" fmla="*/ 2147483647 h 2110"/>
              <a:gd name="T4" fmla="*/ 2147483647 w 3886"/>
              <a:gd name="T5" fmla="*/ 2147483647 h 2110"/>
              <a:gd name="T6" fmla="*/ 0 60000 65536"/>
              <a:gd name="T7" fmla="*/ 0 60000 65536"/>
              <a:gd name="T8" fmla="*/ 0 60000 65536"/>
              <a:gd name="T9" fmla="*/ 0 w 3886"/>
              <a:gd name="T10" fmla="*/ 0 h 2110"/>
              <a:gd name="T11" fmla="*/ 3886 w 3886"/>
              <a:gd name="T12" fmla="*/ 2110 h 2110"/>
            </a:gdLst>
            <a:ahLst/>
            <a:cxnLst>
              <a:cxn ang="T6">
                <a:pos x="T0" y="T1"/>
              </a:cxn>
              <a:cxn ang="T7">
                <a:pos x="T2" y="T3"/>
              </a:cxn>
              <a:cxn ang="T8">
                <a:pos x="T4" y="T5"/>
              </a:cxn>
            </a:cxnLst>
            <a:rect l="T9" t="T10" r="T11" b="T12"/>
            <a:pathLst>
              <a:path w="3886" h="2110">
                <a:moveTo>
                  <a:pt x="0" y="0"/>
                </a:moveTo>
                <a:lnTo>
                  <a:pt x="0" y="2110"/>
                </a:lnTo>
                <a:lnTo>
                  <a:pt x="3886" y="2110"/>
                </a:lnTo>
              </a:path>
            </a:pathLst>
          </a:custGeom>
          <a:noFill/>
          <a:ln w="9525" cap="sq">
            <a:solidFill>
              <a:schemeClr val="tx1">
                <a:lumMod val="50000"/>
                <a:lumOff val="50000"/>
              </a:schemeClr>
            </a:solidFill>
            <a:prstDash val="solid"/>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grpSp>
        <p:nvGrpSpPr>
          <p:cNvPr id="109" name="Group 108"/>
          <p:cNvGrpSpPr/>
          <p:nvPr/>
        </p:nvGrpSpPr>
        <p:grpSpPr>
          <a:xfrm>
            <a:off x="2343150" y="1327482"/>
            <a:ext cx="54038" cy="1821977"/>
            <a:chOff x="1564000" y="1732155"/>
            <a:chExt cx="108250" cy="2429302"/>
          </a:xfrm>
        </p:grpSpPr>
        <p:sp>
          <p:nvSpPr>
            <p:cNvPr id="110" name="Line 7"/>
            <p:cNvSpPr>
              <a:spLocks noChangeShapeType="1"/>
            </p:cNvSpPr>
            <p:nvPr/>
          </p:nvSpPr>
          <p:spPr bwMode="auto">
            <a:xfrm>
              <a:off x="1564000" y="1732155"/>
              <a:ext cx="108250" cy="0"/>
            </a:xfrm>
            <a:prstGeom prst="line">
              <a:avLst/>
            </a:prstGeom>
            <a:noFill/>
            <a:ln w="9525" cap="sq">
              <a:solidFill>
                <a:schemeClr val="tx1">
                  <a:lumMod val="50000"/>
                  <a:lumOff val="50000"/>
                </a:schemeClr>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11" name="Line 8"/>
            <p:cNvSpPr>
              <a:spLocks noChangeShapeType="1"/>
            </p:cNvSpPr>
            <p:nvPr/>
          </p:nvSpPr>
          <p:spPr bwMode="auto">
            <a:xfrm>
              <a:off x="1564000" y="2219167"/>
              <a:ext cx="108250" cy="0"/>
            </a:xfrm>
            <a:prstGeom prst="line">
              <a:avLst/>
            </a:prstGeom>
            <a:noFill/>
            <a:ln w="9525" cap="sq">
              <a:solidFill>
                <a:schemeClr val="tx1">
                  <a:lumMod val="50000"/>
                  <a:lumOff val="50000"/>
                </a:schemeClr>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12" name="Line 9"/>
            <p:cNvSpPr>
              <a:spLocks noChangeShapeType="1"/>
            </p:cNvSpPr>
            <p:nvPr/>
          </p:nvSpPr>
          <p:spPr bwMode="auto">
            <a:xfrm>
              <a:off x="1564000" y="2702725"/>
              <a:ext cx="108250" cy="0"/>
            </a:xfrm>
            <a:prstGeom prst="line">
              <a:avLst/>
            </a:prstGeom>
            <a:noFill/>
            <a:ln w="9525" cap="sq">
              <a:solidFill>
                <a:schemeClr val="tx1">
                  <a:lumMod val="50000"/>
                  <a:lumOff val="50000"/>
                </a:schemeClr>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13" name="Line 10"/>
            <p:cNvSpPr>
              <a:spLocks noChangeShapeType="1"/>
            </p:cNvSpPr>
            <p:nvPr/>
          </p:nvSpPr>
          <p:spPr bwMode="auto">
            <a:xfrm>
              <a:off x="1564000" y="3189736"/>
              <a:ext cx="108250" cy="0"/>
            </a:xfrm>
            <a:prstGeom prst="line">
              <a:avLst/>
            </a:prstGeom>
            <a:noFill/>
            <a:ln w="9525" cap="sq">
              <a:solidFill>
                <a:schemeClr val="tx1">
                  <a:lumMod val="50000"/>
                  <a:lumOff val="50000"/>
                </a:schemeClr>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14" name="Line 11"/>
            <p:cNvSpPr>
              <a:spLocks noChangeShapeType="1"/>
            </p:cNvSpPr>
            <p:nvPr/>
          </p:nvSpPr>
          <p:spPr bwMode="auto">
            <a:xfrm>
              <a:off x="1564000" y="3674445"/>
              <a:ext cx="108250" cy="0"/>
            </a:xfrm>
            <a:prstGeom prst="line">
              <a:avLst/>
            </a:prstGeom>
            <a:noFill/>
            <a:ln w="9525" cap="sq">
              <a:solidFill>
                <a:schemeClr val="tx1">
                  <a:lumMod val="50000"/>
                  <a:lumOff val="50000"/>
                </a:schemeClr>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15" name="Line 12"/>
            <p:cNvSpPr>
              <a:spLocks noChangeShapeType="1"/>
            </p:cNvSpPr>
            <p:nvPr/>
          </p:nvSpPr>
          <p:spPr bwMode="auto">
            <a:xfrm>
              <a:off x="1564000" y="4161457"/>
              <a:ext cx="108250" cy="0"/>
            </a:xfrm>
            <a:prstGeom prst="line">
              <a:avLst/>
            </a:prstGeom>
            <a:noFill/>
            <a:ln w="9525" cap="sq">
              <a:solidFill>
                <a:schemeClr val="tx1">
                  <a:lumMod val="50000"/>
                  <a:lumOff val="50000"/>
                </a:schemeClr>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grpSp>
      <p:sp>
        <p:nvSpPr>
          <p:cNvPr id="116" name="Line 13"/>
          <p:cNvSpPr>
            <a:spLocks noChangeShapeType="1"/>
          </p:cNvSpPr>
          <p:nvPr/>
        </p:nvSpPr>
        <p:spPr bwMode="auto">
          <a:xfrm flipV="1">
            <a:off x="2397188" y="3149458"/>
            <a:ext cx="0" cy="58718"/>
          </a:xfrm>
          <a:prstGeom prst="line">
            <a:avLst/>
          </a:prstGeom>
          <a:noFill/>
          <a:ln w="9525" cap="sq">
            <a:solidFill>
              <a:schemeClr val="tx1">
                <a:lumMod val="50000"/>
                <a:lumOff val="50000"/>
              </a:schemeClr>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17" name="Line 14"/>
          <p:cNvSpPr>
            <a:spLocks noChangeShapeType="1"/>
          </p:cNvSpPr>
          <p:nvPr/>
        </p:nvSpPr>
        <p:spPr bwMode="auto">
          <a:xfrm flipV="1">
            <a:off x="3919748" y="3149458"/>
            <a:ext cx="0" cy="58718"/>
          </a:xfrm>
          <a:prstGeom prst="line">
            <a:avLst/>
          </a:prstGeom>
          <a:noFill/>
          <a:ln w="9525" cap="sq">
            <a:solidFill>
              <a:schemeClr val="tx1">
                <a:lumMod val="50000"/>
                <a:lumOff val="50000"/>
              </a:schemeClr>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18" name="Line 15"/>
          <p:cNvSpPr>
            <a:spLocks noChangeShapeType="1"/>
          </p:cNvSpPr>
          <p:nvPr/>
        </p:nvSpPr>
        <p:spPr bwMode="auto">
          <a:xfrm flipV="1">
            <a:off x="5445837" y="3149458"/>
            <a:ext cx="0" cy="58718"/>
          </a:xfrm>
          <a:prstGeom prst="line">
            <a:avLst/>
          </a:prstGeom>
          <a:noFill/>
          <a:ln w="9525" cap="sq">
            <a:solidFill>
              <a:schemeClr val="tx1">
                <a:lumMod val="50000"/>
                <a:lumOff val="50000"/>
              </a:schemeClr>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19" name="Line 16"/>
          <p:cNvSpPr>
            <a:spLocks noChangeShapeType="1"/>
          </p:cNvSpPr>
          <p:nvPr/>
        </p:nvSpPr>
        <p:spPr bwMode="auto">
          <a:xfrm flipV="1">
            <a:off x="6969575" y="3149458"/>
            <a:ext cx="0" cy="58718"/>
          </a:xfrm>
          <a:prstGeom prst="line">
            <a:avLst/>
          </a:prstGeom>
          <a:noFill/>
          <a:ln w="9525" cap="sq">
            <a:solidFill>
              <a:schemeClr val="tx1">
                <a:lumMod val="50000"/>
                <a:lumOff val="50000"/>
              </a:schemeClr>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20" name="Freeform 17"/>
          <p:cNvSpPr>
            <a:spLocks/>
          </p:cNvSpPr>
          <p:nvPr/>
        </p:nvSpPr>
        <p:spPr bwMode="auto">
          <a:xfrm>
            <a:off x="2397188" y="2949128"/>
            <a:ext cx="4572387" cy="200331"/>
          </a:xfrm>
          <a:custGeom>
            <a:avLst/>
            <a:gdLst>
              <a:gd name="T0" fmla="*/ 0 w 3886"/>
              <a:gd name="T1" fmla="*/ 2147483647 h 232"/>
              <a:gd name="T2" fmla="*/ 2147483647 w 3886"/>
              <a:gd name="T3" fmla="*/ 2147483647 h 232"/>
              <a:gd name="T4" fmla="*/ 2147483647 w 3886"/>
              <a:gd name="T5" fmla="*/ 2147483647 h 232"/>
              <a:gd name="T6" fmla="*/ 2147483647 w 3886"/>
              <a:gd name="T7" fmla="*/ 2147483647 h 232"/>
              <a:gd name="T8" fmla="*/ 2147483647 w 3886"/>
              <a:gd name="T9" fmla="*/ 2147483647 h 232"/>
              <a:gd name="T10" fmla="*/ 2147483647 w 3886"/>
              <a:gd name="T11" fmla="*/ 2147483647 h 232"/>
              <a:gd name="T12" fmla="*/ 2147483647 w 3886"/>
              <a:gd name="T13" fmla="*/ 2147483647 h 232"/>
              <a:gd name="T14" fmla="*/ 2147483647 w 3886"/>
              <a:gd name="T15" fmla="*/ 2147483647 h 232"/>
              <a:gd name="T16" fmla="*/ 2147483647 w 3886"/>
              <a:gd name="T17" fmla="*/ 2147483647 h 232"/>
              <a:gd name="T18" fmla="*/ 2147483647 w 3886"/>
              <a:gd name="T19" fmla="*/ 2147483647 h 232"/>
              <a:gd name="T20" fmla="*/ 2147483647 w 3886"/>
              <a:gd name="T21" fmla="*/ 2147483647 h 232"/>
              <a:gd name="T22" fmla="*/ 2147483647 w 3886"/>
              <a:gd name="T23" fmla="*/ 2147483647 h 232"/>
              <a:gd name="T24" fmla="*/ 2147483647 w 3886"/>
              <a:gd name="T25" fmla="*/ 2147483647 h 232"/>
              <a:gd name="T26" fmla="*/ 2147483647 w 3886"/>
              <a:gd name="T27" fmla="*/ 2147483647 h 232"/>
              <a:gd name="T28" fmla="*/ 2147483647 w 3886"/>
              <a:gd name="T29" fmla="*/ 2147483647 h 232"/>
              <a:gd name="T30" fmla="*/ 2147483647 w 3886"/>
              <a:gd name="T31" fmla="*/ 2147483647 h 232"/>
              <a:gd name="T32" fmla="*/ 2147483647 w 3886"/>
              <a:gd name="T33" fmla="*/ 2147483647 h 232"/>
              <a:gd name="T34" fmla="*/ 2147483647 w 3886"/>
              <a:gd name="T35" fmla="*/ 2147483647 h 232"/>
              <a:gd name="T36" fmla="*/ 2147483647 w 3886"/>
              <a:gd name="T37" fmla="*/ 2147483647 h 232"/>
              <a:gd name="T38" fmla="*/ 2147483647 w 3886"/>
              <a:gd name="T39" fmla="*/ 2147483647 h 232"/>
              <a:gd name="T40" fmla="*/ 2147483647 w 3886"/>
              <a:gd name="T41" fmla="*/ 2147483647 h 232"/>
              <a:gd name="T42" fmla="*/ 2147483647 w 3886"/>
              <a:gd name="T43" fmla="*/ 2147483647 h 232"/>
              <a:gd name="T44" fmla="*/ 2147483647 w 3886"/>
              <a:gd name="T45" fmla="*/ 2147483647 h 232"/>
              <a:gd name="T46" fmla="*/ 2147483647 w 3886"/>
              <a:gd name="T47" fmla="*/ 2147483647 h 232"/>
              <a:gd name="T48" fmla="*/ 2147483647 w 3886"/>
              <a:gd name="T49" fmla="*/ 2147483647 h 232"/>
              <a:gd name="T50" fmla="*/ 2147483647 w 3886"/>
              <a:gd name="T51" fmla="*/ 2147483647 h 232"/>
              <a:gd name="T52" fmla="*/ 2147483647 w 3886"/>
              <a:gd name="T53" fmla="*/ 2147483647 h 232"/>
              <a:gd name="T54" fmla="*/ 2147483647 w 3886"/>
              <a:gd name="T55" fmla="*/ 2147483647 h 232"/>
              <a:gd name="T56" fmla="*/ 2147483647 w 3886"/>
              <a:gd name="T57" fmla="*/ 2147483647 h 232"/>
              <a:gd name="T58" fmla="*/ 2147483647 w 3886"/>
              <a:gd name="T59" fmla="*/ 2147483647 h 232"/>
              <a:gd name="T60" fmla="*/ 2147483647 w 3886"/>
              <a:gd name="T61" fmla="*/ 2147483647 h 232"/>
              <a:gd name="T62" fmla="*/ 2147483647 w 3886"/>
              <a:gd name="T63" fmla="*/ 2147483647 h 232"/>
              <a:gd name="T64" fmla="*/ 2147483647 w 3886"/>
              <a:gd name="T65" fmla="*/ 2147483647 h 232"/>
              <a:gd name="T66" fmla="*/ 2147483647 w 3886"/>
              <a:gd name="T67" fmla="*/ 2147483647 h 232"/>
              <a:gd name="T68" fmla="*/ 2147483647 w 3886"/>
              <a:gd name="T69" fmla="*/ 0 h 232"/>
              <a:gd name="T70" fmla="*/ 2147483647 w 3886"/>
              <a:gd name="T71" fmla="*/ 0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86"/>
              <a:gd name="T109" fmla="*/ 0 h 232"/>
              <a:gd name="T110" fmla="*/ 3886 w 3886"/>
              <a:gd name="T111" fmla="*/ 232 h 2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86" h="232">
                <a:moveTo>
                  <a:pt x="0" y="232"/>
                </a:moveTo>
                <a:lnTo>
                  <a:pt x="37" y="232"/>
                </a:lnTo>
                <a:lnTo>
                  <a:pt x="37" y="225"/>
                </a:lnTo>
                <a:lnTo>
                  <a:pt x="181" y="225"/>
                </a:lnTo>
                <a:lnTo>
                  <a:pt x="181" y="208"/>
                </a:lnTo>
                <a:lnTo>
                  <a:pt x="378" y="208"/>
                </a:lnTo>
                <a:lnTo>
                  <a:pt x="378" y="196"/>
                </a:lnTo>
                <a:lnTo>
                  <a:pt x="451" y="196"/>
                </a:lnTo>
                <a:lnTo>
                  <a:pt x="451" y="187"/>
                </a:lnTo>
                <a:lnTo>
                  <a:pt x="600" y="187"/>
                </a:lnTo>
                <a:lnTo>
                  <a:pt x="600" y="170"/>
                </a:lnTo>
                <a:lnTo>
                  <a:pt x="739" y="170"/>
                </a:lnTo>
                <a:lnTo>
                  <a:pt x="739" y="158"/>
                </a:lnTo>
                <a:lnTo>
                  <a:pt x="1443" y="158"/>
                </a:lnTo>
                <a:lnTo>
                  <a:pt x="1443" y="142"/>
                </a:lnTo>
                <a:lnTo>
                  <a:pt x="1497" y="142"/>
                </a:lnTo>
                <a:lnTo>
                  <a:pt x="1497" y="132"/>
                </a:lnTo>
                <a:lnTo>
                  <a:pt x="1679" y="132"/>
                </a:lnTo>
                <a:lnTo>
                  <a:pt x="1679" y="118"/>
                </a:lnTo>
                <a:lnTo>
                  <a:pt x="1965" y="118"/>
                </a:lnTo>
                <a:lnTo>
                  <a:pt x="1965" y="102"/>
                </a:lnTo>
                <a:lnTo>
                  <a:pt x="1991" y="102"/>
                </a:lnTo>
                <a:lnTo>
                  <a:pt x="1991" y="90"/>
                </a:lnTo>
                <a:lnTo>
                  <a:pt x="2582" y="90"/>
                </a:lnTo>
                <a:lnTo>
                  <a:pt x="2582" y="80"/>
                </a:lnTo>
                <a:lnTo>
                  <a:pt x="2605" y="80"/>
                </a:lnTo>
                <a:lnTo>
                  <a:pt x="2605" y="62"/>
                </a:lnTo>
                <a:lnTo>
                  <a:pt x="2648" y="62"/>
                </a:lnTo>
                <a:lnTo>
                  <a:pt x="2648" y="50"/>
                </a:lnTo>
                <a:lnTo>
                  <a:pt x="3548" y="50"/>
                </a:lnTo>
                <a:lnTo>
                  <a:pt x="3548" y="36"/>
                </a:lnTo>
                <a:lnTo>
                  <a:pt x="3669" y="36"/>
                </a:lnTo>
                <a:lnTo>
                  <a:pt x="3669" y="21"/>
                </a:lnTo>
                <a:lnTo>
                  <a:pt x="3690" y="21"/>
                </a:lnTo>
                <a:lnTo>
                  <a:pt x="3690" y="0"/>
                </a:lnTo>
                <a:lnTo>
                  <a:pt x="3886" y="0"/>
                </a:lnTo>
              </a:path>
            </a:pathLst>
          </a:custGeom>
          <a:noFill/>
          <a:ln w="30163" cap="sq">
            <a:solidFill>
              <a:schemeClr val="accent3">
                <a:lumMod val="75000"/>
              </a:schemeClr>
            </a:solidFill>
            <a:prstDash val="solid"/>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21" name="Freeform 18"/>
          <p:cNvSpPr>
            <a:spLocks/>
          </p:cNvSpPr>
          <p:nvPr/>
        </p:nvSpPr>
        <p:spPr bwMode="auto">
          <a:xfrm>
            <a:off x="2397189" y="2302370"/>
            <a:ext cx="4568857" cy="842772"/>
          </a:xfrm>
          <a:custGeom>
            <a:avLst/>
            <a:gdLst>
              <a:gd name="T0" fmla="*/ 2147483647 w 3883"/>
              <a:gd name="T1" fmla="*/ 2147483647 h 976"/>
              <a:gd name="T2" fmla="*/ 2147483647 w 3883"/>
              <a:gd name="T3" fmla="*/ 2147483647 h 976"/>
              <a:gd name="T4" fmla="*/ 2147483647 w 3883"/>
              <a:gd name="T5" fmla="*/ 2147483647 h 976"/>
              <a:gd name="T6" fmla="*/ 2147483647 w 3883"/>
              <a:gd name="T7" fmla="*/ 2147483647 h 976"/>
              <a:gd name="T8" fmla="*/ 2147483647 w 3883"/>
              <a:gd name="T9" fmla="*/ 2147483647 h 976"/>
              <a:gd name="T10" fmla="*/ 2147483647 w 3883"/>
              <a:gd name="T11" fmla="*/ 2147483647 h 976"/>
              <a:gd name="T12" fmla="*/ 2147483647 w 3883"/>
              <a:gd name="T13" fmla="*/ 2147483647 h 976"/>
              <a:gd name="T14" fmla="*/ 2147483647 w 3883"/>
              <a:gd name="T15" fmla="*/ 2147483647 h 976"/>
              <a:gd name="T16" fmla="*/ 2147483647 w 3883"/>
              <a:gd name="T17" fmla="*/ 2147483647 h 976"/>
              <a:gd name="T18" fmla="*/ 2147483647 w 3883"/>
              <a:gd name="T19" fmla="*/ 2147483647 h 976"/>
              <a:gd name="T20" fmla="*/ 2147483647 w 3883"/>
              <a:gd name="T21" fmla="*/ 2147483647 h 976"/>
              <a:gd name="T22" fmla="*/ 2147483647 w 3883"/>
              <a:gd name="T23" fmla="*/ 2147483647 h 976"/>
              <a:gd name="T24" fmla="*/ 2147483647 w 3883"/>
              <a:gd name="T25" fmla="*/ 2147483647 h 976"/>
              <a:gd name="T26" fmla="*/ 2147483647 w 3883"/>
              <a:gd name="T27" fmla="*/ 2147483647 h 976"/>
              <a:gd name="T28" fmla="*/ 2147483647 w 3883"/>
              <a:gd name="T29" fmla="*/ 2147483647 h 976"/>
              <a:gd name="T30" fmla="*/ 2147483647 w 3883"/>
              <a:gd name="T31" fmla="*/ 2147483647 h 976"/>
              <a:gd name="T32" fmla="*/ 2147483647 w 3883"/>
              <a:gd name="T33" fmla="*/ 2147483647 h 976"/>
              <a:gd name="T34" fmla="*/ 2147483647 w 3883"/>
              <a:gd name="T35" fmla="*/ 2147483647 h 976"/>
              <a:gd name="T36" fmla="*/ 2147483647 w 3883"/>
              <a:gd name="T37" fmla="*/ 2147483647 h 976"/>
              <a:gd name="T38" fmla="*/ 2147483647 w 3883"/>
              <a:gd name="T39" fmla="*/ 2147483647 h 976"/>
              <a:gd name="T40" fmla="*/ 2147483647 w 3883"/>
              <a:gd name="T41" fmla="*/ 2147483647 h 976"/>
              <a:gd name="T42" fmla="*/ 2147483647 w 3883"/>
              <a:gd name="T43" fmla="*/ 2147483647 h 976"/>
              <a:gd name="T44" fmla="*/ 2147483647 w 3883"/>
              <a:gd name="T45" fmla="*/ 2147483647 h 976"/>
              <a:gd name="T46" fmla="*/ 2147483647 w 3883"/>
              <a:gd name="T47" fmla="*/ 2147483647 h 976"/>
              <a:gd name="T48" fmla="*/ 2147483647 w 3883"/>
              <a:gd name="T49" fmla="*/ 2147483647 h 976"/>
              <a:gd name="T50" fmla="*/ 2147483647 w 3883"/>
              <a:gd name="T51" fmla="*/ 2147483647 h 976"/>
              <a:gd name="T52" fmla="*/ 2147483647 w 3883"/>
              <a:gd name="T53" fmla="*/ 2147483647 h 976"/>
              <a:gd name="T54" fmla="*/ 2147483647 w 3883"/>
              <a:gd name="T55" fmla="*/ 2147483647 h 976"/>
              <a:gd name="T56" fmla="*/ 2147483647 w 3883"/>
              <a:gd name="T57" fmla="*/ 2147483647 h 976"/>
              <a:gd name="T58" fmla="*/ 2147483647 w 3883"/>
              <a:gd name="T59" fmla="*/ 2147483647 h 976"/>
              <a:gd name="T60" fmla="*/ 2147483647 w 3883"/>
              <a:gd name="T61" fmla="*/ 2147483647 h 976"/>
              <a:gd name="T62" fmla="*/ 2147483647 w 3883"/>
              <a:gd name="T63" fmla="*/ 2147483647 h 976"/>
              <a:gd name="T64" fmla="*/ 2147483647 w 3883"/>
              <a:gd name="T65" fmla="*/ 2147483647 h 976"/>
              <a:gd name="T66" fmla="*/ 2147483647 w 3883"/>
              <a:gd name="T67" fmla="*/ 2147483647 h 976"/>
              <a:gd name="T68" fmla="*/ 2147483647 w 3883"/>
              <a:gd name="T69" fmla="*/ 2147483647 h 976"/>
              <a:gd name="T70" fmla="*/ 2147483647 w 3883"/>
              <a:gd name="T71" fmla="*/ 2147483647 h 976"/>
              <a:gd name="T72" fmla="*/ 2147483647 w 3883"/>
              <a:gd name="T73" fmla="*/ 2147483647 h 976"/>
              <a:gd name="T74" fmla="*/ 2147483647 w 3883"/>
              <a:gd name="T75" fmla="*/ 2147483647 h 976"/>
              <a:gd name="T76" fmla="*/ 2147483647 w 3883"/>
              <a:gd name="T77" fmla="*/ 2147483647 h 976"/>
              <a:gd name="T78" fmla="*/ 2147483647 w 3883"/>
              <a:gd name="T79" fmla="*/ 2147483647 h 976"/>
              <a:gd name="T80" fmla="*/ 2147483647 w 3883"/>
              <a:gd name="T81" fmla="*/ 2147483647 h 976"/>
              <a:gd name="T82" fmla="*/ 2147483647 w 3883"/>
              <a:gd name="T83" fmla="*/ 2147483647 h 976"/>
              <a:gd name="T84" fmla="*/ 2147483647 w 3883"/>
              <a:gd name="T85" fmla="*/ 2147483647 h 976"/>
              <a:gd name="T86" fmla="*/ 2147483647 w 3883"/>
              <a:gd name="T87" fmla="*/ 2147483647 h 9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83"/>
              <a:gd name="T133" fmla="*/ 0 h 976"/>
              <a:gd name="T134" fmla="*/ 3883 w 3883"/>
              <a:gd name="T135" fmla="*/ 976 h 9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83" h="976">
                <a:moveTo>
                  <a:pt x="0" y="976"/>
                </a:moveTo>
                <a:lnTo>
                  <a:pt x="47" y="976"/>
                </a:lnTo>
                <a:lnTo>
                  <a:pt x="47" y="943"/>
                </a:lnTo>
                <a:lnTo>
                  <a:pt x="80" y="943"/>
                </a:lnTo>
                <a:lnTo>
                  <a:pt x="80" y="922"/>
                </a:lnTo>
                <a:lnTo>
                  <a:pt x="139" y="922"/>
                </a:lnTo>
                <a:lnTo>
                  <a:pt x="139" y="905"/>
                </a:lnTo>
                <a:lnTo>
                  <a:pt x="146" y="905"/>
                </a:lnTo>
                <a:lnTo>
                  <a:pt x="146" y="879"/>
                </a:lnTo>
                <a:lnTo>
                  <a:pt x="153" y="879"/>
                </a:lnTo>
                <a:lnTo>
                  <a:pt x="153" y="865"/>
                </a:lnTo>
                <a:lnTo>
                  <a:pt x="181" y="865"/>
                </a:lnTo>
                <a:lnTo>
                  <a:pt x="181" y="855"/>
                </a:lnTo>
                <a:lnTo>
                  <a:pt x="224" y="855"/>
                </a:lnTo>
                <a:lnTo>
                  <a:pt x="224" y="846"/>
                </a:lnTo>
                <a:lnTo>
                  <a:pt x="271" y="846"/>
                </a:lnTo>
                <a:lnTo>
                  <a:pt x="271" y="837"/>
                </a:lnTo>
                <a:lnTo>
                  <a:pt x="321" y="837"/>
                </a:lnTo>
                <a:lnTo>
                  <a:pt x="321" y="813"/>
                </a:lnTo>
                <a:lnTo>
                  <a:pt x="378" y="813"/>
                </a:lnTo>
                <a:lnTo>
                  <a:pt x="378" y="803"/>
                </a:lnTo>
                <a:lnTo>
                  <a:pt x="387" y="803"/>
                </a:lnTo>
                <a:lnTo>
                  <a:pt x="387" y="794"/>
                </a:lnTo>
                <a:lnTo>
                  <a:pt x="401" y="794"/>
                </a:lnTo>
                <a:lnTo>
                  <a:pt x="401" y="782"/>
                </a:lnTo>
                <a:lnTo>
                  <a:pt x="451" y="782"/>
                </a:lnTo>
                <a:lnTo>
                  <a:pt x="451" y="773"/>
                </a:lnTo>
                <a:lnTo>
                  <a:pt x="458" y="773"/>
                </a:lnTo>
                <a:lnTo>
                  <a:pt x="458" y="744"/>
                </a:lnTo>
                <a:lnTo>
                  <a:pt x="479" y="744"/>
                </a:lnTo>
                <a:lnTo>
                  <a:pt x="479" y="728"/>
                </a:lnTo>
                <a:lnTo>
                  <a:pt x="515" y="728"/>
                </a:lnTo>
                <a:lnTo>
                  <a:pt x="515" y="718"/>
                </a:lnTo>
                <a:lnTo>
                  <a:pt x="541" y="718"/>
                </a:lnTo>
                <a:lnTo>
                  <a:pt x="541" y="690"/>
                </a:lnTo>
                <a:lnTo>
                  <a:pt x="588" y="690"/>
                </a:lnTo>
                <a:lnTo>
                  <a:pt x="588" y="678"/>
                </a:lnTo>
                <a:lnTo>
                  <a:pt x="619" y="678"/>
                </a:lnTo>
                <a:lnTo>
                  <a:pt x="619" y="664"/>
                </a:lnTo>
                <a:lnTo>
                  <a:pt x="628" y="664"/>
                </a:lnTo>
                <a:lnTo>
                  <a:pt x="628" y="648"/>
                </a:lnTo>
                <a:lnTo>
                  <a:pt x="663" y="648"/>
                </a:lnTo>
                <a:lnTo>
                  <a:pt x="663" y="636"/>
                </a:lnTo>
                <a:lnTo>
                  <a:pt x="734" y="636"/>
                </a:lnTo>
                <a:lnTo>
                  <a:pt x="734" y="622"/>
                </a:lnTo>
                <a:lnTo>
                  <a:pt x="748" y="622"/>
                </a:lnTo>
                <a:lnTo>
                  <a:pt x="748" y="612"/>
                </a:lnTo>
                <a:lnTo>
                  <a:pt x="786" y="612"/>
                </a:lnTo>
                <a:lnTo>
                  <a:pt x="786" y="598"/>
                </a:lnTo>
                <a:lnTo>
                  <a:pt x="798" y="598"/>
                </a:lnTo>
                <a:lnTo>
                  <a:pt x="798" y="586"/>
                </a:lnTo>
                <a:lnTo>
                  <a:pt x="812" y="586"/>
                </a:lnTo>
                <a:lnTo>
                  <a:pt x="812" y="574"/>
                </a:lnTo>
                <a:lnTo>
                  <a:pt x="867" y="574"/>
                </a:lnTo>
                <a:lnTo>
                  <a:pt x="867" y="560"/>
                </a:lnTo>
                <a:lnTo>
                  <a:pt x="919" y="560"/>
                </a:lnTo>
                <a:lnTo>
                  <a:pt x="919" y="544"/>
                </a:lnTo>
                <a:lnTo>
                  <a:pt x="933" y="544"/>
                </a:lnTo>
                <a:lnTo>
                  <a:pt x="933" y="532"/>
                </a:lnTo>
                <a:lnTo>
                  <a:pt x="975" y="532"/>
                </a:lnTo>
                <a:lnTo>
                  <a:pt x="975" y="522"/>
                </a:lnTo>
                <a:lnTo>
                  <a:pt x="1164" y="522"/>
                </a:lnTo>
                <a:lnTo>
                  <a:pt x="1164" y="499"/>
                </a:lnTo>
                <a:lnTo>
                  <a:pt x="1176" y="499"/>
                </a:lnTo>
                <a:lnTo>
                  <a:pt x="1176" y="494"/>
                </a:lnTo>
                <a:lnTo>
                  <a:pt x="1221" y="494"/>
                </a:lnTo>
                <a:lnTo>
                  <a:pt x="1221" y="466"/>
                </a:lnTo>
                <a:lnTo>
                  <a:pt x="1249" y="466"/>
                </a:lnTo>
                <a:lnTo>
                  <a:pt x="1249" y="454"/>
                </a:lnTo>
                <a:lnTo>
                  <a:pt x="1256" y="454"/>
                </a:lnTo>
                <a:lnTo>
                  <a:pt x="1256" y="442"/>
                </a:lnTo>
                <a:lnTo>
                  <a:pt x="1294" y="442"/>
                </a:lnTo>
                <a:lnTo>
                  <a:pt x="1294" y="430"/>
                </a:lnTo>
                <a:lnTo>
                  <a:pt x="1315" y="430"/>
                </a:lnTo>
                <a:lnTo>
                  <a:pt x="1315" y="409"/>
                </a:lnTo>
                <a:lnTo>
                  <a:pt x="1337" y="409"/>
                </a:lnTo>
                <a:lnTo>
                  <a:pt x="1337" y="404"/>
                </a:lnTo>
                <a:lnTo>
                  <a:pt x="1344" y="404"/>
                </a:lnTo>
                <a:lnTo>
                  <a:pt x="1344" y="388"/>
                </a:lnTo>
                <a:lnTo>
                  <a:pt x="1349" y="388"/>
                </a:lnTo>
                <a:lnTo>
                  <a:pt x="1349" y="371"/>
                </a:lnTo>
                <a:lnTo>
                  <a:pt x="1372" y="371"/>
                </a:lnTo>
                <a:lnTo>
                  <a:pt x="1372" y="362"/>
                </a:lnTo>
                <a:lnTo>
                  <a:pt x="1443" y="362"/>
                </a:lnTo>
                <a:lnTo>
                  <a:pt x="1443" y="345"/>
                </a:lnTo>
                <a:lnTo>
                  <a:pt x="1675" y="345"/>
                </a:lnTo>
                <a:lnTo>
                  <a:pt x="1675" y="331"/>
                </a:lnTo>
                <a:lnTo>
                  <a:pt x="1696" y="331"/>
                </a:lnTo>
                <a:lnTo>
                  <a:pt x="1696" y="317"/>
                </a:lnTo>
                <a:lnTo>
                  <a:pt x="1764" y="317"/>
                </a:lnTo>
                <a:lnTo>
                  <a:pt x="1764" y="307"/>
                </a:lnTo>
                <a:lnTo>
                  <a:pt x="1826" y="307"/>
                </a:lnTo>
                <a:lnTo>
                  <a:pt x="1826" y="291"/>
                </a:lnTo>
                <a:lnTo>
                  <a:pt x="1989" y="291"/>
                </a:lnTo>
                <a:lnTo>
                  <a:pt x="1989" y="277"/>
                </a:lnTo>
                <a:lnTo>
                  <a:pt x="2029" y="277"/>
                </a:lnTo>
                <a:lnTo>
                  <a:pt x="2029" y="270"/>
                </a:lnTo>
                <a:lnTo>
                  <a:pt x="2086" y="270"/>
                </a:lnTo>
                <a:lnTo>
                  <a:pt x="2086" y="251"/>
                </a:lnTo>
                <a:lnTo>
                  <a:pt x="2095" y="251"/>
                </a:lnTo>
                <a:lnTo>
                  <a:pt x="2095" y="241"/>
                </a:lnTo>
                <a:lnTo>
                  <a:pt x="2178" y="241"/>
                </a:lnTo>
                <a:lnTo>
                  <a:pt x="2178" y="225"/>
                </a:lnTo>
                <a:lnTo>
                  <a:pt x="2343" y="225"/>
                </a:lnTo>
                <a:lnTo>
                  <a:pt x="2343" y="208"/>
                </a:lnTo>
                <a:lnTo>
                  <a:pt x="2353" y="208"/>
                </a:lnTo>
                <a:lnTo>
                  <a:pt x="2353" y="199"/>
                </a:lnTo>
                <a:lnTo>
                  <a:pt x="2371" y="199"/>
                </a:lnTo>
                <a:lnTo>
                  <a:pt x="2371" y="187"/>
                </a:lnTo>
                <a:lnTo>
                  <a:pt x="2662" y="187"/>
                </a:lnTo>
                <a:lnTo>
                  <a:pt x="2662" y="170"/>
                </a:lnTo>
                <a:lnTo>
                  <a:pt x="2740" y="170"/>
                </a:lnTo>
                <a:lnTo>
                  <a:pt x="2740" y="140"/>
                </a:lnTo>
                <a:lnTo>
                  <a:pt x="2882" y="140"/>
                </a:lnTo>
                <a:lnTo>
                  <a:pt x="2882" y="125"/>
                </a:lnTo>
                <a:lnTo>
                  <a:pt x="3052" y="125"/>
                </a:lnTo>
                <a:lnTo>
                  <a:pt x="3052" y="114"/>
                </a:lnTo>
                <a:lnTo>
                  <a:pt x="3130" y="114"/>
                </a:lnTo>
                <a:lnTo>
                  <a:pt x="3130" y="97"/>
                </a:lnTo>
                <a:lnTo>
                  <a:pt x="3279" y="97"/>
                </a:lnTo>
                <a:lnTo>
                  <a:pt x="3279" y="83"/>
                </a:lnTo>
                <a:lnTo>
                  <a:pt x="3305" y="83"/>
                </a:lnTo>
                <a:lnTo>
                  <a:pt x="3305" y="71"/>
                </a:lnTo>
                <a:lnTo>
                  <a:pt x="3345" y="71"/>
                </a:lnTo>
                <a:lnTo>
                  <a:pt x="3345" y="55"/>
                </a:lnTo>
                <a:lnTo>
                  <a:pt x="3666" y="55"/>
                </a:lnTo>
                <a:lnTo>
                  <a:pt x="3666" y="40"/>
                </a:lnTo>
                <a:lnTo>
                  <a:pt x="3690" y="40"/>
                </a:lnTo>
                <a:lnTo>
                  <a:pt x="3690" y="29"/>
                </a:lnTo>
                <a:lnTo>
                  <a:pt x="3758" y="29"/>
                </a:lnTo>
                <a:lnTo>
                  <a:pt x="3758" y="14"/>
                </a:lnTo>
                <a:lnTo>
                  <a:pt x="3803" y="14"/>
                </a:lnTo>
                <a:lnTo>
                  <a:pt x="3803" y="0"/>
                </a:lnTo>
                <a:lnTo>
                  <a:pt x="3883" y="0"/>
                </a:lnTo>
              </a:path>
            </a:pathLst>
          </a:custGeom>
          <a:noFill/>
          <a:ln w="30163" cap="sq">
            <a:solidFill>
              <a:srgbClr val="00B0F0"/>
            </a:solidFill>
            <a:prstDash val="solid"/>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22" name="Freeform 19"/>
          <p:cNvSpPr>
            <a:spLocks/>
          </p:cNvSpPr>
          <p:nvPr/>
        </p:nvSpPr>
        <p:spPr bwMode="auto">
          <a:xfrm>
            <a:off x="2397189" y="2210840"/>
            <a:ext cx="4566503" cy="938620"/>
          </a:xfrm>
          <a:custGeom>
            <a:avLst/>
            <a:gdLst>
              <a:gd name="T0" fmla="*/ 2147483647 w 3881"/>
              <a:gd name="T1" fmla="*/ 2147483647 h 1087"/>
              <a:gd name="T2" fmla="*/ 2147483647 w 3881"/>
              <a:gd name="T3" fmla="*/ 2147483647 h 1087"/>
              <a:gd name="T4" fmla="*/ 2147483647 w 3881"/>
              <a:gd name="T5" fmla="*/ 2147483647 h 1087"/>
              <a:gd name="T6" fmla="*/ 2147483647 w 3881"/>
              <a:gd name="T7" fmla="*/ 2147483647 h 1087"/>
              <a:gd name="T8" fmla="*/ 2147483647 w 3881"/>
              <a:gd name="T9" fmla="*/ 2147483647 h 1087"/>
              <a:gd name="T10" fmla="*/ 2147483647 w 3881"/>
              <a:gd name="T11" fmla="*/ 2147483647 h 1087"/>
              <a:gd name="T12" fmla="*/ 2147483647 w 3881"/>
              <a:gd name="T13" fmla="*/ 2147483647 h 1087"/>
              <a:gd name="T14" fmla="*/ 2147483647 w 3881"/>
              <a:gd name="T15" fmla="*/ 2147483647 h 1087"/>
              <a:gd name="T16" fmla="*/ 2147483647 w 3881"/>
              <a:gd name="T17" fmla="*/ 2147483647 h 1087"/>
              <a:gd name="T18" fmla="*/ 2147483647 w 3881"/>
              <a:gd name="T19" fmla="*/ 2147483647 h 1087"/>
              <a:gd name="T20" fmla="*/ 2147483647 w 3881"/>
              <a:gd name="T21" fmla="*/ 2147483647 h 1087"/>
              <a:gd name="T22" fmla="*/ 2147483647 w 3881"/>
              <a:gd name="T23" fmla="*/ 2147483647 h 1087"/>
              <a:gd name="T24" fmla="*/ 2147483647 w 3881"/>
              <a:gd name="T25" fmla="*/ 2147483647 h 1087"/>
              <a:gd name="T26" fmla="*/ 2147483647 w 3881"/>
              <a:gd name="T27" fmla="*/ 2147483647 h 1087"/>
              <a:gd name="T28" fmla="*/ 2147483647 w 3881"/>
              <a:gd name="T29" fmla="*/ 2147483647 h 1087"/>
              <a:gd name="T30" fmla="*/ 2147483647 w 3881"/>
              <a:gd name="T31" fmla="*/ 2147483647 h 1087"/>
              <a:gd name="T32" fmla="*/ 2147483647 w 3881"/>
              <a:gd name="T33" fmla="*/ 2147483647 h 1087"/>
              <a:gd name="T34" fmla="*/ 2147483647 w 3881"/>
              <a:gd name="T35" fmla="*/ 2147483647 h 1087"/>
              <a:gd name="T36" fmla="*/ 2147483647 w 3881"/>
              <a:gd name="T37" fmla="*/ 2147483647 h 1087"/>
              <a:gd name="T38" fmla="*/ 2147483647 w 3881"/>
              <a:gd name="T39" fmla="*/ 2147483647 h 1087"/>
              <a:gd name="T40" fmla="*/ 2147483647 w 3881"/>
              <a:gd name="T41" fmla="*/ 2147483647 h 1087"/>
              <a:gd name="T42" fmla="*/ 2147483647 w 3881"/>
              <a:gd name="T43" fmla="*/ 2147483647 h 1087"/>
              <a:gd name="T44" fmla="*/ 2147483647 w 3881"/>
              <a:gd name="T45" fmla="*/ 2147483647 h 1087"/>
              <a:gd name="T46" fmla="*/ 2147483647 w 3881"/>
              <a:gd name="T47" fmla="*/ 2147483647 h 1087"/>
              <a:gd name="T48" fmla="*/ 2147483647 w 3881"/>
              <a:gd name="T49" fmla="*/ 2147483647 h 1087"/>
              <a:gd name="T50" fmla="*/ 2147483647 w 3881"/>
              <a:gd name="T51" fmla="*/ 2147483647 h 1087"/>
              <a:gd name="T52" fmla="*/ 2147483647 w 3881"/>
              <a:gd name="T53" fmla="*/ 2147483647 h 1087"/>
              <a:gd name="T54" fmla="*/ 2147483647 w 3881"/>
              <a:gd name="T55" fmla="*/ 2147483647 h 1087"/>
              <a:gd name="T56" fmla="*/ 2147483647 w 3881"/>
              <a:gd name="T57" fmla="*/ 2147483647 h 1087"/>
              <a:gd name="T58" fmla="*/ 2147483647 w 3881"/>
              <a:gd name="T59" fmla="*/ 2147483647 h 1087"/>
              <a:gd name="T60" fmla="*/ 2147483647 w 3881"/>
              <a:gd name="T61" fmla="*/ 2147483647 h 1087"/>
              <a:gd name="T62" fmla="*/ 2147483647 w 3881"/>
              <a:gd name="T63" fmla="*/ 2147483647 h 1087"/>
              <a:gd name="T64" fmla="*/ 2147483647 w 3881"/>
              <a:gd name="T65" fmla="*/ 2147483647 h 1087"/>
              <a:gd name="T66" fmla="*/ 2147483647 w 3881"/>
              <a:gd name="T67" fmla="*/ 2147483647 h 1087"/>
              <a:gd name="T68" fmla="*/ 2147483647 w 3881"/>
              <a:gd name="T69" fmla="*/ 2147483647 h 1087"/>
              <a:gd name="T70" fmla="*/ 2147483647 w 3881"/>
              <a:gd name="T71" fmla="*/ 2147483647 h 1087"/>
              <a:gd name="T72" fmla="*/ 2147483647 w 3881"/>
              <a:gd name="T73" fmla="*/ 2147483647 h 1087"/>
              <a:gd name="T74" fmla="*/ 2147483647 w 3881"/>
              <a:gd name="T75" fmla="*/ 2147483647 h 1087"/>
              <a:gd name="T76" fmla="*/ 2147483647 w 3881"/>
              <a:gd name="T77" fmla="*/ 2147483647 h 1087"/>
              <a:gd name="T78" fmla="*/ 2147483647 w 3881"/>
              <a:gd name="T79" fmla="*/ 2147483647 h 1087"/>
              <a:gd name="T80" fmla="*/ 2147483647 w 3881"/>
              <a:gd name="T81" fmla="*/ 2147483647 h 1087"/>
              <a:gd name="T82" fmla="*/ 2147483647 w 3881"/>
              <a:gd name="T83" fmla="*/ 2147483647 h 1087"/>
              <a:gd name="T84" fmla="*/ 2147483647 w 3881"/>
              <a:gd name="T85" fmla="*/ 2147483647 h 1087"/>
              <a:gd name="T86" fmla="*/ 2147483647 w 3881"/>
              <a:gd name="T87" fmla="*/ 2147483647 h 1087"/>
              <a:gd name="T88" fmla="*/ 2147483647 w 3881"/>
              <a:gd name="T89" fmla="*/ 2147483647 h 1087"/>
              <a:gd name="T90" fmla="*/ 2147483647 w 3881"/>
              <a:gd name="T91" fmla="*/ 2147483647 h 1087"/>
              <a:gd name="T92" fmla="*/ 2147483647 w 3881"/>
              <a:gd name="T93" fmla="*/ 2147483647 h 1087"/>
              <a:gd name="T94" fmla="*/ 2147483647 w 3881"/>
              <a:gd name="T95" fmla="*/ 2147483647 h 1087"/>
              <a:gd name="T96" fmla="*/ 2147483647 w 3881"/>
              <a:gd name="T97" fmla="*/ 2147483647 h 1087"/>
              <a:gd name="T98" fmla="*/ 2147483647 w 3881"/>
              <a:gd name="T99" fmla="*/ 2147483647 h 108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1"/>
              <a:gd name="T151" fmla="*/ 0 h 1087"/>
              <a:gd name="T152" fmla="*/ 3881 w 3881"/>
              <a:gd name="T153" fmla="*/ 1087 h 108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1" h="1087">
                <a:moveTo>
                  <a:pt x="0" y="1087"/>
                </a:moveTo>
                <a:lnTo>
                  <a:pt x="47" y="1087"/>
                </a:lnTo>
                <a:lnTo>
                  <a:pt x="47" y="1049"/>
                </a:lnTo>
                <a:lnTo>
                  <a:pt x="73" y="1049"/>
                </a:lnTo>
                <a:lnTo>
                  <a:pt x="73" y="1037"/>
                </a:lnTo>
                <a:lnTo>
                  <a:pt x="80" y="1037"/>
                </a:lnTo>
                <a:lnTo>
                  <a:pt x="80" y="1025"/>
                </a:lnTo>
                <a:lnTo>
                  <a:pt x="139" y="1025"/>
                </a:lnTo>
                <a:lnTo>
                  <a:pt x="139" y="1011"/>
                </a:lnTo>
                <a:lnTo>
                  <a:pt x="179" y="1011"/>
                </a:lnTo>
                <a:lnTo>
                  <a:pt x="179" y="1002"/>
                </a:lnTo>
                <a:lnTo>
                  <a:pt x="196" y="1002"/>
                </a:lnTo>
                <a:lnTo>
                  <a:pt x="196" y="987"/>
                </a:lnTo>
                <a:lnTo>
                  <a:pt x="219" y="987"/>
                </a:lnTo>
                <a:lnTo>
                  <a:pt x="219" y="978"/>
                </a:lnTo>
                <a:lnTo>
                  <a:pt x="267" y="978"/>
                </a:lnTo>
                <a:lnTo>
                  <a:pt x="267" y="952"/>
                </a:lnTo>
                <a:lnTo>
                  <a:pt x="281" y="952"/>
                </a:lnTo>
                <a:lnTo>
                  <a:pt x="281" y="940"/>
                </a:lnTo>
                <a:lnTo>
                  <a:pt x="288" y="940"/>
                </a:lnTo>
                <a:lnTo>
                  <a:pt x="288" y="926"/>
                </a:lnTo>
                <a:lnTo>
                  <a:pt x="297" y="926"/>
                </a:lnTo>
                <a:lnTo>
                  <a:pt x="297" y="912"/>
                </a:lnTo>
                <a:lnTo>
                  <a:pt x="302" y="912"/>
                </a:lnTo>
                <a:lnTo>
                  <a:pt x="302" y="888"/>
                </a:lnTo>
                <a:lnTo>
                  <a:pt x="316" y="888"/>
                </a:lnTo>
                <a:lnTo>
                  <a:pt x="316" y="876"/>
                </a:lnTo>
                <a:lnTo>
                  <a:pt x="323" y="876"/>
                </a:lnTo>
                <a:lnTo>
                  <a:pt x="323" y="858"/>
                </a:lnTo>
                <a:lnTo>
                  <a:pt x="344" y="858"/>
                </a:lnTo>
                <a:lnTo>
                  <a:pt x="344" y="848"/>
                </a:lnTo>
                <a:lnTo>
                  <a:pt x="378" y="848"/>
                </a:lnTo>
                <a:lnTo>
                  <a:pt x="378" y="834"/>
                </a:lnTo>
                <a:lnTo>
                  <a:pt x="451" y="834"/>
                </a:lnTo>
                <a:lnTo>
                  <a:pt x="451" y="824"/>
                </a:lnTo>
                <a:lnTo>
                  <a:pt x="465" y="824"/>
                </a:lnTo>
                <a:lnTo>
                  <a:pt x="465" y="813"/>
                </a:lnTo>
                <a:lnTo>
                  <a:pt x="515" y="813"/>
                </a:lnTo>
                <a:lnTo>
                  <a:pt x="515" y="796"/>
                </a:lnTo>
                <a:lnTo>
                  <a:pt x="541" y="796"/>
                </a:lnTo>
                <a:lnTo>
                  <a:pt x="541" y="784"/>
                </a:lnTo>
                <a:lnTo>
                  <a:pt x="545" y="784"/>
                </a:lnTo>
                <a:lnTo>
                  <a:pt x="545" y="772"/>
                </a:lnTo>
                <a:lnTo>
                  <a:pt x="550" y="772"/>
                </a:lnTo>
                <a:lnTo>
                  <a:pt x="550" y="763"/>
                </a:lnTo>
                <a:lnTo>
                  <a:pt x="626" y="763"/>
                </a:lnTo>
                <a:lnTo>
                  <a:pt x="626" y="742"/>
                </a:lnTo>
                <a:lnTo>
                  <a:pt x="637" y="742"/>
                </a:lnTo>
                <a:lnTo>
                  <a:pt x="637" y="732"/>
                </a:lnTo>
                <a:lnTo>
                  <a:pt x="663" y="732"/>
                </a:lnTo>
                <a:lnTo>
                  <a:pt x="663" y="709"/>
                </a:lnTo>
                <a:lnTo>
                  <a:pt x="670" y="709"/>
                </a:lnTo>
                <a:lnTo>
                  <a:pt x="670" y="692"/>
                </a:lnTo>
                <a:lnTo>
                  <a:pt x="704" y="692"/>
                </a:lnTo>
                <a:lnTo>
                  <a:pt x="704" y="680"/>
                </a:lnTo>
                <a:lnTo>
                  <a:pt x="713" y="680"/>
                </a:lnTo>
                <a:lnTo>
                  <a:pt x="713" y="669"/>
                </a:lnTo>
                <a:lnTo>
                  <a:pt x="739" y="669"/>
                </a:lnTo>
                <a:lnTo>
                  <a:pt x="739" y="659"/>
                </a:lnTo>
                <a:lnTo>
                  <a:pt x="756" y="659"/>
                </a:lnTo>
                <a:lnTo>
                  <a:pt x="756" y="640"/>
                </a:lnTo>
                <a:lnTo>
                  <a:pt x="770" y="640"/>
                </a:lnTo>
                <a:lnTo>
                  <a:pt x="770" y="612"/>
                </a:lnTo>
                <a:lnTo>
                  <a:pt x="784" y="612"/>
                </a:lnTo>
                <a:lnTo>
                  <a:pt x="784" y="600"/>
                </a:lnTo>
                <a:lnTo>
                  <a:pt x="803" y="600"/>
                </a:lnTo>
                <a:lnTo>
                  <a:pt x="803" y="588"/>
                </a:lnTo>
                <a:lnTo>
                  <a:pt x="819" y="588"/>
                </a:lnTo>
                <a:lnTo>
                  <a:pt x="819" y="576"/>
                </a:lnTo>
                <a:lnTo>
                  <a:pt x="874" y="576"/>
                </a:lnTo>
                <a:lnTo>
                  <a:pt x="874" y="548"/>
                </a:lnTo>
                <a:lnTo>
                  <a:pt x="897" y="548"/>
                </a:lnTo>
                <a:lnTo>
                  <a:pt x="897" y="539"/>
                </a:lnTo>
                <a:lnTo>
                  <a:pt x="928" y="539"/>
                </a:lnTo>
                <a:lnTo>
                  <a:pt x="928" y="524"/>
                </a:lnTo>
                <a:lnTo>
                  <a:pt x="940" y="524"/>
                </a:lnTo>
                <a:lnTo>
                  <a:pt x="940" y="513"/>
                </a:lnTo>
                <a:lnTo>
                  <a:pt x="975" y="513"/>
                </a:lnTo>
                <a:lnTo>
                  <a:pt x="975" y="494"/>
                </a:lnTo>
                <a:lnTo>
                  <a:pt x="1070" y="494"/>
                </a:lnTo>
                <a:lnTo>
                  <a:pt x="1070" y="484"/>
                </a:lnTo>
                <a:lnTo>
                  <a:pt x="1171" y="484"/>
                </a:lnTo>
                <a:lnTo>
                  <a:pt x="1171" y="472"/>
                </a:lnTo>
                <a:lnTo>
                  <a:pt x="1188" y="472"/>
                </a:lnTo>
                <a:lnTo>
                  <a:pt x="1188" y="461"/>
                </a:lnTo>
                <a:lnTo>
                  <a:pt x="1223" y="461"/>
                </a:lnTo>
                <a:lnTo>
                  <a:pt x="1223" y="442"/>
                </a:lnTo>
                <a:lnTo>
                  <a:pt x="1245" y="442"/>
                </a:lnTo>
                <a:lnTo>
                  <a:pt x="1245" y="428"/>
                </a:lnTo>
                <a:lnTo>
                  <a:pt x="1249" y="428"/>
                </a:lnTo>
                <a:lnTo>
                  <a:pt x="1249" y="418"/>
                </a:lnTo>
                <a:lnTo>
                  <a:pt x="1294" y="418"/>
                </a:lnTo>
                <a:lnTo>
                  <a:pt x="1294" y="411"/>
                </a:lnTo>
                <a:lnTo>
                  <a:pt x="1306" y="411"/>
                </a:lnTo>
                <a:lnTo>
                  <a:pt x="1306" y="392"/>
                </a:lnTo>
                <a:lnTo>
                  <a:pt x="1320" y="392"/>
                </a:lnTo>
                <a:lnTo>
                  <a:pt x="1320" y="380"/>
                </a:lnTo>
                <a:lnTo>
                  <a:pt x="1334" y="380"/>
                </a:lnTo>
                <a:lnTo>
                  <a:pt x="1334" y="366"/>
                </a:lnTo>
                <a:lnTo>
                  <a:pt x="1341" y="366"/>
                </a:lnTo>
                <a:lnTo>
                  <a:pt x="1341" y="352"/>
                </a:lnTo>
                <a:lnTo>
                  <a:pt x="1351" y="352"/>
                </a:lnTo>
                <a:lnTo>
                  <a:pt x="1351" y="338"/>
                </a:lnTo>
                <a:lnTo>
                  <a:pt x="1370" y="338"/>
                </a:lnTo>
                <a:lnTo>
                  <a:pt x="1370" y="328"/>
                </a:lnTo>
                <a:lnTo>
                  <a:pt x="1386" y="328"/>
                </a:lnTo>
                <a:lnTo>
                  <a:pt x="1386" y="309"/>
                </a:lnTo>
                <a:lnTo>
                  <a:pt x="1393" y="309"/>
                </a:lnTo>
                <a:lnTo>
                  <a:pt x="1393" y="286"/>
                </a:lnTo>
                <a:lnTo>
                  <a:pt x="1443" y="286"/>
                </a:lnTo>
                <a:lnTo>
                  <a:pt x="1443" y="274"/>
                </a:lnTo>
                <a:lnTo>
                  <a:pt x="1493" y="274"/>
                </a:lnTo>
                <a:lnTo>
                  <a:pt x="1493" y="257"/>
                </a:lnTo>
                <a:lnTo>
                  <a:pt x="1500" y="257"/>
                </a:lnTo>
                <a:lnTo>
                  <a:pt x="1500" y="248"/>
                </a:lnTo>
                <a:lnTo>
                  <a:pt x="1542" y="248"/>
                </a:lnTo>
                <a:lnTo>
                  <a:pt x="1542" y="231"/>
                </a:lnTo>
                <a:lnTo>
                  <a:pt x="1677" y="231"/>
                </a:lnTo>
                <a:lnTo>
                  <a:pt x="1677" y="220"/>
                </a:lnTo>
                <a:lnTo>
                  <a:pt x="1698" y="220"/>
                </a:lnTo>
                <a:lnTo>
                  <a:pt x="1698" y="203"/>
                </a:lnTo>
                <a:lnTo>
                  <a:pt x="1708" y="203"/>
                </a:lnTo>
                <a:lnTo>
                  <a:pt x="1708" y="196"/>
                </a:lnTo>
                <a:lnTo>
                  <a:pt x="1722" y="196"/>
                </a:lnTo>
                <a:lnTo>
                  <a:pt x="1722" y="177"/>
                </a:lnTo>
                <a:lnTo>
                  <a:pt x="1826" y="177"/>
                </a:lnTo>
                <a:lnTo>
                  <a:pt x="1826" y="170"/>
                </a:lnTo>
                <a:lnTo>
                  <a:pt x="1859" y="170"/>
                </a:lnTo>
                <a:lnTo>
                  <a:pt x="1859" y="156"/>
                </a:lnTo>
                <a:lnTo>
                  <a:pt x="1965" y="156"/>
                </a:lnTo>
                <a:lnTo>
                  <a:pt x="1965" y="137"/>
                </a:lnTo>
                <a:lnTo>
                  <a:pt x="1986" y="137"/>
                </a:lnTo>
                <a:lnTo>
                  <a:pt x="1986" y="127"/>
                </a:lnTo>
                <a:lnTo>
                  <a:pt x="2594" y="127"/>
                </a:lnTo>
                <a:lnTo>
                  <a:pt x="2594" y="118"/>
                </a:lnTo>
                <a:lnTo>
                  <a:pt x="2650" y="118"/>
                </a:lnTo>
                <a:lnTo>
                  <a:pt x="2650" y="97"/>
                </a:lnTo>
                <a:lnTo>
                  <a:pt x="3279" y="97"/>
                </a:lnTo>
                <a:lnTo>
                  <a:pt x="3279" y="85"/>
                </a:lnTo>
                <a:lnTo>
                  <a:pt x="3307" y="85"/>
                </a:lnTo>
                <a:lnTo>
                  <a:pt x="3307" y="71"/>
                </a:lnTo>
                <a:lnTo>
                  <a:pt x="3425" y="71"/>
                </a:lnTo>
                <a:lnTo>
                  <a:pt x="3425" y="57"/>
                </a:lnTo>
                <a:lnTo>
                  <a:pt x="3449" y="57"/>
                </a:lnTo>
                <a:lnTo>
                  <a:pt x="3449" y="42"/>
                </a:lnTo>
                <a:lnTo>
                  <a:pt x="3569" y="42"/>
                </a:lnTo>
                <a:lnTo>
                  <a:pt x="3569" y="28"/>
                </a:lnTo>
                <a:lnTo>
                  <a:pt x="3690" y="28"/>
                </a:lnTo>
                <a:lnTo>
                  <a:pt x="3690" y="14"/>
                </a:lnTo>
                <a:lnTo>
                  <a:pt x="3780" y="14"/>
                </a:lnTo>
                <a:lnTo>
                  <a:pt x="3780" y="0"/>
                </a:lnTo>
                <a:lnTo>
                  <a:pt x="3881" y="0"/>
                </a:lnTo>
              </a:path>
            </a:pathLst>
          </a:custGeom>
          <a:noFill/>
          <a:ln w="30163" cap="sq">
            <a:solidFill>
              <a:srgbClr val="002060"/>
            </a:solidFill>
            <a:prstDash val="solid"/>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grpSp>
        <p:nvGrpSpPr>
          <p:cNvPr id="123" name="Group 11"/>
          <p:cNvGrpSpPr>
            <a:grpSpLocks/>
          </p:cNvGrpSpPr>
          <p:nvPr/>
        </p:nvGrpSpPr>
        <p:grpSpPr bwMode="auto">
          <a:xfrm>
            <a:off x="2413661" y="1652157"/>
            <a:ext cx="4555914" cy="1497302"/>
            <a:chOff x="1563688" y="2292350"/>
            <a:chExt cx="6146800" cy="2752725"/>
          </a:xfrm>
        </p:grpSpPr>
        <p:sp>
          <p:nvSpPr>
            <p:cNvPr id="124" name="Freeform 20"/>
            <p:cNvSpPr>
              <a:spLocks/>
            </p:cNvSpPr>
            <p:nvPr/>
          </p:nvSpPr>
          <p:spPr bwMode="auto">
            <a:xfrm>
              <a:off x="1563688" y="2303463"/>
              <a:ext cx="6146800" cy="2741612"/>
            </a:xfrm>
            <a:custGeom>
              <a:avLst/>
              <a:gdLst>
                <a:gd name="T0" fmla="*/ 2147483647 w 3872"/>
                <a:gd name="T1" fmla="*/ 2147483647 h 1727"/>
                <a:gd name="T2" fmla="*/ 2147483647 w 3872"/>
                <a:gd name="T3" fmla="*/ 2147483647 h 1727"/>
                <a:gd name="T4" fmla="*/ 2147483647 w 3872"/>
                <a:gd name="T5" fmla="*/ 2147483647 h 1727"/>
                <a:gd name="T6" fmla="*/ 2147483647 w 3872"/>
                <a:gd name="T7" fmla="*/ 2147483647 h 1727"/>
                <a:gd name="T8" fmla="*/ 2147483647 w 3872"/>
                <a:gd name="T9" fmla="*/ 2147483647 h 1727"/>
                <a:gd name="T10" fmla="*/ 2147483647 w 3872"/>
                <a:gd name="T11" fmla="*/ 2147483647 h 1727"/>
                <a:gd name="T12" fmla="*/ 2147483647 w 3872"/>
                <a:gd name="T13" fmla="*/ 2147483647 h 1727"/>
                <a:gd name="T14" fmla="*/ 2147483647 w 3872"/>
                <a:gd name="T15" fmla="*/ 2147483647 h 1727"/>
                <a:gd name="T16" fmla="*/ 2147483647 w 3872"/>
                <a:gd name="T17" fmla="*/ 2147483647 h 1727"/>
                <a:gd name="T18" fmla="*/ 2147483647 w 3872"/>
                <a:gd name="T19" fmla="*/ 2147483647 h 1727"/>
                <a:gd name="T20" fmla="*/ 2147483647 w 3872"/>
                <a:gd name="T21" fmla="*/ 2147483647 h 1727"/>
                <a:gd name="T22" fmla="*/ 2147483647 w 3872"/>
                <a:gd name="T23" fmla="*/ 2147483647 h 1727"/>
                <a:gd name="T24" fmla="*/ 2147483647 w 3872"/>
                <a:gd name="T25" fmla="*/ 2147483647 h 1727"/>
                <a:gd name="T26" fmla="*/ 2147483647 w 3872"/>
                <a:gd name="T27" fmla="*/ 2147483647 h 1727"/>
                <a:gd name="T28" fmla="*/ 2147483647 w 3872"/>
                <a:gd name="T29" fmla="*/ 2147483647 h 1727"/>
                <a:gd name="T30" fmla="*/ 2147483647 w 3872"/>
                <a:gd name="T31" fmla="*/ 2147483647 h 1727"/>
                <a:gd name="T32" fmla="*/ 2147483647 w 3872"/>
                <a:gd name="T33" fmla="*/ 2147483647 h 1727"/>
                <a:gd name="T34" fmla="*/ 2147483647 w 3872"/>
                <a:gd name="T35" fmla="*/ 2147483647 h 1727"/>
                <a:gd name="T36" fmla="*/ 2147483647 w 3872"/>
                <a:gd name="T37" fmla="*/ 2147483647 h 1727"/>
                <a:gd name="T38" fmla="*/ 2147483647 w 3872"/>
                <a:gd name="T39" fmla="*/ 2147483647 h 1727"/>
                <a:gd name="T40" fmla="*/ 2147483647 w 3872"/>
                <a:gd name="T41" fmla="*/ 2147483647 h 1727"/>
                <a:gd name="T42" fmla="*/ 2147483647 w 3872"/>
                <a:gd name="T43" fmla="*/ 2147483647 h 1727"/>
                <a:gd name="T44" fmla="*/ 2147483647 w 3872"/>
                <a:gd name="T45" fmla="*/ 2147483647 h 1727"/>
                <a:gd name="T46" fmla="*/ 2147483647 w 3872"/>
                <a:gd name="T47" fmla="*/ 2147483647 h 1727"/>
                <a:gd name="T48" fmla="*/ 2147483647 w 3872"/>
                <a:gd name="T49" fmla="*/ 2147483647 h 1727"/>
                <a:gd name="T50" fmla="*/ 2147483647 w 3872"/>
                <a:gd name="T51" fmla="*/ 2147483647 h 1727"/>
                <a:gd name="T52" fmla="*/ 2147483647 w 3872"/>
                <a:gd name="T53" fmla="*/ 2147483647 h 1727"/>
                <a:gd name="T54" fmla="*/ 2147483647 w 3872"/>
                <a:gd name="T55" fmla="*/ 2147483647 h 1727"/>
                <a:gd name="T56" fmla="*/ 2147483647 w 3872"/>
                <a:gd name="T57" fmla="*/ 2147483647 h 1727"/>
                <a:gd name="T58" fmla="*/ 2147483647 w 3872"/>
                <a:gd name="T59" fmla="*/ 2147483647 h 1727"/>
                <a:gd name="T60" fmla="*/ 2147483647 w 3872"/>
                <a:gd name="T61" fmla="*/ 2147483647 h 1727"/>
                <a:gd name="T62" fmla="*/ 2147483647 w 3872"/>
                <a:gd name="T63" fmla="*/ 2147483647 h 1727"/>
                <a:gd name="T64" fmla="*/ 2147483647 w 3872"/>
                <a:gd name="T65" fmla="*/ 2147483647 h 1727"/>
                <a:gd name="T66" fmla="*/ 2147483647 w 3872"/>
                <a:gd name="T67" fmla="*/ 2147483647 h 1727"/>
                <a:gd name="T68" fmla="*/ 2147483647 w 3872"/>
                <a:gd name="T69" fmla="*/ 2147483647 h 1727"/>
                <a:gd name="T70" fmla="*/ 2147483647 w 3872"/>
                <a:gd name="T71" fmla="*/ 2147483647 h 1727"/>
                <a:gd name="T72" fmla="*/ 2147483647 w 3872"/>
                <a:gd name="T73" fmla="*/ 2147483647 h 1727"/>
                <a:gd name="T74" fmla="*/ 2147483647 w 3872"/>
                <a:gd name="T75" fmla="*/ 2147483647 h 1727"/>
                <a:gd name="T76" fmla="*/ 2147483647 w 3872"/>
                <a:gd name="T77" fmla="*/ 2147483647 h 1727"/>
                <a:gd name="T78" fmla="*/ 2147483647 w 3872"/>
                <a:gd name="T79" fmla="*/ 2147483647 h 1727"/>
                <a:gd name="T80" fmla="*/ 2147483647 w 3872"/>
                <a:gd name="T81" fmla="*/ 2147483647 h 1727"/>
                <a:gd name="T82" fmla="*/ 2147483647 w 3872"/>
                <a:gd name="T83" fmla="*/ 2147483647 h 1727"/>
                <a:gd name="T84" fmla="*/ 2147483647 w 3872"/>
                <a:gd name="T85" fmla="*/ 2147483647 h 1727"/>
                <a:gd name="T86" fmla="*/ 2147483647 w 3872"/>
                <a:gd name="T87" fmla="*/ 2147483647 h 1727"/>
                <a:gd name="T88" fmla="*/ 2147483647 w 3872"/>
                <a:gd name="T89" fmla="*/ 2147483647 h 1727"/>
                <a:gd name="T90" fmla="*/ 2147483647 w 3872"/>
                <a:gd name="T91" fmla="*/ 2147483647 h 1727"/>
                <a:gd name="T92" fmla="*/ 2147483647 w 3872"/>
                <a:gd name="T93" fmla="*/ 2147483647 h 1727"/>
                <a:gd name="T94" fmla="*/ 2147483647 w 3872"/>
                <a:gd name="T95" fmla="*/ 2147483647 h 1727"/>
                <a:gd name="T96" fmla="*/ 2147483647 w 3872"/>
                <a:gd name="T97" fmla="*/ 2147483647 h 1727"/>
                <a:gd name="T98" fmla="*/ 2147483647 w 3872"/>
                <a:gd name="T99" fmla="*/ 2147483647 h 1727"/>
                <a:gd name="T100" fmla="*/ 2147483647 w 3872"/>
                <a:gd name="T101" fmla="*/ 0 h 17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72"/>
                <a:gd name="T154" fmla="*/ 0 h 1727"/>
                <a:gd name="T155" fmla="*/ 3872 w 3872"/>
                <a:gd name="T156" fmla="*/ 1727 h 17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72" h="1727">
                  <a:moveTo>
                    <a:pt x="0" y="1727"/>
                  </a:moveTo>
                  <a:lnTo>
                    <a:pt x="0" y="1712"/>
                  </a:lnTo>
                  <a:lnTo>
                    <a:pt x="21" y="1712"/>
                  </a:lnTo>
                  <a:lnTo>
                    <a:pt x="21" y="1670"/>
                  </a:lnTo>
                  <a:lnTo>
                    <a:pt x="30" y="1670"/>
                  </a:lnTo>
                  <a:lnTo>
                    <a:pt x="30" y="1661"/>
                  </a:lnTo>
                  <a:lnTo>
                    <a:pt x="42" y="1661"/>
                  </a:lnTo>
                  <a:lnTo>
                    <a:pt x="42" y="1651"/>
                  </a:lnTo>
                  <a:lnTo>
                    <a:pt x="64" y="1651"/>
                  </a:lnTo>
                  <a:lnTo>
                    <a:pt x="64" y="1618"/>
                  </a:lnTo>
                  <a:lnTo>
                    <a:pt x="123" y="1618"/>
                  </a:lnTo>
                  <a:lnTo>
                    <a:pt x="123" y="1599"/>
                  </a:lnTo>
                  <a:lnTo>
                    <a:pt x="132" y="1599"/>
                  </a:lnTo>
                  <a:lnTo>
                    <a:pt x="132" y="1568"/>
                  </a:lnTo>
                  <a:lnTo>
                    <a:pt x="141" y="1568"/>
                  </a:lnTo>
                  <a:lnTo>
                    <a:pt x="141" y="1559"/>
                  </a:lnTo>
                  <a:lnTo>
                    <a:pt x="167" y="1559"/>
                  </a:lnTo>
                  <a:lnTo>
                    <a:pt x="167" y="1542"/>
                  </a:lnTo>
                  <a:lnTo>
                    <a:pt x="175" y="1542"/>
                  </a:lnTo>
                  <a:lnTo>
                    <a:pt x="175" y="1528"/>
                  </a:lnTo>
                  <a:lnTo>
                    <a:pt x="182" y="1528"/>
                  </a:lnTo>
                  <a:lnTo>
                    <a:pt x="182" y="1516"/>
                  </a:lnTo>
                  <a:lnTo>
                    <a:pt x="196" y="1516"/>
                  </a:lnTo>
                  <a:lnTo>
                    <a:pt x="196" y="1498"/>
                  </a:lnTo>
                  <a:lnTo>
                    <a:pt x="250" y="1498"/>
                  </a:lnTo>
                  <a:lnTo>
                    <a:pt x="250" y="1457"/>
                  </a:lnTo>
                  <a:lnTo>
                    <a:pt x="264" y="1457"/>
                  </a:lnTo>
                  <a:lnTo>
                    <a:pt x="264" y="1441"/>
                  </a:lnTo>
                  <a:lnTo>
                    <a:pt x="274" y="1441"/>
                  </a:lnTo>
                  <a:lnTo>
                    <a:pt x="274" y="1424"/>
                  </a:lnTo>
                  <a:lnTo>
                    <a:pt x="281" y="1424"/>
                  </a:lnTo>
                  <a:lnTo>
                    <a:pt x="281" y="1412"/>
                  </a:lnTo>
                  <a:lnTo>
                    <a:pt x="288" y="1412"/>
                  </a:lnTo>
                  <a:lnTo>
                    <a:pt x="288" y="1396"/>
                  </a:lnTo>
                  <a:lnTo>
                    <a:pt x="304" y="1396"/>
                  </a:lnTo>
                  <a:lnTo>
                    <a:pt x="304" y="1386"/>
                  </a:lnTo>
                  <a:lnTo>
                    <a:pt x="312" y="1386"/>
                  </a:lnTo>
                  <a:lnTo>
                    <a:pt x="312" y="1379"/>
                  </a:lnTo>
                  <a:lnTo>
                    <a:pt x="330" y="1379"/>
                  </a:lnTo>
                  <a:lnTo>
                    <a:pt x="330" y="1360"/>
                  </a:lnTo>
                  <a:lnTo>
                    <a:pt x="366" y="1360"/>
                  </a:lnTo>
                  <a:lnTo>
                    <a:pt x="366" y="1353"/>
                  </a:lnTo>
                  <a:lnTo>
                    <a:pt x="371" y="1353"/>
                  </a:lnTo>
                  <a:lnTo>
                    <a:pt x="371" y="1334"/>
                  </a:lnTo>
                  <a:lnTo>
                    <a:pt x="378" y="1334"/>
                  </a:lnTo>
                  <a:lnTo>
                    <a:pt x="378" y="1320"/>
                  </a:lnTo>
                  <a:lnTo>
                    <a:pt x="387" y="1320"/>
                  </a:lnTo>
                  <a:lnTo>
                    <a:pt x="387" y="1313"/>
                  </a:lnTo>
                  <a:lnTo>
                    <a:pt x="394" y="1313"/>
                  </a:lnTo>
                  <a:lnTo>
                    <a:pt x="394" y="1287"/>
                  </a:lnTo>
                  <a:lnTo>
                    <a:pt x="437" y="1287"/>
                  </a:lnTo>
                  <a:lnTo>
                    <a:pt x="437" y="1264"/>
                  </a:lnTo>
                  <a:lnTo>
                    <a:pt x="444" y="1264"/>
                  </a:lnTo>
                  <a:lnTo>
                    <a:pt x="444" y="1254"/>
                  </a:lnTo>
                  <a:lnTo>
                    <a:pt x="451" y="1254"/>
                  </a:lnTo>
                  <a:lnTo>
                    <a:pt x="451" y="1212"/>
                  </a:lnTo>
                  <a:lnTo>
                    <a:pt x="465" y="1212"/>
                  </a:lnTo>
                  <a:lnTo>
                    <a:pt x="465" y="1197"/>
                  </a:lnTo>
                  <a:lnTo>
                    <a:pt x="501" y="1197"/>
                  </a:lnTo>
                  <a:lnTo>
                    <a:pt x="501" y="1179"/>
                  </a:lnTo>
                  <a:lnTo>
                    <a:pt x="517" y="1179"/>
                  </a:lnTo>
                  <a:lnTo>
                    <a:pt x="517" y="1171"/>
                  </a:lnTo>
                  <a:lnTo>
                    <a:pt x="529" y="1171"/>
                  </a:lnTo>
                  <a:lnTo>
                    <a:pt x="529" y="1155"/>
                  </a:lnTo>
                  <a:lnTo>
                    <a:pt x="534" y="1155"/>
                  </a:lnTo>
                  <a:lnTo>
                    <a:pt x="534" y="1136"/>
                  </a:lnTo>
                  <a:lnTo>
                    <a:pt x="605" y="1136"/>
                  </a:lnTo>
                  <a:lnTo>
                    <a:pt x="605" y="1120"/>
                  </a:lnTo>
                  <a:lnTo>
                    <a:pt x="614" y="1120"/>
                  </a:lnTo>
                  <a:lnTo>
                    <a:pt x="614" y="1103"/>
                  </a:lnTo>
                  <a:lnTo>
                    <a:pt x="626" y="1103"/>
                  </a:lnTo>
                  <a:lnTo>
                    <a:pt x="626" y="1096"/>
                  </a:lnTo>
                  <a:lnTo>
                    <a:pt x="649" y="1096"/>
                  </a:lnTo>
                  <a:lnTo>
                    <a:pt x="649" y="1065"/>
                  </a:lnTo>
                  <a:lnTo>
                    <a:pt x="659" y="1065"/>
                  </a:lnTo>
                  <a:lnTo>
                    <a:pt x="659" y="1053"/>
                  </a:lnTo>
                  <a:lnTo>
                    <a:pt x="680" y="1053"/>
                  </a:lnTo>
                  <a:lnTo>
                    <a:pt x="680" y="1049"/>
                  </a:lnTo>
                  <a:lnTo>
                    <a:pt x="692" y="1049"/>
                  </a:lnTo>
                  <a:lnTo>
                    <a:pt x="692" y="1034"/>
                  </a:lnTo>
                  <a:lnTo>
                    <a:pt x="699" y="1034"/>
                  </a:lnTo>
                  <a:lnTo>
                    <a:pt x="699" y="1008"/>
                  </a:lnTo>
                  <a:lnTo>
                    <a:pt x="730" y="1008"/>
                  </a:lnTo>
                  <a:lnTo>
                    <a:pt x="730" y="990"/>
                  </a:lnTo>
                  <a:lnTo>
                    <a:pt x="739" y="990"/>
                  </a:lnTo>
                  <a:lnTo>
                    <a:pt x="739" y="959"/>
                  </a:lnTo>
                  <a:lnTo>
                    <a:pt x="756" y="959"/>
                  </a:lnTo>
                  <a:lnTo>
                    <a:pt x="756" y="935"/>
                  </a:lnTo>
                  <a:lnTo>
                    <a:pt x="768" y="935"/>
                  </a:lnTo>
                  <a:lnTo>
                    <a:pt x="768" y="914"/>
                  </a:lnTo>
                  <a:lnTo>
                    <a:pt x="784" y="914"/>
                  </a:lnTo>
                  <a:lnTo>
                    <a:pt x="784" y="897"/>
                  </a:lnTo>
                  <a:lnTo>
                    <a:pt x="791" y="897"/>
                  </a:lnTo>
                  <a:lnTo>
                    <a:pt x="791" y="890"/>
                  </a:lnTo>
                  <a:lnTo>
                    <a:pt x="801" y="890"/>
                  </a:lnTo>
                  <a:lnTo>
                    <a:pt x="801" y="848"/>
                  </a:lnTo>
                  <a:lnTo>
                    <a:pt x="857" y="848"/>
                  </a:lnTo>
                  <a:lnTo>
                    <a:pt x="857" y="836"/>
                  </a:lnTo>
                  <a:lnTo>
                    <a:pt x="862" y="836"/>
                  </a:lnTo>
                  <a:lnTo>
                    <a:pt x="862" y="812"/>
                  </a:lnTo>
                  <a:lnTo>
                    <a:pt x="881" y="812"/>
                  </a:lnTo>
                  <a:lnTo>
                    <a:pt x="881" y="796"/>
                  </a:lnTo>
                  <a:lnTo>
                    <a:pt x="902" y="796"/>
                  </a:lnTo>
                  <a:lnTo>
                    <a:pt x="902" y="782"/>
                  </a:lnTo>
                  <a:lnTo>
                    <a:pt x="909" y="782"/>
                  </a:lnTo>
                  <a:lnTo>
                    <a:pt x="909" y="772"/>
                  </a:lnTo>
                  <a:lnTo>
                    <a:pt x="919" y="772"/>
                  </a:lnTo>
                  <a:lnTo>
                    <a:pt x="919" y="758"/>
                  </a:lnTo>
                  <a:lnTo>
                    <a:pt x="928" y="758"/>
                  </a:lnTo>
                  <a:lnTo>
                    <a:pt x="928" y="742"/>
                  </a:lnTo>
                  <a:lnTo>
                    <a:pt x="940" y="742"/>
                  </a:lnTo>
                  <a:lnTo>
                    <a:pt x="940" y="732"/>
                  </a:lnTo>
                  <a:lnTo>
                    <a:pt x="957" y="732"/>
                  </a:lnTo>
                  <a:lnTo>
                    <a:pt x="957" y="711"/>
                  </a:lnTo>
                  <a:lnTo>
                    <a:pt x="1053" y="711"/>
                  </a:lnTo>
                  <a:lnTo>
                    <a:pt x="1053" y="701"/>
                  </a:lnTo>
                  <a:lnTo>
                    <a:pt x="1157" y="701"/>
                  </a:lnTo>
                  <a:lnTo>
                    <a:pt x="1157" y="682"/>
                  </a:lnTo>
                  <a:lnTo>
                    <a:pt x="1172" y="682"/>
                  </a:lnTo>
                  <a:lnTo>
                    <a:pt x="1172" y="656"/>
                  </a:lnTo>
                  <a:lnTo>
                    <a:pt x="1209" y="656"/>
                  </a:lnTo>
                  <a:lnTo>
                    <a:pt x="1209" y="635"/>
                  </a:lnTo>
                  <a:lnTo>
                    <a:pt x="1233" y="635"/>
                  </a:lnTo>
                  <a:lnTo>
                    <a:pt x="1233" y="607"/>
                  </a:lnTo>
                  <a:lnTo>
                    <a:pt x="1280" y="607"/>
                  </a:lnTo>
                  <a:lnTo>
                    <a:pt x="1280" y="602"/>
                  </a:lnTo>
                  <a:lnTo>
                    <a:pt x="1294" y="602"/>
                  </a:lnTo>
                  <a:lnTo>
                    <a:pt x="1294" y="590"/>
                  </a:lnTo>
                  <a:lnTo>
                    <a:pt x="1301" y="590"/>
                  </a:lnTo>
                  <a:lnTo>
                    <a:pt x="1301" y="569"/>
                  </a:lnTo>
                  <a:lnTo>
                    <a:pt x="1306" y="569"/>
                  </a:lnTo>
                  <a:lnTo>
                    <a:pt x="1306" y="557"/>
                  </a:lnTo>
                  <a:lnTo>
                    <a:pt x="1323" y="557"/>
                  </a:lnTo>
                  <a:lnTo>
                    <a:pt x="1323" y="548"/>
                  </a:lnTo>
                  <a:lnTo>
                    <a:pt x="1332" y="548"/>
                  </a:lnTo>
                  <a:lnTo>
                    <a:pt x="1332" y="534"/>
                  </a:lnTo>
                  <a:lnTo>
                    <a:pt x="1342" y="534"/>
                  </a:lnTo>
                  <a:lnTo>
                    <a:pt x="1342" y="512"/>
                  </a:lnTo>
                  <a:lnTo>
                    <a:pt x="1361" y="512"/>
                  </a:lnTo>
                  <a:lnTo>
                    <a:pt x="1361" y="508"/>
                  </a:lnTo>
                  <a:lnTo>
                    <a:pt x="1379" y="508"/>
                  </a:lnTo>
                  <a:lnTo>
                    <a:pt x="1379" y="489"/>
                  </a:lnTo>
                  <a:lnTo>
                    <a:pt x="1408" y="489"/>
                  </a:lnTo>
                  <a:lnTo>
                    <a:pt x="1408" y="477"/>
                  </a:lnTo>
                  <a:lnTo>
                    <a:pt x="1424" y="477"/>
                  </a:lnTo>
                  <a:lnTo>
                    <a:pt x="1424" y="465"/>
                  </a:lnTo>
                  <a:lnTo>
                    <a:pt x="1462" y="465"/>
                  </a:lnTo>
                  <a:lnTo>
                    <a:pt x="1462" y="453"/>
                  </a:lnTo>
                  <a:lnTo>
                    <a:pt x="1479" y="453"/>
                  </a:lnTo>
                  <a:lnTo>
                    <a:pt x="1479" y="415"/>
                  </a:lnTo>
                  <a:lnTo>
                    <a:pt x="1573" y="415"/>
                  </a:lnTo>
                  <a:lnTo>
                    <a:pt x="1573" y="401"/>
                  </a:lnTo>
                  <a:lnTo>
                    <a:pt x="1663" y="401"/>
                  </a:lnTo>
                  <a:lnTo>
                    <a:pt x="1663" y="385"/>
                  </a:lnTo>
                  <a:lnTo>
                    <a:pt x="1682" y="385"/>
                  </a:lnTo>
                  <a:lnTo>
                    <a:pt x="1682" y="375"/>
                  </a:lnTo>
                  <a:lnTo>
                    <a:pt x="1691" y="375"/>
                  </a:lnTo>
                  <a:lnTo>
                    <a:pt x="1691" y="359"/>
                  </a:lnTo>
                  <a:lnTo>
                    <a:pt x="1750" y="359"/>
                  </a:lnTo>
                  <a:lnTo>
                    <a:pt x="1750" y="347"/>
                  </a:lnTo>
                  <a:lnTo>
                    <a:pt x="1807" y="347"/>
                  </a:lnTo>
                  <a:lnTo>
                    <a:pt x="1807" y="333"/>
                  </a:lnTo>
                  <a:lnTo>
                    <a:pt x="1847" y="333"/>
                  </a:lnTo>
                  <a:lnTo>
                    <a:pt x="1847" y="323"/>
                  </a:lnTo>
                  <a:lnTo>
                    <a:pt x="1951" y="323"/>
                  </a:lnTo>
                  <a:lnTo>
                    <a:pt x="1951" y="304"/>
                  </a:lnTo>
                  <a:lnTo>
                    <a:pt x="1975" y="304"/>
                  </a:lnTo>
                  <a:lnTo>
                    <a:pt x="1975" y="293"/>
                  </a:lnTo>
                  <a:lnTo>
                    <a:pt x="2010" y="293"/>
                  </a:lnTo>
                  <a:lnTo>
                    <a:pt x="2010" y="283"/>
                  </a:lnTo>
                  <a:lnTo>
                    <a:pt x="2072" y="283"/>
                  </a:lnTo>
                  <a:lnTo>
                    <a:pt x="2072" y="269"/>
                  </a:lnTo>
                  <a:lnTo>
                    <a:pt x="2079" y="269"/>
                  </a:lnTo>
                  <a:lnTo>
                    <a:pt x="2079" y="252"/>
                  </a:lnTo>
                  <a:lnTo>
                    <a:pt x="2166" y="252"/>
                  </a:lnTo>
                  <a:lnTo>
                    <a:pt x="2166" y="241"/>
                  </a:lnTo>
                  <a:lnTo>
                    <a:pt x="2322" y="241"/>
                  </a:lnTo>
                  <a:lnTo>
                    <a:pt x="2322" y="234"/>
                  </a:lnTo>
                  <a:lnTo>
                    <a:pt x="2334" y="234"/>
                  </a:lnTo>
                  <a:lnTo>
                    <a:pt x="2334" y="219"/>
                  </a:lnTo>
                  <a:lnTo>
                    <a:pt x="2355" y="219"/>
                  </a:lnTo>
                  <a:lnTo>
                    <a:pt x="2355" y="201"/>
                  </a:lnTo>
                  <a:lnTo>
                    <a:pt x="2570" y="201"/>
                  </a:lnTo>
                  <a:lnTo>
                    <a:pt x="2570" y="193"/>
                  </a:lnTo>
                  <a:lnTo>
                    <a:pt x="2584" y="193"/>
                  </a:lnTo>
                  <a:lnTo>
                    <a:pt x="2584" y="172"/>
                  </a:lnTo>
                  <a:lnTo>
                    <a:pt x="2634" y="172"/>
                  </a:lnTo>
                  <a:lnTo>
                    <a:pt x="2634" y="160"/>
                  </a:lnTo>
                  <a:lnTo>
                    <a:pt x="3036" y="160"/>
                  </a:lnTo>
                  <a:lnTo>
                    <a:pt x="3036" y="141"/>
                  </a:lnTo>
                  <a:lnTo>
                    <a:pt x="3265" y="141"/>
                  </a:lnTo>
                  <a:lnTo>
                    <a:pt x="3265" y="127"/>
                  </a:lnTo>
                  <a:lnTo>
                    <a:pt x="3293" y="127"/>
                  </a:lnTo>
                  <a:lnTo>
                    <a:pt x="3293" y="111"/>
                  </a:lnTo>
                  <a:lnTo>
                    <a:pt x="3336" y="111"/>
                  </a:lnTo>
                  <a:lnTo>
                    <a:pt x="3336" y="101"/>
                  </a:lnTo>
                  <a:lnTo>
                    <a:pt x="3553" y="101"/>
                  </a:lnTo>
                  <a:lnTo>
                    <a:pt x="3553" y="75"/>
                  </a:lnTo>
                  <a:lnTo>
                    <a:pt x="3676" y="75"/>
                  </a:lnTo>
                  <a:lnTo>
                    <a:pt x="3676" y="42"/>
                  </a:lnTo>
                  <a:lnTo>
                    <a:pt x="3747" y="42"/>
                  </a:lnTo>
                  <a:lnTo>
                    <a:pt x="3747" y="21"/>
                  </a:lnTo>
                  <a:lnTo>
                    <a:pt x="3787" y="21"/>
                  </a:lnTo>
                  <a:lnTo>
                    <a:pt x="3787" y="0"/>
                  </a:lnTo>
                  <a:lnTo>
                    <a:pt x="3872" y="0"/>
                  </a:lnTo>
                </a:path>
              </a:pathLst>
            </a:custGeom>
            <a:noFill/>
            <a:ln w="30163" cap="sq">
              <a:solidFill>
                <a:schemeClr val="accent1"/>
              </a:solidFill>
              <a:prstDash val="solid"/>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25" name="Line 21"/>
            <p:cNvSpPr>
              <a:spLocks noChangeShapeType="1"/>
            </p:cNvSpPr>
            <p:nvPr/>
          </p:nvSpPr>
          <p:spPr bwMode="auto">
            <a:xfrm>
              <a:off x="6859588" y="2449513"/>
              <a:ext cx="0" cy="49212"/>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26" name="Line 22"/>
            <p:cNvSpPr>
              <a:spLocks noChangeShapeType="1"/>
            </p:cNvSpPr>
            <p:nvPr/>
          </p:nvSpPr>
          <p:spPr bwMode="auto">
            <a:xfrm>
              <a:off x="7575550" y="2292350"/>
              <a:ext cx="0" cy="47625"/>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27" name="Line 23"/>
            <p:cNvSpPr>
              <a:spLocks noChangeShapeType="1"/>
            </p:cNvSpPr>
            <p:nvPr/>
          </p:nvSpPr>
          <p:spPr bwMode="auto">
            <a:xfrm>
              <a:off x="7537450" y="2298700"/>
              <a:ext cx="0" cy="63500"/>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28" name="Line 24"/>
            <p:cNvSpPr>
              <a:spLocks noChangeShapeType="1"/>
            </p:cNvSpPr>
            <p:nvPr/>
          </p:nvSpPr>
          <p:spPr bwMode="auto">
            <a:xfrm>
              <a:off x="7512050" y="2339975"/>
              <a:ext cx="0" cy="46037"/>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29" name="Line 25"/>
            <p:cNvSpPr>
              <a:spLocks noChangeShapeType="1"/>
            </p:cNvSpPr>
            <p:nvPr/>
          </p:nvSpPr>
          <p:spPr bwMode="auto">
            <a:xfrm>
              <a:off x="7399338" y="2359025"/>
              <a:ext cx="0" cy="44450"/>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30" name="Line 26"/>
            <p:cNvSpPr>
              <a:spLocks noChangeShapeType="1"/>
            </p:cNvSpPr>
            <p:nvPr/>
          </p:nvSpPr>
          <p:spPr bwMode="auto">
            <a:xfrm>
              <a:off x="7366000" y="2392363"/>
              <a:ext cx="0" cy="38100"/>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31" name="Line 27"/>
            <p:cNvSpPr>
              <a:spLocks noChangeShapeType="1"/>
            </p:cNvSpPr>
            <p:nvPr/>
          </p:nvSpPr>
          <p:spPr bwMode="auto">
            <a:xfrm>
              <a:off x="7204075" y="2403475"/>
              <a:ext cx="0" cy="38100"/>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32" name="Line 28"/>
            <p:cNvSpPr>
              <a:spLocks noChangeShapeType="1"/>
            </p:cNvSpPr>
            <p:nvPr/>
          </p:nvSpPr>
          <p:spPr bwMode="auto">
            <a:xfrm>
              <a:off x="7173913" y="2438400"/>
              <a:ext cx="0" cy="36512"/>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33" name="Line 29"/>
            <p:cNvSpPr>
              <a:spLocks noChangeShapeType="1"/>
            </p:cNvSpPr>
            <p:nvPr/>
          </p:nvSpPr>
          <p:spPr bwMode="auto">
            <a:xfrm>
              <a:off x="6791325" y="2460625"/>
              <a:ext cx="0" cy="60325"/>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34" name="Line 30"/>
            <p:cNvSpPr>
              <a:spLocks noChangeShapeType="1"/>
            </p:cNvSpPr>
            <p:nvPr/>
          </p:nvSpPr>
          <p:spPr bwMode="auto">
            <a:xfrm>
              <a:off x="6746875" y="2493963"/>
              <a:ext cx="0" cy="49212"/>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35" name="Line 31"/>
            <p:cNvSpPr>
              <a:spLocks noChangeShapeType="1"/>
            </p:cNvSpPr>
            <p:nvPr/>
          </p:nvSpPr>
          <p:spPr bwMode="auto">
            <a:xfrm>
              <a:off x="5745163" y="2540000"/>
              <a:ext cx="0" cy="47625"/>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36" name="Line 32"/>
            <p:cNvSpPr>
              <a:spLocks noChangeShapeType="1"/>
            </p:cNvSpPr>
            <p:nvPr/>
          </p:nvSpPr>
          <p:spPr bwMode="auto">
            <a:xfrm>
              <a:off x="5662613" y="2562225"/>
              <a:ext cx="0" cy="47625"/>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37" name="Line 33"/>
            <p:cNvSpPr>
              <a:spLocks noChangeShapeType="1"/>
            </p:cNvSpPr>
            <p:nvPr/>
          </p:nvSpPr>
          <p:spPr bwMode="auto">
            <a:xfrm>
              <a:off x="5302250" y="2606675"/>
              <a:ext cx="0" cy="49212"/>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38" name="Line 34"/>
            <p:cNvSpPr>
              <a:spLocks noChangeShapeType="1"/>
            </p:cNvSpPr>
            <p:nvPr/>
          </p:nvSpPr>
          <p:spPr bwMode="auto">
            <a:xfrm>
              <a:off x="5268913" y="2628900"/>
              <a:ext cx="0" cy="49212"/>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39" name="Line 35"/>
            <p:cNvSpPr>
              <a:spLocks noChangeShapeType="1"/>
            </p:cNvSpPr>
            <p:nvPr/>
          </p:nvSpPr>
          <p:spPr bwMode="auto">
            <a:xfrm>
              <a:off x="5253038" y="2662238"/>
              <a:ext cx="0" cy="38100"/>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40" name="Line 36"/>
            <p:cNvSpPr>
              <a:spLocks noChangeShapeType="1"/>
            </p:cNvSpPr>
            <p:nvPr/>
          </p:nvSpPr>
          <p:spPr bwMode="auto">
            <a:xfrm>
              <a:off x="5002213" y="2686050"/>
              <a:ext cx="0" cy="36512"/>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41" name="Line 37"/>
            <p:cNvSpPr>
              <a:spLocks noChangeShapeType="1"/>
            </p:cNvSpPr>
            <p:nvPr/>
          </p:nvSpPr>
          <p:spPr bwMode="auto">
            <a:xfrm>
              <a:off x="4852988" y="2730500"/>
              <a:ext cx="0" cy="38100"/>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42" name="Line 38"/>
            <p:cNvSpPr>
              <a:spLocks noChangeShapeType="1"/>
            </p:cNvSpPr>
            <p:nvPr/>
          </p:nvSpPr>
          <p:spPr bwMode="auto">
            <a:xfrm>
              <a:off x="4754563" y="2741613"/>
              <a:ext cx="0" cy="38100"/>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43" name="Line 39"/>
            <p:cNvSpPr>
              <a:spLocks noChangeShapeType="1"/>
            </p:cNvSpPr>
            <p:nvPr/>
          </p:nvSpPr>
          <p:spPr bwMode="auto">
            <a:xfrm>
              <a:off x="4699000" y="2752725"/>
              <a:ext cx="0" cy="33337"/>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44" name="Line 40"/>
            <p:cNvSpPr>
              <a:spLocks noChangeShapeType="1"/>
            </p:cNvSpPr>
            <p:nvPr/>
          </p:nvSpPr>
          <p:spPr bwMode="auto">
            <a:xfrm>
              <a:off x="4495800" y="2798763"/>
              <a:ext cx="0" cy="47625"/>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45" name="Line 41"/>
            <p:cNvSpPr>
              <a:spLocks noChangeShapeType="1"/>
            </p:cNvSpPr>
            <p:nvPr/>
          </p:nvSpPr>
          <p:spPr bwMode="auto">
            <a:xfrm>
              <a:off x="4432300" y="2820988"/>
              <a:ext cx="0" cy="33337"/>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46" name="Line 42"/>
            <p:cNvSpPr>
              <a:spLocks noChangeShapeType="1"/>
            </p:cNvSpPr>
            <p:nvPr/>
          </p:nvSpPr>
          <p:spPr bwMode="auto">
            <a:xfrm>
              <a:off x="4248150" y="2865438"/>
              <a:ext cx="0" cy="33337"/>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47" name="Line 43"/>
            <p:cNvSpPr>
              <a:spLocks noChangeShapeType="1"/>
            </p:cNvSpPr>
            <p:nvPr/>
          </p:nvSpPr>
          <p:spPr bwMode="auto">
            <a:xfrm>
              <a:off x="4229100" y="2887663"/>
              <a:ext cx="0" cy="38100"/>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48" name="Line 44"/>
            <p:cNvSpPr>
              <a:spLocks noChangeShapeType="1"/>
            </p:cNvSpPr>
            <p:nvPr/>
          </p:nvSpPr>
          <p:spPr bwMode="auto">
            <a:xfrm>
              <a:off x="4200525" y="2898775"/>
              <a:ext cx="0" cy="60325"/>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49" name="Line 45"/>
            <p:cNvSpPr>
              <a:spLocks noChangeShapeType="1"/>
            </p:cNvSpPr>
            <p:nvPr/>
          </p:nvSpPr>
          <p:spPr bwMode="auto">
            <a:xfrm>
              <a:off x="3911600" y="2944813"/>
              <a:ext cx="0" cy="93662"/>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50" name="Line 46"/>
            <p:cNvSpPr>
              <a:spLocks noChangeShapeType="1"/>
            </p:cNvSpPr>
            <p:nvPr/>
          </p:nvSpPr>
          <p:spPr bwMode="auto">
            <a:xfrm>
              <a:off x="3794125" y="3044825"/>
              <a:ext cx="0" cy="60325"/>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51" name="Line 47"/>
            <p:cNvSpPr>
              <a:spLocks noChangeShapeType="1"/>
            </p:cNvSpPr>
            <p:nvPr/>
          </p:nvSpPr>
          <p:spPr bwMode="auto">
            <a:xfrm>
              <a:off x="3752850" y="3068638"/>
              <a:ext cx="0" cy="47625"/>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52" name="Line 48"/>
            <p:cNvSpPr>
              <a:spLocks noChangeShapeType="1"/>
            </p:cNvSpPr>
            <p:nvPr/>
          </p:nvSpPr>
          <p:spPr bwMode="auto">
            <a:xfrm>
              <a:off x="3595688" y="3248025"/>
              <a:ext cx="0" cy="38100"/>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53" name="Line 49"/>
            <p:cNvSpPr>
              <a:spLocks noChangeShapeType="1"/>
            </p:cNvSpPr>
            <p:nvPr/>
          </p:nvSpPr>
          <p:spPr bwMode="auto">
            <a:xfrm>
              <a:off x="3517900" y="3248025"/>
              <a:ext cx="0" cy="82550"/>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54" name="Line 50"/>
            <p:cNvSpPr>
              <a:spLocks noChangeShapeType="1"/>
            </p:cNvSpPr>
            <p:nvPr/>
          </p:nvSpPr>
          <p:spPr bwMode="auto">
            <a:xfrm>
              <a:off x="3482975" y="3292475"/>
              <a:ext cx="0" cy="71437"/>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55" name="Line 51"/>
            <p:cNvSpPr>
              <a:spLocks noChangeShapeType="1"/>
            </p:cNvSpPr>
            <p:nvPr/>
          </p:nvSpPr>
          <p:spPr bwMode="auto">
            <a:xfrm>
              <a:off x="3424238" y="3338513"/>
              <a:ext cx="0" cy="60325"/>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56" name="Line 52"/>
            <p:cNvSpPr>
              <a:spLocks noChangeShapeType="1"/>
            </p:cNvSpPr>
            <p:nvPr/>
          </p:nvSpPr>
          <p:spPr bwMode="auto">
            <a:xfrm>
              <a:off x="3400425" y="3360738"/>
              <a:ext cx="0" cy="71437"/>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57" name="Line 53"/>
            <p:cNvSpPr>
              <a:spLocks noChangeShapeType="1"/>
            </p:cNvSpPr>
            <p:nvPr/>
          </p:nvSpPr>
          <p:spPr bwMode="auto">
            <a:xfrm>
              <a:off x="3235325" y="3405188"/>
              <a:ext cx="0" cy="38100"/>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58" name="Line 54"/>
            <p:cNvSpPr>
              <a:spLocks noChangeShapeType="1"/>
            </p:cNvSpPr>
            <p:nvPr/>
          </p:nvSpPr>
          <p:spPr bwMode="auto">
            <a:xfrm>
              <a:off x="3082925" y="3416300"/>
              <a:ext cx="0" cy="60325"/>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59" name="Line 55"/>
            <p:cNvSpPr>
              <a:spLocks noChangeShapeType="1"/>
            </p:cNvSpPr>
            <p:nvPr/>
          </p:nvSpPr>
          <p:spPr bwMode="auto">
            <a:xfrm>
              <a:off x="3055938" y="3451225"/>
              <a:ext cx="0" cy="47625"/>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60" name="Line 56"/>
            <p:cNvSpPr>
              <a:spLocks noChangeShapeType="1"/>
            </p:cNvSpPr>
            <p:nvPr/>
          </p:nvSpPr>
          <p:spPr bwMode="auto">
            <a:xfrm>
              <a:off x="2962275" y="3548063"/>
              <a:ext cx="0" cy="52387"/>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61" name="Line 57"/>
            <p:cNvSpPr>
              <a:spLocks noChangeShapeType="1"/>
            </p:cNvSpPr>
            <p:nvPr/>
          </p:nvSpPr>
          <p:spPr bwMode="auto">
            <a:xfrm>
              <a:off x="2643188" y="3944938"/>
              <a:ext cx="0" cy="49212"/>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62" name="Line 58"/>
            <p:cNvSpPr>
              <a:spLocks noChangeShapeType="1"/>
            </p:cNvSpPr>
            <p:nvPr/>
          </p:nvSpPr>
          <p:spPr bwMode="auto">
            <a:xfrm>
              <a:off x="2605088" y="3957638"/>
              <a:ext cx="0" cy="47625"/>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63" name="Line 59"/>
            <p:cNvSpPr>
              <a:spLocks noChangeShapeType="1"/>
            </p:cNvSpPr>
            <p:nvPr/>
          </p:nvSpPr>
          <p:spPr bwMode="auto">
            <a:xfrm>
              <a:off x="2552700" y="4021138"/>
              <a:ext cx="0" cy="47625"/>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64" name="Line 60"/>
            <p:cNvSpPr>
              <a:spLocks noChangeShapeType="1"/>
            </p:cNvSpPr>
            <p:nvPr/>
          </p:nvSpPr>
          <p:spPr bwMode="auto">
            <a:xfrm>
              <a:off x="2524125" y="4057650"/>
              <a:ext cx="0" cy="60325"/>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65" name="Line 61"/>
            <p:cNvSpPr>
              <a:spLocks noChangeShapeType="1"/>
            </p:cNvSpPr>
            <p:nvPr/>
          </p:nvSpPr>
          <p:spPr bwMode="auto">
            <a:xfrm>
              <a:off x="2411413" y="4092575"/>
              <a:ext cx="0" cy="47625"/>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66" name="Line 62"/>
            <p:cNvSpPr>
              <a:spLocks noChangeShapeType="1"/>
            </p:cNvSpPr>
            <p:nvPr/>
          </p:nvSpPr>
          <p:spPr bwMode="auto">
            <a:xfrm>
              <a:off x="2403475" y="4125913"/>
              <a:ext cx="0" cy="49212"/>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67" name="Line 63"/>
            <p:cNvSpPr>
              <a:spLocks noChangeShapeType="1"/>
            </p:cNvSpPr>
            <p:nvPr/>
          </p:nvSpPr>
          <p:spPr bwMode="auto">
            <a:xfrm>
              <a:off x="2376488" y="4148138"/>
              <a:ext cx="0" cy="33337"/>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68" name="Line 64"/>
            <p:cNvSpPr>
              <a:spLocks noChangeShapeType="1"/>
            </p:cNvSpPr>
            <p:nvPr/>
          </p:nvSpPr>
          <p:spPr bwMode="auto">
            <a:xfrm>
              <a:off x="2301875" y="4192588"/>
              <a:ext cx="0" cy="49212"/>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69" name="Line 65"/>
            <p:cNvSpPr>
              <a:spLocks noChangeShapeType="1"/>
            </p:cNvSpPr>
            <p:nvPr/>
          </p:nvSpPr>
          <p:spPr bwMode="auto">
            <a:xfrm>
              <a:off x="2279650" y="4203700"/>
              <a:ext cx="0" cy="90487"/>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70" name="Line 66"/>
            <p:cNvSpPr>
              <a:spLocks noChangeShapeType="1"/>
            </p:cNvSpPr>
            <p:nvPr/>
          </p:nvSpPr>
          <p:spPr bwMode="auto">
            <a:xfrm>
              <a:off x="2087563" y="4451350"/>
              <a:ext cx="0" cy="49212"/>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71" name="Line 67"/>
            <p:cNvSpPr>
              <a:spLocks noChangeShapeType="1"/>
            </p:cNvSpPr>
            <p:nvPr/>
          </p:nvSpPr>
          <p:spPr bwMode="auto">
            <a:xfrm>
              <a:off x="1960563" y="4643438"/>
              <a:ext cx="0" cy="49212"/>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72" name="Line 68"/>
            <p:cNvSpPr>
              <a:spLocks noChangeShapeType="1"/>
            </p:cNvSpPr>
            <p:nvPr/>
          </p:nvSpPr>
          <p:spPr bwMode="auto">
            <a:xfrm>
              <a:off x="1787525" y="4767263"/>
              <a:ext cx="0" cy="36512"/>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73" name="Line 69"/>
            <p:cNvSpPr>
              <a:spLocks noChangeShapeType="1"/>
            </p:cNvSpPr>
            <p:nvPr/>
          </p:nvSpPr>
          <p:spPr bwMode="auto">
            <a:xfrm>
              <a:off x="1758950" y="4833938"/>
              <a:ext cx="0" cy="49212"/>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74" name="Line 70"/>
            <p:cNvSpPr>
              <a:spLocks noChangeShapeType="1"/>
            </p:cNvSpPr>
            <p:nvPr/>
          </p:nvSpPr>
          <p:spPr bwMode="auto">
            <a:xfrm>
              <a:off x="1665288" y="4857750"/>
              <a:ext cx="0" cy="36512"/>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75" name="Line 71"/>
            <p:cNvSpPr>
              <a:spLocks noChangeShapeType="1"/>
            </p:cNvSpPr>
            <p:nvPr/>
          </p:nvSpPr>
          <p:spPr bwMode="auto">
            <a:xfrm>
              <a:off x="1828800" y="4733925"/>
              <a:ext cx="0" cy="58737"/>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76" name="Line 72"/>
            <p:cNvSpPr>
              <a:spLocks noChangeShapeType="1"/>
            </p:cNvSpPr>
            <p:nvPr/>
          </p:nvSpPr>
          <p:spPr bwMode="auto">
            <a:xfrm>
              <a:off x="2359025" y="4159250"/>
              <a:ext cx="0" cy="60325"/>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77" name="Line 73"/>
            <p:cNvSpPr>
              <a:spLocks noChangeShapeType="1"/>
            </p:cNvSpPr>
            <p:nvPr/>
          </p:nvSpPr>
          <p:spPr bwMode="auto">
            <a:xfrm>
              <a:off x="3719513" y="3101975"/>
              <a:ext cx="0" cy="25400"/>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78" name="Line 74"/>
            <p:cNvSpPr>
              <a:spLocks noChangeShapeType="1"/>
            </p:cNvSpPr>
            <p:nvPr/>
          </p:nvSpPr>
          <p:spPr bwMode="auto">
            <a:xfrm>
              <a:off x="4341813" y="2827338"/>
              <a:ext cx="0" cy="65087"/>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179" name="Line 75"/>
            <p:cNvSpPr>
              <a:spLocks noChangeShapeType="1"/>
            </p:cNvSpPr>
            <p:nvPr/>
          </p:nvSpPr>
          <p:spPr bwMode="auto">
            <a:xfrm>
              <a:off x="5654675" y="2606675"/>
              <a:ext cx="0" cy="26987"/>
            </a:xfrm>
            <a:prstGeom prst="line">
              <a:avLst/>
            </a:prstGeom>
            <a:noFill/>
            <a:ln w="30163" cap="sq">
              <a:solidFill>
                <a:schemeClr val="accent1"/>
              </a:solidFill>
              <a:miter lim="800000"/>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grpSp>
      <p:sp>
        <p:nvSpPr>
          <p:cNvPr id="180" name="TextBox 12"/>
          <p:cNvSpPr txBox="1">
            <a:spLocks noChangeArrowheads="1"/>
          </p:cNvSpPr>
          <p:nvPr/>
        </p:nvSpPr>
        <p:spPr bwMode="auto">
          <a:xfrm>
            <a:off x="1969640" y="1203334"/>
            <a:ext cx="354584" cy="276999"/>
          </a:xfrm>
          <a:prstGeom prst="rect">
            <a:avLst/>
          </a:prstGeom>
          <a:noFill/>
          <a:ln w="9525">
            <a:noFill/>
            <a:miter lim="800000"/>
            <a:headEnd/>
            <a:tailEnd/>
          </a:ln>
        </p:spPr>
        <p:txBody>
          <a:bodyPr wrap="none">
            <a:spAutoFit/>
          </a:body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25</a:t>
            </a:r>
          </a:p>
        </p:txBody>
      </p:sp>
      <p:sp>
        <p:nvSpPr>
          <p:cNvPr id="181" name="TextBox 13"/>
          <p:cNvSpPr txBox="1">
            <a:spLocks noChangeArrowheads="1"/>
          </p:cNvSpPr>
          <p:nvPr/>
        </p:nvSpPr>
        <p:spPr bwMode="auto">
          <a:xfrm>
            <a:off x="1969640" y="1567607"/>
            <a:ext cx="354584" cy="276999"/>
          </a:xfrm>
          <a:prstGeom prst="rect">
            <a:avLst/>
          </a:prstGeom>
          <a:noFill/>
          <a:ln w="9525">
            <a:noFill/>
            <a:miter lim="800000"/>
            <a:headEnd/>
            <a:tailEnd/>
          </a:ln>
        </p:spPr>
        <p:txBody>
          <a:bodyPr wrap="none">
            <a:spAutoFit/>
          </a:body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20</a:t>
            </a:r>
          </a:p>
        </p:txBody>
      </p:sp>
      <p:sp>
        <p:nvSpPr>
          <p:cNvPr id="182" name="TextBox 14"/>
          <p:cNvSpPr txBox="1">
            <a:spLocks noChangeArrowheads="1"/>
          </p:cNvSpPr>
          <p:nvPr/>
        </p:nvSpPr>
        <p:spPr bwMode="auto">
          <a:xfrm>
            <a:off x="1969640" y="1931881"/>
            <a:ext cx="354584" cy="276999"/>
          </a:xfrm>
          <a:prstGeom prst="rect">
            <a:avLst/>
          </a:prstGeom>
          <a:noFill/>
          <a:ln w="9525">
            <a:noFill/>
            <a:miter lim="800000"/>
            <a:headEnd/>
            <a:tailEnd/>
          </a:ln>
        </p:spPr>
        <p:txBody>
          <a:bodyPr wrap="none">
            <a:spAutoFit/>
          </a:body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15</a:t>
            </a:r>
          </a:p>
        </p:txBody>
      </p:sp>
      <p:sp>
        <p:nvSpPr>
          <p:cNvPr id="183" name="TextBox 15"/>
          <p:cNvSpPr txBox="1">
            <a:spLocks noChangeArrowheads="1"/>
          </p:cNvSpPr>
          <p:nvPr/>
        </p:nvSpPr>
        <p:spPr bwMode="auto">
          <a:xfrm>
            <a:off x="1969640" y="2296155"/>
            <a:ext cx="354584" cy="276999"/>
          </a:xfrm>
          <a:prstGeom prst="rect">
            <a:avLst/>
          </a:prstGeom>
          <a:noFill/>
          <a:ln w="9525">
            <a:noFill/>
            <a:miter lim="800000"/>
            <a:headEnd/>
            <a:tailEnd/>
          </a:ln>
        </p:spPr>
        <p:txBody>
          <a:bodyPr wrap="none">
            <a:spAutoFit/>
          </a:body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10</a:t>
            </a:r>
          </a:p>
        </p:txBody>
      </p:sp>
      <p:sp>
        <p:nvSpPr>
          <p:cNvPr id="184" name="TextBox 16"/>
          <p:cNvSpPr txBox="1">
            <a:spLocks noChangeArrowheads="1"/>
          </p:cNvSpPr>
          <p:nvPr/>
        </p:nvSpPr>
        <p:spPr bwMode="auto">
          <a:xfrm>
            <a:off x="2054599" y="2660428"/>
            <a:ext cx="269626" cy="276999"/>
          </a:xfrm>
          <a:prstGeom prst="rect">
            <a:avLst/>
          </a:prstGeom>
          <a:noFill/>
          <a:ln w="9525">
            <a:noFill/>
            <a:miter lim="800000"/>
            <a:headEnd/>
            <a:tailEnd/>
          </a:ln>
        </p:spPr>
        <p:txBody>
          <a:bodyPr wrap="none">
            <a:spAutoFit/>
          </a:body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5</a:t>
            </a:r>
          </a:p>
        </p:txBody>
      </p:sp>
      <p:sp>
        <p:nvSpPr>
          <p:cNvPr id="185" name="TextBox 17"/>
          <p:cNvSpPr txBox="1">
            <a:spLocks noChangeArrowheads="1"/>
          </p:cNvSpPr>
          <p:nvPr/>
        </p:nvSpPr>
        <p:spPr bwMode="auto">
          <a:xfrm>
            <a:off x="2054599" y="3055408"/>
            <a:ext cx="269626" cy="276999"/>
          </a:xfrm>
          <a:prstGeom prst="rect">
            <a:avLst/>
          </a:prstGeom>
          <a:noFill/>
          <a:ln w="9525">
            <a:noFill/>
            <a:miter lim="800000"/>
            <a:headEnd/>
            <a:tailEnd/>
          </a:ln>
        </p:spPr>
        <p:txBody>
          <a:bodyPr wrap="none">
            <a:spAutoFit/>
          </a:body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0</a:t>
            </a:r>
          </a:p>
        </p:txBody>
      </p:sp>
      <p:sp>
        <p:nvSpPr>
          <p:cNvPr id="186" name="TextBox 18"/>
          <p:cNvSpPr txBox="1">
            <a:spLocks noChangeArrowheads="1"/>
          </p:cNvSpPr>
          <p:nvPr/>
        </p:nvSpPr>
        <p:spPr bwMode="auto">
          <a:xfrm>
            <a:off x="2238176" y="3185285"/>
            <a:ext cx="269626" cy="276999"/>
          </a:xfrm>
          <a:prstGeom prst="rect">
            <a:avLst/>
          </a:prstGeom>
          <a:noFill/>
          <a:ln w="9525">
            <a:noFill/>
            <a:miter lim="800000"/>
            <a:headEnd/>
            <a:tailEnd/>
          </a:ln>
        </p:spPr>
        <p:txBody>
          <a:bodyPr wrap="none">
            <a:spAutoFit/>
          </a:body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0</a:t>
            </a:r>
          </a:p>
        </p:txBody>
      </p:sp>
      <p:sp>
        <p:nvSpPr>
          <p:cNvPr id="187" name="TextBox 19"/>
          <p:cNvSpPr txBox="1">
            <a:spLocks noChangeArrowheads="1"/>
          </p:cNvSpPr>
          <p:nvPr/>
        </p:nvSpPr>
        <p:spPr bwMode="auto">
          <a:xfrm>
            <a:off x="3760704" y="3185285"/>
            <a:ext cx="269626" cy="276999"/>
          </a:xfrm>
          <a:prstGeom prst="rect">
            <a:avLst/>
          </a:prstGeom>
          <a:noFill/>
          <a:ln w="9525">
            <a:noFill/>
            <a:miter lim="800000"/>
            <a:headEnd/>
            <a:tailEnd/>
          </a:ln>
        </p:spPr>
        <p:txBody>
          <a:bodyPr wrap="none">
            <a:spAutoFit/>
          </a:body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1</a:t>
            </a:r>
          </a:p>
        </p:txBody>
      </p:sp>
      <p:sp>
        <p:nvSpPr>
          <p:cNvPr id="188" name="TextBox 20"/>
          <p:cNvSpPr txBox="1">
            <a:spLocks noChangeArrowheads="1"/>
          </p:cNvSpPr>
          <p:nvPr/>
        </p:nvSpPr>
        <p:spPr bwMode="auto">
          <a:xfrm>
            <a:off x="5288004" y="3185285"/>
            <a:ext cx="269626" cy="276999"/>
          </a:xfrm>
          <a:prstGeom prst="rect">
            <a:avLst/>
          </a:prstGeom>
          <a:noFill/>
          <a:ln w="9525">
            <a:noFill/>
            <a:miter lim="800000"/>
            <a:headEnd/>
            <a:tailEnd/>
          </a:ln>
        </p:spPr>
        <p:txBody>
          <a:bodyPr wrap="none">
            <a:spAutoFit/>
          </a:body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2</a:t>
            </a:r>
          </a:p>
        </p:txBody>
      </p:sp>
      <p:sp>
        <p:nvSpPr>
          <p:cNvPr id="189" name="TextBox 21"/>
          <p:cNvSpPr txBox="1">
            <a:spLocks noChangeArrowheads="1"/>
          </p:cNvSpPr>
          <p:nvPr/>
        </p:nvSpPr>
        <p:spPr bwMode="auto">
          <a:xfrm>
            <a:off x="6810530" y="3185285"/>
            <a:ext cx="269626" cy="276999"/>
          </a:xfrm>
          <a:prstGeom prst="rect">
            <a:avLst/>
          </a:prstGeom>
          <a:noFill/>
          <a:ln w="9525">
            <a:noFill/>
            <a:miter lim="800000"/>
            <a:headEnd/>
            <a:tailEnd/>
          </a:ln>
        </p:spPr>
        <p:txBody>
          <a:bodyPr wrap="none">
            <a:spAutoFit/>
          </a:body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3</a:t>
            </a:r>
          </a:p>
        </p:txBody>
      </p:sp>
      <p:sp>
        <p:nvSpPr>
          <p:cNvPr id="190" name="TextBox 22"/>
          <p:cNvSpPr txBox="1">
            <a:spLocks noChangeArrowheads="1"/>
          </p:cNvSpPr>
          <p:nvPr/>
        </p:nvSpPr>
        <p:spPr bwMode="auto">
          <a:xfrm>
            <a:off x="7002755" y="1566276"/>
            <a:ext cx="511679" cy="230832"/>
          </a:xfrm>
          <a:prstGeom prst="rect">
            <a:avLst/>
          </a:prstGeom>
          <a:noFill/>
          <a:ln w="9525">
            <a:noFill/>
            <a:miter lim="800000"/>
            <a:headEnd/>
            <a:tailEnd/>
          </a:ln>
        </p:spPr>
        <p:txBody>
          <a:bodyPr wrap="none">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20</a:t>
            </a:r>
            <a:r>
              <a:rPr kumimoji="0" lang="cs-CZ" sz="900" b="1"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a:t>
            </a:r>
            <a:r>
              <a:rPr kumimoji="0" lang="en-GB" sz="900" b="1"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4%</a:t>
            </a:r>
          </a:p>
        </p:txBody>
      </p:sp>
      <p:sp>
        <p:nvSpPr>
          <p:cNvPr id="191" name="TextBox 23"/>
          <p:cNvSpPr txBox="1">
            <a:spLocks noChangeArrowheads="1"/>
          </p:cNvSpPr>
          <p:nvPr/>
        </p:nvSpPr>
        <p:spPr bwMode="auto">
          <a:xfrm rot="16200000">
            <a:off x="708282" y="2106163"/>
            <a:ext cx="2204438" cy="392415"/>
          </a:xfrm>
          <a:prstGeom prst="rect">
            <a:avLst/>
          </a:prstGeom>
          <a:noFill/>
          <a:ln w="9525">
            <a:noFill/>
            <a:miter lim="800000"/>
            <a:headEnd/>
            <a:tailEnd/>
          </a:ln>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br>
              <a:rPr kumimoji="0" lang="en-GB" sz="975" b="1"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br>
            <a:r>
              <a:rPr kumimoji="0" lang="en-GB" sz="975" b="1"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MACE</a:t>
            </a:r>
            <a:r>
              <a:rPr kumimoji="0" lang="en-GB" sz="975" b="1" i="0" u="none" strike="noStrike" kern="1200" cap="none" spc="0" normalizeH="0" baseline="30000" noProof="0" dirty="0">
                <a:ln>
                  <a:noFill/>
                </a:ln>
                <a:solidFill>
                  <a:schemeClr val="bg1"/>
                </a:solidFill>
                <a:effectLst/>
                <a:uLnTx/>
                <a:uFillTx/>
                <a:latin typeface="Arial" panose="020B0604020202020204"/>
                <a:ea typeface="MS PGothic" pitchFamily="34" charset="-128"/>
                <a:cs typeface="Arial" charset="0"/>
              </a:rPr>
              <a:t>b</a:t>
            </a:r>
            <a:r>
              <a:rPr kumimoji="0" lang="en-GB" sz="975" b="1"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 (K-M%)</a:t>
            </a:r>
          </a:p>
        </p:txBody>
      </p:sp>
      <p:sp>
        <p:nvSpPr>
          <p:cNvPr id="192" name="TextBox 24"/>
          <p:cNvSpPr txBox="1">
            <a:spLocks noChangeArrowheads="1"/>
          </p:cNvSpPr>
          <p:nvPr/>
        </p:nvSpPr>
        <p:spPr bwMode="auto">
          <a:xfrm>
            <a:off x="7002755" y="2072402"/>
            <a:ext cx="511679" cy="230832"/>
          </a:xfrm>
          <a:prstGeom prst="rect">
            <a:avLst/>
          </a:prstGeom>
          <a:noFill/>
          <a:ln w="9525">
            <a:noFill/>
            <a:miter lim="800000"/>
            <a:headEnd/>
            <a:tailEnd/>
          </a:ln>
        </p:spPr>
        <p:txBody>
          <a:bodyPr wrap="none">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12</a:t>
            </a:r>
            <a:r>
              <a:rPr kumimoji="0" lang="cs-CZ" sz="900" b="1"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a:t>
            </a:r>
            <a:r>
              <a:rPr kumimoji="0" lang="en-GB" sz="900" b="1"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9%</a:t>
            </a:r>
          </a:p>
        </p:txBody>
      </p:sp>
      <p:sp>
        <p:nvSpPr>
          <p:cNvPr id="193" name="TextBox 25"/>
          <p:cNvSpPr txBox="1">
            <a:spLocks noChangeArrowheads="1"/>
          </p:cNvSpPr>
          <p:nvPr/>
        </p:nvSpPr>
        <p:spPr bwMode="auto">
          <a:xfrm>
            <a:off x="7002756" y="2231825"/>
            <a:ext cx="511679" cy="230832"/>
          </a:xfrm>
          <a:prstGeom prst="rect">
            <a:avLst/>
          </a:prstGeom>
          <a:noFill/>
          <a:ln w="9525">
            <a:noFill/>
            <a:miter lim="800000"/>
            <a:headEnd/>
            <a:tailEnd/>
          </a:ln>
        </p:spPr>
        <p:txBody>
          <a:bodyPr wrap="none">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11</a:t>
            </a:r>
            <a:r>
              <a:rPr kumimoji="0" lang="cs-CZ" sz="900" b="1"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a:t>
            </a:r>
            <a:r>
              <a:rPr kumimoji="0" lang="en-GB" sz="900" b="1"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6%</a:t>
            </a:r>
          </a:p>
        </p:txBody>
      </p:sp>
      <p:sp>
        <p:nvSpPr>
          <p:cNvPr id="194" name="TextBox 26"/>
          <p:cNvSpPr txBox="1">
            <a:spLocks noChangeArrowheads="1"/>
          </p:cNvSpPr>
          <p:nvPr/>
        </p:nvSpPr>
        <p:spPr bwMode="auto">
          <a:xfrm>
            <a:off x="7002755" y="2859810"/>
            <a:ext cx="447558" cy="230832"/>
          </a:xfrm>
          <a:prstGeom prst="rect">
            <a:avLst/>
          </a:prstGeom>
          <a:noFill/>
          <a:ln w="9525">
            <a:noFill/>
            <a:miter lim="800000"/>
            <a:headEnd/>
            <a:tailEnd/>
          </a:ln>
        </p:spPr>
        <p:txBody>
          <a:bodyPr wrap="none">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2</a:t>
            </a:r>
            <a:r>
              <a:rPr kumimoji="0" lang="cs-CZ" sz="900" b="1"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a:t>
            </a:r>
            <a:r>
              <a:rPr kumimoji="0" lang="en-GB" sz="900" b="1"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7%</a:t>
            </a:r>
          </a:p>
        </p:txBody>
      </p:sp>
      <p:sp>
        <p:nvSpPr>
          <p:cNvPr id="195" name="TextBox 27"/>
          <p:cNvSpPr txBox="1">
            <a:spLocks noChangeArrowheads="1"/>
          </p:cNvSpPr>
          <p:nvPr/>
        </p:nvSpPr>
        <p:spPr bwMode="auto">
          <a:xfrm>
            <a:off x="6061397" y="1467947"/>
            <a:ext cx="960519" cy="207749"/>
          </a:xfrm>
          <a:prstGeom prst="rect">
            <a:avLst/>
          </a:prstGeom>
          <a:noFill/>
          <a:ln w="9525">
            <a:noFill/>
            <a:miter lim="800000"/>
            <a:headEnd/>
            <a:tailEnd/>
          </a:ln>
        </p:spPr>
        <p:txBody>
          <a:bodyPr wrap="none">
            <a:spAutoFit/>
          </a:body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cs-CZ" sz="750" b="1"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Všechny příhody</a:t>
            </a:r>
            <a:endParaRPr kumimoji="0" lang="en-GB" sz="750" b="1"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endParaRPr>
          </a:p>
        </p:txBody>
      </p:sp>
      <p:sp>
        <p:nvSpPr>
          <p:cNvPr id="196" name="TextBox 28"/>
          <p:cNvSpPr txBox="1">
            <a:spLocks noChangeArrowheads="1"/>
          </p:cNvSpPr>
          <p:nvPr/>
        </p:nvSpPr>
        <p:spPr bwMode="auto">
          <a:xfrm>
            <a:off x="4130732" y="2014826"/>
            <a:ext cx="2891184" cy="207749"/>
          </a:xfrm>
          <a:prstGeom prst="rect">
            <a:avLst/>
          </a:prstGeom>
          <a:noFill/>
          <a:ln w="9525">
            <a:noFill/>
            <a:miter lim="800000"/>
            <a:headEnd/>
            <a:tailEnd/>
          </a:ln>
        </p:spPr>
        <p:txBody>
          <a:bodyPr>
            <a:spAutoFit/>
          </a:body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en-GB" sz="750" b="1"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Culprit lesion–related </a:t>
            </a:r>
            <a:r>
              <a:rPr kumimoji="0" lang="cs-CZ" sz="750" b="1"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příhody</a:t>
            </a:r>
            <a:endParaRPr kumimoji="0" lang="en-GB" sz="750" b="1"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endParaRPr>
          </a:p>
        </p:txBody>
      </p:sp>
      <p:sp>
        <p:nvSpPr>
          <p:cNvPr id="197" name="TextBox 29"/>
          <p:cNvSpPr txBox="1">
            <a:spLocks noChangeArrowheads="1"/>
          </p:cNvSpPr>
          <p:nvPr/>
        </p:nvSpPr>
        <p:spPr bwMode="auto">
          <a:xfrm>
            <a:off x="4116896" y="2476398"/>
            <a:ext cx="2905021" cy="207749"/>
          </a:xfrm>
          <a:prstGeom prst="rect">
            <a:avLst/>
          </a:prstGeom>
          <a:noFill/>
          <a:ln w="9525">
            <a:noFill/>
            <a:miter lim="800000"/>
            <a:headEnd/>
            <a:tailEnd/>
          </a:ln>
        </p:spPr>
        <p:txBody>
          <a:bodyPr>
            <a:spAutoFit/>
          </a:body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en-GB" sz="750" b="1"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Non-culprit lesion–related </a:t>
            </a:r>
            <a:r>
              <a:rPr kumimoji="0" lang="cs-CZ" sz="750" b="1"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příhody</a:t>
            </a:r>
            <a:endParaRPr kumimoji="0" lang="en-GB" sz="750" b="1"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endParaRPr>
          </a:p>
        </p:txBody>
      </p:sp>
      <p:sp>
        <p:nvSpPr>
          <p:cNvPr id="198" name="TextBox 30"/>
          <p:cNvSpPr txBox="1">
            <a:spLocks noChangeArrowheads="1"/>
          </p:cNvSpPr>
          <p:nvPr/>
        </p:nvSpPr>
        <p:spPr bwMode="auto">
          <a:xfrm>
            <a:off x="6019720" y="2755932"/>
            <a:ext cx="1002197" cy="207749"/>
          </a:xfrm>
          <a:prstGeom prst="rect">
            <a:avLst/>
          </a:prstGeom>
          <a:noFill/>
          <a:ln w="9525">
            <a:noFill/>
            <a:miter lim="800000"/>
            <a:headEnd/>
            <a:tailEnd/>
          </a:ln>
        </p:spPr>
        <p:txBody>
          <a:bodyPr wrap="none">
            <a:spAutoFit/>
          </a:body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cs-CZ" sz="750" b="1"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Neurčené příhody</a:t>
            </a:r>
            <a:endParaRPr kumimoji="0" lang="en-GB" sz="750" b="1"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endParaRPr>
          </a:p>
        </p:txBody>
      </p:sp>
      <p:sp>
        <p:nvSpPr>
          <p:cNvPr id="199" name="TextBox 31"/>
          <p:cNvSpPr txBox="1">
            <a:spLocks noChangeArrowheads="1"/>
          </p:cNvSpPr>
          <p:nvPr/>
        </p:nvSpPr>
        <p:spPr bwMode="auto">
          <a:xfrm>
            <a:off x="2381250" y="3356354"/>
            <a:ext cx="4591050" cy="242374"/>
          </a:xfrm>
          <a:prstGeom prst="rect">
            <a:avLst/>
          </a:prstGeom>
          <a:noFill/>
          <a:ln w="9525">
            <a:noFill/>
            <a:miter lim="800000"/>
            <a:headEnd/>
            <a:tailEnd/>
          </a:ln>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cs-CZ" sz="975" b="1"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Čas od </a:t>
            </a:r>
            <a:r>
              <a:rPr kumimoji="0" lang="en-GB" sz="975" b="1"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PCI (</a:t>
            </a:r>
            <a:r>
              <a:rPr kumimoji="0" lang="cs-CZ" sz="975" b="1"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roky</a:t>
            </a:r>
            <a:r>
              <a:rPr kumimoji="0" lang="en-GB" sz="975" b="1" i="0" u="none" strike="noStrike" kern="1200" cap="none" spc="0" normalizeH="0" baseline="0" noProof="0" dirty="0">
                <a:ln>
                  <a:noFill/>
                </a:ln>
                <a:solidFill>
                  <a:schemeClr val="bg1"/>
                </a:solidFill>
                <a:effectLst/>
                <a:uLnTx/>
                <a:uFillTx/>
                <a:latin typeface="Arial" panose="020B0604020202020204"/>
                <a:ea typeface="MS PGothic" pitchFamily="34" charset="-128"/>
                <a:cs typeface="Arial" charset="0"/>
              </a:rPr>
              <a:t>)</a:t>
            </a:r>
          </a:p>
        </p:txBody>
      </p:sp>
      <p:sp>
        <p:nvSpPr>
          <p:cNvPr id="99" name="Content Placeholder 2"/>
          <p:cNvSpPr txBox="1">
            <a:spLocks/>
          </p:cNvSpPr>
          <p:nvPr/>
        </p:nvSpPr>
        <p:spPr>
          <a:xfrm>
            <a:off x="1115800" y="3673834"/>
            <a:ext cx="6848063" cy="583497"/>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1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altLang="en-US" sz="1050" b="1" i="0" u="none" strike="noStrike" kern="1200" cap="none" spc="0" normalizeH="0" baseline="0" noProof="0" dirty="0" err="1">
                <a:ln>
                  <a:noFill/>
                </a:ln>
                <a:solidFill>
                  <a:sysClr val="windowText" lastClr="000000"/>
                </a:solidFill>
                <a:effectLst/>
                <a:uLnTx/>
                <a:uFillTx/>
                <a:latin typeface="Arial" panose="020B0604020202020204"/>
                <a:ea typeface="+mn-ea"/>
                <a:cs typeface="+mn-cs"/>
              </a:rPr>
              <a:t>Prospe</a:t>
            </a:r>
            <a:r>
              <a:rPr kumimoji="0" lang="cs-CZ" altLang="en-US" sz="1050" b="1" i="0" u="none" strike="noStrike" kern="1200" cap="none" spc="0" normalizeH="0" baseline="0" noProof="0" dirty="0">
                <a:ln>
                  <a:noFill/>
                </a:ln>
                <a:solidFill>
                  <a:sysClr val="windowText" lastClr="000000"/>
                </a:solidFill>
                <a:effectLst/>
                <a:uLnTx/>
                <a:uFillTx/>
                <a:latin typeface="Arial" panose="020B0604020202020204"/>
                <a:ea typeface="+mn-ea"/>
                <a:cs typeface="+mn-cs"/>
              </a:rPr>
              <a:t>k</a:t>
            </a:r>
            <a:r>
              <a:rPr kumimoji="0" lang="en-GB" altLang="en-US" sz="1050" b="1" i="0" u="none" strike="noStrike" kern="1200" cap="none" spc="0" normalizeH="0" baseline="0" noProof="0" dirty="0" err="1">
                <a:ln>
                  <a:noFill/>
                </a:ln>
                <a:solidFill>
                  <a:sysClr val="windowText" lastClr="000000"/>
                </a:solidFill>
                <a:effectLst/>
                <a:uLnTx/>
                <a:uFillTx/>
                <a:latin typeface="Arial" panose="020B0604020202020204"/>
                <a:ea typeface="+mn-ea"/>
                <a:cs typeface="+mn-cs"/>
              </a:rPr>
              <a:t>tiv</a:t>
            </a:r>
            <a:r>
              <a:rPr kumimoji="0" lang="cs-CZ" altLang="en-US" sz="1050" b="1" i="0" u="none" strike="noStrike" kern="1200" cap="none" spc="0" normalizeH="0" baseline="0" noProof="0" dirty="0">
                <a:ln>
                  <a:noFill/>
                </a:ln>
                <a:solidFill>
                  <a:sysClr val="windowText" lastClr="000000"/>
                </a:solidFill>
                <a:effectLst/>
                <a:uLnTx/>
                <a:uFillTx/>
                <a:latin typeface="Arial" panose="020B0604020202020204"/>
                <a:ea typeface="+mn-ea"/>
                <a:cs typeface="+mn-cs"/>
              </a:rPr>
              <a:t>ní hodnocení </a:t>
            </a:r>
            <a:r>
              <a:rPr kumimoji="0" lang="en-GB" altLang="en-US" sz="1050" b="1" i="0" u="none" strike="noStrike" kern="1200" cap="none" spc="0" normalizeH="0" baseline="0" noProof="0" dirty="0">
                <a:ln>
                  <a:noFill/>
                </a:ln>
                <a:solidFill>
                  <a:sysClr val="windowText" lastClr="000000"/>
                </a:solidFill>
                <a:effectLst/>
                <a:uLnTx/>
                <a:uFillTx/>
                <a:latin typeface="Arial" panose="020B0604020202020204"/>
                <a:ea typeface="+mn-ea"/>
                <a:cs typeface="+mn-cs"/>
              </a:rPr>
              <a:t>697 US a </a:t>
            </a:r>
            <a:r>
              <a:rPr kumimoji="0" lang="cs-CZ" altLang="en-US" sz="1050" b="1" i="0" u="none" strike="noStrike" kern="1200" cap="none" spc="0" normalizeH="0" baseline="0" noProof="0" dirty="0">
                <a:ln>
                  <a:noFill/>
                </a:ln>
                <a:solidFill>
                  <a:sysClr val="windowText" lastClr="000000"/>
                </a:solidFill>
                <a:effectLst/>
                <a:uLnTx/>
                <a:uFillTx/>
                <a:latin typeface="Arial" panose="020B0604020202020204"/>
                <a:ea typeface="+mn-ea"/>
                <a:cs typeface="+mn-cs"/>
              </a:rPr>
              <a:t>evropských pacientů</a:t>
            </a:r>
            <a:r>
              <a:rPr kumimoji="0" lang="en-GB" altLang="en-US" sz="1050" b="1" i="0" u="none" strike="noStrike" kern="1200" cap="none" spc="0" normalizeH="0" baseline="0" noProof="0" dirty="0">
                <a:ln>
                  <a:noFill/>
                </a:ln>
                <a:solidFill>
                  <a:sysClr val="windowText" lastClr="000000"/>
                </a:solidFill>
                <a:effectLst/>
                <a:uLnTx/>
                <a:uFillTx/>
                <a:latin typeface="Arial" panose="020B0604020202020204"/>
                <a:ea typeface="+mn-ea"/>
                <a:cs typeface="+mn-cs"/>
              </a:rPr>
              <a:t> </a:t>
            </a:r>
            <a:r>
              <a:rPr kumimoji="0" lang="cs-CZ" altLang="en-US" sz="1050" b="1" i="0" u="none" strike="noStrike" kern="1200" cap="none" spc="0" normalizeH="0" baseline="0" noProof="0" dirty="0">
                <a:ln>
                  <a:noFill/>
                </a:ln>
                <a:solidFill>
                  <a:sysClr val="windowText" lastClr="000000"/>
                </a:solidFill>
                <a:effectLst/>
                <a:uLnTx/>
                <a:uFillTx/>
                <a:latin typeface="Arial" panose="020B0604020202020204"/>
                <a:ea typeface="+mn-ea"/>
                <a:cs typeface="+mn-cs"/>
              </a:rPr>
              <a:t>s </a:t>
            </a:r>
            <a:r>
              <a:rPr kumimoji="0" lang="en-GB" altLang="en-US" sz="1050" b="1" i="0" u="none" strike="noStrike" kern="1200" cap="none" spc="0" normalizeH="0" baseline="0" noProof="0" dirty="0">
                <a:ln>
                  <a:noFill/>
                </a:ln>
                <a:solidFill>
                  <a:sysClr val="windowText" lastClr="000000"/>
                </a:solidFill>
                <a:effectLst/>
                <a:uLnTx/>
                <a:uFillTx/>
                <a:latin typeface="Arial" panose="020B0604020202020204"/>
                <a:ea typeface="+mn-ea"/>
                <a:cs typeface="+mn-cs"/>
              </a:rPr>
              <a:t>A</a:t>
            </a:r>
            <a:r>
              <a:rPr kumimoji="0" lang="cs-CZ" altLang="en-US" sz="1050" b="1" i="0" u="none" strike="noStrike" kern="1200" cap="none" spc="0" normalizeH="0" baseline="0" noProof="0" dirty="0">
                <a:ln>
                  <a:noFill/>
                </a:ln>
                <a:solidFill>
                  <a:sysClr val="windowText" lastClr="000000"/>
                </a:solidFill>
                <a:effectLst/>
                <a:uLnTx/>
                <a:uFillTx/>
                <a:latin typeface="Arial" panose="020B0604020202020204"/>
                <a:ea typeface="+mn-ea"/>
                <a:cs typeface="+mn-cs"/>
              </a:rPr>
              <a:t>K</a:t>
            </a:r>
            <a:r>
              <a:rPr kumimoji="0" lang="en-GB" altLang="en-US" sz="1050" b="1" i="0" u="none" strike="noStrike" kern="1200" cap="none" spc="0" normalizeH="0" baseline="0" noProof="0" dirty="0">
                <a:ln>
                  <a:noFill/>
                </a:ln>
                <a:solidFill>
                  <a:sysClr val="windowText" lastClr="000000"/>
                </a:solidFill>
                <a:effectLst/>
                <a:uLnTx/>
                <a:uFillTx/>
                <a:latin typeface="Arial" panose="020B0604020202020204"/>
                <a:ea typeface="+mn-ea"/>
                <a:cs typeface="+mn-cs"/>
              </a:rPr>
              <a:t>S</a:t>
            </a:r>
            <a:r>
              <a:rPr kumimoji="0" lang="cs-CZ" altLang="en-US" sz="1050" b="1" i="0" u="none" strike="noStrike" kern="1200" cap="none" spc="0" normalizeH="0" baseline="0" noProof="0" dirty="0">
                <a:ln>
                  <a:noFill/>
                </a:ln>
                <a:solidFill>
                  <a:sysClr val="windowText" lastClr="000000"/>
                </a:solidFill>
                <a:effectLst/>
                <a:uLnTx/>
                <a:uFillTx/>
                <a:latin typeface="Arial" panose="020B0604020202020204"/>
                <a:ea typeface="+mn-ea"/>
                <a:cs typeface="+mn-cs"/>
              </a:rPr>
              <a:t>, kteří podstoupili další zobrazovací techniky přidané ke standartní angiografii po úspěšné a nekomplikované PCI</a:t>
            </a:r>
            <a:r>
              <a:rPr kumimoji="0" lang="en-GB" altLang="en-US" sz="1050" b="1" i="0" u="none" strike="noStrike" kern="1200" cap="none" spc="0" normalizeH="0" baseline="0" noProof="0" dirty="0">
                <a:ln>
                  <a:noFill/>
                </a:ln>
                <a:solidFill>
                  <a:sysClr val="windowText" lastClr="000000"/>
                </a:solidFill>
                <a:effectLst/>
                <a:uLnTx/>
                <a:uFillTx/>
                <a:latin typeface="Arial" panose="020B0604020202020204"/>
                <a:ea typeface="+mn-ea"/>
                <a:cs typeface="+mn-cs"/>
              </a:rPr>
              <a:t>. </a:t>
            </a:r>
            <a:endParaRPr kumimoji="0" lang="cs-CZ" altLang="en-US" sz="1050" b="1"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cs-CZ" altLang="en-US" sz="1050" b="1" i="0" u="none" strike="noStrike" kern="1200" cap="none" spc="0" normalizeH="0" baseline="0" noProof="0" dirty="0">
                <a:ln>
                  <a:noFill/>
                </a:ln>
                <a:solidFill>
                  <a:sysClr val="windowText" lastClr="000000"/>
                </a:solidFill>
                <a:effectLst/>
                <a:uLnTx/>
                <a:uFillTx/>
                <a:latin typeface="Arial" panose="020B0604020202020204"/>
                <a:ea typeface="+mn-ea"/>
                <a:cs typeface="+mn-cs"/>
              </a:rPr>
              <a:t>Průměrná doba sledování byla </a:t>
            </a:r>
            <a:r>
              <a:rPr kumimoji="0" lang="en-GB" altLang="en-US" sz="1050" b="1" i="0" u="none" strike="noStrike" kern="1200" cap="none" spc="0" normalizeH="0" baseline="0" noProof="0" dirty="0">
                <a:ln>
                  <a:noFill/>
                </a:ln>
                <a:solidFill>
                  <a:sysClr val="windowText" lastClr="000000"/>
                </a:solidFill>
                <a:effectLst/>
                <a:uLnTx/>
                <a:uFillTx/>
                <a:latin typeface="Arial" panose="020B0604020202020204"/>
                <a:ea typeface="+mn-ea"/>
                <a:cs typeface="+mn-cs"/>
              </a:rPr>
              <a:t>3</a:t>
            </a:r>
            <a:r>
              <a:rPr kumimoji="0" lang="cs-CZ" altLang="en-US" sz="1050" b="1" i="0" u="none" strike="noStrike" kern="1200" cap="none" spc="0" normalizeH="0" baseline="0" noProof="0" dirty="0">
                <a:ln>
                  <a:noFill/>
                </a:ln>
                <a:solidFill>
                  <a:sysClr val="windowText" lastClr="000000"/>
                </a:solidFill>
                <a:effectLst/>
                <a:uLnTx/>
                <a:uFillTx/>
                <a:latin typeface="Arial" panose="020B0604020202020204"/>
                <a:ea typeface="+mn-ea"/>
                <a:cs typeface="+mn-cs"/>
              </a:rPr>
              <a:t>,</a:t>
            </a:r>
            <a:r>
              <a:rPr kumimoji="0" lang="en-GB" altLang="en-US" sz="1050" b="1" i="0" u="none" strike="noStrike" kern="1200" cap="none" spc="0" normalizeH="0" baseline="0" noProof="0" dirty="0">
                <a:ln>
                  <a:noFill/>
                </a:ln>
                <a:solidFill>
                  <a:sysClr val="windowText" lastClr="000000"/>
                </a:solidFill>
                <a:effectLst/>
                <a:uLnTx/>
                <a:uFillTx/>
                <a:latin typeface="Arial" panose="020B0604020202020204"/>
                <a:ea typeface="+mn-ea"/>
                <a:cs typeface="+mn-cs"/>
              </a:rPr>
              <a:t>4 </a:t>
            </a:r>
            <a:r>
              <a:rPr kumimoji="0" lang="cs-CZ" altLang="en-US" sz="1050" b="1" i="0" u="none" strike="noStrike" kern="1200" cap="none" spc="0" normalizeH="0" baseline="0" noProof="0" dirty="0">
                <a:ln>
                  <a:noFill/>
                </a:ln>
                <a:solidFill>
                  <a:sysClr val="windowText" lastClr="000000"/>
                </a:solidFill>
                <a:effectLst/>
                <a:uLnTx/>
                <a:uFillTx/>
                <a:latin typeface="Arial" panose="020B0604020202020204"/>
                <a:ea typeface="+mn-ea"/>
                <a:cs typeface="+mn-cs"/>
              </a:rPr>
              <a:t>roků.</a:t>
            </a:r>
            <a:endParaRPr kumimoji="0" lang="en-GB" altLang="en-US" sz="1050" b="1"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0" name="Content Placeholder 2">
            <a:extLst>
              <a:ext uri="{FF2B5EF4-FFF2-40B4-BE49-F238E27FC236}">
                <a16:creationId xmlns:a16="http://schemas.microsoft.com/office/drawing/2014/main" id="{8AD68C12-48E0-4D87-A7AC-AC65196319CF}"/>
              </a:ext>
            </a:extLst>
          </p:cNvPr>
          <p:cNvSpPr txBox="1">
            <a:spLocks/>
          </p:cNvSpPr>
          <p:nvPr/>
        </p:nvSpPr>
        <p:spPr bwMode="auto">
          <a:xfrm>
            <a:off x="3833453" y="998711"/>
            <a:ext cx="21526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lr>
                <a:srgbClr val="FFCC00"/>
              </a:buClr>
              <a:buChar char="•"/>
              <a:defRPr sz="2000">
                <a:solidFill>
                  <a:schemeClr val="bg1"/>
                </a:solidFill>
                <a:latin typeface="+mn-lt"/>
                <a:ea typeface="MS PGothic" pitchFamily="34" charset="-128"/>
                <a:cs typeface="MS PGothic"/>
              </a:defRPr>
            </a:lvl1pPr>
            <a:lvl2pPr marL="742950" indent="-285750" algn="l" rtl="0" eaLnBrk="0" fontAlgn="base" hangingPunct="0">
              <a:spcBef>
                <a:spcPct val="20000"/>
              </a:spcBef>
              <a:spcAft>
                <a:spcPct val="0"/>
              </a:spcAft>
              <a:buChar char="–"/>
              <a:defRPr sz="1600">
                <a:solidFill>
                  <a:schemeClr val="accent1"/>
                </a:solidFill>
                <a:latin typeface="+mn-lt"/>
                <a:ea typeface="MS PGothic" pitchFamily="34" charset="-128"/>
                <a:cs typeface="MS PGothic"/>
              </a:defRPr>
            </a:lvl2pPr>
            <a:lvl3pPr marL="1143000" indent="-228600" algn="l" rtl="0" eaLnBrk="0" fontAlgn="base" hangingPunct="0">
              <a:spcBef>
                <a:spcPct val="20000"/>
              </a:spcBef>
              <a:spcAft>
                <a:spcPct val="0"/>
              </a:spcAft>
              <a:buChar char="•"/>
              <a:defRPr sz="1400">
                <a:solidFill>
                  <a:schemeClr val="bg1"/>
                </a:solidFill>
                <a:latin typeface="+mn-lt"/>
                <a:ea typeface="MS PGothic" pitchFamily="34" charset="-128"/>
                <a:cs typeface="MS PGothic"/>
              </a:defRPr>
            </a:lvl3pPr>
            <a:lvl4pPr marL="1600200" indent="-228600" algn="l" rtl="0" eaLnBrk="0" fontAlgn="base" hangingPunct="0">
              <a:spcBef>
                <a:spcPct val="20000"/>
              </a:spcBef>
              <a:spcAft>
                <a:spcPct val="0"/>
              </a:spcAft>
              <a:buChar char="–"/>
              <a:defRPr sz="1400">
                <a:solidFill>
                  <a:schemeClr val="bg1"/>
                </a:solidFill>
                <a:latin typeface="+mn-lt"/>
                <a:ea typeface="MS PGothic" pitchFamily="34" charset="-128"/>
                <a:cs typeface="MS PGothic"/>
              </a:defRPr>
            </a:lvl4pPr>
            <a:lvl5pPr marL="2057400" indent="-228600" algn="l" rtl="0" eaLnBrk="0" fontAlgn="base" hangingPunct="0">
              <a:spcBef>
                <a:spcPct val="20000"/>
              </a:spcBef>
              <a:spcAft>
                <a:spcPct val="0"/>
              </a:spcAft>
              <a:buChar char="»"/>
              <a:defRPr sz="1400">
                <a:solidFill>
                  <a:schemeClr val="bg1"/>
                </a:solidFill>
                <a:latin typeface="+mn-lt"/>
                <a:ea typeface="MS PGothic" pitchFamily="34" charset="-128"/>
                <a:cs typeface="MS PGothic"/>
              </a:defRPr>
            </a:lvl5pPr>
            <a:lvl6pPr marL="2514600" indent="-228600" algn="l" rtl="0" fontAlgn="base">
              <a:spcBef>
                <a:spcPct val="20000"/>
              </a:spcBef>
              <a:spcAft>
                <a:spcPct val="0"/>
              </a:spcAft>
              <a:buChar char="»"/>
              <a:defRPr sz="1300">
                <a:solidFill>
                  <a:schemeClr val="bg1"/>
                </a:solidFill>
                <a:latin typeface="+mn-lt"/>
              </a:defRPr>
            </a:lvl6pPr>
            <a:lvl7pPr marL="2971800" indent="-228600" algn="l" rtl="0" fontAlgn="base">
              <a:spcBef>
                <a:spcPct val="20000"/>
              </a:spcBef>
              <a:spcAft>
                <a:spcPct val="0"/>
              </a:spcAft>
              <a:buChar char="»"/>
              <a:defRPr sz="1300">
                <a:solidFill>
                  <a:schemeClr val="bg1"/>
                </a:solidFill>
                <a:latin typeface="+mn-lt"/>
              </a:defRPr>
            </a:lvl7pPr>
            <a:lvl8pPr marL="3429000" indent="-228600" algn="l" rtl="0" fontAlgn="base">
              <a:spcBef>
                <a:spcPct val="20000"/>
              </a:spcBef>
              <a:spcAft>
                <a:spcPct val="0"/>
              </a:spcAft>
              <a:buChar char="»"/>
              <a:defRPr sz="1300">
                <a:solidFill>
                  <a:schemeClr val="bg1"/>
                </a:solidFill>
                <a:latin typeface="+mn-lt"/>
              </a:defRPr>
            </a:lvl8pPr>
            <a:lvl9pPr marL="3886200" indent="-228600" algn="l" rtl="0" fontAlgn="base">
              <a:spcBef>
                <a:spcPct val="20000"/>
              </a:spcBef>
              <a:spcAft>
                <a:spcPct val="0"/>
              </a:spcAft>
              <a:buChar char="»"/>
              <a:defRPr sz="1300">
                <a:solidFill>
                  <a:schemeClr val="bg1"/>
                </a:solidFill>
                <a:latin typeface="+mn-lt"/>
              </a:defRPr>
            </a:lvl9pPr>
          </a:lstStyle>
          <a:p>
            <a:pPr marL="0" marR="0" lvl="0" indent="0" algn="ctr" defTabSz="685800" rtl="0" eaLnBrk="0" fontAlgn="base" latinLnBrk="0" hangingPunct="0">
              <a:lnSpc>
                <a:spcPct val="100000"/>
              </a:lnSpc>
              <a:spcBef>
                <a:spcPct val="20000"/>
              </a:spcBef>
              <a:spcAft>
                <a:spcPct val="0"/>
              </a:spcAft>
              <a:buClr>
                <a:srgbClr val="FFCC00"/>
              </a:buClr>
              <a:buSzTx/>
              <a:buFontTx/>
              <a:buNone/>
              <a:tabLst/>
              <a:defRPr/>
            </a:pPr>
            <a:r>
              <a:rPr kumimoji="0" lang="en-GB" sz="1200" b="1" i="0" u="none" strike="noStrike" kern="0" cap="none" spc="0" normalizeH="0" baseline="0" noProof="0" dirty="0">
                <a:ln>
                  <a:noFill/>
                </a:ln>
                <a:effectLst/>
                <a:uLnTx/>
                <a:uFillTx/>
                <a:latin typeface="Arial" panose="020B0604020202020204"/>
                <a:ea typeface="MS PGothic" pitchFamily="34" charset="-128"/>
              </a:rPr>
              <a:t>PROSPECT</a:t>
            </a:r>
            <a:r>
              <a:rPr kumimoji="0" lang="en-GB" sz="1200" b="1" i="0" u="none" strike="noStrike" kern="0" cap="none" spc="0" normalizeH="0" baseline="30000" noProof="0" dirty="0">
                <a:ln>
                  <a:noFill/>
                </a:ln>
                <a:effectLst/>
                <a:uLnTx/>
                <a:uFillTx/>
                <a:latin typeface="Arial" panose="020B0604020202020204"/>
                <a:ea typeface="MS PGothic" pitchFamily="34" charset="-128"/>
              </a:rPr>
              <a:t>a</a:t>
            </a:r>
            <a:endParaRPr kumimoji="0" lang="en-GB" sz="1200" b="1" i="0" u="none" strike="noStrike" kern="0" cap="none" spc="0" normalizeH="0" baseline="0" noProof="0" dirty="0">
              <a:ln>
                <a:noFill/>
              </a:ln>
              <a:effectLst/>
              <a:uLnTx/>
              <a:uFillTx/>
              <a:latin typeface="Arial" panose="020B0604020202020204"/>
              <a:ea typeface="MS PGothic" pitchFamily="34" charset="-128"/>
            </a:endParaRPr>
          </a:p>
        </p:txBody>
      </p:sp>
    </p:spTree>
    <p:extLst>
      <p:ext uri="{BB962C8B-B14F-4D97-AF65-F5344CB8AC3E}">
        <p14:creationId xmlns:p14="http://schemas.microsoft.com/office/powerpoint/2010/main" val="339362708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0493" y="726926"/>
            <a:ext cx="4933507" cy="4416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33237" cy="1956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5699048" y="0"/>
            <a:ext cx="3253563" cy="646331"/>
          </a:xfrm>
          <a:prstGeom prst="rect">
            <a:avLst/>
          </a:prstGeom>
          <a:noFill/>
        </p:spPr>
        <p:txBody>
          <a:bodyPr wrap="square" rtlCol="0">
            <a:spAutoFit/>
          </a:bodyPr>
          <a:lstStyle/>
          <a:p>
            <a:r>
              <a:rPr lang="cs-CZ" b="1" dirty="0">
                <a:solidFill>
                  <a:srgbClr val="FFFF00"/>
                </a:solidFill>
              </a:rPr>
              <a:t>Incidence KV příhod na 100 pacientů za rok</a:t>
            </a:r>
          </a:p>
        </p:txBody>
      </p:sp>
      <p:sp>
        <p:nvSpPr>
          <p:cNvPr id="8" name="TextovéPole 7"/>
          <p:cNvSpPr txBox="1"/>
          <p:nvPr/>
        </p:nvSpPr>
        <p:spPr>
          <a:xfrm>
            <a:off x="127590" y="2268278"/>
            <a:ext cx="3593805" cy="369332"/>
          </a:xfrm>
          <a:prstGeom prst="rect">
            <a:avLst/>
          </a:prstGeom>
          <a:noFill/>
        </p:spPr>
        <p:txBody>
          <a:bodyPr wrap="square" rtlCol="0">
            <a:spAutoFit/>
          </a:bodyPr>
          <a:lstStyle/>
          <a:p>
            <a:r>
              <a:rPr lang="cs-CZ" b="1" dirty="0">
                <a:solidFill>
                  <a:srgbClr val="FFFF00"/>
                </a:solidFill>
              </a:rPr>
              <a:t>100 879 IM v období 2006 -2014</a:t>
            </a:r>
          </a:p>
        </p:txBody>
      </p:sp>
    </p:spTree>
    <p:extLst>
      <p:ext uri="{BB962C8B-B14F-4D97-AF65-F5344CB8AC3E}">
        <p14:creationId xmlns:p14="http://schemas.microsoft.com/office/powerpoint/2010/main" val="3215058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ovéPole 2"/>
          <p:cNvSpPr txBox="1"/>
          <p:nvPr/>
        </p:nvSpPr>
        <p:spPr>
          <a:xfrm>
            <a:off x="5699048" y="0"/>
            <a:ext cx="3253563" cy="646331"/>
          </a:xfrm>
          <a:prstGeom prst="rect">
            <a:avLst/>
          </a:prstGeom>
          <a:noFill/>
        </p:spPr>
        <p:txBody>
          <a:bodyPr wrap="square" rtlCol="0">
            <a:spAutoFit/>
          </a:bodyPr>
          <a:lstStyle/>
          <a:p>
            <a:r>
              <a:rPr lang="cs-CZ" b="1" dirty="0">
                <a:solidFill>
                  <a:srgbClr val="FFFF00"/>
                </a:solidFill>
              </a:rPr>
              <a:t>Incidence velkých krvácení na 100 pacientů za rok</a:t>
            </a:r>
          </a:p>
        </p:txBody>
      </p:sp>
      <p:sp>
        <p:nvSpPr>
          <p:cNvPr id="8" name="TextovéPole 7"/>
          <p:cNvSpPr txBox="1"/>
          <p:nvPr/>
        </p:nvSpPr>
        <p:spPr>
          <a:xfrm>
            <a:off x="127590" y="2268278"/>
            <a:ext cx="3593805" cy="369332"/>
          </a:xfrm>
          <a:prstGeom prst="rect">
            <a:avLst/>
          </a:prstGeom>
          <a:noFill/>
        </p:spPr>
        <p:txBody>
          <a:bodyPr wrap="square" rtlCol="0">
            <a:spAutoFit/>
          </a:bodyPr>
          <a:lstStyle/>
          <a:p>
            <a:r>
              <a:rPr lang="cs-CZ" b="1" dirty="0">
                <a:solidFill>
                  <a:srgbClr val="FFFF00"/>
                </a:solidFill>
              </a:rPr>
              <a:t>100 879 IM v období 2006 -2014</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2120" y="786809"/>
            <a:ext cx="4401879" cy="4395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33237" cy="1956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7042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5B761F-3505-4C42-86EE-E3A51DFB2FD4}"/>
              </a:ext>
            </a:extLst>
          </p:cNvPr>
          <p:cNvSpPr>
            <a:spLocks noGrp="1"/>
          </p:cNvSpPr>
          <p:nvPr>
            <p:ph type="title"/>
          </p:nvPr>
        </p:nvSpPr>
        <p:spPr>
          <a:xfrm>
            <a:off x="245279" y="262653"/>
            <a:ext cx="8689171" cy="580748"/>
          </a:xfrm>
        </p:spPr>
        <p:txBody>
          <a:bodyPr/>
          <a:lstStyle/>
          <a:p>
            <a:r>
              <a:rPr lang="cs-CZ" sz="2400" b="1" dirty="0"/>
              <a:t>RACIONÁLE PRO DLOUHODOBOU </a:t>
            </a:r>
            <a:r>
              <a:rPr lang="en-GB" sz="2400" b="1" dirty="0"/>
              <a:t>DAPT</a:t>
            </a:r>
            <a:r>
              <a:rPr lang="en-GB" sz="2400" dirty="0"/>
              <a:t>: </a:t>
            </a:r>
            <a:br>
              <a:rPr lang="en-GB" sz="2400" dirty="0"/>
            </a:br>
            <a:r>
              <a:rPr lang="en-GB" sz="2000" dirty="0"/>
              <a:t>DATA </a:t>
            </a:r>
            <a:r>
              <a:rPr lang="cs-CZ" sz="2000" dirty="0"/>
              <a:t>Z</a:t>
            </a:r>
            <a:r>
              <a:rPr lang="en-GB" sz="2000" dirty="0"/>
              <a:t> </a:t>
            </a:r>
            <a:r>
              <a:rPr lang="cs-CZ" sz="2000" dirty="0"/>
              <a:t>REÁLNÉ SVĚTOVÉ EVIDENCE</a:t>
            </a:r>
            <a:endParaRPr lang="en-GB" sz="2000" dirty="0"/>
          </a:p>
        </p:txBody>
      </p:sp>
      <p:sp>
        <p:nvSpPr>
          <p:cNvPr id="24" name="Content Placeholder 2">
            <a:extLst>
              <a:ext uri="{FF2B5EF4-FFF2-40B4-BE49-F238E27FC236}">
                <a16:creationId xmlns:a16="http://schemas.microsoft.com/office/drawing/2014/main" id="{D4EBE704-008D-4979-BAF2-69DE28AD70D6}"/>
              </a:ext>
            </a:extLst>
          </p:cNvPr>
          <p:cNvSpPr txBox="1">
            <a:spLocks/>
          </p:cNvSpPr>
          <p:nvPr/>
        </p:nvSpPr>
        <p:spPr>
          <a:xfrm>
            <a:off x="248739" y="995085"/>
            <a:ext cx="8429448" cy="474732"/>
          </a:xfrm>
          <a:prstGeom prst="rect">
            <a:avLst/>
          </a:prstGeom>
        </p:spPr>
        <p:txBody>
          <a:bodyPr vert="horz" lIns="0" tIns="0" rIns="0" bIns="0" rtlCol="0">
            <a:noAutofit/>
          </a:bodyPr>
          <a:lstStyle>
            <a:lvl1pPr marL="243411" indent="-243411" algn="l" defTabSz="1219170" rtl="0" eaLnBrk="1" latinLnBrk="0" hangingPunct="1">
              <a:lnSpc>
                <a:spcPct val="95000"/>
              </a:lnSpc>
              <a:spcBef>
                <a:spcPts val="0"/>
              </a:spcBef>
              <a:spcAft>
                <a:spcPts val="1333"/>
              </a:spcAft>
              <a:buClr>
                <a:schemeClr val="accent2"/>
              </a:buClr>
              <a:buSzPct val="110000"/>
              <a:buFont typeface="Wingdings" panose="05000000000000000000" pitchFamily="2" charset="2"/>
              <a:buChar char="§"/>
              <a:defRPr sz="2667" b="0" kern="1200">
                <a:solidFill>
                  <a:schemeClr val="accent3"/>
                </a:solidFill>
                <a:latin typeface="+mn-lt"/>
                <a:ea typeface="+mn-ea"/>
                <a:cs typeface="+mn-cs"/>
              </a:defRPr>
            </a:lvl1pPr>
            <a:lvl2pPr marL="476239" indent="-232828" algn="l" defTabSz="1219170" rtl="0" eaLnBrk="1" latinLnBrk="0" hangingPunct="1">
              <a:lnSpc>
                <a:spcPct val="95000"/>
              </a:lnSpc>
              <a:spcBef>
                <a:spcPts val="0"/>
              </a:spcBef>
              <a:spcAft>
                <a:spcPts val="1333"/>
              </a:spcAft>
              <a:buClr>
                <a:schemeClr val="tx2"/>
              </a:buClr>
              <a:buFont typeface="Arial" pitchFamily="34" charset="0"/>
              <a:buChar char="•"/>
              <a:defRPr sz="2400" b="0" kern="1200">
                <a:solidFill>
                  <a:schemeClr val="accent3"/>
                </a:solidFill>
                <a:latin typeface="+mn-lt"/>
                <a:ea typeface="+mn-ea"/>
                <a:cs typeface="+mn-cs"/>
              </a:defRPr>
            </a:lvl2pPr>
            <a:lvl3pPr marL="719649" indent="-243411" algn="l" defTabSz="1233986" rtl="0" eaLnBrk="1" latinLnBrk="0" hangingPunct="1">
              <a:lnSpc>
                <a:spcPct val="95000"/>
              </a:lnSpc>
              <a:spcBef>
                <a:spcPts val="0"/>
              </a:spcBef>
              <a:spcAft>
                <a:spcPts val="1333"/>
              </a:spcAft>
              <a:buClr>
                <a:schemeClr val="tx2"/>
              </a:buClr>
              <a:buFont typeface="Arial" pitchFamily="34" charset="0"/>
              <a:buChar char="-"/>
              <a:defRPr sz="2133" b="0" kern="1200">
                <a:solidFill>
                  <a:schemeClr val="accent3"/>
                </a:solidFill>
                <a:latin typeface="+mn-lt"/>
                <a:ea typeface="+mn-ea"/>
                <a:cs typeface="+mn-cs"/>
              </a:defRPr>
            </a:lvl3pPr>
            <a:lvl4pPr marL="952476" indent="-232828" algn="l" defTabSz="1219170" rtl="0" eaLnBrk="1" latinLnBrk="0" hangingPunct="1">
              <a:lnSpc>
                <a:spcPct val="95000"/>
              </a:lnSpc>
              <a:spcBef>
                <a:spcPts val="0"/>
              </a:spcBef>
              <a:spcAft>
                <a:spcPts val="1333"/>
              </a:spcAft>
              <a:buClr>
                <a:schemeClr val="tx2"/>
              </a:buClr>
              <a:buFont typeface="Arial" pitchFamily="34" charset="0"/>
              <a:buChar char="•"/>
              <a:defRPr sz="1867" b="0" kern="1200">
                <a:solidFill>
                  <a:schemeClr val="accent3"/>
                </a:solidFill>
                <a:latin typeface="+mn-lt"/>
                <a:ea typeface="+mn-ea"/>
                <a:cs typeface="+mn-cs"/>
              </a:defRPr>
            </a:lvl4pPr>
            <a:lvl5pPr marL="1195887" indent="-243411" algn="l" defTabSz="1219170" rtl="0" eaLnBrk="1" latinLnBrk="0" hangingPunct="1">
              <a:lnSpc>
                <a:spcPct val="95000"/>
              </a:lnSpc>
              <a:spcBef>
                <a:spcPts val="0"/>
              </a:spcBef>
              <a:spcAft>
                <a:spcPts val="1333"/>
              </a:spcAft>
              <a:buClr>
                <a:schemeClr val="tx2"/>
              </a:buClr>
              <a:buFont typeface="Arial" pitchFamily="34" charset="0"/>
              <a:buChar char="»"/>
              <a:defRPr sz="1600" b="0" kern="1200">
                <a:solidFill>
                  <a:schemeClr val="accent3"/>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spcAft>
                <a:spcPts val="600"/>
              </a:spcAft>
              <a:buNone/>
            </a:pPr>
            <a:r>
              <a:rPr lang="en-US" sz="1400" b="1" i="1" dirty="0">
                <a:solidFill>
                  <a:schemeClr val="bg1"/>
                </a:solidFill>
              </a:rPr>
              <a:t>RWE </a:t>
            </a:r>
            <a:r>
              <a:rPr lang="cs-CZ" sz="1400" b="1" i="1" dirty="0">
                <a:solidFill>
                  <a:schemeClr val="bg1"/>
                </a:solidFill>
              </a:rPr>
              <a:t>studie demonstrují vysoké a přetrvávající riziko ischemických příhod po IM</a:t>
            </a:r>
            <a:r>
              <a:rPr lang="en-US" sz="1400" b="1" i="1" dirty="0">
                <a:solidFill>
                  <a:schemeClr val="bg1"/>
                </a:solidFill>
              </a:rPr>
              <a:t> a </a:t>
            </a:r>
            <a:r>
              <a:rPr lang="cs-CZ" sz="1400" b="1" i="1" dirty="0">
                <a:solidFill>
                  <a:schemeClr val="bg1"/>
                </a:solidFill>
              </a:rPr>
              <a:t>toto</a:t>
            </a:r>
            <a:r>
              <a:rPr lang="en-US" sz="1400" b="1" i="1" dirty="0">
                <a:solidFill>
                  <a:schemeClr val="bg1"/>
                </a:solidFill>
              </a:rPr>
              <a:t> </a:t>
            </a:r>
            <a:r>
              <a:rPr lang="en-US" sz="1400" b="1" i="1" dirty="0" err="1">
                <a:solidFill>
                  <a:schemeClr val="bg1"/>
                </a:solidFill>
              </a:rPr>
              <a:t>ri</a:t>
            </a:r>
            <a:r>
              <a:rPr lang="cs-CZ" sz="1400" b="1" i="1" dirty="0" err="1">
                <a:solidFill>
                  <a:schemeClr val="bg1"/>
                </a:solidFill>
              </a:rPr>
              <a:t>ziko</a:t>
            </a:r>
            <a:r>
              <a:rPr lang="cs-CZ" sz="1400" b="1" i="1" dirty="0">
                <a:solidFill>
                  <a:schemeClr val="bg1"/>
                </a:solidFill>
              </a:rPr>
              <a:t> není limitováno na </a:t>
            </a:r>
            <a:r>
              <a:rPr lang="cs-CZ" sz="1400" b="1" i="1" dirty="0" err="1">
                <a:solidFill>
                  <a:schemeClr val="bg1"/>
                </a:solidFill>
              </a:rPr>
              <a:t>stentovanou</a:t>
            </a:r>
            <a:r>
              <a:rPr lang="cs-CZ" sz="1400" b="1" i="1" dirty="0">
                <a:solidFill>
                  <a:schemeClr val="bg1"/>
                </a:solidFill>
              </a:rPr>
              <a:t> </a:t>
            </a:r>
            <a:r>
              <a:rPr lang="cs-CZ" sz="1400" b="1" i="1" dirty="0" err="1">
                <a:solidFill>
                  <a:schemeClr val="bg1"/>
                </a:solidFill>
              </a:rPr>
              <a:t>lezi</a:t>
            </a:r>
            <a:r>
              <a:rPr lang="cs-CZ" sz="1400" b="1" i="1" dirty="0">
                <a:solidFill>
                  <a:schemeClr val="bg1"/>
                </a:solidFill>
              </a:rPr>
              <a:t>.</a:t>
            </a:r>
            <a:endParaRPr lang="en-US" sz="1400" b="1" i="1" baseline="30000" dirty="0">
              <a:solidFill>
                <a:schemeClr val="bg1"/>
              </a:solidFill>
            </a:endParaRPr>
          </a:p>
        </p:txBody>
      </p:sp>
      <p:sp>
        <p:nvSpPr>
          <p:cNvPr id="60" name="Text Placeholder 3">
            <a:extLst>
              <a:ext uri="{FF2B5EF4-FFF2-40B4-BE49-F238E27FC236}">
                <a16:creationId xmlns:a16="http://schemas.microsoft.com/office/drawing/2014/main" id="{1D552E97-CCA2-48A4-9CA9-26BB80D5A315}"/>
              </a:ext>
            </a:extLst>
          </p:cNvPr>
          <p:cNvSpPr txBox="1">
            <a:spLocks/>
          </p:cNvSpPr>
          <p:nvPr/>
        </p:nvSpPr>
        <p:spPr>
          <a:xfrm>
            <a:off x="196427" y="4728608"/>
            <a:ext cx="8267999" cy="378619"/>
          </a:xfrm>
          <a:prstGeom prst="rect">
            <a:avLst/>
          </a:prstGeom>
        </p:spPr>
        <p:txBody>
          <a:bodyPr vert="horz" lIns="0" tIns="0" rIns="0" bIns="0" rtlCol="0">
            <a:noAutofit/>
          </a:bodyPr>
          <a:lstStyle>
            <a:lvl1pPr marL="243411" indent="-243411" algn="l" defTabSz="1219170" rtl="0" eaLnBrk="1" latinLnBrk="0" hangingPunct="1">
              <a:lnSpc>
                <a:spcPct val="95000"/>
              </a:lnSpc>
              <a:spcBef>
                <a:spcPts val="0"/>
              </a:spcBef>
              <a:spcAft>
                <a:spcPts val="1333"/>
              </a:spcAft>
              <a:buClr>
                <a:schemeClr val="accent2"/>
              </a:buClr>
              <a:buSzPct val="110000"/>
              <a:buFont typeface="Wingdings" panose="05000000000000000000" pitchFamily="2" charset="2"/>
              <a:buChar char="§"/>
              <a:defRPr sz="2667" b="0" kern="1200">
                <a:solidFill>
                  <a:schemeClr val="accent3"/>
                </a:solidFill>
                <a:latin typeface="+mn-lt"/>
                <a:ea typeface="+mn-ea"/>
                <a:cs typeface="+mn-cs"/>
              </a:defRPr>
            </a:lvl1pPr>
            <a:lvl2pPr marL="476239" indent="-232828" algn="l" defTabSz="1219170" rtl="0" eaLnBrk="1" latinLnBrk="0" hangingPunct="1">
              <a:lnSpc>
                <a:spcPct val="95000"/>
              </a:lnSpc>
              <a:spcBef>
                <a:spcPts val="0"/>
              </a:spcBef>
              <a:spcAft>
                <a:spcPts val="1333"/>
              </a:spcAft>
              <a:buClr>
                <a:schemeClr val="tx2"/>
              </a:buClr>
              <a:buFont typeface="Arial" pitchFamily="34" charset="0"/>
              <a:buChar char="•"/>
              <a:defRPr sz="2400" b="0" kern="1200">
                <a:solidFill>
                  <a:schemeClr val="accent3"/>
                </a:solidFill>
                <a:latin typeface="+mn-lt"/>
                <a:ea typeface="+mn-ea"/>
                <a:cs typeface="+mn-cs"/>
              </a:defRPr>
            </a:lvl2pPr>
            <a:lvl3pPr marL="719649" indent="-243411" algn="l" defTabSz="1233986" rtl="0" eaLnBrk="1" latinLnBrk="0" hangingPunct="1">
              <a:lnSpc>
                <a:spcPct val="95000"/>
              </a:lnSpc>
              <a:spcBef>
                <a:spcPts val="0"/>
              </a:spcBef>
              <a:spcAft>
                <a:spcPts val="1333"/>
              </a:spcAft>
              <a:buClr>
                <a:schemeClr val="tx2"/>
              </a:buClr>
              <a:buFont typeface="Arial" pitchFamily="34" charset="0"/>
              <a:buChar char="-"/>
              <a:defRPr sz="2133" b="0" kern="1200">
                <a:solidFill>
                  <a:schemeClr val="accent3"/>
                </a:solidFill>
                <a:latin typeface="+mn-lt"/>
                <a:ea typeface="+mn-ea"/>
                <a:cs typeface="+mn-cs"/>
              </a:defRPr>
            </a:lvl3pPr>
            <a:lvl4pPr marL="952476" indent="-232828" algn="l" defTabSz="1219170" rtl="0" eaLnBrk="1" latinLnBrk="0" hangingPunct="1">
              <a:lnSpc>
                <a:spcPct val="95000"/>
              </a:lnSpc>
              <a:spcBef>
                <a:spcPts val="0"/>
              </a:spcBef>
              <a:spcAft>
                <a:spcPts val="1333"/>
              </a:spcAft>
              <a:buClr>
                <a:schemeClr val="tx2"/>
              </a:buClr>
              <a:buFont typeface="Arial" pitchFamily="34" charset="0"/>
              <a:buChar char="•"/>
              <a:defRPr sz="1867" b="0" kern="1200">
                <a:solidFill>
                  <a:schemeClr val="accent3"/>
                </a:solidFill>
                <a:latin typeface="+mn-lt"/>
                <a:ea typeface="+mn-ea"/>
                <a:cs typeface="+mn-cs"/>
              </a:defRPr>
            </a:lvl4pPr>
            <a:lvl5pPr marL="1195887" indent="-243411" algn="l" defTabSz="1219170" rtl="0" eaLnBrk="1" latinLnBrk="0" hangingPunct="1">
              <a:lnSpc>
                <a:spcPct val="95000"/>
              </a:lnSpc>
              <a:spcBef>
                <a:spcPts val="0"/>
              </a:spcBef>
              <a:spcAft>
                <a:spcPts val="1333"/>
              </a:spcAft>
              <a:buClr>
                <a:schemeClr val="tx2"/>
              </a:buClr>
              <a:buFont typeface="Arial" pitchFamily="34" charset="0"/>
              <a:buChar char="»"/>
              <a:defRPr sz="1600" b="0" kern="1200">
                <a:solidFill>
                  <a:schemeClr val="accent3"/>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spcAft>
                <a:spcPts val="0"/>
              </a:spcAft>
              <a:buClr>
                <a:srgbClr val="DF520A"/>
              </a:buClr>
              <a:buNone/>
            </a:pPr>
            <a:endParaRPr lang="en-GB" sz="750" dirty="0">
              <a:solidFill>
                <a:schemeClr val="bg1"/>
              </a:solidFill>
            </a:endParaRPr>
          </a:p>
          <a:p>
            <a:pPr marL="0" indent="0">
              <a:spcAft>
                <a:spcPts val="0"/>
              </a:spcAft>
              <a:buClr>
                <a:srgbClr val="DF520A"/>
              </a:buClr>
              <a:buNone/>
            </a:pPr>
            <a:r>
              <a:rPr lang="en-GB" sz="750" dirty="0">
                <a:solidFill>
                  <a:schemeClr val="bg1"/>
                </a:solidFill>
              </a:rPr>
              <a:t>1. </a:t>
            </a:r>
            <a:r>
              <a:rPr lang="da-DK" sz="750" dirty="0">
                <a:solidFill>
                  <a:schemeClr val="bg1"/>
                </a:solidFill>
              </a:rPr>
              <a:t>Jernberg T </a:t>
            </a:r>
            <a:r>
              <a:rPr lang="da-DK" sz="750" i="1" dirty="0">
                <a:solidFill>
                  <a:schemeClr val="bg1"/>
                </a:solidFill>
              </a:rPr>
              <a:t>et al. Eur Heart J</a:t>
            </a:r>
            <a:r>
              <a:rPr lang="da-DK" sz="750" dirty="0">
                <a:solidFill>
                  <a:schemeClr val="bg1"/>
                </a:solidFill>
              </a:rPr>
              <a:t> 2015;36:1163–70; 2. </a:t>
            </a:r>
            <a:r>
              <a:rPr lang="en-US" sz="750" dirty="0" err="1">
                <a:solidFill>
                  <a:schemeClr val="bg1"/>
                </a:solidFill>
              </a:rPr>
              <a:t>Varenhorst</a:t>
            </a:r>
            <a:r>
              <a:rPr lang="en-US" sz="750" dirty="0">
                <a:solidFill>
                  <a:schemeClr val="bg1"/>
                </a:solidFill>
              </a:rPr>
              <a:t> C </a:t>
            </a:r>
            <a:r>
              <a:rPr lang="en-US" sz="750" i="1" dirty="0">
                <a:solidFill>
                  <a:schemeClr val="bg1"/>
                </a:solidFill>
              </a:rPr>
              <a:t>et al.</a:t>
            </a:r>
            <a:r>
              <a:rPr lang="en-US" sz="750" dirty="0">
                <a:solidFill>
                  <a:schemeClr val="bg1"/>
                </a:solidFill>
              </a:rPr>
              <a:t> </a:t>
            </a:r>
            <a:r>
              <a:rPr lang="en-US" sz="750" i="1" dirty="0">
                <a:solidFill>
                  <a:schemeClr val="bg1"/>
                </a:solidFill>
              </a:rPr>
              <a:t>J Am Heart Assoc</a:t>
            </a:r>
            <a:r>
              <a:rPr lang="en-US" sz="750" dirty="0">
                <a:solidFill>
                  <a:schemeClr val="bg1"/>
                </a:solidFill>
              </a:rPr>
              <a:t>. 2018;7:e007174; 3. </a:t>
            </a:r>
            <a:r>
              <a:rPr lang="en-GB" sz="750" dirty="0">
                <a:solidFill>
                  <a:schemeClr val="bg1"/>
                </a:solidFill>
              </a:rPr>
              <a:t>Lindholm D </a:t>
            </a:r>
            <a:r>
              <a:rPr lang="en-GB" sz="750" i="1" dirty="0">
                <a:solidFill>
                  <a:schemeClr val="bg1"/>
                </a:solidFill>
              </a:rPr>
              <a:t>et al</a:t>
            </a:r>
            <a:r>
              <a:rPr lang="en-GB" sz="750" dirty="0">
                <a:solidFill>
                  <a:schemeClr val="bg1"/>
                </a:solidFill>
              </a:rPr>
              <a:t>. Abstract and presentation at: ESC Congress; Aug 25–29 2018; Munich, Germany. FP </a:t>
            </a:r>
            <a:r>
              <a:rPr lang="en-GB" sz="750" dirty="0" err="1">
                <a:solidFill>
                  <a:schemeClr val="bg1"/>
                </a:solidFill>
              </a:rPr>
              <a:t>Nr</a:t>
            </a:r>
            <a:r>
              <a:rPr lang="en-GB" sz="750" dirty="0">
                <a:solidFill>
                  <a:schemeClr val="bg1"/>
                </a:solidFill>
              </a:rPr>
              <a:t> 1398; </a:t>
            </a:r>
            <a:r>
              <a:rPr lang="en-US" sz="750" dirty="0">
                <a:solidFill>
                  <a:schemeClr val="bg1"/>
                </a:solidFill>
              </a:rPr>
              <a:t>4. </a:t>
            </a:r>
            <a:r>
              <a:rPr lang="da-DK" sz="750" dirty="0">
                <a:solidFill>
                  <a:schemeClr val="bg1"/>
                </a:solidFill>
              </a:rPr>
              <a:t>Stone GW </a:t>
            </a:r>
            <a:r>
              <a:rPr lang="da-DK" sz="750" i="1" dirty="0">
                <a:solidFill>
                  <a:schemeClr val="bg1"/>
                </a:solidFill>
              </a:rPr>
              <a:t>et al. N Engl J Med</a:t>
            </a:r>
            <a:r>
              <a:rPr lang="da-DK" sz="750" dirty="0">
                <a:solidFill>
                  <a:schemeClr val="bg1"/>
                </a:solidFill>
              </a:rPr>
              <a:t>. 2011;364:226</a:t>
            </a:r>
            <a:r>
              <a:rPr lang="da-DK" sz="750" dirty="0">
                <a:solidFill>
                  <a:schemeClr val="bg1"/>
                </a:solidFill>
                <a:cs typeface="Arial" panose="020B0604020202020204" pitchFamily="34" charset="0"/>
              </a:rPr>
              <a:t>–</a:t>
            </a:r>
            <a:r>
              <a:rPr lang="da-DK" sz="750" dirty="0">
                <a:solidFill>
                  <a:schemeClr val="bg1"/>
                </a:solidFill>
              </a:rPr>
              <a:t>35; 5. </a:t>
            </a:r>
            <a:r>
              <a:rPr lang="en-GB" sz="750" dirty="0" err="1">
                <a:solidFill>
                  <a:schemeClr val="bg1"/>
                </a:solidFill>
                <a:cs typeface="Arial" panose="020B0604020202020204" pitchFamily="34" charset="0"/>
              </a:rPr>
              <a:t>Abtan</a:t>
            </a:r>
            <a:r>
              <a:rPr lang="en-GB" sz="750" dirty="0">
                <a:solidFill>
                  <a:schemeClr val="bg1"/>
                </a:solidFill>
                <a:cs typeface="Arial" panose="020B0604020202020204" pitchFamily="34" charset="0"/>
              </a:rPr>
              <a:t> J </a:t>
            </a:r>
            <a:r>
              <a:rPr lang="en-GB" sz="750" i="1" dirty="0">
                <a:solidFill>
                  <a:schemeClr val="bg1"/>
                </a:solidFill>
                <a:cs typeface="Arial" panose="020B0604020202020204" pitchFamily="34" charset="0"/>
              </a:rPr>
              <a:t>et al. Clin Cardiol</a:t>
            </a:r>
            <a:r>
              <a:rPr lang="en-GB" sz="750" dirty="0">
                <a:solidFill>
                  <a:schemeClr val="bg1"/>
                </a:solidFill>
                <a:cs typeface="Arial" panose="020B0604020202020204" pitchFamily="34" charset="0"/>
              </a:rPr>
              <a:t> 2016;39:670‒7</a:t>
            </a:r>
          </a:p>
          <a:p>
            <a:pPr marL="0" indent="0">
              <a:spcAft>
                <a:spcPts val="0"/>
              </a:spcAft>
              <a:buClr>
                <a:srgbClr val="DF520A"/>
              </a:buClr>
              <a:buNone/>
            </a:pPr>
            <a:endParaRPr lang="da-DK" sz="750" dirty="0">
              <a:solidFill>
                <a:schemeClr val="bg1"/>
              </a:solidFill>
            </a:endParaRPr>
          </a:p>
        </p:txBody>
      </p:sp>
      <p:sp>
        <p:nvSpPr>
          <p:cNvPr id="31" name="Slide Number Placeholder 1">
            <a:extLst>
              <a:ext uri="{FF2B5EF4-FFF2-40B4-BE49-F238E27FC236}">
                <a16:creationId xmlns:a16="http://schemas.microsoft.com/office/drawing/2014/main" id="{1A82E126-5E83-450D-B40B-5A4F0A69E971}"/>
              </a:ext>
            </a:extLst>
          </p:cNvPr>
          <p:cNvSpPr txBox="1">
            <a:spLocks/>
          </p:cNvSpPr>
          <p:nvPr/>
        </p:nvSpPr>
        <p:spPr>
          <a:xfrm>
            <a:off x="8713416" y="5001491"/>
            <a:ext cx="297234" cy="243191"/>
          </a:xfrm>
          <a:prstGeom prst="rect">
            <a:avLst/>
          </a:prstGeom>
        </p:spPr>
        <p:txBody>
          <a:bodyPr vert="horz" lIns="0" tIns="0" rIns="0" bIns="0" rtlCol="0" anchor="t" anchorCtr="0"/>
          <a:lstStyle>
            <a:defPPr>
              <a:defRPr lang="en-US"/>
            </a:defPPr>
            <a:lvl1pPr marL="0" algn="l" defTabSz="914400" rtl="0" eaLnBrk="1" latinLnBrk="0" hangingPunct="1">
              <a:defRPr sz="9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b="1" dirty="0"/>
          </a:p>
        </p:txBody>
      </p:sp>
      <p:grpSp>
        <p:nvGrpSpPr>
          <p:cNvPr id="32" name="Group 31">
            <a:extLst>
              <a:ext uri="{FF2B5EF4-FFF2-40B4-BE49-F238E27FC236}">
                <a16:creationId xmlns:a16="http://schemas.microsoft.com/office/drawing/2014/main" id="{97C8F32D-A8D8-4D7B-A762-4F949D69E454}"/>
              </a:ext>
            </a:extLst>
          </p:cNvPr>
          <p:cNvGrpSpPr/>
          <p:nvPr/>
        </p:nvGrpSpPr>
        <p:grpSpPr>
          <a:xfrm>
            <a:off x="245278" y="1516103"/>
            <a:ext cx="1555578" cy="2348806"/>
            <a:chOff x="245277" y="1516102"/>
            <a:chExt cx="1638185" cy="2348806"/>
          </a:xfrm>
        </p:grpSpPr>
        <p:sp>
          <p:nvSpPr>
            <p:cNvPr id="33" name="Freeform: Shape 32">
              <a:extLst>
                <a:ext uri="{FF2B5EF4-FFF2-40B4-BE49-F238E27FC236}">
                  <a16:creationId xmlns:a16="http://schemas.microsoft.com/office/drawing/2014/main" id="{696594B9-8B15-49E0-BAEB-350C9FB8DFB8}"/>
                </a:ext>
              </a:extLst>
            </p:cNvPr>
            <p:cNvSpPr/>
            <p:nvPr/>
          </p:nvSpPr>
          <p:spPr>
            <a:xfrm>
              <a:off x="245277" y="1516102"/>
              <a:ext cx="1634914" cy="580748"/>
            </a:xfrm>
            <a:custGeom>
              <a:avLst/>
              <a:gdLst>
                <a:gd name="connsiteX0" fmla="*/ 0 w 1967364"/>
                <a:gd name="connsiteY0" fmla="*/ 0 h 786945"/>
                <a:gd name="connsiteX1" fmla="*/ 1967364 w 1967364"/>
                <a:gd name="connsiteY1" fmla="*/ 0 h 786945"/>
                <a:gd name="connsiteX2" fmla="*/ 1967364 w 1967364"/>
                <a:gd name="connsiteY2" fmla="*/ 786945 h 786945"/>
                <a:gd name="connsiteX3" fmla="*/ 0 w 1967364"/>
                <a:gd name="connsiteY3" fmla="*/ 786945 h 786945"/>
                <a:gd name="connsiteX4" fmla="*/ 0 w 1967364"/>
                <a:gd name="connsiteY4" fmla="*/ 0 h 786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7364" h="786945">
                  <a:moveTo>
                    <a:pt x="0" y="0"/>
                  </a:moveTo>
                  <a:lnTo>
                    <a:pt x="1967364" y="0"/>
                  </a:lnTo>
                  <a:lnTo>
                    <a:pt x="1967364" y="786945"/>
                  </a:lnTo>
                  <a:lnTo>
                    <a:pt x="0" y="786945"/>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algn="ctr" defTabSz="888978">
                <a:lnSpc>
                  <a:spcPct val="90000"/>
                </a:lnSpc>
                <a:spcBef>
                  <a:spcPct val="0"/>
                </a:spcBef>
                <a:spcAft>
                  <a:spcPct val="35000"/>
                </a:spcAft>
              </a:pPr>
              <a:r>
                <a:rPr lang="en-GB" dirty="0"/>
                <a:t>APOLLO programme</a:t>
              </a:r>
            </a:p>
          </p:txBody>
        </p:sp>
        <p:sp>
          <p:nvSpPr>
            <p:cNvPr id="34" name="Freeform: Shape 33">
              <a:extLst>
                <a:ext uri="{FF2B5EF4-FFF2-40B4-BE49-F238E27FC236}">
                  <a16:creationId xmlns:a16="http://schemas.microsoft.com/office/drawing/2014/main" id="{84DCE4C2-8782-4059-845F-17FDCA14D428}"/>
                </a:ext>
              </a:extLst>
            </p:cNvPr>
            <p:cNvSpPr/>
            <p:nvPr/>
          </p:nvSpPr>
          <p:spPr>
            <a:xfrm>
              <a:off x="248548" y="2098560"/>
              <a:ext cx="1634914" cy="1766348"/>
            </a:xfrm>
            <a:custGeom>
              <a:avLst/>
              <a:gdLst>
                <a:gd name="connsiteX0" fmla="*/ 0 w 1967364"/>
                <a:gd name="connsiteY0" fmla="*/ 0 h 1688003"/>
                <a:gd name="connsiteX1" fmla="*/ 1967364 w 1967364"/>
                <a:gd name="connsiteY1" fmla="*/ 0 h 1688003"/>
                <a:gd name="connsiteX2" fmla="*/ 1967364 w 1967364"/>
                <a:gd name="connsiteY2" fmla="*/ 1688003 h 1688003"/>
                <a:gd name="connsiteX3" fmla="*/ 0 w 1967364"/>
                <a:gd name="connsiteY3" fmla="*/ 1688003 h 1688003"/>
                <a:gd name="connsiteX4" fmla="*/ 0 w 1967364"/>
                <a:gd name="connsiteY4" fmla="*/ 0 h 168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7364" h="1688003">
                  <a:moveTo>
                    <a:pt x="0" y="0"/>
                  </a:moveTo>
                  <a:lnTo>
                    <a:pt x="1967364" y="0"/>
                  </a:lnTo>
                  <a:lnTo>
                    <a:pt x="1967364" y="1688003"/>
                  </a:lnTo>
                  <a:lnTo>
                    <a:pt x="0" y="1688003"/>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8674" tIns="58674" rIns="54000" bIns="88011" numCol="1" spcCol="1270" anchor="ctr" anchorCtr="0">
              <a:noAutofit/>
            </a:bodyPr>
            <a:lstStyle/>
            <a:p>
              <a:pPr marL="0" lvl="1" defTabSz="488938">
                <a:lnSpc>
                  <a:spcPct val="90000"/>
                </a:lnSpc>
                <a:spcBef>
                  <a:spcPct val="0"/>
                </a:spcBef>
                <a:spcAft>
                  <a:spcPct val="15000"/>
                </a:spcAft>
              </a:pPr>
              <a:r>
                <a:rPr lang="cs-CZ" sz="1100" dirty="0">
                  <a:solidFill>
                    <a:schemeClr val="tx1"/>
                  </a:solidFill>
                </a:rPr>
                <a:t>Až </a:t>
              </a:r>
              <a:r>
                <a:rPr lang="en-GB" sz="1100" dirty="0">
                  <a:solidFill>
                    <a:schemeClr val="tx1"/>
                  </a:solidFill>
                </a:rPr>
                <a:t>1 </a:t>
              </a:r>
              <a:r>
                <a:rPr lang="cs-CZ" sz="1100" dirty="0">
                  <a:solidFill>
                    <a:schemeClr val="tx1"/>
                  </a:solidFill>
                </a:rPr>
                <a:t>z</a:t>
              </a:r>
              <a:r>
                <a:rPr lang="en-GB" sz="1100" dirty="0">
                  <a:solidFill>
                    <a:schemeClr val="tx1"/>
                  </a:solidFill>
                </a:rPr>
                <a:t> 5 pa</a:t>
              </a:r>
              <a:r>
                <a:rPr lang="cs-CZ" sz="1100" dirty="0">
                  <a:solidFill>
                    <a:schemeClr val="tx1"/>
                  </a:solidFill>
                </a:rPr>
                <a:t>c</a:t>
              </a:r>
              <a:r>
                <a:rPr lang="en-GB" sz="1100" dirty="0" err="1">
                  <a:solidFill>
                    <a:schemeClr val="tx1"/>
                  </a:solidFill>
                </a:rPr>
                <a:t>ient</a:t>
              </a:r>
              <a:r>
                <a:rPr lang="cs-CZ" sz="1100" dirty="0">
                  <a:solidFill>
                    <a:schemeClr val="tx1"/>
                  </a:solidFill>
                </a:rPr>
                <a:t>ů, kteří jsou bez příhody v prvním roce po IM zažije další KV příhodu během následujících 3 let</a:t>
              </a:r>
              <a:r>
                <a:rPr lang="en-GB" sz="1100" baseline="30000" dirty="0">
                  <a:solidFill>
                    <a:schemeClr val="tx1"/>
                  </a:solidFill>
                </a:rPr>
                <a:t>1</a:t>
              </a:r>
            </a:p>
          </p:txBody>
        </p:sp>
      </p:grpSp>
      <p:grpSp>
        <p:nvGrpSpPr>
          <p:cNvPr id="35" name="Group 34">
            <a:extLst>
              <a:ext uri="{FF2B5EF4-FFF2-40B4-BE49-F238E27FC236}">
                <a16:creationId xmlns:a16="http://schemas.microsoft.com/office/drawing/2014/main" id="{16B9AC6E-888C-484B-806F-829D5808DB17}"/>
              </a:ext>
            </a:extLst>
          </p:cNvPr>
          <p:cNvGrpSpPr/>
          <p:nvPr/>
        </p:nvGrpSpPr>
        <p:grpSpPr>
          <a:xfrm>
            <a:off x="2014963" y="1512392"/>
            <a:ext cx="1552472" cy="2352047"/>
            <a:chOff x="2491344" y="1512391"/>
            <a:chExt cx="1634914" cy="2352047"/>
          </a:xfrm>
        </p:grpSpPr>
        <p:sp>
          <p:nvSpPr>
            <p:cNvPr id="36" name="Freeform: Shape 35">
              <a:extLst>
                <a:ext uri="{FF2B5EF4-FFF2-40B4-BE49-F238E27FC236}">
                  <a16:creationId xmlns:a16="http://schemas.microsoft.com/office/drawing/2014/main" id="{A9EE5AB4-B3DF-464D-AD1A-85EC687468B8}"/>
                </a:ext>
              </a:extLst>
            </p:cNvPr>
            <p:cNvSpPr/>
            <p:nvPr/>
          </p:nvSpPr>
          <p:spPr>
            <a:xfrm>
              <a:off x="2491344" y="1512391"/>
              <a:ext cx="1634914" cy="580748"/>
            </a:xfrm>
            <a:custGeom>
              <a:avLst/>
              <a:gdLst>
                <a:gd name="connsiteX0" fmla="*/ 0 w 1967364"/>
                <a:gd name="connsiteY0" fmla="*/ 0 h 786945"/>
                <a:gd name="connsiteX1" fmla="*/ 1967364 w 1967364"/>
                <a:gd name="connsiteY1" fmla="*/ 0 h 786945"/>
                <a:gd name="connsiteX2" fmla="*/ 1967364 w 1967364"/>
                <a:gd name="connsiteY2" fmla="*/ 786945 h 786945"/>
                <a:gd name="connsiteX3" fmla="*/ 0 w 1967364"/>
                <a:gd name="connsiteY3" fmla="*/ 786945 h 786945"/>
                <a:gd name="connsiteX4" fmla="*/ 0 w 1967364"/>
                <a:gd name="connsiteY4" fmla="*/ 0 h 786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7364" h="786945">
                  <a:moveTo>
                    <a:pt x="0" y="0"/>
                  </a:moveTo>
                  <a:lnTo>
                    <a:pt x="1967364" y="0"/>
                  </a:lnTo>
                  <a:lnTo>
                    <a:pt x="1967364" y="786945"/>
                  </a:lnTo>
                  <a:lnTo>
                    <a:pt x="0" y="786945"/>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algn="ctr" defTabSz="888978">
                <a:lnSpc>
                  <a:spcPct val="90000"/>
                </a:lnSpc>
                <a:spcBef>
                  <a:spcPct val="0"/>
                </a:spcBef>
                <a:spcAft>
                  <a:spcPct val="35000"/>
                </a:spcAft>
              </a:pPr>
              <a:r>
                <a:rPr lang="en-GB" dirty="0">
                  <a:solidFill>
                    <a:schemeClr val="tx2"/>
                  </a:solidFill>
                </a:rPr>
                <a:t>PRECLUDE MI</a:t>
              </a:r>
            </a:p>
          </p:txBody>
        </p:sp>
        <p:sp>
          <p:nvSpPr>
            <p:cNvPr id="37" name="Freeform: Shape 36">
              <a:extLst>
                <a:ext uri="{FF2B5EF4-FFF2-40B4-BE49-F238E27FC236}">
                  <a16:creationId xmlns:a16="http://schemas.microsoft.com/office/drawing/2014/main" id="{ECEE0C91-F335-470F-A8EC-88B2F2935A75}"/>
                </a:ext>
              </a:extLst>
            </p:cNvPr>
            <p:cNvSpPr/>
            <p:nvPr/>
          </p:nvSpPr>
          <p:spPr>
            <a:xfrm>
              <a:off x="2491344" y="2098090"/>
              <a:ext cx="1634914" cy="1766348"/>
            </a:xfrm>
            <a:custGeom>
              <a:avLst/>
              <a:gdLst>
                <a:gd name="connsiteX0" fmla="*/ 0 w 1967364"/>
                <a:gd name="connsiteY0" fmla="*/ 0 h 1789489"/>
                <a:gd name="connsiteX1" fmla="*/ 1967364 w 1967364"/>
                <a:gd name="connsiteY1" fmla="*/ 0 h 1789489"/>
                <a:gd name="connsiteX2" fmla="*/ 1967364 w 1967364"/>
                <a:gd name="connsiteY2" fmla="*/ 1789489 h 1789489"/>
                <a:gd name="connsiteX3" fmla="*/ 0 w 1967364"/>
                <a:gd name="connsiteY3" fmla="*/ 1789489 h 1789489"/>
                <a:gd name="connsiteX4" fmla="*/ 0 w 1967364"/>
                <a:gd name="connsiteY4" fmla="*/ 0 h 1789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7364" h="1789489">
                  <a:moveTo>
                    <a:pt x="0" y="0"/>
                  </a:moveTo>
                  <a:lnTo>
                    <a:pt x="1967364" y="0"/>
                  </a:lnTo>
                  <a:lnTo>
                    <a:pt x="1967364" y="1789489"/>
                  </a:lnTo>
                  <a:lnTo>
                    <a:pt x="0" y="1789489"/>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8674" tIns="58674" rIns="54000" bIns="88011" numCol="1" spcCol="1270" anchor="ctr" anchorCtr="0">
              <a:noAutofit/>
            </a:bodyPr>
            <a:lstStyle/>
            <a:p>
              <a:pPr marL="0" lvl="1" defTabSz="488938">
                <a:lnSpc>
                  <a:spcPct val="90000"/>
                </a:lnSpc>
                <a:spcBef>
                  <a:spcPct val="0"/>
                </a:spcBef>
                <a:spcAft>
                  <a:spcPct val="15000"/>
                </a:spcAft>
              </a:pPr>
              <a:r>
                <a:rPr lang="cs-CZ" sz="1100" dirty="0">
                  <a:solidFill>
                    <a:schemeClr val="tx1"/>
                  </a:solidFill>
                </a:rPr>
                <a:t>V dlouhodobém horizontu je riziko opakovaného IM z původní neléčené leze 2x vyšší než riziko předchozí </a:t>
              </a:r>
              <a:r>
                <a:rPr lang="cs-CZ" sz="1100" dirty="0" err="1">
                  <a:solidFill>
                    <a:schemeClr val="tx1"/>
                  </a:solidFill>
                </a:rPr>
                <a:t>stentované</a:t>
              </a:r>
              <a:r>
                <a:rPr lang="cs-CZ" sz="1100" dirty="0">
                  <a:solidFill>
                    <a:schemeClr val="tx1"/>
                  </a:solidFill>
                </a:rPr>
                <a:t> leze</a:t>
              </a:r>
              <a:r>
                <a:rPr lang="en-GB" sz="1100" baseline="30000" dirty="0">
                  <a:solidFill>
                    <a:schemeClr val="tx1"/>
                  </a:solidFill>
                  <a:latin typeface="Arial"/>
                </a:rPr>
                <a:t>2</a:t>
              </a:r>
              <a:endParaRPr lang="en-GB" sz="500" dirty="0">
                <a:solidFill>
                  <a:schemeClr val="tx1"/>
                </a:solidFill>
                <a:latin typeface="Arial"/>
              </a:endParaRPr>
            </a:p>
          </p:txBody>
        </p:sp>
      </p:grpSp>
      <p:grpSp>
        <p:nvGrpSpPr>
          <p:cNvPr id="38" name="Group 37">
            <a:extLst>
              <a:ext uri="{FF2B5EF4-FFF2-40B4-BE49-F238E27FC236}">
                <a16:creationId xmlns:a16="http://schemas.microsoft.com/office/drawing/2014/main" id="{1CF6B0D9-B509-493F-B5C4-14756E18467E}"/>
              </a:ext>
            </a:extLst>
          </p:cNvPr>
          <p:cNvGrpSpPr/>
          <p:nvPr/>
        </p:nvGrpSpPr>
        <p:grpSpPr>
          <a:xfrm>
            <a:off x="3781378" y="1512391"/>
            <a:ext cx="1552472" cy="2357004"/>
            <a:chOff x="4734140" y="1512391"/>
            <a:chExt cx="1634914" cy="2357004"/>
          </a:xfrm>
        </p:grpSpPr>
        <p:sp>
          <p:nvSpPr>
            <p:cNvPr id="39" name="Freeform: Shape 38">
              <a:extLst>
                <a:ext uri="{FF2B5EF4-FFF2-40B4-BE49-F238E27FC236}">
                  <a16:creationId xmlns:a16="http://schemas.microsoft.com/office/drawing/2014/main" id="{F983CE62-1E0B-4D06-8503-131E430C2648}"/>
                </a:ext>
              </a:extLst>
            </p:cNvPr>
            <p:cNvSpPr/>
            <p:nvPr/>
          </p:nvSpPr>
          <p:spPr>
            <a:xfrm>
              <a:off x="4734140" y="1512391"/>
              <a:ext cx="1634914" cy="580748"/>
            </a:xfrm>
            <a:custGeom>
              <a:avLst/>
              <a:gdLst>
                <a:gd name="connsiteX0" fmla="*/ 0 w 1967364"/>
                <a:gd name="connsiteY0" fmla="*/ 0 h 786945"/>
                <a:gd name="connsiteX1" fmla="*/ 1967364 w 1967364"/>
                <a:gd name="connsiteY1" fmla="*/ 0 h 786945"/>
                <a:gd name="connsiteX2" fmla="*/ 1967364 w 1967364"/>
                <a:gd name="connsiteY2" fmla="*/ 786945 h 786945"/>
                <a:gd name="connsiteX3" fmla="*/ 0 w 1967364"/>
                <a:gd name="connsiteY3" fmla="*/ 786945 h 786945"/>
                <a:gd name="connsiteX4" fmla="*/ 0 w 1967364"/>
                <a:gd name="connsiteY4" fmla="*/ 0 h 786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7364" h="786945">
                  <a:moveTo>
                    <a:pt x="0" y="0"/>
                  </a:moveTo>
                  <a:lnTo>
                    <a:pt x="1967364" y="0"/>
                  </a:lnTo>
                  <a:lnTo>
                    <a:pt x="1967364" y="786945"/>
                  </a:lnTo>
                  <a:lnTo>
                    <a:pt x="0" y="786945"/>
                  </a:lnTo>
                  <a:lnTo>
                    <a:pt x="0" y="0"/>
                  </a:lnTo>
                  <a:close/>
                </a:path>
              </a:pathLst>
            </a:custGeom>
            <a:solidFill>
              <a:schemeClr val="accent6"/>
            </a:solidFill>
            <a:ln>
              <a:solidFill>
                <a:schemeClr val="accent6"/>
              </a:solid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algn="ctr" defTabSz="888978">
                <a:lnSpc>
                  <a:spcPct val="90000"/>
                </a:lnSpc>
                <a:spcBef>
                  <a:spcPct val="0"/>
                </a:spcBef>
                <a:spcAft>
                  <a:spcPct val="35000"/>
                </a:spcAft>
              </a:pPr>
              <a:r>
                <a:rPr lang="en-GB" dirty="0"/>
                <a:t>PRECLUDE II</a:t>
              </a:r>
              <a:endParaRPr lang="en-GB" sz="1600" dirty="0"/>
            </a:p>
          </p:txBody>
        </p:sp>
        <p:sp>
          <p:nvSpPr>
            <p:cNvPr id="40" name="Freeform: Shape 39">
              <a:extLst>
                <a:ext uri="{FF2B5EF4-FFF2-40B4-BE49-F238E27FC236}">
                  <a16:creationId xmlns:a16="http://schemas.microsoft.com/office/drawing/2014/main" id="{7603858C-1670-48B6-A1A4-5D1C9F9DE679}"/>
                </a:ext>
              </a:extLst>
            </p:cNvPr>
            <p:cNvSpPr/>
            <p:nvPr/>
          </p:nvSpPr>
          <p:spPr>
            <a:xfrm>
              <a:off x="4734140" y="2103047"/>
              <a:ext cx="1634914" cy="1766348"/>
            </a:xfrm>
            <a:custGeom>
              <a:avLst/>
              <a:gdLst>
                <a:gd name="connsiteX0" fmla="*/ 0 w 1967364"/>
                <a:gd name="connsiteY0" fmla="*/ 0 h 1789489"/>
                <a:gd name="connsiteX1" fmla="*/ 1967364 w 1967364"/>
                <a:gd name="connsiteY1" fmla="*/ 0 h 1789489"/>
                <a:gd name="connsiteX2" fmla="*/ 1967364 w 1967364"/>
                <a:gd name="connsiteY2" fmla="*/ 1789489 h 1789489"/>
                <a:gd name="connsiteX3" fmla="*/ 0 w 1967364"/>
                <a:gd name="connsiteY3" fmla="*/ 1789489 h 1789489"/>
                <a:gd name="connsiteX4" fmla="*/ 0 w 1967364"/>
                <a:gd name="connsiteY4" fmla="*/ 0 h 1789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7364" h="1789489">
                  <a:moveTo>
                    <a:pt x="0" y="0"/>
                  </a:moveTo>
                  <a:lnTo>
                    <a:pt x="1967364" y="0"/>
                  </a:lnTo>
                  <a:lnTo>
                    <a:pt x="1967364" y="1789489"/>
                  </a:lnTo>
                  <a:lnTo>
                    <a:pt x="0" y="1789489"/>
                  </a:lnTo>
                  <a:lnTo>
                    <a:pt x="0" y="0"/>
                  </a:lnTo>
                  <a:close/>
                </a:path>
              </a:pathLst>
            </a:custGeom>
            <a:solidFill>
              <a:srgbClr val="FDE6D3">
                <a:alpha val="89804"/>
              </a:srgbClr>
            </a:solidFill>
            <a:ln>
              <a:solidFill>
                <a:srgbClr val="FDE6D3">
                  <a:alpha val="90000"/>
                </a:srgbClr>
              </a:solid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4000" tIns="64008" rIns="54000" bIns="96012" numCol="1" spcCol="1270" anchor="ctr" anchorCtr="0">
              <a:noAutofit/>
            </a:bodyPr>
            <a:lstStyle/>
            <a:p>
              <a:pPr marL="0" lvl="1" defTabSz="533387">
                <a:lnSpc>
                  <a:spcPct val="90000"/>
                </a:lnSpc>
                <a:spcBef>
                  <a:spcPct val="0"/>
                </a:spcBef>
                <a:spcAft>
                  <a:spcPct val="15000"/>
                </a:spcAft>
              </a:pPr>
              <a:r>
                <a:rPr lang="cs-CZ" sz="1100" dirty="0">
                  <a:solidFill>
                    <a:schemeClr val="tx1"/>
                  </a:solidFill>
                </a:rPr>
                <a:t>Zvyšující se počet ischemických rizikových faktorů je asociován se zvýšeným rizikem ischemické příhody zatímco riziko velkého krvácení zůstává stejné.</a:t>
              </a:r>
              <a:r>
                <a:rPr lang="en-GB" sz="1100" baseline="30000" dirty="0">
                  <a:solidFill>
                    <a:schemeClr val="tx1"/>
                  </a:solidFill>
                </a:rPr>
                <a:t>3</a:t>
              </a:r>
              <a:endParaRPr lang="en-GB" sz="1100" baseline="30000" dirty="0">
                <a:solidFill>
                  <a:schemeClr val="tx1"/>
                </a:solidFill>
                <a:latin typeface="Arial"/>
              </a:endParaRPr>
            </a:p>
          </p:txBody>
        </p:sp>
      </p:grpSp>
      <p:grpSp>
        <p:nvGrpSpPr>
          <p:cNvPr id="41" name="Group 40">
            <a:extLst>
              <a:ext uri="{FF2B5EF4-FFF2-40B4-BE49-F238E27FC236}">
                <a16:creationId xmlns:a16="http://schemas.microsoft.com/office/drawing/2014/main" id="{ECD83E94-4F6A-416A-8803-2BFF6E214F7A}"/>
              </a:ext>
            </a:extLst>
          </p:cNvPr>
          <p:cNvGrpSpPr/>
          <p:nvPr/>
        </p:nvGrpSpPr>
        <p:grpSpPr>
          <a:xfrm>
            <a:off x="7314211" y="1512391"/>
            <a:ext cx="1552472" cy="2357004"/>
            <a:chOff x="6976935" y="1512391"/>
            <a:chExt cx="1634914" cy="2357004"/>
          </a:xfrm>
        </p:grpSpPr>
        <p:sp>
          <p:nvSpPr>
            <p:cNvPr id="42" name="Freeform: Shape 41">
              <a:extLst>
                <a:ext uri="{FF2B5EF4-FFF2-40B4-BE49-F238E27FC236}">
                  <a16:creationId xmlns:a16="http://schemas.microsoft.com/office/drawing/2014/main" id="{A3F17588-C14A-4312-9494-67050C404669}"/>
                </a:ext>
              </a:extLst>
            </p:cNvPr>
            <p:cNvSpPr/>
            <p:nvPr/>
          </p:nvSpPr>
          <p:spPr>
            <a:xfrm>
              <a:off x="6976935" y="1512391"/>
              <a:ext cx="1634914" cy="580748"/>
            </a:xfrm>
            <a:custGeom>
              <a:avLst/>
              <a:gdLst>
                <a:gd name="connsiteX0" fmla="*/ 0 w 1967364"/>
                <a:gd name="connsiteY0" fmla="*/ 0 h 786945"/>
                <a:gd name="connsiteX1" fmla="*/ 1967364 w 1967364"/>
                <a:gd name="connsiteY1" fmla="*/ 0 h 786945"/>
                <a:gd name="connsiteX2" fmla="*/ 1967364 w 1967364"/>
                <a:gd name="connsiteY2" fmla="*/ 786945 h 786945"/>
                <a:gd name="connsiteX3" fmla="*/ 0 w 1967364"/>
                <a:gd name="connsiteY3" fmla="*/ 786945 h 786945"/>
                <a:gd name="connsiteX4" fmla="*/ 0 w 1967364"/>
                <a:gd name="connsiteY4" fmla="*/ 0 h 786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7364" h="786945">
                  <a:moveTo>
                    <a:pt x="0" y="0"/>
                  </a:moveTo>
                  <a:lnTo>
                    <a:pt x="1967364" y="0"/>
                  </a:lnTo>
                  <a:lnTo>
                    <a:pt x="1967364" y="786945"/>
                  </a:lnTo>
                  <a:lnTo>
                    <a:pt x="0" y="786945"/>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algn="ctr" defTabSz="888978">
                <a:lnSpc>
                  <a:spcPct val="90000"/>
                </a:lnSpc>
                <a:spcBef>
                  <a:spcPct val="0"/>
                </a:spcBef>
                <a:spcAft>
                  <a:spcPct val="35000"/>
                </a:spcAft>
              </a:pPr>
              <a:r>
                <a:rPr lang="en-GB" dirty="0">
                  <a:solidFill>
                    <a:schemeClr val="tx2"/>
                  </a:solidFill>
                </a:rPr>
                <a:t>REACH registry</a:t>
              </a:r>
            </a:p>
          </p:txBody>
        </p:sp>
        <p:sp>
          <p:nvSpPr>
            <p:cNvPr id="43" name="Freeform: Shape 42">
              <a:extLst>
                <a:ext uri="{FF2B5EF4-FFF2-40B4-BE49-F238E27FC236}">
                  <a16:creationId xmlns:a16="http://schemas.microsoft.com/office/drawing/2014/main" id="{F768009C-C99E-4894-9393-8B9927AAB40F}"/>
                </a:ext>
              </a:extLst>
            </p:cNvPr>
            <p:cNvSpPr/>
            <p:nvPr/>
          </p:nvSpPr>
          <p:spPr>
            <a:xfrm>
              <a:off x="6976935" y="2103047"/>
              <a:ext cx="1634914" cy="1766348"/>
            </a:xfrm>
            <a:custGeom>
              <a:avLst/>
              <a:gdLst>
                <a:gd name="connsiteX0" fmla="*/ 0 w 1967364"/>
                <a:gd name="connsiteY0" fmla="*/ 0 h 1789489"/>
                <a:gd name="connsiteX1" fmla="*/ 1967364 w 1967364"/>
                <a:gd name="connsiteY1" fmla="*/ 0 h 1789489"/>
                <a:gd name="connsiteX2" fmla="*/ 1967364 w 1967364"/>
                <a:gd name="connsiteY2" fmla="*/ 1789489 h 1789489"/>
                <a:gd name="connsiteX3" fmla="*/ 0 w 1967364"/>
                <a:gd name="connsiteY3" fmla="*/ 1789489 h 1789489"/>
                <a:gd name="connsiteX4" fmla="*/ 0 w 1967364"/>
                <a:gd name="connsiteY4" fmla="*/ 0 h 1789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7364" h="1789489">
                  <a:moveTo>
                    <a:pt x="0" y="0"/>
                  </a:moveTo>
                  <a:lnTo>
                    <a:pt x="1967364" y="0"/>
                  </a:lnTo>
                  <a:lnTo>
                    <a:pt x="1967364" y="1789489"/>
                  </a:lnTo>
                  <a:lnTo>
                    <a:pt x="0" y="1789489"/>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54000" bIns="96012" numCol="1" spcCol="1270" anchor="ctr" anchorCtr="0">
              <a:noAutofit/>
            </a:bodyPr>
            <a:lstStyle/>
            <a:p>
              <a:pPr marL="0" lvl="1" defTabSz="533387">
                <a:lnSpc>
                  <a:spcPct val="90000"/>
                </a:lnSpc>
                <a:spcBef>
                  <a:spcPct val="0"/>
                </a:spcBef>
                <a:spcAft>
                  <a:spcPct val="15000"/>
                </a:spcAft>
              </a:pPr>
              <a:r>
                <a:rPr lang="cs-CZ" sz="1100" dirty="0">
                  <a:solidFill>
                    <a:schemeClr val="tx1"/>
                  </a:solidFill>
                  <a:latin typeface="Arial"/>
                </a:rPr>
                <a:t>Riziko KV příhody pokračuje nárůstem IM s 4-letou kumulativní incidencí </a:t>
              </a:r>
              <a:r>
                <a:rPr lang="en-GB" sz="1100" dirty="0">
                  <a:solidFill>
                    <a:schemeClr val="tx1"/>
                  </a:solidFill>
                  <a:latin typeface="Arial"/>
                </a:rPr>
                <a:t>15.1%</a:t>
              </a:r>
              <a:r>
                <a:rPr lang="en-GB" sz="1100" baseline="30000" dirty="0">
                  <a:solidFill>
                    <a:schemeClr val="tx1"/>
                  </a:solidFill>
                  <a:latin typeface="Arial"/>
                </a:rPr>
                <a:t>5</a:t>
              </a:r>
            </a:p>
          </p:txBody>
        </p:sp>
      </p:grpSp>
      <p:pic>
        <p:nvPicPr>
          <p:cNvPr id="44" name="Graphic 43" descr="Earth Globe Europe-Africa">
            <a:extLst>
              <a:ext uri="{FF2B5EF4-FFF2-40B4-BE49-F238E27FC236}">
                <a16:creationId xmlns:a16="http://schemas.microsoft.com/office/drawing/2014/main" id="{424D4703-90EC-4BBB-A994-484D5E20C5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27" y="4258045"/>
            <a:ext cx="357717" cy="357717"/>
          </a:xfrm>
          <a:prstGeom prst="rect">
            <a:avLst/>
          </a:prstGeom>
        </p:spPr>
      </p:pic>
      <p:pic>
        <p:nvPicPr>
          <p:cNvPr id="45" name="Graphic 44" descr="User">
            <a:extLst>
              <a:ext uri="{FF2B5EF4-FFF2-40B4-BE49-F238E27FC236}">
                <a16:creationId xmlns:a16="http://schemas.microsoft.com/office/drawing/2014/main" id="{C8A20629-B017-4936-8857-DFE2643B54B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6429" y="3950114"/>
            <a:ext cx="357717" cy="357717"/>
          </a:xfrm>
          <a:prstGeom prst="rect">
            <a:avLst/>
          </a:prstGeom>
        </p:spPr>
      </p:pic>
      <p:sp>
        <p:nvSpPr>
          <p:cNvPr id="46" name="TextBox 45">
            <a:extLst>
              <a:ext uri="{FF2B5EF4-FFF2-40B4-BE49-F238E27FC236}">
                <a16:creationId xmlns:a16="http://schemas.microsoft.com/office/drawing/2014/main" id="{8F4CD6CA-AE9E-4229-8136-493CBBD227E4}"/>
              </a:ext>
            </a:extLst>
          </p:cNvPr>
          <p:cNvSpPr txBox="1"/>
          <p:nvPr/>
        </p:nvSpPr>
        <p:spPr>
          <a:xfrm>
            <a:off x="527049" y="3977205"/>
            <a:ext cx="1266693" cy="261610"/>
          </a:xfrm>
          <a:prstGeom prst="rect">
            <a:avLst/>
          </a:prstGeom>
          <a:noFill/>
        </p:spPr>
        <p:txBody>
          <a:bodyPr wrap="none" rtlCol="0">
            <a:spAutoFit/>
          </a:bodyPr>
          <a:lstStyle/>
          <a:p>
            <a:r>
              <a:rPr lang="en-GB" sz="1100" dirty="0">
                <a:solidFill>
                  <a:schemeClr val="accent2"/>
                </a:solidFill>
              </a:rPr>
              <a:t>140,887 pa</a:t>
            </a:r>
            <a:r>
              <a:rPr lang="cs-CZ" sz="1100" dirty="0">
                <a:solidFill>
                  <a:schemeClr val="accent2"/>
                </a:solidFill>
              </a:rPr>
              <a:t>c</a:t>
            </a:r>
            <a:r>
              <a:rPr lang="en-GB" sz="1100" dirty="0" err="1">
                <a:solidFill>
                  <a:schemeClr val="accent2"/>
                </a:solidFill>
              </a:rPr>
              <a:t>ient</a:t>
            </a:r>
            <a:r>
              <a:rPr lang="cs-CZ" sz="1100" dirty="0">
                <a:solidFill>
                  <a:schemeClr val="accent2"/>
                </a:solidFill>
              </a:rPr>
              <a:t>ů</a:t>
            </a:r>
            <a:endParaRPr lang="en-GB" sz="1100" dirty="0">
              <a:solidFill>
                <a:schemeClr val="accent2"/>
              </a:solidFill>
            </a:endParaRPr>
          </a:p>
        </p:txBody>
      </p:sp>
      <p:sp>
        <p:nvSpPr>
          <p:cNvPr id="61" name="TextBox 60">
            <a:extLst>
              <a:ext uri="{FF2B5EF4-FFF2-40B4-BE49-F238E27FC236}">
                <a16:creationId xmlns:a16="http://schemas.microsoft.com/office/drawing/2014/main" id="{A82E8CD8-A4B4-4F5F-9B44-8872337B6213}"/>
              </a:ext>
            </a:extLst>
          </p:cNvPr>
          <p:cNvSpPr txBox="1"/>
          <p:nvPr/>
        </p:nvSpPr>
        <p:spPr>
          <a:xfrm>
            <a:off x="527049" y="4285136"/>
            <a:ext cx="646331" cy="261610"/>
          </a:xfrm>
          <a:prstGeom prst="rect">
            <a:avLst/>
          </a:prstGeom>
          <a:noFill/>
        </p:spPr>
        <p:txBody>
          <a:bodyPr wrap="none" rtlCol="0">
            <a:spAutoFit/>
          </a:bodyPr>
          <a:lstStyle/>
          <a:p>
            <a:r>
              <a:rPr lang="en-GB" sz="1100" dirty="0">
                <a:solidFill>
                  <a:schemeClr val="accent2"/>
                </a:solidFill>
              </a:rPr>
              <a:t>4 </a:t>
            </a:r>
            <a:r>
              <a:rPr lang="cs-CZ" sz="1100" dirty="0">
                <a:solidFill>
                  <a:schemeClr val="accent2"/>
                </a:solidFill>
              </a:rPr>
              <a:t>země</a:t>
            </a:r>
            <a:endParaRPr lang="en-GB" sz="1100" dirty="0">
              <a:solidFill>
                <a:schemeClr val="accent2"/>
              </a:solidFill>
            </a:endParaRPr>
          </a:p>
        </p:txBody>
      </p:sp>
      <p:pic>
        <p:nvPicPr>
          <p:cNvPr id="62" name="Graphic 61" descr="Earth Globe Europe-Africa">
            <a:extLst>
              <a:ext uri="{FF2B5EF4-FFF2-40B4-BE49-F238E27FC236}">
                <a16:creationId xmlns:a16="http://schemas.microsoft.com/office/drawing/2014/main" id="{DCF98A49-E0CC-41D5-B142-4A80F925C05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41445" y="4258045"/>
            <a:ext cx="357717" cy="357717"/>
          </a:xfrm>
          <a:prstGeom prst="rect">
            <a:avLst/>
          </a:prstGeom>
        </p:spPr>
      </p:pic>
      <p:pic>
        <p:nvPicPr>
          <p:cNvPr id="63" name="Graphic 62" descr="User">
            <a:extLst>
              <a:ext uri="{FF2B5EF4-FFF2-40B4-BE49-F238E27FC236}">
                <a16:creationId xmlns:a16="http://schemas.microsoft.com/office/drawing/2014/main" id="{96C1A6E9-F94F-4471-98B9-CE7E46B0BE5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41445" y="3950114"/>
            <a:ext cx="357717" cy="357717"/>
          </a:xfrm>
          <a:prstGeom prst="rect">
            <a:avLst/>
          </a:prstGeom>
        </p:spPr>
      </p:pic>
      <p:sp>
        <p:nvSpPr>
          <p:cNvPr id="64" name="TextBox 63">
            <a:extLst>
              <a:ext uri="{FF2B5EF4-FFF2-40B4-BE49-F238E27FC236}">
                <a16:creationId xmlns:a16="http://schemas.microsoft.com/office/drawing/2014/main" id="{6FFE879D-A177-417A-9FC9-FD49C360DAC1}"/>
              </a:ext>
            </a:extLst>
          </p:cNvPr>
          <p:cNvSpPr txBox="1"/>
          <p:nvPr/>
        </p:nvSpPr>
        <p:spPr>
          <a:xfrm>
            <a:off x="2372067" y="3977205"/>
            <a:ext cx="1188146" cy="261610"/>
          </a:xfrm>
          <a:prstGeom prst="rect">
            <a:avLst/>
          </a:prstGeom>
          <a:noFill/>
        </p:spPr>
        <p:txBody>
          <a:bodyPr wrap="none" rtlCol="0">
            <a:spAutoFit/>
          </a:bodyPr>
          <a:lstStyle/>
          <a:p>
            <a:r>
              <a:rPr lang="en-GB" sz="1100" dirty="0">
                <a:solidFill>
                  <a:schemeClr val="accent3"/>
                </a:solidFill>
              </a:rPr>
              <a:t>97,254 pa</a:t>
            </a:r>
            <a:r>
              <a:rPr lang="cs-CZ" sz="1100" dirty="0">
                <a:solidFill>
                  <a:schemeClr val="accent3"/>
                </a:solidFill>
              </a:rPr>
              <a:t>c</a:t>
            </a:r>
            <a:r>
              <a:rPr lang="en-GB" sz="1100" dirty="0" err="1">
                <a:solidFill>
                  <a:schemeClr val="accent3"/>
                </a:solidFill>
              </a:rPr>
              <a:t>ient</a:t>
            </a:r>
            <a:r>
              <a:rPr lang="cs-CZ" sz="1100" dirty="0">
                <a:solidFill>
                  <a:schemeClr val="accent3"/>
                </a:solidFill>
              </a:rPr>
              <a:t>ů</a:t>
            </a:r>
            <a:endParaRPr lang="en-GB" sz="1100" dirty="0">
              <a:solidFill>
                <a:schemeClr val="accent3"/>
              </a:solidFill>
            </a:endParaRPr>
          </a:p>
        </p:txBody>
      </p:sp>
      <p:sp>
        <p:nvSpPr>
          <p:cNvPr id="65" name="TextBox 64">
            <a:extLst>
              <a:ext uri="{FF2B5EF4-FFF2-40B4-BE49-F238E27FC236}">
                <a16:creationId xmlns:a16="http://schemas.microsoft.com/office/drawing/2014/main" id="{2236F5C1-07B0-492D-9183-5B1439F4A2B1}"/>
              </a:ext>
            </a:extLst>
          </p:cNvPr>
          <p:cNvSpPr txBox="1"/>
          <p:nvPr/>
        </p:nvSpPr>
        <p:spPr>
          <a:xfrm>
            <a:off x="2372067" y="4285136"/>
            <a:ext cx="646331" cy="261610"/>
          </a:xfrm>
          <a:prstGeom prst="rect">
            <a:avLst/>
          </a:prstGeom>
          <a:noFill/>
        </p:spPr>
        <p:txBody>
          <a:bodyPr wrap="none" rtlCol="0">
            <a:spAutoFit/>
          </a:bodyPr>
          <a:lstStyle/>
          <a:p>
            <a:r>
              <a:rPr lang="en-GB" sz="1100" dirty="0">
                <a:solidFill>
                  <a:schemeClr val="accent3"/>
                </a:solidFill>
              </a:rPr>
              <a:t>1 </a:t>
            </a:r>
            <a:r>
              <a:rPr lang="cs-CZ" sz="1100" dirty="0">
                <a:solidFill>
                  <a:schemeClr val="accent3"/>
                </a:solidFill>
              </a:rPr>
              <a:t>země</a:t>
            </a:r>
            <a:endParaRPr lang="en-GB" sz="1100" dirty="0">
              <a:solidFill>
                <a:schemeClr val="accent3"/>
              </a:solidFill>
            </a:endParaRPr>
          </a:p>
        </p:txBody>
      </p:sp>
      <p:sp>
        <p:nvSpPr>
          <p:cNvPr id="68" name="TextBox 67">
            <a:extLst>
              <a:ext uri="{FF2B5EF4-FFF2-40B4-BE49-F238E27FC236}">
                <a16:creationId xmlns:a16="http://schemas.microsoft.com/office/drawing/2014/main" id="{747F905B-E998-4C04-82A5-21256BB5CD4E}"/>
              </a:ext>
            </a:extLst>
          </p:cNvPr>
          <p:cNvSpPr txBox="1"/>
          <p:nvPr/>
        </p:nvSpPr>
        <p:spPr>
          <a:xfrm>
            <a:off x="5899810" y="3977205"/>
            <a:ext cx="992579" cy="261610"/>
          </a:xfrm>
          <a:prstGeom prst="rect">
            <a:avLst/>
          </a:prstGeom>
          <a:noFill/>
        </p:spPr>
        <p:txBody>
          <a:bodyPr wrap="none" rtlCol="0">
            <a:spAutoFit/>
          </a:bodyPr>
          <a:lstStyle/>
          <a:p>
            <a:r>
              <a:rPr lang="en-GB" sz="1100" dirty="0">
                <a:solidFill>
                  <a:schemeClr val="bg1"/>
                </a:solidFill>
              </a:rPr>
              <a:t>697 pa</a:t>
            </a:r>
            <a:r>
              <a:rPr lang="cs-CZ" sz="1100" dirty="0">
                <a:solidFill>
                  <a:schemeClr val="bg1"/>
                </a:solidFill>
              </a:rPr>
              <a:t>c</a:t>
            </a:r>
            <a:r>
              <a:rPr lang="en-GB" sz="1100" dirty="0" err="1">
                <a:solidFill>
                  <a:schemeClr val="bg1"/>
                </a:solidFill>
              </a:rPr>
              <a:t>ient</a:t>
            </a:r>
            <a:r>
              <a:rPr lang="cs-CZ" sz="1100" dirty="0">
                <a:solidFill>
                  <a:schemeClr val="bg1"/>
                </a:solidFill>
              </a:rPr>
              <a:t>ů</a:t>
            </a:r>
            <a:endParaRPr lang="en-GB" sz="1100" dirty="0">
              <a:solidFill>
                <a:schemeClr val="bg1"/>
              </a:solidFill>
            </a:endParaRPr>
          </a:p>
        </p:txBody>
      </p:sp>
      <p:sp>
        <p:nvSpPr>
          <p:cNvPr id="69" name="TextBox 68">
            <a:extLst>
              <a:ext uri="{FF2B5EF4-FFF2-40B4-BE49-F238E27FC236}">
                <a16:creationId xmlns:a16="http://schemas.microsoft.com/office/drawing/2014/main" id="{4933CD63-DDF6-4CEF-9684-E08C0E83A692}"/>
              </a:ext>
            </a:extLst>
          </p:cNvPr>
          <p:cNvSpPr txBox="1"/>
          <p:nvPr/>
        </p:nvSpPr>
        <p:spPr>
          <a:xfrm>
            <a:off x="5899809" y="4285137"/>
            <a:ext cx="1200970" cy="430887"/>
          </a:xfrm>
          <a:prstGeom prst="rect">
            <a:avLst/>
          </a:prstGeom>
          <a:noFill/>
        </p:spPr>
        <p:txBody>
          <a:bodyPr wrap="none" rtlCol="0">
            <a:spAutoFit/>
          </a:bodyPr>
          <a:lstStyle/>
          <a:p>
            <a:r>
              <a:rPr lang="en-GB" sz="1100" dirty="0">
                <a:solidFill>
                  <a:schemeClr val="bg1"/>
                </a:solidFill>
              </a:rPr>
              <a:t>37 US a </a:t>
            </a:r>
            <a:br>
              <a:rPr lang="en-GB" sz="1100" dirty="0">
                <a:solidFill>
                  <a:schemeClr val="bg1"/>
                </a:solidFill>
              </a:rPr>
            </a:br>
            <a:r>
              <a:rPr lang="cs-CZ" sz="1100" dirty="0">
                <a:solidFill>
                  <a:schemeClr val="bg1"/>
                </a:solidFill>
              </a:rPr>
              <a:t>evropských míst</a:t>
            </a:r>
            <a:endParaRPr lang="en-GB" sz="1100" dirty="0">
              <a:solidFill>
                <a:schemeClr val="bg1"/>
              </a:solidFill>
            </a:endParaRPr>
          </a:p>
        </p:txBody>
      </p:sp>
      <p:pic>
        <p:nvPicPr>
          <p:cNvPr id="70" name="Graphic 69" descr="Earth Globe Europe-Africa">
            <a:extLst>
              <a:ext uri="{FF2B5EF4-FFF2-40B4-BE49-F238E27FC236}">
                <a16:creationId xmlns:a16="http://schemas.microsoft.com/office/drawing/2014/main" id="{00537EC5-394D-42A7-B568-AAEB976146E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335595" y="4258045"/>
            <a:ext cx="357717" cy="357717"/>
          </a:xfrm>
          <a:prstGeom prst="rect">
            <a:avLst/>
          </a:prstGeom>
        </p:spPr>
      </p:pic>
      <p:pic>
        <p:nvPicPr>
          <p:cNvPr id="71" name="Graphic 70" descr="User">
            <a:extLst>
              <a:ext uri="{FF2B5EF4-FFF2-40B4-BE49-F238E27FC236}">
                <a16:creationId xmlns:a16="http://schemas.microsoft.com/office/drawing/2014/main" id="{1FF3215F-31B4-4966-9F0C-BB07BBC6565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35596" y="3950114"/>
            <a:ext cx="357717" cy="357717"/>
          </a:xfrm>
          <a:prstGeom prst="rect">
            <a:avLst/>
          </a:prstGeom>
        </p:spPr>
      </p:pic>
      <p:sp>
        <p:nvSpPr>
          <p:cNvPr id="72" name="TextBox 71">
            <a:extLst>
              <a:ext uri="{FF2B5EF4-FFF2-40B4-BE49-F238E27FC236}">
                <a16:creationId xmlns:a16="http://schemas.microsoft.com/office/drawing/2014/main" id="{21DB7A0C-8A07-4CB2-98FC-0AE3A6A9FC75}"/>
              </a:ext>
            </a:extLst>
          </p:cNvPr>
          <p:cNvSpPr txBox="1"/>
          <p:nvPr/>
        </p:nvSpPr>
        <p:spPr>
          <a:xfrm>
            <a:off x="7666217" y="3977205"/>
            <a:ext cx="1188146" cy="261610"/>
          </a:xfrm>
          <a:prstGeom prst="rect">
            <a:avLst/>
          </a:prstGeom>
          <a:noFill/>
        </p:spPr>
        <p:txBody>
          <a:bodyPr wrap="none" rtlCol="0">
            <a:spAutoFit/>
          </a:bodyPr>
          <a:lstStyle/>
          <a:p>
            <a:r>
              <a:rPr lang="en-GB" sz="1100" dirty="0">
                <a:solidFill>
                  <a:schemeClr val="accent5"/>
                </a:solidFill>
              </a:rPr>
              <a:t>16,770 pa</a:t>
            </a:r>
            <a:r>
              <a:rPr lang="cs-CZ" sz="1100" dirty="0">
                <a:solidFill>
                  <a:schemeClr val="accent5"/>
                </a:solidFill>
              </a:rPr>
              <a:t>c</a:t>
            </a:r>
            <a:r>
              <a:rPr lang="en-GB" sz="1100" dirty="0" err="1">
                <a:solidFill>
                  <a:schemeClr val="accent5"/>
                </a:solidFill>
              </a:rPr>
              <a:t>ient</a:t>
            </a:r>
            <a:r>
              <a:rPr lang="cs-CZ" sz="1100" dirty="0">
                <a:solidFill>
                  <a:schemeClr val="accent5"/>
                </a:solidFill>
              </a:rPr>
              <a:t>ů</a:t>
            </a:r>
            <a:endParaRPr lang="en-GB" sz="1100" dirty="0">
              <a:solidFill>
                <a:schemeClr val="accent5"/>
              </a:solidFill>
            </a:endParaRPr>
          </a:p>
        </p:txBody>
      </p:sp>
      <p:sp>
        <p:nvSpPr>
          <p:cNvPr id="73" name="TextBox 72">
            <a:extLst>
              <a:ext uri="{FF2B5EF4-FFF2-40B4-BE49-F238E27FC236}">
                <a16:creationId xmlns:a16="http://schemas.microsoft.com/office/drawing/2014/main" id="{FF41E20F-2266-4BBB-9BBA-E0C6AA273D7A}"/>
              </a:ext>
            </a:extLst>
          </p:cNvPr>
          <p:cNvSpPr txBox="1"/>
          <p:nvPr/>
        </p:nvSpPr>
        <p:spPr>
          <a:xfrm>
            <a:off x="7666217" y="4285136"/>
            <a:ext cx="684803" cy="261610"/>
          </a:xfrm>
          <a:prstGeom prst="rect">
            <a:avLst/>
          </a:prstGeom>
          <a:noFill/>
        </p:spPr>
        <p:txBody>
          <a:bodyPr wrap="none" rtlCol="0">
            <a:spAutoFit/>
          </a:bodyPr>
          <a:lstStyle/>
          <a:p>
            <a:r>
              <a:rPr lang="en-GB" sz="1100" dirty="0">
                <a:solidFill>
                  <a:schemeClr val="accent5"/>
                </a:solidFill>
              </a:rPr>
              <a:t>44 </a:t>
            </a:r>
            <a:r>
              <a:rPr lang="cs-CZ" sz="1100" dirty="0">
                <a:solidFill>
                  <a:schemeClr val="accent5"/>
                </a:solidFill>
              </a:rPr>
              <a:t>zemí</a:t>
            </a:r>
            <a:endParaRPr lang="en-GB" sz="1100" dirty="0">
              <a:solidFill>
                <a:schemeClr val="accent5"/>
              </a:solidFill>
            </a:endParaRPr>
          </a:p>
        </p:txBody>
      </p:sp>
      <p:grpSp>
        <p:nvGrpSpPr>
          <p:cNvPr id="74" name="Group 73">
            <a:extLst>
              <a:ext uri="{FF2B5EF4-FFF2-40B4-BE49-F238E27FC236}">
                <a16:creationId xmlns:a16="http://schemas.microsoft.com/office/drawing/2014/main" id="{BF27794D-E12F-4234-A176-1933EFFBF640}"/>
              </a:ext>
            </a:extLst>
          </p:cNvPr>
          <p:cNvGrpSpPr/>
          <p:nvPr/>
        </p:nvGrpSpPr>
        <p:grpSpPr>
          <a:xfrm>
            <a:off x="5547795" y="1514651"/>
            <a:ext cx="1552472" cy="2357004"/>
            <a:chOff x="4734140" y="1512391"/>
            <a:chExt cx="1634914" cy="2357004"/>
          </a:xfrm>
        </p:grpSpPr>
        <p:sp>
          <p:nvSpPr>
            <p:cNvPr id="75" name="Freeform: Shape 74">
              <a:extLst>
                <a:ext uri="{FF2B5EF4-FFF2-40B4-BE49-F238E27FC236}">
                  <a16:creationId xmlns:a16="http://schemas.microsoft.com/office/drawing/2014/main" id="{F85CC0A8-6433-4F04-B60A-CA60B591CC0F}"/>
                </a:ext>
              </a:extLst>
            </p:cNvPr>
            <p:cNvSpPr/>
            <p:nvPr/>
          </p:nvSpPr>
          <p:spPr>
            <a:xfrm>
              <a:off x="4734140" y="1512391"/>
              <a:ext cx="1634914" cy="580748"/>
            </a:xfrm>
            <a:custGeom>
              <a:avLst/>
              <a:gdLst>
                <a:gd name="connsiteX0" fmla="*/ 0 w 1967364"/>
                <a:gd name="connsiteY0" fmla="*/ 0 h 786945"/>
                <a:gd name="connsiteX1" fmla="*/ 1967364 w 1967364"/>
                <a:gd name="connsiteY1" fmla="*/ 0 h 786945"/>
                <a:gd name="connsiteX2" fmla="*/ 1967364 w 1967364"/>
                <a:gd name="connsiteY2" fmla="*/ 786945 h 786945"/>
                <a:gd name="connsiteX3" fmla="*/ 0 w 1967364"/>
                <a:gd name="connsiteY3" fmla="*/ 786945 h 786945"/>
                <a:gd name="connsiteX4" fmla="*/ 0 w 1967364"/>
                <a:gd name="connsiteY4" fmla="*/ 0 h 786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7364" h="786945">
                  <a:moveTo>
                    <a:pt x="0" y="0"/>
                  </a:moveTo>
                  <a:lnTo>
                    <a:pt x="1967364" y="0"/>
                  </a:lnTo>
                  <a:lnTo>
                    <a:pt x="1967364" y="786945"/>
                  </a:lnTo>
                  <a:lnTo>
                    <a:pt x="0" y="786945"/>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algn="ctr" defTabSz="888978">
                <a:lnSpc>
                  <a:spcPct val="90000"/>
                </a:lnSpc>
                <a:spcBef>
                  <a:spcPct val="0"/>
                </a:spcBef>
                <a:spcAft>
                  <a:spcPct val="35000"/>
                </a:spcAft>
              </a:pPr>
              <a:r>
                <a:rPr lang="en-GB" dirty="0"/>
                <a:t>PROSPECT</a:t>
              </a:r>
              <a:endParaRPr lang="en-GB" sz="1600" dirty="0"/>
            </a:p>
          </p:txBody>
        </p:sp>
        <p:sp>
          <p:nvSpPr>
            <p:cNvPr id="76" name="Freeform: Shape 75">
              <a:extLst>
                <a:ext uri="{FF2B5EF4-FFF2-40B4-BE49-F238E27FC236}">
                  <a16:creationId xmlns:a16="http://schemas.microsoft.com/office/drawing/2014/main" id="{7334C693-9464-4B57-A94C-F2593B897F42}"/>
                </a:ext>
              </a:extLst>
            </p:cNvPr>
            <p:cNvSpPr/>
            <p:nvPr/>
          </p:nvSpPr>
          <p:spPr>
            <a:xfrm>
              <a:off x="4734140" y="2103047"/>
              <a:ext cx="1634914" cy="1766348"/>
            </a:xfrm>
            <a:custGeom>
              <a:avLst/>
              <a:gdLst>
                <a:gd name="connsiteX0" fmla="*/ 0 w 1967364"/>
                <a:gd name="connsiteY0" fmla="*/ 0 h 1789489"/>
                <a:gd name="connsiteX1" fmla="*/ 1967364 w 1967364"/>
                <a:gd name="connsiteY1" fmla="*/ 0 h 1789489"/>
                <a:gd name="connsiteX2" fmla="*/ 1967364 w 1967364"/>
                <a:gd name="connsiteY2" fmla="*/ 1789489 h 1789489"/>
                <a:gd name="connsiteX3" fmla="*/ 0 w 1967364"/>
                <a:gd name="connsiteY3" fmla="*/ 1789489 h 1789489"/>
                <a:gd name="connsiteX4" fmla="*/ 0 w 1967364"/>
                <a:gd name="connsiteY4" fmla="*/ 0 h 1789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7364" h="1789489">
                  <a:moveTo>
                    <a:pt x="0" y="0"/>
                  </a:moveTo>
                  <a:lnTo>
                    <a:pt x="1967364" y="0"/>
                  </a:lnTo>
                  <a:lnTo>
                    <a:pt x="1967364" y="1789489"/>
                  </a:lnTo>
                  <a:lnTo>
                    <a:pt x="0" y="1789489"/>
                  </a:lnTo>
                  <a:lnTo>
                    <a:pt x="0" y="0"/>
                  </a:lnTo>
                  <a:close/>
                </a:path>
              </a:pathLst>
            </a:custGeom>
            <a:solidFill>
              <a:schemeClr val="accent4">
                <a:lumMod val="20000"/>
                <a:lumOff val="80000"/>
                <a:alpha val="90000"/>
              </a:schemeClr>
            </a:solidFill>
            <a:ln>
              <a:solidFill>
                <a:schemeClr val="accent4">
                  <a:lumMod val="20000"/>
                  <a:lumOff val="80000"/>
                  <a:alpha val="90000"/>
                </a:schemeClr>
              </a:solid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54000" bIns="96012" numCol="1" spcCol="1270" anchor="ctr" anchorCtr="0">
              <a:noAutofit/>
            </a:bodyPr>
            <a:lstStyle/>
            <a:p>
              <a:pPr marL="0" lvl="1" defTabSz="533387">
                <a:lnSpc>
                  <a:spcPct val="90000"/>
                </a:lnSpc>
                <a:spcBef>
                  <a:spcPct val="0"/>
                </a:spcBef>
                <a:spcAft>
                  <a:spcPct val="15000"/>
                </a:spcAft>
              </a:pPr>
              <a:r>
                <a:rPr lang="cs-CZ" sz="1100" dirty="0">
                  <a:solidFill>
                    <a:schemeClr val="tx1"/>
                  </a:solidFill>
                  <a:latin typeface="Arial"/>
                </a:rPr>
                <a:t>Opakovaná MACE příhoda často vznikne v dokumentované neošetřené lézi.</a:t>
              </a:r>
              <a:r>
                <a:rPr lang="en-GB" sz="1100" baseline="30000" dirty="0">
                  <a:solidFill>
                    <a:schemeClr val="tx1"/>
                  </a:solidFill>
                  <a:latin typeface="Arial"/>
                </a:rPr>
                <a:t>4</a:t>
              </a:r>
            </a:p>
          </p:txBody>
        </p:sp>
      </p:grpSp>
      <p:pic>
        <p:nvPicPr>
          <p:cNvPr id="77" name="Graphic 76" descr="Earth Globe Europe-Africa">
            <a:extLst>
              <a:ext uri="{FF2B5EF4-FFF2-40B4-BE49-F238E27FC236}">
                <a16:creationId xmlns:a16="http://schemas.microsoft.com/office/drawing/2014/main" id="{537085A3-CD85-445B-AAB6-44554978CBE2}"/>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783611" y="4280738"/>
            <a:ext cx="357717" cy="357717"/>
          </a:xfrm>
          <a:prstGeom prst="rect">
            <a:avLst/>
          </a:prstGeom>
        </p:spPr>
      </p:pic>
      <p:pic>
        <p:nvPicPr>
          <p:cNvPr id="78" name="Graphic 77" descr="User">
            <a:extLst>
              <a:ext uri="{FF2B5EF4-FFF2-40B4-BE49-F238E27FC236}">
                <a16:creationId xmlns:a16="http://schemas.microsoft.com/office/drawing/2014/main" id="{9B7ABA28-3972-4F58-831A-53ECDA732032}"/>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783611" y="3972808"/>
            <a:ext cx="357717" cy="357717"/>
          </a:xfrm>
          <a:prstGeom prst="rect">
            <a:avLst/>
          </a:prstGeom>
        </p:spPr>
      </p:pic>
      <p:sp>
        <p:nvSpPr>
          <p:cNvPr id="79" name="TextBox 78">
            <a:extLst>
              <a:ext uri="{FF2B5EF4-FFF2-40B4-BE49-F238E27FC236}">
                <a16:creationId xmlns:a16="http://schemas.microsoft.com/office/drawing/2014/main" id="{525F04E1-1BA0-4C5C-A1A2-30C94BE3BD70}"/>
              </a:ext>
            </a:extLst>
          </p:cNvPr>
          <p:cNvSpPr txBox="1"/>
          <p:nvPr/>
        </p:nvSpPr>
        <p:spPr>
          <a:xfrm>
            <a:off x="4107882" y="3980849"/>
            <a:ext cx="1266693" cy="261610"/>
          </a:xfrm>
          <a:prstGeom prst="rect">
            <a:avLst/>
          </a:prstGeom>
          <a:noFill/>
        </p:spPr>
        <p:txBody>
          <a:bodyPr wrap="none" rtlCol="0">
            <a:spAutoFit/>
          </a:bodyPr>
          <a:lstStyle/>
          <a:p>
            <a:r>
              <a:rPr lang="en-GB" sz="1100" dirty="0">
                <a:solidFill>
                  <a:schemeClr val="accent6"/>
                </a:solidFill>
              </a:rPr>
              <a:t>100,879 pa</a:t>
            </a:r>
            <a:r>
              <a:rPr lang="cs-CZ" sz="1100" dirty="0">
                <a:solidFill>
                  <a:schemeClr val="accent6"/>
                </a:solidFill>
              </a:rPr>
              <a:t>c</a:t>
            </a:r>
            <a:r>
              <a:rPr lang="en-GB" sz="1100" dirty="0" err="1">
                <a:solidFill>
                  <a:schemeClr val="accent6"/>
                </a:solidFill>
              </a:rPr>
              <a:t>ient</a:t>
            </a:r>
            <a:r>
              <a:rPr lang="cs-CZ" sz="1100" dirty="0">
                <a:solidFill>
                  <a:schemeClr val="accent6"/>
                </a:solidFill>
              </a:rPr>
              <a:t>ů</a:t>
            </a:r>
            <a:endParaRPr lang="en-GB" sz="1100" dirty="0">
              <a:solidFill>
                <a:schemeClr val="accent6"/>
              </a:solidFill>
            </a:endParaRPr>
          </a:p>
        </p:txBody>
      </p:sp>
      <p:sp>
        <p:nvSpPr>
          <p:cNvPr id="80" name="TextBox 79">
            <a:extLst>
              <a:ext uri="{FF2B5EF4-FFF2-40B4-BE49-F238E27FC236}">
                <a16:creationId xmlns:a16="http://schemas.microsoft.com/office/drawing/2014/main" id="{1DBF2D66-C412-4BC7-A8C7-CA63B561F900}"/>
              </a:ext>
            </a:extLst>
          </p:cNvPr>
          <p:cNvSpPr txBox="1"/>
          <p:nvPr/>
        </p:nvSpPr>
        <p:spPr>
          <a:xfrm>
            <a:off x="4114233" y="4282430"/>
            <a:ext cx="646331" cy="261610"/>
          </a:xfrm>
          <a:prstGeom prst="rect">
            <a:avLst/>
          </a:prstGeom>
          <a:noFill/>
        </p:spPr>
        <p:txBody>
          <a:bodyPr wrap="none" rtlCol="0">
            <a:spAutoFit/>
          </a:bodyPr>
          <a:lstStyle/>
          <a:p>
            <a:r>
              <a:rPr lang="en-GB" sz="1100" dirty="0">
                <a:solidFill>
                  <a:schemeClr val="accent6"/>
                </a:solidFill>
              </a:rPr>
              <a:t>1 </a:t>
            </a:r>
            <a:r>
              <a:rPr lang="cs-CZ" sz="1100" dirty="0">
                <a:solidFill>
                  <a:schemeClr val="accent6"/>
                </a:solidFill>
              </a:rPr>
              <a:t>země</a:t>
            </a:r>
            <a:endParaRPr lang="en-GB" sz="1100" dirty="0">
              <a:solidFill>
                <a:schemeClr val="accent6"/>
              </a:solidFill>
            </a:endParaRPr>
          </a:p>
        </p:txBody>
      </p:sp>
      <p:sp>
        <p:nvSpPr>
          <p:cNvPr id="47" name="Oval 46">
            <a:extLst>
              <a:ext uri="{FF2B5EF4-FFF2-40B4-BE49-F238E27FC236}">
                <a16:creationId xmlns:a16="http://schemas.microsoft.com/office/drawing/2014/main" id="{C9A7BF7D-1FC4-479A-9FFC-A93B0519C72A}"/>
              </a:ext>
            </a:extLst>
          </p:cNvPr>
          <p:cNvSpPr>
            <a:spLocks noChangeAspect="1"/>
          </p:cNvSpPr>
          <p:nvPr/>
        </p:nvSpPr>
        <p:spPr>
          <a:xfrm>
            <a:off x="8750427" y="82711"/>
            <a:ext cx="330222" cy="330222"/>
          </a:xfrm>
          <a:prstGeom prst="ellipse">
            <a:avLst/>
          </a:prstGeom>
          <a:ln>
            <a:solidFill>
              <a:schemeClr val="accent3"/>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endParaRPr lang="en-GB" sz="1600" b="1" dirty="0">
              <a:solidFill>
                <a:schemeClr val="accent1"/>
              </a:solidFill>
            </a:endParaRPr>
          </a:p>
        </p:txBody>
      </p:sp>
      <p:sp>
        <p:nvSpPr>
          <p:cNvPr id="48" name="Rectangle 47">
            <a:extLst>
              <a:ext uri="{FF2B5EF4-FFF2-40B4-BE49-F238E27FC236}">
                <a16:creationId xmlns:a16="http://schemas.microsoft.com/office/drawing/2014/main" id="{FDDAFA87-C6F6-436E-BA58-571F648FA871}"/>
              </a:ext>
            </a:extLst>
          </p:cNvPr>
          <p:cNvSpPr/>
          <p:nvPr/>
        </p:nvSpPr>
        <p:spPr>
          <a:xfrm>
            <a:off x="8664650" y="118256"/>
            <a:ext cx="484427" cy="246221"/>
          </a:xfrm>
          <a:prstGeom prst="rect">
            <a:avLst/>
          </a:prstGeom>
        </p:spPr>
        <p:txBody>
          <a:bodyPr wrap="none">
            <a:spAutoFit/>
          </a:bodyPr>
          <a:lstStyle/>
          <a:p>
            <a:pPr algn="ctr"/>
            <a:r>
              <a:rPr lang="cs-CZ" sz="1000" b="1" dirty="0">
                <a:solidFill>
                  <a:schemeClr val="accent5"/>
                </a:solidFill>
              </a:rPr>
              <a:t>RWE</a:t>
            </a:r>
            <a:endParaRPr lang="en-GB" sz="1000" b="1" dirty="0">
              <a:solidFill>
                <a:schemeClr val="accent5"/>
              </a:solidFill>
            </a:endParaRPr>
          </a:p>
        </p:txBody>
      </p:sp>
      <p:pic>
        <p:nvPicPr>
          <p:cNvPr id="49" name="Graphic 48" descr="Earth Globe Europe-Africa">
            <a:extLst>
              <a:ext uri="{FF2B5EF4-FFF2-40B4-BE49-F238E27FC236}">
                <a16:creationId xmlns:a16="http://schemas.microsoft.com/office/drawing/2014/main" id="{96299E73-2346-40B5-9C9A-2B211CFF845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69189" y="4277918"/>
            <a:ext cx="357717" cy="357717"/>
          </a:xfrm>
          <a:prstGeom prst="rect">
            <a:avLst/>
          </a:prstGeom>
        </p:spPr>
      </p:pic>
      <p:pic>
        <p:nvPicPr>
          <p:cNvPr id="50" name="Graphic 49" descr="User">
            <a:extLst>
              <a:ext uri="{FF2B5EF4-FFF2-40B4-BE49-F238E27FC236}">
                <a16:creationId xmlns:a16="http://schemas.microsoft.com/office/drawing/2014/main" id="{87C502AC-1D0A-4C01-8D3E-AB4EA1FE9F1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69260" y="3962258"/>
            <a:ext cx="357717" cy="357717"/>
          </a:xfrm>
          <a:prstGeom prst="rect">
            <a:avLst/>
          </a:prstGeom>
        </p:spPr>
      </p:pic>
    </p:spTree>
    <p:extLst>
      <p:ext uri="{BB962C8B-B14F-4D97-AF65-F5344CB8AC3E}">
        <p14:creationId xmlns:p14="http://schemas.microsoft.com/office/powerpoint/2010/main" val="2781268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cs-CZ" dirty="0"/>
              <a:t>CAPRIE</a:t>
            </a:r>
          </a:p>
        </p:txBody>
      </p:sp>
      <p:sp>
        <p:nvSpPr>
          <p:cNvPr id="4" name="Slide Number Placeholder 3"/>
          <p:cNvSpPr>
            <a:spLocks noGrp="1"/>
          </p:cNvSpPr>
          <p:nvPr>
            <p:ph type="sldNum" sz="quarter" idx="14"/>
          </p:nvPr>
        </p:nvSpPr>
        <p:spPr/>
        <p:txBody>
          <a:bodyPr/>
          <a:lstStyle/>
          <a:p>
            <a:pPr defTabSz="685800" fontAlgn="base">
              <a:spcBef>
                <a:spcPct val="0"/>
              </a:spcBef>
              <a:spcAft>
                <a:spcPct val="0"/>
              </a:spcAft>
              <a:defRPr/>
            </a:pPr>
            <a:fld id="{1748D8EB-9301-403A-889B-E8DDB32CFF4A}" type="slidenum">
              <a:rPr lang="en-GB" sz="1350" b="1">
                <a:solidFill>
                  <a:srgbClr val="000000"/>
                </a:solidFill>
                <a:latin typeface="Arial" charset="0"/>
              </a:rPr>
              <a:pPr defTabSz="685800" fontAlgn="base">
                <a:spcBef>
                  <a:spcPct val="0"/>
                </a:spcBef>
                <a:spcAft>
                  <a:spcPct val="0"/>
                </a:spcAft>
                <a:defRPr/>
              </a:pPr>
              <a:t>18</a:t>
            </a:fld>
            <a:endParaRPr lang="en-GB" sz="1350" b="1" dirty="0">
              <a:solidFill>
                <a:srgbClr val="000000"/>
              </a:solidFill>
              <a:latin typeface="Arial" charset="0"/>
            </a:endParaRPr>
          </a:p>
        </p:txBody>
      </p:sp>
      <p:pic>
        <p:nvPicPr>
          <p:cNvPr id="5" name="Picture 4"/>
          <p:cNvPicPr>
            <a:picLocks noChangeAspect="1"/>
          </p:cNvPicPr>
          <p:nvPr/>
        </p:nvPicPr>
        <p:blipFill>
          <a:blip r:embed="rId2"/>
          <a:stretch>
            <a:fillRect/>
          </a:stretch>
        </p:blipFill>
        <p:spPr>
          <a:xfrm>
            <a:off x="1375200" y="843558"/>
            <a:ext cx="6501198" cy="3780420"/>
          </a:xfrm>
          <a:prstGeom prst="rect">
            <a:avLst/>
          </a:prstGeom>
        </p:spPr>
      </p:pic>
    </p:spTree>
    <p:extLst>
      <p:ext uri="{BB962C8B-B14F-4D97-AF65-F5344CB8AC3E}">
        <p14:creationId xmlns:p14="http://schemas.microsoft.com/office/powerpoint/2010/main" val="1521057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77635" y="519522"/>
            <a:ext cx="6445361" cy="4266105"/>
          </a:xfrm>
          <a:prstGeom prst="rect">
            <a:avLst/>
          </a:prstGeom>
        </p:spPr>
      </p:pic>
    </p:spTree>
    <p:extLst>
      <p:ext uri="{BB962C8B-B14F-4D97-AF65-F5344CB8AC3E}">
        <p14:creationId xmlns:p14="http://schemas.microsoft.com/office/powerpoint/2010/main" val="650745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61B159FC-0F09-40ED-8CF7-230EBE3B35C5}"/>
              </a:ext>
            </a:extLst>
          </p:cNvPr>
          <p:cNvGraphicFramePr>
            <a:graphicFrameLocks noGrp="1"/>
          </p:cNvGraphicFramePr>
          <p:nvPr>
            <p:extLst>
              <p:ext uri="{D42A27DB-BD31-4B8C-83A1-F6EECF244321}">
                <p14:modId xmlns:p14="http://schemas.microsoft.com/office/powerpoint/2010/main" val="218971986"/>
              </p:ext>
            </p:extLst>
          </p:nvPr>
        </p:nvGraphicFramePr>
        <p:xfrm>
          <a:off x="179513" y="627534"/>
          <a:ext cx="8797771" cy="3822856"/>
        </p:xfrm>
        <a:graphic>
          <a:graphicData uri="http://schemas.openxmlformats.org/drawingml/2006/table">
            <a:tbl>
              <a:tblPr firstRow="1" bandRow="1">
                <a:tableStyleId>{5C22544A-7EE6-4342-B048-85BDC9FD1C3A}</a:tableStyleId>
              </a:tblPr>
              <a:tblGrid>
                <a:gridCol w="2643321">
                  <a:extLst>
                    <a:ext uri="{9D8B030D-6E8A-4147-A177-3AD203B41FA5}">
                      <a16:colId xmlns:a16="http://schemas.microsoft.com/office/drawing/2014/main" val="3906957397"/>
                    </a:ext>
                  </a:extLst>
                </a:gridCol>
                <a:gridCol w="1216925">
                  <a:extLst>
                    <a:ext uri="{9D8B030D-6E8A-4147-A177-3AD203B41FA5}">
                      <a16:colId xmlns:a16="http://schemas.microsoft.com/office/drawing/2014/main" val="517683055"/>
                    </a:ext>
                  </a:extLst>
                </a:gridCol>
                <a:gridCol w="1306697">
                  <a:extLst>
                    <a:ext uri="{9D8B030D-6E8A-4147-A177-3AD203B41FA5}">
                      <a16:colId xmlns:a16="http://schemas.microsoft.com/office/drawing/2014/main" val="728487569"/>
                    </a:ext>
                  </a:extLst>
                </a:gridCol>
                <a:gridCol w="3630828">
                  <a:extLst>
                    <a:ext uri="{9D8B030D-6E8A-4147-A177-3AD203B41FA5}">
                      <a16:colId xmlns:a16="http://schemas.microsoft.com/office/drawing/2014/main" val="1216515480"/>
                    </a:ext>
                  </a:extLst>
                </a:gridCol>
              </a:tblGrid>
              <a:tr h="708660">
                <a:tc>
                  <a:txBody>
                    <a:bodyPr/>
                    <a:lstStyle/>
                    <a:p>
                      <a:pPr algn="l"/>
                      <a:endParaRPr lang="cs-CZ" sz="12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r>
                        <a:rPr lang="cs-CZ" sz="1100" b="0" i="0" u="none" strike="noStrike" kern="1200" baseline="0" dirty="0">
                          <a:solidFill>
                            <a:schemeClr val="tx1"/>
                          </a:solidFill>
                          <a:latin typeface="+mn-lt"/>
                          <a:ea typeface="+mn-ea"/>
                          <a:cs typeface="+mn-cs"/>
                        </a:rPr>
                        <a:t> </a:t>
                      </a:r>
                      <a:r>
                        <a:rPr lang="cs-CZ" sz="1100" b="1" i="0" u="none" strike="noStrike" kern="1200" baseline="0" dirty="0">
                          <a:solidFill>
                            <a:schemeClr val="tx1"/>
                          </a:solidFill>
                          <a:latin typeface="+mn-lt"/>
                          <a:ea typeface="+mn-ea"/>
                          <a:cs typeface="+mn-cs"/>
                        </a:rPr>
                        <a:t>Nemám konflikt </a:t>
                      </a:r>
                      <a:endParaRPr lang="cs-CZ" sz="1100" b="0" i="0" u="none" strike="noStrike" kern="1200" baseline="0" dirty="0">
                        <a:solidFill>
                          <a:schemeClr val="tx1"/>
                        </a:solidFill>
                        <a:latin typeface="+mn-lt"/>
                        <a:ea typeface="+mn-ea"/>
                        <a:cs typeface="+mn-cs"/>
                      </a:endParaRPr>
                    </a:p>
                    <a:p>
                      <a:pPr algn="ctr"/>
                      <a:r>
                        <a:rPr lang="cs-CZ" sz="1100" dirty="0">
                          <a:solidFill>
                            <a:schemeClr val="tx1"/>
                          </a:solidFill>
                        </a:rPr>
                        <a:t>zájmů</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r>
                        <a:rPr lang="cs-CZ" sz="1100" dirty="0">
                          <a:solidFill>
                            <a:schemeClr val="tx1"/>
                          </a:solidFill>
                        </a:rPr>
                        <a:t>Mám konflikt zájmů</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r>
                        <a:rPr lang="cs-CZ" sz="1100" dirty="0">
                          <a:solidFill>
                            <a:schemeClr val="tx1"/>
                          </a:solidFill>
                        </a:rPr>
                        <a:t>Specifikace konfliktu (vyjmenujte subjekty, firmy či instituce, se kterými Vaše spolupráce může vést ke konfliktu zájmů)</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extLst>
                  <a:ext uri="{0D108BD9-81ED-4DB2-BD59-A6C34878D82A}">
                    <a16:rowId xmlns:a16="http://schemas.microsoft.com/office/drawing/2014/main" val="2932067838"/>
                  </a:ext>
                </a:extLst>
              </a:tr>
              <a:tr h="418504">
                <a:tc>
                  <a:txBody>
                    <a:bodyPr/>
                    <a:lstStyle/>
                    <a:p>
                      <a:pPr algn="l"/>
                      <a:r>
                        <a:rPr lang="cs-CZ" sz="1200" b="0" dirty="0"/>
                        <a:t>Zaměstnanecký poměr</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Wingdings" panose="05000000000000000000" pitchFamily="2" charset="2"/>
                        <a:buNone/>
                      </a:pPr>
                      <a:r>
                        <a:rPr lang="en-US" sz="1100" dirty="0"/>
                        <a:t>X</a:t>
                      </a:r>
                      <a:endParaRPr lang="cs-CZ" sz="1100" dirty="0"/>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a:endParaRPr lang="cs-CZ" sz="1100" dirty="0"/>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a:endParaRPr lang="cs-CZ" sz="1100" dirty="0"/>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val="1231484910"/>
                  </a:ext>
                </a:extLst>
              </a:tr>
              <a:tr h="418504">
                <a:tc>
                  <a:txBody>
                    <a:bodyPr/>
                    <a:lstStyle/>
                    <a:p>
                      <a:pPr algn="l"/>
                      <a:r>
                        <a:rPr lang="cs-CZ" sz="1200" dirty="0"/>
                        <a:t>Vlastník / akcionář</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1100" dirty="0"/>
                        <a:t>x</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endParaRPr lang="cs-CZ" sz="1100" dirty="0"/>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endParaRPr lang="cs-CZ" sz="1100" dirty="0"/>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extLst>
                  <a:ext uri="{0D108BD9-81ED-4DB2-BD59-A6C34878D82A}">
                    <a16:rowId xmlns:a16="http://schemas.microsoft.com/office/drawing/2014/main" val="3107545113"/>
                  </a:ext>
                </a:extLst>
              </a:tr>
              <a:tr h="418504">
                <a:tc>
                  <a:txBody>
                    <a:bodyPr/>
                    <a:lstStyle/>
                    <a:p>
                      <a:pPr algn="l"/>
                      <a:r>
                        <a:rPr lang="cs-CZ" sz="1200" dirty="0"/>
                        <a:t>Konzultant</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1100" dirty="0"/>
                        <a:t>x</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a:endParaRPr lang="cs-CZ" sz="1100" dirty="0"/>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a:endParaRPr lang="cs-CZ" sz="1100" dirty="0"/>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val="3523498532"/>
                  </a:ext>
                </a:extLst>
              </a:tr>
              <a:tr h="418504">
                <a:tc>
                  <a:txBody>
                    <a:bodyPr/>
                    <a:lstStyle/>
                    <a:p>
                      <a:pPr algn="l"/>
                      <a:r>
                        <a:rPr lang="cs-CZ" sz="1200" dirty="0"/>
                        <a:t>Přednášková činnost</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cs-CZ" sz="1100" dirty="0"/>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r>
                        <a:rPr lang="cs-CZ" sz="1100" dirty="0"/>
                        <a:t>x</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r>
                        <a:rPr lang="cs-CZ" sz="1100" dirty="0" err="1"/>
                        <a:t>Amgen,Astra</a:t>
                      </a:r>
                      <a:r>
                        <a:rPr lang="cs-CZ" sz="1100" dirty="0"/>
                        <a:t> </a:t>
                      </a:r>
                      <a:r>
                        <a:rPr lang="cs-CZ" sz="1100" dirty="0" err="1"/>
                        <a:t>Zeneca</a:t>
                      </a:r>
                      <a:r>
                        <a:rPr lang="cs-CZ" sz="1100" dirty="0"/>
                        <a:t>,</a:t>
                      </a:r>
                      <a:r>
                        <a:rPr lang="cs-CZ" sz="1100" baseline="0" dirty="0"/>
                        <a:t> </a:t>
                      </a:r>
                      <a:r>
                        <a:rPr lang="cs-CZ" sz="1100" dirty="0" err="1"/>
                        <a:t>Berlinchemie</a:t>
                      </a:r>
                      <a:r>
                        <a:rPr lang="cs-CZ" sz="1100" dirty="0"/>
                        <a:t>,</a:t>
                      </a:r>
                      <a:r>
                        <a:rPr lang="cs-CZ" sz="1100" baseline="0" dirty="0"/>
                        <a:t> </a:t>
                      </a:r>
                      <a:r>
                        <a:rPr lang="cs-CZ" sz="1100" dirty="0" err="1"/>
                        <a:t>Boehringer</a:t>
                      </a:r>
                      <a:r>
                        <a:rPr lang="cs-CZ" sz="1100" dirty="0"/>
                        <a:t> </a:t>
                      </a:r>
                      <a:r>
                        <a:rPr lang="cs-CZ" sz="1100" dirty="0" err="1"/>
                        <a:t>Ingelheim</a:t>
                      </a:r>
                      <a:r>
                        <a:rPr lang="cs-CZ" sz="1100" dirty="0"/>
                        <a:t>, Bayer, Gedeon Richter,, MSD, </a:t>
                      </a:r>
                      <a:r>
                        <a:rPr lang="cs-CZ" sz="1100" dirty="0" err="1"/>
                        <a:t>Novartis</a:t>
                      </a:r>
                      <a:r>
                        <a:rPr lang="cs-CZ" sz="1100" dirty="0"/>
                        <a:t>, </a:t>
                      </a:r>
                      <a:r>
                        <a:rPr lang="cs-CZ" sz="1100" dirty="0" err="1"/>
                        <a:t>Pfizer</a:t>
                      </a:r>
                      <a:r>
                        <a:rPr lang="cs-CZ" sz="1100" dirty="0"/>
                        <a:t>, </a:t>
                      </a:r>
                      <a:r>
                        <a:rPr lang="cs-CZ" sz="1100" dirty="0" err="1"/>
                        <a:t>Promed</a:t>
                      </a:r>
                      <a:r>
                        <a:rPr lang="cs-CZ" sz="1100" dirty="0"/>
                        <a:t> CZ,</a:t>
                      </a:r>
                      <a:r>
                        <a:rPr lang="cs-CZ" sz="1100" baseline="0" dirty="0"/>
                        <a:t> </a:t>
                      </a:r>
                      <a:r>
                        <a:rPr lang="cs-CZ" sz="1100" dirty="0" err="1"/>
                        <a:t>Servier</a:t>
                      </a:r>
                      <a:r>
                        <a:rPr lang="cs-CZ" sz="1100" dirty="0"/>
                        <a:t>, </a:t>
                      </a:r>
                      <a:r>
                        <a:rPr lang="cs-CZ" sz="1100"/>
                        <a:t>Sandoz</a:t>
                      </a:r>
                      <a:endParaRPr lang="cs-CZ" sz="1100" dirty="0"/>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extLst>
                  <a:ext uri="{0D108BD9-81ED-4DB2-BD59-A6C34878D82A}">
                    <a16:rowId xmlns:a16="http://schemas.microsoft.com/office/drawing/2014/main" val="1757319712"/>
                  </a:ext>
                </a:extLst>
              </a:tr>
              <a:tr h="434340">
                <a:tc>
                  <a:txBody>
                    <a:bodyPr/>
                    <a:lstStyle/>
                    <a:p>
                      <a:pPr algn="l"/>
                      <a:r>
                        <a:rPr lang="cs-CZ" sz="1200" dirty="0"/>
                        <a:t>Člen poradních sborů (</a:t>
                      </a:r>
                      <a:r>
                        <a:rPr lang="cs-CZ" sz="1200" dirty="0" err="1"/>
                        <a:t>advisory</a:t>
                      </a:r>
                      <a:r>
                        <a:rPr lang="cs-CZ" sz="1200" dirty="0"/>
                        <a:t> </a:t>
                      </a:r>
                      <a:r>
                        <a:rPr lang="cs-CZ" sz="1200" dirty="0" err="1"/>
                        <a:t>boards</a:t>
                      </a:r>
                      <a:r>
                        <a:rPr lang="cs-CZ" sz="1200" dirty="0"/>
                        <a:t>)</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1100" dirty="0"/>
                        <a:t>x</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a:endParaRPr lang="cs-CZ" sz="1100" dirty="0"/>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100" dirty="0" err="1"/>
                        <a:t>Boehringer</a:t>
                      </a:r>
                      <a:r>
                        <a:rPr lang="cs-CZ" sz="1100" dirty="0"/>
                        <a:t> </a:t>
                      </a:r>
                      <a:r>
                        <a:rPr lang="cs-CZ" sz="1100" dirty="0" err="1"/>
                        <a:t>Ingelheim</a:t>
                      </a:r>
                      <a:endParaRPr lang="cs-CZ" sz="1100" dirty="0"/>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val="2924211609"/>
                  </a:ext>
                </a:extLst>
              </a:tr>
              <a:tr h="418504">
                <a:tc>
                  <a:txBody>
                    <a:bodyPr/>
                    <a:lstStyle/>
                    <a:p>
                      <a:pPr algn="l"/>
                      <a:r>
                        <a:rPr lang="cs-CZ" sz="1200" dirty="0"/>
                        <a:t>Podpora výzkumu / granty</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1100" dirty="0"/>
                        <a:t>x</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endParaRPr lang="cs-CZ" sz="1100" dirty="0"/>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endParaRPr lang="cs-CZ" sz="1100" dirty="0"/>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extLst>
                  <a:ext uri="{0D108BD9-81ED-4DB2-BD59-A6C34878D82A}">
                    <a16:rowId xmlns:a16="http://schemas.microsoft.com/office/drawing/2014/main" val="93121771"/>
                  </a:ext>
                </a:extLst>
              </a:tr>
              <a:tr h="434340">
                <a:tc>
                  <a:txBody>
                    <a:bodyPr/>
                    <a:lstStyle/>
                    <a:p>
                      <a:pPr algn="l"/>
                      <a:r>
                        <a:rPr lang="cs-CZ" sz="1200" dirty="0"/>
                        <a:t>Jiné honoráře (např. za klinické studie či registry)</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1100" dirty="0"/>
                        <a:t>x</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a:endParaRPr lang="cs-CZ" sz="1100" dirty="0"/>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a:endParaRPr lang="cs-CZ" sz="1100" dirty="0"/>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val="348542458"/>
                  </a:ext>
                </a:extLst>
              </a:tr>
            </a:tbl>
          </a:graphicData>
        </a:graphic>
      </p:graphicFrame>
      <p:sp>
        <p:nvSpPr>
          <p:cNvPr id="3" name="Podnadpis 2">
            <a:extLst>
              <a:ext uri="{FF2B5EF4-FFF2-40B4-BE49-F238E27FC236}">
                <a16:creationId xmlns:a16="http://schemas.microsoft.com/office/drawing/2014/main" id="{3C439F01-2090-44BE-B68C-187700FDDD5F}"/>
              </a:ext>
            </a:extLst>
          </p:cNvPr>
          <p:cNvSpPr txBox="1">
            <a:spLocks/>
          </p:cNvSpPr>
          <p:nvPr/>
        </p:nvSpPr>
        <p:spPr>
          <a:xfrm>
            <a:off x="1411560" y="4191930"/>
            <a:ext cx="6400800" cy="847260"/>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cs-CZ" sz="2800" dirty="0">
              <a:solidFill>
                <a:schemeClr val="bg1">
                  <a:lumMod val="50000"/>
                </a:schemeClr>
              </a:solidFill>
            </a:endParaRPr>
          </a:p>
          <a:p>
            <a:pPr marL="0" indent="0">
              <a:buNone/>
            </a:pPr>
            <a:br>
              <a:rPr lang="cs-CZ" sz="2800" dirty="0">
                <a:solidFill>
                  <a:schemeClr val="bg1">
                    <a:lumMod val="50000"/>
                  </a:schemeClr>
                </a:solidFill>
              </a:rPr>
            </a:br>
            <a:endParaRPr lang="cs-CZ" sz="2800" dirty="0">
              <a:solidFill>
                <a:schemeClr val="bg1">
                  <a:lumMod val="50000"/>
                </a:schemeClr>
              </a:solidFill>
            </a:endParaRPr>
          </a:p>
        </p:txBody>
      </p:sp>
    </p:spTree>
    <p:extLst>
      <p:ext uri="{BB962C8B-B14F-4D97-AF65-F5344CB8AC3E}">
        <p14:creationId xmlns:p14="http://schemas.microsoft.com/office/powerpoint/2010/main" val="667585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7664" y="573528"/>
            <a:ext cx="6000750" cy="4000500"/>
          </a:xfrm>
          <a:prstGeom prst="rect">
            <a:avLst/>
          </a:prstGeom>
        </p:spPr>
      </p:pic>
    </p:spTree>
    <p:extLst>
      <p:ext uri="{BB962C8B-B14F-4D97-AF65-F5344CB8AC3E}">
        <p14:creationId xmlns:p14="http://schemas.microsoft.com/office/powerpoint/2010/main" val="3158954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61" y="1845654"/>
            <a:ext cx="40767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076" y="1845654"/>
            <a:ext cx="4007145" cy="2877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élník 1"/>
          <p:cNvSpPr/>
          <p:nvPr/>
        </p:nvSpPr>
        <p:spPr>
          <a:xfrm>
            <a:off x="657333" y="198256"/>
            <a:ext cx="8461099" cy="400110"/>
          </a:xfrm>
          <a:prstGeom prst="rect">
            <a:avLst/>
          </a:prstGeom>
        </p:spPr>
        <p:txBody>
          <a:bodyPr wrap="none">
            <a:spAutoFit/>
          </a:bodyPr>
          <a:lstStyle/>
          <a:p>
            <a:r>
              <a:rPr lang="cs-CZ" sz="2000" b="1" dirty="0">
                <a:solidFill>
                  <a:schemeClr val="bg1"/>
                </a:solidFill>
              </a:rPr>
              <a:t>Studie CHARISMA -  efekt </a:t>
            </a:r>
            <a:r>
              <a:rPr lang="cs-CZ" sz="2000" b="1" dirty="0" err="1">
                <a:solidFill>
                  <a:schemeClr val="bg1"/>
                </a:solidFill>
              </a:rPr>
              <a:t>clopidogrelu</a:t>
            </a:r>
            <a:r>
              <a:rPr lang="cs-CZ" sz="2000" b="1" dirty="0">
                <a:solidFill>
                  <a:schemeClr val="bg1"/>
                </a:solidFill>
              </a:rPr>
              <a:t> v závislosti na proběhlém IM</a:t>
            </a:r>
            <a:endParaRPr lang="cs-CZ" sz="2000" dirty="0">
              <a:solidFill>
                <a:schemeClr val="bg1"/>
              </a:solidFill>
            </a:endParaRPr>
          </a:p>
        </p:txBody>
      </p:sp>
      <p:sp>
        <p:nvSpPr>
          <p:cNvPr id="4" name="TextovéPole 3"/>
          <p:cNvSpPr txBox="1"/>
          <p:nvPr/>
        </p:nvSpPr>
        <p:spPr>
          <a:xfrm>
            <a:off x="77528" y="1355353"/>
            <a:ext cx="4281820" cy="369332"/>
          </a:xfrm>
          <a:prstGeom prst="rect">
            <a:avLst/>
          </a:prstGeom>
          <a:noFill/>
        </p:spPr>
        <p:txBody>
          <a:bodyPr wrap="square" rtlCol="0">
            <a:spAutoFit/>
          </a:bodyPr>
          <a:lstStyle/>
          <a:p>
            <a:r>
              <a:rPr lang="cs-CZ" dirty="0">
                <a:solidFill>
                  <a:srgbClr val="FFFF00"/>
                </a:solidFill>
              </a:rPr>
              <a:t>Podskupina pacientů s IM v anamnéze</a:t>
            </a:r>
          </a:p>
        </p:txBody>
      </p:sp>
      <p:sp>
        <p:nvSpPr>
          <p:cNvPr id="5" name="Obdélník 4"/>
          <p:cNvSpPr/>
          <p:nvPr/>
        </p:nvSpPr>
        <p:spPr>
          <a:xfrm>
            <a:off x="4718932" y="1360744"/>
            <a:ext cx="4519186" cy="369332"/>
          </a:xfrm>
          <a:prstGeom prst="rect">
            <a:avLst/>
          </a:prstGeom>
        </p:spPr>
        <p:txBody>
          <a:bodyPr wrap="none">
            <a:spAutoFit/>
          </a:bodyPr>
          <a:lstStyle/>
          <a:p>
            <a:r>
              <a:rPr lang="cs-CZ" dirty="0">
                <a:solidFill>
                  <a:srgbClr val="FFFF00"/>
                </a:solidFill>
              </a:rPr>
              <a:t>Podskupina pacientů bez IM v anamnéze</a:t>
            </a:r>
          </a:p>
        </p:txBody>
      </p:sp>
      <p:sp>
        <p:nvSpPr>
          <p:cNvPr id="6" name="TextovéPole 5"/>
          <p:cNvSpPr txBox="1"/>
          <p:nvPr/>
        </p:nvSpPr>
        <p:spPr>
          <a:xfrm>
            <a:off x="77528" y="4830104"/>
            <a:ext cx="4810354" cy="261610"/>
          </a:xfrm>
          <a:prstGeom prst="rect">
            <a:avLst/>
          </a:prstGeom>
          <a:noFill/>
        </p:spPr>
        <p:txBody>
          <a:bodyPr wrap="square" rtlCol="0">
            <a:spAutoFit/>
          </a:bodyPr>
          <a:lstStyle/>
          <a:p>
            <a:r>
              <a:rPr lang="cs-CZ" sz="1100" dirty="0" err="1">
                <a:solidFill>
                  <a:schemeClr val="bg1"/>
                </a:solidFill>
              </a:rPr>
              <a:t>Bhat</a:t>
            </a:r>
            <a:r>
              <a:rPr lang="cs-CZ" sz="1100" dirty="0">
                <a:solidFill>
                  <a:schemeClr val="bg1"/>
                </a:solidFill>
              </a:rPr>
              <a:t> DL et al. J </a:t>
            </a:r>
            <a:r>
              <a:rPr lang="cs-CZ" sz="1100" dirty="0" err="1">
                <a:solidFill>
                  <a:schemeClr val="bg1"/>
                </a:solidFill>
              </a:rPr>
              <a:t>Am</a:t>
            </a:r>
            <a:r>
              <a:rPr lang="cs-CZ" sz="1100" dirty="0">
                <a:solidFill>
                  <a:schemeClr val="bg1"/>
                </a:solidFill>
              </a:rPr>
              <a:t> </a:t>
            </a:r>
            <a:r>
              <a:rPr lang="cs-CZ" sz="1100" dirty="0" err="1">
                <a:solidFill>
                  <a:schemeClr val="bg1"/>
                </a:solidFill>
              </a:rPr>
              <a:t>Coll</a:t>
            </a:r>
            <a:r>
              <a:rPr lang="cs-CZ" sz="1100" dirty="0">
                <a:solidFill>
                  <a:schemeClr val="bg1"/>
                </a:solidFill>
              </a:rPr>
              <a:t> </a:t>
            </a:r>
            <a:r>
              <a:rPr lang="cs-CZ" sz="1100" dirty="0" err="1">
                <a:solidFill>
                  <a:schemeClr val="bg1"/>
                </a:solidFill>
              </a:rPr>
              <a:t>Cardiol</a:t>
            </a:r>
            <a:r>
              <a:rPr lang="cs-CZ" sz="1100" dirty="0">
                <a:solidFill>
                  <a:schemeClr val="bg1"/>
                </a:solidFill>
              </a:rPr>
              <a:t> 2007;49:1982-88 </a:t>
            </a:r>
          </a:p>
        </p:txBody>
      </p:sp>
    </p:spTree>
    <p:extLst>
      <p:ext uri="{BB962C8B-B14F-4D97-AF65-F5344CB8AC3E}">
        <p14:creationId xmlns:p14="http://schemas.microsoft.com/office/powerpoint/2010/main" val="403561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55677" y="627534"/>
            <a:ext cx="5993606" cy="3979069"/>
          </a:xfrm>
          <a:prstGeom prst="rect">
            <a:avLst/>
          </a:prstGeom>
        </p:spPr>
      </p:pic>
    </p:spTree>
    <p:extLst>
      <p:ext uri="{BB962C8B-B14F-4D97-AF65-F5344CB8AC3E}">
        <p14:creationId xmlns:p14="http://schemas.microsoft.com/office/powerpoint/2010/main" val="214392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délník 1"/>
          <p:cNvSpPr/>
          <p:nvPr/>
        </p:nvSpPr>
        <p:spPr>
          <a:xfrm>
            <a:off x="657333" y="198256"/>
            <a:ext cx="7013587" cy="707886"/>
          </a:xfrm>
          <a:prstGeom prst="rect">
            <a:avLst/>
          </a:prstGeom>
        </p:spPr>
        <p:txBody>
          <a:bodyPr wrap="none">
            <a:spAutoFit/>
          </a:bodyPr>
          <a:lstStyle/>
          <a:p>
            <a:pPr algn="ctr"/>
            <a:r>
              <a:rPr lang="cs-CZ" sz="2000" b="1" dirty="0">
                <a:solidFill>
                  <a:schemeClr val="bg1"/>
                </a:solidFill>
              </a:rPr>
              <a:t>Studie CHARISMA -  účinnost  bezpečnost </a:t>
            </a:r>
            <a:r>
              <a:rPr lang="cs-CZ" sz="2000" b="1" dirty="0" err="1">
                <a:solidFill>
                  <a:schemeClr val="bg1"/>
                </a:solidFill>
              </a:rPr>
              <a:t>clopidogrelu</a:t>
            </a:r>
            <a:r>
              <a:rPr lang="cs-CZ" sz="2000" b="1" dirty="0">
                <a:solidFill>
                  <a:schemeClr val="bg1"/>
                </a:solidFill>
              </a:rPr>
              <a:t> </a:t>
            </a:r>
          </a:p>
          <a:p>
            <a:pPr algn="ctr"/>
            <a:r>
              <a:rPr lang="cs-CZ" sz="2000" b="1" dirty="0">
                <a:solidFill>
                  <a:schemeClr val="bg1"/>
                </a:solidFill>
              </a:rPr>
              <a:t>v závislosti na trvání léčby</a:t>
            </a:r>
            <a:endParaRPr lang="cs-CZ" sz="2000" dirty="0">
              <a:solidFill>
                <a:schemeClr val="bg1"/>
              </a:solidFill>
            </a:endParaRPr>
          </a:p>
        </p:txBody>
      </p:sp>
      <p:sp>
        <p:nvSpPr>
          <p:cNvPr id="4" name="TextovéPole 3"/>
          <p:cNvSpPr txBox="1"/>
          <p:nvPr/>
        </p:nvSpPr>
        <p:spPr>
          <a:xfrm>
            <a:off x="437112" y="1344497"/>
            <a:ext cx="4281820" cy="646331"/>
          </a:xfrm>
          <a:prstGeom prst="rect">
            <a:avLst/>
          </a:prstGeom>
          <a:noFill/>
        </p:spPr>
        <p:txBody>
          <a:bodyPr wrap="square" rtlCol="0">
            <a:spAutoFit/>
          </a:bodyPr>
          <a:lstStyle/>
          <a:p>
            <a:r>
              <a:rPr lang="cs-CZ" dirty="0">
                <a:solidFill>
                  <a:srgbClr val="FFFF00"/>
                </a:solidFill>
              </a:rPr>
              <a:t>Nekumulativní riziko KV příhod </a:t>
            </a:r>
          </a:p>
          <a:p>
            <a:r>
              <a:rPr lang="cs-CZ" dirty="0">
                <a:solidFill>
                  <a:srgbClr val="FFFF00"/>
                </a:solidFill>
              </a:rPr>
              <a:t>(IM, CMP a KV úmrtí)</a:t>
            </a:r>
          </a:p>
        </p:txBody>
      </p:sp>
      <p:sp>
        <p:nvSpPr>
          <p:cNvPr id="5" name="Obdélník 4"/>
          <p:cNvSpPr/>
          <p:nvPr/>
        </p:nvSpPr>
        <p:spPr>
          <a:xfrm>
            <a:off x="4836027" y="1360744"/>
            <a:ext cx="4092206" cy="646331"/>
          </a:xfrm>
          <a:prstGeom prst="rect">
            <a:avLst/>
          </a:prstGeom>
        </p:spPr>
        <p:txBody>
          <a:bodyPr wrap="square">
            <a:spAutoFit/>
          </a:bodyPr>
          <a:lstStyle/>
          <a:p>
            <a:r>
              <a:rPr lang="cs-CZ" dirty="0">
                <a:solidFill>
                  <a:srgbClr val="FFFF00"/>
                </a:solidFill>
              </a:rPr>
              <a:t>Nekumulativní riziko závažných a středně závažných krvácení</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209" y="2000029"/>
            <a:ext cx="3916038"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ovéPole 7"/>
          <p:cNvSpPr txBox="1"/>
          <p:nvPr/>
        </p:nvSpPr>
        <p:spPr>
          <a:xfrm>
            <a:off x="77528" y="4830104"/>
            <a:ext cx="4810354" cy="261610"/>
          </a:xfrm>
          <a:prstGeom prst="rect">
            <a:avLst/>
          </a:prstGeom>
          <a:noFill/>
        </p:spPr>
        <p:txBody>
          <a:bodyPr wrap="square" rtlCol="0">
            <a:spAutoFit/>
          </a:bodyPr>
          <a:lstStyle/>
          <a:p>
            <a:r>
              <a:rPr lang="cs-CZ" sz="1100" dirty="0" err="1">
                <a:solidFill>
                  <a:schemeClr val="bg1"/>
                </a:solidFill>
              </a:rPr>
              <a:t>Bhat</a:t>
            </a:r>
            <a:r>
              <a:rPr lang="cs-CZ" sz="1100" dirty="0">
                <a:solidFill>
                  <a:schemeClr val="bg1"/>
                </a:solidFill>
              </a:rPr>
              <a:t> DL et al. J </a:t>
            </a:r>
            <a:r>
              <a:rPr lang="cs-CZ" sz="1100" dirty="0" err="1">
                <a:solidFill>
                  <a:schemeClr val="bg1"/>
                </a:solidFill>
              </a:rPr>
              <a:t>Am</a:t>
            </a:r>
            <a:r>
              <a:rPr lang="cs-CZ" sz="1100" dirty="0">
                <a:solidFill>
                  <a:schemeClr val="bg1"/>
                </a:solidFill>
              </a:rPr>
              <a:t> </a:t>
            </a:r>
            <a:r>
              <a:rPr lang="cs-CZ" sz="1100" dirty="0" err="1">
                <a:solidFill>
                  <a:schemeClr val="bg1"/>
                </a:solidFill>
              </a:rPr>
              <a:t>Coll</a:t>
            </a:r>
            <a:r>
              <a:rPr lang="cs-CZ" sz="1100" dirty="0">
                <a:solidFill>
                  <a:schemeClr val="bg1"/>
                </a:solidFill>
              </a:rPr>
              <a:t> </a:t>
            </a:r>
            <a:r>
              <a:rPr lang="cs-CZ" sz="1100" dirty="0" err="1">
                <a:solidFill>
                  <a:schemeClr val="bg1"/>
                </a:solidFill>
              </a:rPr>
              <a:t>Cardiol</a:t>
            </a:r>
            <a:r>
              <a:rPr lang="cs-CZ" sz="1100" dirty="0">
                <a:solidFill>
                  <a:schemeClr val="bg1"/>
                </a:solidFill>
              </a:rPr>
              <a:t> 2007;49:1982-88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882" y="1990828"/>
            <a:ext cx="3988496" cy="2428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5409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7331" y="567928"/>
            <a:ext cx="6129338" cy="4007644"/>
          </a:xfrm>
          <a:prstGeom prst="rect">
            <a:avLst/>
          </a:prstGeom>
        </p:spPr>
      </p:pic>
    </p:spTree>
    <p:extLst>
      <p:ext uri="{BB962C8B-B14F-4D97-AF65-F5344CB8AC3E}">
        <p14:creationId xmlns:p14="http://schemas.microsoft.com/office/powerpoint/2010/main" val="567363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3659" y="735546"/>
            <a:ext cx="5907881" cy="4029075"/>
          </a:xfrm>
          <a:prstGeom prst="rect">
            <a:avLst/>
          </a:prstGeom>
        </p:spPr>
      </p:pic>
    </p:spTree>
    <p:extLst>
      <p:ext uri="{BB962C8B-B14F-4D97-AF65-F5344CB8AC3E}">
        <p14:creationId xmlns:p14="http://schemas.microsoft.com/office/powerpoint/2010/main" val="369374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0290" y="597902"/>
            <a:ext cx="6812455" cy="3929063"/>
          </a:xfrm>
          <a:prstGeom prst="rect">
            <a:avLst/>
          </a:prstGeom>
        </p:spPr>
      </p:pic>
    </p:spTree>
    <p:extLst>
      <p:ext uri="{BB962C8B-B14F-4D97-AF65-F5344CB8AC3E}">
        <p14:creationId xmlns:p14="http://schemas.microsoft.com/office/powerpoint/2010/main" val="1575794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749" y="1031964"/>
            <a:ext cx="7464056" cy="3719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élník 1"/>
          <p:cNvSpPr/>
          <p:nvPr/>
        </p:nvSpPr>
        <p:spPr>
          <a:xfrm>
            <a:off x="1456661" y="284976"/>
            <a:ext cx="5624623" cy="646331"/>
          </a:xfrm>
          <a:prstGeom prst="rect">
            <a:avLst/>
          </a:prstGeom>
        </p:spPr>
        <p:txBody>
          <a:bodyPr wrap="square">
            <a:spAutoFit/>
          </a:bodyPr>
          <a:lstStyle/>
          <a:p>
            <a:pPr algn="ctr"/>
            <a:r>
              <a:rPr lang="cs-CZ" b="1" dirty="0">
                <a:solidFill>
                  <a:schemeClr val="bg1"/>
                </a:solidFill>
              </a:rPr>
              <a:t>Studie DAPT – krvácení ve období testované prolongace DAPT</a:t>
            </a:r>
            <a:endParaRPr lang="cs-CZ" dirty="0">
              <a:solidFill>
                <a:schemeClr val="bg1"/>
              </a:solidFill>
            </a:endParaRPr>
          </a:p>
        </p:txBody>
      </p:sp>
      <p:sp>
        <p:nvSpPr>
          <p:cNvPr id="4" name="Rámeček 3"/>
          <p:cNvSpPr/>
          <p:nvPr/>
        </p:nvSpPr>
        <p:spPr bwMode="auto">
          <a:xfrm>
            <a:off x="797443" y="2711303"/>
            <a:ext cx="7219506" cy="797441"/>
          </a:xfrm>
          <a:prstGeom prst="frame">
            <a:avLst>
              <a:gd name="adj1" fmla="val 591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charset="0"/>
            </a:endParaRPr>
          </a:p>
        </p:txBody>
      </p:sp>
      <p:sp>
        <p:nvSpPr>
          <p:cNvPr id="5" name="Obdélník 4"/>
          <p:cNvSpPr/>
          <p:nvPr/>
        </p:nvSpPr>
        <p:spPr>
          <a:xfrm>
            <a:off x="318977" y="4800548"/>
            <a:ext cx="4572000" cy="276999"/>
          </a:xfrm>
          <a:prstGeom prst="rect">
            <a:avLst/>
          </a:prstGeom>
        </p:spPr>
        <p:txBody>
          <a:bodyPr>
            <a:spAutoFit/>
          </a:bodyPr>
          <a:lstStyle/>
          <a:p>
            <a:r>
              <a:rPr lang="cs-CZ" sz="1200" dirty="0" err="1">
                <a:solidFill>
                  <a:schemeClr val="bg1"/>
                </a:solidFill>
              </a:rPr>
              <a:t>Bhat</a:t>
            </a:r>
            <a:r>
              <a:rPr lang="cs-CZ" sz="1200" dirty="0">
                <a:solidFill>
                  <a:schemeClr val="bg1"/>
                </a:solidFill>
              </a:rPr>
              <a:t> DL et al. J </a:t>
            </a:r>
            <a:r>
              <a:rPr lang="cs-CZ" sz="1200" dirty="0" err="1">
                <a:solidFill>
                  <a:schemeClr val="bg1"/>
                </a:solidFill>
              </a:rPr>
              <a:t>Am</a:t>
            </a:r>
            <a:r>
              <a:rPr lang="cs-CZ" sz="1200" dirty="0">
                <a:solidFill>
                  <a:schemeClr val="bg1"/>
                </a:solidFill>
              </a:rPr>
              <a:t> </a:t>
            </a:r>
            <a:r>
              <a:rPr lang="cs-CZ" sz="1200" dirty="0" err="1">
                <a:solidFill>
                  <a:schemeClr val="bg1"/>
                </a:solidFill>
              </a:rPr>
              <a:t>Coll</a:t>
            </a:r>
            <a:r>
              <a:rPr lang="cs-CZ" sz="1200" dirty="0">
                <a:solidFill>
                  <a:schemeClr val="bg1"/>
                </a:solidFill>
              </a:rPr>
              <a:t> </a:t>
            </a:r>
            <a:r>
              <a:rPr lang="cs-CZ" sz="1200" dirty="0" err="1">
                <a:solidFill>
                  <a:schemeClr val="bg1"/>
                </a:solidFill>
              </a:rPr>
              <a:t>Cardiol</a:t>
            </a:r>
            <a:r>
              <a:rPr lang="cs-CZ" sz="1200" dirty="0">
                <a:solidFill>
                  <a:schemeClr val="bg1"/>
                </a:solidFill>
              </a:rPr>
              <a:t> 2007;49:1982-88 </a:t>
            </a:r>
          </a:p>
        </p:txBody>
      </p:sp>
    </p:spTree>
    <p:extLst>
      <p:ext uri="{BB962C8B-B14F-4D97-AF65-F5344CB8AC3E}">
        <p14:creationId xmlns:p14="http://schemas.microsoft.com/office/powerpoint/2010/main" val="1254561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F5F"/>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42900" y="112295"/>
            <a:ext cx="8458200" cy="600074"/>
          </a:xfrm>
        </p:spPr>
        <p:txBody>
          <a:bodyPr/>
          <a:lstStyle/>
          <a:p>
            <a:pPr algn="ctr"/>
            <a:r>
              <a:rPr lang="cs-CZ" sz="2000" dirty="0">
                <a:solidFill>
                  <a:schemeClr val="bg1"/>
                </a:solidFill>
              </a:rPr>
              <a:t>RWE – efekt </a:t>
            </a:r>
            <a:r>
              <a:rPr lang="en-GB" sz="2000" dirty="0" err="1">
                <a:solidFill>
                  <a:schemeClr val="bg1"/>
                </a:solidFill>
              </a:rPr>
              <a:t>ti</a:t>
            </a:r>
            <a:r>
              <a:rPr lang="cs-CZ" sz="2000" dirty="0">
                <a:solidFill>
                  <a:schemeClr val="bg1"/>
                </a:solidFill>
              </a:rPr>
              <a:t>k</a:t>
            </a:r>
            <a:r>
              <a:rPr lang="en-GB" sz="2000" dirty="0" err="1">
                <a:solidFill>
                  <a:schemeClr val="bg1"/>
                </a:solidFill>
              </a:rPr>
              <a:t>agrelor</a:t>
            </a:r>
            <a:r>
              <a:rPr lang="cs-CZ" sz="2000" dirty="0">
                <a:solidFill>
                  <a:schemeClr val="bg1"/>
                </a:solidFill>
              </a:rPr>
              <a:t>u</a:t>
            </a:r>
            <a:r>
              <a:rPr lang="en-GB" sz="2000" dirty="0">
                <a:solidFill>
                  <a:schemeClr val="bg1"/>
                </a:solidFill>
              </a:rPr>
              <a:t> 90 mg vs. </a:t>
            </a:r>
            <a:r>
              <a:rPr lang="cs-CZ" sz="2000" dirty="0">
                <a:solidFill>
                  <a:schemeClr val="bg1"/>
                </a:solidFill>
              </a:rPr>
              <a:t>k</a:t>
            </a:r>
            <a:r>
              <a:rPr lang="en-GB" sz="2000" dirty="0" err="1">
                <a:solidFill>
                  <a:schemeClr val="bg1"/>
                </a:solidFill>
              </a:rPr>
              <a:t>lopidogrel</a:t>
            </a:r>
            <a:r>
              <a:rPr lang="cs-CZ" sz="2000" dirty="0">
                <a:solidFill>
                  <a:schemeClr val="bg1"/>
                </a:solidFill>
              </a:rPr>
              <a:t>u</a:t>
            </a:r>
            <a:r>
              <a:rPr lang="en-GB" sz="2000" dirty="0">
                <a:solidFill>
                  <a:schemeClr val="bg1"/>
                </a:solidFill>
              </a:rPr>
              <a:t> </a:t>
            </a:r>
            <a:r>
              <a:rPr lang="cs-CZ" sz="2000" dirty="0">
                <a:solidFill>
                  <a:schemeClr val="bg1"/>
                </a:solidFill>
              </a:rPr>
              <a:t>konzistentní s výsledky studie </a:t>
            </a:r>
            <a:r>
              <a:rPr lang="en-GB" sz="2000" dirty="0">
                <a:solidFill>
                  <a:schemeClr val="bg1"/>
                </a:solidFill>
              </a:rPr>
              <a:t>PLATO</a:t>
            </a:r>
            <a:endParaRPr lang="en-US" sz="2000" dirty="0">
              <a:solidFill>
                <a:schemeClr val="bg1"/>
              </a:solidFill>
            </a:endParaRPr>
          </a:p>
        </p:txBody>
      </p:sp>
      <p:sp>
        <p:nvSpPr>
          <p:cNvPr id="2" name="Slide Number Placeholder 1"/>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CC7432E5-F8E0-41AE-9A6B-AD730338B005}" type="slidenum">
              <a:rPr kumimoji="0" lang="en-US" sz="750" b="0" i="0" u="none" strike="noStrike" kern="1200" cap="none" spc="0" normalizeH="0" baseline="0" noProof="0">
                <a:ln>
                  <a:noFill/>
                </a:ln>
                <a:solidFill>
                  <a:srgbClr val="000000"/>
                </a:solidFill>
                <a:effectLst/>
                <a:uLnTx/>
                <a:uFillTx/>
                <a:latin typeface="Arial" panose="020B060402020202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28</a:t>
            </a:fld>
            <a:endParaRPr kumimoji="0" lang="en-US" sz="7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 name="Text Placeholder 5"/>
          <p:cNvSpPr>
            <a:spLocks noGrp="1"/>
          </p:cNvSpPr>
          <p:nvPr>
            <p:ph type="body" sz="quarter" idx="13"/>
          </p:nvPr>
        </p:nvSpPr>
        <p:spPr>
          <a:xfrm>
            <a:off x="0" y="4389120"/>
            <a:ext cx="9144000" cy="754380"/>
          </a:xfrm>
        </p:spPr>
        <p:txBody>
          <a:bodyPr/>
          <a:lstStyle/>
          <a:p>
            <a:r>
              <a:rPr lang="en-GB" sz="675" b="1" baseline="30000" dirty="0">
                <a:solidFill>
                  <a:schemeClr val="bg1"/>
                </a:solidFill>
              </a:rPr>
              <a:t>a</a:t>
            </a:r>
            <a:r>
              <a:rPr lang="cs-CZ" sz="675" b="1" dirty="0">
                <a:solidFill>
                  <a:schemeClr val="bg1"/>
                </a:solidFill>
              </a:rPr>
              <a:t>Primární </a:t>
            </a:r>
            <a:r>
              <a:rPr lang="cs-CZ" sz="675" b="1" dirty="0" err="1">
                <a:solidFill>
                  <a:schemeClr val="bg1"/>
                </a:solidFill>
              </a:rPr>
              <a:t>endpoint</a:t>
            </a:r>
            <a:r>
              <a:rPr lang="cs-CZ" sz="675" b="1" dirty="0">
                <a:solidFill>
                  <a:schemeClr val="bg1"/>
                </a:solidFill>
              </a:rPr>
              <a:t> ve studii </a:t>
            </a:r>
            <a:r>
              <a:rPr lang="en-GB" sz="675" b="1" dirty="0">
                <a:solidFill>
                  <a:schemeClr val="bg1"/>
                </a:solidFill>
              </a:rPr>
              <a:t>PLATO </a:t>
            </a:r>
            <a:r>
              <a:rPr lang="cs-CZ" sz="675" b="1" dirty="0">
                <a:solidFill>
                  <a:schemeClr val="bg1"/>
                </a:solidFill>
              </a:rPr>
              <a:t>byl složen z KV úmrtí, IM a CMP ve 12 měsících</a:t>
            </a:r>
            <a:r>
              <a:rPr lang="en-GB" sz="675" b="1" dirty="0">
                <a:solidFill>
                  <a:schemeClr val="bg1"/>
                </a:solidFill>
              </a:rPr>
              <a:t>; </a:t>
            </a:r>
            <a:r>
              <a:rPr lang="cs-CZ" sz="675" b="1" dirty="0">
                <a:solidFill>
                  <a:schemeClr val="bg1"/>
                </a:solidFill>
              </a:rPr>
              <a:t>cíl složený z celkové mortality, IM a CMP byl sekundárním cílem studie </a:t>
            </a:r>
            <a:r>
              <a:rPr lang="en-GB" sz="675" b="1" dirty="0">
                <a:solidFill>
                  <a:schemeClr val="bg1"/>
                </a:solidFill>
              </a:rPr>
              <a:t>PLATO</a:t>
            </a:r>
            <a:r>
              <a:rPr lang="cs-CZ" sz="675" b="1" baseline="30000" dirty="0">
                <a:solidFill>
                  <a:schemeClr val="bg1"/>
                </a:solidFill>
              </a:rPr>
              <a:t>2</a:t>
            </a:r>
          </a:p>
          <a:p>
            <a:r>
              <a:rPr lang="en-US" sz="675" baseline="30000" dirty="0">
                <a:solidFill>
                  <a:schemeClr val="bg1"/>
                </a:solidFill>
              </a:rPr>
              <a:t>b</a:t>
            </a:r>
            <a:r>
              <a:rPr lang="cs-CZ" sz="675" dirty="0">
                <a:solidFill>
                  <a:schemeClr val="bg1"/>
                </a:solidFill>
              </a:rPr>
              <a:t>Výsledné hodnoty byly přizpůsobeny vzhledem k délce hospitalizace, času, věku, pohlaví, medikaci při </a:t>
            </a:r>
            <a:r>
              <a:rPr lang="cs-CZ" sz="675" dirty="0" err="1">
                <a:solidFill>
                  <a:schemeClr val="bg1"/>
                </a:solidFill>
              </a:rPr>
              <a:t>propuštěníprůběhu</a:t>
            </a:r>
            <a:r>
              <a:rPr lang="cs-CZ" sz="675" dirty="0">
                <a:solidFill>
                  <a:schemeClr val="bg1"/>
                </a:solidFill>
              </a:rPr>
              <a:t> léčba v nemocnici, prezentaci charakteristik a předcházejícím komorbiditám</a:t>
            </a:r>
            <a:r>
              <a:rPr lang="en-US" sz="675" baseline="30000" dirty="0">
                <a:solidFill>
                  <a:schemeClr val="bg1"/>
                </a:solidFill>
              </a:rPr>
              <a:t>2</a:t>
            </a:r>
            <a:endParaRPr lang="en-US" sz="675" dirty="0">
              <a:solidFill>
                <a:schemeClr val="bg1"/>
              </a:solidFill>
            </a:endParaRPr>
          </a:p>
          <a:p>
            <a:r>
              <a:rPr lang="en-US" sz="675" dirty="0">
                <a:solidFill>
                  <a:schemeClr val="bg1"/>
                </a:solidFill>
              </a:rPr>
              <a:t>A</a:t>
            </a:r>
            <a:r>
              <a:rPr lang="cs-CZ" sz="675" dirty="0">
                <a:solidFill>
                  <a:schemeClr val="bg1"/>
                </a:solidFill>
              </a:rPr>
              <a:t>K</a:t>
            </a:r>
            <a:r>
              <a:rPr lang="en-US" sz="675" dirty="0">
                <a:solidFill>
                  <a:schemeClr val="bg1"/>
                </a:solidFill>
              </a:rPr>
              <a:t>S = </a:t>
            </a:r>
            <a:r>
              <a:rPr lang="cs-CZ" sz="675" dirty="0">
                <a:solidFill>
                  <a:schemeClr val="bg1"/>
                </a:solidFill>
              </a:rPr>
              <a:t>akutní koronární syndrom</a:t>
            </a:r>
            <a:r>
              <a:rPr lang="en-US" sz="675" dirty="0">
                <a:solidFill>
                  <a:schemeClr val="bg1"/>
                </a:solidFill>
              </a:rPr>
              <a:t>; CI = </a:t>
            </a:r>
            <a:r>
              <a:rPr lang="cs-CZ" sz="675" dirty="0">
                <a:solidFill>
                  <a:schemeClr val="bg1"/>
                </a:solidFill>
              </a:rPr>
              <a:t>interval spolehlivosti</a:t>
            </a:r>
            <a:r>
              <a:rPr lang="en-US" sz="675" dirty="0">
                <a:solidFill>
                  <a:schemeClr val="bg1"/>
                </a:solidFill>
              </a:rPr>
              <a:t>; MI = </a:t>
            </a:r>
            <a:r>
              <a:rPr lang="cs-CZ" sz="675" dirty="0">
                <a:solidFill>
                  <a:schemeClr val="bg1"/>
                </a:solidFill>
              </a:rPr>
              <a:t>infarkt myokardu</a:t>
            </a:r>
            <a:r>
              <a:rPr lang="en-US" sz="675" dirty="0">
                <a:solidFill>
                  <a:schemeClr val="bg1"/>
                </a:solidFill>
              </a:rPr>
              <a:t>; PLATO = PLATelet inhibition and patient Outcomes; SWEDEHEART = Swedish Web System for Enhancement and Development of Evidence-Based Care in Heart Disease Evaluated According to Recommended Therapies. </a:t>
            </a:r>
          </a:p>
          <a:p>
            <a:r>
              <a:rPr lang="cs-CZ" sz="675" dirty="0">
                <a:solidFill>
                  <a:schemeClr val="bg1"/>
                </a:solidFill>
              </a:rPr>
              <a:t>1.</a:t>
            </a:r>
            <a:r>
              <a:rPr lang="en-US" sz="675" dirty="0" err="1">
                <a:solidFill>
                  <a:schemeClr val="bg1"/>
                </a:solidFill>
              </a:rPr>
              <a:t>Sahlén</a:t>
            </a:r>
            <a:r>
              <a:rPr lang="en-US" sz="675" dirty="0">
                <a:solidFill>
                  <a:schemeClr val="bg1"/>
                </a:solidFill>
              </a:rPr>
              <a:t> A et al. Article and supplementary online content. </a:t>
            </a:r>
            <a:r>
              <a:rPr lang="en-US" sz="675" i="1" dirty="0">
                <a:solidFill>
                  <a:schemeClr val="bg1"/>
                </a:solidFill>
              </a:rPr>
              <a:t>Eur Heart J</a:t>
            </a:r>
            <a:r>
              <a:rPr lang="en-US" sz="675" dirty="0">
                <a:solidFill>
                  <a:schemeClr val="bg1"/>
                </a:solidFill>
              </a:rPr>
              <a:t>. 2016;37:3335-3342; 2. Wallentin L et al. </a:t>
            </a:r>
            <a:r>
              <a:rPr lang="en-US" sz="675" i="1" dirty="0">
                <a:solidFill>
                  <a:schemeClr val="bg1"/>
                </a:solidFill>
              </a:rPr>
              <a:t>N Engl J Med</a:t>
            </a:r>
            <a:r>
              <a:rPr lang="en-US" sz="675" dirty="0">
                <a:solidFill>
                  <a:schemeClr val="bg1"/>
                </a:solidFill>
              </a:rPr>
              <a:t>. 2009;361:1045‐1057.</a:t>
            </a:r>
          </a:p>
        </p:txBody>
      </p:sp>
      <p:sp>
        <p:nvSpPr>
          <p:cNvPr id="13" name="TextBox 12"/>
          <p:cNvSpPr txBox="1"/>
          <p:nvPr/>
        </p:nvSpPr>
        <p:spPr>
          <a:xfrm rot="16200000">
            <a:off x="310493" y="2384040"/>
            <a:ext cx="2345515" cy="415498"/>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
                <a:srgbClr val="7F134C"/>
              </a:buClr>
              <a:buSzTx/>
              <a:buFontTx/>
              <a:buNone/>
              <a:tabLst/>
              <a:defRPr/>
            </a:pPr>
            <a:r>
              <a:rPr kumimoji="0" lang="cs-CZ" sz="1050" b="1" i="0" u="none" strike="noStrike" kern="1200" cap="none" spc="0" normalizeH="0" baseline="0" noProof="0" dirty="0">
                <a:ln>
                  <a:noFill/>
                </a:ln>
                <a:solidFill>
                  <a:schemeClr val="bg1"/>
                </a:solidFill>
                <a:effectLst/>
                <a:uLnTx/>
                <a:uFillTx/>
                <a:latin typeface="Arial" panose="020B0604020202020204"/>
                <a:ea typeface="+mn-ea"/>
                <a:cs typeface="+mn-cs"/>
              </a:rPr>
              <a:t>Přizpůsobený kumulativní výskyt </a:t>
            </a:r>
          </a:p>
          <a:p>
            <a:pPr marL="0" marR="0" lvl="0" indent="0" algn="ctr" defTabSz="685800" rtl="0" eaLnBrk="1" fontAlgn="auto" latinLnBrk="0" hangingPunct="1">
              <a:lnSpc>
                <a:spcPct val="100000"/>
              </a:lnSpc>
              <a:spcBef>
                <a:spcPts val="0"/>
              </a:spcBef>
              <a:spcAft>
                <a:spcPts val="0"/>
              </a:spcAft>
              <a:buClr>
                <a:srgbClr val="7F134C"/>
              </a:buClr>
              <a:buSzTx/>
              <a:buFontTx/>
              <a:buNone/>
              <a:tabLst/>
              <a:defRPr/>
            </a:pPr>
            <a:r>
              <a:rPr kumimoji="0" lang="cs-CZ" sz="1050" b="1" i="0" u="none" strike="noStrike" kern="1200" cap="none" spc="0" normalizeH="0" baseline="0" noProof="0" dirty="0">
                <a:ln>
                  <a:noFill/>
                </a:ln>
                <a:solidFill>
                  <a:schemeClr val="bg1"/>
                </a:solidFill>
                <a:effectLst/>
                <a:uLnTx/>
                <a:uFillTx/>
                <a:latin typeface="Arial" panose="020B0604020202020204"/>
                <a:ea typeface="+mn-ea"/>
                <a:cs typeface="+mn-cs"/>
              </a:rPr>
              <a:t>primárního cíle</a:t>
            </a:r>
            <a:endParaRPr kumimoji="0" lang="en-US" sz="105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29" name="TextBox 28"/>
          <p:cNvSpPr txBox="1"/>
          <p:nvPr/>
        </p:nvSpPr>
        <p:spPr>
          <a:xfrm>
            <a:off x="4247319" y="3879855"/>
            <a:ext cx="933269" cy="237757"/>
          </a:xfrm>
          <a:prstGeom prst="rect">
            <a:avLst/>
          </a:prstGeom>
          <a:noFill/>
        </p:spPr>
        <p:txBody>
          <a:bodyPr wrap="none" rtlCol="0">
            <a:spAutoFit/>
          </a:bodyPr>
          <a:lstStyle/>
          <a:p>
            <a:pPr marL="0" marR="0" lvl="0" indent="0" algn="l" defTabSz="685800" rtl="0" eaLnBrk="1" fontAlgn="auto" latinLnBrk="0" hangingPunct="1">
              <a:lnSpc>
                <a:spcPct val="90000"/>
              </a:lnSpc>
              <a:spcBef>
                <a:spcPts val="900"/>
              </a:spcBef>
              <a:spcAft>
                <a:spcPts val="0"/>
              </a:spcAft>
              <a:buClr>
                <a:srgbClr val="7F134C"/>
              </a:buClr>
              <a:buSzTx/>
              <a:buFontTx/>
              <a:buNone/>
              <a:tabLst/>
              <a:defRPr/>
            </a:pPr>
            <a:r>
              <a:rPr kumimoji="0" lang="en-US" sz="1050" b="1" i="0" u="none" strike="noStrike" kern="1200" cap="none" spc="0" normalizeH="0" baseline="0" noProof="0" dirty="0">
                <a:ln>
                  <a:noFill/>
                </a:ln>
                <a:solidFill>
                  <a:schemeClr val="bg1"/>
                </a:solidFill>
                <a:effectLst/>
                <a:uLnTx/>
                <a:uFillTx/>
                <a:latin typeface="Arial" panose="020B0604020202020204"/>
                <a:ea typeface="+mn-ea"/>
                <a:cs typeface="+mn-cs"/>
              </a:rPr>
              <a:t>Time (days)</a:t>
            </a:r>
          </a:p>
        </p:txBody>
      </p:sp>
      <p:grpSp>
        <p:nvGrpSpPr>
          <p:cNvPr id="11" name="Group 10">
            <a:extLst>
              <a:ext uri="{FF2B5EF4-FFF2-40B4-BE49-F238E27FC236}">
                <a16:creationId xmlns:a16="http://schemas.microsoft.com/office/drawing/2014/main" id="{1C1E7134-A22E-42DE-8078-3BCB9475F80C}"/>
              </a:ext>
            </a:extLst>
          </p:cNvPr>
          <p:cNvGrpSpPr/>
          <p:nvPr/>
        </p:nvGrpSpPr>
        <p:grpSpPr>
          <a:xfrm>
            <a:off x="1545595" y="1292231"/>
            <a:ext cx="6028615" cy="2665194"/>
            <a:chOff x="2297087" y="1712041"/>
            <a:chExt cx="8075436" cy="3801031"/>
          </a:xfrm>
        </p:grpSpPr>
        <p:sp>
          <p:nvSpPr>
            <p:cNvPr id="10" name="Freeform: Shape 9"/>
            <p:cNvSpPr/>
            <p:nvPr/>
          </p:nvSpPr>
          <p:spPr>
            <a:xfrm>
              <a:off x="2835086" y="1712041"/>
              <a:ext cx="7234518" cy="3415553"/>
            </a:xfrm>
            <a:custGeom>
              <a:avLst/>
              <a:gdLst>
                <a:gd name="connsiteX0" fmla="*/ 0 w 7234518"/>
                <a:gd name="connsiteY0" fmla="*/ 0 h 3415553"/>
                <a:gd name="connsiteX1" fmla="*/ 0 w 7234518"/>
                <a:gd name="connsiteY1" fmla="*/ 3415553 h 3415553"/>
                <a:gd name="connsiteX2" fmla="*/ 7234518 w 7234518"/>
                <a:gd name="connsiteY2" fmla="*/ 3415553 h 3415553"/>
              </a:gdLst>
              <a:ahLst/>
              <a:cxnLst>
                <a:cxn ang="0">
                  <a:pos x="connsiteX0" y="connsiteY0"/>
                </a:cxn>
                <a:cxn ang="0">
                  <a:pos x="connsiteX1" y="connsiteY1"/>
                </a:cxn>
                <a:cxn ang="0">
                  <a:pos x="connsiteX2" y="connsiteY2"/>
                </a:cxn>
              </a:cxnLst>
              <a:rect l="l" t="t" r="r" b="b"/>
              <a:pathLst>
                <a:path w="7234518" h="3415553">
                  <a:moveTo>
                    <a:pt x="0" y="0"/>
                  </a:moveTo>
                  <a:lnTo>
                    <a:pt x="0" y="3415553"/>
                  </a:lnTo>
                  <a:lnTo>
                    <a:pt x="7234518" y="341555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cxnSp>
          <p:nvCxnSpPr>
            <p:cNvPr id="12" name="Straight Connector 11"/>
            <p:cNvCxnSpPr/>
            <p:nvPr/>
          </p:nvCxnSpPr>
          <p:spPr>
            <a:xfrm>
              <a:off x="2739217" y="2180196"/>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39217" y="2715269"/>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39217" y="3250342"/>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739217" y="3785415"/>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39217" y="4320488"/>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739217" y="4855562"/>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853072" y="5172222"/>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831007" y="5172222"/>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808942" y="5172222"/>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786877" y="5172222"/>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64812" y="5172222"/>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7742747" y="5172222"/>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8720682" y="5172222"/>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9698619" y="5172222"/>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737090" y="5203618"/>
              <a:ext cx="333255" cy="309454"/>
            </a:xfrm>
            <a:prstGeom prst="rect">
              <a:avLst/>
            </a:prstGeom>
            <a:noFill/>
          </p:spPr>
          <p:txBody>
            <a:bodyPr wrap="none" rtlCol="0">
              <a:spAutoFit/>
            </a:bodyPr>
            <a:lstStyle/>
            <a:p>
              <a:pPr marL="0" marR="0" lvl="0" indent="0" algn="ctr" defTabSz="685800" rtl="0" eaLnBrk="1" fontAlgn="auto" latinLnBrk="0" hangingPunct="1">
                <a:lnSpc>
                  <a:spcPct val="90000"/>
                </a:lnSpc>
                <a:spcBef>
                  <a:spcPts val="900"/>
                </a:spcBef>
                <a:spcAft>
                  <a:spcPts val="0"/>
                </a:spcAft>
                <a:buClr>
                  <a:srgbClr val="7F134C"/>
                </a:buClr>
                <a:buSzTx/>
                <a:buFontTx/>
                <a:buNone/>
                <a:tabLst/>
                <a:defRPr/>
              </a:pPr>
              <a:r>
                <a:rPr kumimoji="0" lang="en-US" sz="900" b="0" i="0" u="none" strike="noStrike" kern="1200" cap="none" spc="0" normalizeH="0" baseline="0" noProof="0" dirty="0">
                  <a:ln>
                    <a:noFill/>
                  </a:ln>
                  <a:solidFill>
                    <a:schemeClr val="bg1"/>
                  </a:solidFill>
                  <a:effectLst/>
                  <a:uLnTx/>
                  <a:uFillTx/>
                  <a:latin typeface="Arial" panose="020B0604020202020204"/>
                  <a:ea typeface="+mn-ea"/>
                  <a:cs typeface="+mn-cs"/>
                </a:rPr>
                <a:t>0</a:t>
              </a:r>
            </a:p>
          </p:txBody>
        </p:sp>
        <p:sp>
          <p:nvSpPr>
            <p:cNvPr id="31" name="TextBox 30"/>
            <p:cNvSpPr txBox="1"/>
            <p:nvPr/>
          </p:nvSpPr>
          <p:spPr>
            <a:xfrm>
              <a:off x="3606492" y="5203618"/>
              <a:ext cx="505034" cy="309454"/>
            </a:xfrm>
            <a:prstGeom prst="rect">
              <a:avLst/>
            </a:prstGeom>
            <a:noFill/>
          </p:spPr>
          <p:txBody>
            <a:bodyPr wrap="none" rtlCol="0">
              <a:spAutoFit/>
            </a:bodyPr>
            <a:lstStyle/>
            <a:p>
              <a:pPr marL="0" marR="0" lvl="0" indent="0" algn="ctr" defTabSz="685800" rtl="0" eaLnBrk="1" fontAlgn="auto" latinLnBrk="0" hangingPunct="1">
                <a:lnSpc>
                  <a:spcPct val="90000"/>
                </a:lnSpc>
                <a:spcBef>
                  <a:spcPts val="900"/>
                </a:spcBef>
                <a:spcAft>
                  <a:spcPts val="0"/>
                </a:spcAft>
                <a:buClr>
                  <a:srgbClr val="7F134C"/>
                </a:buClr>
                <a:buSzTx/>
                <a:buFontTx/>
                <a:buNone/>
                <a:tabLst/>
                <a:defRPr/>
              </a:pPr>
              <a:r>
                <a:rPr kumimoji="0" lang="en-US" sz="900" b="0" i="0" u="none" strike="noStrike" kern="1200" cap="none" spc="0" normalizeH="0" baseline="0" noProof="0" dirty="0">
                  <a:ln>
                    <a:noFill/>
                  </a:ln>
                  <a:solidFill>
                    <a:schemeClr val="bg1"/>
                  </a:solidFill>
                  <a:effectLst/>
                  <a:uLnTx/>
                  <a:uFillTx/>
                  <a:latin typeface="Arial" panose="020B0604020202020204"/>
                  <a:ea typeface="+mn-ea"/>
                  <a:cs typeface="+mn-cs"/>
                </a:rPr>
                <a:t>100</a:t>
              </a:r>
            </a:p>
          </p:txBody>
        </p:sp>
        <p:sp>
          <p:nvSpPr>
            <p:cNvPr id="32" name="TextBox 31"/>
            <p:cNvSpPr txBox="1"/>
            <p:nvPr/>
          </p:nvSpPr>
          <p:spPr>
            <a:xfrm>
              <a:off x="4586994" y="5203618"/>
              <a:ext cx="505034" cy="309454"/>
            </a:xfrm>
            <a:prstGeom prst="rect">
              <a:avLst/>
            </a:prstGeom>
            <a:noFill/>
          </p:spPr>
          <p:txBody>
            <a:bodyPr wrap="none" rtlCol="0">
              <a:spAutoFit/>
            </a:bodyPr>
            <a:lstStyle/>
            <a:p>
              <a:pPr marL="0" marR="0" lvl="0" indent="0" algn="ctr" defTabSz="685800" rtl="0" eaLnBrk="1" fontAlgn="auto" latinLnBrk="0" hangingPunct="1">
                <a:lnSpc>
                  <a:spcPct val="90000"/>
                </a:lnSpc>
                <a:spcBef>
                  <a:spcPts val="900"/>
                </a:spcBef>
                <a:spcAft>
                  <a:spcPts val="0"/>
                </a:spcAft>
                <a:buClr>
                  <a:srgbClr val="7F134C"/>
                </a:buClr>
                <a:buSzTx/>
                <a:buFontTx/>
                <a:buNone/>
                <a:tabLst/>
                <a:defRPr/>
              </a:pPr>
              <a:r>
                <a:rPr kumimoji="0" lang="en-US" sz="900" b="0" i="0" u="none" strike="noStrike" kern="1200" cap="none" spc="0" normalizeH="0" baseline="0" noProof="0" dirty="0">
                  <a:ln>
                    <a:noFill/>
                  </a:ln>
                  <a:solidFill>
                    <a:schemeClr val="bg1"/>
                  </a:solidFill>
                  <a:effectLst/>
                  <a:uLnTx/>
                  <a:uFillTx/>
                  <a:latin typeface="Arial" panose="020B0604020202020204"/>
                  <a:ea typeface="+mn-ea"/>
                  <a:cs typeface="+mn-cs"/>
                </a:rPr>
                <a:t>200</a:t>
              </a:r>
            </a:p>
          </p:txBody>
        </p:sp>
        <p:sp>
          <p:nvSpPr>
            <p:cNvPr id="33" name="TextBox 32"/>
            <p:cNvSpPr txBox="1"/>
            <p:nvPr/>
          </p:nvSpPr>
          <p:spPr>
            <a:xfrm>
              <a:off x="5567495" y="5203618"/>
              <a:ext cx="505034" cy="309454"/>
            </a:xfrm>
            <a:prstGeom prst="rect">
              <a:avLst/>
            </a:prstGeom>
            <a:noFill/>
          </p:spPr>
          <p:txBody>
            <a:bodyPr wrap="none" rtlCol="0">
              <a:spAutoFit/>
            </a:bodyPr>
            <a:lstStyle/>
            <a:p>
              <a:pPr marL="0" marR="0" lvl="0" indent="0" algn="ctr" defTabSz="685800" rtl="0" eaLnBrk="1" fontAlgn="auto" latinLnBrk="0" hangingPunct="1">
                <a:lnSpc>
                  <a:spcPct val="90000"/>
                </a:lnSpc>
                <a:spcBef>
                  <a:spcPts val="900"/>
                </a:spcBef>
                <a:spcAft>
                  <a:spcPts val="0"/>
                </a:spcAft>
                <a:buClr>
                  <a:srgbClr val="7F134C"/>
                </a:buClr>
                <a:buSzTx/>
                <a:buFontTx/>
                <a:buNone/>
                <a:tabLst/>
                <a:defRPr/>
              </a:pPr>
              <a:r>
                <a:rPr kumimoji="0" lang="en-US" sz="900" b="0" i="0" u="none" strike="noStrike" kern="1200" cap="none" spc="0" normalizeH="0" baseline="0" noProof="0" dirty="0">
                  <a:ln>
                    <a:noFill/>
                  </a:ln>
                  <a:solidFill>
                    <a:schemeClr val="bg1"/>
                  </a:solidFill>
                  <a:effectLst/>
                  <a:uLnTx/>
                  <a:uFillTx/>
                  <a:latin typeface="Arial" panose="020B0604020202020204"/>
                  <a:ea typeface="+mn-ea"/>
                  <a:cs typeface="+mn-cs"/>
                </a:rPr>
                <a:t>300</a:t>
              </a:r>
            </a:p>
          </p:txBody>
        </p:sp>
        <p:sp>
          <p:nvSpPr>
            <p:cNvPr id="34" name="TextBox 33"/>
            <p:cNvSpPr txBox="1"/>
            <p:nvPr/>
          </p:nvSpPr>
          <p:spPr>
            <a:xfrm>
              <a:off x="6547995" y="5203618"/>
              <a:ext cx="505034" cy="309454"/>
            </a:xfrm>
            <a:prstGeom prst="rect">
              <a:avLst/>
            </a:prstGeom>
            <a:noFill/>
          </p:spPr>
          <p:txBody>
            <a:bodyPr wrap="none" rtlCol="0">
              <a:spAutoFit/>
            </a:bodyPr>
            <a:lstStyle/>
            <a:p>
              <a:pPr marL="0" marR="0" lvl="0" indent="0" algn="ctr" defTabSz="685800" rtl="0" eaLnBrk="1" fontAlgn="auto" latinLnBrk="0" hangingPunct="1">
                <a:lnSpc>
                  <a:spcPct val="90000"/>
                </a:lnSpc>
                <a:spcBef>
                  <a:spcPts val="900"/>
                </a:spcBef>
                <a:spcAft>
                  <a:spcPts val="0"/>
                </a:spcAft>
                <a:buClr>
                  <a:srgbClr val="7F134C"/>
                </a:buClr>
                <a:buSzTx/>
                <a:buFontTx/>
                <a:buNone/>
                <a:tabLst/>
                <a:defRPr/>
              </a:pPr>
              <a:r>
                <a:rPr kumimoji="0" lang="en-US" sz="900" b="0" i="0" u="none" strike="noStrike" kern="1200" cap="none" spc="0" normalizeH="0" baseline="0" noProof="0" dirty="0">
                  <a:ln>
                    <a:noFill/>
                  </a:ln>
                  <a:solidFill>
                    <a:schemeClr val="bg1"/>
                  </a:solidFill>
                  <a:effectLst/>
                  <a:uLnTx/>
                  <a:uFillTx/>
                  <a:latin typeface="Arial" panose="020B0604020202020204"/>
                  <a:ea typeface="+mn-ea"/>
                  <a:cs typeface="+mn-cs"/>
                </a:rPr>
                <a:t>400</a:t>
              </a:r>
            </a:p>
          </p:txBody>
        </p:sp>
        <p:sp>
          <p:nvSpPr>
            <p:cNvPr id="35" name="TextBox 34"/>
            <p:cNvSpPr txBox="1"/>
            <p:nvPr/>
          </p:nvSpPr>
          <p:spPr>
            <a:xfrm>
              <a:off x="7528497" y="5203618"/>
              <a:ext cx="505034" cy="309454"/>
            </a:xfrm>
            <a:prstGeom prst="rect">
              <a:avLst/>
            </a:prstGeom>
            <a:noFill/>
          </p:spPr>
          <p:txBody>
            <a:bodyPr wrap="none" rtlCol="0">
              <a:spAutoFit/>
            </a:bodyPr>
            <a:lstStyle/>
            <a:p>
              <a:pPr marL="0" marR="0" lvl="0" indent="0" algn="ctr" defTabSz="685800" rtl="0" eaLnBrk="1" fontAlgn="auto" latinLnBrk="0" hangingPunct="1">
                <a:lnSpc>
                  <a:spcPct val="90000"/>
                </a:lnSpc>
                <a:spcBef>
                  <a:spcPts val="900"/>
                </a:spcBef>
                <a:spcAft>
                  <a:spcPts val="0"/>
                </a:spcAft>
                <a:buClr>
                  <a:srgbClr val="7F134C"/>
                </a:buClr>
                <a:buSzTx/>
                <a:buFontTx/>
                <a:buNone/>
                <a:tabLst/>
                <a:defRPr/>
              </a:pPr>
              <a:r>
                <a:rPr kumimoji="0" lang="en-US" sz="900" b="0" i="0" u="none" strike="noStrike" kern="1200" cap="none" spc="0" normalizeH="0" baseline="0" noProof="0" dirty="0">
                  <a:ln>
                    <a:noFill/>
                  </a:ln>
                  <a:solidFill>
                    <a:schemeClr val="bg1"/>
                  </a:solidFill>
                  <a:effectLst/>
                  <a:uLnTx/>
                  <a:uFillTx/>
                  <a:latin typeface="Arial" panose="020B0604020202020204"/>
                  <a:ea typeface="+mn-ea"/>
                  <a:cs typeface="+mn-cs"/>
                </a:rPr>
                <a:t>500</a:t>
              </a:r>
            </a:p>
          </p:txBody>
        </p:sp>
        <p:sp>
          <p:nvSpPr>
            <p:cNvPr id="36" name="TextBox 35"/>
            <p:cNvSpPr txBox="1"/>
            <p:nvPr/>
          </p:nvSpPr>
          <p:spPr>
            <a:xfrm>
              <a:off x="8508997" y="5203618"/>
              <a:ext cx="505034" cy="309454"/>
            </a:xfrm>
            <a:prstGeom prst="rect">
              <a:avLst/>
            </a:prstGeom>
            <a:noFill/>
          </p:spPr>
          <p:txBody>
            <a:bodyPr wrap="none" rtlCol="0">
              <a:spAutoFit/>
            </a:bodyPr>
            <a:lstStyle/>
            <a:p>
              <a:pPr marL="0" marR="0" lvl="0" indent="0" algn="ctr" defTabSz="685800" rtl="0" eaLnBrk="1" fontAlgn="auto" latinLnBrk="0" hangingPunct="1">
                <a:lnSpc>
                  <a:spcPct val="90000"/>
                </a:lnSpc>
                <a:spcBef>
                  <a:spcPts val="900"/>
                </a:spcBef>
                <a:spcAft>
                  <a:spcPts val="0"/>
                </a:spcAft>
                <a:buClr>
                  <a:srgbClr val="7F134C"/>
                </a:buClr>
                <a:buSzTx/>
                <a:buFontTx/>
                <a:buNone/>
                <a:tabLst/>
                <a:defRPr/>
              </a:pPr>
              <a:r>
                <a:rPr kumimoji="0" lang="en-US" sz="900" b="0" i="0" u="none" strike="noStrike" kern="1200" cap="none" spc="0" normalizeH="0" baseline="0" noProof="0" dirty="0">
                  <a:ln>
                    <a:noFill/>
                  </a:ln>
                  <a:solidFill>
                    <a:schemeClr val="bg1"/>
                  </a:solidFill>
                  <a:effectLst/>
                  <a:uLnTx/>
                  <a:uFillTx/>
                  <a:latin typeface="Arial" panose="020B0604020202020204"/>
                  <a:ea typeface="+mn-ea"/>
                  <a:cs typeface="+mn-cs"/>
                </a:rPr>
                <a:t>600</a:t>
              </a:r>
            </a:p>
          </p:txBody>
        </p:sp>
        <p:sp>
          <p:nvSpPr>
            <p:cNvPr id="37" name="TextBox 36"/>
            <p:cNvSpPr txBox="1"/>
            <p:nvPr/>
          </p:nvSpPr>
          <p:spPr>
            <a:xfrm>
              <a:off x="9489500" y="5203618"/>
              <a:ext cx="505034" cy="309454"/>
            </a:xfrm>
            <a:prstGeom prst="rect">
              <a:avLst/>
            </a:prstGeom>
            <a:noFill/>
          </p:spPr>
          <p:txBody>
            <a:bodyPr wrap="none" rtlCol="0">
              <a:spAutoFit/>
            </a:bodyPr>
            <a:lstStyle/>
            <a:p>
              <a:pPr marL="0" marR="0" lvl="0" indent="0" algn="ctr" defTabSz="685800" rtl="0" eaLnBrk="1" fontAlgn="auto" latinLnBrk="0" hangingPunct="1">
                <a:lnSpc>
                  <a:spcPct val="90000"/>
                </a:lnSpc>
                <a:spcBef>
                  <a:spcPts val="900"/>
                </a:spcBef>
                <a:spcAft>
                  <a:spcPts val="0"/>
                </a:spcAft>
                <a:buClr>
                  <a:srgbClr val="7F134C"/>
                </a:buClr>
                <a:buSzTx/>
                <a:buFontTx/>
                <a:buNone/>
                <a:tabLst/>
                <a:defRPr/>
              </a:pPr>
              <a:r>
                <a:rPr kumimoji="0" lang="en-US" sz="900" b="0" i="0" u="none" strike="noStrike" kern="1200" cap="none" spc="0" normalizeH="0" baseline="0" noProof="0" dirty="0">
                  <a:ln>
                    <a:noFill/>
                  </a:ln>
                  <a:solidFill>
                    <a:schemeClr val="bg1"/>
                  </a:solidFill>
                  <a:effectLst/>
                  <a:uLnTx/>
                  <a:uFillTx/>
                  <a:latin typeface="Arial" panose="020B0604020202020204"/>
                  <a:ea typeface="+mn-ea"/>
                  <a:cs typeface="+mn-cs"/>
                </a:rPr>
                <a:t>700</a:t>
              </a:r>
            </a:p>
          </p:txBody>
        </p:sp>
        <p:sp>
          <p:nvSpPr>
            <p:cNvPr id="38" name="TextBox 37"/>
            <p:cNvSpPr txBox="1"/>
            <p:nvPr/>
          </p:nvSpPr>
          <p:spPr>
            <a:xfrm>
              <a:off x="2297087" y="4729893"/>
              <a:ext cx="547978" cy="309454"/>
            </a:xfrm>
            <a:prstGeom prst="rect">
              <a:avLst/>
            </a:prstGeom>
            <a:noFill/>
          </p:spPr>
          <p:txBody>
            <a:bodyPr wrap="none" rtlCol="0">
              <a:spAutoFit/>
            </a:bodyPr>
            <a:lstStyle/>
            <a:p>
              <a:pPr marL="0" marR="0" lvl="0" indent="0" algn="r" defTabSz="685800" rtl="0" eaLnBrk="1" fontAlgn="auto" latinLnBrk="0" hangingPunct="1">
                <a:lnSpc>
                  <a:spcPct val="90000"/>
                </a:lnSpc>
                <a:spcBef>
                  <a:spcPts val="900"/>
                </a:spcBef>
                <a:spcAft>
                  <a:spcPts val="0"/>
                </a:spcAft>
                <a:buClr>
                  <a:srgbClr val="7F134C"/>
                </a:buClr>
                <a:buSzTx/>
                <a:buFontTx/>
                <a:buNone/>
                <a:tabLst/>
                <a:defRPr/>
              </a:pPr>
              <a:r>
                <a:rPr kumimoji="0" lang="en-US" sz="900" b="0" i="0" u="none" strike="noStrike" kern="1200" cap="none" spc="0" normalizeH="0" baseline="0" noProof="0" dirty="0">
                  <a:ln>
                    <a:noFill/>
                  </a:ln>
                  <a:solidFill>
                    <a:schemeClr val="bg1"/>
                  </a:solidFill>
                  <a:effectLst/>
                  <a:uLnTx/>
                  <a:uFillTx/>
                  <a:latin typeface="Arial" panose="020B0604020202020204"/>
                  <a:ea typeface="+mn-ea"/>
                  <a:cs typeface="+mn-cs"/>
                </a:rPr>
                <a:t>0.00</a:t>
              </a:r>
            </a:p>
          </p:txBody>
        </p:sp>
        <p:sp>
          <p:nvSpPr>
            <p:cNvPr id="39" name="TextBox 38"/>
            <p:cNvSpPr txBox="1"/>
            <p:nvPr/>
          </p:nvSpPr>
          <p:spPr>
            <a:xfrm>
              <a:off x="2297087" y="4192544"/>
              <a:ext cx="547978" cy="309454"/>
            </a:xfrm>
            <a:prstGeom prst="rect">
              <a:avLst/>
            </a:prstGeom>
            <a:noFill/>
          </p:spPr>
          <p:txBody>
            <a:bodyPr wrap="none" rtlCol="0">
              <a:spAutoFit/>
            </a:bodyPr>
            <a:lstStyle/>
            <a:p>
              <a:pPr marL="0" marR="0" lvl="0" indent="0" algn="r" defTabSz="685800" rtl="0" eaLnBrk="1" fontAlgn="auto" latinLnBrk="0" hangingPunct="1">
                <a:lnSpc>
                  <a:spcPct val="90000"/>
                </a:lnSpc>
                <a:spcBef>
                  <a:spcPts val="900"/>
                </a:spcBef>
                <a:spcAft>
                  <a:spcPts val="0"/>
                </a:spcAft>
                <a:buClr>
                  <a:srgbClr val="7F134C"/>
                </a:buClr>
                <a:buSzTx/>
                <a:buFontTx/>
                <a:buNone/>
                <a:tabLst/>
                <a:defRPr/>
              </a:pPr>
              <a:r>
                <a:rPr kumimoji="0" lang="en-US" sz="900" b="0" i="0" u="none" strike="noStrike" kern="1200" cap="none" spc="0" normalizeH="0" baseline="0" noProof="0" dirty="0">
                  <a:ln>
                    <a:noFill/>
                  </a:ln>
                  <a:solidFill>
                    <a:schemeClr val="bg1"/>
                  </a:solidFill>
                  <a:effectLst/>
                  <a:uLnTx/>
                  <a:uFillTx/>
                  <a:latin typeface="Arial" panose="020B0604020202020204"/>
                  <a:ea typeface="+mn-ea"/>
                  <a:cs typeface="+mn-cs"/>
                </a:rPr>
                <a:t>0.02</a:t>
              </a:r>
            </a:p>
          </p:txBody>
        </p:sp>
        <p:sp>
          <p:nvSpPr>
            <p:cNvPr id="40" name="TextBox 39"/>
            <p:cNvSpPr txBox="1"/>
            <p:nvPr/>
          </p:nvSpPr>
          <p:spPr>
            <a:xfrm>
              <a:off x="2297087" y="3655196"/>
              <a:ext cx="547978" cy="309454"/>
            </a:xfrm>
            <a:prstGeom prst="rect">
              <a:avLst/>
            </a:prstGeom>
            <a:noFill/>
          </p:spPr>
          <p:txBody>
            <a:bodyPr wrap="none" rtlCol="0">
              <a:spAutoFit/>
            </a:bodyPr>
            <a:lstStyle/>
            <a:p>
              <a:pPr marL="0" marR="0" lvl="0" indent="0" algn="r" defTabSz="685800" rtl="0" eaLnBrk="1" fontAlgn="auto" latinLnBrk="0" hangingPunct="1">
                <a:lnSpc>
                  <a:spcPct val="90000"/>
                </a:lnSpc>
                <a:spcBef>
                  <a:spcPts val="900"/>
                </a:spcBef>
                <a:spcAft>
                  <a:spcPts val="0"/>
                </a:spcAft>
                <a:buClr>
                  <a:srgbClr val="7F134C"/>
                </a:buClr>
                <a:buSzTx/>
                <a:buFontTx/>
                <a:buNone/>
                <a:tabLst/>
                <a:defRPr/>
              </a:pPr>
              <a:r>
                <a:rPr kumimoji="0" lang="en-US" sz="900" b="0" i="0" u="none" strike="noStrike" kern="1200" cap="none" spc="0" normalizeH="0" baseline="0" noProof="0" dirty="0">
                  <a:ln>
                    <a:noFill/>
                  </a:ln>
                  <a:solidFill>
                    <a:schemeClr val="bg1"/>
                  </a:solidFill>
                  <a:effectLst/>
                  <a:uLnTx/>
                  <a:uFillTx/>
                  <a:latin typeface="Arial" panose="020B0604020202020204"/>
                  <a:ea typeface="+mn-ea"/>
                  <a:cs typeface="+mn-cs"/>
                </a:rPr>
                <a:t>0.04</a:t>
              </a:r>
            </a:p>
          </p:txBody>
        </p:sp>
        <p:sp>
          <p:nvSpPr>
            <p:cNvPr id="41" name="TextBox 40"/>
            <p:cNvSpPr txBox="1"/>
            <p:nvPr/>
          </p:nvSpPr>
          <p:spPr>
            <a:xfrm>
              <a:off x="2297087" y="3117849"/>
              <a:ext cx="547978" cy="309454"/>
            </a:xfrm>
            <a:prstGeom prst="rect">
              <a:avLst/>
            </a:prstGeom>
            <a:noFill/>
          </p:spPr>
          <p:txBody>
            <a:bodyPr wrap="none" rtlCol="0">
              <a:spAutoFit/>
            </a:bodyPr>
            <a:lstStyle/>
            <a:p>
              <a:pPr marL="0" marR="0" lvl="0" indent="0" algn="r" defTabSz="685800" rtl="0" eaLnBrk="1" fontAlgn="auto" latinLnBrk="0" hangingPunct="1">
                <a:lnSpc>
                  <a:spcPct val="90000"/>
                </a:lnSpc>
                <a:spcBef>
                  <a:spcPts val="900"/>
                </a:spcBef>
                <a:spcAft>
                  <a:spcPts val="0"/>
                </a:spcAft>
                <a:buClr>
                  <a:srgbClr val="7F134C"/>
                </a:buClr>
                <a:buSzTx/>
                <a:buFontTx/>
                <a:buNone/>
                <a:tabLst/>
                <a:defRPr/>
              </a:pPr>
              <a:r>
                <a:rPr kumimoji="0" lang="en-US" sz="900" b="0" i="0" u="none" strike="noStrike" kern="1200" cap="none" spc="0" normalizeH="0" baseline="0" noProof="0" dirty="0">
                  <a:ln>
                    <a:noFill/>
                  </a:ln>
                  <a:solidFill>
                    <a:schemeClr val="bg1"/>
                  </a:solidFill>
                  <a:effectLst/>
                  <a:uLnTx/>
                  <a:uFillTx/>
                  <a:latin typeface="Arial" panose="020B0604020202020204"/>
                  <a:ea typeface="+mn-ea"/>
                  <a:cs typeface="+mn-cs"/>
                </a:rPr>
                <a:t>0.06</a:t>
              </a:r>
            </a:p>
          </p:txBody>
        </p:sp>
        <p:sp>
          <p:nvSpPr>
            <p:cNvPr id="42" name="TextBox 41"/>
            <p:cNvSpPr txBox="1"/>
            <p:nvPr/>
          </p:nvSpPr>
          <p:spPr>
            <a:xfrm>
              <a:off x="2297087" y="2580501"/>
              <a:ext cx="547978" cy="309454"/>
            </a:xfrm>
            <a:prstGeom prst="rect">
              <a:avLst/>
            </a:prstGeom>
            <a:noFill/>
          </p:spPr>
          <p:txBody>
            <a:bodyPr wrap="none" rtlCol="0">
              <a:spAutoFit/>
            </a:bodyPr>
            <a:lstStyle/>
            <a:p>
              <a:pPr marL="0" marR="0" lvl="0" indent="0" algn="r" defTabSz="685800" rtl="0" eaLnBrk="1" fontAlgn="auto" latinLnBrk="0" hangingPunct="1">
                <a:lnSpc>
                  <a:spcPct val="90000"/>
                </a:lnSpc>
                <a:spcBef>
                  <a:spcPts val="900"/>
                </a:spcBef>
                <a:spcAft>
                  <a:spcPts val="0"/>
                </a:spcAft>
                <a:buClr>
                  <a:srgbClr val="7F134C"/>
                </a:buClr>
                <a:buSzTx/>
                <a:buFontTx/>
                <a:buNone/>
                <a:tabLst/>
                <a:defRPr/>
              </a:pPr>
              <a:r>
                <a:rPr kumimoji="0" lang="en-US" sz="900" b="0" i="0" u="none" strike="noStrike" kern="1200" cap="none" spc="0" normalizeH="0" baseline="0" noProof="0" dirty="0">
                  <a:ln>
                    <a:noFill/>
                  </a:ln>
                  <a:solidFill>
                    <a:schemeClr val="bg1"/>
                  </a:solidFill>
                  <a:effectLst/>
                  <a:uLnTx/>
                  <a:uFillTx/>
                  <a:latin typeface="Arial" panose="020B0604020202020204"/>
                  <a:ea typeface="+mn-ea"/>
                  <a:cs typeface="+mn-cs"/>
                </a:rPr>
                <a:t>0.08</a:t>
              </a:r>
            </a:p>
          </p:txBody>
        </p:sp>
        <p:sp>
          <p:nvSpPr>
            <p:cNvPr id="43" name="TextBox 42"/>
            <p:cNvSpPr txBox="1"/>
            <p:nvPr/>
          </p:nvSpPr>
          <p:spPr>
            <a:xfrm>
              <a:off x="2297087" y="2043153"/>
              <a:ext cx="547978" cy="309454"/>
            </a:xfrm>
            <a:prstGeom prst="rect">
              <a:avLst/>
            </a:prstGeom>
            <a:noFill/>
          </p:spPr>
          <p:txBody>
            <a:bodyPr wrap="none" rtlCol="0">
              <a:spAutoFit/>
            </a:bodyPr>
            <a:lstStyle/>
            <a:p>
              <a:pPr marL="0" marR="0" lvl="0" indent="0" algn="r" defTabSz="685800" rtl="0" eaLnBrk="1" fontAlgn="auto" latinLnBrk="0" hangingPunct="1">
                <a:lnSpc>
                  <a:spcPct val="90000"/>
                </a:lnSpc>
                <a:spcBef>
                  <a:spcPts val="900"/>
                </a:spcBef>
                <a:spcAft>
                  <a:spcPts val="0"/>
                </a:spcAft>
                <a:buClr>
                  <a:srgbClr val="7F134C"/>
                </a:buClr>
                <a:buSzTx/>
                <a:buFontTx/>
                <a:buNone/>
                <a:tabLst/>
                <a:defRPr/>
              </a:pPr>
              <a:r>
                <a:rPr kumimoji="0" lang="en-US" sz="900" b="0" i="0" u="none" strike="noStrike" kern="1200" cap="none" spc="0" normalizeH="0" baseline="0" noProof="0" dirty="0">
                  <a:ln>
                    <a:noFill/>
                  </a:ln>
                  <a:solidFill>
                    <a:schemeClr val="bg1"/>
                  </a:solidFill>
                  <a:effectLst/>
                  <a:uLnTx/>
                  <a:uFillTx/>
                  <a:latin typeface="Arial" panose="020B0604020202020204"/>
                  <a:ea typeface="+mn-ea"/>
                  <a:cs typeface="+mn-cs"/>
                </a:rPr>
                <a:t>0.10</a:t>
              </a:r>
            </a:p>
          </p:txBody>
        </p:sp>
        <p:sp>
          <p:nvSpPr>
            <p:cNvPr id="28" name="Freeform: Shape 27"/>
            <p:cNvSpPr/>
            <p:nvPr/>
          </p:nvSpPr>
          <p:spPr>
            <a:xfrm>
              <a:off x="2902634" y="2434354"/>
              <a:ext cx="7125286" cy="2398542"/>
            </a:xfrm>
            <a:custGeom>
              <a:avLst/>
              <a:gdLst>
                <a:gd name="connsiteX0" fmla="*/ 0 w 7125286"/>
                <a:gd name="connsiteY0" fmla="*/ 2398542 h 2398542"/>
                <a:gd name="connsiteX1" fmla="*/ 119575 w 7125286"/>
                <a:gd name="connsiteY1" fmla="*/ 2328203 h 2398542"/>
                <a:gd name="connsiteX2" fmla="*/ 281354 w 7125286"/>
                <a:gd name="connsiteY2" fmla="*/ 2264899 h 2398542"/>
                <a:gd name="connsiteX3" fmla="*/ 386861 w 7125286"/>
                <a:gd name="connsiteY3" fmla="*/ 2166425 h 2398542"/>
                <a:gd name="connsiteX4" fmla="*/ 689317 w 7125286"/>
                <a:gd name="connsiteY4" fmla="*/ 1969477 h 2398542"/>
                <a:gd name="connsiteX5" fmla="*/ 1026941 w 7125286"/>
                <a:gd name="connsiteY5" fmla="*/ 1800665 h 2398542"/>
                <a:gd name="connsiteX6" fmla="*/ 1371600 w 7125286"/>
                <a:gd name="connsiteY6" fmla="*/ 1624819 h 2398542"/>
                <a:gd name="connsiteX7" fmla="*/ 1842868 w 7125286"/>
                <a:gd name="connsiteY7" fmla="*/ 1456006 h 2398542"/>
                <a:gd name="connsiteX8" fmla="*/ 2271932 w 7125286"/>
                <a:gd name="connsiteY8" fmla="*/ 1315329 h 2398542"/>
                <a:gd name="connsiteX9" fmla="*/ 2665828 w 7125286"/>
                <a:gd name="connsiteY9" fmla="*/ 1202788 h 2398542"/>
                <a:gd name="connsiteX10" fmla="*/ 3144129 w 7125286"/>
                <a:gd name="connsiteY10" fmla="*/ 1055077 h 2398542"/>
                <a:gd name="connsiteX11" fmla="*/ 3615397 w 7125286"/>
                <a:gd name="connsiteY11" fmla="*/ 921434 h 2398542"/>
                <a:gd name="connsiteX12" fmla="*/ 4072597 w 7125286"/>
                <a:gd name="connsiteY12" fmla="*/ 801859 h 2398542"/>
                <a:gd name="connsiteX13" fmla="*/ 4396154 w 7125286"/>
                <a:gd name="connsiteY13" fmla="*/ 696351 h 2398542"/>
                <a:gd name="connsiteX14" fmla="*/ 4860388 w 7125286"/>
                <a:gd name="connsiteY14" fmla="*/ 583809 h 2398542"/>
                <a:gd name="connsiteX15" fmla="*/ 5120640 w 7125286"/>
                <a:gd name="connsiteY15" fmla="*/ 513471 h 2398542"/>
                <a:gd name="connsiteX16" fmla="*/ 5598941 w 7125286"/>
                <a:gd name="connsiteY16" fmla="*/ 393896 h 2398542"/>
                <a:gd name="connsiteX17" fmla="*/ 6140548 w 7125286"/>
                <a:gd name="connsiteY17" fmla="*/ 239151 h 2398542"/>
                <a:gd name="connsiteX18" fmla="*/ 6450037 w 7125286"/>
                <a:gd name="connsiteY18" fmla="*/ 161779 h 2398542"/>
                <a:gd name="connsiteX19" fmla="*/ 6597748 w 7125286"/>
                <a:gd name="connsiteY19" fmla="*/ 147711 h 2398542"/>
                <a:gd name="connsiteX20" fmla="*/ 6829864 w 7125286"/>
                <a:gd name="connsiteY20" fmla="*/ 77373 h 2398542"/>
                <a:gd name="connsiteX21" fmla="*/ 7125286 w 7125286"/>
                <a:gd name="connsiteY21" fmla="*/ 0 h 239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25286" h="2398542">
                  <a:moveTo>
                    <a:pt x="0" y="2398542"/>
                  </a:moveTo>
                  <a:lnTo>
                    <a:pt x="119575" y="2328203"/>
                  </a:lnTo>
                  <a:lnTo>
                    <a:pt x="281354" y="2264899"/>
                  </a:lnTo>
                  <a:lnTo>
                    <a:pt x="386861" y="2166425"/>
                  </a:lnTo>
                  <a:lnTo>
                    <a:pt x="689317" y="1969477"/>
                  </a:lnTo>
                  <a:lnTo>
                    <a:pt x="1026941" y="1800665"/>
                  </a:lnTo>
                  <a:lnTo>
                    <a:pt x="1371600" y="1624819"/>
                  </a:lnTo>
                  <a:lnTo>
                    <a:pt x="1842868" y="1456006"/>
                  </a:lnTo>
                  <a:lnTo>
                    <a:pt x="2271932" y="1315329"/>
                  </a:lnTo>
                  <a:lnTo>
                    <a:pt x="2665828" y="1202788"/>
                  </a:lnTo>
                  <a:lnTo>
                    <a:pt x="3144129" y="1055077"/>
                  </a:lnTo>
                  <a:lnTo>
                    <a:pt x="3615397" y="921434"/>
                  </a:lnTo>
                  <a:lnTo>
                    <a:pt x="4072597" y="801859"/>
                  </a:lnTo>
                  <a:lnTo>
                    <a:pt x="4396154" y="696351"/>
                  </a:lnTo>
                  <a:lnTo>
                    <a:pt x="4860388" y="583809"/>
                  </a:lnTo>
                  <a:lnTo>
                    <a:pt x="5120640" y="513471"/>
                  </a:lnTo>
                  <a:lnTo>
                    <a:pt x="5598941" y="393896"/>
                  </a:lnTo>
                  <a:lnTo>
                    <a:pt x="6140548" y="239151"/>
                  </a:lnTo>
                  <a:lnTo>
                    <a:pt x="6450037" y="161779"/>
                  </a:lnTo>
                  <a:lnTo>
                    <a:pt x="6597748" y="147711"/>
                  </a:lnTo>
                  <a:lnTo>
                    <a:pt x="6829864" y="77373"/>
                  </a:lnTo>
                  <a:lnTo>
                    <a:pt x="7125286" y="0"/>
                  </a:ln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chemeClr val="bg1"/>
                </a:solidFill>
                <a:effectLst/>
                <a:highlight>
                  <a:srgbClr val="FFFF00"/>
                </a:highlight>
                <a:uLnTx/>
                <a:uFillTx/>
                <a:latin typeface="Arial" panose="020B0604020202020204"/>
                <a:ea typeface="+mn-ea"/>
                <a:cs typeface="+mn-cs"/>
              </a:endParaRPr>
            </a:p>
          </p:txBody>
        </p:sp>
        <p:sp>
          <p:nvSpPr>
            <p:cNvPr id="2048" name="Freeform: Shape 2047"/>
            <p:cNvSpPr/>
            <p:nvPr/>
          </p:nvSpPr>
          <p:spPr>
            <a:xfrm>
              <a:off x="2909668" y="2026392"/>
              <a:ext cx="7118252" cy="2792437"/>
            </a:xfrm>
            <a:custGeom>
              <a:avLst/>
              <a:gdLst>
                <a:gd name="connsiteX0" fmla="*/ 0 w 7118252"/>
                <a:gd name="connsiteY0" fmla="*/ 2792437 h 2792437"/>
                <a:gd name="connsiteX1" fmla="*/ 119575 w 7118252"/>
                <a:gd name="connsiteY1" fmla="*/ 2693963 h 2792437"/>
                <a:gd name="connsiteX2" fmla="*/ 260252 w 7118252"/>
                <a:gd name="connsiteY2" fmla="*/ 2651760 h 2792437"/>
                <a:gd name="connsiteX3" fmla="*/ 457200 w 7118252"/>
                <a:gd name="connsiteY3" fmla="*/ 2433711 h 2792437"/>
                <a:gd name="connsiteX4" fmla="*/ 829994 w 7118252"/>
                <a:gd name="connsiteY4" fmla="*/ 2194560 h 2792437"/>
                <a:gd name="connsiteX5" fmla="*/ 1252024 w 7118252"/>
                <a:gd name="connsiteY5" fmla="*/ 1962443 h 2792437"/>
                <a:gd name="connsiteX6" fmla="*/ 1631852 w 7118252"/>
                <a:gd name="connsiteY6" fmla="*/ 1779563 h 2792437"/>
                <a:gd name="connsiteX7" fmla="*/ 1962443 w 7118252"/>
                <a:gd name="connsiteY7" fmla="*/ 1645920 h 2792437"/>
                <a:gd name="connsiteX8" fmla="*/ 2243797 w 7118252"/>
                <a:gd name="connsiteY8" fmla="*/ 1540412 h 2792437"/>
                <a:gd name="connsiteX9" fmla="*/ 2672861 w 7118252"/>
                <a:gd name="connsiteY9" fmla="*/ 1371600 h 2792437"/>
                <a:gd name="connsiteX10" fmla="*/ 3601329 w 7118252"/>
                <a:gd name="connsiteY10" fmla="*/ 1090246 h 2792437"/>
                <a:gd name="connsiteX11" fmla="*/ 4297680 w 7118252"/>
                <a:gd name="connsiteY11" fmla="*/ 837028 h 2792437"/>
                <a:gd name="connsiteX12" fmla="*/ 4951827 w 7118252"/>
                <a:gd name="connsiteY12" fmla="*/ 640080 h 2792437"/>
                <a:gd name="connsiteX13" fmla="*/ 5648178 w 7118252"/>
                <a:gd name="connsiteY13" fmla="*/ 436099 h 2792437"/>
                <a:gd name="connsiteX14" fmla="*/ 6302326 w 7118252"/>
                <a:gd name="connsiteY14" fmla="*/ 239151 h 2792437"/>
                <a:gd name="connsiteX15" fmla="*/ 6506307 w 7118252"/>
                <a:gd name="connsiteY15" fmla="*/ 189914 h 2792437"/>
                <a:gd name="connsiteX16" fmla="*/ 6808763 w 7118252"/>
                <a:gd name="connsiteY16" fmla="*/ 119576 h 2792437"/>
                <a:gd name="connsiteX17" fmla="*/ 7118252 w 7118252"/>
                <a:gd name="connsiteY17" fmla="*/ 0 h 279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18252" h="2792437">
                  <a:moveTo>
                    <a:pt x="0" y="2792437"/>
                  </a:moveTo>
                  <a:lnTo>
                    <a:pt x="119575" y="2693963"/>
                  </a:lnTo>
                  <a:lnTo>
                    <a:pt x="260252" y="2651760"/>
                  </a:lnTo>
                  <a:lnTo>
                    <a:pt x="457200" y="2433711"/>
                  </a:lnTo>
                  <a:lnTo>
                    <a:pt x="829994" y="2194560"/>
                  </a:lnTo>
                  <a:lnTo>
                    <a:pt x="1252024" y="1962443"/>
                  </a:lnTo>
                  <a:lnTo>
                    <a:pt x="1631852" y="1779563"/>
                  </a:lnTo>
                  <a:lnTo>
                    <a:pt x="1962443" y="1645920"/>
                  </a:lnTo>
                  <a:lnTo>
                    <a:pt x="2243797" y="1540412"/>
                  </a:lnTo>
                  <a:lnTo>
                    <a:pt x="2672861" y="1371600"/>
                  </a:lnTo>
                  <a:lnTo>
                    <a:pt x="3601329" y="1090246"/>
                  </a:lnTo>
                  <a:lnTo>
                    <a:pt x="4297680" y="837028"/>
                  </a:lnTo>
                  <a:lnTo>
                    <a:pt x="4951827" y="640080"/>
                  </a:lnTo>
                  <a:lnTo>
                    <a:pt x="5648178" y="436099"/>
                  </a:lnTo>
                  <a:lnTo>
                    <a:pt x="6302326" y="239151"/>
                  </a:lnTo>
                  <a:lnTo>
                    <a:pt x="6506307" y="189914"/>
                  </a:lnTo>
                  <a:lnTo>
                    <a:pt x="6808763" y="119576"/>
                  </a:lnTo>
                  <a:lnTo>
                    <a:pt x="7118252" y="0"/>
                  </a:lnTo>
                </a:path>
              </a:pathLst>
            </a:cu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2049" name="TextBox 2048"/>
            <p:cNvSpPr txBox="1"/>
            <p:nvPr/>
          </p:nvSpPr>
          <p:spPr>
            <a:xfrm>
              <a:off x="8992807" y="2693470"/>
              <a:ext cx="1037552" cy="5267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
                  <a:srgbClr val="7F134C"/>
                </a:buClr>
                <a:buSzTx/>
                <a:buFontTx/>
                <a:buNone/>
                <a:tabLst/>
                <a:defRPr/>
              </a:pPr>
              <a:r>
                <a:rPr kumimoji="0" lang="en-US" sz="900" b="1" i="0" u="none" strike="noStrike" kern="1200" cap="none" spc="0" normalizeH="0" baseline="0" noProof="0" dirty="0" err="1">
                  <a:ln>
                    <a:noFill/>
                  </a:ln>
                  <a:solidFill>
                    <a:schemeClr val="bg1"/>
                  </a:solidFill>
                  <a:effectLst/>
                  <a:uLnTx/>
                  <a:uFillTx/>
                  <a:latin typeface="Arial" panose="020B0604020202020204"/>
                  <a:ea typeface="+mn-ea"/>
                  <a:cs typeface="+mn-cs"/>
                </a:rPr>
                <a:t>Ti</a:t>
              </a:r>
              <a:r>
                <a:rPr kumimoji="0" lang="cs-CZ" sz="900" b="1" i="0" u="none" strike="noStrike" kern="1200" cap="none" spc="0" normalizeH="0" baseline="0" noProof="0" dirty="0">
                  <a:ln>
                    <a:noFill/>
                  </a:ln>
                  <a:solidFill>
                    <a:schemeClr val="bg1"/>
                  </a:solidFill>
                  <a:effectLst/>
                  <a:uLnTx/>
                  <a:uFillTx/>
                  <a:latin typeface="Arial" panose="020B0604020202020204"/>
                  <a:ea typeface="+mn-ea"/>
                  <a:cs typeface="+mn-cs"/>
                </a:rPr>
                <a:t>k</a:t>
              </a:r>
              <a:r>
                <a:rPr kumimoji="0" lang="en-US" sz="900" b="1" i="0" u="none" strike="noStrike" kern="1200" cap="none" spc="0" normalizeH="0" baseline="0" noProof="0" dirty="0" err="1">
                  <a:ln>
                    <a:noFill/>
                  </a:ln>
                  <a:solidFill>
                    <a:schemeClr val="bg1"/>
                  </a:solidFill>
                  <a:effectLst/>
                  <a:uLnTx/>
                  <a:uFillTx/>
                  <a:latin typeface="Arial" panose="020B0604020202020204"/>
                  <a:ea typeface="+mn-ea"/>
                  <a:cs typeface="+mn-cs"/>
                </a:rPr>
                <a:t>agrelor</a:t>
              </a:r>
              <a:r>
                <a:rPr kumimoji="0" lang="en-US" sz="900" b="1" i="0" u="none" strike="noStrike" kern="1200" cap="none" spc="0" normalizeH="0" baseline="0" noProof="0" dirty="0">
                  <a:ln>
                    <a:noFill/>
                  </a:ln>
                  <a:solidFill>
                    <a:schemeClr val="bg1"/>
                  </a:solidFill>
                  <a:effectLst/>
                  <a:uLnTx/>
                  <a:uFillTx/>
                  <a:latin typeface="Arial" pitchFamily="34" charset="0"/>
                  <a:ea typeface="+mn-ea"/>
                  <a:cs typeface="+mn-cs"/>
                </a:rPr>
                <a:t> </a:t>
              </a:r>
            </a:p>
            <a:p>
              <a:pPr marL="0" marR="0" lvl="0" indent="0" algn="l" defTabSz="685800" rtl="0" eaLnBrk="1" fontAlgn="auto" latinLnBrk="0" hangingPunct="1">
                <a:lnSpc>
                  <a:spcPct val="100000"/>
                </a:lnSpc>
                <a:spcBef>
                  <a:spcPts val="0"/>
                </a:spcBef>
                <a:spcAft>
                  <a:spcPts val="0"/>
                </a:spcAft>
                <a:buClr>
                  <a:srgbClr val="7F134C"/>
                </a:buClr>
                <a:buSzTx/>
                <a:buFontTx/>
                <a:buNone/>
                <a:tabLst/>
                <a:defRPr/>
              </a:pPr>
              <a:r>
                <a:rPr kumimoji="0" lang="en-US" sz="900" b="1" i="0" u="none" strike="noStrike" kern="1200" cap="none" spc="0" normalizeH="0" baseline="0" noProof="0" dirty="0">
                  <a:ln>
                    <a:noFill/>
                  </a:ln>
                  <a:solidFill>
                    <a:schemeClr val="bg1"/>
                  </a:solidFill>
                  <a:effectLst/>
                  <a:uLnTx/>
                  <a:uFillTx/>
                  <a:latin typeface="Arial" pitchFamily="34" charset="0"/>
                  <a:ea typeface="+mn-ea"/>
                  <a:cs typeface="+mn-cs"/>
                </a:rPr>
                <a:t>(n=11</a:t>
              </a:r>
              <a:r>
                <a:rPr lang="cs-CZ" sz="900" b="1" dirty="0">
                  <a:solidFill>
                    <a:schemeClr val="bg1"/>
                  </a:solidFill>
                  <a:latin typeface="Arial" pitchFamily="34" charset="0"/>
                </a:rPr>
                <a:t>.</a:t>
              </a:r>
              <a:r>
                <a:rPr kumimoji="0" lang="en-US" sz="900" b="1" i="0" u="none" strike="noStrike" kern="1200" cap="none" spc="0" normalizeH="0" baseline="0" noProof="0" dirty="0">
                  <a:ln>
                    <a:noFill/>
                  </a:ln>
                  <a:solidFill>
                    <a:schemeClr val="bg1"/>
                  </a:solidFill>
                  <a:effectLst/>
                  <a:uLnTx/>
                  <a:uFillTx/>
                  <a:latin typeface="Arial" pitchFamily="34" charset="0"/>
                  <a:ea typeface="+mn-ea"/>
                  <a:cs typeface="+mn-cs"/>
                </a:rPr>
                <a:t>954)</a:t>
              </a:r>
              <a:endParaRPr kumimoji="0" lang="en-US" sz="9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48" name="TextBox 47"/>
            <p:cNvSpPr txBox="1"/>
            <p:nvPr/>
          </p:nvSpPr>
          <p:spPr>
            <a:xfrm>
              <a:off x="7206408" y="2111528"/>
              <a:ext cx="1149208" cy="526732"/>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
                  <a:srgbClr val="7F134C"/>
                </a:buClr>
                <a:buSzTx/>
                <a:buFontTx/>
                <a:buNone/>
                <a:tabLst/>
                <a:defRPr/>
              </a:pPr>
              <a:r>
                <a:rPr lang="cs-CZ" sz="900" b="1" dirty="0">
                  <a:solidFill>
                    <a:schemeClr val="bg1"/>
                  </a:solidFill>
                  <a:latin typeface="Arial" panose="020B0604020202020204"/>
                </a:rPr>
                <a:t>K</a:t>
              </a:r>
              <a:r>
                <a:rPr kumimoji="0" lang="en-US" sz="900" b="1" i="0" u="none" strike="noStrike" kern="1200" cap="none" spc="0" normalizeH="0" baseline="0" noProof="0" dirty="0" err="1">
                  <a:ln>
                    <a:noFill/>
                  </a:ln>
                  <a:solidFill>
                    <a:schemeClr val="bg1"/>
                  </a:solidFill>
                  <a:effectLst/>
                  <a:uLnTx/>
                  <a:uFillTx/>
                  <a:latin typeface="Arial" panose="020B0604020202020204"/>
                  <a:ea typeface="+mn-ea"/>
                  <a:cs typeface="+mn-cs"/>
                </a:rPr>
                <a:t>lopidogrel</a:t>
              </a:r>
              <a:r>
                <a:rPr kumimoji="0" lang="en-US" sz="900" b="1" i="0" u="none" strike="noStrike" kern="1200" cap="none" spc="0" normalizeH="0" baseline="0" noProof="0" dirty="0">
                  <a:ln>
                    <a:noFill/>
                  </a:ln>
                  <a:solidFill>
                    <a:schemeClr val="bg1"/>
                  </a:solidFill>
                  <a:effectLst/>
                  <a:uLnTx/>
                  <a:uFillTx/>
                  <a:latin typeface="Arial" panose="020B0604020202020204"/>
                  <a:ea typeface="+mn-ea"/>
                  <a:cs typeface="+mn-cs"/>
                </a:rPr>
                <a:t> </a:t>
              </a:r>
            </a:p>
            <a:p>
              <a:pPr marL="0" marR="0" lvl="0" indent="0" algn="ctr" defTabSz="685800" rtl="0" eaLnBrk="1" fontAlgn="auto" latinLnBrk="0" hangingPunct="1">
                <a:lnSpc>
                  <a:spcPct val="100000"/>
                </a:lnSpc>
                <a:spcBef>
                  <a:spcPts val="0"/>
                </a:spcBef>
                <a:spcAft>
                  <a:spcPts val="0"/>
                </a:spcAft>
                <a:buClr>
                  <a:srgbClr val="7F134C"/>
                </a:buClr>
                <a:buSzTx/>
                <a:buFontTx/>
                <a:buNone/>
                <a:tabLst/>
                <a:defRPr/>
              </a:pPr>
              <a:r>
                <a:rPr kumimoji="0" lang="en-US" sz="900" b="1" i="0" u="none" strike="noStrike" kern="1200" cap="none" spc="0" normalizeH="0" baseline="0" noProof="0" dirty="0">
                  <a:ln>
                    <a:noFill/>
                  </a:ln>
                  <a:solidFill>
                    <a:schemeClr val="bg1"/>
                  </a:solidFill>
                  <a:effectLst/>
                  <a:uLnTx/>
                  <a:uFillTx/>
                  <a:latin typeface="Arial" pitchFamily="34" charset="0"/>
                  <a:ea typeface="+mn-ea"/>
                  <a:cs typeface="+mn-cs"/>
                </a:rPr>
                <a:t>(n=33</a:t>
              </a:r>
              <a:r>
                <a:rPr kumimoji="0" lang="cs-CZ" sz="900" b="1" i="0" u="none" strike="noStrike" kern="1200" cap="none" spc="0" normalizeH="0" baseline="0" noProof="0" dirty="0">
                  <a:ln>
                    <a:noFill/>
                  </a:ln>
                  <a:solidFill>
                    <a:schemeClr val="bg1"/>
                  </a:solidFill>
                  <a:effectLst/>
                  <a:uLnTx/>
                  <a:uFillTx/>
                  <a:latin typeface="Arial" pitchFamily="34" charset="0"/>
                  <a:ea typeface="+mn-ea"/>
                  <a:cs typeface="+mn-cs"/>
                </a:rPr>
                <a:t>.</a:t>
              </a:r>
              <a:r>
                <a:rPr kumimoji="0" lang="en-US" sz="900" b="1" i="0" u="none" strike="noStrike" kern="1200" cap="none" spc="0" normalizeH="0" baseline="0" noProof="0" dirty="0">
                  <a:ln>
                    <a:noFill/>
                  </a:ln>
                  <a:solidFill>
                    <a:schemeClr val="bg1"/>
                  </a:solidFill>
                  <a:effectLst/>
                  <a:uLnTx/>
                  <a:uFillTx/>
                  <a:latin typeface="Arial" pitchFamily="34" charset="0"/>
                  <a:ea typeface="+mn-ea"/>
                  <a:cs typeface="+mn-cs"/>
                </a:rPr>
                <a:t>119)</a:t>
              </a:r>
              <a:endParaRPr kumimoji="0" lang="en-US" sz="9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45" name="TextBox 44"/>
            <p:cNvSpPr txBox="1"/>
            <p:nvPr/>
          </p:nvSpPr>
          <p:spPr>
            <a:xfrm>
              <a:off x="6057744" y="5203411"/>
              <a:ext cx="505034" cy="309454"/>
            </a:xfrm>
            <a:prstGeom prst="rect">
              <a:avLst/>
            </a:prstGeom>
            <a:noFill/>
          </p:spPr>
          <p:txBody>
            <a:bodyPr wrap="none" rtlCol="0">
              <a:spAutoFit/>
            </a:bodyPr>
            <a:lstStyle/>
            <a:p>
              <a:pPr marL="0" marR="0" lvl="0" indent="0" algn="ctr" defTabSz="685800" rtl="0" eaLnBrk="1" fontAlgn="auto" latinLnBrk="0" hangingPunct="1">
                <a:lnSpc>
                  <a:spcPct val="90000"/>
                </a:lnSpc>
                <a:spcBef>
                  <a:spcPts val="900"/>
                </a:spcBef>
                <a:spcAft>
                  <a:spcPts val="0"/>
                </a:spcAft>
                <a:buClr>
                  <a:srgbClr val="7F134C"/>
                </a:buClr>
                <a:buSzTx/>
                <a:buFontTx/>
                <a:buNone/>
                <a:tabLst/>
                <a:defRPr/>
              </a:pPr>
              <a:r>
                <a:rPr kumimoji="0" lang="en-US" sz="900" b="0" i="0" u="none" strike="noStrike" kern="1200" cap="none" spc="0" normalizeH="0" baseline="0" noProof="0" dirty="0">
                  <a:ln>
                    <a:noFill/>
                  </a:ln>
                  <a:solidFill>
                    <a:schemeClr val="bg1"/>
                  </a:solidFill>
                  <a:effectLst/>
                  <a:uLnTx/>
                  <a:uFillTx/>
                  <a:latin typeface="Arial" panose="020B0604020202020204"/>
                  <a:ea typeface="+mn-ea"/>
                  <a:cs typeface="+mn-cs"/>
                </a:rPr>
                <a:t>360</a:t>
              </a:r>
            </a:p>
          </p:txBody>
        </p:sp>
        <p:cxnSp>
          <p:nvCxnSpPr>
            <p:cNvPr id="46" name="Straight Connector 45"/>
            <p:cNvCxnSpPr/>
            <p:nvPr/>
          </p:nvCxnSpPr>
          <p:spPr>
            <a:xfrm rot="5400000">
              <a:off x="6253999" y="5168206"/>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9867489" y="5200554"/>
              <a:ext cx="505034" cy="309454"/>
            </a:xfrm>
            <a:prstGeom prst="rect">
              <a:avLst/>
            </a:prstGeom>
            <a:noFill/>
          </p:spPr>
          <p:txBody>
            <a:bodyPr wrap="none" rtlCol="0">
              <a:spAutoFit/>
            </a:bodyPr>
            <a:lstStyle/>
            <a:p>
              <a:pPr marL="0" marR="0" lvl="0" indent="0" algn="ctr" defTabSz="685800" rtl="0" eaLnBrk="1" fontAlgn="auto" latinLnBrk="0" hangingPunct="1">
                <a:lnSpc>
                  <a:spcPct val="90000"/>
                </a:lnSpc>
                <a:spcBef>
                  <a:spcPts val="900"/>
                </a:spcBef>
                <a:spcAft>
                  <a:spcPts val="0"/>
                </a:spcAft>
                <a:buClr>
                  <a:srgbClr val="7F134C"/>
                </a:buClr>
                <a:buSzTx/>
                <a:buFontTx/>
                <a:buNone/>
                <a:tabLst/>
                <a:defRPr/>
              </a:pPr>
              <a:r>
                <a:rPr kumimoji="0" lang="en-US" sz="900" b="0" i="0" u="none" strike="noStrike" kern="1200" cap="none" spc="0" normalizeH="0" baseline="0" noProof="0" dirty="0">
                  <a:ln>
                    <a:noFill/>
                  </a:ln>
                  <a:solidFill>
                    <a:schemeClr val="bg1"/>
                  </a:solidFill>
                  <a:effectLst/>
                  <a:uLnTx/>
                  <a:uFillTx/>
                  <a:latin typeface="Arial" panose="020B0604020202020204"/>
                  <a:ea typeface="+mn-ea"/>
                  <a:cs typeface="+mn-cs"/>
                </a:rPr>
                <a:t>720</a:t>
              </a:r>
            </a:p>
          </p:txBody>
        </p:sp>
        <p:cxnSp>
          <p:nvCxnSpPr>
            <p:cNvPr id="49" name="Straight Connector 48"/>
            <p:cNvCxnSpPr/>
            <p:nvPr/>
          </p:nvCxnSpPr>
          <p:spPr>
            <a:xfrm rot="5400000">
              <a:off x="10015878" y="5176222"/>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flipH="1" flipV="1">
              <a:off x="6299719" y="1936639"/>
              <a:ext cx="0" cy="3227632"/>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10053872" y="1936639"/>
              <a:ext cx="0" cy="3227632"/>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graphicFrame>
        <p:nvGraphicFramePr>
          <p:cNvPr id="55" name="Table 54"/>
          <p:cNvGraphicFramePr>
            <a:graphicFrameLocks noGrp="1"/>
          </p:cNvGraphicFramePr>
          <p:nvPr>
            <p:extLst>
              <p:ext uri="{D42A27DB-BD31-4B8C-83A1-F6EECF244321}">
                <p14:modId xmlns:p14="http://schemas.microsoft.com/office/powerpoint/2010/main" val="782226938"/>
              </p:ext>
            </p:extLst>
          </p:nvPr>
        </p:nvGraphicFramePr>
        <p:xfrm>
          <a:off x="6350135" y="3172088"/>
          <a:ext cx="953503" cy="396240"/>
        </p:xfrm>
        <a:graphic>
          <a:graphicData uri="http://schemas.openxmlformats.org/drawingml/2006/table">
            <a:tbl>
              <a:tblPr firstRow="1" bandRow="1">
                <a:effectLst>
                  <a:outerShdw blurRad="50800" dist="50800" dir="5400000" algn="ctr" rotWithShape="0">
                    <a:schemeClr val="bg1"/>
                  </a:outerShdw>
                </a:effectLst>
                <a:tableStyleId>{5C22544A-7EE6-4342-B048-85BDC9FD1C3A}</a:tableStyleId>
              </a:tblPr>
              <a:tblGrid>
                <a:gridCol w="339892">
                  <a:extLst>
                    <a:ext uri="{9D8B030D-6E8A-4147-A177-3AD203B41FA5}">
                      <a16:colId xmlns:a16="http://schemas.microsoft.com/office/drawing/2014/main" val="20000"/>
                    </a:ext>
                  </a:extLst>
                </a:gridCol>
                <a:gridCol w="613611">
                  <a:extLst>
                    <a:ext uri="{9D8B030D-6E8A-4147-A177-3AD203B41FA5}">
                      <a16:colId xmlns:a16="http://schemas.microsoft.com/office/drawing/2014/main" val="20001"/>
                    </a:ext>
                  </a:extLst>
                </a:gridCol>
              </a:tblGrid>
              <a:tr h="205740">
                <a:tc>
                  <a:txBody>
                    <a:bodyPr/>
                    <a:lstStyle/>
                    <a:p>
                      <a:pPr algn="ctr"/>
                      <a:r>
                        <a:rPr lang="en-US" sz="900" b="1" dirty="0">
                          <a:ln>
                            <a:noFill/>
                          </a:ln>
                          <a:solidFill>
                            <a:schemeClr val="bg1"/>
                          </a:solidFill>
                          <a:effectLst/>
                          <a:latin typeface="+mn-lt"/>
                        </a:rPr>
                        <a:t>HR</a:t>
                      </a:r>
                    </a:p>
                  </a:txBody>
                  <a:tcPr marL="68580" marR="68580" marT="34290" marB="3429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n>
                            <a:noFill/>
                          </a:ln>
                          <a:solidFill>
                            <a:schemeClr val="bg1"/>
                          </a:solidFill>
                          <a:effectLst/>
                          <a:latin typeface="+mn-lt"/>
                        </a:rPr>
                        <a:t>95% CI</a:t>
                      </a:r>
                    </a:p>
                  </a:txBody>
                  <a:tcPr marL="68580" marR="68580" marT="34290" marB="3429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8595">
                <a:tc>
                  <a:txBody>
                    <a:bodyPr/>
                    <a:lstStyle/>
                    <a:p>
                      <a:pPr algn="ctr"/>
                      <a:r>
                        <a:rPr lang="en-US" sz="800" dirty="0">
                          <a:ln>
                            <a:noFill/>
                          </a:ln>
                          <a:solidFill>
                            <a:schemeClr val="bg1"/>
                          </a:solidFill>
                          <a:effectLst/>
                          <a:latin typeface="+mn-lt"/>
                        </a:rPr>
                        <a:t>0</a:t>
                      </a:r>
                      <a:r>
                        <a:rPr lang="cs-CZ" sz="800" dirty="0">
                          <a:ln>
                            <a:noFill/>
                          </a:ln>
                          <a:solidFill>
                            <a:schemeClr val="bg1"/>
                          </a:solidFill>
                          <a:effectLst/>
                          <a:latin typeface="+mn-lt"/>
                        </a:rPr>
                        <a:t>,</a:t>
                      </a:r>
                      <a:r>
                        <a:rPr lang="en-US" sz="800" dirty="0">
                          <a:ln>
                            <a:noFill/>
                          </a:ln>
                          <a:solidFill>
                            <a:schemeClr val="bg1"/>
                          </a:solidFill>
                          <a:effectLst/>
                          <a:latin typeface="+mn-lt"/>
                        </a:rPr>
                        <a:t>85</a:t>
                      </a:r>
                    </a:p>
                  </a:txBody>
                  <a:tcPr marL="68580" marR="68580" marT="34290" marB="3429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ln>
                            <a:noFill/>
                          </a:ln>
                          <a:solidFill>
                            <a:schemeClr val="bg1"/>
                          </a:solidFill>
                          <a:effectLst/>
                          <a:latin typeface="+mn-lt"/>
                        </a:rPr>
                        <a:t>0</a:t>
                      </a:r>
                      <a:r>
                        <a:rPr lang="cs-CZ" sz="800" dirty="0">
                          <a:ln>
                            <a:noFill/>
                          </a:ln>
                          <a:solidFill>
                            <a:schemeClr val="bg1"/>
                          </a:solidFill>
                          <a:effectLst/>
                          <a:latin typeface="+mn-lt"/>
                        </a:rPr>
                        <a:t>,</a:t>
                      </a:r>
                      <a:r>
                        <a:rPr lang="en-US" sz="800" dirty="0">
                          <a:ln>
                            <a:noFill/>
                          </a:ln>
                          <a:solidFill>
                            <a:schemeClr val="bg1"/>
                          </a:solidFill>
                          <a:effectLst/>
                          <a:latin typeface="+mn-lt"/>
                        </a:rPr>
                        <a:t>78–0</a:t>
                      </a:r>
                      <a:r>
                        <a:rPr lang="cs-CZ" sz="800" baseline="0" dirty="0">
                          <a:ln>
                            <a:noFill/>
                          </a:ln>
                          <a:solidFill>
                            <a:schemeClr val="bg1"/>
                          </a:solidFill>
                          <a:effectLst/>
                          <a:latin typeface="+mn-lt"/>
                        </a:rPr>
                        <a:t>,</a:t>
                      </a:r>
                      <a:r>
                        <a:rPr lang="en-US" sz="800" baseline="0" dirty="0">
                          <a:ln>
                            <a:noFill/>
                          </a:ln>
                          <a:solidFill>
                            <a:schemeClr val="bg1"/>
                          </a:solidFill>
                          <a:effectLst/>
                          <a:latin typeface="+mn-lt"/>
                        </a:rPr>
                        <a:t>93</a:t>
                      </a:r>
                      <a:endParaRPr lang="en-US" sz="800" dirty="0">
                        <a:ln>
                          <a:noFill/>
                        </a:ln>
                        <a:solidFill>
                          <a:schemeClr val="bg1"/>
                        </a:solidFill>
                        <a:effectLst/>
                        <a:latin typeface="+mn-lt"/>
                      </a:endParaRP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1621301300"/>
              </p:ext>
            </p:extLst>
          </p:nvPr>
        </p:nvGraphicFramePr>
        <p:xfrm>
          <a:off x="3512883" y="3169877"/>
          <a:ext cx="953503" cy="396240"/>
        </p:xfrm>
        <a:graphic>
          <a:graphicData uri="http://schemas.openxmlformats.org/drawingml/2006/table">
            <a:tbl>
              <a:tblPr firstRow="1" bandRow="1">
                <a:effectLst>
                  <a:outerShdw blurRad="50800" dist="50800" dir="5400000" algn="ctr" rotWithShape="0">
                    <a:schemeClr val="bg1"/>
                  </a:outerShdw>
                </a:effectLst>
                <a:tableStyleId>{5C22544A-7EE6-4342-B048-85BDC9FD1C3A}</a:tableStyleId>
              </a:tblPr>
              <a:tblGrid>
                <a:gridCol w="339892">
                  <a:extLst>
                    <a:ext uri="{9D8B030D-6E8A-4147-A177-3AD203B41FA5}">
                      <a16:colId xmlns:a16="http://schemas.microsoft.com/office/drawing/2014/main" val="20000"/>
                    </a:ext>
                  </a:extLst>
                </a:gridCol>
                <a:gridCol w="613611">
                  <a:extLst>
                    <a:ext uri="{9D8B030D-6E8A-4147-A177-3AD203B41FA5}">
                      <a16:colId xmlns:a16="http://schemas.microsoft.com/office/drawing/2014/main" val="20001"/>
                    </a:ext>
                  </a:extLst>
                </a:gridCol>
              </a:tblGrid>
              <a:tr h="205740">
                <a:tc>
                  <a:txBody>
                    <a:bodyPr/>
                    <a:lstStyle/>
                    <a:p>
                      <a:pPr algn="ctr"/>
                      <a:r>
                        <a:rPr lang="en-US" sz="900" b="1" dirty="0">
                          <a:ln>
                            <a:noFill/>
                          </a:ln>
                          <a:solidFill>
                            <a:schemeClr val="bg1"/>
                          </a:solidFill>
                          <a:effectLst/>
                          <a:latin typeface="+mn-lt"/>
                        </a:rPr>
                        <a:t>HR</a:t>
                      </a:r>
                    </a:p>
                  </a:txBody>
                  <a:tcPr marL="68580" marR="68580" marT="34290" marB="3429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n>
                            <a:noFill/>
                          </a:ln>
                          <a:solidFill>
                            <a:schemeClr val="bg1"/>
                          </a:solidFill>
                          <a:effectLst/>
                          <a:latin typeface="+mn-lt"/>
                        </a:rPr>
                        <a:t>95% CI</a:t>
                      </a:r>
                    </a:p>
                  </a:txBody>
                  <a:tcPr marL="68580" marR="68580" marT="34290" marB="3429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8595">
                <a:tc>
                  <a:txBody>
                    <a:bodyPr/>
                    <a:lstStyle/>
                    <a:p>
                      <a:pPr algn="ctr"/>
                      <a:r>
                        <a:rPr lang="en-US" sz="800" dirty="0">
                          <a:ln>
                            <a:noFill/>
                          </a:ln>
                          <a:solidFill>
                            <a:schemeClr val="bg1"/>
                          </a:solidFill>
                          <a:effectLst/>
                          <a:latin typeface="+mn-lt"/>
                        </a:rPr>
                        <a:t>0</a:t>
                      </a:r>
                      <a:r>
                        <a:rPr lang="cs-CZ" sz="800" dirty="0">
                          <a:ln>
                            <a:noFill/>
                          </a:ln>
                          <a:solidFill>
                            <a:schemeClr val="bg1"/>
                          </a:solidFill>
                          <a:effectLst/>
                          <a:latin typeface="+mn-lt"/>
                        </a:rPr>
                        <a:t>,</a:t>
                      </a:r>
                      <a:r>
                        <a:rPr lang="en-US" sz="800" dirty="0">
                          <a:ln>
                            <a:noFill/>
                          </a:ln>
                          <a:solidFill>
                            <a:schemeClr val="bg1"/>
                          </a:solidFill>
                          <a:effectLst/>
                          <a:latin typeface="+mn-lt"/>
                        </a:rPr>
                        <a:t>85</a:t>
                      </a:r>
                    </a:p>
                  </a:txBody>
                  <a:tcPr marL="68580" marR="68580" marT="34290" marB="3429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ln>
                            <a:noFill/>
                          </a:ln>
                          <a:solidFill>
                            <a:schemeClr val="bg1"/>
                          </a:solidFill>
                          <a:effectLst/>
                          <a:latin typeface="+mn-lt"/>
                        </a:rPr>
                        <a:t>0</a:t>
                      </a:r>
                      <a:r>
                        <a:rPr lang="cs-CZ" sz="800" dirty="0">
                          <a:ln>
                            <a:noFill/>
                          </a:ln>
                          <a:solidFill>
                            <a:schemeClr val="bg1"/>
                          </a:solidFill>
                          <a:effectLst/>
                          <a:latin typeface="+mn-lt"/>
                        </a:rPr>
                        <a:t>,</a:t>
                      </a:r>
                      <a:r>
                        <a:rPr lang="en-US" sz="800" dirty="0">
                          <a:ln>
                            <a:noFill/>
                          </a:ln>
                          <a:solidFill>
                            <a:schemeClr val="bg1"/>
                          </a:solidFill>
                          <a:effectLst/>
                          <a:latin typeface="+mn-lt"/>
                        </a:rPr>
                        <a:t>77–0</a:t>
                      </a:r>
                      <a:r>
                        <a:rPr lang="cs-CZ" sz="800" baseline="0" dirty="0">
                          <a:ln>
                            <a:noFill/>
                          </a:ln>
                          <a:solidFill>
                            <a:schemeClr val="bg1"/>
                          </a:solidFill>
                          <a:effectLst/>
                          <a:latin typeface="+mn-lt"/>
                        </a:rPr>
                        <a:t>,</a:t>
                      </a:r>
                      <a:r>
                        <a:rPr lang="en-US" sz="800" baseline="0" dirty="0">
                          <a:ln>
                            <a:noFill/>
                          </a:ln>
                          <a:solidFill>
                            <a:schemeClr val="bg1"/>
                          </a:solidFill>
                          <a:effectLst/>
                          <a:latin typeface="+mn-lt"/>
                        </a:rPr>
                        <a:t>94</a:t>
                      </a:r>
                      <a:endParaRPr lang="en-US" sz="800" dirty="0">
                        <a:ln>
                          <a:noFill/>
                        </a:ln>
                        <a:solidFill>
                          <a:schemeClr val="bg1"/>
                        </a:solidFill>
                        <a:effectLst/>
                        <a:latin typeface="+mn-lt"/>
                      </a:endParaRP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56" name="TextBox 55"/>
          <p:cNvSpPr txBox="1"/>
          <p:nvPr/>
        </p:nvSpPr>
        <p:spPr>
          <a:xfrm>
            <a:off x="3486379" y="2981294"/>
            <a:ext cx="1050289" cy="230832"/>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cs-CZ" sz="900" b="1" dirty="0">
                <a:solidFill>
                  <a:schemeClr val="bg1"/>
                </a:solidFill>
                <a:latin typeface="Arial" panose="020B0604020202020204"/>
              </a:rPr>
              <a:t>Ve </a:t>
            </a:r>
            <a:r>
              <a:rPr kumimoji="0" lang="en-US" sz="900" b="1" i="0" u="none" strike="noStrike" kern="1200" cap="none" spc="0" normalizeH="0" baseline="0" noProof="0" dirty="0">
                <a:ln>
                  <a:noFill/>
                </a:ln>
                <a:solidFill>
                  <a:schemeClr val="bg1"/>
                </a:solidFill>
                <a:effectLst/>
                <a:uLnTx/>
                <a:uFillTx/>
                <a:latin typeface="Arial" panose="020B0604020202020204"/>
                <a:ea typeface="+mn-ea"/>
                <a:cs typeface="+mn-cs"/>
              </a:rPr>
              <a:t>12 </a:t>
            </a:r>
            <a:r>
              <a:rPr kumimoji="0" lang="cs-CZ" sz="900" b="1" i="0" u="none" strike="noStrike" kern="1200" cap="none" spc="0" normalizeH="0" baseline="0" noProof="0" dirty="0">
                <a:ln>
                  <a:noFill/>
                </a:ln>
                <a:solidFill>
                  <a:schemeClr val="bg1"/>
                </a:solidFill>
                <a:effectLst/>
                <a:uLnTx/>
                <a:uFillTx/>
                <a:latin typeface="Arial" panose="020B0604020202020204"/>
                <a:ea typeface="+mn-ea"/>
                <a:cs typeface="+mn-cs"/>
              </a:rPr>
              <a:t>měsících</a:t>
            </a:r>
            <a:r>
              <a:rPr kumimoji="0" lang="en-US" sz="900" b="1" i="0" u="none" strike="noStrike" kern="1200" cap="none" spc="0" normalizeH="0" baseline="0" noProof="0" dirty="0">
                <a:ln>
                  <a:noFill/>
                </a:ln>
                <a:solidFill>
                  <a:schemeClr val="bg1"/>
                </a:solidFill>
                <a:effectLst/>
                <a:uLnTx/>
                <a:uFillTx/>
                <a:latin typeface="Arial" panose="020B0604020202020204"/>
                <a:ea typeface="+mn-ea"/>
                <a:cs typeface="+mn-cs"/>
              </a:rPr>
              <a:t>:</a:t>
            </a:r>
          </a:p>
        </p:txBody>
      </p:sp>
      <p:sp>
        <p:nvSpPr>
          <p:cNvPr id="57" name="TextBox 56"/>
          <p:cNvSpPr txBox="1"/>
          <p:nvPr/>
        </p:nvSpPr>
        <p:spPr>
          <a:xfrm>
            <a:off x="6347117" y="2963191"/>
            <a:ext cx="986168" cy="230832"/>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cs-CZ" sz="900" b="1" dirty="0">
                <a:solidFill>
                  <a:schemeClr val="bg1"/>
                </a:solidFill>
                <a:latin typeface="Arial" panose="020B0604020202020204"/>
              </a:rPr>
              <a:t>V</a:t>
            </a:r>
            <a:r>
              <a:rPr kumimoji="0" lang="en-US" sz="900" b="1" i="0" u="none" strike="noStrike" kern="1200" cap="none" spc="0" normalizeH="0" baseline="0" noProof="0" dirty="0">
                <a:ln>
                  <a:noFill/>
                </a:ln>
                <a:solidFill>
                  <a:schemeClr val="bg1"/>
                </a:solidFill>
                <a:effectLst/>
                <a:uLnTx/>
                <a:uFillTx/>
                <a:latin typeface="Arial" panose="020B0604020202020204"/>
                <a:ea typeface="+mn-ea"/>
                <a:cs typeface="+mn-cs"/>
              </a:rPr>
              <a:t> 24 </a:t>
            </a:r>
            <a:r>
              <a:rPr lang="cs-CZ" sz="900" b="1" dirty="0">
                <a:solidFill>
                  <a:schemeClr val="bg1"/>
                </a:solidFill>
                <a:latin typeface="Arial" panose="020B0604020202020204"/>
              </a:rPr>
              <a:t>měsících</a:t>
            </a:r>
            <a:r>
              <a:rPr kumimoji="0" lang="en-US" sz="900" b="1" i="0" u="none" strike="noStrike" kern="1200" cap="none" spc="0" normalizeH="0" baseline="0" noProof="0" dirty="0">
                <a:ln>
                  <a:noFill/>
                </a:ln>
                <a:solidFill>
                  <a:schemeClr val="bg1"/>
                </a:solidFill>
                <a:effectLst/>
                <a:uLnTx/>
                <a:uFillTx/>
                <a:latin typeface="Arial" panose="020B0604020202020204"/>
                <a:ea typeface="+mn-ea"/>
                <a:cs typeface="+mn-cs"/>
              </a:rPr>
              <a:t>:</a:t>
            </a:r>
          </a:p>
        </p:txBody>
      </p:sp>
      <p:sp>
        <p:nvSpPr>
          <p:cNvPr id="58" name="TextBox 57">
            <a:extLst>
              <a:ext uri="{FF2B5EF4-FFF2-40B4-BE49-F238E27FC236}">
                <a16:creationId xmlns:a16="http://schemas.microsoft.com/office/drawing/2014/main" id="{507CE24E-BE34-4939-9A0C-DCD27ED694A7}"/>
              </a:ext>
            </a:extLst>
          </p:cNvPr>
          <p:cNvSpPr txBox="1"/>
          <p:nvPr/>
        </p:nvSpPr>
        <p:spPr>
          <a:xfrm>
            <a:off x="1875663" y="904106"/>
            <a:ext cx="5290309" cy="50270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45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anose="020B0604020202020204"/>
                <a:ea typeface="+mn-ea"/>
                <a:cs typeface="+mn-cs"/>
              </a:rPr>
              <a:t>SWEDEHEART </a:t>
            </a:r>
            <a:r>
              <a:rPr kumimoji="0" lang="en-US" sz="1200" b="1" i="0" u="none" strike="noStrike" kern="1200" cap="none" spc="0" normalizeH="0" baseline="0" noProof="0" dirty="0" err="1">
                <a:ln>
                  <a:noFill/>
                </a:ln>
                <a:solidFill>
                  <a:schemeClr val="bg1"/>
                </a:solidFill>
                <a:effectLst/>
                <a:uLnTx/>
                <a:uFillTx/>
                <a:latin typeface="Arial" panose="020B0604020202020204"/>
                <a:ea typeface="+mn-ea"/>
                <a:cs typeface="+mn-cs"/>
              </a:rPr>
              <a:t>Registr</a:t>
            </a:r>
            <a:r>
              <a:rPr kumimoji="0" lang="en-US" sz="1200" b="1" i="0" u="none" strike="noStrike" kern="1200" cap="none" spc="0" normalizeH="0" baseline="0" noProof="0" dirty="0">
                <a:ln>
                  <a:noFill/>
                </a:ln>
                <a:solidFill>
                  <a:schemeClr val="bg1"/>
                </a:solidFill>
                <a:effectLst/>
                <a:uLnTx/>
                <a:uFillTx/>
                <a:latin typeface="Arial" panose="020B0604020202020204"/>
                <a:ea typeface="+mn-ea"/>
                <a:cs typeface="+mn-cs"/>
              </a:rPr>
              <a:t> (PRACTICAL)</a:t>
            </a:r>
            <a:r>
              <a:rPr kumimoji="0" lang="en-US" sz="1200" b="1" i="0" u="none" strike="noStrike" kern="1200" cap="none" spc="0" normalizeH="0" baseline="30000" noProof="0" dirty="0">
                <a:ln>
                  <a:noFill/>
                </a:ln>
                <a:solidFill>
                  <a:schemeClr val="bg1"/>
                </a:solidFill>
                <a:effectLst/>
                <a:uLnTx/>
                <a:uFillTx/>
                <a:latin typeface="Arial" panose="020B0604020202020204"/>
                <a:ea typeface="+mn-ea"/>
                <a:cs typeface="+mn-cs"/>
              </a:rPr>
              <a:t>1</a:t>
            </a:r>
            <a:endParaRPr kumimoji="0" lang="en-US" sz="1200" b="1" i="0" u="none" strike="noStrike" kern="1200" cap="none" spc="0" normalizeH="0" baseline="0" noProof="0" dirty="0">
              <a:ln>
                <a:noFill/>
              </a:ln>
              <a:solidFill>
                <a:schemeClr val="bg1"/>
              </a:solidFill>
              <a:effectLst/>
              <a:uLnTx/>
              <a:uFillTx/>
              <a:latin typeface="Arial" panose="020B060402020202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cs-CZ" sz="1050" b="0" i="0" u="none" strike="noStrike" kern="1200" cap="none" spc="0" normalizeH="0" baseline="0" noProof="0" dirty="0">
                <a:ln>
                  <a:noFill/>
                </a:ln>
                <a:solidFill>
                  <a:schemeClr val="bg1"/>
                </a:solidFill>
                <a:effectLst/>
                <a:uLnTx/>
                <a:uFillTx/>
                <a:latin typeface="Arial" panose="020B0604020202020204"/>
                <a:ea typeface="+mn-ea"/>
                <a:cs typeface="+mn-cs"/>
              </a:rPr>
              <a:t>Primární cíl složen z celkové mortality, přijetí pro IM či CMP během 24 měsíců</a:t>
            </a:r>
            <a:r>
              <a:rPr kumimoji="0" lang="en-GB" sz="1050" b="0" i="0" u="none" strike="noStrike" kern="1200" cap="none" spc="0" normalizeH="0" baseline="30000" noProof="0" dirty="0">
                <a:ln>
                  <a:noFill/>
                </a:ln>
                <a:solidFill>
                  <a:schemeClr val="bg1"/>
                </a:solidFill>
                <a:effectLst/>
                <a:uLnTx/>
                <a:uFillTx/>
                <a:latin typeface="Arial" panose="020B0604020202020204"/>
                <a:ea typeface="+mn-ea"/>
                <a:cs typeface="+mn-cs"/>
              </a:rPr>
              <a:t>a</a:t>
            </a:r>
            <a:endParaRPr kumimoji="0" lang="en-US" sz="105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60" name="Content Placeholder 2">
            <a:extLst>
              <a:ext uri="{FF2B5EF4-FFF2-40B4-BE49-F238E27FC236}">
                <a16:creationId xmlns:a16="http://schemas.microsoft.com/office/drawing/2014/main" id="{C67282B5-F519-4799-8141-61FD90F3D890}"/>
              </a:ext>
            </a:extLst>
          </p:cNvPr>
          <p:cNvSpPr txBox="1">
            <a:spLocks/>
          </p:cNvSpPr>
          <p:nvPr/>
        </p:nvSpPr>
        <p:spPr>
          <a:xfrm>
            <a:off x="342900" y="4070460"/>
            <a:ext cx="8458199" cy="439004"/>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1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cs-CZ" sz="900" b="1" i="0" u="none" strike="noStrike" kern="1200" cap="none" spc="0" normalizeH="0" baseline="0" noProof="0" dirty="0">
                <a:ln>
                  <a:noFill/>
                </a:ln>
                <a:solidFill>
                  <a:srgbClr val="000000"/>
                </a:solidFill>
                <a:effectLst/>
                <a:uLnTx/>
                <a:uFillTx/>
                <a:latin typeface="Arial" panose="020B0604020202020204"/>
                <a:ea typeface="+mn-ea"/>
                <a:cs typeface="+mn-cs"/>
              </a:rPr>
              <a:t>Tato observační studie z reálné světové praxe hodnotila výsledky 4</a:t>
            </a:r>
            <a:r>
              <a:rPr kumimoji="0" lang="en-US" sz="900" b="1" i="0" u="none" strike="noStrike" kern="1200" cap="none" spc="0" normalizeH="0" baseline="0" noProof="0" dirty="0">
                <a:ln>
                  <a:noFill/>
                </a:ln>
                <a:solidFill>
                  <a:srgbClr val="000000"/>
                </a:solidFill>
                <a:effectLst/>
                <a:uLnTx/>
                <a:uFillTx/>
                <a:latin typeface="Arial" panose="020B0604020202020204"/>
                <a:ea typeface="+mn-ea"/>
                <a:cs typeface="+mn-cs"/>
              </a:rPr>
              <a:t>5</a:t>
            </a:r>
            <a:r>
              <a:rPr kumimoji="0" lang="cs-CZ" sz="900" b="1" i="0" u="none" strike="noStrike" kern="1200" cap="none" spc="0" normalizeH="0" baseline="0" noProof="0" dirty="0">
                <a:ln>
                  <a:noFill/>
                </a:ln>
                <a:solidFill>
                  <a:srgbClr val="000000"/>
                </a:solidFill>
                <a:effectLst/>
                <a:uLnTx/>
                <a:uFillTx/>
                <a:latin typeface="Arial" panose="020B0604020202020204"/>
                <a:ea typeface="+mn-ea"/>
                <a:cs typeface="+mn-cs"/>
              </a:rPr>
              <a:t>.</a:t>
            </a:r>
            <a:r>
              <a:rPr kumimoji="0" lang="en-US" sz="900" b="1" i="0" u="none" strike="noStrike" kern="1200" cap="none" spc="0" normalizeH="0" baseline="0" noProof="0" dirty="0">
                <a:ln>
                  <a:noFill/>
                </a:ln>
                <a:solidFill>
                  <a:srgbClr val="000000"/>
                </a:solidFill>
                <a:effectLst/>
                <a:uLnTx/>
                <a:uFillTx/>
                <a:latin typeface="Arial" panose="020B0604020202020204"/>
                <a:ea typeface="+mn-ea"/>
                <a:cs typeface="+mn-cs"/>
              </a:rPr>
              <a:t>073 A</a:t>
            </a:r>
            <a:r>
              <a:rPr kumimoji="0" lang="cs-CZ" sz="900" b="1" i="0" u="none" strike="noStrike" kern="1200" cap="none" spc="0" normalizeH="0" baseline="0" noProof="0" dirty="0">
                <a:ln>
                  <a:noFill/>
                </a:ln>
                <a:solidFill>
                  <a:srgbClr val="000000"/>
                </a:solidFill>
                <a:effectLst/>
                <a:uLnTx/>
                <a:uFillTx/>
                <a:latin typeface="Arial" panose="020B0604020202020204"/>
                <a:ea typeface="+mn-ea"/>
                <a:cs typeface="+mn-cs"/>
              </a:rPr>
              <a:t>K</a:t>
            </a:r>
            <a:r>
              <a:rPr kumimoji="0" lang="en-US" sz="900" b="1" i="0" u="none" strike="noStrike" kern="1200" cap="none" spc="0" normalizeH="0" baseline="0" noProof="0" dirty="0">
                <a:ln>
                  <a:noFill/>
                </a:ln>
                <a:solidFill>
                  <a:srgbClr val="000000"/>
                </a:solidFill>
                <a:effectLst/>
                <a:uLnTx/>
                <a:uFillTx/>
                <a:latin typeface="Arial" panose="020B0604020202020204"/>
                <a:ea typeface="+mn-ea"/>
                <a:cs typeface="+mn-cs"/>
              </a:rPr>
              <a:t>S </a:t>
            </a:r>
            <a:r>
              <a:rPr kumimoji="0" lang="en-NZ" sz="900" b="1" i="0" u="none" strike="noStrike" kern="1200" cap="none" spc="0" normalizeH="0" baseline="0" noProof="0" dirty="0">
                <a:ln>
                  <a:noFill/>
                </a:ln>
                <a:solidFill>
                  <a:srgbClr val="000000"/>
                </a:solidFill>
                <a:effectLst/>
                <a:uLnTx/>
                <a:uFillTx/>
                <a:latin typeface="Arial" panose="020B0604020202020204"/>
                <a:ea typeface="+mn-ea"/>
                <a:cs typeface="+mn-cs"/>
              </a:rPr>
              <a:t>pa</a:t>
            </a:r>
            <a:r>
              <a:rPr kumimoji="0" lang="cs-CZ" sz="900" b="1" i="0" u="none" strike="noStrike" kern="1200" cap="none" spc="0" normalizeH="0" baseline="0" noProof="0" dirty="0">
                <a:ln>
                  <a:noFill/>
                </a:ln>
                <a:solidFill>
                  <a:srgbClr val="000000"/>
                </a:solidFill>
                <a:effectLst/>
                <a:uLnTx/>
                <a:uFillTx/>
                <a:latin typeface="Arial" panose="020B0604020202020204"/>
                <a:ea typeface="+mn-ea"/>
                <a:cs typeface="+mn-cs"/>
              </a:rPr>
              <a:t>c</a:t>
            </a:r>
            <a:r>
              <a:rPr kumimoji="0" lang="en-NZ" sz="900" b="1" i="0" u="none" strike="noStrike" kern="1200" cap="none" spc="0" normalizeH="0" baseline="0" noProof="0" dirty="0" err="1">
                <a:ln>
                  <a:noFill/>
                </a:ln>
                <a:solidFill>
                  <a:srgbClr val="000000"/>
                </a:solidFill>
                <a:effectLst/>
                <a:uLnTx/>
                <a:uFillTx/>
                <a:latin typeface="Arial" panose="020B0604020202020204"/>
                <a:ea typeface="+mn-ea"/>
                <a:cs typeface="+mn-cs"/>
              </a:rPr>
              <a:t>ient</a:t>
            </a:r>
            <a:r>
              <a:rPr kumimoji="0" lang="cs-CZ" sz="900" b="1" i="0" u="none" strike="noStrike" kern="1200" cap="none" spc="0" normalizeH="0" baseline="0" noProof="0" dirty="0">
                <a:ln>
                  <a:noFill/>
                </a:ln>
                <a:solidFill>
                  <a:srgbClr val="000000"/>
                </a:solidFill>
                <a:effectLst/>
                <a:uLnTx/>
                <a:uFillTx/>
                <a:latin typeface="Arial" panose="020B0604020202020204"/>
                <a:ea typeface="+mn-ea"/>
                <a:cs typeface="+mn-cs"/>
              </a:rPr>
              <a:t>ů s IM verifikovaným kardiálními biomarkery</a:t>
            </a:r>
            <a:r>
              <a:rPr kumimoji="0" lang="en-NZ" sz="900" b="1"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cs-CZ" sz="900" b="1" i="0" u="none" strike="noStrike" kern="1200" cap="none" spc="0" normalizeH="0" baseline="0" noProof="0" dirty="0">
                <a:ln>
                  <a:noFill/>
                </a:ln>
                <a:solidFill>
                  <a:srgbClr val="000000"/>
                </a:solidFill>
                <a:effectLst/>
                <a:uLnTx/>
                <a:uFillTx/>
                <a:latin typeface="Arial" panose="020B0604020202020204"/>
                <a:ea typeface="+mn-ea"/>
                <a:cs typeface="+mn-cs"/>
              </a:rPr>
              <a:t>zařazených do </a:t>
            </a:r>
            <a:r>
              <a:rPr kumimoji="0" lang="en-US" sz="900" b="1" i="0" u="none" strike="noStrike" kern="1200" cap="none" spc="0" normalizeH="0" baseline="0" noProof="0" dirty="0">
                <a:ln>
                  <a:noFill/>
                </a:ln>
                <a:solidFill>
                  <a:srgbClr val="000000"/>
                </a:solidFill>
                <a:effectLst/>
                <a:uLnTx/>
                <a:uFillTx/>
                <a:latin typeface="Arial" panose="020B0604020202020204"/>
                <a:ea typeface="+mn-ea"/>
                <a:cs typeface="+mn-cs"/>
              </a:rPr>
              <a:t>SWEDEHEART </a:t>
            </a:r>
            <a:r>
              <a:rPr kumimoji="0" lang="en-US" sz="900" b="1" i="0" u="none" strike="noStrike" kern="1200" cap="none" spc="0" normalizeH="0" baseline="0" noProof="0" dirty="0" err="1">
                <a:ln>
                  <a:noFill/>
                </a:ln>
                <a:solidFill>
                  <a:srgbClr val="000000"/>
                </a:solidFill>
                <a:effectLst/>
                <a:uLnTx/>
                <a:uFillTx/>
                <a:latin typeface="Arial" panose="020B0604020202020204"/>
                <a:ea typeface="+mn-ea"/>
                <a:cs typeface="+mn-cs"/>
              </a:rPr>
              <a:t>registr</a:t>
            </a:r>
            <a:r>
              <a:rPr kumimoji="0" lang="cs-CZ" sz="900" b="1" i="0" u="none" strike="noStrike" kern="1200" cap="none" spc="0" normalizeH="0" baseline="0" noProof="0" dirty="0">
                <a:ln>
                  <a:noFill/>
                </a:ln>
                <a:solidFill>
                  <a:srgbClr val="000000"/>
                </a:solidFill>
                <a:effectLst/>
                <a:uLnTx/>
                <a:uFillTx/>
                <a:latin typeface="Arial" panose="020B0604020202020204"/>
                <a:ea typeface="+mn-ea"/>
                <a:cs typeface="+mn-cs"/>
              </a:rPr>
              <a:t>u</a:t>
            </a:r>
            <a:r>
              <a:rPr kumimoji="0" lang="en-US" sz="900" b="1" i="0" u="none" strike="noStrike" kern="1200" cap="none" spc="0" normalizeH="0" baseline="0" noProof="0" dirty="0">
                <a:ln>
                  <a:noFill/>
                </a:ln>
                <a:solidFill>
                  <a:srgbClr val="000000"/>
                </a:solidFill>
                <a:effectLst/>
                <a:uLnTx/>
                <a:uFillTx/>
                <a:latin typeface="Arial" panose="020B0604020202020204"/>
                <a:ea typeface="+mn-ea"/>
                <a:cs typeface="+mn-cs"/>
              </a:rPr>
              <a:t> a</a:t>
            </a:r>
            <a:r>
              <a:rPr kumimoji="0" lang="cs-CZ" sz="900" b="1" i="0" u="none" strike="noStrike" kern="1200" cap="none" spc="0" normalizeH="0" baseline="0" noProof="0" dirty="0">
                <a:ln>
                  <a:noFill/>
                </a:ln>
                <a:solidFill>
                  <a:srgbClr val="000000"/>
                </a:solidFill>
                <a:effectLst/>
                <a:uLnTx/>
                <a:uFillTx/>
                <a:latin typeface="Arial" panose="020B0604020202020204"/>
                <a:ea typeface="+mn-ea"/>
                <a:cs typeface="+mn-cs"/>
              </a:rPr>
              <a:t> propuštěných s klopidogrelem </a:t>
            </a:r>
            <a:r>
              <a:rPr kumimoji="0" lang="en-GB" sz="900" b="1" i="0" u="none" strike="noStrike" kern="1200" cap="none" spc="0" normalizeH="0" baseline="0" noProof="0" dirty="0">
                <a:ln>
                  <a:noFill/>
                </a:ln>
                <a:solidFill>
                  <a:srgbClr val="000000"/>
                </a:solidFill>
                <a:effectLst/>
                <a:uLnTx/>
                <a:uFillTx/>
                <a:latin typeface="Arial" panose="020B0604020202020204"/>
                <a:ea typeface="+mn-ea"/>
                <a:cs typeface="+mn-cs"/>
              </a:rPr>
              <a:t>(n=33</a:t>
            </a:r>
            <a:r>
              <a:rPr kumimoji="0" lang="cs-CZ" sz="900" b="1" i="0" u="none" strike="noStrike" kern="1200" cap="none" spc="0" normalizeH="0" baseline="0" noProof="0" dirty="0">
                <a:ln>
                  <a:noFill/>
                </a:ln>
                <a:solidFill>
                  <a:srgbClr val="000000"/>
                </a:solidFill>
                <a:effectLst/>
                <a:uLnTx/>
                <a:uFillTx/>
                <a:latin typeface="Arial" panose="020B0604020202020204"/>
                <a:ea typeface="+mn-ea"/>
                <a:cs typeface="+mn-cs"/>
              </a:rPr>
              <a:t>.</a:t>
            </a:r>
            <a:r>
              <a:rPr kumimoji="0" lang="en-GB" sz="900" b="1" i="0" u="none" strike="noStrike" kern="1200" cap="none" spc="0" normalizeH="0" baseline="0" noProof="0" dirty="0">
                <a:ln>
                  <a:noFill/>
                </a:ln>
                <a:solidFill>
                  <a:srgbClr val="000000"/>
                </a:solidFill>
                <a:effectLst/>
                <a:uLnTx/>
                <a:uFillTx/>
                <a:latin typeface="Arial" panose="020B0604020202020204"/>
                <a:ea typeface="+mn-ea"/>
                <a:cs typeface="+mn-cs"/>
              </a:rPr>
              <a:t>119) </a:t>
            </a:r>
            <a:r>
              <a:rPr kumimoji="0" lang="cs-CZ" sz="900" b="1" i="0" u="none" strike="noStrike" kern="1200" cap="none" spc="0" normalizeH="0" baseline="0" noProof="0" dirty="0">
                <a:ln>
                  <a:noFill/>
                </a:ln>
                <a:solidFill>
                  <a:srgbClr val="000000"/>
                </a:solidFill>
                <a:effectLst/>
                <a:uLnTx/>
                <a:uFillTx/>
                <a:latin typeface="Arial" panose="020B0604020202020204"/>
                <a:ea typeface="+mn-ea"/>
                <a:cs typeface="+mn-cs"/>
              </a:rPr>
              <a:t>či</a:t>
            </a:r>
            <a:r>
              <a:rPr kumimoji="0" lang="en-GB" sz="900" b="1"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GB" sz="900" b="1" i="0" u="none" strike="noStrike" kern="1200" cap="none" spc="0" normalizeH="0" baseline="0" noProof="0" dirty="0" err="1">
                <a:ln>
                  <a:noFill/>
                </a:ln>
                <a:solidFill>
                  <a:srgbClr val="000000"/>
                </a:solidFill>
                <a:effectLst/>
                <a:uLnTx/>
                <a:uFillTx/>
                <a:latin typeface="Arial" panose="020B0604020202020204"/>
                <a:ea typeface="+mn-ea"/>
                <a:cs typeface="+mn-cs"/>
              </a:rPr>
              <a:t>ti</a:t>
            </a:r>
            <a:r>
              <a:rPr kumimoji="0" lang="cs-CZ" sz="900" b="1" i="0" u="none" strike="noStrike" kern="1200" cap="none" spc="0" normalizeH="0" baseline="0" noProof="0" dirty="0">
                <a:ln>
                  <a:noFill/>
                </a:ln>
                <a:solidFill>
                  <a:srgbClr val="000000"/>
                </a:solidFill>
                <a:effectLst/>
                <a:uLnTx/>
                <a:uFillTx/>
                <a:latin typeface="Arial" panose="020B0604020202020204"/>
                <a:ea typeface="+mn-ea"/>
                <a:cs typeface="+mn-cs"/>
              </a:rPr>
              <a:t>k</a:t>
            </a:r>
            <a:r>
              <a:rPr kumimoji="0" lang="en-GB" sz="900" b="1" i="0" u="none" strike="noStrike" kern="1200" cap="none" spc="0" normalizeH="0" baseline="0" noProof="0" dirty="0" err="1">
                <a:ln>
                  <a:noFill/>
                </a:ln>
                <a:solidFill>
                  <a:srgbClr val="000000"/>
                </a:solidFill>
                <a:effectLst/>
                <a:uLnTx/>
                <a:uFillTx/>
                <a:latin typeface="Arial" panose="020B0604020202020204"/>
                <a:ea typeface="+mn-ea"/>
                <a:cs typeface="+mn-cs"/>
              </a:rPr>
              <a:t>agrelor</a:t>
            </a:r>
            <a:r>
              <a:rPr kumimoji="0" lang="cs-CZ" sz="900" b="1" i="0" u="none" strike="noStrike" kern="1200" cap="none" spc="0" normalizeH="0" baseline="0" noProof="0" dirty="0" err="1">
                <a:ln>
                  <a:noFill/>
                </a:ln>
                <a:solidFill>
                  <a:srgbClr val="000000"/>
                </a:solidFill>
                <a:effectLst/>
                <a:uLnTx/>
                <a:uFillTx/>
                <a:latin typeface="Arial" panose="020B0604020202020204"/>
                <a:ea typeface="+mn-ea"/>
                <a:cs typeface="+mn-cs"/>
              </a:rPr>
              <a:t>em</a:t>
            </a:r>
            <a:r>
              <a:rPr kumimoji="0" lang="en-GB" sz="900" b="1" i="0" u="none" strike="noStrike" kern="1200" cap="none" spc="0" normalizeH="0" baseline="0" noProof="0" dirty="0">
                <a:ln>
                  <a:noFill/>
                </a:ln>
                <a:solidFill>
                  <a:srgbClr val="000000"/>
                </a:solidFill>
                <a:effectLst/>
                <a:uLnTx/>
                <a:uFillTx/>
                <a:latin typeface="Arial" panose="020B0604020202020204"/>
                <a:ea typeface="+mn-ea"/>
                <a:cs typeface="+mn-cs"/>
              </a:rPr>
              <a:t> (n=11</a:t>
            </a:r>
            <a:r>
              <a:rPr kumimoji="0" lang="cs-CZ" sz="900" b="1" i="0" u="none" strike="noStrike" kern="1200" cap="none" spc="0" normalizeH="0" baseline="0" noProof="0" dirty="0">
                <a:ln>
                  <a:noFill/>
                </a:ln>
                <a:solidFill>
                  <a:srgbClr val="000000"/>
                </a:solidFill>
                <a:effectLst/>
                <a:uLnTx/>
                <a:uFillTx/>
                <a:latin typeface="Arial" panose="020B0604020202020204"/>
                <a:ea typeface="+mn-ea"/>
                <a:cs typeface="+mn-cs"/>
              </a:rPr>
              <a:t>.</a:t>
            </a:r>
            <a:r>
              <a:rPr kumimoji="0" lang="en-GB" sz="900" b="1" i="0" u="none" strike="noStrike" kern="1200" cap="none" spc="0" normalizeH="0" baseline="0" noProof="0" dirty="0">
                <a:ln>
                  <a:noFill/>
                </a:ln>
                <a:solidFill>
                  <a:srgbClr val="000000"/>
                </a:solidFill>
                <a:effectLst/>
                <a:uLnTx/>
                <a:uFillTx/>
                <a:latin typeface="Arial" panose="020B0604020202020204"/>
                <a:ea typeface="+mn-ea"/>
                <a:cs typeface="+mn-cs"/>
              </a:rPr>
              <a:t>954) </a:t>
            </a:r>
            <a:r>
              <a:rPr kumimoji="0" lang="cs-CZ" sz="900" b="1" i="0" u="none" strike="noStrike" kern="1200" cap="none" spc="0" normalizeH="0" baseline="0" noProof="0" dirty="0">
                <a:ln>
                  <a:noFill/>
                </a:ln>
                <a:solidFill>
                  <a:srgbClr val="000000"/>
                </a:solidFill>
                <a:effectLst/>
                <a:uLnTx/>
                <a:uFillTx/>
                <a:latin typeface="Arial" panose="020B0604020202020204"/>
                <a:ea typeface="+mn-ea"/>
                <a:cs typeface="+mn-cs"/>
              </a:rPr>
              <a:t>vždy v kombinaci s ASA</a:t>
            </a:r>
            <a:r>
              <a:rPr kumimoji="0" lang="en-US" sz="900" b="1" i="0" u="none" strike="noStrike" kern="1200" cap="none" spc="0" normalizeH="0" baseline="0" noProof="0" dirty="0">
                <a:ln>
                  <a:noFill/>
                </a:ln>
                <a:solidFill>
                  <a:srgbClr val="000000"/>
                </a:solidFill>
                <a:effectLst/>
                <a:uLnTx/>
                <a:uFillTx/>
                <a:latin typeface="Arial" panose="020B0604020202020204"/>
                <a:ea typeface="+mn-ea"/>
                <a:cs typeface="+mn-cs"/>
              </a:rPr>
              <a:t> a </a:t>
            </a:r>
            <a:r>
              <a:rPr kumimoji="0" lang="cs-CZ" sz="900" b="1" i="0" u="none" strike="noStrike" kern="1200" cap="none" spc="0" normalizeH="0" baseline="0" noProof="0" dirty="0">
                <a:ln>
                  <a:noFill/>
                </a:ln>
                <a:solidFill>
                  <a:srgbClr val="000000"/>
                </a:solidFill>
                <a:effectLst/>
                <a:uLnTx/>
                <a:uFillTx/>
                <a:latin typeface="Arial" panose="020B0604020202020204"/>
                <a:ea typeface="+mn-ea"/>
                <a:cs typeface="+mn-cs"/>
              </a:rPr>
              <a:t>sledovaných </a:t>
            </a:r>
            <a:r>
              <a:rPr kumimoji="0" lang="en-US" sz="900" b="1" i="0" u="none" strike="noStrike" kern="1200" cap="none" spc="0" normalizeH="0" baseline="0" noProof="0" dirty="0">
                <a:ln>
                  <a:noFill/>
                </a:ln>
                <a:solidFill>
                  <a:srgbClr val="000000"/>
                </a:solidFill>
                <a:effectLst/>
                <a:uLnTx/>
                <a:uFillTx/>
                <a:latin typeface="Arial" panose="020B0604020202020204"/>
                <a:ea typeface="+mn-ea"/>
                <a:cs typeface="+mn-cs"/>
              </a:rPr>
              <a:t>24 </a:t>
            </a:r>
            <a:r>
              <a:rPr kumimoji="0" lang="cs-CZ" sz="900" b="1" i="0" u="none" strike="noStrike" kern="1200" cap="none" spc="0" normalizeH="0" baseline="0" noProof="0" dirty="0">
                <a:ln>
                  <a:noFill/>
                </a:ln>
                <a:solidFill>
                  <a:srgbClr val="000000"/>
                </a:solidFill>
                <a:effectLst/>
                <a:uLnTx/>
                <a:uFillTx/>
                <a:latin typeface="Arial" panose="020B0604020202020204"/>
                <a:ea typeface="+mn-ea"/>
                <a:cs typeface="+mn-cs"/>
              </a:rPr>
              <a:t>měsíců</a:t>
            </a:r>
            <a:r>
              <a:rPr kumimoji="0" lang="en-US" sz="900" b="1" i="0" u="none" strike="noStrike" kern="1200" cap="none" spc="0" normalizeH="0" baseline="0" noProof="0" dirty="0">
                <a:ln>
                  <a:noFill/>
                </a:ln>
                <a:solidFill>
                  <a:srgbClr val="000000"/>
                </a:solidFill>
                <a:effectLst/>
                <a:uLnTx/>
                <a:uFillTx/>
                <a:latin typeface="Arial" panose="020B0604020202020204"/>
                <a:ea typeface="+mn-ea"/>
                <a:cs typeface="+mn-cs"/>
              </a:rPr>
              <a:t>.</a:t>
            </a:r>
          </a:p>
        </p:txBody>
      </p:sp>
    </p:spTree>
    <p:extLst>
      <p:ext uri="{BB962C8B-B14F-4D97-AF65-F5344CB8AC3E}">
        <p14:creationId xmlns:p14="http://schemas.microsoft.com/office/powerpoint/2010/main" val="2963909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Title 7"/>
          <p:cNvSpPr>
            <a:spLocks noGrp="1"/>
          </p:cNvSpPr>
          <p:nvPr>
            <p:ph type="ctrTitle"/>
          </p:nvPr>
        </p:nvSpPr>
        <p:spPr>
          <a:xfrm>
            <a:off x="1657350" y="1309688"/>
            <a:ext cx="5829300" cy="1102519"/>
          </a:xfrm>
        </p:spPr>
        <p:txBody>
          <a:bodyPr/>
          <a:lstStyle/>
          <a:p>
            <a:pPr algn="ctr"/>
            <a:r>
              <a:rPr lang="en-GB" altLang="en-US" dirty="0">
                <a:solidFill>
                  <a:schemeClr val="bg1"/>
                </a:solidFill>
              </a:rPr>
              <a:t>PEGASUS-TIMI 54</a:t>
            </a:r>
          </a:p>
        </p:txBody>
      </p:sp>
      <p:sp>
        <p:nvSpPr>
          <p:cNvPr id="101379" name="Subtitle 8"/>
          <p:cNvSpPr>
            <a:spLocks noGrp="1"/>
          </p:cNvSpPr>
          <p:nvPr>
            <p:ph type="subTitle" idx="1"/>
          </p:nvPr>
        </p:nvSpPr>
        <p:spPr>
          <a:xfrm>
            <a:off x="1738312" y="2228850"/>
            <a:ext cx="5663804" cy="1314450"/>
          </a:xfrm>
        </p:spPr>
        <p:txBody>
          <a:bodyPr>
            <a:normAutofit/>
          </a:bodyPr>
          <a:lstStyle/>
          <a:p>
            <a:r>
              <a:rPr lang="cs-CZ" altLang="en-US" sz="1500" dirty="0">
                <a:solidFill>
                  <a:schemeClr val="bg1"/>
                </a:solidFill>
              </a:rPr>
              <a:t>Randomizovaná, dvojitě zaslepená, placebem kontrolovaná, paralelní</a:t>
            </a:r>
            <a:r>
              <a:rPr lang="en-GB" altLang="en-US" sz="1500" dirty="0">
                <a:solidFill>
                  <a:schemeClr val="bg1"/>
                </a:solidFill>
              </a:rPr>
              <a:t>, </a:t>
            </a:r>
            <a:r>
              <a:rPr lang="cs-CZ" altLang="en-US" sz="1500" dirty="0">
                <a:solidFill>
                  <a:schemeClr val="bg1"/>
                </a:solidFill>
              </a:rPr>
              <a:t>mezinárodní studie, která hodnotila </a:t>
            </a:r>
            <a:r>
              <a:rPr lang="cs-CZ" altLang="en-US" sz="1500" dirty="0" err="1">
                <a:solidFill>
                  <a:schemeClr val="bg1"/>
                </a:solidFill>
              </a:rPr>
              <a:t>ticagrelor</a:t>
            </a:r>
            <a:r>
              <a:rPr lang="cs-CZ" altLang="en-US" sz="1500" dirty="0">
                <a:solidFill>
                  <a:schemeClr val="bg1"/>
                </a:solidFill>
              </a:rPr>
              <a:t> oproti placebu, obě v kombinaci s ASA, jako prevenci trombotických příhod u pacientů, kteří již dříve prodělali infarkt myokardu</a:t>
            </a:r>
            <a:endParaRPr lang="en-GB" altLang="en-US" sz="1500" dirty="0">
              <a:solidFill>
                <a:schemeClr val="bg1"/>
              </a:solidFill>
            </a:endParaRPr>
          </a:p>
        </p:txBody>
      </p:sp>
    </p:spTree>
    <p:extLst>
      <p:ext uri="{BB962C8B-B14F-4D97-AF65-F5344CB8AC3E}">
        <p14:creationId xmlns:p14="http://schemas.microsoft.com/office/powerpoint/2010/main" val="3550494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3C439F01-2090-44BE-B68C-187700FDDD5F}"/>
              </a:ext>
            </a:extLst>
          </p:cNvPr>
          <p:cNvSpPr txBox="1">
            <a:spLocks/>
          </p:cNvSpPr>
          <p:nvPr/>
        </p:nvSpPr>
        <p:spPr>
          <a:xfrm>
            <a:off x="1411560" y="4191930"/>
            <a:ext cx="6400800" cy="847260"/>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cs-CZ" sz="2800" dirty="0">
              <a:solidFill>
                <a:schemeClr val="bg1">
                  <a:lumMod val="50000"/>
                </a:schemeClr>
              </a:solidFill>
            </a:endParaRPr>
          </a:p>
          <a:p>
            <a:pPr marL="0" indent="0">
              <a:buNone/>
            </a:pPr>
            <a:br>
              <a:rPr lang="cs-CZ" sz="2800" dirty="0">
                <a:solidFill>
                  <a:schemeClr val="bg1">
                    <a:lumMod val="50000"/>
                  </a:schemeClr>
                </a:solidFill>
              </a:rPr>
            </a:br>
            <a:endParaRPr lang="cs-CZ" sz="2800" dirty="0">
              <a:solidFill>
                <a:schemeClr val="bg1">
                  <a:lumMod val="50000"/>
                </a:schemeClr>
              </a:solidFill>
            </a:endParaRPr>
          </a:p>
        </p:txBody>
      </p:sp>
      <p:sp>
        <p:nvSpPr>
          <p:cNvPr id="4" name="TextovéPole 3"/>
          <p:cNvSpPr txBox="1"/>
          <p:nvPr/>
        </p:nvSpPr>
        <p:spPr>
          <a:xfrm>
            <a:off x="2155372" y="253777"/>
            <a:ext cx="5105400" cy="646331"/>
          </a:xfrm>
          <a:prstGeom prst="rect">
            <a:avLst/>
          </a:prstGeom>
          <a:noFill/>
        </p:spPr>
        <p:txBody>
          <a:bodyPr wrap="square" rtlCol="0">
            <a:spAutoFit/>
          </a:bodyPr>
          <a:lstStyle/>
          <a:p>
            <a:r>
              <a:rPr lang="cs-CZ" sz="3600" dirty="0">
                <a:solidFill>
                  <a:srgbClr val="FFFF00"/>
                </a:solidFill>
              </a:rPr>
              <a:t>Kazuistika</a:t>
            </a:r>
          </a:p>
        </p:txBody>
      </p:sp>
      <p:sp>
        <p:nvSpPr>
          <p:cNvPr id="5" name="TextovéPole 4"/>
          <p:cNvSpPr txBox="1"/>
          <p:nvPr/>
        </p:nvSpPr>
        <p:spPr>
          <a:xfrm>
            <a:off x="500743" y="1306286"/>
            <a:ext cx="7903028" cy="2954655"/>
          </a:xfrm>
          <a:prstGeom prst="rect">
            <a:avLst/>
          </a:prstGeom>
          <a:noFill/>
        </p:spPr>
        <p:txBody>
          <a:bodyPr wrap="square" rtlCol="0">
            <a:spAutoFit/>
          </a:bodyPr>
          <a:lstStyle/>
          <a:p>
            <a:r>
              <a:rPr lang="cs-CZ" sz="2400" dirty="0">
                <a:solidFill>
                  <a:schemeClr val="bg1"/>
                </a:solidFill>
              </a:rPr>
              <a:t>Muž *1970</a:t>
            </a:r>
          </a:p>
          <a:p>
            <a:endParaRPr lang="cs-CZ" sz="2400" dirty="0">
              <a:solidFill>
                <a:schemeClr val="bg1"/>
              </a:solidFill>
            </a:endParaRPr>
          </a:p>
          <a:p>
            <a:r>
              <a:rPr lang="cs-CZ" sz="2400" dirty="0">
                <a:solidFill>
                  <a:schemeClr val="bg1"/>
                </a:solidFill>
              </a:rPr>
              <a:t>otec prodělal v 70 letech IM </a:t>
            </a:r>
          </a:p>
          <a:p>
            <a:endParaRPr lang="cs-CZ" sz="2400" dirty="0">
              <a:solidFill>
                <a:schemeClr val="bg1"/>
              </a:solidFill>
            </a:endParaRPr>
          </a:p>
          <a:p>
            <a:r>
              <a:rPr lang="cs-CZ" sz="2400" dirty="0">
                <a:solidFill>
                  <a:schemeClr val="bg1"/>
                </a:solidFill>
              </a:rPr>
              <a:t>2010 operace </a:t>
            </a:r>
            <a:r>
              <a:rPr lang="cs-CZ" sz="2400" dirty="0" err="1">
                <a:solidFill>
                  <a:schemeClr val="bg1"/>
                </a:solidFill>
              </a:rPr>
              <a:t>spermatokély</a:t>
            </a:r>
            <a:endParaRPr lang="cs-CZ" sz="2400" dirty="0">
              <a:solidFill>
                <a:schemeClr val="bg1"/>
              </a:solidFill>
            </a:endParaRPr>
          </a:p>
          <a:p>
            <a:endParaRPr lang="cs-CZ" sz="2400" dirty="0">
              <a:solidFill>
                <a:schemeClr val="bg1"/>
              </a:solidFill>
            </a:endParaRPr>
          </a:p>
          <a:p>
            <a:r>
              <a:rPr lang="cs-CZ" sz="2400" dirty="0">
                <a:solidFill>
                  <a:schemeClr val="bg1"/>
                </a:solidFill>
              </a:rPr>
              <a:t>2014 operace nezhoubného nádoru pravé ledviny</a:t>
            </a:r>
          </a:p>
          <a:p>
            <a:r>
              <a:rPr lang="cs-CZ" dirty="0">
                <a:solidFill>
                  <a:schemeClr val="bg1"/>
                </a:solidFill>
              </a:rPr>
              <a:t> </a:t>
            </a:r>
          </a:p>
        </p:txBody>
      </p:sp>
    </p:spTree>
    <p:extLst>
      <p:ext uri="{BB962C8B-B14F-4D97-AF65-F5344CB8AC3E}">
        <p14:creationId xmlns:p14="http://schemas.microsoft.com/office/powerpoint/2010/main" val="3326171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2562"/>
            <a:ext cx="6172200" cy="857250"/>
          </a:xfrm>
        </p:spPr>
        <p:txBody>
          <a:bodyPr>
            <a:normAutofit/>
          </a:bodyPr>
          <a:lstStyle/>
          <a:p>
            <a:pPr algn="ctr"/>
            <a:r>
              <a:rPr lang="en-GB" altLang="en-US" sz="2400" dirty="0"/>
              <a:t>PEGASUS-TIMI 54: </a:t>
            </a:r>
            <a:r>
              <a:rPr lang="cs-CZ" altLang="en-US" sz="2400" dirty="0"/>
              <a:t>globální zařazování</a:t>
            </a:r>
            <a:endParaRPr lang="en-GB" sz="2400" dirty="0"/>
          </a:p>
        </p:txBody>
      </p:sp>
      <p:sp>
        <p:nvSpPr>
          <p:cNvPr id="4" name="Slide Number Placeholder 3"/>
          <p:cNvSpPr>
            <a:spLocks noGrp="1"/>
          </p:cNvSpPr>
          <p:nvPr>
            <p:ph type="sldNum" sz="quarter" idx="4294967295"/>
          </p:nvPr>
        </p:nvSpPr>
        <p:spPr>
          <a:xfrm>
            <a:off x="6400800" y="4767263"/>
            <a:ext cx="1600200" cy="273844"/>
          </a:xfrm>
          <a:prstGeom prst="rect">
            <a:avLst/>
          </a:prstGeom>
        </p:spPr>
        <p:txBody>
          <a:bodyPr/>
          <a:lstStyle/>
          <a:p>
            <a:pPr defTabSz="685800" fontAlgn="base">
              <a:spcBef>
                <a:spcPct val="0"/>
              </a:spcBef>
              <a:spcAft>
                <a:spcPct val="0"/>
              </a:spcAft>
            </a:pPr>
            <a:fld id="{ABE79450-3EDD-45A9-BE25-2E593105E5FE}" type="slidenum">
              <a:rPr lang="en-GB" sz="1350" b="1">
                <a:solidFill>
                  <a:srgbClr val="000000"/>
                </a:solidFill>
                <a:latin typeface="Arial" charset="0"/>
              </a:rPr>
              <a:pPr defTabSz="685800" fontAlgn="base">
                <a:spcBef>
                  <a:spcPct val="0"/>
                </a:spcBef>
                <a:spcAft>
                  <a:spcPct val="0"/>
                </a:spcAft>
              </a:pPr>
              <a:t>30</a:t>
            </a:fld>
            <a:endParaRPr lang="en-GB" sz="1350" b="1" dirty="0">
              <a:solidFill>
                <a:srgbClr val="000000"/>
              </a:solidFill>
              <a:latin typeface="Arial" charset="0"/>
            </a:endParaRPr>
          </a:p>
        </p:txBody>
      </p:sp>
      <p:sp>
        <p:nvSpPr>
          <p:cNvPr id="5" name="Text Box 32"/>
          <p:cNvSpPr txBox="1">
            <a:spLocks noChangeArrowheads="1"/>
          </p:cNvSpPr>
          <p:nvPr/>
        </p:nvSpPr>
        <p:spPr bwMode="auto">
          <a:xfrm>
            <a:off x="1306620" y="677938"/>
            <a:ext cx="6636753" cy="323165"/>
          </a:xfrm>
          <a:prstGeom prst="rect">
            <a:avLst/>
          </a:prstGeom>
          <a:noFill/>
          <a:ln w="19050">
            <a:noFill/>
            <a:miter lim="800000"/>
            <a:headEnd/>
            <a:tailEnd/>
          </a:ln>
          <a:effectLst/>
        </p:spPr>
        <p:txBody>
          <a:bodyPr wrap="none">
            <a:spAutoFit/>
          </a:bodyPr>
          <a:lstStyle/>
          <a:p>
            <a:pPr defTabSz="685800">
              <a:defRPr/>
            </a:pPr>
            <a:r>
              <a:rPr lang="en-US" sz="1500" b="1" kern="0" dirty="0">
                <a:solidFill>
                  <a:srgbClr val="FFFFFF"/>
                </a:solidFill>
                <a:latin typeface="Arial" charset="0"/>
              </a:rPr>
              <a:t>Rand</a:t>
            </a:r>
            <a:r>
              <a:rPr lang="cs-CZ" sz="1500" b="1" kern="0" dirty="0" err="1">
                <a:solidFill>
                  <a:srgbClr val="FFFFFF"/>
                </a:solidFill>
                <a:latin typeface="Arial" charset="0"/>
              </a:rPr>
              <a:t>omizace</a:t>
            </a:r>
            <a:r>
              <a:rPr lang="cs-CZ" sz="1500" b="1" kern="0" dirty="0">
                <a:solidFill>
                  <a:srgbClr val="FFFFFF"/>
                </a:solidFill>
                <a:latin typeface="Arial" charset="0"/>
              </a:rPr>
              <a:t>:</a:t>
            </a:r>
            <a:r>
              <a:rPr lang="en-US" sz="1500" b="1" kern="0" dirty="0">
                <a:solidFill>
                  <a:srgbClr val="FFFFFF"/>
                </a:solidFill>
                <a:latin typeface="Arial" charset="0"/>
              </a:rPr>
              <a:t> 10/2010 – 5/2013</a:t>
            </a:r>
            <a:r>
              <a:rPr lang="cs-CZ" sz="1500" b="1" kern="0" dirty="0">
                <a:solidFill>
                  <a:srgbClr val="FFFFFF"/>
                </a:solidFill>
                <a:latin typeface="Arial" charset="0"/>
              </a:rPr>
              <a:t>;</a:t>
            </a:r>
            <a:r>
              <a:rPr lang="en-US" sz="1500" b="1" kern="0" dirty="0">
                <a:solidFill>
                  <a:srgbClr val="FFFFFF"/>
                </a:solidFill>
                <a:latin typeface="Arial" charset="0"/>
              </a:rPr>
              <a:t> 31 </a:t>
            </a:r>
            <a:r>
              <a:rPr lang="cs-CZ" sz="1500" b="1" kern="0" dirty="0">
                <a:solidFill>
                  <a:srgbClr val="FFFFFF"/>
                </a:solidFill>
                <a:latin typeface="Arial" charset="0"/>
              </a:rPr>
              <a:t>zemí; </a:t>
            </a:r>
            <a:r>
              <a:rPr lang="en-US" sz="1500" b="1" kern="0" dirty="0">
                <a:solidFill>
                  <a:srgbClr val="FFFFFF"/>
                </a:solidFill>
                <a:latin typeface="Arial" charset="0"/>
              </a:rPr>
              <a:t>1161 </a:t>
            </a:r>
            <a:r>
              <a:rPr lang="cs-CZ" sz="1500" b="1" kern="0" dirty="0">
                <a:solidFill>
                  <a:srgbClr val="FFFFFF"/>
                </a:solidFill>
                <a:latin typeface="Arial" charset="0"/>
              </a:rPr>
              <a:t>center</a:t>
            </a:r>
            <a:r>
              <a:rPr lang="en-US" sz="1500" b="1" kern="0" dirty="0">
                <a:solidFill>
                  <a:srgbClr val="FFFFFF"/>
                </a:solidFill>
                <a:latin typeface="Arial" charset="0"/>
              </a:rPr>
              <a:t>; 21,162 pa</a:t>
            </a:r>
            <a:r>
              <a:rPr lang="cs-CZ" sz="1500" b="1" kern="0" dirty="0" err="1">
                <a:solidFill>
                  <a:srgbClr val="FFFFFF"/>
                </a:solidFill>
                <a:latin typeface="Arial" charset="0"/>
              </a:rPr>
              <a:t>cientů</a:t>
            </a:r>
            <a:r>
              <a:rPr lang="en-US" sz="1500" b="1" kern="0" dirty="0">
                <a:solidFill>
                  <a:srgbClr val="FFFFFF"/>
                </a:solidFill>
                <a:latin typeface="Arial" charset="0"/>
              </a:rPr>
              <a:t> </a:t>
            </a:r>
            <a:endParaRPr lang="en-US" sz="1500" b="1" i="1" kern="0" dirty="0">
              <a:solidFill>
                <a:srgbClr val="FFFFFF"/>
              </a:solidFill>
              <a:latin typeface="Arial" charset="0"/>
            </a:endParaRPr>
          </a:p>
        </p:txBody>
      </p:sp>
      <p:grpSp>
        <p:nvGrpSpPr>
          <p:cNvPr id="609" name="Group 608"/>
          <p:cNvGrpSpPr/>
          <p:nvPr/>
        </p:nvGrpSpPr>
        <p:grpSpPr>
          <a:xfrm>
            <a:off x="1169622" y="973128"/>
            <a:ext cx="6871456" cy="3999205"/>
            <a:chOff x="35496" y="1297503"/>
            <a:chExt cx="9161940" cy="5332273"/>
          </a:xfrm>
        </p:grpSpPr>
        <p:sp>
          <p:nvSpPr>
            <p:cNvPr id="6" name="Freeform 8"/>
            <p:cNvSpPr>
              <a:spLocks/>
            </p:cNvSpPr>
            <p:nvPr>
              <p:custDataLst>
                <p:tags r:id="rId1"/>
              </p:custDataLst>
            </p:nvPr>
          </p:nvSpPr>
          <p:spPr bwMode="auto">
            <a:xfrm>
              <a:off x="2087502" y="5215913"/>
              <a:ext cx="301730" cy="1317631"/>
            </a:xfrm>
            <a:custGeom>
              <a:avLst/>
              <a:gdLst>
                <a:gd name="T0" fmla="*/ 183093 w 598"/>
                <a:gd name="T1" fmla="*/ 1058543 h 2158"/>
                <a:gd name="T2" fmla="*/ 149803 w 598"/>
                <a:gd name="T3" fmla="*/ 1023974 h 2158"/>
                <a:gd name="T4" fmla="*/ 148489 w 598"/>
                <a:gd name="T5" fmla="*/ 991500 h 2158"/>
                <a:gd name="T6" fmla="*/ 151118 w 598"/>
                <a:gd name="T7" fmla="*/ 965312 h 2158"/>
                <a:gd name="T8" fmla="*/ 158564 w 598"/>
                <a:gd name="T9" fmla="*/ 938076 h 2158"/>
                <a:gd name="T10" fmla="*/ 155060 w 598"/>
                <a:gd name="T11" fmla="*/ 911363 h 2158"/>
                <a:gd name="T12" fmla="*/ 145423 w 598"/>
                <a:gd name="T13" fmla="*/ 881508 h 2158"/>
                <a:gd name="T14" fmla="*/ 132721 w 598"/>
                <a:gd name="T15" fmla="*/ 828084 h 2158"/>
                <a:gd name="T16" fmla="*/ 98993 w 598"/>
                <a:gd name="T17" fmla="*/ 764707 h 2158"/>
                <a:gd name="T18" fmla="*/ 90232 w 598"/>
                <a:gd name="T19" fmla="*/ 723329 h 2158"/>
                <a:gd name="T20" fmla="*/ 95051 w 598"/>
                <a:gd name="T21" fmla="*/ 680380 h 2158"/>
                <a:gd name="T22" fmla="*/ 91109 w 598"/>
                <a:gd name="T23" fmla="*/ 646858 h 2158"/>
                <a:gd name="T24" fmla="*/ 81034 w 598"/>
                <a:gd name="T25" fmla="*/ 610194 h 2158"/>
                <a:gd name="T26" fmla="*/ 92423 w 598"/>
                <a:gd name="T27" fmla="*/ 588196 h 2158"/>
                <a:gd name="T28" fmla="*/ 85414 w 598"/>
                <a:gd name="T29" fmla="*/ 566721 h 2158"/>
                <a:gd name="T30" fmla="*/ 92423 w 598"/>
                <a:gd name="T31" fmla="*/ 536866 h 2158"/>
                <a:gd name="T32" fmla="*/ 91985 w 598"/>
                <a:gd name="T33" fmla="*/ 520106 h 2158"/>
                <a:gd name="T34" fmla="*/ 81910 w 598"/>
                <a:gd name="T35" fmla="*/ 485537 h 2158"/>
                <a:gd name="T36" fmla="*/ 59571 w 598"/>
                <a:gd name="T37" fmla="*/ 446254 h 2158"/>
                <a:gd name="T38" fmla="*/ 58695 w 598"/>
                <a:gd name="T39" fmla="*/ 359308 h 2158"/>
                <a:gd name="T40" fmla="*/ 80158 w 598"/>
                <a:gd name="T41" fmla="*/ 305883 h 2158"/>
                <a:gd name="T42" fmla="*/ 82786 w 598"/>
                <a:gd name="T43" fmla="*/ 273409 h 2158"/>
                <a:gd name="T44" fmla="*/ 70083 w 598"/>
                <a:gd name="T45" fmla="*/ 240411 h 2158"/>
                <a:gd name="T46" fmla="*/ 79720 w 598"/>
                <a:gd name="T47" fmla="*/ 212651 h 2158"/>
                <a:gd name="T48" fmla="*/ 100307 w 598"/>
                <a:gd name="T49" fmla="*/ 181225 h 2158"/>
                <a:gd name="T50" fmla="*/ 87604 w 598"/>
                <a:gd name="T51" fmla="*/ 161322 h 2158"/>
                <a:gd name="T52" fmla="*/ 64827 w 598"/>
                <a:gd name="T53" fmla="*/ 116277 h 2158"/>
                <a:gd name="T54" fmla="*/ 56505 w 598"/>
                <a:gd name="T55" fmla="*/ 65472 h 2158"/>
                <a:gd name="T56" fmla="*/ 39860 w 598"/>
                <a:gd name="T57" fmla="*/ 19380 h 2158"/>
                <a:gd name="T58" fmla="*/ 0 w 598"/>
                <a:gd name="T59" fmla="*/ 23046 h 2158"/>
                <a:gd name="T60" fmla="*/ 13579 w 598"/>
                <a:gd name="T61" fmla="*/ 104754 h 2158"/>
                <a:gd name="T62" fmla="*/ 18397 w 598"/>
                <a:gd name="T63" fmla="*/ 159227 h 2158"/>
                <a:gd name="T64" fmla="*/ 11827 w 598"/>
                <a:gd name="T65" fmla="*/ 195891 h 2158"/>
                <a:gd name="T66" fmla="*/ 22777 w 598"/>
                <a:gd name="T67" fmla="*/ 274457 h 2158"/>
                <a:gd name="T68" fmla="*/ 20149 w 598"/>
                <a:gd name="T69" fmla="*/ 339928 h 2158"/>
                <a:gd name="T70" fmla="*/ 15769 w 598"/>
                <a:gd name="T71" fmla="*/ 376068 h 2158"/>
                <a:gd name="T72" fmla="*/ 22777 w 598"/>
                <a:gd name="T73" fmla="*/ 401733 h 2158"/>
                <a:gd name="T74" fmla="*/ 28033 w 598"/>
                <a:gd name="T75" fmla="*/ 456205 h 2158"/>
                <a:gd name="T76" fmla="*/ 35480 w 598"/>
                <a:gd name="T77" fmla="*/ 478204 h 2158"/>
                <a:gd name="T78" fmla="*/ 31976 w 598"/>
                <a:gd name="T79" fmla="*/ 547342 h 2158"/>
                <a:gd name="T80" fmla="*/ 27595 w 598"/>
                <a:gd name="T81" fmla="*/ 603385 h 2158"/>
                <a:gd name="T82" fmla="*/ 17521 w 598"/>
                <a:gd name="T83" fmla="*/ 622241 h 2158"/>
                <a:gd name="T84" fmla="*/ 26281 w 598"/>
                <a:gd name="T85" fmla="*/ 658905 h 2158"/>
                <a:gd name="T86" fmla="*/ 46430 w 598"/>
                <a:gd name="T87" fmla="*/ 703426 h 2158"/>
                <a:gd name="T88" fmla="*/ 40736 w 598"/>
                <a:gd name="T89" fmla="*/ 731186 h 2158"/>
                <a:gd name="T90" fmla="*/ 46430 w 598"/>
                <a:gd name="T91" fmla="*/ 758946 h 2158"/>
                <a:gd name="T92" fmla="*/ 71836 w 598"/>
                <a:gd name="T93" fmla="*/ 768374 h 2158"/>
                <a:gd name="T94" fmla="*/ 91547 w 598"/>
                <a:gd name="T95" fmla="*/ 849034 h 2158"/>
                <a:gd name="T96" fmla="*/ 99431 w 598"/>
                <a:gd name="T97" fmla="*/ 895126 h 2158"/>
                <a:gd name="T98" fmla="*/ 66141 w 598"/>
                <a:gd name="T99" fmla="*/ 916077 h 2158"/>
                <a:gd name="T100" fmla="*/ 90671 w 598"/>
                <a:gd name="T101" fmla="*/ 930219 h 2158"/>
                <a:gd name="T102" fmla="*/ 109505 w 598"/>
                <a:gd name="T103" fmla="*/ 953265 h 2158"/>
                <a:gd name="T104" fmla="*/ 120456 w 598"/>
                <a:gd name="T105" fmla="*/ 979977 h 2158"/>
                <a:gd name="T106" fmla="*/ 134911 w 598"/>
                <a:gd name="T107" fmla="*/ 1027117 h 2158"/>
                <a:gd name="T108" fmla="*/ 157250 w 598"/>
                <a:gd name="T109" fmla="*/ 1054353 h 2158"/>
                <a:gd name="T110" fmla="*/ 172143 w 598"/>
                <a:gd name="T111" fmla="*/ 1072685 h 2158"/>
                <a:gd name="T112" fmla="*/ 185721 w 598"/>
                <a:gd name="T113" fmla="*/ 1086303 h 2158"/>
                <a:gd name="T114" fmla="*/ 203680 w 598"/>
                <a:gd name="T115" fmla="*/ 1105159 h 2158"/>
                <a:gd name="T116" fmla="*/ 227333 w 598"/>
                <a:gd name="T117" fmla="*/ 1120872 h 2158"/>
                <a:gd name="T118" fmla="*/ 235656 w 598"/>
                <a:gd name="T119" fmla="*/ 1126634 h 2158"/>
                <a:gd name="T120" fmla="*/ 256681 w 598"/>
                <a:gd name="T121" fmla="*/ 1098874 h 2158"/>
                <a:gd name="T122" fmla="*/ 258871 w 598"/>
                <a:gd name="T123" fmla="*/ 1084732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6AD68"/>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7" name="Freeform 10"/>
            <p:cNvSpPr>
              <a:spLocks/>
            </p:cNvSpPr>
            <p:nvPr>
              <p:custDataLst>
                <p:tags r:id="rId2"/>
              </p:custDataLst>
            </p:nvPr>
          </p:nvSpPr>
          <p:spPr bwMode="auto">
            <a:xfrm>
              <a:off x="4411737" y="3150637"/>
              <a:ext cx="80461" cy="57369"/>
            </a:xfrm>
            <a:custGeom>
              <a:avLst/>
              <a:gdLst>
                <a:gd name="T0" fmla="*/ 40782 w 161"/>
                <a:gd name="T1" fmla="*/ 0 h 93"/>
                <a:gd name="T2" fmla="*/ 46422 w 161"/>
                <a:gd name="T3" fmla="*/ 9525 h 93"/>
                <a:gd name="T4" fmla="*/ 48591 w 161"/>
                <a:gd name="T5" fmla="*/ 6350 h 93"/>
                <a:gd name="T6" fmla="*/ 50761 w 161"/>
                <a:gd name="T7" fmla="*/ 4233 h 93"/>
                <a:gd name="T8" fmla="*/ 52930 w 161"/>
                <a:gd name="T9" fmla="*/ 2646 h 93"/>
                <a:gd name="T10" fmla="*/ 55099 w 161"/>
                <a:gd name="T11" fmla="*/ 1588 h 93"/>
                <a:gd name="T12" fmla="*/ 59438 w 161"/>
                <a:gd name="T13" fmla="*/ 529 h 93"/>
                <a:gd name="T14" fmla="*/ 64210 w 161"/>
                <a:gd name="T15" fmla="*/ 0 h 93"/>
                <a:gd name="T16" fmla="*/ 65511 w 161"/>
                <a:gd name="T17" fmla="*/ 0 h 93"/>
                <a:gd name="T18" fmla="*/ 69850 w 161"/>
                <a:gd name="T19" fmla="*/ 0 h 93"/>
                <a:gd name="T20" fmla="*/ 69850 w 161"/>
                <a:gd name="T21" fmla="*/ 48684 h 93"/>
                <a:gd name="T22" fmla="*/ 67247 w 161"/>
                <a:gd name="T23" fmla="*/ 49213 h 93"/>
                <a:gd name="T24" fmla="*/ 65078 w 161"/>
                <a:gd name="T25" fmla="*/ 49213 h 93"/>
                <a:gd name="T26" fmla="*/ 62908 w 161"/>
                <a:gd name="T27" fmla="*/ 48684 h 93"/>
                <a:gd name="T28" fmla="*/ 60739 w 161"/>
                <a:gd name="T29" fmla="*/ 48155 h 93"/>
                <a:gd name="T30" fmla="*/ 55967 w 161"/>
                <a:gd name="T31" fmla="*/ 46567 h 93"/>
                <a:gd name="T32" fmla="*/ 52062 w 161"/>
                <a:gd name="T33" fmla="*/ 43392 h 93"/>
                <a:gd name="T34" fmla="*/ 48157 w 161"/>
                <a:gd name="T35" fmla="*/ 39688 h 93"/>
                <a:gd name="T36" fmla="*/ 45120 w 161"/>
                <a:gd name="T37" fmla="*/ 35455 h 93"/>
                <a:gd name="T38" fmla="*/ 42084 w 161"/>
                <a:gd name="T39" fmla="*/ 31221 h 93"/>
                <a:gd name="T40" fmla="*/ 40782 w 161"/>
                <a:gd name="T41" fmla="*/ 25929 h 93"/>
                <a:gd name="T42" fmla="*/ 39914 w 161"/>
                <a:gd name="T43" fmla="*/ 26459 h 93"/>
                <a:gd name="T44" fmla="*/ 38613 w 161"/>
                <a:gd name="T45" fmla="*/ 26988 h 93"/>
                <a:gd name="T46" fmla="*/ 37311 w 161"/>
                <a:gd name="T47" fmla="*/ 26988 h 93"/>
                <a:gd name="T48" fmla="*/ 36443 w 161"/>
                <a:gd name="T49" fmla="*/ 26988 h 93"/>
                <a:gd name="T50" fmla="*/ 33840 w 161"/>
                <a:gd name="T51" fmla="*/ 26459 h 93"/>
                <a:gd name="T52" fmla="*/ 32105 w 161"/>
                <a:gd name="T53" fmla="*/ 25929 h 93"/>
                <a:gd name="T54" fmla="*/ 28200 w 161"/>
                <a:gd name="T55" fmla="*/ 25400 h 93"/>
                <a:gd name="T56" fmla="*/ 23862 w 161"/>
                <a:gd name="T57" fmla="*/ 23813 h 93"/>
                <a:gd name="T58" fmla="*/ 19089 w 161"/>
                <a:gd name="T59" fmla="*/ 21167 h 93"/>
                <a:gd name="T60" fmla="*/ 13883 w 161"/>
                <a:gd name="T61" fmla="*/ 17992 h 93"/>
                <a:gd name="T62" fmla="*/ 9111 w 161"/>
                <a:gd name="T63" fmla="*/ 13758 h 93"/>
                <a:gd name="T64" fmla="*/ 5206 w 161"/>
                <a:gd name="T65" fmla="*/ 9525 h 93"/>
                <a:gd name="T66" fmla="*/ 3471 w 161"/>
                <a:gd name="T67" fmla="*/ 7408 h 93"/>
                <a:gd name="T68" fmla="*/ 2169 w 161"/>
                <a:gd name="T69" fmla="*/ 4763 h 93"/>
                <a:gd name="T70" fmla="*/ 1302 w 161"/>
                <a:gd name="T71" fmla="*/ 2646 h 93"/>
                <a:gd name="T72" fmla="*/ 0 w 161"/>
                <a:gd name="T73" fmla="*/ 0 h 93"/>
                <a:gd name="T74" fmla="*/ 40782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8" name="Freeform 11"/>
            <p:cNvSpPr>
              <a:spLocks/>
            </p:cNvSpPr>
            <p:nvPr>
              <p:custDataLst>
                <p:tags r:id="rId3"/>
              </p:custDataLst>
            </p:nvPr>
          </p:nvSpPr>
          <p:spPr bwMode="auto">
            <a:xfrm>
              <a:off x="3833878" y="3004440"/>
              <a:ext cx="95091" cy="186910"/>
            </a:xfrm>
            <a:custGeom>
              <a:avLst/>
              <a:gdLst>
                <a:gd name="T0" fmla="*/ 16338 w 192"/>
                <a:gd name="T1" fmla="*/ 1567 h 307"/>
                <a:gd name="T2" fmla="*/ 15908 w 192"/>
                <a:gd name="T3" fmla="*/ 0 h 307"/>
                <a:gd name="T4" fmla="*/ 24507 w 192"/>
                <a:gd name="T5" fmla="*/ 1567 h 307"/>
                <a:gd name="T6" fmla="*/ 47294 w 192"/>
                <a:gd name="T7" fmla="*/ 7312 h 307"/>
                <a:gd name="T8" fmla="*/ 66642 w 192"/>
                <a:gd name="T9" fmla="*/ 13057 h 307"/>
                <a:gd name="T10" fmla="*/ 77821 w 192"/>
                <a:gd name="T11" fmla="*/ 14624 h 307"/>
                <a:gd name="T12" fmla="*/ 82550 w 192"/>
                <a:gd name="T13" fmla="*/ 18279 h 307"/>
                <a:gd name="T14" fmla="*/ 80830 w 192"/>
                <a:gd name="T15" fmla="*/ 24547 h 307"/>
                <a:gd name="T16" fmla="*/ 75241 w 192"/>
                <a:gd name="T17" fmla="*/ 42826 h 307"/>
                <a:gd name="T18" fmla="*/ 67932 w 192"/>
                <a:gd name="T19" fmla="*/ 66328 h 307"/>
                <a:gd name="T20" fmla="*/ 63202 w 192"/>
                <a:gd name="T21" fmla="*/ 86175 h 307"/>
                <a:gd name="T22" fmla="*/ 62772 w 192"/>
                <a:gd name="T23" fmla="*/ 108110 h 307"/>
                <a:gd name="T24" fmla="*/ 61913 w 192"/>
                <a:gd name="T25" fmla="*/ 130045 h 307"/>
                <a:gd name="T26" fmla="*/ 57613 w 192"/>
                <a:gd name="T27" fmla="*/ 144669 h 307"/>
                <a:gd name="T28" fmla="*/ 45574 w 192"/>
                <a:gd name="T29" fmla="*/ 154592 h 307"/>
                <a:gd name="T30" fmla="*/ 35686 w 192"/>
                <a:gd name="T31" fmla="*/ 158248 h 307"/>
                <a:gd name="T32" fmla="*/ 30956 w 192"/>
                <a:gd name="T33" fmla="*/ 160337 h 307"/>
                <a:gd name="T34" fmla="*/ 22357 w 192"/>
                <a:gd name="T35" fmla="*/ 159292 h 307"/>
                <a:gd name="T36" fmla="*/ 13758 w 192"/>
                <a:gd name="T37" fmla="*/ 151981 h 307"/>
                <a:gd name="T38" fmla="*/ 12898 w 192"/>
                <a:gd name="T39" fmla="*/ 144669 h 307"/>
                <a:gd name="T40" fmla="*/ 9459 w 192"/>
                <a:gd name="T41" fmla="*/ 134223 h 307"/>
                <a:gd name="T42" fmla="*/ 4299 w 192"/>
                <a:gd name="T43" fmla="*/ 120644 h 307"/>
                <a:gd name="T44" fmla="*/ 860 w 192"/>
                <a:gd name="T45" fmla="*/ 110199 h 307"/>
                <a:gd name="T46" fmla="*/ 0 w 192"/>
                <a:gd name="T47" fmla="*/ 102887 h 307"/>
                <a:gd name="T48" fmla="*/ 0 w 192"/>
                <a:gd name="T49" fmla="*/ 94009 h 307"/>
                <a:gd name="T50" fmla="*/ 860 w 192"/>
                <a:gd name="T51" fmla="*/ 86175 h 307"/>
                <a:gd name="T52" fmla="*/ 4729 w 192"/>
                <a:gd name="T53" fmla="*/ 75729 h 307"/>
                <a:gd name="T54" fmla="*/ 14188 w 192"/>
                <a:gd name="T55" fmla="*/ 56927 h 307"/>
                <a:gd name="T56" fmla="*/ 20638 w 192"/>
                <a:gd name="T57" fmla="*/ 42304 h 307"/>
                <a:gd name="T58" fmla="*/ 22357 w 192"/>
                <a:gd name="T59" fmla="*/ 32381 h 307"/>
                <a:gd name="T60" fmla="*/ 22787 w 192"/>
                <a:gd name="T61" fmla="*/ 21413 h 307"/>
                <a:gd name="T62" fmla="*/ 23647 w 192"/>
                <a:gd name="T63" fmla="*/ 15668 h 307"/>
                <a:gd name="T64" fmla="*/ 24507 w 192"/>
                <a:gd name="T65" fmla="*/ 13579 h 307"/>
                <a:gd name="T66" fmla="*/ 25797 w 192"/>
                <a:gd name="T67" fmla="*/ 11490 h 307"/>
                <a:gd name="T68" fmla="*/ 18918 w 192"/>
                <a:gd name="T69" fmla="*/ 3656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9" name="Freeform 12"/>
            <p:cNvSpPr>
              <a:spLocks/>
            </p:cNvSpPr>
            <p:nvPr>
              <p:custDataLst>
                <p:tags r:id="rId4"/>
              </p:custDataLst>
            </p:nvPr>
          </p:nvSpPr>
          <p:spPr bwMode="auto">
            <a:xfrm>
              <a:off x="3927141" y="2404844"/>
              <a:ext cx="197496" cy="314603"/>
            </a:xfrm>
            <a:custGeom>
              <a:avLst/>
              <a:gdLst>
                <a:gd name="T0" fmla="*/ 11200 w 398"/>
                <a:gd name="T1" fmla="*/ 1042 h 518"/>
                <a:gd name="T2" fmla="*/ 40924 w 398"/>
                <a:gd name="T3" fmla="*/ 6773 h 518"/>
                <a:gd name="T4" fmla="*/ 49970 w 398"/>
                <a:gd name="T5" fmla="*/ 11983 h 518"/>
                <a:gd name="T6" fmla="*/ 34462 w 398"/>
                <a:gd name="T7" fmla="*/ 24487 h 518"/>
                <a:gd name="T8" fmla="*/ 27570 w 398"/>
                <a:gd name="T9" fmla="*/ 32302 h 518"/>
                <a:gd name="T10" fmla="*/ 33170 w 398"/>
                <a:gd name="T11" fmla="*/ 35949 h 518"/>
                <a:gd name="T12" fmla="*/ 71940 w 398"/>
                <a:gd name="T13" fmla="*/ 41159 h 518"/>
                <a:gd name="T14" fmla="*/ 90464 w 398"/>
                <a:gd name="T15" fmla="*/ 56788 h 518"/>
                <a:gd name="T16" fmla="*/ 66340 w 398"/>
                <a:gd name="T17" fmla="*/ 66166 h 518"/>
                <a:gd name="T18" fmla="*/ 63324 w 398"/>
                <a:gd name="T19" fmla="*/ 71897 h 518"/>
                <a:gd name="T20" fmla="*/ 82279 w 398"/>
                <a:gd name="T21" fmla="*/ 74502 h 518"/>
                <a:gd name="T22" fmla="*/ 90894 w 398"/>
                <a:gd name="T23" fmla="*/ 81275 h 518"/>
                <a:gd name="T24" fmla="*/ 104679 w 398"/>
                <a:gd name="T25" fmla="*/ 99510 h 518"/>
                <a:gd name="T26" fmla="*/ 111141 w 398"/>
                <a:gd name="T27" fmla="*/ 110451 h 518"/>
                <a:gd name="T28" fmla="*/ 112003 w 398"/>
                <a:gd name="T29" fmla="*/ 123476 h 518"/>
                <a:gd name="T30" fmla="*/ 117172 w 398"/>
                <a:gd name="T31" fmla="*/ 132333 h 518"/>
                <a:gd name="T32" fmla="*/ 123203 w 398"/>
                <a:gd name="T33" fmla="*/ 145357 h 518"/>
                <a:gd name="T34" fmla="*/ 131818 w 398"/>
                <a:gd name="T35" fmla="*/ 154735 h 518"/>
                <a:gd name="T36" fmla="*/ 140865 w 398"/>
                <a:gd name="T37" fmla="*/ 166718 h 518"/>
                <a:gd name="T38" fmla="*/ 149049 w 398"/>
                <a:gd name="T39" fmla="*/ 175575 h 518"/>
                <a:gd name="T40" fmla="*/ 159388 w 398"/>
                <a:gd name="T41" fmla="*/ 177659 h 518"/>
                <a:gd name="T42" fmla="*/ 170588 w 398"/>
                <a:gd name="T43" fmla="*/ 190163 h 518"/>
                <a:gd name="T44" fmla="*/ 170158 w 398"/>
                <a:gd name="T45" fmla="*/ 205793 h 518"/>
                <a:gd name="T46" fmla="*/ 164558 w 398"/>
                <a:gd name="T47" fmla="*/ 210482 h 518"/>
                <a:gd name="T48" fmla="*/ 158096 w 398"/>
                <a:gd name="T49" fmla="*/ 216213 h 518"/>
                <a:gd name="T50" fmla="*/ 158527 w 398"/>
                <a:gd name="T51" fmla="*/ 221944 h 518"/>
                <a:gd name="T52" fmla="*/ 161973 w 398"/>
                <a:gd name="T53" fmla="*/ 230800 h 518"/>
                <a:gd name="T54" fmla="*/ 154650 w 398"/>
                <a:gd name="T55" fmla="*/ 241220 h 518"/>
                <a:gd name="T56" fmla="*/ 62894 w 398"/>
                <a:gd name="T57" fmla="*/ 260497 h 518"/>
                <a:gd name="T58" fmla="*/ 29293 w 398"/>
                <a:gd name="T59" fmla="*/ 264665 h 518"/>
                <a:gd name="T60" fmla="*/ 22831 w 398"/>
                <a:gd name="T61" fmla="*/ 269875 h 518"/>
                <a:gd name="T62" fmla="*/ 24985 w 398"/>
                <a:gd name="T63" fmla="*/ 256850 h 518"/>
                <a:gd name="T64" fmla="*/ 30585 w 398"/>
                <a:gd name="T65" fmla="*/ 247993 h 518"/>
                <a:gd name="T66" fmla="*/ 49109 w 398"/>
                <a:gd name="T67" fmla="*/ 238615 h 518"/>
                <a:gd name="T68" fmla="*/ 74094 w 398"/>
                <a:gd name="T69" fmla="*/ 228716 h 518"/>
                <a:gd name="T70" fmla="*/ 77109 w 398"/>
                <a:gd name="T71" fmla="*/ 221944 h 518"/>
                <a:gd name="T72" fmla="*/ 73663 w 398"/>
                <a:gd name="T73" fmla="*/ 226111 h 518"/>
                <a:gd name="T74" fmla="*/ 47816 w 398"/>
                <a:gd name="T75" fmla="*/ 225069 h 518"/>
                <a:gd name="T76" fmla="*/ 32739 w 398"/>
                <a:gd name="T77" fmla="*/ 218818 h 518"/>
                <a:gd name="T78" fmla="*/ 33170 w 398"/>
                <a:gd name="T79" fmla="*/ 209440 h 518"/>
                <a:gd name="T80" fmla="*/ 40924 w 398"/>
                <a:gd name="T81" fmla="*/ 203709 h 518"/>
                <a:gd name="T82" fmla="*/ 37478 w 398"/>
                <a:gd name="T83" fmla="*/ 183390 h 518"/>
                <a:gd name="T84" fmla="*/ 45232 w 398"/>
                <a:gd name="T85" fmla="*/ 171407 h 518"/>
                <a:gd name="T86" fmla="*/ 66340 w 398"/>
                <a:gd name="T87" fmla="*/ 160987 h 518"/>
                <a:gd name="T88" fmla="*/ 74094 w 398"/>
                <a:gd name="T89" fmla="*/ 151609 h 518"/>
                <a:gd name="T90" fmla="*/ 63755 w 398"/>
                <a:gd name="T91" fmla="*/ 141189 h 518"/>
                <a:gd name="T92" fmla="*/ 59878 w 398"/>
                <a:gd name="T93" fmla="*/ 128686 h 518"/>
                <a:gd name="T94" fmla="*/ 40493 w 398"/>
                <a:gd name="T95" fmla="*/ 124518 h 518"/>
                <a:gd name="T96" fmla="*/ 34462 w 398"/>
                <a:gd name="T97" fmla="*/ 112535 h 518"/>
                <a:gd name="T98" fmla="*/ 38770 w 398"/>
                <a:gd name="T99" fmla="*/ 100031 h 518"/>
                <a:gd name="T100" fmla="*/ 43078 w 398"/>
                <a:gd name="T101" fmla="*/ 87527 h 518"/>
                <a:gd name="T102" fmla="*/ 31447 w 398"/>
                <a:gd name="T103" fmla="*/ 96905 h 518"/>
                <a:gd name="T104" fmla="*/ 9477 w 398"/>
                <a:gd name="T105" fmla="*/ 84401 h 518"/>
                <a:gd name="T106" fmla="*/ 8616 w 398"/>
                <a:gd name="T107" fmla="*/ 73981 h 518"/>
                <a:gd name="T108" fmla="*/ 6031 w 398"/>
                <a:gd name="T109" fmla="*/ 68250 h 518"/>
                <a:gd name="T110" fmla="*/ 8616 w 398"/>
                <a:gd name="T111" fmla="*/ 32823 h 518"/>
                <a:gd name="T112" fmla="*/ 8185 w 398"/>
                <a:gd name="T113" fmla="*/ 25529 h 518"/>
                <a:gd name="T114" fmla="*/ 1723 w 398"/>
                <a:gd name="T115" fmla="*/ 20840 h 518"/>
                <a:gd name="T116" fmla="*/ 8616 w 398"/>
                <a:gd name="T117" fmla="*/ 9899 h 518"/>
                <a:gd name="T118" fmla="*/ 1292 w 398"/>
                <a:gd name="T119" fmla="*/ 4689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C6AD68"/>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0" name="Freeform 13"/>
            <p:cNvSpPr>
              <a:spLocks/>
            </p:cNvSpPr>
            <p:nvPr>
              <p:custDataLst>
                <p:tags r:id="rId5"/>
              </p:custDataLst>
            </p:nvPr>
          </p:nvSpPr>
          <p:spPr bwMode="auto">
            <a:xfrm>
              <a:off x="4340420" y="2758310"/>
              <a:ext cx="195667" cy="88829"/>
            </a:xfrm>
            <a:custGeom>
              <a:avLst/>
              <a:gdLst>
                <a:gd name="T0" fmla="*/ 84486 w 382"/>
                <a:gd name="T1" fmla="*/ 10812 h 148"/>
                <a:gd name="T2" fmla="*/ 78706 w 382"/>
                <a:gd name="T3" fmla="*/ 15961 h 148"/>
                <a:gd name="T4" fmla="*/ 77372 w 382"/>
                <a:gd name="T5" fmla="*/ 23169 h 148"/>
                <a:gd name="T6" fmla="*/ 74704 w 382"/>
                <a:gd name="T7" fmla="*/ 27288 h 148"/>
                <a:gd name="T8" fmla="*/ 73814 w 382"/>
                <a:gd name="T9" fmla="*/ 31407 h 148"/>
                <a:gd name="T10" fmla="*/ 78706 w 382"/>
                <a:gd name="T11" fmla="*/ 38100 h 148"/>
                <a:gd name="T12" fmla="*/ 68923 w 382"/>
                <a:gd name="T13" fmla="*/ 44278 h 148"/>
                <a:gd name="T14" fmla="*/ 48024 w 382"/>
                <a:gd name="T15" fmla="*/ 49427 h 148"/>
                <a:gd name="T16" fmla="*/ 34239 w 382"/>
                <a:gd name="T17" fmla="*/ 49942 h 148"/>
                <a:gd name="T18" fmla="*/ 23123 w 382"/>
                <a:gd name="T19" fmla="*/ 48912 h 148"/>
                <a:gd name="T20" fmla="*/ 1779 w 382"/>
                <a:gd name="T21" fmla="*/ 57150 h 148"/>
                <a:gd name="T22" fmla="*/ 0 w 382"/>
                <a:gd name="T23" fmla="*/ 66418 h 148"/>
                <a:gd name="T24" fmla="*/ 1779 w 382"/>
                <a:gd name="T25" fmla="*/ 67447 h 148"/>
                <a:gd name="T26" fmla="*/ 5336 w 382"/>
                <a:gd name="T27" fmla="*/ 67447 h 148"/>
                <a:gd name="T28" fmla="*/ 22678 w 382"/>
                <a:gd name="T29" fmla="*/ 66418 h 148"/>
                <a:gd name="T30" fmla="*/ 50692 w 382"/>
                <a:gd name="T31" fmla="*/ 65388 h 148"/>
                <a:gd name="T32" fmla="*/ 54694 w 382"/>
                <a:gd name="T33" fmla="*/ 68992 h 148"/>
                <a:gd name="T34" fmla="*/ 60919 w 382"/>
                <a:gd name="T35" fmla="*/ 72596 h 148"/>
                <a:gd name="T36" fmla="*/ 70702 w 382"/>
                <a:gd name="T37" fmla="*/ 75685 h 148"/>
                <a:gd name="T38" fmla="*/ 82263 w 382"/>
                <a:gd name="T39" fmla="*/ 76200 h 148"/>
                <a:gd name="T40" fmla="*/ 93380 w 382"/>
                <a:gd name="T41" fmla="*/ 76200 h 148"/>
                <a:gd name="T42" fmla="*/ 103607 w 382"/>
                <a:gd name="T43" fmla="*/ 76200 h 148"/>
                <a:gd name="T44" fmla="*/ 113390 w 382"/>
                <a:gd name="T45" fmla="*/ 76200 h 148"/>
                <a:gd name="T46" fmla="*/ 122283 w 382"/>
                <a:gd name="T47" fmla="*/ 73626 h 148"/>
                <a:gd name="T48" fmla="*/ 133844 w 382"/>
                <a:gd name="T49" fmla="*/ 68992 h 148"/>
                <a:gd name="T50" fmla="*/ 148518 w 382"/>
                <a:gd name="T51" fmla="*/ 62299 h 148"/>
                <a:gd name="T52" fmla="*/ 156967 w 382"/>
                <a:gd name="T53" fmla="*/ 53031 h 148"/>
                <a:gd name="T54" fmla="*/ 165415 w 382"/>
                <a:gd name="T55" fmla="*/ 37070 h 148"/>
                <a:gd name="T56" fmla="*/ 167194 w 382"/>
                <a:gd name="T57" fmla="*/ 26773 h 148"/>
                <a:gd name="T58" fmla="*/ 161413 w 382"/>
                <a:gd name="T59" fmla="*/ 22654 h 148"/>
                <a:gd name="T60" fmla="*/ 158745 w 382"/>
                <a:gd name="T61" fmla="*/ 16476 h 148"/>
                <a:gd name="T62" fmla="*/ 154299 w 382"/>
                <a:gd name="T63" fmla="*/ 11327 h 148"/>
                <a:gd name="T64" fmla="*/ 148518 w 382"/>
                <a:gd name="T65" fmla="*/ 8753 h 148"/>
                <a:gd name="T66" fmla="*/ 141848 w 382"/>
                <a:gd name="T67" fmla="*/ 4119 h 148"/>
                <a:gd name="T68" fmla="*/ 90267 w 382"/>
                <a:gd name="T69" fmla="*/ 9268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1" name="Freeform 14"/>
            <p:cNvSpPr>
              <a:spLocks/>
            </p:cNvSpPr>
            <p:nvPr>
              <p:custDataLst>
                <p:tags r:id="rId6"/>
              </p:custDataLst>
            </p:nvPr>
          </p:nvSpPr>
          <p:spPr bwMode="auto">
            <a:xfrm>
              <a:off x="6059367" y="2582502"/>
              <a:ext cx="1475734" cy="1210296"/>
            </a:xfrm>
            <a:custGeom>
              <a:avLst/>
              <a:gdLst>
                <a:gd name="T0" fmla="*/ 162757 w 2936"/>
                <a:gd name="T1" fmla="*/ 560736 h 1983"/>
                <a:gd name="T2" fmla="*/ 167993 w 2936"/>
                <a:gd name="T3" fmla="*/ 618851 h 1983"/>
                <a:gd name="T4" fmla="*/ 208573 w 2936"/>
                <a:gd name="T5" fmla="*/ 710998 h 1983"/>
                <a:gd name="T6" fmla="*/ 335114 w 2936"/>
                <a:gd name="T7" fmla="*/ 781156 h 1983"/>
                <a:gd name="T8" fmla="*/ 452055 w 2936"/>
                <a:gd name="T9" fmla="*/ 812569 h 1983"/>
                <a:gd name="T10" fmla="*/ 490453 w 2936"/>
                <a:gd name="T11" fmla="*/ 800527 h 1983"/>
                <a:gd name="T12" fmla="*/ 611321 w 2936"/>
                <a:gd name="T13" fmla="*/ 758119 h 1983"/>
                <a:gd name="T14" fmla="*/ 675027 w 2936"/>
                <a:gd name="T15" fmla="*/ 807334 h 1983"/>
                <a:gd name="T16" fmla="*/ 688118 w 2936"/>
                <a:gd name="T17" fmla="*/ 888486 h 1983"/>
                <a:gd name="T18" fmla="*/ 701208 w 2936"/>
                <a:gd name="T19" fmla="*/ 928277 h 1983"/>
                <a:gd name="T20" fmla="*/ 744406 w 2936"/>
                <a:gd name="T21" fmla="*/ 1001052 h 1983"/>
                <a:gd name="T22" fmla="*/ 803749 w 2936"/>
                <a:gd name="T23" fmla="*/ 973303 h 1983"/>
                <a:gd name="T24" fmla="*/ 904109 w 2936"/>
                <a:gd name="T25" fmla="*/ 970685 h 1983"/>
                <a:gd name="T26" fmla="*/ 988324 w 2936"/>
                <a:gd name="T27" fmla="*/ 1038225 h 1983"/>
                <a:gd name="T28" fmla="*/ 1028468 w 2936"/>
                <a:gd name="T29" fmla="*/ 1000005 h 1983"/>
                <a:gd name="T30" fmla="*/ 1072102 w 2936"/>
                <a:gd name="T31" fmla="*/ 976968 h 1983"/>
                <a:gd name="T32" fmla="*/ 1110937 w 2936"/>
                <a:gd name="T33" fmla="*/ 956026 h 1983"/>
                <a:gd name="T34" fmla="*/ 1170716 w 2936"/>
                <a:gd name="T35" fmla="*/ 906811 h 1983"/>
                <a:gd name="T36" fmla="*/ 1186425 w 2936"/>
                <a:gd name="T37" fmla="*/ 846077 h 1983"/>
                <a:gd name="T38" fmla="*/ 1219151 w 2936"/>
                <a:gd name="T39" fmla="*/ 743459 h 1983"/>
                <a:gd name="T40" fmla="*/ 1180316 w 2936"/>
                <a:gd name="T41" fmla="*/ 719899 h 1983"/>
                <a:gd name="T42" fmla="*/ 1151954 w 2936"/>
                <a:gd name="T43" fmla="*/ 666495 h 1983"/>
                <a:gd name="T44" fmla="*/ 1164608 w 2936"/>
                <a:gd name="T45" fmla="*/ 642412 h 1983"/>
                <a:gd name="T46" fmla="*/ 1104828 w 2936"/>
                <a:gd name="T47" fmla="*/ 555500 h 1983"/>
                <a:gd name="T48" fmla="*/ 1127082 w 2936"/>
                <a:gd name="T49" fmla="*/ 519898 h 1983"/>
                <a:gd name="T50" fmla="*/ 1070357 w 2936"/>
                <a:gd name="T51" fmla="*/ 503667 h 1983"/>
                <a:gd name="T52" fmla="*/ 1017995 w 2936"/>
                <a:gd name="T53" fmla="*/ 464400 h 1983"/>
                <a:gd name="T54" fmla="*/ 1033267 w 2936"/>
                <a:gd name="T55" fmla="*/ 437698 h 1983"/>
                <a:gd name="T56" fmla="*/ 1065993 w 2936"/>
                <a:gd name="T57" fmla="*/ 395813 h 1983"/>
                <a:gd name="T58" fmla="*/ 1089120 w 2936"/>
                <a:gd name="T59" fmla="*/ 408379 h 1983"/>
                <a:gd name="T60" fmla="*/ 1104828 w 2936"/>
                <a:gd name="T61" fmla="*/ 446599 h 1983"/>
                <a:gd name="T62" fmla="*/ 1173335 w 2936"/>
                <a:gd name="T63" fmla="*/ 399478 h 1983"/>
                <a:gd name="T64" fmla="*/ 1233987 w 2936"/>
                <a:gd name="T65" fmla="*/ 352358 h 1983"/>
                <a:gd name="T66" fmla="*/ 1259295 w 2936"/>
                <a:gd name="T67" fmla="*/ 295289 h 1983"/>
                <a:gd name="T68" fmla="*/ 1277621 w 2936"/>
                <a:gd name="T69" fmla="*/ 258640 h 1983"/>
                <a:gd name="T70" fmla="*/ 1262349 w 2936"/>
                <a:gd name="T71" fmla="*/ 160734 h 1983"/>
                <a:gd name="T72" fmla="*/ 1187734 w 2936"/>
                <a:gd name="T73" fmla="*/ 178535 h 1983"/>
                <a:gd name="T74" fmla="*/ 1073848 w 2936"/>
                <a:gd name="T75" fmla="*/ 107330 h 1983"/>
                <a:gd name="T76" fmla="*/ 1003596 w 2936"/>
                <a:gd name="T77" fmla="*/ 46597 h 1983"/>
                <a:gd name="T78" fmla="*/ 863965 w 2936"/>
                <a:gd name="T79" fmla="*/ 27749 h 1983"/>
                <a:gd name="T80" fmla="*/ 875747 w 2936"/>
                <a:gd name="T81" fmla="*/ 81152 h 1983"/>
                <a:gd name="T82" fmla="*/ 851747 w 2936"/>
                <a:gd name="T83" fmla="*/ 118849 h 1983"/>
                <a:gd name="T84" fmla="*/ 883601 w 2936"/>
                <a:gd name="T85" fmla="*/ 183247 h 1983"/>
                <a:gd name="T86" fmla="*/ 936399 w 2936"/>
                <a:gd name="T87" fmla="*/ 193718 h 1983"/>
                <a:gd name="T88" fmla="*/ 890582 w 2936"/>
                <a:gd name="T89" fmla="*/ 238221 h 1983"/>
                <a:gd name="T90" fmla="*/ 825130 w 2936"/>
                <a:gd name="T91" fmla="*/ 298431 h 1983"/>
                <a:gd name="T92" fmla="*/ 711244 w 2936"/>
                <a:gd name="T93" fmla="*/ 373300 h 1983"/>
                <a:gd name="T94" fmla="*/ 535833 w 2936"/>
                <a:gd name="T95" fmla="*/ 345028 h 1983"/>
                <a:gd name="T96" fmla="*/ 452055 w 2936"/>
                <a:gd name="T97" fmla="*/ 293195 h 1983"/>
                <a:gd name="T98" fmla="*/ 328132 w 2936"/>
                <a:gd name="T99" fmla="*/ 259164 h 1983"/>
                <a:gd name="T100" fmla="*/ 299333 w 2936"/>
                <a:gd name="T101" fmla="*/ 198430 h 1983"/>
                <a:gd name="T102" fmla="*/ 223409 w 2936"/>
                <a:gd name="T103" fmla="*/ 156545 h 1983"/>
                <a:gd name="T104" fmla="*/ 187629 w 2936"/>
                <a:gd name="T105" fmla="*/ 162828 h 1983"/>
                <a:gd name="T106" fmla="*/ 184574 w 2936"/>
                <a:gd name="T107" fmla="*/ 203142 h 1983"/>
                <a:gd name="T108" fmla="*/ 133086 w 2936"/>
                <a:gd name="T109" fmla="*/ 200001 h 1983"/>
                <a:gd name="T110" fmla="*/ 99051 w 2936"/>
                <a:gd name="T111" fmla="*/ 265446 h 1983"/>
                <a:gd name="T112" fmla="*/ 113450 w 2936"/>
                <a:gd name="T113" fmla="*/ 311520 h 1983"/>
                <a:gd name="T114" fmla="*/ 109959 w 2936"/>
                <a:gd name="T115" fmla="*/ 374871 h 1983"/>
                <a:gd name="T116" fmla="*/ 51489 w 2936"/>
                <a:gd name="T117" fmla="*/ 408903 h 1983"/>
                <a:gd name="T118" fmla="*/ 17454 w 2936"/>
                <a:gd name="T119" fmla="*/ 468065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C6AD68"/>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2" name="Freeform 15"/>
            <p:cNvSpPr>
              <a:spLocks/>
            </p:cNvSpPr>
            <p:nvPr>
              <p:custDataLst>
                <p:tags r:id="rId7"/>
              </p:custDataLst>
            </p:nvPr>
          </p:nvSpPr>
          <p:spPr bwMode="auto">
            <a:xfrm>
              <a:off x="4552545" y="2047676"/>
              <a:ext cx="254184" cy="318305"/>
            </a:xfrm>
            <a:custGeom>
              <a:avLst/>
              <a:gdLst>
                <a:gd name="T0" fmla="*/ 151048 w 504"/>
                <a:gd name="T1" fmla="*/ 256896 h 524"/>
                <a:gd name="T2" fmla="*/ 112082 w 504"/>
                <a:gd name="T3" fmla="*/ 263149 h 524"/>
                <a:gd name="T4" fmla="*/ 102888 w 504"/>
                <a:gd name="T5" fmla="*/ 269402 h 524"/>
                <a:gd name="T6" fmla="*/ 91943 w 504"/>
                <a:gd name="T7" fmla="*/ 272008 h 524"/>
                <a:gd name="T8" fmla="*/ 67862 w 504"/>
                <a:gd name="T9" fmla="*/ 273050 h 524"/>
                <a:gd name="T10" fmla="*/ 46409 w 504"/>
                <a:gd name="T11" fmla="*/ 272008 h 524"/>
                <a:gd name="T12" fmla="*/ 41155 w 504"/>
                <a:gd name="T13" fmla="*/ 268881 h 524"/>
                <a:gd name="T14" fmla="*/ 31085 w 504"/>
                <a:gd name="T15" fmla="*/ 265234 h 524"/>
                <a:gd name="T16" fmla="*/ 15762 w 504"/>
                <a:gd name="T17" fmla="*/ 258460 h 524"/>
                <a:gd name="T18" fmla="*/ 9632 w 504"/>
                <a:gd name="T19" fmla="*/ 253249 h 524"/>
                <a:gd name="T20" fmla="*/ 8756 w 504"/>
                <a:gd name="T21" fmla="*/ 248559 h 524"/>
                <a:gd name="T22" fmla="*/ 11821 w 504"/>
                <a:gd name="T23" fmla="*/ 241264 h 524"/>
                <a:gd name="T24" fmla="*/ 14010 w 504"/>
                <a:gd name="T25" fmla="*/ 231884 h 524"/>
                <a:gd name="T26" fmla="*/ 12259 w 504"/>
                <a:gd name="T27" fmla="*/ 225110 h 524"/>
                <a:gd name="T28" fmla="*/ 4378 w 504"/>
                <a:gd name="T29" fmla="*/ 217294 h 524"/>
                <a:gd name="T30" fmla="*/ 438 w 504"/>
                <a:gd name="T31" fmla="*/ 212083 h 524"/>
                <a:gd name="T32" fmla="*/ 438 w 504"/>
                <a:gd name="T33" fmla="*/ 203745 h 524"/>
                <a:gd name="T34" fmla="*/ 7443 w 504"/>
                <a:gd name="T35" fmla="*/ 187592 h 524"/>
                <a:gd name="T36" fmla="*/ 21015 w 504"/>
                <a:gd name="T37" fmla="*/ 170917 h 524"/>
                <a:gd name="T38" fmla="*/ 37653 w 504"/>
                <a:gd name="T39" fmla="*/ 155805 h 524"/>
                <a:gd name="T40" fmla="*/ 54290 w 504"/>
                <a:gd name="T41" fmla="*/ 145383 h 524"/>
                <a:gd name="T42" fmla="*/ 70051 w 504"/>
                <a:gd name="T43" fmla="*/ 141736 h 524"/>
                <a:gd name="T44" fmla="*/ 67862 w 504"/>
                <a:gd name="T45" fmla="*/ 137567 h 524"/>
                <a:gd name="T46" fmla="*/ 62171 w 504"/>
                <a:gd name="T47" fmla="*/ 134962 h 524"/>
                <a:gd name="T48" fmla="*/ 58230 w 504"/>
                <a:gd name="T49" fmla="*/ 130793 h 524"/>
                <a:gd name="T50" fmla="*/ 55603 w 504"/>
                <a:gd name="T51" fmla="*/ 119329 h 524"/>
                <a:gd name="T52" fmla="*/ 54290 w 504"/>
                <a:gd name="T53" fmla="*/ 101612 h 524"/>
                <a:gd name="T54" fmla="*/ 50349 w 504"/>
                <a:gd name="T55" fmla="*/ 83895 h 524"/>
                <a:gd name="T56" fmla="*/ 43782 w 504"/>
                <a:gd name="T57" fmla="*/ 69826 h 524"/>
                <a:gd name="T58" fmla="*/ 29772 w 504"/>
                <a:gd name="T59" fmla="*/ 46898 h 524"/>
                <a:gd name="T60" fmla="*/ 37653 w 504"/>
                <a:gd name="T61" fmla="*/ 31265 h 524"/>
                <a:gd name="T62" fmla="*/ 46409 w 504"/>
                <a:gd name="T63" fmla="*/ 29181 h 524"/>
                <a:gd name="T64" fmla="*/ 56917 w 504"/>
                <a:gd name="T65" fmla="*/ 30223 h 524"/>
                <a:gd name="T66" fmla="*/ 60857 w 504"/>
                <a:gd name="T67" fmla="*/ 31786 h 524"/>
                <a:gd name="T68" fmla="*/ 70051 w 504"/>
                <a:gd name="T69" fmla="*/ 29181 h 524"/>
                <a:gd name="T70" fmla="*/ 71803 w 504"/>
                <a:gd name="T71" fmla="*/ 17196 h 524"/>
                <a:gd name="T72" fmla="*/ 74867 w 504"/>
                <a:gd name="T73" fmla="*/ 6774 h 524"/>
                <a:gd name="T74" fmla="*/ 81873 w 504"/>
                <a:gd name="T75" fmla="*/ 0 h 524"/>
                <a:gd name="T76" fmla="*/ 98510 w 504"/>
                <a:gd name="T77" fmla="*/ 0 h 524"/>
                <a:gd name="T78" fmla="*/ 111207 w 504"/>
                <a:gd name="T79" fmla="*/ 4169 h 524"/>
                <a:gd name="T80" fmla="*/ 122590 w 504"/>
                <a:gd name="T81" fmla="*/ 10943 h 524"/>
                <a:gd name="T82" fmla="*/ 122152 w 504"/>
                <a:gd name="T83" fmla="*/ 32307 h 524"/>
                <a:gd name="T84" fmla="*/ 127844 w 504"/>
                <a:gd name="T85" fmla="*/ 40124 h 524"/>
                <a:gd name="T86" fmla="*/ 139665 w 504"/>
                <a:gd name="T87" fmla="*/ 48982 h 524"/>
                <a:gd name="T88" fmla="*/ 155864 w 504"/>
                <a:gd name="T89" fmla="*/ 62009 h 524"/>
                <a:gd name="T90" fmla="*/ 151486 w 504"/>
                <a:gd name="T91" fmla="*/ 70347 h 524"/>
                <a:gd name="T92" fmla="*/ 148859 w 504"/>
                <a:gd name="T93" fmla="*/ 79726 h 524"/>
                <a:gd name="T94" fmla="*/ 150611 w 504"/>
                <a:gd name="T95" fmla="*/ 91711 h 524"/>
                <a:gd name="T96" fmla="*/ 158929 w 504"/>
                <a:gd name="T97" fmla="*/ 104218 h 524"/>
                <a:gd name="T98" fmla="*/ 165497 w 504"/>
                <a:gd name="T99" fmla="*/ 109428 h 524"/>
                <a:gd name="T100" fmla="*/ 168999 w 504"/>
                <a:gd name="T101" fmla="*/ 133398 h 524"/>
                <a:gd name="T102" fmla="*/ 176880 w 504"/>
                <a:gd name="T103" fmla="*/ 150594 h 524"/>
                <a:gd name="T104" fmla="*/ 189139 w 504"/>
                <a:gd name="T105" fmla="*/ 164143 h 524"/>
                <a:gd name="T106" fmla="*/ 202711 w 504"/>
                <a:gd name="T107" fmla="*/ 174564 h 524"/>
                <a:gd name="T108" fmla="*/ 204025 w 504"/>
                <a:gd name="T109" fmla="*/ 203224 h 524"/>
                <a:gd name="T110" fmla="*/ 173815 w 504"/>
                <a:gd name="T111" fmla="*/ 23813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3" name="Freeform 16"/>
            <p:cNvSpPr>
              <a:spLocks/>
            </p:cNvSpPr>
            <p:nvPr>
              <p:custDataLst>
                <p:tags r:id="rId8"/>
              </p:custDataLst>
            </p:nvPr>
          </p:nvSpPr>
          <p:spPr bwMode="auto">
            <a:xfrm>
              <a:off x="4248987" y="2534387"/>
              <a:ext cx="210296" cy="277591"/>
            </a:xfrm>
            <a:custGeom>
              <a:avLst/>
              <a:gdLst>
                <a:gd name="T0" fmla="*/ 177560 w 438"/>
                <a:gd name="T1" fmla="*/ 100319 h 451"/>
                <a:gd name="T2" fmla="*/ 170058 w 438"/>
                <a:gd name="T3" fmla="*/ 67583 h 451"/>
                <a:gd name="T4" fmla="*/ 161305 w 438"/>
                <a:gd name="T5" fmla="*/ 44879 h 451"/>
                <a:gd name="T6" fmla="*/ 152969 w 438"/>
                <a:gd name="T7" fmla="*/ 32736 h 451"/>
                <a:gd name="T8" fmla="*/ 148384 w 438"/>
                <a:gd name="T9" fmla="*/ 30624 h 451"/>
                <a:gd name="T10" fmla="*/ 139631 w 438"/>
                <a:gd name="T11" fmla="*/ 23760 h 451"/>
                <a:gd name="T12" fmla="*/ 130878 w 438"/>
                <a:gd name="T13" fmla="*/ 20064 h 451"/>
                <a:gd name="T14" fmla="*/ 122125 w 438"/>
                <a:gd name="T15" fmla="*/ 20064 h 451"/>
                <a:gd name="T16" fmla="*/ 115039 w 438"/>
                <a:gd name="T17" fmla="*/ 22176 h 451"/>
                <a:gd name="T18" fmla="*/ 104619 w 438"/>
                <a:gd name="T19" fmla="*/ 30624 h 451"/>
                <a:gd name="T20" fmla="*/ 97950 w 438"/>
                <a:gd name="T21" fmla="*/ 35376 h 451"/>
                <a:gd name="T22" fmla="*/ 90447 w 438"/>
                <a:gd name="T23" fmla="*/ 34848 h 451"/>
                <a:gd name="T24" fmla="*/ 72525 w 438"/>
                <a:gd name="T25" fmla="*/ 19536 h 451"/>
                <a:gd name="T26" fmla="*/ 47099 w 438"/>
                <a:gd name="T27" fmla="*/ 0 h 451"/>
                <a:gd name="T28" fmla="*/ 39597 w 438"/>
                <a:gd name="T29" fmla="*/ 12144 h 451"/>
                <a:gd name="T30" fmla="*/ 38763 w 438"/>
                <a:gd name="T31" fmla="*/ 22704 h 451"/>
                <a:gd name="T32" fmla="*/ 40847 w 438"/>
                <a:gd name="T33" fmla="*/ 27456 h 451"/>
                <a:gd name="T34" fmla="*/ 49600 w 438"/>
                <a:gd name="T35" fmla="*/ 36432 h 451"/>
                <a:gd name="T36" fmla="*/ 41264 w 438"/>
                <a:gd name="T37" fmla="*/ 38544 h 451"/>
                <a:gd name="T38" fmla="*/ 27509 w 438"/>
                <a:gd name="T39" fmla="*/ 49103 h 451"/>
                <a:gd name="T40" fmla="*/ 24175 w 438"/>
                <a:gd name="T41" fmla="*/ 62831 h 451"/>
                <a:gd name="T42" fmla="*/ 18756 w 438"/>
                <a:gd name="T43" fmla="*/ 72863 h 451"/>
                <a:gd name="T44" fmla="*/ 14588 w 438"/>
                <a:gd name="T45" fmla="*/ 82367 h 451"/>
                <a:gd name="T46" fmla="*/ 13755 w 438"/>
                <a:gd name="T47" fmla="*/ 94511 h 451"/>
                <a:gd name="T48" fmla="*/ 2918 w 438"/>
                <a:gd name="T49" fmla="*/ 125662 h 451"/>
                <a:gd name="T50" fmla="*/ 6252 w 438"/>
                <a:gd name="T51" fmla="*/ 129886 h 451"/>
                <a:gd name="T52" fmla="*/ 10837 w 438"/>
                <a:gd name="T53" fmla="*/ 130414 h 451"/>
                <a:gd name="T54" fmla="*/ 13755 w 438"/>
                <a:gd name="T55" fmla="*/ 182686 h 451"/>
                <a:gd name="T56" fmla="*/ 38763 w 438"/>
                <a:gd name="T57" fmla="*/ 186382 h 451"/>
                <a:gd name="T58" fmla="*/ 43348 w 438"/>
                <a:gd name="T59" fmla="*/ 198525 h 451"/>
                <a:gd name="T60" fmla="*/ 37096 w 438"/>
                <a:gd name="T61" fmla="*/ 224397 h 451"/>
                <a:gd name="T62" fmla="*/ 45432 w 438"/>
                <a:gd name="T63" fmla="*/ 236013 h 451"/>
                <a:gd name="T64" fmla="*/ 63355 w 438"/>
                <a:gd name="T65" fmla="*/ 236013 h 451"/>
                <a:gd name="T66" fmla="*/ 85446 w 438"/>
                <a:gd name="T67" fmla="*/ 234429 h 451"/>
                <a:gd name="T68" fmla="*/ 115039 w 438"/>
                <a:gd name="T69" fmla="*/ 235485 h 451"/>
                <a:gd name="T70" fmla="*/ 142965 w 438"/>
                <a:gd name="T71" fmla="*/ 233373 h 451"/>
                <a:gd name="T72" fmla="*/ 155053 w 438"/>
                <a:gd name="T73" fmla="*/ 228093 h 451"/>
                <a:gd name="T74" fmla="*/ 149634 w 438"/>
                <a:gd name="T75" fmla="*/ 218061 h 451"/>
                <a:gd name="T76" fmla="*/ 153802 w 438"/>
                <a:gd name="T77" fmla="*/ 212781 h 451"/>
                <a:gd name="T78" fmla="*/ 155053 w 438"/>
                <a:gd name="T79" fmla="*/ 201693 h 451"/>
                <a:gd name="T80" fmla="*/ 158387 w 438"/>
                <a:gd name="T81" fmla="*/ 193774 h 451"/>
                <a:gd name="T82" fmla="*/ 142965 w 438"/>
                <a:gd name="T83" fmla="*/ 181630 h 451"/>
                <a:gd name="T84" fmla="*/ 135463 w 438"/>
                <a:gd name="T85" fmla="*/ 170542 h 451"/>
                <a:gd name="T86" fmla="*/ 129627 w 438"/>
                <a:gd name="T87" fmla="*/ 155230 h 451"/>
                <a:gd name="T88" fmla="*/ 122542 w 438"/>
                <a:gd name="T89" fmla="*/ 146254 h 451"/>
                <a:gd name="T90" fmla="*/ 130878 w 438"/>
                <a:gd name="T91" fmla="*/ 145198 h 451"/>
                <a:gd name="T92" fmla="*/ 144216 w 438"/>
                <a:gd name="T93" fmla="*/ 143086 h 451"/>
                <a:gd name="T94" fmla="*/ 153802 w 438"/>
                <a:gd name="T95" fmla="*/ 137278 h 451"/>
                <a:gd name="T96" fmla="*/ 169641 w 438"/>
                <a:gd name="T97" fmla="*/ 126718 h 451"/>
                <a:gd name="T98" fmla="*/ 182562 w 438"/>
                <a:gd name="T99" fmla="*/ 124078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C6AD68"/>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4" name="Freeform 17"/>
            <p:cNvSpPr>
              <a:spLocks/>
            </p:cNvSpPr>
            <p:nvPr>
              <p:custDataLst>
                <p:tags r:id="rId9"/>
              </p:custDataLst>
            </p:nvPr>
          </p:nvSpPr>
          <p:spPr bwMode="auto">
            <a:xfrm>
              <a:off x="4278245" y="2834185"/>
              <a:ext cx="288929" cy="320154"/>
            </a:xfrm>
            <a:custGeom>
              <a:avLst/>
              <a:gdLst>
                <a:gd name="T0" fmla="*/ 141903 w 578"/>
                <a:gd name="T1" fmla="*/ 46122 h 524"/>
                <a:gd name="T2" fmla="*/ 135393 w 578"/>
                <a:gd name="T3" fmla="*/ 44550 h 524"/>
                <a:gd name="T4" fmla="*/ 130620 w 578"/>
                <a:gd name="T5" fmla="*/ 41405 h 524"/>
                <a:gd name="T6" fmla="*/ 119337 w 578"/>
                <a:gd name="T7" fmla="*/ 34592 h 524"/>
                <a:gd name="T8" fmla="*/ 108922 w 578"/>
                <a:gd name="T9" fmla="*/ 40881 h 524"/>
                <a:gd name="T10" fmla="*/ 106753 w 578"/>
                <a:gd name="T11" fmla="*/ 55032 h 524"/>
                <a:gd name="T12" fmla="*/ 109790 w 578"/>
                <a:gd name="T13" fmla="*/ 80190 h 524"/>
                <a:gd name="T14" fmla="*/ 117167 w 578"/>
                <a:gd name="T15" fmla="*/ 90148 h 524"/>
                <a:gd name="T16" fmla="*/ 124545 w 578"/>
                <a:gd name="T17" fmla="*/ 93293 h 524"/>
                <a:gd name="T18" fmla="*/ 129318 w 578"/>
                <a:gd name="T19" fmla="*/ 100106 h 524"/>
                <a:gd name="T20" fmla="*/ 152318 w 578"/>
                <a:gd name="T21" fmla="*/ 117926 h 524"/>
                <a:gd name="T22" fmla="*/ 194845 w 578"/>
                <a:gd name="T23" fmla="*/ 161952 h 524"/>
                <a:gd name="T24" fmla="*/ 206996 w 578"/>
                <a:gd name="T25" fmla="*/ 168765 h 524"/>
                <a:gd name="T26" fmla="*/ 218712 w 578"/>
                <a:gd name="T27" fmla="*/ 171910 h 524"/>
                <a:gd name="T28" fmla="*/ 232599 w 578"/>
                <a:gd name="T29" fmla="*/ 186585 h 524"/>
                <a:gd name="T30" fmla="*/ 250825 w 578"/>
                <a:gd name="T31" fmla="*/ 197068 h 524"/>
                <a:gd name="T32" fmla="*/ 245184 w 578"/>
                <a:gd name="T33" fmla="*/ 213315 h 524"/>
                <a:gd name="T34" fmla="*/ 228259 w 578"/>
                <a:gd name="T35" fmla="*/ 200737 h 524"/>
                <a:gd name="T36" fmla="*/ 220448 w 578"/>
                <a:gd name="T37" fmla="*/ 197068 h 524"/>
                <a:gd name="T38" fmla="*/ 216109 w 578"/>
                <a:gd name="T39" fmla="*/ 208074 h 524"/>
                <a:gd name="T40" fmla="*/ 219580 w 578"/>
                <a:gd name="T41" fmla="*/ 223274 h 524"/>
                <a:gd name="T42" fmla="*/ 223052 w 578"/>
                <a:gd name="T43" fmla="*/ 231659 h 524"/>
                <a:gd name="T44" fmla="*/ 216977 w 578"/>
                <a:gd name="T45" fmla="*/ 245286 h 524"/>
                <a:gd name="T46" fmla="*/ 209599 w 578"/>
                <a:gd name="T47" fmla="*/ 264679 h 524"/>
                <a:gd name="T48" fmla="*/ 201788 w 578"/>
                <a:gd name="T49" fmla="*/ 273589 h 524"/>
                <a:gd name="T50" fmla="*/ 189204 w 578"/>
                <a:gd name="T51" fmla="*/ 264679 h 524"/>
                <a:gd name="T52" fmla="*/ 197883 w 578"/>
                <a:gd name="T53" fmla="*/ 253672 h 524"/>
                <a:gd name="T54" fmla="*/ 201788 w 578"/>
                <a:gd name="T55" fmla="*/ 244762 h 524"/>
                <a:gd name="T56" fmla="*/ 200052 w 578"/>
                <a:gd name="T57" fmla="*/ 231135 h 524"/>
                <a:gd name="T58" fmla="*/ 185298 w 578"/>
                <a:gd name="T59" fmla="*/ 207026 h 524"/>
                <a:gd name="T60" fmla="*/ 167072 w 578"/>
                <a:gd name="T61" fmla="*/ 193399 h 524"/>
                <a:gd name="T62" fmla="*/ 154053 w 578"/>
                <a:gd name="T63" fmla="*/ 186585 h 524"/>
                <a:gd name="T64" fmla="*/ 137997 w 578"/>
                <a:gd name="T65" fmla="*/ 172958 h 524"/>
                <a:gd name="T66" fmla="*/ 116299 w 578"/>
                <a:gd name="T67" fmla="*/ 165097 h 524"/>
                <a:gd name="T68" fmla="*/ 94602 w 578"/>
                <a:gd name="T69" fmla="*/ 149373 h 524"/>
                <a:gd name="T70" fmla="*/ 70300 w 578"/>
                <a:gd name="T71" fmla="*/ 120023 h 524"/>
                <a:gd name="T72" fmla="*/ 54678 w 578"/>
                <a:gd name="T73" fmla="*/ 88052 h 524"/>
                <a:gd name="T74" fmla="*/ 33414 w 578"/>
                <a:gd name="T75" fmla="*/ 80714 h 524"/>
                <a:gd name="T76" fmla="*/ 22132 w 578"/>
                <a:gd name="T77" fmla="*/ 82286 h 524"/>
                <a:gd name="T78" fmla="*/ 6509 w 578"/>
                <a:gd name="T79" fmla="*/ 86479 h 524"/>
                <a:gd name="T80" fmla="*/ 1302 w 578"/>
                <a:gd name="T81" fmla="*/ 69707 h 524"/>
                <a:gd name="T82" fmla="*/ 434 w 578"/>
                <a:gd name="T83" fmla="*/ 48743 h 524"/>
                <a:gd name="T84" fmla="*/ 2604 w 578"/>
                <a:gd name="T85" fmla="*/ 25682 h 524"/>
                <a:gd name="T86" fmla="*/ 19528 w 578"/>
                <a:gd name="T87" fmla="*/ 21489 h 524"/>
                <a:gd name="T88" fmla="*/ 29509 w 578"/>
                <a:gd name="T89" fmla="*/ 17296 h 524"/>
                <a:gd name="T90" fmla="*/ 36018 w 578"/>
                <a:gd name="T91" fmla="*/ 25158 h 524"/>
                <a:gd name="T92" fmla="*/ 45131 w 578"/>
                <a:gd name="T93" fmla="*/ 23061 h 524"/>
                <a:gd name="T94" fmla="*/ 64659 w 578"/>
                <a:gd name="T95" fmla="*/ 8386 h 524"/>
                <a:gd name="T96" fmla="*/ 103715 w 578"/>
                <a:gd name="T97" fmla="*/ 0 h 524"/>
                <a:gd name="T98" fmla="*/ 111526 w 578"/>
                <a:gd name="T99" fmla="*/ 6814 h 524"/>
                <a:gd name="T100" fmla="*/ 144072 w 578"/>
                <a:gd name="T101" fmla="*/ 9958 h 524"/>
                <a:gd name="T102" fmla="*/ 139733 w 578"/>
                <a:gd name="T103" fmla="*/ 34068 h 524"/>
                <a:gd name="T104" fmla="*/ 141035 w 578"/>
                <a:gd name="T105" fmla="*/ 47170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C6AD68"/>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5" name="Freeform 18"/>
            <p:cNvSpPr>
              <a:spLocks/>
            </p:cNvSpPr>
            <p:nvPr>
              <p:custDataLst>
                <p:tags r:id="rId10"/>
              </p:custDataLst>
            </p:nvPr>
          </p:nvSpPr>
          <p:spPr bwMode="auto">
            <a:xfrm>
              <a:off x="4298360" y="3030349"/>
              <a:ext cx="38403" cy="96231"/>
            </a:xfrm>
            <a:custGeom>
              <a:avLst/>
              <a:gdLst>
                <a:gd name="T0" fmla="*/ 0 w 79"/>
                <a:gd name="T1" fmla="*/ 19090 h 160"/>
                <a:gd name="T2" fmla="*/ 2532 w 79"/>
                <a:gd name="T3" fmla="*/ 19090 h 160"/>
                <a:gd name="T4" fmla="*/ 4642 w 79"/>
                <a:gd name="T5" fmla="*/ 18574 h 160"/>
                <a:gd name="T6" fmla="*/ 6752 w 79"/>
                <a:gd name="T7" fmla="*/ 18058 h 160"/>
                <a:gd name="T8" fmla="*/ 8018 w 79"/>
                <a:gd name="T9" fmla="*/ 17026 h 160"/>
                <a:gd name="T10" fmla="*/ 10972 w 79"/>
                <a:gd name="T11" fmla="*/ 14446 h 160"/>
                <a:gd name="T12" fmla="*/ 13082 w 79"/>
                <a:gd name="T13" fmla="*/ 11351 h 160"/>
                <a:gd name="T14" fmla="*/ 15614 w 79"/>
                <a:gd name="T15" fmla="*/ 8255 h 160"/>
                <a:gd name="T16" fmla="*/ 17302 w 79"/>
                <a:gd name="T17" fmla="*/ 5159 h 160"/>
                <a:gd name="T18" fmla="*/ 19412 w 79"/>
                <a:gd name="T19" fmla="*/ 2580 h 160"/>
                <a:gd name="T20" fmla="*/ 22366 w 79"/>
                <a:gd name="T21" fmla="*/ 0 h 160"/>
                <a:gd name="T22" fmla="*/ 24054 w 79"/>
                <a:gd name="T23" fmla="*/ 1548 h 160"/>
                <a:gd name="T24" fmla="*/ 26164 w 79"/>
                <a:gd name="T25" fmla="*/ 3612 h 160"/>
                <a:gd name="T26" fmla="*/ 27008 w 79"/>
                <a:gd name="T27" fmla="*/ 5159 h 160"/>
                <a:gd name="T28" fmla="*/ 27852 w 79"/>
                <a:gd name="T29" fmla="*/ 7223 h 160"/>
                <a:gd name="T30" fmla="*/ 29118 w 79"/>
                <a:gd name="T31" fmla="*/ 11351 h 160"/>
                <a:gd name="T32" fmla="*/ 30384 w 79"/>
                <a:gd name="T33" fmla="*/ 16510 h 160"/>
                <a:gd name="T34" fmla="*/ 30806 w 79"/>
                <a:gd name="T35" fmla="*/ 20638 h 160"/>
                <a:gd name="T36" fmla="*/ 31228 w 79"/>
                <a:gd name="T37" fmla="*/ 25281 h 160"/>
                <a:gd name="T38" fmla="*/ 32072 w 79"/>
                <a:gd name="T39" fmla="*/ 29924 h 160"/>
                <a:gd name="T40" fmla="*/ 33338 w 79"/>
                <a:gd name="T41" fmla="*/ 34568 h 160"/>
                <a:gd name="T42" fmla="*/ 33338 w 79"/>
                <a:gd name="T43" fmla="*/ 50562 h 160"/>
                <a:gd name="T44" fmla="*/ 28696 w 79"/>
                <a:gd name="T45" fmla="*/ 59333 h 160"/>
                <a:gd name="T46" fmla="*/ 24898 w 79"/>
                <a:gd name="T47" fmla="*/ 66556 h 160"/>
                <a:gd name="T48" fmla="*/ 22366 w 79"/>
                <a:gd name="T49" fmla="*/ 70168 h 160"/>
                <a:gd name="T50" fmla="*/ 21100 w 79"/>
                <a:gd name="T51" fmla="*/ 74295 h 160"/>
                <a:gd name="T52" fmla="*/ 20256 w 79"/>
                <a:gd name="T53" fmla="*/ 77907 h 160"/>
                <a:gd name="T54" fmla="*/ 19412 w 79"/>
                <a:gd name="T55" fmla="*/ 82550 h 160"/>
                <a:gd name="T56" fmla="*/ 16880 w 79"/>
                <a:gd name="T57" fmla="*/ 79970 h 160"/>
                <a:gd name="T58" fmla="*/ 13926 w 79"/>
                <a:gd name="T59" fmla="*/ 77391 h 160"/>
                <a:gd name="T60" fmla="*/ 11816 w 79"/>
                <a:gd name="T61" fmla="*/ 74295 h 160"/>
                <a:gd name="T62" fmla="*/ 9284 w 79"/>
                <a:gd name="T63" fmla="*/ 70683 h 160"/>
                <a:gd name="T64" fmla="*/ 7596 w 79"/>
                <a:gd name="T65" fmla="*/ 67072 h 160"/>
                <a:gd name="T66" fmla="*/ 6330 w 79"/>
                <a:gd name="T67" fmla="*/ 63460 h 160"/>
                <a:gd name="T68" fmla="*/ 4642 w 79"/>
                <a:gd name="T69" fmla="*/ 59333 h 160"/>
                <a:gd name="T70" fmla="*/ 3376 w 79"/>
                <a:gd name="T71" fmla="*/ 55721 h 160"/>
                <a:gd name="T72" fmla="*/ 1688 w 79"/>
                <a:gd name="T73" fmla="*/ 46950 h 160"/>
                <a:gd name="T74" fmla="*/ 422 w 79"/>
                <a:gd name="T75" fmla="*/ 37663 h 160"/>
                <a:gd name="T76" fmla="*/ 0 w 79"/>
                <a:gd name="T77" fmla="*/ 28377 h 160"/>
                <a:gd name="T78" fmla="*/ 0 w 79"/>
                <a:gd name="T79" fmla="*/ 19090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grpSp>
          <p:nvGrpSpPr>
            <p:cNvPr id="16" name="Group 19"/>
            <p:cNvGrpSpPr>
              <a:grpSpLocks/>
            </p:cNvGrpSpPr>
            <p:nvPr>
              <p:custDataLst>
                <p:tags r:id="rId11"/>
              </p:custDataLst>
            </p:nvPr>
          </p:nvGrpSpPr>
          <p:grpSpPr bwMode="auto">
            <a:xfrm>
              <a:off x="6970043" y="4266553"/>
              <a:ext cx="544943" cy="247981"/>
              <a:chOff x="4488" y="2394"/>
              <a:chExt cx="358" cy="124"/>
            </a:xfrm>
          </p:grpSpPr>
          <p:sp>
            <p:nvSpPr>
              <p:cNvPr id="17" name="Freeform 20"/>
              <p:cNvSpPr>
                <a:spLocks/>
              </p:cNvSpPr>
              <p:nvPr/>
            </p:nvSpPr>
            <p:spPr bwMode="auto">
              <a:xfrm>
                <a:off x="4675" y="2394"/>
                <a:ext cx="171" cy="124"/>
              </a:xfrm>
              <a:custGeom>
                <a:avLst/>
                <a:gdLst>
                  <a:gd name="T0" fmla="*/ 142 w 512"/>
                  <a:gd name="T1" fmla="*/ 60 h 408"/>
                  <a:gd name="T2" fmla="*/ 129 w 512"/>
                  <a:gd name="T3" fmla="*/ 59 h 408"/>
                  <a:gd name="T4" fmla="*/ 123 w 512"/>
                  <a:gd name="T5" fmla="*/ 62 h 408"/>
                  <a:gd name="T6" fmla="*/ 118 w 512"/>
                  <a:gd name="T7" fmla="*/ 66 h 408"/>
                  <a:gd name="T8" fmla="*/ 116 w 512"/>
                  <a:gd name="T9" fmla="*/ 77 h 408"/>
                  <a:gd name="T10" fmla="*/ 109 w 512"/>
                  <a:gd name="T11" fmla="*/ 93 h 408"/>
                  <a:gd name="T12" fmla="*/ 102 w 512"/>
                  <a:gd name="T13" fmla="*/ 102 h 408"/>
                  <a:gd name="T14" fmla="*/ 97 w 512"/>
                  <a:gd name="T15" fmla="*/ 106 h 408"/>
                  <a:gd name="T16" fmla="*/ 91 w 512"/>
                  <a:gd name="T17" fmla="*/ 109 h 408"/>
                  <a:gd name="T18" fmla="*/ 86 w 512"/>
                  <a:gd name="T19" fmla="*/ 112 h 408"/>
                  <a:gd name="T20" fmla="*/ 84 w 512"/>
                  <a:gd name="T21" fmla="*/ 114 h 408"/>
                  <a:gd name="T22" fmla="*/ 72 w 512"/>
                  <a:gd name="T23" fmla="*/ 112 h 408"/>
                  <a:gd name="T24" fmla="*/ 61 w 512"/>
                  <a:gd name="T25" fmla="*/ 112 h 408"/>
                  <a:gd name="T26" fmla="*/ 52 w 512"/>
                  <a:gd name="T27" fmla="*/ 113 h 408"/>
                  <a:gd name="T28" fmla="*/ 46 w 512"/>
                  <a:gd name="T29" fmla="*/ 118 h 408"/>
                  <a:gd name="T30" fmla="*/ 32 w 512"/>
                  <a:gd name="T31" fmla="*/ 123 h 408"/>
                  <a:gd name="T32" fmla="*/ 21 w 512"/>
                  <a:gd name="T33" fmla="*/ 124 h 408"/>
                  <a:gd name="T34" fmla="*/ 15 w 512"/>
                  <a:gd name="T35" fmla="*/ 122 h 408"/>
                  <a:gd name="T36" fmla="*/ 5 w 512"/>
                  <a:gd name="T37" fmla="*/ 112 h 408"/>
                  <a:gd name="T38" fmla="*/ 1 w 512"/>
                  <a:gd name="T39" fmla="*/ 105 h 408"/>
                  <a:gd name="T40" fmla="*/ 3 w 512"/>
                  <a:gd name="T41" fmla="*/ 102 h 408"/>
                  <a:gd name="T42" fmla="*/ 11 w 512"/>
                  <a:gd name="T43" fmla="*/ 105 h 408"/>
                  <a:gd name="T44" fmla="*/ 18 w 512"/>
                  <a:gd name="T45" fmla="*/ 102 h 408"/>
                  <a:gd name="T46" fmla="*/ 19 w 512"/>
                  <a:gd name="T47" fmla="*/ 95 h 408"/>
                  <a:gd name="T48" fmla="*/ 24 w 512"/>
                  <a:gd name="T49" fmla="*/ 91 h 408"/>
                  <a:gd name="T50" fmla="*/ 27 w 512"/>
                  <a:gd name="T51" fmla="*/ 87 h 408"/>
                  <a:gd name="T52" fmla="*/ 30 w 512"/>
                  <a:gd name="T53" fmla="*/ 83 h 408"/>
                  <a:gd name="T54" fmla="*/ 34 w 512"/>
                  <a:gd name="T55" fmla="*/ 80 h 408"/>
                  <a:gd name="T56" fmla="*/ 46 w 512"/>
                  <a:gd name="T57" fmla="*/ 75 h 408"/>
                  <a:gd name="T58" fmla="*/ 58 w 512"/>
                  <a:gd name="T59" fmla="*/ 71 h 408"/>
                  <a:gd name="T60" fmla="*/ 67 w 512"/>
                  <a:gd name="T61" fmla="*/ 66 h 408"/>
                  <a:gd name="T62" fmla="*/ 71 w 512"/>
                  <a:gd name="T63" fmla="*/ 62 h 408"/>
                  <a:gd name="T64" fmla="*/ 73 w 512"/>
                  <a:gd name="T65" fmla="*/ 58 h 408"/>
                  <a:gd name="T66" fmla="*/ 76 w 512"/>
                  <a:gd name="T67" fmla="*/ 49 h 408"/>
                  <a:gd name="T68" fmla="*/ 76 w 512"/>
                  <a:gd name="T69" fmla="*/ 45 h 408"/>
                  <a:gd name="T70" fmla="*/ 77 w 512"/>
                  <a:gd name="T71" fmla="*/ 46 h 408"/>
                  <a:gd name="T72" fmla="*/ 80 w 512"/>
                  <a:gd name="T73" fmla="*/ 43 h 408"/>
                  <a:gd name="T74" fmla="*/ 79 w 512"/>
                  <a:gd name="T75" fmla="*/ 47 h 408"/>
                  <a:gd name="T76" fmla="*/ 80 w 512"/>
                  <a:gd name="T77" fmla="*/ 53 h 408"/>
                  <a:gd name="T78" fmla="*/ 84 w 512"/>
                  <a:gd name="T79" fmla="*/ 59 h 408"/>
                  <a:gd name="T80" fmla="*/ 91 w 512"/>
                  <a:gd name="T81" fmla="*/ 62 h 408"/>
                  <a:gd name="T82" fmla="*/ 102 w 512"/>
                  <a:gd name="T83" fmla="*/ 62 h 408"/>
                  <a:gd name="T84" fmla="*/ 107 w 512"/>
                  <a:gd name="T85" fmla="*/ 62 h 408"/>
                  <a:gd name="T86" fmla="*/ 109 w 512"/>
                  <a:gd name="T87" fmla="*/ 60 h 408"/>
                  <a:gd name="T88" fmla="*/ 108 w 512"/>
                  <a:gd name="T89" fmla="*/ 53 h 408"/>
                  <a:gd name="T90" fmla="*/ 100 w 512"/>
                  <a:gd name="T91" fmla="*/ 40 h 408"/>
                  <a:gd name="T92" fmla="*/ 107 w 512"/>
                  <a:gd name="T93" fmla="*/ 33 h 408"/>
                  <a:gd name="T94" fmla="*/ 115 w 512"/>
                  <a:gd name="T95" fmla="*/ 20 h 408"/>
                  <a:gd name="T96" fmla="*/ 125 w 512"/>
                  <a:gd name="T97" fmla="*/ 7 h 408"/>
                  <a:gd name="T98" fmla="*/ 133 w 512"/>
                  <a:gd name="T99" fmla="*/ 0 h 408"/>
                  <a:gd name="T100" fmla="*/ 134 w 512"/>
                  <a:gd name="T101" fmla="*/ 7 h 408"/>
                  <a:gd name="T102" fmla="*/ 138 w 512"/>
                  <a:gd name="T103" fmla="*/ 15 h 408"/>
                  <a:gd name="T104" fmla="*/ 147 w 512"/>
                  <a:gd name="T105" fmla="*/ 23 h 408"/>
                  <a:gd name="T106" fmla="*/ 162 w 512"/>
                  <a:gd name="T107" fmla="*/ 32 h 408"/>
                  <a:gd name="T108" fmla="*/ 170 w 512"/>
                  <a:gd name="T109" fmla="*/ 40 h 408"/>
                  <a:gd name="T110" fmla="*/ 167 w 512"/>
                  <a:gd name="T111" fmla="*/ 45 h 408"/>
                  <a:gd name="T112" fmla="*/ 160 w 512"/>
                  <a:gd name="T113" fmla="*/ 46 h 408"/>
                  <a:gd name="T114" fmla="*/ 153 w 512"/>
                  <a:gd name="T115" fmla="*/ 55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8" name="Freeform 21"/>
              <p:cNvSpPr>
                <a:spLocks/>
              </p:cNvSpPr>
              <p:nvPr/>
            </p:nvSpPr>
            <p:spPr bwMode="auto">
              <a:xfrm>
                <a:off x="4488" y="2420"/>
                <a:ext cx="77" cy="89"/>
              </a:xfrm>
              <a:custGeom>
                <a:avLst/>
                <a:gdLst>
                  <a:gd name="T0" fmla="*/ 50 w 232"/>
                  <a:gd name="T1" fmla="*/ 7 h 289"/>
                  <a:gd name="T2" fmla="*/ 55 w 232"/>
                  <a:gd name="T3" fmla="*/ 15 h 289"/>
                  <a:gd name="T4" fmla="*/ 58 w 232"/>
                  <a:gd name="T5" fmla="*/ 17 h 289"/>
                  <a:gd name="T6" fmla="*/ 60 w 232"/>
                  <a:gd name="T7" fmla="*/ 18 h 289"/>
                  <a:gd name="T8" fmla="*/ 62 w 232"/>
                  <a:gd name="T9" fmla="*/ 51 h 289"/>
                  <a:gd name="T10" fmla="*/ 63 w 232"/>
                  <a:gd name="T11" fmla="*/ 60 h 289"/>
                  <a:gd name="T12" fmla="*/ 64 w 232"/>
                  <a:gd name="T13" fmla="*/ 64 h 289"/>
                  <a:gd name="T14" fmla="*/ 66 w 232"/>
                  <a:gd name="T15" fmla="*/ 67 h 289"/>
                  <a:gd name="T16" fmla="*/ 77 w 232"/>
                  <a:gd name="T17" fmla="*/ 76 h 289"/>
                  <a:gd name="T18" fmla="*/ 73 w 232"/>
                  <a:gd name="T19" fmla="*/ 89 h 289"/>
                  <a:gd name="T20" fmla="*/ 62 w 232"/>
                  <a:gd name="T21" fmla="*/ 87 h 289"/>
                  <a:gd name="T22" fmla="*/ 50 w 232"/>
                  <a:gd name="T23" fmla="*/ 81 h 289"/>
                  <a:gd name="T24" fmla="*/ 38 w 232"/>
                  <a:gd name="T25" fmla="*/ 72 h 289"/>
                  <a:gd name="T26" fmla="*/ 27 w 232"/>
                  <a:gd name="T27" fmla="*/ 64 h 289"/>
                  <a:gd name="T28" fmla="*/ 19 w 232"/>
                  <a:gd name="T29" fmla="*/ 54 h 289"/>
                  <a:gd name="T30" fmla="*/ 10 w 232"/>
                  <a:gd name="T31" fmla="*/ 45 h 289"/>
                  <a:gd name="T32" fmla="*/ 3 w 232"/>
                  <a:gd name="T33" fmla="*/ 39 h 289"/>
                  <a:gd name="T34" fmla="*/ 1 w 232"/>
                  <a:gd name="T35" fmla="*/ 36 h 289"/>
                  <a:gd name="T36" fmla="*/ 0 w 232"/>
                  <a:gd name="T37" fmla="*/ 34 h 289"/>
                  <a:gd name="T38" fmla="*/ 0 w 232"/>
                  <a:gd name="T39" fmla="*/ 31 h 289"/>
                  <a:gd name="T40" fmla="*/ 1 w 232"/>
                  <a:gd name="T41" fmla="*/ 28 h 289"/>
                  <a:gd name="T42" fmla="*/ 4 w 232"/>
                  <a:gd name="T43" fmla="*/ 24 h 289"/>
                  <a:gd name="T44" fmla="*/ 4 w 232"/>
                  <a:gd name="T45" fmla="*/ 16 h 289"/>
                  <a:gd name="T46" fmla="*/ 2 w 232"/>
                  <a:gd name="T47" fmla="*/ 5 h 289"/>
                  <a:gd name="T48" fmla="*/ 4 w 232"/>
                  <a:gd name="T49" fmla="*/ 0 h 289"/>
                  <a:gd name="T50" fmla="*/ 9 w 232"/>
                  <a:gd name="T51" fmla="*/ 1 h 289"/>
                  <a:gd name="T52" fmla="*/ 14 w 232"/>
                  <a:gd name="T53" fmla="*/ 3 h 289"/>
                  <a:gd name="T54" fmla="*/ 20 w 232"/>
                  <a:gd name="T55" fmla="*/ 6 h 289"/>
                  <a:gd name="T56" fmla="*/ 24 w 232"/>
                  <a:gd name="T57" fmla="*/ 9 h 289"/>
                  <a:gd name="T58" fmla="*/ 27 w 232"/>
                  <a:gd name="T59" fmla="*/ 10 h 289"/>
                  <a:gd name="T60" fmla="*/ 30 w 232"/>
                  <a:gd name="T61" fmla="*/ 10 h 289"/>
                  <a:gd name="T62" fmla="*/ 35 w 232"/>
                  <a:gd name="T63" fmla="*/ 8 h 289"/>
                  <a:gd name="T64" fmla="*/ 40 w 232"/>
                  <a:gd name="T65" fmla="*/ 6 h 289"/>
                  <a:gd name="T66" fmla="*/ 44 w 232"/>
                  <a:gd name="T67" fmla="*/ 3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grpSp>
        <p:sp>
          <p:nvSpPr>
            <p:cNvPr id="19" name="Freeform 22"/>
            <p:cNvSpPr>
              <a:spLocks/>
            </p:cNvSpPr>
            <p:nvPr>
              <p:custDataLst>
                <p:tags r:id="rId12"/>
              </p:custDataLst>
            </p:nvPr>
          </p:nvSpPr>
          <p:spPr bwMode="auto">
            <a:xfrm>
              <a:off x="4691524" y="1790443"/>
              <a:ext cx="3531156" cy="1252859"/>
            </a:xfrm>
            <a:custGeom>
              <a:avLst/>
              <a:gdLst>
                <a:gd name="T0" fmla="*/ 315287 w 7049"/>
                <a:gd name="T1" fmla="*/ 909433 h 2048"/>
                <a:gd name="T2" fmla="*/ 465321 w 7049"/>
                <a:gd name="T3" fmla="*/ 1016487 h 2048"/>
                <a:gd name="T4" fmla="*/ 527073 w 7049"/>
                <a:gd name="T5" fmla="*/ 951940 h 2048"/>
                <a:gd name="T6" fmla="*/ 727987 w 7049"/>
                <a:gd name="T7" fmla="*/ 770893 h 2048"/>
                <a:gd name="T8" fmla="*/ 1138513 w 7049"/>
                <a:gd name="T9" fmla="*/ 690078 h 2048"/>
                <a:gd name="T10" fmla="*/ 1456845 w 7049"/>
                <a:gd name="T11" fmla="*/ 784012 h 2048"/>
                <a:gd name="T12" fmla="*/ 1598615 w 7049"/>
                <a:gd name="T13" fmla="*/ 754625 h 2048"/>
                <a:gd name="T14" fmla="*/ 1798660 w 7049"/>
                <a:gd name="T15" fmla="*/ 782963 h 2048"/>
                <a:gd name="T16" fmla="*/ 1990441 w 7049"/>
                <a:gd name="T17" fmla="*/ 791884 h 2048"/>
                <a:gd name="T18" fmla="*/ 2069589 w 7049"/>
                <a:gd name="T19" fmla="*/ 719990 h 2048"/>
                <a:gd name="T20" fmla="*/ 2242236 w 7049"/>
                <a:gd name="T21" fmla="*/ 774566 h 2048"/>
                <a:gd name="T22" fmla="*/ 2441411 w 7049"/>
                <a:gd name="T23" fmla="*/ 838589 h 2048"/>
                <a:gd name="T24" fmla="*/ 2437062 w 7049"/>
                <a:gd name="T25" fmla="*/ 967683 h 2048"/>
                <a:gd name="T26" fmla="*/ 2545347 w 7049"/>
                <a:gd name="T27" fmla="*/ 845936 h 2048"/>
                <a:gd name="T28" fmla="*/ 2422276 w 7049"/>
                <a:gd name="T29" fmla="*/ 659116 h 2048"/>
                <a:gd name="T30" fmla="*/ 2318340 w 7049"/>
                <a:gd name="T31" fmla="*/ 601916 h 2048"/>
                <a:gd name="T32" fmla="*/ 2547086 w 7049"/>
                <a:gd name="T33" fmla="*/ 515328 h 2048"/>
                <a:gd name="T34" fmla="*/ 2597967 w 7049"/>
                <a:gd name="T35" fmla="*/ 431364 h 2048"/>
                <a:gd name="T36" fmla="*/ 2666678 w 7049"/>
                <a:gd name="T37" fmla="*/ 399353 h 2048"/>
                <a:gd name="T38" fmla="*/ 2694075 w 7049"/>
                <a:gd name="T39" fmla="*/ 511130 h 2048"/>
                <a:gd name="T40" fmla="*/ 2762351 w 7049"/>
                <a:gd name="T41" fmla="*/ 656492 h 2048"/>
                <a:gd name="T42" fmla="*/ 2859329 w 7049"/>
                <a:gd name="T43" fmla="*/ 739931 h 2048"/>
                <a:gd name="T44" fmla="*/ 2855415 w 7049"/>
                <a:gd name="T45" fmla="*/ 637076 h 2048"/>
                <a:gd name="T46" fmla="*/ 2771484 w 7049"/>
                <a:gd name="T47" fmla="*/ 544191 h 2048"/>
                <a:gd name="T48" fmla="*/ 2847153 w 7049"/>
                <a:gd name="T49" fmla="*/ 464425 h 2048"/>
                <a:gd name="T50" fmla="*/ 2957612 w 7049"/>
                <a:gd name="T51" fmla="*/ 411423 h 2048"/>
                <a:gd name="T52" fmla="*/ 2882378 w 7049"/>
                <a:gd name="T53" fmla="*/ 324310 h 2048"/>
                <a:gd name="T54" fmla="*/ 2956742 w 7049"/>
                <a:gd name="T55" fmla="*/ 333756 h 2048"/>
                <a:gd name="T56" fmla="*/ 2983705 w 7049"/>
                <a:gd name="T57" fmla="*/ 284952 h 2048"/>
                <a:gd name="T58" fmla="*/ 2826713 w 7049"/>
                <a:gd name="T59" fmla="*/ 242446 h 2048"/>
                <a:gd name="T60" fmla="*/ 2540998 w 7049"/>
                <a:gd name="T61" fmla="*/ 215157 h 2048"/>
                <a:gd name="T62" fmla="*/ 2475766 w 7049"/>
                <a:gd name="T63" fmla="*/ 217781 h 2048"/>
                <a:gd name="T64" fmla="*/ 2170481 w 7049"/>
                <a:gd name="T65" fmla="*/ 184196 h 2048"/>
                <a:gd name="T66" fmla="*/ 2056108 w 7049"/>
                <a:gd name="T67" fmla="*/ 152184 h 2048"/>
                <a:gd name="T68" fmla="*/ 1918686 w 7049"/>
                <a:gd name="T69" fmla="*/ 152184 h 2048"/>
                <a:gd name="T70" fmla="*/ 1743430 w 7049"/>
                <a:gd name="T71" fmla="*/ 166878 h 2048"/>
                <a:gd name="T72" fmla="*/ 1554258 w 7049"/>
                <a:gd name="T73" fmla="*/ 136966 h 2048"/>
                <a:gd name="T74" fmla="*/ 1430752 w 7049"/>
                <a:gd name="T75" fmla="*/ 128045 h 2048"/>
                <a:gd name="T76" fmla="*/ 1308116 w 7049"/>
                <a:gd name="T77" fmla="*/ 123322 h 2048"/>
                <a:gd name="T78" fmla="*/ 1184610 w 7049"/>
                <a:gd name="T79" fmla="*/ 30437 h 2048"/>
                <a:gd name="T80" fmla="*/ 1138078 w 7049"/>
                <a:gd name="T81" fmla="*/ 73468 h 2048"/>
                <a:gd name="T82" fmla="*/ 928032 w 7049"/>
                <a:gd name="T83" fmla="*/ 87637 h 2048"/>
                <a:gd name="T84" fmla="*/ 938904 w 7049"/>
                <a:gd name="T85" fmla="*/ 104955 h 2048"/>
                <a:gd name="T86" fmla="*/ 955864 w 7049"/>
                <a:gd name="T87" fmla="*/ 179473 h 2048"/>
                <a:gd name="T88" fmla="*/ 840621 w 7049"/>
                <a:gd name="T89" fmla="*/ 134342 h 2048"/>
                <a:gd name="T90" fmla="*/ 777129 w 7049"/>
                <a:gd name="T91" fmla="*/ 143263 h 2048"/>
                <a:gd name="T92" fmla="*/ 833663 w 7049"/>
                <a:gd name="T93" fmla="*/ 234049 h 2048"/>
                <a:gd name="T94" fmla="*/ 902809 w 7049"/>
                <a:gd name="T95" fmla="*/ 277605 h 2048"/>
                <a:gd name="T96" fmla="*/ 818877 w 7049"/>
                <a:gd name="T97" fmla="*/ 311191 h 2048"/>
                <a:gd name="T98" fmla="*/ 796698 w 7049"/>
                <a:gd name="T99" fmla="*/ 243495 h 2048"/>
                <a:gd name="T100" fmla="*/ 704939 w 7049"/>
                <a:gd name="T101" fmla="*/ 121223 h 2048"/>
                <a:gd name="T102" fmla="*/ 705809 w 7049"/>
                <a:gd name="T103" fmla="*/ 236673 h 2048"/>
                <a:gd name="T104" fmla="*/ 538380 w 7049"/>
                <a:gd name="T105" fmla="*/ 208335 h 2048"/>
                <a:gd name="T106" fmla="*/ 520985 w 7049"/>
                <a:gd name="T107" fmla="*/ 250317 h 2048"/>
                <a:gd name="T108" fmla="*/ 394870 w 7049"/>
                <a:gd name="T109" fmla="*/ 262387 h 2048"/>
                <a:gd name="T110" fmla="*/ 300936 w 7049"/>
                <a:gd name="T111" fmla="*/ 253466 h 2048"/>
                <a:gd name="T112" fmla="*/ 261797 w 7049"/>
                <a:gd name="T113" fmla="*/ 306993 h 2048"/>
                <a:gd name="T114" fmla="*/ 176996 w 7049"/>
                <a:gd name="T115" fmla="*/ 387808 h 2048"/>
                <a:gd name="T116" fmla="*/ 169603 w 7049"/>
                <a:gd name="T117" fmla="*/ 321162 h 2048"/>
                <a:gd name="T118" fmla="*/ 65232 w 7049"/>
                <a:gd name="T119" fmla="*/ 230901 h 2048"/>
                <a:gd name="T120" fmla="*/ 30876 w 7049"/>
                <a:gd name="T121" fmla="*/ 317488 h 2048"/>
                <a:gd name="T122" fmla="*/ 48706 w 7049"/>
                <a:gd name="T123" fmla="*/ 502733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C6AD68"/>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0" name="Freeform 23"/>
            <p:cNvSpPr>
              <a:spLocks/>
            </p:cNvSpPr>
            <p:nvPr>
              <p:custDataLst>
                <p:tags r:id="rId13"/>
              </p:custDataLst>
            </p:nvPr>
          </p:nvSpPr>
          <p:spPr bwMode="auto">
            <a:xfrm>
              <a:off x="3843022" y="2941520"/>
              <a:ext cx="323674" cy="288694"/>
            </a:xfrm>
            <a:custGeom>
              <a:avLst/>
              <a:gdLst>
                <a:gd name="T0" fmla="*/ 176323 w 647"/>
                <a:gd name="T1" fmla="*/ 14227 h 470"/>
                <a:gd name="T2" fmla="*/ 185877 w 647"/>
                <a:gd name="T3" fmla="*/ 23711 h 470"/>
                <a:gd name="T4" fmla="*/ 198906 w 647"/>
                <a:gd name="T5" fmla="*/ 31615 h 470"/>
                <a:gd name="T6" fmla="*/ 222358 w 647"/>
                <a:gd name="T7" fmla="*/ 41099 h 470"/>
                <a:gd name="T8" fmla="*/ 233649 w 647"/>
                <a:gd name="T9" fmla="*/ 42680 h 470"/>
                <a:gd name="T10" fmla="*/ 244072 w 647"/>
                <a:gd name="T11" fmla="*/ 52165 h 470"/>
                <a:gd name="T12" fmla="*/ 246244 w 647"/>
                <a:gd name="T13" fmla="*/ 51111 h 470"/>
                <a:gd name="T14" fmla="*/ 249718 w 647"/>
                <a:gd name="T15" fmla="*/ 44788 h 470"/>
                <a:gd name="T16" fmla="*/ 253192 w 647"/>
                <a:gd name="T17" fmla="*/ 41099 h 470"/>
                <a:gd name="T18" fmla="*/ 261878 w 647"/>
                <a:gd name="T19" fmla="*/ 42153 h 470"/>
                <a:gd name="T20" fmla="*/ 270998 w 647"/>
                <a:gd name="T21" fmla="*/ 41626 h 470"/>
                <a:gd name="T22" fmla="*/ 277947 w 647"/>
                <a:gd name="T23" fmla="*/ 44261 h 470"/>
                <a:gd name="T24" fmla="*/ 280553 w 647"/>
                <a:gd name="T25" fmla="*/ 54272 h 470"/>
                <a:gd name="T26" fmla="*/ 280553 w 647"/>
                <a:gd name="T27" fmla="*/ 64811 h 470"/>
                <a:gd name="T28" fmla="*/ 268393 w 647"/>
                <a:gd name="T29" fmla="*/ 69026 h 470"/>
                <a:gd name="T30" fmla="*/ 254495 w 647"/>
                <a:gd name="T31" fmla="*/ 76930 h 470"/>
                <a:gd name="T32" fmla="*/ 243204 w 647"/>
                <a:gd name="T33" fmla="*/ 86941 h 470"/>
                <a:gd name="T34" fmla="*/ 218883 w 647"/>
                <a:gd name="T35" fmla="*/ 112760 h 470"/>
                <a:gd name="T36" fmla="*/ 212369 w 647"/>
                <a:gd name="T37" fmla="*/ 119610 h 470"/>
                <a:gd name="T38" fmla="*/ 205854 w 647"/>
                <a:gd name="T39" fmla="*/ 133836 h 470"/>
                <a:gd name="T40" fmla="*/ 205420 w 647"/>
                <a:gd name="T41" fmla="*/ 148590 h 470"/>
                <a:gd name="T42" fmla="*/ 205420 w 647"/>
                <a:gd name="T43" fmla="*/ 163871 h 470"/>
                <a:gd name="T44" fmla="*/ 201077 w 647"/>
                <a:gd name="T45" fmla="*/ 179151 h 470"/>
                <a:gd name="T46" fmla="*/ 195431 w 647"/>
                <a:gd name="T47" fmla="*/ 186528 h 470"/>
                <a:gd name="T48" fmla="*/ 178494 w 647"/>
                <a:gd name="T49" fmla="*/ 202335 h 470"/>
                <a:gd name="T50" fmla="*/ 166334 w 647"/>
                <a:gd name="T51" fmla="*/ 216562 h 470"/>
                <a:gd name="T52" fmla="*/ 162425 w 647"/>
                <a:gd name="T53" fmla="*/ 223939 h 470"/>
                <a:gd name="T54" fmla="*/ 160254 w 647"/>
                <a:gd name="T55" fmla="*/ 227627 h 470"/>
                <a:gd name="T56" fmla="*/ 134631 w 647"/>
                <a:gd name="T57" fmla="*/ 226046 h 470"/>
                <a:gd name="T58" fmla="*/ 111613 w 647"/>
                <a:gd name="T59" fmla="*/ 228681 h 470"/>
                <a:gd name="T60" fmla="*/ 97281 w 647"/>
                <a:gd name="T61" fmla="*/ 235004 h 470"/>
                <a:gd name="T62" fmla="*/ 83818 w 647"/>
                <a:gd name="T63" fmla="*/ 246069 h 470"/>
                <a:gd name="T64" fmla="*/ 77738 w 647"/>
                <a:gd name="T65" fmla="*/ 247123 h 470"/>
                <a:gd name="T66" fmla="*/ 73395 w 647"/>
                <a:gd name="T67" fmla="*/ 242908 h 470"/>
                <a:gd name="T68" fmla="*/ 66447 w 647"/>
                <a:gd name="T69" fmla="*/ 227627 h 470"/>
                <a:gd name="T70" fmla="*/ 60801 w 647"/>
                <a:gd name="T71" fmla="*/ 218143 h 470"/>
                <a:gd name="T72" fmla="*/ 52984 w 647"/>
                <a:gd name="T73" fmla="*/ 210766 h 470"/>
                <a:gd name="T74" fmla="*/ 49509 w 647"/>
                <a:gd name="T75" fmla="*/ 199701 h 470"/>
                <a:gd name="T76" fmla="*/ 54721 w 647"/>
                <a:gd name="T77" fmla="*/ 177043 h 470"/>
                <a:gd name="T78" fmla="*/ 55155 w 647"/>
                <a:gd name="T79" fmla="*/ 140686 h 470"/>
                <a:gd name="T80" fmla="*/ 63841 w 647"/>
                <a:gd name="T81" fmla="*/ 108544 h 470"/>
                <a:gd name="T82" fmla="*/ 72961 w 647"/>
                <a:gd name="T83" fmla="*/ 78510 h 470"/>
                <a:gd name="T84" fmla="*/ 74698 w 647"/>
                <a:gd name="T85" fmla="*/ 69026 h 470"/>
                <a:gd name="T86" fmla="*/ 50378 w 647"/>
                <a:gd name="T87" fmla="*/ 64811 h 470"/>
                <a:gd name="T88" fmla="*/ 26926 w 647"/>
                <a:gd name="T89" fmla="*/ 57434 h 470"/>
                <a:gd name="T90" fmla="*/ 7383 w 647"/>
                <a:gd name="T91" fmla="*/ 49003 h 470"/>
                <a:gd name="T92" fmla="*/ 0 w 647"/>
                <a:gd name="T93" fmla="*/ 20023 h 470"/>
                <a:gd name="T94" fmla="*/ 9989 w 647"/>
                <a:gd name="T95" fmla="*/ 17915 h 470"/>
                <a:gd name="T96" fmla="*/ 22149 w 647"/>
                <a:gd name="T97" fmla="*/ 10538 h 470"/>
                <a:gd name="T98" fmla="*/ 31703 w 647"/>
                <a:gd name="T99" fmla="*/ 2108 h 470"/>
                <a:gd name="T100" fmla="*/ 37349 w 647"/>
                <a:gd name="T101" fmla="*/ 0 h 470"/>
                <a:gd name="T102" fmla="*/ 57327 w 647"/>
                <a:gd name="T103" fmla="*/ 3688 h 470"/>
                <a:gd name="T104" fmla="*/ 74264 w 647"/>
                <a:gd name="T105" fmla="*/ 8958 h 470"/>
                <a:gd name="T106" fmla="*/ 90767 w 647"/>
                <a:gd name="T107" fmla="*/ 10538 h 470"/>
                <a:gd name="T108" fmla="*/ 102059 w 647"/>
                <a:gd name="T109" fmla="*/ 15281 h 470"/>
                <a:gd name="T110" fmla="*/ 112047 w 647"/>
                <a:gd name="T111" fmla="*/ 19496 h 470"/>
                <a:gd name="T112" fmla="*/ 167202 w 647"/>
                <a:gd name="T113" fmla="*/ 13700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C6AD68"/>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1" name="Freeform 24"/>
            <p:cNvSpPr>
              <a:spLocks/>
            </p:cNvSpPr>
            <p:nvPr>
              <p:custDataLst>
                <p:tags r:id="rId14"/>
              </p:custDataLst>
            </p:nvPr>
          </p:nvSpPr>
          <p:spPr bwMode="auto">
            <a:xfrm>
              <a:off x="6874953" y="3802051"/>
              <a:ext cx="239555" cy="531124"/>
            </a:xfrm>
            <a:custGeom>
              <a:avLst/>
              <a:gdLst>
                <a:gd name="T0" fmla="*/ 164546 w 479"/>
                <a:gd name="T1" fmla="*/ 187389 h 868"/>
                <a:gd name="T2" fmla="*/ 144575 w 479"/>
                <a:gd name="T3" fmla="*/ 194213 h 868"/>
                <a:gd name="T4" fmla="*/ 136326 w 479"/>
                <a:gd name="T5" fmla="*/ 204711 h 868"/>
                <a:gd name="T6" fmla="*/ 137194 w 479"/>
                <a:gd name="T7" fmla="*/ 224657 h 868"/>
                <a:gd name="T8" fmla="*/ 152824 w 479"/>
                <a:gd name="T9" fmla="*/ 258251 h 868"/>
                <a:gd name="T10" fmla="*/ 155863 w 479"/>
                <a:gd name="T11" fmla="*/ 278197 h 868"/>
                <a:gd name="T12" fmla="*/ 158902 w 479"/>
                <a:gd name="T13" fmla="*/ 291319 h 868"/>
                <a:gd name="T14" fmla="*/ 140233 w 479"/>
                <a:gd name="T15" fmla="*/ 276097 h 868"/>
                <a:gd name="T16" fmla="*/ 134155 w 479"/>
                <a:gd name="T17" fmla="*/ 258251 h 868"/>
                <a:gd name="T18" fmla="*/ 116789 w 479"/>
                <a:gd name="T19" fmla="*/ 245128 h 868"/>
                <a:gd name="T20" fmla="*/ 91173 w 479"/>
                <a:gd name="T21" fmla="*/ 230431 h 868"/>
                <a:gd name="T22" fmla="*/ 83793 w 479"/>
                <a:gd name="T23" fmla="*/ 213109 h 868"/>
                <a:gd name="T24" fmla="*/ 67729 w 479"/>
                <a:gd name="T25" fmla="*/ 250377 h 868"/>
                <a:gd name="T26" fmla="*/ 67729 w 479"/>
                <a:gd name="T27" fmla="*/ 275047 h 868"/>
                <a:gd name="T28" fmla="*/ 57309 w 479"/>
                <a:gd name="T29" fmla="*/ 301817 h 868"/>
                <a:gd name="T30" fmla="*/ 55572 w 479"/>
                <a:gd name="T31" fmla="*/ 325963 h 868"/>
                <a:gd name="T32" fmla="*/ 66860 w 479"/>
                <a:gd name="T33" fmla="*/ 341185 h 868"/>
                <a:gd name="T34" fmla="*/ 75978 w 479"/>
                <a:gd name="T35" fmla="*/ 359556 h 868"/>
                <a:gd name="T36" fmla="*/ 80319 w 479"/>
                <a:gd name="T37" fmla="*/ 383177 h 868"/>
                <a:gd name="T38" fmla="*/ 98120 w 479"/>
                <a:gd name="T39" fmla="*/ 409422 h 868"/>
                <a:gd name="T40" fmla="*/ 121999 w 479"/>
                <a:gd name="T41" fmla="*/ 433042 h 868"/>
                <a:gd name="T42" fmla="*/ 147614 w 479"/>
                <a:gd name="T43" fmla="*/ 446165 h 868"/>
                <a:gd name="T44" fmla="*/ 129379 w 479"/>
                <a:gd name="T45" fmla="*/ 455088 h 868"/>
                <a:gd name="T46" fmla="*/ 116789 w 479"/>
                <a:gd name="T47" fmla="*/ 453513 h 868"/>
                <a:gd name="T48" fmla="*/ 99422 w 479"/>
                <a:gd name="T49" fmla="*/ 441441 h 868"/>
                <a:gd name="T50" fmla="*/ 86832 w 479"/>
                <a:gd name="T51" fmla="*/ 431993 h 868"/>
                <a:gd name="T52" fmla="*/ 59480 w 479"/>
                <a:gd name="T53" fmla="*/ 398399 h 868"/>
                <a:gd name="T54" fmla="*/ 36035 w 479"/>
                <a:gd name="T55" fmla="*/ 383177 h 868"/>
                <a:gd name="T56" fmla="*/ 32128 w 479"/>
                <a:gd name="T57" fmla="*/ 361131 h 868"/>
                <a:gd name="T58" fmla="*/ 34733 w 479"/>
                <a:gd name="T59" fmla="*/ 342760 h 868"/>
                <a:gd name="T60" fmla="*/ 38206 w 479"/>
                <a:gd name="T61" fmla="*/ 323863 h 868"/>
                <a:gd name="T62" fmla="*/ 52099 w 479"/>
                <a:gd name="T63" fmla="*/ 261400 h 868"/>
                <a:gd name="T64" fmla="*/ 46889 w 479"/>
                <a:gd name="T65" fmla="*/ 212060 h 868"/>
                <a:gd name="T66" fmla="*/ 26918 w 479"/>
                <a:gd name="T67" fmla="*/ 167443 h 868"/>
                <a:gd name="T68" fmla="*/ 27786 w 479"/>
                <a:gd name="T69" fmla="*/ 149596 h 868"/>
                <a:gd name="T70" fmla="*/ 32128 w 479"/>
                <a:gd name="T71" fmla="*/ 139098 h 868"/>
                <a:gd name="T72" fmla="*/ 24313 w 479"/>
                <a:gd name="T73" fmla="*/ 106030 h 868"/>
                <a:gd name="T74" fmla="*/ 9986 w 479"/>
                <a:gd name="T75" fmla="*/ 82934 h 868"/>
                <a:gd name="T76" fmla="*/ 434 w 479"/>
                <a:gd name="T77" fmla="*/ 53540 h 868"/>
                <a:gd name="T78" fmla="*/ 4776 w 479"/>
                <a:gd name="T79" fmla="*/ 23096 h 868"/>
                <a:gd name="T80" fmla="*/ 21274 w 479"/>
                <a:gd name="T81" fmla="*/ 8398 h 868"/>
                <a:gd name="T82" fmla="*/ 52099 w 479"/>
                <a:gd name="T83" fmla="*/ 0 h 868"/>
                <a:gd name="T84" fmla="*/ 67729 w 479"/>
                <a:gd name="T85" fmla="*/ 14697 h 868"/>
                <a:gd name="T86" fmla="*/ 77714 w 479"/>
                <a:gd name="T87" fmla="*/ 18896 h 868"/>
                <a:gd name="T88" fmla="*/ 85529 w 479"/>
                <a:gd name="T89" fmla="*/ 71386 h 868"/>
                <a:gd name="T90" fmla="*/ 92476 w 479"/>
                <a:gd name="T91" fmla="*/ 87133 h 868"/>
                <a:gd name="T92" fmla="*/ 100291 w 479"/>
                <a:gd name="T93" fmla="*/ 81359 h 868"/>
                <a:gd name="T94" fmla="*/ 112013 w 479"/>
                <a:gd name="T95" fmla="*/ 66137 h 868"/>
                <a:gd name="T96" fmla="*/ 121999 w 479"/>
                <a:gd name="T97" fmla="*/ 74011 h 868"/>
                <a:gd name="T98" fmla="*/ 129379 w 479"/>
                <a:gd name="T99" fmla="*/ 71386 h 868"/>
                <a:gd name="T100" fmla="*/ 137194 w 479"/>
                <a:gd name="T101" fmla="*/ 56689 h 868"/>
                <a:gd name="T102" fmla="*/ 150219 w 479"/>
                <a:gd name="T103" fmla="*/ 56689 h 868"/>
                <a:gd name="T104" fmla="*/ 168019 w 479"/>
                <a:gd name="T105" fmla="*/ 82409 h 868"/>
                <a:gd name="T106" fmla="*/ 197108 w 479"/>
                <a:gd name="T107" fmla="*/ 129125 h 868"/>
                <a:gd name="T108" fmla="*/ 207528 w 479"/>
                <a:gd name="T109" fmla="*/ 161144 h 868"/>
                <a:gd name="T110" fmla="*/ 203186 w 479"/>
                <a:gd name="T111" fmla="*/ 177416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chemeClr val="bg1">
                <a:lumMod val="75000"/>
              </a:schemeClr>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2" name="Freeform 30"/>
            <p:cNvSpPr>
              <a:spLocks/>
            </p:cNvSpPr>
            <p:nvPr>
              <p:custDataLst>
                <p:tags r:id="rId15"/>
              </p:custDataLst>
            </p:nvPr>
          </p:nvSpPr>
          <p:spPr bwMode="auto">
            <a:xfrm>
              <a:off x="5278526" y="2534387"/>
              <a:ext cx="1007596" cy="527422"/>
            </a:xfrm>
            <a:custGeom>
              <a:avLst/>
              <a:gdLst>
                <a:gd name="T0" fmla="*/ 188809 w 2006"/>
                <a:gd name="T1" fmla="*/ 401059 h 863"/>
                <a:gd name="T2" fmla="*/ 179652 w 2006"/>
                <a:gd name="T3" fmla="*/ 400535 h 863"/>
                <a:gd name="T4" fmla="*/ 170059 w 2006"/>
                <a:gd name="T5" fmla="*/ 416263 h 863"/>
                <a:gd name="T6" fmla="*/ 163518 w 2006"/>
                <a:gd name="T7" fmla="*/ 415214 h 863"/>
                <a:gd name="T8" fmla="*/ 161338 w 2006"/>
                <a:gd name="T9" fmla="*/ 393720 h 863"/>
                <a:gd name="T10" fmla="*/ 141280 w 2006"/>
                <a:gd name="T11" fmla="*/ 379565 h 863"/>
                <a:gd name="T12" fmla="*/ 136047 w 2006"/>
                <a:gd name="T13" fmla="*/ 371177 h 863"/>
                <a:gd name="T14" fmla="*/ 125582 w 2006"/>
                <a:gd name="T15" fmla="*/ 362788 h 863"/>
                <a:gd name="T16" fmla="*/ 109448 w 2006"/>
                <a:gd name="T17" fmla="*/ 336051 h 863"/>
                <a:gd name="T18" fmla="*/ 101163 w 2006"/>
                <a:gd name="T19" fmla="*/ 319799 h 863"/>
                <a:gd name="T20" fmla="*/ 110320 w 2006"/>
                <a:gd name="T21" fmla="*/ 311411 h 863"/>
                <a:gd name="T22" fmla="*/ 121657 w 2006"/>
                <a:gd name="T23" fmla="*/ 300401 h 863"/>
                <a:gd name="T24" fmla="*/ 147384 w 2006"/>
                <a:gd name="T25" fmla="*/ 285198 h 863"/>
                <a:gd name="T26" fmla="*/ 139099 w 2006"/>
                <a:gd name="T27" fmla="*/ 255315 h 863"/>
                <a:gd name="T28" fmla="*/ 112500 w 2006"/>
                <a:gd name="T29" fmla="*/ 249024 h 863"/>
                <a:gd name="T30" fmla="*/ 91134 w 2006"/>
                <a:gd name="T31" fmla="*/ 246403 h 863"/>
                <a:gd name="T32" fmla="*/ 68460 w 2006"/>
                <a:gd name="T33" fmla="*/ 259509 h 863"/>
                <a:gd name="T34" fmla="*/ 46221 w 2006"/>
                <a:gd name="T35" fmla="*/ 264752 h 863"/>
                <a:gd name="T36" fmla="*/ 11773 w 2006"/>
                <a:gd name="T37" fmla="*/ 216520 h 863"/>
                <a:gd name="T38" fmla="*/ 8721 w 2006"/>
                <a:gd name="T39" fmla="*/ 148366 h 863"/>
                <a:gd name="T40" fmla="*/ 49273 w 2006"/>
                <a:gd name="T41" fmla="*/ 135784 h 863"/>
                <a:gd name="T42" fmla="*/ 127326 w 2006"/>
                <a:gd name="T43" fmla="*/ 116386 h 863"/>
                <a:gd name="T44" fmla="*/ 217152 w 2006"/>
                <a:gd name="T45" fmla="*/ 132638 h 863"/>
                <a:gd name="T46" fmla="*/ 312647 w 2006"/>
                <a:gd name="T47" fmla="*/ 132638 h 863"/>
                <a:gd name="T48" fmla="*/ 286920 w 2006"/>
                <a:gd name="T49" fmla="*/ 96988 h 863"/>
                <a:gd name="T50" fmla="*/ 361920 w 2006"/>
                <a:gd name="T51" fmla="*/ 35650 h 863"/>
                <a:gd name="T52" fmla="*/ 457851 w 2006"/>
                <a:gd name="T53" fmla="*/ 6815 h 863"/>
                <a:gd name="T54" fmla="*/ 512793 w 2006"/>
                <a:gd name="T55" fmla="*/ 31980 h 863"/>
                <a:gd name="T56" fmla="*/ 565119 w 2006"/>
                <a:gd name="T57" fmla="*/ 58193 h 863"/>
                <a:gd name="T58" fmla="*/ 628782 w 2006"/>
                <a:gd name="T59" fmla="*/ 51902 h 863"/>
                <a:gd name="T60" fmla="*/ 718172 w 2006"/>
                <a:gd name="T61" fmla="*/ 142075 h 863"/>
                <a:gd name="T62" fmla="*/ 781835 w 2006"/>
                <a:gd name="T63" fmla="*/ 138929 h 863"/>
                <a:gd name="T64" fmla="*/ 872097 w 2006"/>
                <a:gd name="T65" fmla="*/ 177724 h 863"/>
                <a:gd name="T66" fmla="*/ 872969 w 2006"/>
                <a:gd name="T67" fmla="*/ 199743 h 863"/>
                <a:gd name="T68" fmla="*/ 863812 w 2006"/>
                <a:gd name="T69" fmla="*/ 209180 h 863"/>
                <a:gd name="T70" fmla="*/ 854655 w 2006"/>
                <a:gd name="T71" fmla="*/ 211801 h 863"/>
                <a:gd name="T72" fmla="*/ 855963 w 2006"/>
                <a:gd name="T73" fmla="*/ 222811 h 863"/>
                <a:gd name="T74" fmla="*/ 865556 w 2006"/>
                <a:gd name="T75" fmla="*/ 244305 h 863"/>
                <a:gd name="T76" fmla="*/ 862940 w 2006"/>
                <a:gd name="T77" fmla="*/ 250597 h 863"/>
                <a:gd name="T78" fmla="*/ 845498 w 2006"/>
                <a:gd name="T79" fmla="*/ 252169 h 863"/>
                <a:gd name="T80" fmla="*/ 825440 w 2006"/>
                <a:gd name="T81" fmla="*/ 248500 h 863"/>
                <a:gd name="T82" fmla="*/ 812794 w 2006"/>
                <a:gd name="T83" fmla="*/ 248500 h 863"/>
                <a:gd name="T84" fmla="*/ 818899 w 2006"/>
                <a:gd name="T85" fmla="*/ 287295 h 863"/>
                <a:gd name="T86" fmla="*/ 819771 w 2006"/>
                <a:gd name="T87" fmla="*/ 307217 h 863"/>
                <a:gd name="T88" fmla="*/ 780091 w 2006"/>
                <a:gd name="T89" fmla="*/ 308265 h 863"/>
                <a:gd name="T90" fmla="*/ 770933 w 2006"/>
                <a:gd name="T91" fmla="*/ 316653 h 863"/>
                <a:gd name="T92" fmla="*/ 782707 w 2006"/>
                <a:gd name="T93" fmla="*/ 324517 h 863"/>
                <a:gd name="T94" fmla="*/ 790992 w 2006"/>
                <a:gd name="T95" fmla="*/ 340769 h 863"/>
                <a:gd name="T96" fmla="*/ 799713 w 2006"/>
                <a:gd name="T97" fmla="*/ 361216 h 863"/>
                <a:gd name="T98" fmla="*/ 801021 w 2006"/>
                <a:gd name="T99" fmla="*/ 370128 h 863"/>
                <a:gd name="T100" fmla="*/ 801021 w 2006"/>
                <a:gd name="T101" fmla="*/ 395293 h 863"/>
                <a:gd name="T102" fmla="*/ 759160 w 2006"/>
                <a:gd name="T103" fmla="*/ 387953 h 863"/>
                <a:gd name="T104" fmla="*/ 643171 w 2006"/>
                <a:gd name="T105" fmla="*/ 400535 h 863"/>
                <a:gd name="T106" fmla="*/ 573840 w 2006"/>
                <a:gd name="T107" fmla="*/ 416787 h 863"/>
                <a:gd name="T108" fmla="*/ 497967 w 2006"/>
                <a:gd name="T109" fmla="*/ 439330 h 863"/>
                <a:gd name="T110" fmla="*/ 419915 w 2006"/>
                <a:gd name="T111" fmla="*/ 365410 h 863"/>
                <a:gd name="T112" fmla="*/ 298257 w 2006"/>
                <a:gd name="T113" fmla="*/ 307217 h 863"/>
                <a:gd name="T114" fmla="*/ 254652 w 2006"/>
                <a:gd name="T115" fmla="*/ 436185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3" name="Freeform 31"/>
            <p:cNvSpPr>
              <a:spLocks/>
            </p:cNvSpPr>
            <p:nvPr>
              <p:custDataLst>
                <p:tags r:id="rId16"/>
              </p:custDataLst>
            </p:nvPr>
          </p:nvSpPr>
          <p:spPr bwMode="auto">
            <a:xfrm>
              <a:off x="5543683" y="2887852"/>
              <a:ext cx="471796" cy="290546"/>
            </a:xfrm>
            <a:custGeom>
              <a:avLst/>
              <a:gdLst>
                <a:gd name="T0" fmla="*/ 275062 w 950"/>
                <a:gd name="T1" fmla="*/ 235924 h 468"/>
                <a:gd name="T2" fmla="*/ 240571 w 950"/>
                <a:gd name="T3" fmla="*/ 222610 h 468"/>
                <a:gd name="T4" fmla="*/ 203063 w 950"/>
                <a:gd name="T5" fmla="*/ 200242 h 468"/>
                <a:gd name="T6" fmla="*/ 169004 w 950"/>
                <a:gd name="T7" fmla="*/ 163496 h 468"/>
                <a:gd name="T8" fmla="*/ 131495 w 950"/>
                <a:gd name="T9" fmla="*/ 137400 h 468"/>
                <a:gd name="T10" fmla="*/ 109076 w 950"/>
                <a:gd name="T11" fmla="*/ 111305 h 468"/>
                <a:gd name="T12" fmla="*/ 80190 w 950"/>
                <a:gd name="T13" fmla="*/ 91600 h 468"/>
                <a:gd name="T14" fmla="*/ 57341 w 950"/>
                <a:gd name="T15" fmla="*/ 101186 h 468"/>
                <a:gd name="T16" fmla="*/ 42682 w 950"/>
                <a:gd name="T17" fmla="*/ 127814 h 468"/>
                <a:gd name="T18" fmla="*/ 17245 w 950"/>
                <a:gd name="T19" fmla="*/ 131010 h 468"/>
                <a:gd name="T20" fmla="*/ 0 w 950"/>
                <a:gd name="T21" fmla="*/ 12781 h 468"/>
                <a:gd name="T22" fmla="*/ 34059 w 950"/>
                <a:gd name="T23" fmla="*/ 3195 h 468"/>
                <a:gd name="T24" fmla="*/ 57341 w 950"/>
                <a:gd name="T25" fmla="*/ 29291 h 468"/>
                <a:gd name="T26" fmla="*/ 67688 w 950"/>
                <a:gd name="T27" fmla="*/ 7988 h 468"/>
                <a:gd name="T28" fmla="*/ 143136 w 950"/>
                <a:gd name="T29" fmla="*/ 62310 h 468"/>
                <a:gd name="T30" fmla="*/ 188836 w 950"/>
                <a:gd name="T31" fmla="*/ 62310 h 468"/>
                <a:gd name="T32" fmla="*/ 226344 w 950"/>
                <a:gd name="T33" fmla="*/ 71896 h 468"/>
                <a:gd name="T34" fmla="*/ 257386 w 950"/>
                <a:gd name="T35" fmla="*/ 121424 h 468"/>
                <a:gd name="T36" fmla="*/ 289289 w 950"/>
                <a:gd name="T37" fmla="*/ 134205 h 468"/>
                <a:gd name="T38" fmla="*/ 314726 w 950"/>
                <a:gd name="T39" fmla="*/ 137400 h 468"/>
                <a:gd name="T40" fmla="*/ 341025 w 950"/>
                <a:gd name="T41" fmla="*/ 114500 h 468"/>
                <a:gd name="T42" fmla="*/ 363444 w 950"/>
                <a:gd name="T43" fmla="*/ 104382 h 468"/>
                <a:gd name="T44" fmla="*/ 355252 w 950"/>
                <a:gd name="T45" fmla="*/ 134205 h 468"/>
                <a:gd name="T46" fmla="*/ 375084 w 950"/>
                <a:gd name="T47" fmla="*/ 127814 h 468"/>
                <a:gd name="T48" fmla="*/ 409575 w 950"/>
                <a:gd name="T49" fmla="*/ 150714 h 468"/>
                <a:gd name="T50" fmla="*/ 380689 w 950"/>
                <a:gd name="T51" fmla="*/ 170419 h 468"/>
                <a:gd name="T52" fmla="*/ 355252 w 950"/>
                <a:gd name="T53" fmla="*/ 150714 h 468"/>
                <a:gd name="T54" fmla="*/ 329385 w 950"/>
                <a:gd name="T55" fmla="*/ 147519 h 468"/>
                <a:gd name="T56" fmla="*/ 317744 w 950"/>
                <a:gd name="T57" fmla="*/ 170419 h 468"/>
                <a:gd name="T58" fmla="*/ 294894 w 950"/>
                <a:gd name="T59" fmla="*/ 190124 h 468"/>
                <a:gd name="T60" fmla="*/ 306103 w 950"/>
                <a:gd name="T61" fmla="*/ 206633 h 468"/>
                <a:gd name="T62" fmla="*/ 320331 w 950"/>
                <a:gd name="T63" fmla="*/ 232729 h 468"/>
                <a:gd name="T64" fmla="*/ 309121 w 950"/>
                <a:gd name="T65" fmla="*/ 249238 h 468"/>
                <a:gd name="T66" fmla="*/ 303086 w 950"/>
                <a:gd name="T67" fmla="*/ 247640 h 468"/>
                <a:gd name="T68" fmla="*/ 294894 w 950"/>
                <a:gd name="T69" fmla="*/ 245510 h 468"/>
                <a:gd name="T70" fmla="*/ 283685 w 950"/>
                <a:gd name="T71" fmla="*/ 24551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4" name="Freeform 32"/>
            <p:cNvSpPr>
              <a:spLocks/>
            </p:cNvSpPr>
            <p:nvPr>
              <p:custDataLst>
                <p:tags r:id="rId17"/>
              </p:custDataLst>
            </p:nvPr>
          </p:nvSpPr>
          <p:spPr bwMode="auto">
            <a:xfrm>
              <a:off x="4170353" y="4057434"/>
              <a:ext cx="341961" cy="336810"/>
            </a:xfrm>
            <a:custGeom>
              <a:avLst/>
              <a:gdLst>
                <a:gd name="T0" fmla="*/ 2655 w 671"/>
                <a:gd name="T1" fmla="*/ 201563 h 549"/>
                <a:gd name="T2" fmla="*/ 3539 w 671"/>
                <a:gd name="T3" fmla="*/ 166303 h 549"/>
                <a:gd name="T4" fmla="*/ 7521 w 671"/>
                <a:gd name="T5" fmla="*/ 151041 h 549"/>
                <a:gd name="T6" fmla="*/ 23006 w 671"/>
                <a:gd name="T7" fmla="*/ 125253 h 549"/>
                <a:gd name="T8" fmla="*/ 31412 w 671"/>
                <a:gd name="T9" fmla="*/ 107886 h 549"/>
                <a:gd name="T10" fmla="*/ 32297 w 671"/>
                <a:gd name="T11" fmla="*/ 87888 h 549"/>
                <a:gd name="T12" fmla="*/ 32297 w 671"/>
                <a:gd name="T13" fmla="*/ 72100 h 549"/>
                <a:gd name="T14" fmla="*/ 23891 w 671"/>
                <a:gd name="T15" fmla="*/ 56838 h 549"/>
                <a:gd name="T16" fmla="*/ 26988 w 671"/>
                <a:gd name="T17" fmla="*/ 41576 h 549"/>
                <a:gd name="T18" fmla="*/ 33624 w 671"/>
                <a:gd name="T19" fmla="*/ 26314 h 549"/>
                <a:gd name="T20" fmla="*/ 42472 w 671"/>
                <a:gd name="T21" fmla="*/ 13157 h 549"/>
                <a:gd name="T22" fmla="*/ 53090 w 671"/>
                <a:gd name="T23" fmla="*/ 3684 h 549"/>
                <a:gd name="T24" fmla="*/ 64593 w 671"/>
                <a:gd name="T25" fmla="*/ 0 h 549"/>
                <a:gd name="T26" fmla="*/ 76538 w 671"/>
                <a:gd name="T27" fmla="*/ 2631 h 549"/>
                <a:gd name="T28" fmla="*/ 91138 w 671"/>
                <a:gd name="T29" fmla="*/ 13683 h 549"/>
                <a:gd name="T30" fmla="*/ 104411 w 671"/>
                <a:gd name="T31" fmla="*/ 23682 h 549"/>
                <a:gd name="T32" fmla="*/ 114586 w 671"/>
                <a:gd name="T33" fmla="*/ 26314 h 549"/>
                <a:gd name="T34" fmla="*/ 120338 w 671"/>
                <a:gd name="T35" fmla="*/ 23156 h 549"/>
                <a:gd name="T36" fmla="*/ 125647 w 671"/>
                <a:gd name="T37" fmla="*/ 18420 h 549"/>
                <a:gd name="T38" fmla="*/ 132726 w 671"/>
                <a:gd name="T39" fmla="*/ 16841 h 549"/>
                <a:gd name="T40" fmla="*/ 140689 w 671"/>
                <a:gd name="T41" fmla="*/ 20525 h 549"/>
                <a:gd name="T42" fmla="*/ 149095 w 671"/>
                <a:gd name="T43" fmla="*/ 34208 h 549"/>
                <a:gd name="T44" fmla="*/ 156174 w 671"/>
                <a:gd name="T45" fmla="*/ 41576 h 549"/>
                <a:gd name="T46" fmla="*/ 163695 w 671"/>
                <a:gd name="T47" fmla="*/ 42628 h 549"/>
                <a:gd name="T48" fmla="*/ 168562 w 671"/>
                <a:gd name="T49" fmla="*/ 39471 h 549"/>
                <a:gd name="T50" fmla="*/ 175640 w 671"/>
                <a:gd name="T51" fmla="*/ 29471 h 549"/>
                <a:gd name="T52" fmla="*/ 185373 w 671"/>
                <a:gd name="T53" fmla="*/ 19998 h 549"/>
                <a:gd name="T54" fmla="*/ 202628 w 671"/>
                <a:gd name="T55" fmla="*/ 11578 h 549"/>
                <a:gd name="T56" fmla="*/ 215458 w 671"/>
                <a:gd name="T57" fmla="*/ 13157 h 549"/>
                <a:gd name="T58" fmla="*/ 226076 w 671"/>
                <a:gd name="T59" fmla="*/ 18420 h 549"/>
                <a:gd name="T60" fmla="*/ 237579 w 671"/>
                <a:gd name="T61" fmla="*/ 22630 h 549"/>
                <a:gd name="T62" fmla="*/ 252621 w 671"/>
                <a:gd name="T63" fmla="*/ 20525 h 549"/>
                <a:gd name="T64" fmla="*/ 285803 w 671"/>
                <a:gd name="T65" fmla="*/ 35260 h 549"/>
                <a:gd name="T66" fmla="*/ 294208 w 671"/>
                <a:gd name="T67" fmla="*/ 55259 h 549"/>
                <a:gd name="T68" fmla="*/ 275627 w 671"/>
                <a:gd name="T69" fmla="*/ 96308 h 549"/>
                <a:gd name="T70" fmla="*/ 262354 w 671"/>
                <a:gd name="T71" fmla="*/ 122622 h 549"/>
                <a:gd name="T72" fmla="*/ 252179 w 671"/>
                <a:gd name="T73" fmla="*/ 153146 h 549"/>
                <a:gd name="T74" fmla="*/ 243330 w 671"/>
                <a:gd name="T75" fmla="*/ 180512 h 549"/>
                <a:gd name="T76" fmla="*/ 232270 w 671"/>
                <a:gd name="T77" fmla="*/ 214194 h 549"/>
                <a:gd name="T78" fmla="*/ 228288 w 671"/>
                <a:gd name="T79" fmla="*/ 222088 h 549"/>
                <a:gd name="T80" fmla="*/ 221209 w 671"/>
                <a:gd name="T81" fmla="*/ 231035 h 549"/>
                <a:gd name="T82" fmla="*/ 213246 w 671"/>
                <a:gd name="T83" fmla="*/ 233140 h 549"/>
                <a:gd name="T84" fmla="*/ 203070 w 671"/>
                <a:gd name="T85" fmla="*/ 227351 h 549"/>
                <a:gd name="T86" fmla="*/ 194664 w 671"/>
                <a:gd name="T87" fmla="*/ 221562 h 549"/>
                <a:gd name="T88" fmla="*/ 180507 w 671"/>
                <a:gd name="T89" fmla="*/ 223141 h 549"/>
                <a:gd name="T90" fmla="*/ 168562 w 671"/>
                <a:gd name="T91" fmla="*/ 232087 h 549"/>
                <a:gd name="T92" fmla="*/ 161040 w 671"/>
                <a:gd name="T93" fmla="*/ 246823 h 549"/>
                <a:gd name="T94" fmla="*/ 151307 w 671"/>
                <a:gd name="T95" fmla="*/ 274189 h 549"/>
                <a:gd name="T96" fmla="*/ 143786 w 671"/>
                <a:gd name="T97" fmla="*/ 288925 h 549"/>
                <a:gd name="T98" fmla="*/ 101314 w 671"/>
                <a:gd name="T99" fmla="*/ 287346 h 549"/>
                <a:gd name="T100" fmla="*/ 96005 w 671"/>
                <a:gd name="T101" fmla="*/ 288399 h 549"/>
                <a:gd name="T102" fmla="*/ 79193 w 671"/>
                <a:gd name="T103" fmla="*/ 285767 h 549"/>
                <a:gd name="T104" fmla="*/ 71229 w 671"/>
                <a:gd name="T105" fmla="*/ 284189 h 549"/>
                <a:gd name="T106" fmla="*/ 63708 w 671"/>
                <a:gd name="T107" fmla="*/ 279452 h 549"/>
                <a:gd name="T108" fmla="*/ 57072 w 671"/>
                <a:gd name="T109" fmla="*/ 271032 h 549"/>
                <a:gd name="T110" fmla="*/ 52648 w 671"/>
                <a:gd name="T111" fmla="*/ 261032 h 549"/>
                <a:gd name="T112" fmla="*/ 49993 w 671"/>
                <a:gd name="T113" fmla="*/ 248402 h 549"/>
                <a:gd name="T114" fmla="*/ 44242 w 671"/>
                <a:gd name="T115" fmla="*/ 242087 h 549"/>
                <a:gd name="T116" fmla="*/ 36721 w 671"/>
                <a:gd name="T117" fmla="*/ 235245 h 549"/>
                <a:gd name="T118" fmla="*/ 27872 w 671"/>
                <a:gd name="T119" fmla="*/ 227351 h 549"/>
                <a:gd name="T120" fmla="*/ 17254 w 671"/>
                <a:gd name="T121" fmla="*/ 225772 h 549"/>
                <a:gd name="T122" fmla="*/ 0 w 671"/>
                <a:gd name="T123" fmla="*/ 230508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5" name="Freeform 33"/>
            <p:cNvSpPr>
              <a:spLocks/>
            </p:cNvSpPr>
            <p:nvPr>
              <p:custDataLst>
                <p:tags r:id="rId18"/>
              </p:custDataLst>
            </p:nvPr>
          </p:nvSpPr>
          <p:spPr bwMode="auto">
            <a:xfrm>
              <a:off x="5141376" y="3900133"/>
              <a:ext cx="175552" cy="198014"/>
            </a:xfrm>
            <a:custGeom>
              <a:avLst/>
              <a:gdLst>
                <a:gd name="T0" fmla="*/ 138778 w 358"/>
                <a:gd name="T1" fmla="*/ 168304 h 327"/>
                <a:gd name="T2" fmla="*/ 140906 w 358"/>
                <a:gd name="T3" fmla="*/ 166745 h 327"/>
                <a:gd name="T4" fmla="*/ 143460 w 358"/>
                <a:gd name="T5" fmla="*/ 165187 h 327"/>
                <a:gd name="T6" fmla="*/ 147292 w 358"/>
                <a:gd name="T7" fmla="*/ 165187 h 327"/>
                <a:gd name="T8" fmla="*/ 151549 w 358"/>
                <a:gd name="T9" fmla="*/ 168304 h 327"/>
                <a:gd name="T10" fmla="*/ 135798 w 358"/>
                <a:gd name="T11" fmla="*/ 148045 h 327"/>
                <a:gd name="T12" fmla="*/ 118344 w 358"/>
                <a:gd name="T13" fmla="*/ 122072 h 327"/>
                <a:gd name="T14" fmla="*/ 107702 w 358"/>
                <a:gd name="T15" fmla="*/ 105969 h 327"/>
                <a:gd name="T16" fmla="*/ 98762 w 358"/>
                <a:gd name="T17" fmla="*/ 96619 h 327"/>
                <a:gd name="T18" fmla="*/ 93228 w 358"/>
                <a:gd name="T19" fmla="*/ 94021 h 327"/>
                <a:gd name="T20" fmla="*/ 88545 w 358"/>
                <a:gd name="T21" fmla="*/ 93502 h 327"/>
                <a:gd name="T22" fmla="*/ 85565 w 358"/>
                <a:gd name="T23" fmla="*/ 92983 h 327"/>
                <a:gd name="T24" fmla="*/ 84714 w 358"/>
                <a:gd name="T25" fmla="*/ 90385 h 327"/>
                <a:gd name="T26" fmla="*/ 84288 w 358"/>
                <a:gd name="T27" fmla="*/ 88307 h 327"/>
                <a:gd name="T28" fmla="*/ 83011 w 358"/>
                <a:gd name="T29" fmla="*/ 87788 h 327"/>
                <a:gd name="T30" fmla="*/ 78328 w 358"/>
                <a:gd name="T31" fmla="*/ 89346 h 327"/>
                <a:gd name="T32" fmla="*/ 72794 w 358"/>
                <a:gd name="T33" fmla="*/ 89346 h 327"/>
                <a:gd name="T34" fmla="*/ 70240 w 358"/>
                <a:gd name="T35" fmla="*/ 87269 h 327"/>
                <a:gd name="T36" fmla="*/ 68112 w 358"/>
                <a:gd name="T37" fmla="*/ 83632 h 327"/>
                <a:gd name="T38" fmla="*/ 64706 w 358"/>
                <a:gd name="T39" fmla="*/ 74802 h 327"/>
                <a:gd name="T40" fmla="*/ 60875 w 358"/>
                <a:gd name="T41" fmla="*/ 68049 h 327"/>
                <a:gd name="T42" fmla="*/ 56618 w 358"/>
                <a:gd name="T43" fmla="*/ 61815 h 327"/>
                <a:gd name="T44" fmla="*/ 54064 w 358"/>
                <a:gd name="T45" fmla="*/ 54543 h 327"/>
                <a:gd name="T46" fmla="*/ 51935 w 358"/>
                <a:gd name="T47" fmla="*/ 43634 h 327"/>
                <a:gd name="T48" fmla="*/ 50658 w 358"/>
                <a:gd name="T49" fmla="*/ 27531 h 327"/>
                <a:gd name="T50" fmla="*/ 49807 w 358"/>
                <a:gd name="T51" fmla="*/ 11947 h 327"/>
                <a:gd name="T52" fmla="*/ 47678 w 358"/>
                <a:gd name="T53" fmla="*/ 0 h 327"/>
                <a:gd name="T54" fmla="*/ 31076 w 358"/>
                <a:gd name="T55" fmla="*/ 13506 h 327"/>
                <a:gd name="T56" fmla="*/ 25968 w 358"/>
                <a:gd name="T57" fmla="*/ 17142 h 327"/>
                <a:gd name="T58" fmla="*/ 14048 w 358"/>
                <a:gd name="T59" fmla="*/ 25973 h 327"/>
                <a:gd name="T60" fmla="*/ 8940 w 358"/>
                <a:gd name="T61" fmla="*/ 31687 h 327"/>
                <a:gd name="T62" fmla="*/ 7237 w 358"/>
                <a:gd name="T63" fmla="*/ 37401 h 327"/>
                <a:gd name="T64" fmla="*/ 6811 w 358"/>
                <a:gd name="T65" fmla="*/ 43115 h 327"/>
                <a:gd name="T66" fmla="*/ 8514 w 358"/>
                <a:gd name="T67" fmla="*/ 48309 h 327"/>
                <a:gd name="T68" fmla="*/ 9365 w 358"/>
                <a:gd name="T69" fmla="*/ 51946 h 327"/>
                <a:gd name="T70" fmla="*/ 8514 w 358"/>
                <a:gd name="T71" fmla="*/ 57140 h 327"/>
                <a:gd name="T72" fmla="*/ 6385 w 358"/>
                <a:gd name="T73" fmla="*/ 63893 h 327"/>
                <a:gd name="T74" fmla="*/ 2980 w 358"/>
                <a:gd name="T75" fmla="*/ 70646 h 327"/>
                <a:gd name="T76" fmla="*/ 0 w 358"/>
                <a:gd name="T77" fmla="*/ 80516 h 327"/>
                <a:gd name="T78" fmla="*/ 0 w 358"/>
                <a:gd name="T79" fmla="*/ 90385 h 327"/>
                <a:gd name="T80" fmla="*/ 2128 w 358"/>
                <a:gd name="T81" fmla="*/ 94541 h 327"/>
                <a:gd name="T82" fmla="*/ 4683 w 358"/>
                <a:gd name="T83" fmla="*/ 97138 h 327"/>
                <a:gd name="T84" fmla="*/ 8514 w 358"/>
                <a:gd name="T85" fmla="*/ 96619 h 327"/>
                <a:gd name="T86" fmla="*/ 18731 w 358"/>
                <a:gd name="T87" fmla="*/ 87269 h 327"/>
                <a:gd name="T88" fmla="*/ 25542 w 358"/>
                <a:gd name="T89" fmla="*/ 83632 h 327"/>
                <a:gd name="T90" fmla="*/ 32353 w 358"/>
                <a:gd name="T91" fmla="*/ 77918 h 327"/>
                <a:gd name="T92" fmla="*/ 39590 w 358"/>
                <a:gd name="T93" fmla="*/ 82593 h 327"/>
                <a:gd name="T94" fmla="*/ 46827 w 358"/>
                <a:gd name="T95" fmla="*/ 85191 h 327"/>
                <a:gd name="T96" fmla="*/ 60449 w 358"/>
                <a:gd name="T97" fmla="*/ 93502 h 327"/>
                <a:gd name="T98" fmla="*/ 69389 w 358"/>
                <a:gd name="T99" fmla="*/ 98697 h 327"/>
                <a:gd name="T100" fmla="*/ 83437 w 358"/>
                <a:gd name="T101" fmla="*/ 108566 h 327"/>
                <a:gd name="T102" fmla="*/ 93228 w 358"/>
                <a:gd name="T103" fmla="*/ 116878 h 327"/>
                <a:gd name="T104" fmla="*/ 104296 w 358"/>
                <a:gd name="T105" fmla="*/ 126747 h 327"/>
                <a:gd name="T106" fmla="*/ 108979 w 358"/>
                <a:gd name="T107" fmla="*/ 131942 h 327"/>
                <a:gd name="T108" fmla="*/ 113661 w 358"/>
                <a:gd name="T109" fmla="*/ 140253 h 327"/>
                <a:gd name="T110" fmla="*/ 114513 w 358"/>
                <a:gd name="T111" fmla="*/ 144928 h 327"/>
                <a:gd name="T112" fmla="*/ 114513 w 358"/>
                <a:gd name="T113" fmla="*/ 148564 h 327"/>
                <a:gd name="T114" fmla="*/ 114939 w 358"/>
                <a:gd name="T115" fmla="*/ 150642 h 327"/>
                <a:gd name="T116" fmla="*/ 117493 w 358"/>
                <a:gd name="T117" fmla="*/ 151681 h 327"/>
                <a:gd name="T118" fmla="*/ 124304 w 358"/>
                <a:gd name="T119" fmla="*/ 156876 h 327"/>
                <a:gd name="T120" fmla="*/ 135372 w 358"/>
                <a:gd name="T121" fmla="*/ 166745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6" name="Freeform 34"/>
            <p:cNvSpPr>
              <a:spLocks/>
            </p:cNvSpPr>
            <p:nvPr>
              <p:custDataLst>
                <p:tags r:id="rId19"/>
              </p:custDataLst>
            </p:nvPr>
          </p:nvSpPr>
          <p:spPr bwMode="auto">
            <a:xfrm>
              <a:off x="4521457" y="2739803"/>
              <a:ext cx="144465" cy="66622"/>
            </a:xfrm>
            <a:custGeom>
              <a:avLst/>
              <a:gdLst>
                <a:gd name="T0" fmla="*/ 54117 w 292"/>
                <a:gd name="T1" fmla="*/ 0 h 99"/>
                <a:gd name="T2" fmla="*/ 65713 w 292"/>
                <a:gd name="T3" fmla="*/ 0 h 99"/>
                <a:gd name="T4" fmla="*/ 85040 w 292"/>
                <a:gd name="T5" fmla="*/ 577 h 99"/>
                <a:gd name="T6" fmla="*/ 107374 w 292"/>
                <a:gd name="T7" fmla="*/ 3464 h 99"/>
                <a:gd name="T8" fmla="*/ 125413 w 292"/>
                <a:gd name="T9" fmla="*/ 4041 h 99"/>
                <a:gd name="T10" fmla="*/ 124554 w 292"/>
                <a:gd name="T11" fmla="*/ 11545 h 99"/>
                <a:gd name="T12" fmla="*/ 122407 w 292"/>
                <a:gd name="T13" fmla="*/ 19050 h 99"/>
                <a:gd name="T14" fmla="*/ 119830 w 292"/>
                <a:gd name="T15" fmla="*/ 31750 h 99"/>
                <a:gd name="T16" fmla="*/ 57982 w 292"/>
                <a:gd name="T17" fmla="*/ 40409 h 99"/>
                <a:gd name="T18" fmla="*/ 42520 w 292"/>
                <a:gd name="T19" fmla="*/ 51377 h 99"/>
                <a:gd name="T20" fmla="*/ 33930 w 292"/>
                <a:gd name="T21" fmla="*/ 55418 h 99"/>
                <a:gd name="T22" fmla="*/ 28347 w 292"/>
                <a:gd name="T23" fmla="*/ 56573 h 99"/>
                <a:gd name="T24" fmla="*/ 23622 w 292"/>
                <a:gd name="T25" fmla="*/ 56573 h 99"/>
                <a:gd name="T26" fmla="*/ 19327 w 292"/>
                <a:gd name="T27" fmla="*/ 54264 h 99"/>
                <a:gd name="T28" fmla="*/ 14173 w 292"/>
                <a:gd name="T29" fmla="*/ 49645 h 99"/>
                <a:gd name="T30" fmla="*/ 8590 w 292"/>
                <a:gd name="T31" fmla="*/ 44450 h 99"/>
                <a:gd name="T32" fmla="*/ 3006 w 292"/>
                <a:gd name="T33" fmla="*/ 39832 h 99"/>
                <a:gd name="T34" fmla="*/ 429 w 292"/>
                <a:gd name="T35" fmla="*/ 32905 h 99"/>
                <a:gd name="T36" fmla="*/ 0 w 292"/>
                <a:gd name="T37" fmla="*/ 24245 h 99"/>
                <a:gd name="T38" fmla="*/ 429 w 292"/>
                <a:gd name="T39" fmla="*/ 14432 h 99"/>
                <a:gd name="T40" fmla="*/ 1288 w 292"/>
                <a:gd name="T41" fmla="*/ 11545 h 99"/>
                <a:gd name="T42" fmla="*/ 3865 w 292"/>
                <a:gd name="T43" fmla="*/ 10391 h 99"/>
                <a:gd name="T44" fmla="*/ 6442 w 292"/>
                <a:gd name="T45" fmla="*/ 12123 h 99"/>
                <a:gd name="T46" fmla="*/ 10737 w 292"/>
                <a:gd name="T47" fmla="*/ 16164 h 99"/>
                <a:gd name="T48" fmla="*/ 15032 w 292"/>
                <a:gd name="T49" fmla="*/ 18473 h 99"/>
                <a:gd name="T50" fmla="*/ 19327 w 292"/>
                <a:gd name="T51" fmla="*/ 19627 h 99"/>
                <a:gd name="T52" fmla="*/ 23193 w 292"/>
                <a:gd name="T53" fmla="*/ 19050 h 99"/>
                <a:gd name="T54" fmla="*/ 28776 w 292"/>
                <a:gd name="T55" fmla="*/ 16741 h 99"/>
                <a:gd name="T56" fmla="*/ 34789 w 292"/>
                <a:gd name="T57" fmla="*/ 10968 h 99"/>
                <a:gd name="T58" fmla="*/ 37796 w 292"/>
                <a:gd name="T59" fmla="*/ 6350 h 99"/>
                <a:gd name="T60" fmla="*/ 40373 w 292"/>
                <a:gd name="T61" fmla="*/ 3464 h 99"/>
                <a:gd name="T62" fmla="*/ 46815 w 292"/>
                <a:gd name="T63" fmla="*/ 57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C6AD68"/>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7" name="Freeform 35"/>
            <p:cNvSpPr>
              <a:spLocks/>
            </p:cNvSpPr>
            <p:nvPr>
              <p:custDataLst>
                <p:tags r:id="rId20"/>
              </p:custDataLst>
            </p:nvPr>
          </p:nvSpPr>
          <p:spPr bwMode="auto">
            <a:xfrm>
              <a:off x="5516252" y="3579978"/>
              <a:ext cx="21944" cy="66622"/>
            </a:xfrm>
            <a:custGeom>
              <a:avLst/>
              <a:gdLst>
                <a:gd name="T0" fmla="*/ 17278 w 43"/>
                <a:gd name="T1" fmla="*/ 57150 h 93"/>
                <a:gd name="T2" fmla="*/ 13734 w 43"/>
                <a:gd name="T3" fmla="*/ 55921 h 93"/>
                <a:gd name="T4" fmla="*/ 11519 w 43"/>
                <a:gd name="T5" fmla="*/ 54692 h 93"/>
                <a:gd name="T6" fmla="*/ 9303 w 43"/>
                <a:gd name="T7" fmla="*/ 53463 h 93"/>
                <a:gd name="T8" fmla="*/ 7974 w 43"/>
                <a:gd name="T9" fmla="*/ 51619 h 93"/>
                <a:gd name="T10" fmla="*/ 6645 w 43"/>
                <a:gd name="T11" fmla="*/ 48547 h 93"/>
                <a:gd name="T12" fmla="*/ 6202 w 43"/>
                <a:gd name="T13" fmla="*/ 44860 h 93"/>
                <a:gd name="T14" fmla="*/ 5759 w 43"/>
                <a:gd name="T15" fmla="*/ 39944 h 93"/>
                <a:gd name="T16" fmla="*/ 4873 w 43"/>
                <a:gd name="T17" fmla="*/ 33798 h 93"/>
                <a:gd name="T18" fmla="*/ 4873 w 43"/>
                <a:gd name="T19" fmla="*/ 29497 h 93"/>
                <a:gd name="T20" fmla="*/ 3987 w 43"/>
                <a:gd name="T21" fmla="*/ 25810 h 93"/>
                <a:gd name="T22" fmla="*/ 2658 w 43"/>
                <a:gd name="T23" fmla="*/ 23352 h 93"/>
                <a:gd name="T24" fmla="*/ 1772 w 43"/>
                <a:gd name="T25" fmla="*/ 22123 h 93"/>
                <a:gd name="T26" fmla="*/ 886 w 43"/>
                <a:gd name="T27" fmla="*/ 20894 h 93"/>
                <a:gd name="T28" fmla="*/ 0 w 43"/>
                <a:gd name="T29" fmla="*/ 19665 h 93"/>
                <a:gd name="T30" fmla="*/ 886 w 43"/>
                <a:gd name="T31" fmla="*/ 17821 h 93"/>
                <a:gd name="T32" fmla="*/ 2215 w 43"/>
                <a:gd name="T33" fmla="*/ 14748 h 93"/>
                <a:gd name="T34" fmla="*/ 2658 w 43"/>
                <a:gd name="T35" fmla="*/ 17206 h 93"/>
                <a:gd name="T36" fmla="*/ 3101 w 43"/>
                <a:gd name="T37" fmla="*/ 17821 h 93"/>
                <a:gd name="T38" fmla="*/ 3544 w 43"/>
                <a:gd name="T39" fmla="*/ 18435 h 93"/>
                <a:gd name="T40" fmla="*/ 3987 w 43"/>
                <a:gd name="T41" fmla="*/ 17821 h 93"/>
                <a:gd name="T42" fmla="*/ 4873 w 43"/>
                <a:gd name="T43" fmla="*/ 15363 h 93"/>
                <a:gd name="T44" fmla="*/ 6202 w 43"/>
                <a:gd name="T45" fmla="*/ 11676 h 93"/>
                <a:gd name="T46" fmla="*/ 7088 w 43"/>
                <a:gd name="T47" fmla="*/ 7374 h 93"/>
                <a:gd name="T48" fmla="*/ 8860 w 43"/>
                <a:gd name="T49" fmla="*/ 3687 h 93"/>
                <a:gd name="T50" fmla="*/ 9747 w 43"/>
                <a:gd name="T51" fmla="*/ 2458 h 93"/>
                <a:gd name="T52" fmla="*/ 11076 w 43"/>
                <a:gd name="T53" fmla="*/ 1229 h 93"/>
                <a:gd name="T54" fmla="*/ 12405 w 43"/>
                <a:gd name="T55" fmla="*/ 0 h 93"/>
                <a:gd name="T56" fmla="*/ 14177 w 43"/>
                <a:gd name="T57" fmla="*/ 0 h 93"/>
                <a:gd name="T58" fmla="*/ 14620 w 43"/>
                <a:gd name="T59" fmla="*/ 6145 h 93"/>
                <a:gd name="T60" fmla="*/ 14620 w 43"/>
                <a:gd name="T61" fmla="*/ 9832 h 93"/>
                <a:gd name="T62" fmla="*/ 14620 w 43"/>
                <a:gd name="T63" fmla="*/ 12290 h 93"/>
                <a:gd name="T64" fmla="*/ 14177 w 43"/>
                <a:gd name="T65" fmla="*/ 14134 h 93"/>
                <a:gd name="T66" fmla="*/ 14177 w 43"/>
                <a:gd name="T67" fmla="*/ 16592 h 93"/>
                <a:gd name="T68" fmla="*/ 14177 w 43"/>
                <a:gd name="T69" fmla="*/ 19050 h 93"/>
                <a:gd name="T70" fmla="*/ 15506 w 43"/>
                <a:gd name="T71" fmla="*/ 22123 h 93"/>
                <a:gd name="T72" fmla="*/ 17278 w 43"/>
                <a:gd name="T73" fmla="*/ 26424 h 93"/>
                <a:gd name="T74" fmla="*/ 16835 w 43"/>
                <a:gd name="T75" fmla="*/ 27039 h 93"/>
                <a:gd name="T76" fmla="*/ 16392 w 43"/>
                <a:gd name="T77" fmla="*/ 27653 h 93"/>
                <a:gd name="T78" fmla="*/ 16392 w 43"/>
                <a:gd name="T79" fmla="*/ 29497 h 93"/>
                <a:gd name="T80" fmla="*/ 16835 w 43"/>
                <a:gd name="T81" fmla="*/ 31340 h 93"/>
                <a:gd name="T82" fmla="*/ 17278 w 43"/>
                <a:gd name="T83" fmla="*/ 36256 h 93"/>
                <a:gd name="T84" fmla="*/ 18164 w 43"/>
                <a:gd name="T85" fmla="*/ 41787 h 93"/>
                <a:gd name="T86" fmla="*/ 18607 w 43"/>
                <a:gd name="T87" fmla="*/ 46703 h 93"/>
                <a:gd name="T88" fmla="*/ 19050 w 43"/>
                <a:gd name="T89" fmla="*/ 52234 h 93"/>
                <a:gd name="T90" fmla="*/ 19050 w 43"/>
                <a:gd name="T91" fmla="*/ 54077 h 93"/>
                <a:gd name="T92" fmla="*/ 18607 w 43"/>
                <a:gd name="T93" fmla="*/ 55921 h 93"/>
                <a:gd name="T94" fmla="*/ 17721 w 43"/>
                <a:gd name="T95" fmla="*/ 56535 h 93"/>
                <a:gd name="T96" fmla="*/ 17278 w 43"/>
                <a:gd name="T97" fmla="*/ 57150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8" name="Freeform 36"/>
            <p:cNvSpPr>
              <a:spLocks/>
            </p:cNvSpPr>
            <p:nvPr>
              <p:custDataLst>
                <p:tags r:id="rId21"/>
              </p:custDataLst>
            </p:nvPr>
          </p:nvSpPr>
          <p:spPr bwMode="auto">
            <a:xfrm>
              <a:off x="5653403" y="3585531"/>
              <a:ext cx="16457" cy="66622"/>
            </a:xfrm>
            <a:custGeom>
              <a:avLst/>
              <a:gdLst>
                <a:gd name="T0" fmla="*/ 14287 w 40"/>
                <a:gd name="T1" fmla="*/ 57150 h 56"/>
                <a:gd name="T2" fmla="*/ 13215 w 40"/>
                <a:gd name="T3" fmla="*/ 46945 h 56"/>
                <a:gd name="T4" fmla="*/ 11787 w 40"/>
                <a:gd name="T5" fmla="*/ 38780 h 56"/>
                <a:gd name="T6" fmla="*/ 10001 w 40"/>
                <a:gd name="T7" fmla="*/ 32657 h 56"/>
                <a:gd name="T8" fmla="*/ 8215 w 40"/>
                <a:gd name="T9" fmla="*/ 28575 h 56"/>
                <a:gd name="T10" fmla="*/ 3929 w 40"/>
                <a:gd name="T11" fmla="*/ 21431 h 56"/>
                <a:gd name="T12" fmla="*/ 0 w 40"/>
                <a:gd name="T13" fmla="*/ 12246 h 56"/>
                <a:gd name="T14" fmla="*/ 4643 w 40"/>
                <a:gd name="T15" fmla="*/ 4082 h 56"/>
                <a:gd name="T16" fmla="*/ 7144 w 40"/>
                <a:gd name="T17" fmla="*/ 0 h 56"/>
                <a:gd name="T18" fmla="*/ 10001 w 40"/>
                <a:gd name="T19" fmla="*/ 12246 h 56"/>
                <a:gd name="T20" fmla="*/ 12501 w 40"/>
                <a:gd name="T21" fmla="*/ 22452 h 56"/>
                <a:gd name="T22" fmla="*/ 13215 w 40"/>
                <a:gd name="T23" fmla="*/ 25513 h 56"/>
                <a:gd name="T24" fmla="*/ 13930 w 40"/>
                <a:gd name="T25" fmla="*/ 29596 h 56"/>
                <a:gd name="T26" fmla="*/ 13930 w 40"/>
                <a:gd name="T27" fmla="*/ 33678 h 56"/>
                <a:gd name="T28" fmla="*/ 14287 w 40"/>
                <a:gd name="T29" fmla="*/ 37760 h 56"/>
                <a:gd name="T30" fmla="*/ 14287 w 40"/>
                <a:gd name="T31" fmla="*/ 44904 h 56"/>
                <a:gd name="T32" fmla="*/ 14287 w 40"/>
                <a:gd name="T33" fmla="*/ 46945 h 56"/>
                <a:gd name="T34" fmla="*/ 14287 w 40"/>
                <a:gd name="T35" fmla="*/ 50006 h 56"/>
                <a:gd name="T36" fmla="*/ 14287 w 40"/>
                <a:gd name="T37" fmla="*/ 5715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9" name="Freeform 37"/>
            <p:cNvSpPr>
              <a:spLocks/>
            </p:cNvSpPr>
            <p:nvPr>
              <p:custDataLst>
                <p:tags r:id="rId22"/>
              </p:custDataLst>
            </p:nvPr>
          </p:nvSpPr>
          <p:spPr bwMode="auto">
            <a:xfrm>
              <a:off x="7366864" y="4355382"/>
              <a:ext cx="51203" cy="66622"/>
            </a:xfrm>
            <a:custGeom>
              <a:avLst/>
              <a:gdLst>
                <a:gd name="T0" fmla="*/ 0 w 106"/>
                <a:gd name="T1" fmla="*/ 5635 h 71"/>
                <a:gd name="T2" fmla="*/ 5032 w 106"/>
                <a:gd name="T3" fmla="*/ 8049 h 71"/>
                <a:gd name="T4" fmla="*/ 10064 w 106"/>
                <a:gd name="T5" fmla="*/ 9659 h 71"/>
                <a:gd name="T6" fmla="*/ 14677 w 106"/>
                <a:gd name="T7" fmla="*/ 10464 h 71"/>
                <a:gd name="T8" fmla="*/ 18870 w 106"/>
                <a:gd name="T9" fmla="*/ 10464 h 71"/>
                <a:gd name="T10" fmla="*/ 22644 w 106"/>
                <a:gd name="T11" fmla="*/ 8854 h 71"/>
                <a:gd name="T12" fmla="*/ 25580 w 106"/>
                <a:gd name="T13" fmla="*/ 6439 h 71"/>
                <a:gd name="T14" fmla="*/ 28515 w 106"/>
                <a:gd name="T15" fmla="*/ 4025 h 71"/>
                <a:gd name="T16" fmla="*/ 31031 w 106"/>
                <a:gd name="T17" fmla="*/ 0 h 71"/>
                <a:gd name="T18" fmla="*/ 35225 w 106"/>
                <a:gd name="T19" fmla="*/ 12879 h 71"/>
                <a:gd name="T20" fmla="*/ 39418 w 106"/>
                <a:gd name="T21" fmla="*/ 24148 h 71"/>
                <a:gd name="T22" fmla="*/ 42353 w 106"/>
                <a:gd name="T23" fmla="*/ 35417 h 71"/>
                <a:gd name="T24" fmla="*/ 44031 w 106"/>
                <a:gd name="T25" fmla="*/ 44271 h 71"/>
                <a:gd name="T26" fmla="*/ 44450 w 106"/>
                <a:gd name="T27" fmla="*/ 48296 h 71"/>
                <a:gd name="T28" fmla="*/ 44450 w 106"/>
                <a:gd name="T29" fmla="*/ 50711 h 71"/>
                <a:gd name="T30" fmla="*/ 44031 w 106"/>
                <a:gd name="T31" fmla="*/ 53930 h 71"/>
                <a:gd name="T32" fmla="*/ 43192 w 106"/>
                <a:gd name="T33" fmla="*/ 55540 h 71"/>
                <a:gd name="T34" fmla="*/ 42353 w 106"/>
                <a:gd name="T35" fmla="*/ 56345 h 71"/>
                <a:gd name="T36" fmla="*/ 41095 w 106"/>
                <a:gd name="T37" fmla="*/ 56345 h 71"/>
                <a:gd name="T38" fmla="*/ 38579 w 106"/>
                <a:gd name="T39" fmla="*/ 56345 h 71"/>
                <a:gd name="T40" fmla="*/ 36483 w 106"/>
                <a:gd name="T41" fmla="*/ 54735 h 71"/>
                <a:gd name="T42" fmla="*/ 31031 w 106"/>
                <a:gd name="T43" fmla="*/ 56345 h 71"/>
                <a:gd name="T44" fmla="*/ 26418 w 106"/>
                <a:gd name="T45" fmla="*/ 57150 h 71"/>
                <a:gd name="T46" fmla="*/ 22225 w 106"/>
                <a:gd name="T47" fmla="*/ 55540 h 71"/>
                <a:gd name="T48" fmla="*/ 18870 w 106"/>
                <a:gd name="T49" fmla="*/ 53125 h 71"/>
                <a:gd name="T50" fmla="*/ 15516 w 106"/>
                <a:gd name="T51" fmla="*/ 49906 h 71"/>
                <a:gd name="T52" fmla="*/ 13419 w 106"/>
                <a:gd name="T53" fmla="*/ 45881 h 71"/>
                <a:gd name="T54" fmla="*/ 11322 w 106"/>
                <a:gd name="T55" fmla="*/ 41051 h 71"/>
                <a:gd name="T56" fmla="*/ 10064 w 106"/>
                <a:gd name="T57" fmla="*/ 36222 h 71"/>
                <a:gd name="T58" fmla="*/ 8806 w 106"/>
                <a:gd name="T59" fmla="*/ 30587 h 71"/>
                <a:gd name="T60" fmla="*/ 8387 w 106"/>
                <a:gd name="T61" fmla="*/ 24148 h 71"/>
                <a:gd name="T62" fmla="*/ 7967 w 106"/>
                <a:gd name="T63" fmla="*/ 19318 h 71"/>
                <a:gd name="T64" fmla="*/ 7548 w 106"/>
                <a:gd name="T65" fmla="*/ 15294 h 71"/>
                <a:gd name="T66" fmla="*/ 7548 w 106"/>
                <a:gd name="T67" fmla="*/ 11269 h 71"/>
                <a:gd name="T68" fmla="*/ 7967 w 106"/>
                <a:gd name="T69" fmla="*/ 8049 h 71"/>
                <a:gd name="T70" fmla="*/ 8387 w 106"/>
                <a:gd name="T71" fmla="*/ 5635 h 71"/>
                <a:gd name="T72" fmla="*/ 8806 w 106"/>
                <a:gd name="T73" fmla="*/ 5635 h 71"/>
                <a:gd name="T74" fmla="*/ 8387 w 106"/>
                <a:gd name="T75" fmla="*/ 8049 h 71"/>
                <a:gd name="T76" fmla="*/ 7967 w 106"/>
                <a:gd name="T77" fmla="*/ 12879 h 71"/>
                <a:gd name="T78" fmla="*/ 7967 w 106"/>
                <a:gd name="T79" fmla="*/ 13684 h 71"/>
                <a:gd name="T80" fmla="*/ 7967 w 106"/>
                <a:gd name="T81" fmla="*/ 13684 h 71"/>
                <a:gd name="T82" fmla="*/ 8387 w 106"/>
                <a:gd name="T83" fmla="*/ 13684 h 71"/>
                <a:gd name="T84" fmla="*/ 8806 w 106"/>
                <a:gd name="T85" fmla="*/ 13684 h 71"/>
                <a:gd name="T86" fmla="*/ 9645 w 106"/>
                <a:gd name="T87" fmla="*/ 10464 h 71"/>
                <a:gd name="T88" fmla="*/ 11322 w 106"/>
                <a:gd name="T89" fmla="*/ 5635 h 71"/>
                <a:gd name="T90" fmla="*/ 0 w 106"/>
                <a:gd name="T91" fmla="*/ 5635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grpSp>
          <p:nvGrpSpPr>
            <p:cNvPr id="30" name="Group 38"/>
            <p:cNvGrpSpPr>
              <a:grpSpLocks/>
            </p:cNvGrpSpPr>
            <p:nvPr>
              <p:custDataLst>
                <p:tags r:id="rId23"/>
              </p:custDataLst>
            </p:nvPr>
          </p:nvGrpSpPr>
          <p:grpSpPr bwMode="auto">
            <a:xfrm>
              <a:off x="2588557" y="6463221"/>
              <a:ext cx="74975" cy="64772"/>
              <a:chOff x="1654" y="3671"/>
              <a:chExt cx="49" cy="17"/>
            </a:xfrm>
          </p:grpSpPr>
          <p:sp>
            <p:nvSpPr>
              <p:cNvPr id="31" name="Freeform 39"/>
              <p:cNvSpPr>
                <a:spLocks/>
              </p:cNvSpPr>
              <p:nvPr/>
            </p:nvSpPr>
            <p:spPr bwMode="auto">
              <a:xfrm>
                <a:off x="1654" y="3672"/>
                <a:ext cx="20" cy="14"/>
              </a:xfrm>
              <a:custGeom>
                <a:avLst/>
                <a:gdLst>
                  <a:gd name="T0" fmla="*/ 9 w 59"/>
                  <a:gd name="T1" fmla="*/ 14 h 43"/>
                  <a:gd name="T2" fmla="*/ 20 w 59"/>
                  <a:gd name="T3" fmla="*/ 6 h 43"/>
                  <a:gd name="T4" fmla="*/ 19 w 59"/>
                  <a:gd name="T5" fmla="*/ 5 h 43"/>
                  <a:gd name="T6" fmla="*/ 17 w 59"/>
                  <a:gd name="T7" fmla="*/ 3 h 43"/>
                  <a:gd name="T8" fmla="*/ 16 w 59"/>
                  <a:gd name="T9" fmla="*/ 2 h 43"/>
                  <a:gd name="T10" fmla="*/ 16 w 59"/>
                  <a:gd name="T11" fmla="*/ 0 h 43"/>
                  <a:gd name="T12" fmla="*/ 14 w 59"/>
                  <a:gd name="T13" fmla="*/ 0 h 43"/>
                  <a:gd name="T14" fmla="*/ 12 w 59"/>
                  <a:gd name="T15" fmla="*/ 1 h 43"/>
                  <a:gd name="T16" fmla="*/ 11 w 59"/>
                  <a:gd name="T17" fmla="*/ 2 h 43"/>
                  <a:gd name="T18" fmla="*/ 10 w 59"/>
                  <a:gd name="T19" fmla="*/ 3 h 43"/>
                  <a:gd name="T20" fmla="*/ 9 w 59"/>
                  <a:gd name="T21" fmla="*/ 3 h 43"/>
                  <a:gd name="T22" fmla="*/ 9 w 59"/>
                  <a:gd name="T23" fmla="*/ 4 h 43"/>
                  <a:gd name="T24" fmla="*/ 7 w 59"/>
                  <a:gd name="T25" fmla="*/ 4 h 43"/>
                  <a:gd name="T26" fmla="*/ 4 w 59"/>
                  <a:gd name="T27" fmla="*/ 5 h 43"/>
                  <a:gd name="T28" fmla="*/ 2 w 59"/>
                  <a:gd name="T29" fmla="*/ 7 h 43"/>
                  <a:gd name="T30" fmla="*/ 0 w 59"/>
                  <a:gd name="T31" fmla="*/ 8 h 43"/>
                  <a:gd name="T32" fmla="*/ 2 w 59"/>
                  <a:gd name="T33" fmla="*/ 9 h 43"/>
                  <a:gd name="T34" fmla="*/ 3 w 59"/>
                  <a:gd name="T35" fmla="*/ 11 h 43"/>
                  <a:gd name="T36" fmla="*/ 6 w 59"/>
                  <a:gd name="T37" fmla="*/ 13 h 43"/>
                  <a:gd name="T38" fmla="*/ 9 w 59"/>
                  <a:gd name="T39" fmla="*/ 14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2" name="Freeform 40"/>
              <p:cNvSpPr>
                <a:spLocks/>
              </p:cNvSpPr>
              <p:nvPr/>
            </p:nvSpPr>
            <p:spPr bwMode="auto">
              <a:xfrm>
                <a:off x="1681" y="3671"/>
                <a:ext cx="22" cy="17"/>
              </a:xfrm>
              <a:custGeom>
                <a:avLst/>
                <a:gdLst>
                  <a:gd name="T0" fmla="*/ 0 w 67"/>
                  <a:gd name="T1" fmla="*/ 1 h 51"/>
                  <a:gd name="T2" fmla="*/ 8 w 67"/>
                  <a:gd name="T3" fmla="*/ 0 h 51"/>
                  <a:gd name="T4" fmla="*/ 13 w 67"/>
                  <a:gd name="T5" fmla="*/ 0 h 51"/>
                  <a:gd name="T6" fmla="*/ 15 w 67"/>
                  <a:gd name="T7" fmla="*/ 0 h 51"/>
                  <a:gd name="T8" fmla="*/ 17 w 67"/>
                  <a:gd name="T9" fmla="*/ 1 h 51"/>
                  <a:gd name="T10" fmla="*/ 19 w 67"/>
                  <a:gd name="T11" fmla="*/ 1 h 51"/>
                  <a:gd name="T12" fmla="*/ 22 w 67"/>
                  <a:gd name="T13" fmla="*/ 3 h 51"/>
                  <a:gd name="T14" fmla="*/ 18 w 67"/>
                  <a:gd name="T15" fmla="*/ 4 h 51"/>
                  <a:gd name="T16" fmla="*/ 15 w 67"/>
                  <a:gd name="T17" fmla="*/ 6 h 51"/>
                  <a:gd name="T18" fmla="*/ 14 w 67"/>
                  <a:gd name="T19" fmla="*/ 7 h 51"/>
                  <a:gd name="T20" fmla="*/ 12 w 67"/>
                  <a:gd name="T21" fmla="*/ 8 h 51"/>
                  <a:gd name="T22" fmla="*/ 10 w 67"/>
                  <a:gd name="T23" fmla="*/ 9 h 51"/>
                  <a:gd name="T24" fmla="*/ 7 w 67"/>
                  <a:gd name="T25" fmla="*/ 9 h 51"/>
                  <a:gd name="T26" fmla="*/ 8 w 67"/>
                  <a:gd name="T27" fmla="*/ 9 h 51"/>
                  <a:gd name="T28" fmla="*/ 11 w 67"/>
                  <a:gd name="T29" fmla="*/ 9 h 51"/>
                  <a:gd name="T30" fmla="*/ 10 w 67"/>
                  <a:gd name="T31" fmla="*/ 11 h 51"/>
                  <a:gd name="T32" fmla="*/ 8 w 67"/>
                  <a:gd name="T33" fmla="*/ 13 h 51"/>
                  <a:gd name="T34" fmla="*/ 7 w 67"/>
                  <a:gd name="T35" fmla="*/ 15 h 51"/>
                  <a:gd name="T36" fmla="*/ 7 w 67"/>
                  <a:gd name="T37" fmla="*/ 15 h 51"/>
                  <a:gd name="T38" fmla="*/ 4 w 67"/>
                  <a:gd name="T39" fmla="*/ 16 h 51"/>
                  <a:gd name="T40" fmla="*/ 0 w 67"/>
                  <a:gd name="T41" fmla="*/ 17 h 51"/>
                  <a:gd name="T42" fmla="*/ 0 w 67"/>
                  <a:gd name="T43" fmla="*/ 1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grpSp>
        <p:sp>
          <p:nvSpPr>
            <p:cNvPr id="33" name="Freeform 57"/>
            <p:cNvSpPr>
              <a:spLocks/>
            </p:cNvSpPr>
            <p:nvPr>
              <p:custDataLst>
                <p:tags r:id="rId24"/>
              </p:custDataLst>
            </p:nvPr>
          </p:nvSpPr>
          <p:spPr bwMode="auto">
            <a:xfrm>
              <a:off x="1736398" y="3768740"/>
              <a:ext cx="18287" cy="66622"/>
            </a:xfrm>
            <a:custGeom>
              <a:avLst/>
              <a:gdLst>
                <a:gd name="T0" fmla="*/ 0 w 39"/>
                <a:gd name="T1" fmla="*/ 0 h 18"/>
                <a:gd name="T2" fmla="*/ 0 w 39"/>
                <a:gd name="T3" fmla="*/ 57150 h 18"/>
                <a:gd name="T4" fmla="*/ 2442 w 39"/>
                <a:gd name="T5" fmla="*/ 57150 h 18"/>
                <a:gd name="T6" fmla="*/ 5292 w 39"/>
                <a:gd name="T7" fmla="*/ 57150 h 18"/>
                <a:gd name="T8" fmla="*/ 9362 w 39"/>
                <a:gd name="T9" fmla="*/ 53975 h 18"/>
                <a:gd name="T10" fmla="*/ 12212 w 39"/>
                <a:gd name="T11" fmla="*/ 44450 h 18"/>
                <a:gd name="T12" fmla="*/ 13840 w 39"/>
                <a:gd name="T13" fmla="*/ 38100 h 18"/>
                <a:gd name="T14" fmla="*/ 15061 w 39"/>
                <a:gd name="T15" fmla="*/ 31750 h 18"/>
                <a:gd name="T16" fmla="*/ 15468 w 39"/>
                <a:gd name="T17" fmla="*/ 25400 h 18"/>
                <a:gd name="T18" fmla="*/ 15875 w 39"/>
                <a:gd name="T19" fmla="*/ 19050 h 18"/>
                <a:gd name="T20" fmla="*/ 11804 w 39"/>
                <a:gd name="T21" fmla="*/ 15875 h 18"/>
                <a:gd name="T22" fmla="*/ 7734 w 39"/>
                <a:gd name="T23" fmla="*/ 9525 h 18"/>
                <a:gd name="T24" fmla="*/ 4071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grpSp>
          <p:nvGrpSpPr>
            <p:cNvPr id="34" name="Group 58"/>
            <p:cNvGrpSpPr>
              <a:grpSpLocks/>
            </p:cNvGrpSpPr>
            <p:nvPr>
              <p:custDataLst>
                <p:tags r:id="rId25"/>
              </p:custDataLst>
            </p:nvPr>
          </p:nvGrpSpPr>
          <p:grpSpPr bwMode="auto">
            <a:xfrm>
              <a:off x="1880862" y="3574427"/>
              <a:ext cx="151780" cy="227624"/>
              <a:chOff x="1199" y="2121"/>
              <a:chExt cx="97" cy="123"/>
            </a:xfrm>
          </p:grpSpPr>
          <p:sp>
            <p:nvSpPr>
              <p:cNvPr id="35" name="Freeform 59"/>
              <p:cNvSpPr>
                <a:spLocks/>
              </p:cNvSpPr>
              <p:nvPr/>
            </p:nvSpPr>
            <p:spPr bwMode="auto">
              <a:xfrm>
                <a:off x="1274" y="2236"/>
                <a:ext cx="16" cy="8"/>
              </a:xfrm>
              <a:custGeom>
                <a:avLst/>
                <a:gdLst>
                  <a:gd name="T0" fmla="*/ 0 w 52"/>
                  <a:gd name="T1" fmla="*/ 8 h 25"/>
                  <a:gd name="T2" fmla="*/ 2 w 52"/>
                  <a:gd name="T3" fmla="*/ 8 h 25"/>
                  <a:gd name="T4" fmla="*/ 5 w 52"/>
                  <a:gd name="T5" fmla="*/ 8 h 25"/>
                  <a:gd name="T6" fmla="*/ 7 w 52"/>
                  <a:gd name="T7" fmla="*/ 7 h 25"/>
                  <a:gd name="T8" fmla="*/ 9 w 52"/>
                  <a:gd name="T9" fmla="*/ 6 h 25"/>
                  <a:gd name="T10" fmla="*/ 12 w 52"/>
                  <a:gd name="T11" fmla="*/ 5 h 25"/>
                  <a:gd name="T12" fmla="*/ 13 w 52"/>
                  <a:gd name="T13" fmla="*/ 4 h 25"/>
                  <a:gd name="T14" fmla="*/ 15 w 52"/>
                  <a:gd name="T15" fmla="*/ 2 h 25"/>
                  <a:gd name="T16" fmla="*/ 16 w 52"/>
                  <a:gd name="T17" fmla="*/ 0 h 25"/>
                  <a:gd name="T18" fmla="*/ 12 w 52"/>
                  <a:gd name="T19" fmla="*/ 0 h 25"/>
                  <a:gd name="T20" fmla="*/ 10 w 52"/>
                  <a:gd name="T21" fmla="*/ 0 h 25"/>
                  <a:gd name="T22" fmla="*/ 7 w 52"/>
                  <a:gd name="T23" fmla="*/ 0 h 25"/>
                  <a:gd name="T24" fmla="*/ 5 w 52"/>
                  <a:gd name="T25" fmla="*/ 1 h 25"/>
                  <a:gd name="T26" fmla="*/ 3 w 52"/>
                  <a:gd name="T27" fmla="*/ 2 h 25"/>
                  <a:gd name="T28" fmla="*/ 2 w 52"/>
                  <a:gd name="T29" fmla="*/ 3 h 25"/>
                  <a:gd name="T30" fmla="*/ 1 w 52"/>
                  <a:gd name="T31" fmla="*/ 5 h 25"/>
                  <a:gd name="T32" fmla="*/ 0 w 52"/>
                  <a:gd name="T33" fmla="*/ 8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6" name="Freeform 60"/>
              <p:cNvSpPr>
                <a:spLocks/>
              </p:cNvSpPr>
              <p:nvPr/>
            </p:nvSpPr>
            <p:spPr bwMode="auto">
              <a:xfrm>
                <a:off x="1199" y="2131"/>
                <a:ext cx="11" cy="4"/>
              </a:xfrm>
              <a:custGeom>
                <a:avLst/>
                <a:gdLst>
                  <a:gd name="T0" fmla="*/ 0 w 33"/>
                  <a:gd name="T1" fmla="*/ 0 h 13"/>
                  <a:gd name="T2" fmla="*/ 0 w 33"/>
                  <a:gd name="T3" fmla="*/ 2 h 13"/>
                  <a:gd name="T4" fmla="*/ 0 w 33"/>
                  <a:gd name="T5" fmla="*/ 4 h 13"/>
                  <a:gd name="T6" fmla="*/ 3 w 33"/>
                  <a:gd name="T7" fmla="*/ 4 h 13"/>
                  <a:gd name="T8" fmla="*/ 5 w 33"/>
                  <a:gd name="T9" fmla="*/ 4 h 13"/>
                  <a:gd name="T10" fmla="*/ 8 w 33"/>
                  <a:gd name="T11" fmla="*/ 3 h 13"/>
                  <a:gd name="T12" fmla="*/ 11 w 33"/>
                  <a:gd name="T13" fmla="*/ 2 h 13"/>
                  <a:gd name="T14" fmla="*/ 8 w 33"/>
                  <a:gd name="T15" fmla="*/ 1 h 13"/>
                  <a:gd name="T16" fmla="*/ 5 w 33"/>
                  <a:gd name="T17" fmla="*/ 0 h 13"/>
                  <a:gd name="T18" fmla="*/ 3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7" name="Freeform 61"/>
              <p:cNvSpPr>
                <a:spLocks/>
              </p:cNvSpPr>
              <p:nvPr/>
            </p:nvSpPr>
            <p:spPr bwMode="auto">
              <a:xfrm>
                <a:off x="1210" y="2121"/>
                <a:ext cx="20" cy="28"/>
              </a:xfrm>
              <a:custGeom>
                <a:avLst/>
                <a:gdLst>
                  <a:gd name="T0" fmla="*/ 8 w 67"/>
                  <a:gd name="T1" fmla="*/ 6 h 86"/>
                  <a:gd name="T2" fmla="*/ 0 w 67"/>
                  <a:gd name="T3" fmla="*/ 0 h 86"/>
                  <a:gd name="T4" fmla="*/ 8 w 67"/>
                  <a:gd name="T5" fmla="*/ 0 h 86"/>
                  <a:gd name="T6" fmla="*/ 9 w 67"/>
                  <a:gd name="T7" fmla="*/ 1 h 86"/>
                  <a:gd name="T8" fmla="*/ 10 w 67"/>
                  <a:gd name="T9" fmla="*/ 3 h 86"/>
                  <a:gd name="T10" fmla="*/ 11 w 67"/>
                  <a:gd name="T11" fmla="*/ 4 h 86"/>
                  <a:gd name="T12" fmla="*/ 12 w 67"/>
                  <a:gd name="T13" fmla="*/ 5 h 86"/>
                  <a:gd name="T14" fmla="*/ 14 w 67"/>
                  <a:gd name="T15" fmla="*/ 6 h 86"/>
                  <a:gd name="T16" fmla="*/ 16 w 67"/>
                  <a:gd name="T17" fmla="*/ 6 h 86"/>
                  <a:gd name="T18" fmla="*/ 17 w 67"/>
                  <a:gd name="T19" fmla="*/ 10 h 86"/>
                  <a:gd name="T20" fmla="*/ 19 w 67"/>
                  <a:gd name="T21" fmla="*/ 13 h 86"/>
                  <a:gd name="T22" fmla="*/ 19 w 67"/>
                  <a:gd name="T23" fmla="*/ 15 h 86"/>
                  <a:gd name="T24" fmla="*/ 20 w 67"/>
                  <a:gd name="T25" fmla="*/ 16 h 86"/>
                  <a:gd name="T26" fmla="*/ 20 w 67"/>
                  <a:gd name="T27" fmla="*/ 18 h 86"/>
                  <a:gd name="T28" fmla="*/ 20 w 67"/>
                  <a:gd name="T29" fmla="*/ 20 h 86"/>
                  <a:gd name="T30" fmla="*/ 19 w 67"/>
                  <a:gd name="T31" fmla="*/ 24 h 86"/>
                  <a:gd name="T32" fmla="*/ 18 w 67"/>
                  <a:gd name="T33" fmla="*/ 28 h 86"/>
                  <a:gd name="T34" fmla="*/ 16 w 67"/>
                  <a:gd name="T35" fmla="*/ 22 h 86"/>
                  <a:gd name="T36" fmla="*/ 15 w 67"/>
                  <a:gd name="T37" fmla="*/ 18 h 86"/>
                  <a:gd name="T38" fmla="*/ 15 w 67"/>
                  <a:gd name="T39" fmla="*/ 15 h 86"/>
                  <a:gd name="T40" fmla="*/ 15 w 67"/>
                  <a:gd name="T41" fmla="*/ 13 h 86"/>
                  <a:gd name="T42" fmla="*/ 15 w 67"/>
                  <a:gd name="T43" fmla="*/ 11 h 86"/>
                  <a:gd name="T44" fmla="*/ 16 w 67"/>
                  <a:gd name="T45" fmla="*/ 10 h 86"/>
                  <a:gd name="T46" fmla="*/ 13 w 67"/>
                  <a:gd name="T47" fmla="*/ 10 h 86"/>
                  <a:gd name="T48" fmla="*/ 10 w 67"/>
                  <a:gd name="T49" fmla="*/ 9 h 86"/>
                  <a:gd name="T50" fmla="*/ 10 w 67"/>
                  <a:gd name="T51" fmla="*/ 9 h 86"/>
                  <a:gd name="T52" fmla="*/ 8 w 67"/>
                  <a:gd name="T53" fmla="*/ 8 h 86"/>
                  <a:gd name="T54" fmla="*/ 8 w 67"/>
                  <a:gd name="T55" fmla="*/ 7 h 86"/>
                  <a:gd name="T56" fmla="*/ 8 w 67"/>
                  <a:gd name="T57" fmla="*/ 6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8" name="Freeform 62"/>
              <p:cNvSpPr>
                <a:spLocks/>
              </p:cNvSpPr>
              <p:nvPr/>
            </p:nvSpPr>
            <p:spPr bwMode="auto">
              <a:xfrm>
                <a:off x="1201" y="2159"/>
                <a:ext cx="16" cy="28"/>
              </a:xfrm>
              <a:custGeom>
                <a:avLst/>
                <a:gdLst>
                  <a:gd name="T0" fmla="*/ 9 w 49"/>
                  <a:gd name="T1" fmla="*/ 4 h 86"/>
                  <a:gd name="T2" fmla="*/ 7 w 49"/>
                  <a:gd name="T3" fmla="*/ 2 h 86"/>
                  <a:gd name="T4" fmla="*/ 5 w 49"/>
                  <a:gd name="T5" fmla="*/ 0 h 86"/>
                  <a:gd name="T6" fmla="*/ 3 w 49"/>
                  <a:gd name="T7" fmla="*/ 2 h 86"/>
                  <a:gd name="T8" fmla="*/ 2 w 49"/>
                  <a:gd name="T9" fmla="*/ 4 h 86"/>
                  <a:gd name="T10" fmla="*/ 0 w 49"/>
                  <a:gd name="T11" fmla="*/ 7 h 86"/>
                  <a:gd name="T12" fmla="*/ 0 w 49"/>
                  <a:gd name="T13" fmla="*/ 10 h 86"/>
                  <a:gd name="T14" fmla="*/ 0 w 49"/>
                  <a:gd name="T15" fmla="*/ 12 h 86"/>
                  <a:gd name="T16" fmla="*/ 1 w 49"/>
                  <a:gd name="T17" fmla="*/ 14 h 86"/>
                  <a:gd name="T18" fmla="*/ 2 w 49"/>
                  <a:gd name="T19" fmla="*/ 16 h 86"/>
                  <a:gd name="T20" fmla="*/ 3 w 49"/>
                  <a:gd name="T21" fmla="*/ 19 h 86"/>
                  <a:gd name="T22" fmla="*/ 4 w 49"/>
                  <a:gd name="T23" fmla="*/ 21 h 86"/>
                  <a:gd name="T24" fmla="*/ 6 w 49"/>
                  <a:gd name="T25" fmla="*/ 24 h 86"/>
                  <a:gd name="T26" fmla="*/ 7 w 49"/>
                  <a:gd name="T27" fmla="*/ 26 h 86"/>
                  <a:gd name="T28" fmla="*/ 9 w 49"/>
                  <a:gd name="T29" fmla="*/ 28 h 86"/>
                  <a:gd name="T30" fmla="*/ 10 w 49"/>
                  <a:gd name="T31" fmla="*/ 26 h 86"/>
                  <a:gd name="T32" fmla="*/ 12 w 49"/>
                  <a:gd name="T33" fmla="*/ 22 h 86"/>
                  <a:gd name="T34" fmla="*/ 14 w 49"/>
                  <a:gd name="T35" fmla="*/ 19 h 86"/>
                  <a:gd name="T36" fmla="*/ 15 w 49"/>
                  <a:gd name="T37" fmla="*/ 15 h 86"/>
                  <a:gd name="T38" fmla="*/ 16 w 49"/>
                  <a:gd name="T39" fmla="*/ 13 h 86"/>
                  <a:gd name="T40" fmla="*/ 16 w 49"/>
                  <a:gd name="T41" fmla="*/ 11 h 86"/>
                  <a:gd name="T42" fmla="*/ 16 w 49"/>
                  <a:gd name="T43" fmla="*/ 8 h 86"/>
                  <a:gd name="T44" fmla="*/ 16 w 49"/>
                  <a:gd name="T45" fmla="*/ 7 h 86"/>
                  <a:gd name="T46" fmla="*/ 14 w 49"/>
                  <a:gd name="T47" fmla="*/ 6 h 86"/>
                  <a:gd name="T48" fmla="*/ 13 w 49"/>
                  <a:gd name="T49" fmla="*/ 5 h 86"/>
                  <a:gd name="T50" fmla="*/ 11 w 49"/>
                  <a:gd name="T51" fmla="*/ 4 h 86"/>
                  <a:gd name="T52" fmla="*/ 9 w 49"/>
                  <a:gd name="T53" fmla="*/ 4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9" name="Freeform 63"/>
              <p:cNvSpPr>
                <a:spLocks/>
              </p:cNvSpPr>
              <p:nvPr/>
            </p:nvSpPr>
            <p:spPr bwMode="auto">
              <a:xfrm>
                <a:off x="1226" y="2161"/>
                <a:ext cx="2" cy="4"/>
              </a:xfrm>
              <a:custGeom>
                <a:avLst/>
                <a:gdLst>
                  <a:gd name="T0" fmla="*/ 0 w 6"/>
                  <a:gd name="T1" fmla="*/ 4 h 12"/>
                  <a:gd name="T2" fmla="*/ 2 w 6"/>
                  <a:gd name="T3" fmla="*/ 0 h 12"/>
                  <a:gd name="T4" fmla="*/ 1 w 6"/>
                  <a:gd name="T5" fmla="*/ 0 h 12"/>
                  <a:gd name="T6" fmla="*/ 1 w 6"/>
                  <a:gd name="T7" fmla="*/ 1 h 12"/>
                  <a:gd name="T8" fmla="*/ 0 w 6"/>
                  <a:gd name="T9" fmla="*/ 1 h 12"/>
                  <a:gd name="T10" fmla="*/ 0 w 6"/>
                  <a:gd name="T11" fmla="*/ 2 h 12"/>
                  <a:gd name="T12" fmla="*/ 0 w 6"/>
                  <a:gd name="T13" fmla="*/ 3 h 12"/>
                  <a:gd name="T14" fmla="*/ 0 w 6"/>
                  <a:gd name="T15" fmla="*/ 4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0" name="Freeform 64"/>
              <p:cNvSpPr>
                <a:spLocks/>
              </p:cNvSpPr>
              <p:nvPr/>
            </p:nvSpPr>
            <p:spPr bwMode="auto">
              <a:xfrm>
                <a:off x="1230" y="2154"/>
                <a:ext cx="13" cy="15"/>
              </a:xfrm>
              <a:custGeom>
                <a:avLst/>
                <a:gdLst>
                  <a:gd name="T0" fmla="*/ 0 w 39"/>
                  <a:gd name="T1" fmla="*/ 0 h 48"/>
                  <a:gd name="T2" fmla="*/ 4 w 39"/>
                  <a:gd name="T3" fmla="*/ 3 h 48"/>
                  <a:gd name="T4" fmla="*/ 7 w 39"/>
                  <a:gd name="T5" fmla="*/ 5 h 48"/>
                  <a:gd name="T6" fmla="*/ 11 w 39"/>
                  <a:gd name="T7" fmla="*/ 8 h 48"/>
                  <a:gd name="T8" fmla="*/ 13 w 39"/>
                  <a:gd name="T9" fmla="*/ 9 h 48"/>
                  <a:gd name="T10" fmla="*/ 12 w 39"/>
                  <a:gd name="T11" fmla="*/ 12 h 48"/>
                  <a:gd name="T12" fmla="*/ 11 w 39"/>
                  <a:gd name="T13" fmla="*/ 15 h 48"/>
                  <a:gd name="T14" fmla="*/ 6 w 39"/>
                  <a:gd name="T15" fmla="*/ 11 h 48"/>
                  <a:gd name="T16" fmla="*/ 3 w 39"/>
                  <a:gd name="T17" fmla="*/ 8 h 48"/>
                  <a:gd name="T18" fmla="*/ 1 w 39"/>
                  <a:gd name="T19" fmla="*/ 7 h 48"/>
                  <a:gd name="T20" fmla="*/ 1 w 39"/>
                  <a:gd name="T21" fmla="*/ 5 h 48"/>
                  <a:gd name="T22" fmla="*/ 0 w 39"/>
                  <a:gd name="T23" fmla="*/ 3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1" name="Freeform 65"/>
              <p:cNvSpPr>
                <a:spLocks/>
              </p:cNvSpPr>
              <p:nvPr/>
            </p:nvSpPr>
            <p:spPr bwMode="auto">
              <a:xfrm>
                <a:off x="1247" y="2167"/>
                <a:ext cx="6" cy="14"/>
              </a:xfrm>
              <a:custGeom>
                <a:avLst/>
                <a:gdLst>
                  <a:gd name="T0" fmla="*/ 3 w 16"/>
                  <a:gd name="T1" fmla="*/ 0 h 43"/>
                  <a:gd name="T2" fmla="*/ 4 w 16"/>
                  <a:gd name="T3" fmla="*/ 3 h 43"/>
                  <a:gd name="T4" fmla="*/ 6 w 16"/>
                  <a:gd name="T5" fmla="*/ 5 h 43"/>
                  <a:gd name="T6" fmla="*/ 6 w 16"/>
                  <a:gd name="T7" fmla="*/ 7 h 43"/>
                  <a:gd name="T8" fmla="*/ 6 w 16"/>
                  <a:gd name="T9" fmla="*/ 9 h 43"/>
                  <a:gd name="T10" fmla="*/ 6 w 16"/>
                  <a:gd name="T11" fmla="*/ 10 h 43"/>
                  <a:gd name="T12" fmla="*/ 4 w 16"/>
                  <a:gd name="T13" fmla="*/ 11 h 43"/>
                  <a:gd name="T14" fmla="*/ 3 w 16"/>
                  <a:gd name="T15" fmla="*/ 13 h 43"/>
                  <a:gd name="T16" fmla="*/ 0 w 16"/>
                  <a:gd name="T17" fmla="*/ 14 h 43"/>
                  <a:gd name="T18" fmla="*/ 1 w 16"/>
                  <a:gd name="T19" fmla="*/ 9 h 43"/>
                  <a:gd name="T20" fmla="*/ 2 w 16"/>
                  <a:gd name="T21" fmla="*/ 6 h 43"/>
                  <a:gd name="T22" fmla="*/ 2 w 16"/>
                  <a:gd name="T23" fmla="*/ 3 h 43"/>
                  <a:gd name="T24" fmla="*/ 3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2" name="Freeform 66"/>
              <p:cNvSpPr>
                <a:spLocks/>
              </p:cNvSpPr>
              <p:nvPr/>
            </p:nvSpPr>
            <p:spPr bwMode="auto">
              <a:xfrm>
                <a:off x="1248" y="2190"/>
                <a:ext cx="8" cy="12"/>
              </a:xfrm>
              <a:custGeom>
                <a:avLst/>
                <a:gdLst>
                  <a:gd name="T0" fmla="*/ 8 w 24"/>
                  <a:gd name="T1" fmla="*/ 12 h 37"/>
                  <a:gd name="T2" fmla="*/ 6 w 24"/>
                  <a:gd name="T3" fmla="*/ 9 h 37"/>
                  <a:gd name="T4" fmla="*/ 5 w 24"/>
                  <a:gd name="T5" fmla="*/ 6 h 37"/>
                  <a:gd name="T6" fmla="*/ 4 w 24"/>
                  <a:gd name="T7" fmla="*/ 3 h 37"/>
                  <a:gd name="T8" fmla="*/ 4 w 24"/>
                  <a:gd name="T9" fmla="*/ 0 h 37"/>
                  <a:gd name="T10" fmla="*/ 2 w 24"/>
                  <a:gd name="T11" fmla="*/ 3 h 37"/>
                  <a:gd name="T12" fmla="*/ 1 w 24"/>
                  <a:gd name="T13" fmla="*/ 6 h 37"/>
                  <a:gd name="T14" fmla="*/ 0 w 24"/>
                  <a:gd name="T15" fmla="*/ 8 h 37"/>
                  <a:gd name="T16" fmla="*/ 0 w 24"/>
                  <a:gd name="T17" fmla="*/ 10 h 37"/>
                  <a:gd name="T18" fmla="*/ 0 w 24"/>
                  <a:gd name="T19" fmla="*/ 11 h 37"/>
                  <a:gd name="T20" fmla="*/ 1 w 24"/>
                  <a:gd name="T21" fmla="*/ 11 h 37"/>
                  <a:gd name="T22" fmla="*/ 1 w 24"/>
                  <a:gd name="T23" fmla="*/ 12 h 37"/>
                  <a:gd name="T24" fmla="*/ 2 w 24"/>
                  <a:gd name="T25" fmla="*/ 12 h 37"/>
                  <a:gd name="T26" fmla="*/ 5 w 24"/>
                  <a:gd name="T27" fmla="*/ 12 h 37"/>
                  <a:gd name="T28" fmla="*/ 8 w 24"/>
                  <a:gd name="T29" fmla="*/ 12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3" name="Freeform 67"/>
              <p:cNvSpPr>
                <a:spLocks/>
              </p:cNvSpPr>
              <p:nvPr/>
            </p:nvSpPr>
            <p:spPr bwMode="auto">
              <a:xfrm>
                <a:off x="1265" y="2204"/>
                <a:ext cx="11" cy="17"/>
              </a:xfrm>
              <a:custGeom>
                <a:avLst/>
                <a:gdLst>
                  <a:gd name="T0" fmla="*/ 11 w 34"/>
                  <a:gd name="T1" fmla="*/ 0 h 55"/>
                  <a:gd name="T2" fmla="*/ 11 w 34"/>
                  <a:gd name="T3" fmla="*/ 4 h 55"/>
                  <a:gd name="T4" fmla="*/ 11 w 34"/>
                  <a:gd name="T5" fmla="*/ 8 h 55"/>
                  <a:gd name="T6" fmla="*/ 11 w 34"/>
                  <a:gd name="T7" fmla="*/ 10 h 55"/>
                  <a:gd name="T8" fmla="*/ 10 w 34"/>
                  <a:gd name="T9" fmla="*/ 12 h 55"/>
                  <a:gd name="T10" fmla="*/ 9 w 34"/>
                  <a:gd name="T11" fmla="*/ 13 h 55"/>
                  <a:gd name="T12" fmla="*/ 8 w 34"/>
                  <a:gd name="T13" fmla="*/ 15 h 55"/>
                  <a:gd name="T14" fmla="*/ 6 w 34"/>
                  <a:gd name="T15" fmla="*/ 16 h 55"/>
                  <a:gd name="T16" fmla="*/ 5 w 34"/>
                  <a:gd name="T17" fmla="*/ 16 h 55"/>
                  <a:gd name="T18" fmla="*/ 3 w 34"/>
                  <a:gd name="T19" fmla="*/ 17 h 55"/>
                  <a:gd name="T20" fmla="*/ 0 w 34"/>
                  <a:gd name="T21" fmla="*/ 17 h 55"/>
                  <a:gd name="T22" fmla="*/ 3 w 34"/>
                  <a:gd name="T23" fmla="*/ 11 h 55"/>
                  <a:gd name="T24" fmla="*/ 5 w 34"/>
                  <a:gd name="T25" fmla="*/ 6 h 55"/>
                  <a:gd name="T26" fmla="*/ 6 w 34"/>
                  <a:gd name="T27" fmla="*/ 5 h 55"/>
                  <a:gd name="T28" fmla="*/ 7 w 34"/>
                  <a:gd name="T29" fmla="*/ 3 h 55"/>
                  <a:gd name="T30" fmla="*/ 9 w 34"/>
                  <a:gd name="T31" fmla="*/ 2 h 55"/>
                  <a:gd name="T32" fmla="*/ 11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4" name="Freeform 68"/>
              <p:cNvSpPr>
                <a:spLocks/>
              </p:cNvSpPr>
              <p:nvPr/>
            </p:nvSpPr>
            <p:spPr bwMode="auto">
              <a:xfrm>
                <a:off x="1285" y="2215"/>
                <a:ext cx="11" cy="4"/>
              </a:xfrm>
              <a:custGeom>
                <a:avLst/>
                <a:gdLst>
                  <a:gd name="T0" fmla="*/ 0 w 33"/>
                  <a:gd name="T1" fmla="*/ 0 h 12"/>
                  <a:gd name="T2" fmla="*/ 1 w 33"/>
                  <a:gd name="T3" fmla="*/ 1 h 12"/>
                  <a:gd name="T4" fmla="*/ 2 w 33"/>
                  <a:gd name="T5" fmla="*/ 2 h 12"/>
                  <a:gd name="T6" fmla="*/ 3 w 33"/>
                  <a:gd name="T7" fmla="*/ 3 h 12"/>
                  <a:gd name="T8" fmla="*/ 5 w 33"/>
                  <a:gd name="T9" fmla="*/ 4 h 12"/>
                  <a:gd name="T10" fmla="*/ 8 w 33"/>
                  <a:gd name="T11" fmla="*/ 4 h 12"/>
                  <a:gd name="T12" fmla="*/ 11 w 33"/>
                  <a:gd name="T13" fmla="*/ 4 h 12"/>
                  <a:gd name="T14" fmla="*/ 9 w 33"/>
                  <a:gd name="T15" fmla="*/ 3 h 12"/>
                  <a:gd name="T16" fmla="*/ 6 w 33"/>
                  <a:gd name="T17" fmla="*/ 1 h 12"/>
                  <a:gd name="T18" fmla="*/ 3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grpSp>
        <p:sp>
          <p:nvSpPr>
            <p:cNvPr id="45" name="Freeform 69"/>
            <p:cNvSpPr>
              <a:spLocks/>
            </p:cNvSpPr>
            <p:nvPr>
              <p:custDataLst>
                <p:tags r:id="rId26"/>
              </p:custDataLst>
            </p:nvPr>
          </p:nvSpPr>
          <p:spPr bwMode="auto">
            <a:xfrm>
              <a:off x="8577441" y="5238121"/>
              <a:ext cx="14629" cy="66622"/>
            </a:xfrm>
            <a:custGeom>
              <a:avLst/>
              <a:gdLst>
                <a:gd name="T0" fmla="*/ 0 w 33"/>
                <a:gd name="T1" fmla="*/ 57150 h 62"/>
                <a:gd name="T2" fmla="*/ 0 w 33"/>
                <a:gd name="T3" fmla="*/ 48854 h 62"/>
                <a:gd name="T4" fmla="*/ 0 w 33"/>
                <a:gd name="T5" fmla="*/ 41480 h 62"/>
                <a:gd name="T6" fmla="*/ 0 w 33"/>
                <a:gd name="T7" fmla="*/ 34106 h 62"/>
                <a:gd name="T8" fmla="*/ 0 w 33"/>
                <a:gd name="T9" fmla="*/ 28575 h 62"/>
                <a:gd name="T10" fmla="*/ 0 w 33"/>
                <a:gd name="T11" fmla="*/ 23966 h 62"/>
                <a:gd name="T12" fmla="*/ 770 w 33"/>
                <a:gd name="T13" fmla="*/ 20279 h 62"/>
                <a:gd name="T14" fmla="*/ 1539 w 33"/>
                <a:gd name="T15" fmla="*/ 15670 h 62"/>
                <a:gd name="T16" fmla="*/ 3079 w 33"/>
                <a:gd name="T17" fmla="*/ 11983 h 62"/>
                <a:gd name="T18" fmla="*/ 5388 w 33"/>
                <a:gd name="T19" fmla="*/ 5531 h 62"/>
                <a:gd name="T20" fmla="*/ 7697 w 33"/>
                <a:gd name="T21" fmla="*/ 0 h 62"/>
                <a:gd name="T22" fmla="*/ 10006 w 33"/>
                <a:gd name="T23" fmla="*/ 5531 h 62"/>
                <a:gd name="T24" fmla="*/ 12700 w 33"/>
                <a:gd name="T25" fmla="*/ 11983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6" name="Freeform 70"/>
            <p:cNvSpPr>
              <a:spLocks/>
            </p:cNvSpPr>
            <p:nvPr>
              <p:custDataLst>
                <p:tags r:id="rId27"/>
              </p:custDataLst>
            </p:nvPr>
          </p:nvSpPr>
          <p:spPr bwMode="auto">
            <a:xfrm>
              <a:off x="8588413" y="5343606"/>
              <a:ext cx="10972" cy="68472"/>
            </a:xfrm>
            <a:custGeom>
              <a:avLst/>
              <a:gdLst>
                <a:gd name="T0" fmla="*/ 0 w 26"/>
                <a:gd name="T1" fmla="*/ 58737 h 18"/>
                <a:gd name="T2" fmla="*/ 0 w 26"/>
                <a:gd name="T3" fmla="*/ 0 h 18"/>
                <a:gd name="T4" fmla="*/ 9525 w 26"/>
                <a:gd name="T5" fmla="*/ 0 h 18"/>
                <a:gd name="T6" fmla="*/ 2198 w 26"/>
                <a:gd name="T7" fmla="*/ 39158 h 18"/>
                <a:gd name="T8" fmla="*/ 2198 w 26"/>
                <a:gd name="T9" fmla="*/ 1957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8">
                  <a:moveTo>
                    <a:pt x="0" y="18"/>
                  </a:moveTo>
                  <a:lnTo>
                    <a:pt x="0" y="0"/>
                  </a:lnTo>
                  <a:lnTo>
                    <a:pt x="26" y="0"/>
                  </a:lnTo>
                  <a:lnTo>
                    <a:pt x="6" y="12"/>
                  </a:lnTo>
                  <a:lnTo>
                    <a:pt x="6" y="6"/>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7" name="Freeform 71"/>
            <p:cNvSpPr>
              <a:spLocks/>
            </p:cNvSpPr>
            <p:nvPr>
              <p:custDataLst>
                <p:tags r:id="rId28"/>
              </p:custDataLst>
            </p:nvPr>
          </p:nvSpPr>
          <p:spPr bwMode="auto">
            <a:xfrm>
              <a:off x="8720077" y="5238121"/>
              <a:ext cx="89605" cy="151750"/>
            </a:xfrm>
            <a:custGeom>
              <a:avLst/>
              <a:gdLst>
                <a:gd name="T0" fmla="*/ 77788 w 180"/>
                <a:gd name="T1" fmla="*/ 120412 h 240"/>
                <a:gd name="T2" fmla="*/ 75627 w 180"/>
                <a:gd name="T3" fmla="*/ 120954 h 240"/>
                <a:gd name="T4" fmla="*/ 73899 w 180"/>
                <a:gd name="T5" fmla="*/ 120954 h 240"/>
                <a:gd name="T6" fmla="*/ 72170 w 180"/>
                <a:gd name="T7" fmla="*/ 122039 h 240"/>
                <a:gd name="T8" fmla="*/ 70874 w 180"/>
                <a:gd name="T9" fmla="*/ 123124 h 240"/>
                <a:gd name="T10" fmla="*/ 68281 w 180"/>
                <a:gd name="T11" fmla="*/ 125836 h 240"/>
                <a:gd name="T12" fmla="*/ 66120 w 180"/>
                <a:gd name="T13" fmla="*/ 130175 h 240"/>
                <a:gd name="T14" fmla="*/ 60502 w 180"/>
                <a:gd name="T15" fmla="*/ 125836 h 240"/>
                <a:gd name="T16" fmla="*/ 56612 w 180"/>
                <a:gd name="T17" fmla="*/ 120954 h 240"/>
                <a:gd name="T18" fmla="*/ 53155 w 180"/>
                <a:gd name="T19" fmla="*/ 116073 h 240"/>
                <a:gd name="T20" fmla="*/ 50994 w 180"/>
                <a:gd name="T21" fmla="*/ 111734 h 240"/>
                <a:gd name="T22" fmla="*/ 48401 w 180"/>
                <a:gd name="T23" fmla="*/ 105767 h 240"/>
                <a:gd name="T24" fmla="*/ 45808 w 180"/>
                <a:gd name="T25" fmla="*/ 100343 h 240"/>
                <a:gd name="T26" fmla="*/ 42351 w 180"/>
                <a:gd name="T27" fmla="*/ 94377 h 240"/>
                <a:gd name="T28" fmla="*/ 37598 w 180"/>
                <a:gd name="T29" fmla="*/ 87326 h 240"/>
                <a:gd name="T30" fmla="*/ 35437 w 180"/>
                <a:gd name="T31" fmla="*/ 82987 h 240"/>
                <a:gd name="T32" fmla="*/ 32412 w 180"/>
                <a:gd name="T33" fmla="*/ 79190 h 240"/>
                <a:gd name="T34" fmla="*/ 30251 w 180"/>
                <a:gd name="T35" fmla="*/ 75393 h 240"/>
                <a:gd name="T36" fmla="*/ 26794 w 180"/>
                <a:gd name="T37" fmla="*/ 72139 h 240"/>
                <a:gd name="T38" fmla="*/ 20743 w 180"/>
                <a:gd name="T39" fmla="*/ 65630 h 240"/>
                <a:gd name="T40" fmla="*/ 14261 w 180"/>
                <a:gd name="T41" fmla="*/ 59664 h 240"/>
                <a:gd name="T42" fmla="*/ 11668 w 180"/>
                <a:gd name="T43" fmla="*/ 56409 h 240"/>
                <a:gd name="T44" fmla="*/ 9075 w 180"/>
                <a:gd name="T45" fmla="*/ 53155 h 240"/>
                <a:gd name="T46" fmla="*/ 6482 w 180"/>
                <a:gd name="T47" fmla="*/ 49900 h 240"/>
                <a:gd name="T48" fmla="*/ 4322 w 180"/>
                <a:gd name="T49" fmla="*/ 45561 h 240"/>
                <a:gd name="T50" fmla="*/ 2593 w 180"/>
                <a:gd name="T51" fmla="*/ 41764 h 240"/>
                <a:gd name="T52" fmla="*/ 1729 w 180"/>
                <a:gd name="T53" fmla="*/ 36883 h 240"/>
                <a:gd name="T54" fmla="*/ 432 w 180"/>
                <a:gd name="T55" fmla="*/ 32544 h 240"/>
                <a:gd name="T56" fmla="*/ 0 w 180"/>
                <a:gd name="T57" fmla="*/ 27120 h 240"/>
                <a:gd name="T58" fmla="*/ 0 w 180"/>
                <a:gd name="T59" fmla="*/ 18984 h 240"/>
                <a:gd name="T60" fmla="*/ 0 w 180"/>
                <a:gd name="T61" fmla="*/ 13560 h 240"/>
                <a:gd name="T62" fmla="*/ 0 w 180"/>
                <a:gd name="T63" fmla="*/ 8136 h 240"/>
                <a:gd name="T64" fmla="*/ 0 w 180"/>
                <a:gd name="T65" fmla="*/ 0 h 240"/>
                <a:gd name="T66" fmla="*/ 4322 w 180"/>
                <a:gd name="T67" fmla="*/ 4339 h 240"/>
                <a:gd name="T68" fmla="*/ 8211 w 180"/>
                <a:gd name="T69" fmla="*/ 9221 h 240"/>
                <a:gd name="T70" fmla="*/ 11668 w 180"/>
                <a:gd name="T71" fmla="*/ 14645 h 240"/>
                <a:gd name="T72" fmla="*/ 14693 w 180"/>
                <a:gd name="T73" fmla="*/ 20611 h 240"/>
                <a:gd name="T74" fmla="*/ 17718 w 180"/>
                <a:gd name="T75" fmla="*/ 26035 h 240"/>
                <a:gd name="T76" fmla="*/ 19879 w 180"/>
                <a:gd name="T77" fmla="*/ 31459 h 240"/>
                <a:gd name="T78" fmla="*/ 22040 w 180"/>
                <a:gd name="T79" fmla="*/ 35798 h 240"/>
                <a:gd name="T80" fmla="*/ 23336 w 180"/>
                <a:gd name="T81" fmla="*/ 40137 h 240"/>
                <a:gd name="T82" fmla="*/ 25929 w 180"/>
                <a:gd name="T83" fmla="*/ 46646 h 240"/>
                <a:gd name="T84" fmla="*/ 28522 w 180"/>
                <a:gd name="T85" fmla="*/ 53155 h 240"/>
                <a:gd name="T86" fmla="*/ 31980 w 180"/>
                <a:gd name="T87" fmla="*/ 58036 h 240"/>
                <a:gd name="T88" fmla="*/ 35437 w 180"/>
                <a:gd name="T89" fmla="*/ 62918 h 240"/>
                <a:gd name="T90" fmla="*/ 43216 w 180"/>
                <a:gd name="T91" fmla="*/ 72139 h 240"/>
                <a:gd name="T92" fmla="*/ 51427 w 180"/>
                <a:gd name="T93" fmla="*/ 80817 h 240"/>
                <a:gd name="T94" fmla="*/ 60070 w 180"/>
                <a:gd name="T95" fmla="*/ 88953 h 240"/>
                <a:gd name="T96" fmla="*/ 66984 w 180"/>
                <a:gd name="T97" fmla="*/ 97631 h 240"/>
                <a:gd name="T98" fmla="*/ 70441 w 180"/>
                <a:gd name="T99" fmla="*/ 102513 h 240"/>
                <a:gd name="T100" fmla="*/ 73034 w 180"/>
                <a:gd name="T101" fmla="*/ 107937 h 240"/>
                <a:gd name="T102" fmla="*/ 75627 w 180"/>
                <a:gd name="T103" fmla="*/ 113903 h 240"/>
                <a:gd name="T104" fmla="*/ 77788 w 180"/>
                <a:gd name="T105" fmla="*/ 120412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8" name="Freeform 72"/>
            <p:cNvSpPr>
              <a:spLocks/>
            </p:cNvSpPr>
            <p:nvPr>
              <p:custDataLst>
                <p:tags r:id="rId29"/>
              </p:custDataLst>
            </p:nvPr>
          </p:nvSpPr>
          <p:spPr bwMode="auto">
            <a:xfrm>
              <a:off x="8720077" y="5206660"/>
              <a:ext cx="16459" cy="66622"/>
            </a:xfrm>
            <a:custGeom>
              <a:avLst/>
              <a:gdLst>
                <a:gd name="T0" fmla="*/ 0 w 27"/>
                <a:gd name="T1" fmla="*/ 0 h 30"/>
                <a:gd name="T2" fmla="*/ 529 w 27"/>
                <a:gd name="T3" fmla="*/ 9525 h 30"/>
                <a:gd name="T4" fmla="*/ 1588 w 27"/>
                <a:gd name="T5" fmla="*/ 20955 h 30"/>
                <a:gd name="T6" fmla="*/ 2117 w 27"/>
                <a:gd name="T7" fmla="*/ 26670 h 30"/>
                <a:gd name="T8" fmla="*/ 2117 w 27"/>
                <a:gd name="T9" fmla="*/ 36195 h 30"/>
                <a:gd name="T10" fmla="*/ 1588 w 27"/>
                <a:gd name="T11" fmla="*/ 45720 h 30"/>
                <a:gd name="T12" fmla="*/ 0 w 27"/>
                <a:gd name="T13" fmla="*/ 57150 h 30"/>
                <a:gd name="T14" fmla="*/ 8996 w 27"/>
                <a:gd name="T15" fmla="*/ 51435 h 30"/>
                <a:gd name="T16" fmla="*/ 14288 w 27"/>
                <a:gd name="T17" fmla="*/ 45720 h 30"/>
                <a:gd name="T18" fmla="*/ 12171 w 27"/>
                <a:gd name="T19" fmla="*/ 38100 h 30"/>
                <a:gd name="T20" fmla="*/ 8996 w 27"/>
                <a:gd name="T21" fmla="*/ 22860 h 30"/>
                <a:gd name="T22" fmla="*/ 5821 w 27"/>
                <a:gd name="T23" fmla="*/ 15240 h 30"/>
                <a:gd name="T24" fmla="*/ 3704 w 27"/>
                <a:gd name="T25" fmla="*/ 7620 h 30"/>
                <a:gd name="T26" fmla="*/ 2117 w 27"/>
                <a:gd name="T27" fmla="*/ 1905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grpSp>
          <p:nvGrpSpPr>
            <p:cNvPr id="49" name="Group 73"/>
            <p:cNvGrpSpPr>
              <a:grpSpLocks/>
            </p:cNvGrpSpPr>
            <p:nvPr>
              <p:custDataLst>
                <p:tags r:id="rId30"/>
              </p:custDataLst>
            </p:nvPr>
          </p:nvGrpSpPr>
          <p:grpSpPr bwMode="auto">
            <a:xfrm>
              <a:off x="8363488" y="5813659"/>
              <a:ext cx="528484" cy="471904"/>
              <a:chOff x="5372" y="3323"/>
              <a:chExt cx="341" cy="253"/>
            </a:xfrm>
            <a:solidFill>
              <a:schemeClr val="bg1">
                <a:lumMod val="75000"/>
              </a:schemeClr>
            </a:solidFill>
          </p:grpSpPr>
          <p:sp>
            <p:nvSpPr>
              <p:cNvPr id="50" name="Freeform 74"/>
              <p:cNvSpPr>
                <a:spLocks/>
              </p:cNvSpPr>
              <p:nvPr/>
            </p:nvSpPr>
            <p:spPr bwMode="auto">
              <a:xfrm>
                <a:off x="5372" y="3565"/>
                <a:ext cx="16" cy="11"/>
              </a:xfrm>
              <a:custGeom>
                <a:avLst/>
                <a:gdLst>
                  <a:gd name="T0" fmla="*/ 0 w 53"/>
                  <a:gd name="T1" fmla="*/ 10 h 33"/>
                  <a:gd name="T2" fmla="*/ 1 w 53"/>
                  <a:gd name="T3" fmla="*/ 9 h 33"/>
                  <a:gd name="T4" fmla="*/ 2 w 53"/>
                  <a:gd name="T5" fmla="*/ 7 h 33"/>
                  <a:gd name="T6" fmla="*/ 5 w 53"/>
                  <a:gd name="T7" fmla="*/ 5 h 33"/>
                  <a:gd name="T8" fmla="*/ 6 w 53"/>
                  <a:gd name="T9" fmla="*/ 4 h 33"/>
                  <a:gd name="T10" fmla="*/ 9 w 53"/>
                  <a:gd name="T11" fmla="*/ 2 h 33"/>
                  <a:gd name="T12" fmla="*/ 11 w 53"/>
                  <a:gd name="T13" fmla="*/ 1 h 33"/>
                  <a:gd name="T14" fmla="*/ 14 w 53"/>
                  <a:gd name="T15" fmla="*/ 0 h 33"/>
                  <a:gd name="T16" fmla="*/ 16 w 53"/>
                  <a:gd name="T17" fmla="*/ 0 h 33"/>
                  <a:gd name="T18" fmla="*/ 16 w 53"/>
                  <a:gd name="T19" fmla="*/ 6 h 33"/>
                  <a:gd name="T20" fmla="*/ 11 w 53"/>
                  <a:gd name="T21" fmla="*/ 8 h 33"/>
                  <a:gd name="T22" fmla="*/ 8 w 53"/>
                  <a:gd name="T23" fmla="*/ 10 h 33"/>
                  <a:gd name="T24" fmla="*/ 6 w 53"/>
                  <a:gd name="T25" fmla="*/ 11 h 33"/>
                  <a:gd name="T26" fmla="*/ 5 w 53"/>
                  <a:gd name="T27" fmla="*/ 11 h 33"/>
                  <a:gd name="T28" fmla="*/ 3 w 53"/>
                  <a:gd name="T29" fmla="*/ 11 h 33"/>
                  <a:gd name="T30" fmla="*/ 0 w 53"/>
                  <a:gd name="T31" fmla="*/ 1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1" name="Freeform 75"/>
              <p:cNvSpPr>
                <a:spLocks/>
              </p:cNvSpPr>
              <p:nvPr/>
            </p:nvSpPr>
            <p:spPr bwMode="auto">
              <a:xfrm>
                <a:off x="5379" y="3446"/>
                <a:ext cx="202" cy="117"/>
              </a:xfrm>
              <a:custGeom>
                <a:avLst/>
                <a:gdLst>
                  <a:gd name="T0" fmla="*/ 8 w 631"/>
                  <a:gd name="T1" fmla="*/ 97 h 358"/>
                  <a:gd name="T2" fmla="*/ 16 w 631"/>
                  <a:gd name="T3" fmla="*/ 95 h 358"/>
                  <a:gd name="T4" fmla="*/ 21 w 631"/>
                  <a:gd name="T5" fmla="*/ 91 h 358"/>
                  <a:gd name="T6" fmla="*/ 25 w 631"/>
                  <a:gd name="T7" fmla="*/ 83 h 358"/>
                  <a:gd name="T8" fmla="*/ 32 w 631"/>
                  <a:gd name="T9" fmla="*/ 84 h 358"/>
                  <a:gd name="T10" fmla="*/ 40 w 631"/>
                  <a:gd name="T11" fmla="*/ 83 h 358"/>
                  <a:gd name="T12" fmla="*/ 45 w 631"/>
                  <a:gd name="T13" fmla="*/ 81 h 358"/>
                  <a:gd name="T14" fmla="*/ 52 w 631"/>
                  <a:gd name="T15" fmla="*/ 75 h 358"/>
                  <a:gd name="T16" fmla="*/ 58 w 631"/>
                  <a:gd name="T17" fmla="*/ 68 h 358"/>
                  <a:gd name="T18" fmla="*/ 68 w 631"/>
                  <a:gd name="T19" fmla="*/ 63 h 358"/>
                  <a:gd name="T20" fmla="*/ 83 w 631"/>
                  <a:gd name="T21" fmla="*/ 57 h 358"/>
                  <a:gd name="T22" fmla="*/ 105 w 631"/>
                  <a:gd name="T23" fmla="*/ 50 h 358"/>
                  <a:gd name="T24" fmla="*/ 116 w 631"/>
                  <a:gd name="T25" fmla="*/ 45 h 358"/>
                  <a:gd name="T26" fmla="*/ 125 w 631"/>
                  <a:gd name="T27" fmla="*/ 42 h 358"/>
                  <a:gd name="T28" fmla="*/ 130 w 631"/>
                  <a:gd name="T29" fmla="*/ 42 h 358"/>
                  <a:gd name="T30" fmla="*/ 141 w 631"/>
                  <a:gd name="T31" fmla="*/ 35 h 358"/>
                  <a:gd name="T32" fmla="*/ 150 w 631"/>
                  <a:gd name="T33" fmla="*/ 26 h 358"/>
                  <a:gd name="T34" fmla="*/ 153 w 631"/>
                  <a:gd name="T35" fmla="*/ 21 h 358"/>
                  <a:gd name="T36" fmla="*/ 161 w 631"/>
                  <a:gd name="T37" fmla="*/ 19 h 358"/>
                  <a:gd name="T38" fmla="*/ 172 w 631"/>
                  <a:gd name="T39" fmla="*/ 12 h 358"/>
                  <a:gd name="T40" fmla="*/ 182 w 631"/>
                  <a:gd name="T41" fmla="*/ 4 h 358"/>
                  <a:gd name="T42" fmla="*/ 189 w 631"/>
                  <a:gd name="T43" fmla="*/ 0 h 358"/>
                  <a:gd name="T44" fmla="*/ 193 w 631"/>
                  <a:gd name="T45" fmla="*/ 7 h 358"/>
                  <a:gd name="T46" fmla="*/ 198 w 631"/>
                  <a:gd name="T47" fmla="*/ 10 h 358"/>
                  <a:gd name="T48" fmla="*/ 200 w 631"/>
                  <a:gd name="T49" fmla="*/ 15 h 358"/>
                  <a:gd name="T50" fmla="*/ 192 w 631"/>
                  <a:gd name="T51" fmla="*/ 29 h 358"/>
                  <a:gd name="T52" fmla="*/ 182 w 631"/>
                  <a:gd name="T53" fmla="*/ 41 h 358"/>
                  <a:gd name="T54" fmla="*/ 169 w 631"/>
                  <a:gd name="T55" fmla="*/ 50 h 358"/>
                  <a:gd name="T56" fmla="*/ 156 w 631"/>
                  <a:gd name="T57" fmla="*/ 57 h 358"/>
                  <a:gd name="T58" fmla="*/ 142 w 631"/>
                  <a:gd name="T59" fmla="*/ 59 h 358"/>
                  <a:gd name="T60" fmla="*/ 140 w 631"/>
                  <a:gd name="T61" fmla="*/ 64 h 358"/>
                  <a:gd name="T62" fmla="*/ 139 w 631"/>
                  <a:gd name="T63" fmla="*/ 65 h 358"/>
                  <a:gd name="T64" fmla="*/ 126 w 631"/>
                  <a:gd name="T65" fmla="*/ 65 h 358"/>
                  <a:gd name="T66" fmla="*/ 117 w 631"/>
                  <a:gd name="T67" fmla="*/ 69 h 358"/>
                  <a:gd name="T68" fmla="*/ 111 w 631"/>
                  <a:gd name="T69" fmla="*/ 69 h 358"/>
                  <a:gd name="T70" fmla="*/ 108 w 631"/>
                  <a:gd name="T71" fmla="*/ 67 h 358"/>
                  <a:gd name="T72" fmla="*/ 100 w 631"/>
                  <a:gd name="T73" fmla="*/ 79 h 358"/>
                  <a:gd name="T74" fmla="*/ 87 w 631"/>
                  <a:gd name="T75" fmla="*/ 92 h 358"/>
                  <a:gd name="T76" fmla="*/ 70 w 631"/>
                  <a:gd name="T77" fmla="*/ 103 h 358"/>
                  <a:gd name="T78" fmla="*/ 53 w 631"/>
                  <a:gd name="T79" fmla="*/ 112 h 358"/>
                  <a:gd name="T80" fmla="*/ 35 w 631"/>
                  <a:gd name="T81" fmla="*/ 117 h 358"/>
                  <a:gd name="T82" fmla="*/ 23 w 631"/>
                  <a:gd name="T83" fmla="*/ 116 h 358"/>
                  <a:gd name="T84" fmla="*/ 18 w 631"/>
                  <a:gd name="T85" fmla="*/ 114 h 358"/>
                  <a:gd name="T86" fmla="*/ 11 w 631"/>
                  <a:gd name="T87" fmla="*/ 111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2" name="Freeform 76"/>
              <p:cNvSpPr>
                <a:spLocks/>
              </p:cNvSpPr>
              <p:nvPr/>
            </p:nvSpPr>
            <p:spPr bwMode="auto">
              <a:xfrm>
                <a:off x="5597" y="3323"/>
                <a:ext cx="116" cy="141"/>
              </a:xfrm>
              <a:custGeom>
                <a:avLst/>
                <a:gdLst>
                  <a:gd name="T0" fmla="*/ 19 w 359"/>
                  <a:gd name="T1" fmla="*/ 94 h 431"/>
                  <a:gd name="T2" fmla="*/ 31 w 359"/>
                  <a:gd name="T3" fmla="*/ 88 h 431"/>
                  <a:gd name="T4" fmla="*/ 53 w 359"/>
                  <a:gd name="T5" fmla="*/ 68 h 431"/>
                  <a:gd name="T6" fmla="*/ 56 w 359"/>
                  <a:gd name="T7" fmla="*/ 55 h 431"/>
                  <a:gd name="T8" fmla="*/ 58 w 359"/>
                  <a:gd name="T9" fmla="*/ 49 h 431"/>
                  <a:gd name="T10" fmla="*/ 62 w 359"/>
                  <a:gd name="T11" fmla="*/ 45 h 431"/>
                  <a:gd name="T12" fmla="*/ 61 w 359"/>
                  <a:gd name="T13" fmla="*/ 41 h 431"/>
                  <a:gd name="T14" fmla="*/ 58 w 359"/>
                  <a:gd name="T15" fmla="*/ 31 h 431"/>
                  <a:gd name="T16" fmla="*/ 56 w 359"/>
                  <a:gd name="T17" fmla="*/ 11 h 431"/>
                  <a:gd name="T18" fmla="*/ 59 w 359"/>
                  <a:gd name="T19" fmla="*/ 0 h 431"/>
                  <a:gd name="T20" fmla="*/ 63 w 359"/>
                  <a:gd name="T21" fmla="*/ 4 h 431"/>
                  <a:gd name="T22" fmla="*/ 67 w 359"/>
                  <a:gd name="T23" fmla="*/ 9 h 431"/>
                  <a:gd name="T24" fmla="*/ 75 w 359"/>
                  <a:gd name="T25" fmla="*/ 18 h 431"/>
                  <a:gd name="T26" fmla="*/ 77 w 359"/>
                  <a:gd name="T27" fmla="*/ 24 h 431"/>
                  <a:gd name="T28" fmla="*/ 77 w 359"/>
                  <a:gd name="T29" fmla="*/ 29 h 431"/>
                  <a:gd name="T30" fmla="*/ 73 w 359"/>
                  <a:gd name="T31" fmla="*/ 33 h 431"/>
                  <a:gd name="T32" fmla="*/ 66 w 359"/>
                  <a:gd name="T33" fmla="*/ 39 h 431"/>
                  <a:gd name="T34" fmla="*/ 64 w 359"/>
                  <a:gd name="T35" fmla="*/ 43 h 431"/>
                  <a:gd name="T36" fmla="*/ 64 w 359"/>
                  <a:gd name="T37" fmla="*/ 49 h 431"/>
                  <a:gd name="T38" fmla="*/ 66 w 359"/>
                  <a:gd name="T39" fmla="*/ 52 h 431"/>
                  <a:gd name="T40" fmla="*/ 73 w 359"/>
                  <a:gd name="T41" fmla="*/ 52 h 431"/>
                  <a:gd name="T42" fmla="*/ 75 w 359"/>
                  <a:gd name="T43" fmla="*/ 50 h 431"/>
                  <a:gd name="T44" fmla="*/ 75 w 359"/>
                  <a:gd name="T45" fmla="*/ 44 h 431"/>
                  <a:gd name="T46" fmla="*/ 84 w 359"/>
                  <a:gd name="T47" fmla="*/ 63 h 431"/>
                  <a:gd name="T48" fmla="*/ 88 w 359"/>
                  <a:gd name="T49" fmla="*/ 68 h 431"/>
                  <a:gd name="T50" fmla="*/ 94 w 359"/>
                  <a:gd name="T51" fmla="*/ 72 h 431"/>
                  <a:gd name="T52" fmla="*/ 97 w 359"/>
                  <a:gd name="T53" fmla="*/ 71 h 431"/>
                  <a:gd name="T54" fmla="*/ 101 w 359"/>
                  <a:gd name="T55" fmla="*/ 67 h 431"/>
                  <a:gd name="T56" fmla="*/ 110 w 359"/>
                  <a:gd name="T57" fmla="*/ 63 h 431"/>
                  <a:gd name="T58" fmla="*/ 115 w 359"/>
                  <a:gd name="T59" fmla="*/ 67 h 431"/>
                  <a:gd name="T60" fmla="*/ 111 w 359"/>
                  <a:gd name="T61" fmla="*/ 79 h 431"/>
                  <a:gd name="T62" fmla="*/ 104 w 359"/>
                  <a:gd name="T63" fmla="*/ 85 h 431"/>
                  <a:gd name="T64" fmla="*/ 95 w 359"/>
                  <a:gd name="T65" fmla="*/ 90 h 431"/>
                  <a:gd name="T66" fmla="*/ 80 w 359"/>
                  <a:gd name="T67" fmla="*/ 94 h 431"/>
                  <a:gd name="T68" fmla="*/ 67 w 359"/>
                  <a:gd name="T69" fmla="*/ 98 h 431"/>
                  <a:gd name="T70" fmla="*/ 62 w 359"/>
                  <a:gd name="T71" fmla="*/ 101 h 431"/>
                  <a:gd name="T72" fmla="*/ 58 w 359"/>
                  <a:gd name="T73" fmla="*/ 111 h 431"/>
                  <a:gd name="T74" fmla="*/ 53 w 359"/>
                  <a:gd name="T75" fmla="*/ 116 h 431"/>
                  <a:gd name="T76" fmla="*/ 35 w 359"/>
                  <a:gd name="T77" fmla="*/ 129 h 431"/>
                  <a:gd name="T78" fmla="*/ 16 w 359"/>
                  <a:gd name="T79" fmla="*/ 139 h 431"/>
                  <a:gd name="T80" fmla="*/ 6 w 359"/>
                  <a:gd name="T81" fmla="*/ 141 h 431"/>
                  <a:gd name="T82" fmla="*/ 2 w 359"/>
                  <a:gd name="T83" fmla="*/ 139 h 431"/>
                  <a:gd name="T84" fmla="*/ 0 w 359"/>
                  <a:gd name="T85" fmla="*/ 136 h 431"/>
                  <a:gd name="T86" fmla="*/ 0 w 359"/>
                  <a:gd name="T87" fmla="*/ 132 h 431"/>
                  <a:gd name="T88" fmla="*/ 3 w 359"/>
                  <a:gd name="T89" fmla="*/ 128 h 431"/>
                  <a:gd name="T90" fmla="*/ 18 w 359"/>
                  <a:gd name="T91" fmla="*/ 122 h 431"/>
                  <a:gd name="T92" fmla="*/ 24 w 359"/>
                  <a:gd name="T93" fmla="*/ 115 h 431"/>
                  <a:gd name="T94" fmla="*/ 23 w 359"/>
                  <a:gd name="T95" fmla="*/ 110 h 431"/>
                  <a:gd name="T96" fmla="*/ 21 w 359"/>
                  <a:gd name="T97" fmla="*/ 107 h 431"/>
                  <a:gd name="T98" fmla="*/ 16 w 359"/>
                  <a:gd name="T99" fmla="*/ 105 h 431"/>
                  <a:gd name="T100" fmla="*/ 6 w 359"/>
                  <a:gd name="T101" fmla="*/ 105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grpSp>
        <p:sp>
          <p:nvSpPr>
            <p:cNvPr id="53" name="Freeform 77"/>
            <p:cNvSpPr>
              <a:spLocks/>
            </p:cNvSpPr>
            <p:nvPr>
              <p:custDataLst>
                <p:tags r:id="rId31"/>
              </p:custDataLst>
            </p:nvPr>
          </p:nvSpPr>
          <p:spPr bwMode="auto">
            <a:xfrm>
              <a:off x="7952037" y="4248047"/>
              <a:ext cx="10972" cy="66622"/>
            </a:xfrm>
            <a:custGeom>
              <a:avLst/>
              <a:gdLst>
                <a:gd name="T0" fmla="*/ 0 w 21"/>
                <a:gd name="T1" fmla="*/ 39636 h 62"/>
                <a:gd name="T2" fmla="*/ 454 w 21"/>
                <a:gd name="T3" fmla="*/ 26731 h 62"/>
                <a:gd name="T4" fmla="*/ 1361 w 21"/>
                <a:gd name="T5" fmla="*/ 15670 h 62"/>
                <a:gd name="T6" fmla="*/ 1814 w 21"/>
                <a:gd name="T7" fmla="*/ 10140 h 62"/>
                <a:gd name="T8" fmla="*/ 2721 w 21"/>
                <a:gd name="T9" fmla="*/ 6452 h 62"/>
                <a:gd name="T10" fmla="*/ 4082 w 21"/>
                <a:gd name="T11" fmla="*/ 2765 h 62"/>
                <a:gd name="T12" fmla="*/ 6804 w 21"/>
                <a:gd name="T13" fmla="*/ 0 h 62"/>
                <a:gd name="T14" fmla="*/ 6804 w 21"/>
                <a:gd name="T15" fmla="*/ 13827 h 62"/>
                <a:gd name="T16" fmla="*/ 8164 w 21"/>
                <a:gd name="T17" fmla="*/ 28575 h 62"/>
                <a:gd name="T18" fmla="*/ 9071 w 21"/>
                <a:gd name="T19" fmla="*/ 40558 h 62"/>
                <a:gd name="T20" fmla="*/ 9525 w 21"/>
                <a:gd name="T21" fmla="*/ 45167 h 62"/>
                <a:gd name="T22" fmla="*/ 4536 w 21"/>
                <a:gd name="T23" fmla="*/ 50698 h 62"/>
                <a:gd name="T24" fmla="*/ 0 w 21"/>
                <a:gd name="T25" fmla="*/ 57150 h 62"/>
                <a:gd name="T26" fmla="*/ 0 w 21"/>
                <a:gd name="T27" fmla="*/ 39636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4" name="Freeform 78"/>
            <p:cNvSpPr>
              <a:spLocks/>
            </p:cNvSpPr>
            <p:nvPr>
              <p:custDataLst>
                <p:tags r:id="rId32"/>
              </p:custDataLst>
            </p:nvPr>
          </p:nvSpPr>
          <p:spPr bwMode="auto">
            <a:xfrm>
              <a:off x="8789567" y="5299191"/>
              <a:ext cx="16459" cy="66622"/>
            </a:xfrm>
            <a:custGeom>
              <a:avLst/>
              <a:gdLst>
                <a:gd name="T0" fmla="*/ 0 w 33"/>
                <a:gd name="T1" fmla="*/ 0 h 24"/>
                <a:gd name="T2" fmla="*/ 2165 w 33"/>
                <a:gd name="T3" fmla="*/ 11906 h 24"/>
                <a:gd name="T4" fmla="*/ 4330 w 33"/>
                <a:gd name="T5" fmla="*/ 23813 h 24"/>
                <a:gd name="T6" fmla="*/ 4763 w 33"/>
                <a:gd name="T7" fmla="*/ 30956 h 24"/>
                <a:gd name="T8" fmla="*/ 5196 w 33"/>
                <a:gd name="T9" fmla="*/ 38100 h 24"/>
                <a:gd name="T10" fmla="*/ 5629 w 33"/>
                <a:gd name="T11" fmla="*/ 47625 h 24"/>
                <a:gd name="T12" fmla="*/ 5629 w 33"/>
                <a:gd name="T13" fmla="*/ 57150 h 24"/>
                <a:gd name="T14" fmla="*/ 14288 w 33"/>
                <a:gd name="T15" fmla="*/ 0 h 24"/>
                <a:gd name="T16" fmla="*/ 10391 w 33"/>
                <a:gd name="T17" fmla="*/ 0 h 24"/>
                <a:gd name="T18" fmla="*/ 6928 w 33"/>
                <a:gd name="T19" fmla="*/ 0 h 24"/>
                <a:gd name="T20" fmla="*/ 389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5" name="Freeform 79"/>
            <p:cNvSpPr>
              <a:spLocks/>
            </p:cNvSpPr>
            <p:nvPr>
              <p:custDataLst>
                <p:tags r:id="rId33"/>
              </p:custDataLst>
            </p:nvPr>
          </p:nvSpPr>
          <p:spPr bwMode="auto">
            <a:xfrm>
              <a:off x="8815168" y="5310295"/>
              <a:ext cx="20116" cy="68472"/>
            </a:xfrm>
            <a:custGeom>
              <a:avLst/>
              <a:gdLst>
                <a:gd name="T0" fmla="*/ 13759 w 33"/>
                <a:gd name="T1" fmla="*/ 58737 h 25"/>
                <a:gd name="T2" fmla="*/ 15346 w 33"/>
                <a:gd name="T3" fmla="*/ 51689 h 25"/>
                <a:gd name="T4" fmla="*/ 17463 w 33"/>
                <a:gd name="T5" fmla="*/ 42291 h 25"/>
                <a:gd name="T6" fmla="*/ 17463 w 33"/>
                <a:gd name="T7" fmla="*/ 0 h 25"/>
                <a:gd name="T8" fmla="*/ 13230 w 33"/>
                <a:gd name="T9" fmla="*/ 0 h 25"/>
                <a:gd name="T10" fmla="*/ 8467 w 33"/>
                <a:gd name="T11" fmla="*/ 0 h 25"/>
                <a:gd name="T12" fmla="*/ 3175 w 33"/>
                <a:gd name="T13" fmla="*/ 0 h 25"/>
                <a:gd name="T14" fmla="*/ 0 w 33"/>
                <a:gd name="T15" fmla="*/ 0 h 25"/>
                <a:gd name="T16" fmla="*/ 13759 w 33"/>
                <a:gd name="T17" fmla="*/ 5873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6" name="Freeform 80"/>
            <p:cNvSpPr>
              <a:spLocks/>
            </p:cNvSpPr>
            <p:nvPr>
              <p:custDataLst>
                <p:tags r:id="rId34"/>
              </p:custDataLst>
            </p:nvPr>
          </p:nvSpPr>
          <p:spPr bwMode="auto">
            <a:xfrm>
              <a:off x="8025184" y="4235093"/>
              <a:ext cx="1829" cy="64772"/>
            </a:xfrm>
            <a:custGeom>
              <a:avLst/>
              <a:gdLst>
                <a:gd name="T0" fmla="*/ 0 w 7"/>
                <a:gd name="T1" fmla="*/ 0 h 55563"/>
                <a:gd name="T2" fmla="*/ 1588 w 7"/>
                <a:gd name="T3" fmla="*/ 0 h 55563"/>
                <a:gd name="T4" fmla="*/ 0 w 7"/>
                <a:gd name="T5" fmla="*/ 0 h 55563"/>
                <a:gd name="T6" fmla="*/ 0 60000 65536"/>
                <a:gd name="T7" fmla="*/ 0 60000 65536"/>
                <a:gd name="T8" fmla="*/ 0 60000 65536"/>
              </a:gdLst>
              <a:ahLst/>
              <a:cxnLst>
                <a:cxn ang="T6">
                  <a:pos x="T0" y="T1"/>
                </a:cxn>
                <a:cxn ang="T7">
                  <a:pos x="T2" y="T3"/>
                </a:cxn>
                <a:cxn ang="T8">
                  <a:pos x="T4" y="T5"/>
                </a:cxn>
              </a:cxnLst>
              <a:rect l="0" t="0" r="r" b="b"/>
              <a:pathLst>
                <a:path w="7" h="55563">
                  <a:moveTo>
                    <a:pt x="0" y="0"/>
                  </a:moveTo>
                  <a:lnTo>
                    <a:pt x="7" y="0"/>
                  </a:lnTo>
                  <a:lnTo>
                    <a:pt x="0"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7" name="Freeform 81"/>
            <p:cNvSpPr>
              <a:spLocks/>
            </p:cNvSpPr>
            <p:nvPr>
              <p:custDataLst>
                <p:tags r:id="rId35"/>
              </p:custDataLst>
            </p:nvPr>
          </p:nvSpPr>
          <p:spPr bwMode="auto">
            <a:xfrm>
              <a:off x="8092845" y="4170321"/>
              <a:ext cx="7315" cy="66622"/>
            </a:xfrm>
            <a:custGeom>
              <a:avLst/>
              <a:gdLst>
                <a:gd name="T0" fmla="*/ 6350 w 16"/>
                <a:gd name="T1" fmla="*/ 0 h 25"/>
                <a:gd name="T2" fmla="*/ 6350 w 16"/>
                <a:gd name="T3" fmla="*/ 13716 h 25"/>
                <a:gd name="T4" fmla="*/ 5556 w 16"/>
                <a:gd name="T5" fmla="*/ 29718 h 25"/>
                <a:gd name="T6" fmla="*/ 5159 w 16"/>
                <a:gd name="T7" fmla="*/ 36576 h 25"/>
                <a:gd name="T8" fmla="*/ 4366 w 16"/>
                <a:gd name="T9" fmla="*/ 45720 h 25"/>
                <a:gd name="T10" fmla="*/ 2778 w 16"/>
                <a:gd name="T11" fmla="*/ 52578 h 25"/>
                <a:gd name="T12" fmla="*/ 1191 w 16"/>
                <a:gd name="T13" fmla="*/ 57150 h 25"/>
                <a:gd name="T14" fmla="*/ 397 w 16"/>
                <a:gd name="T15" fmla="*/ 54864 h 25"/>
                <a:gd name="T16" fmla="*/ 0 w 16"/>
                <a:gd name="T17" fmla="*/ 48006 h 25"/>
                <a:gd name="T18" fmla="*/ 397 w 16"/>
                <a:gd name="T19" fmla="*/ 41148 h 25"/>
                <a:gd name="T20" fmla="*/ 794 w 16"/>
                <a:gd name="T21" fmla="*/ 29718 h 25"/>
                <a:gd name="T22" fmla="*/ 1588 w 16"/>
                <a:gd name="T23" fmla="*/ 20574 h 25"/>
                <a:gd name="T24" fmla="*/ 2778 w 16"/>
                <a:gd name="T25" fmla="*/ 9144 h 25"/>
                <a:gd name="T26" fmla="*/ 4366 w 16"/>
                <a:gd name="T27" fmla="*/ 2286 h 25"/>
                <a:gd name="T28" fmla="*/ 6350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8" name="Freeform 82"/>
            <p:cNvSpPr>
              <a:spLocks/>
            </p:cNvSpPr>
            <p:nvPr>
              <p:custDataLst>
                <p:tags r:id="rId36"/>
              </p:custDataLst>
            </p:nvPr>
          </p:nvSpPr>
          <p:spPr bwMode="auto">
            <a:xfrm>
              <a:off x="8222680" y="4040779"/>
              <a:ext cx="5487" cy="66622"/>
            </a:xfrm>
            <a:custGeom>
              <a:avLst/>
              <a:gdLst>
                <a:gd name="T0" fmla="*/ 0 w 14"/>
                <a:gd name="T1" fmla="*/ 0 h 18"/>
                <a:gd name="T2" fmla="*/ 1021 w 14"/>
                <a:gd name="T3" fmla="*/ 3175 h 18"/>
                <a:gd name="T4" fmla="*/ 1701 w 14"/>
                <a:gd name="T5" fmla="*/ 6350 h 18"/>
                <a:gd name="T6" fmla="*/ 2382 w 14"/>
                <a:gd name="T7" fmla="*/ 12700 h 18"/>
                <a:gd name="T8" fmla="*/ 3062 w 14"/>
                <a:gd name="T9" fmla="*/ 22225 h 18"/>
                <a:gd name="T10" fmla="*/ 4423 w 14"/>
                <a:gd name="T11" fmla="*/ 41275 h 18"/>
                <a:gd name="T12" fmla="*/ 4763 w 14"/>
                <a:gd name="T13" fmla="*/ 57150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9" name="Freeform 83"/>
            <p:cNvSpPr>
              <a:spLocks/>
            </p:cNvSpPr>
            <p:nvPr>
              <p:custDataLst>
                <p:tags r:id="rId37"/>
              </p:custDataLst>
            </p:nvPr>
          </p:nvSpPr>
          <p:spPr bwMode="auto">
            <a:xfrm>
              <a:off x="8398232" y="4855046"/>
              <a:ext cx="31088" cy="68472"/>
            </a:xfrm>
            <a:custGeom>
              <a:avLst/>
              <a:gdLst>
                <a:gd name="T0" fmla="*/ 0 w 67"/>
                <a:gd name="T1" fmla="*/ 0 h 74"/>
                <a:gd name="T2" fmla="*/ 403 w 67"/>
                <a:gd name="T3" fmla="*/ 13494 h 74"/>
                <a:gd name="T4" fmla="*/ 1208 w 67"/>
                <a:gd name="T5" fmla="*/ 23812 h 74"/>
                <a:gd name="T6" fmla="*/ 2820 w 67"/>
                <a:gd name="T7" fmla="*/ 32543 h 74"/>
                <a:gd name="T8" fmla="*/ 4834 w 67"/>
                <a:gd name="T9" fmla="*/ 39687 h 74"/>
                <a:gd name="T10" fmla="*/ 6848 w 67"/>
                <a:gd name="T11" fmla="*/ 46037 h 74"/>
                <a:gd name="T12" fmla="*/ 9265 w 67"/>
                <a:gd name="T13" fmla="*/ 50800 h 74"/>
                <a:gd name="T14" fmla="*/ 11279 w 67"/>
                <a:gd name="T15" fmla="*/ 54768 h 74"/>
                <a:gd name="T16" fmla="*/ 13293 w 67"/>
                <a:gd name="T17" fmla="*/ 58737 h 74"/>
                <a:gd name="T18" fmla="*/ 17723 w 67"/>
                <a:gd name="T19" fmla="*/ 51593 h 74"/>
                <a:gd name="T20" fmla="*/ 22154 w 67"/>
                <a:gd name="T21" fmla="*/ 43656 h 74"/>
                <a:gd name="T22" fmla="*/ 23766 w 67"/>
                <a:gd name="T23" fmla="*/ 38893 h 74"/>
                <a:gd name="T24" fmla="*/ 25377 w 67"/>
                <a:gd name="T25" fmla="*/ 34131 h 74"/>
                <a:gd name="T26" fmla="*/ 26585 w 67"/>
                <a:gd name="T27" fmla="*/ 29369 h 74"/>
                <a:gd name="T28" fmla="*/ 26988 w 67"/>
                <a:gd name="T29" fmla="*/ 23812 h 74"/>
                <a:gd name="T30" fmla="*/ 26988 w 67"/>
                <a:gd name="T31" fmla="*/ 19844 h 74"/>
                <a:gd name="T32" fmla="*/ 26988 w 67"/>
                <a:gd name="T33" fmla="*/ 14287 h 74"/>
                <a:gd name="T34" fmla="*/ 26988 w 67"/>
                <a:gd name="T35" fmla="*/ 7144 h 74"/>
                <a:gd name="T36" fmla="*/ 26988 w 67"/>
                <a:gd name="T37" fmla="*/ 0 h 74"/>
                <a:gd name="T38" fmla="*/ 19335 w 67"/>
                <a:gd name="T39" fmla="*/ 0 h 74"/>
                <a:gd name="T40" fmla="*/ 13293 w 67"/>
                <a:gd name="T41" fmla="*/ 0 h 74"/>
                <a:gd name="T42" fmla="*/ 6848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60" name="Freeform 84"/>
            <p:cNvSpPr>
              <a:spLocks/>
            </p:cNvSpPr>
            <p:nvPr>
              <p:custDataLst>
                <p:tags r:id="rId38"/>
              </p:custDataLst>
            </p:nvPr>
          </p:nvSpPr>
          <p:spPr bwMode="auto">
            <a:xfrm>
              <a:off x="8471379" y="4871701"/>
              <a:ext cx="14629" cy="66622"/>
            </a:xfrm>
            <a:custGeom>
              <a:avLst/>
              <a:gdLst>
                <a:gd name="T0" fmla="*/ 0 w 34"/>
                <a:gd name="T1" fmla="*/ 0 h 38"/>
                <a:gd name="T2" fmla="*/ 747 w 34"/>
                <a:gd name="T3" fmla="*/ 4512 h 38"/>
                <a:gd name="T4" fmla="*/ 1494 w 34"/>
                <a:gd name="T5" fmla="*/ 10528 h 38"/>
                <a:gd name="T6" fmla="*/ 1868 w 34"/>
                <a:gd name="T7" fmla="*/ 16543 h 38"/>
                <a:gd name="T8" fmla="*/ 2241 w 34"/>
                <a:gd name="T9" fmla="*/ 24063 h 38"/>
                <a:gd name="T10" fmla="*/ 3735 w 34"/>
                <a:gd name="T11" fmla="*/ 42111 h 38"/>
                <a:gd name="T12" fmla="*/ 4856 w 34"/>
                <a:gd name="T13" fmla="*/ 57150 h 38"/>
                <a:gd name="T14" fmla="*/ 5976 w 34"/>
                <a:gd name="T15" fmla="*/ 55646 h 38"/>
                <a:gd name="T16" fmla="*/ 7471 w 34"/>
                <a:gd name="T17" fmla="*/ 54142 h 38"/>
                <a:gd name="T18" fmla="*/ 8591 w 34"/>
                <a:gd name="T19" fmla="*/ 51134 h 38"/>
                <a:gd name="T20" fmla="*/ 9712 w 34"/>
                <a:gd name="T21" fmla="*/ 46622 h 38"/>
                <a:gd name="T22" fmla="*/ 10459 w 34"/>
                <a:gd name="T23" fmla="*/ 42111 h 38"/>
                <a:gd name="T24" fmla="*/ 11953 w 34"/>
                <a:gd name="T25" fmla="*/ 36095 h 38"/>
                <a:gd name="T26" fmla="*/ 12326 w 34"/>
                <a:gd name="T27" fmla="*/ 31583 h 38"/>
                <a:gd name="T28" fmla="*/ 12700 w 34"/>
                <a:gd name="T29" fmla="*/ 28575 h 38"/>
                <a:gd name="T30" fmla="*/ 11579 w 34"/>
                <a:gd name="T31" fmla="*/ 27071 h 38"/>
                <a:gd name="T32" fmla="*/ 10459 w 34"/>
                <a:gd name="T33" fmla="*/ 25567 h 38"/>
                <a:gd name="T34" fmla="*/ 9712 w 34"/>
                <a:gd name="T35" fmla="*/ 21055 h 38"/>
                <a:gd name="T36" fmla="*/ 8965 w 34"/>
                <a:gd name="T37" fmla="*/ 18047 h 38"/>
                <a:gd name="T38" fmla="*/ 7097 w 34"/>
                <a:gd name="T39" fmla="*/ 9024 h 38"/>
                <a:gd name="T40" fmla="*/ 4856 w 34"/>
                <a:gd name="T41" fmla="*/ 0 h 38"/>
                <a:gd name="T42" fmla="*/ 2241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61" name="Freeform 85"/>
            <p:cNvSpPr>
              <a:spLocks/>
            </p:cNvSpPr>
            <p:nvPr>
              <p:custDataLst>
                <p:tags r:id="rId39"/>
              </p:custDataLst>
            </p:nvPr>
          </p:nvSpPr>
          <p:spPr bwMode="auto">
            <a:xfrm>
              <a:off x="8306798" y="4610766"/>
              <a:ext cx="29259" cy="64770"/>
            </a:xfrm>
            <a:custGeom>
              <a:avLst/>
              <a:gdLst>
                <a:gd name="T0" fmla="*/ 25400 w 53"/>
                <a:gd name="T1" fmla="*/ 55562 h 23"/>
                <a:gd name="T2" fmla="*/ 25400 w 53"/>
                <a:gd name="T3" fmla="*/ 9663 h 23"/>
                <a:gd name="T4" fmla="*/ 23483 w 53"/>
                <a:gd name="T5" fmla="*/ 4831 h 23"/>
                <a:gd name="T6" fmla="*/ 21566 w 53"/>
                <a:gd name="T7" fmla="*/ 2416 h 23"/>
                <a:gd name="T8" fmla="*/ 20128 w 53"/>
                <a:gd name="T9" fmla="*/ 0 h 23"/>
                <a:gd name="T10" fmla="*/ 18211 w 53"/>
                <a:gd name="T11" fmla="*/ 0 h 23"/>
                <a:gd name="T12" fmla="*/ 14857 w 53"/>
                <a:gd name="T13" fmla="*/ 2416 h 23"/>
                <a:gd name="T14" fmla="*/ 11502 w 53"/>
                <a:gd name="T15" fmla="*/ 9663 h 23"/>
                <a:gd name="T16" fmla="*/ 5272 w 53"/>
                <a:gd name="T17" fmla="*/ 31405 h 23"/>
                <a:gd name="T18" fmla="*/ 0 w 53"/>
                <a:gd name="T19" fmla="*/ 55562 h 23"/>
                <a:gd name="T20" fmla="*/ 25400 w 53"/>
                <a:gd name="T21" fmla="*/ 55562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62" name="Freeform 86"/>
            <p:cNvSpPr>
              <a:spLocks/>
            </p:cNvSpPr>
            <p:nvPr>
              <p:custDataLst>
                <p:tags r:id="rId40"/>
              </p:custDataLst>
            </p:nvPr>
          </p:nvSpPr>
          <p:spPr bwMode="auto">
            <a:xfrm>
              <a:off x="8240966" y="4581156"/>
              <a:ext cx="12801" cy="66622"/>
            </a:xfrm>
            <a:custGeom>
              <a:avLst/>
              <a:gdLst>
                <a:gd name="T0" fmla="*/ 0 w 26"/>
                <a:gd name="T1" fmla="*/ 0 h 12"/>
                <a:gd name="T2" fmla="*/ 1710 w 26"/>
                <a:gd name="T3" fmla="*/ 19050 h 12"/>
                <a:gd name="T4" fmla="*/ 4702 w 26"/>
                <a:gd name="T5" fmla="*/ 38100 h 12"/>
                <a:gd name="T6" fmla="*/ 5984 w 26"/>
                <a:gd name="T7" fmla="*/ 42863 h 12"/>
                <a:gd name="T8" fmla="*/ 7694 w 26"/>
                <a:gd name="T9" fmla="*/ 52388 h 12"/>
                <a:gd name="T10" fmla="*/ 9403 w 26"/>
                <a:gd name="T11" fmla="*/ 52388 h 12"/>
                <a:gd name="T12" fmla="*/ 11113 w 26"/>
                <a:gd name="T13" fmla="*/ 57150 h 12"/>
                <a:gd name="T14" fmla="*/ 8976 w 26"/>
                <a:gd name="T15" fmla="*/ 33338 h 12"/>
                <a:gd name="T16" fmla="*/ 5557 w 26"/>
                <a:gd name="T17" fmla="*/ 14288 h 12"/>
                <a:gd name="T18" fmla="*/ 2137 w 26"/>
                <a:gd name="T19" fmla="*/ 4763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63" name="Freeform 87"/>
            <p:cNvSpPr>
              <a:spLocks/>
            </p:cNvSpPr>
            <p:nvPr>
              <p:custDataLst>
                <p:tags r:id="rId41"/>
              </p:custDataLst>
            </p:nvPr>
          </p:nvSpPr>
          <p:spPr bwMode="auto">
            <a:xfrm>
              <a:off x="8471379" y="4967932"/>
              <a:ext cx="36573" cy="66622"/>
            </a:xfrm>
            <a:custGeom>
              <a:avLst/>
              <a:gdLst>
                <a:gd name="T0" fmla="*/ 0 w 73"/>
                <a:gd name="T1" fmla="*/ 0 h 57150"/>
                <a:gd name="T2" fmla="*/ 8699 w 73"/>
                <a:gd name="T3" fmla="*/ 0 h 57150"/>
                <a:gd name="T4" fmla="*/ 16092 w 73"/>
                <a:gd name="T5" fmla="*/ 0 h 57150"/>
                <a:gd name="T6" fmla="*/ 23921 w 73"/>
                <a:gd name="T7" fmla="*/ 0 h 57150"/>
                <a:gd name="T8" fmla="*/ 31750 w 73"/>
                <a:gd name="T9" fmla="*/ 0 h 57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57150">
                  <a:moveTo>
                    <a:pt x="0" y="0"/>
                  </a:moveTo>
                  <a:lnTo>
                    <a:pt x="20" y="0"/>
                  </a:lnTo>
                  <a:lnTo>
                    <a:pt x="37" y="0"/>
                  </a:lnTo>
                  <a:lnTo>
                    <a:pt x="55" y="0"/>
                  </a:lnTo>
                  <a:lnTo>
                    <a:pt x="73"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64" name="Freeform 88"/>
            <p:cNvSpPr>
              <a:spLocks/>
            </p:cNvSpPr>
            <p:nvPr>
              <p:custDataLst>
                <p:tags r:id="rId42"/>
              </p:custDataLst>
            </p:nvPr>
          </p:nvSpPr>
          <p:spPr bwMode="auto">
            <a:xfrm>
              <a:off x="8420176" y="4954979"/>
              <a:ext cx="25601" cy="66622"/>
            </a:xfrm>
            <a:custGeom>
              <a:avLst/>
              <a:gdLst>
                <a:gd name="T0" fmla="*/ 0 w 53"/>
                <a:gd name="T1" fmla="*/ 0 h 3"/>
                <a:gd name="T2" fmla="*/ 5871 w 53"/>
                <a:gd name="T3" fmla="*/ 0 h 3"/>
                <a:gd name="T4" fmla="*/ 11322 w 53"/>
                <a:gd name="T5" fmla="*/ 57150 h 3"/>
                <a:gd name="T6" fmla="*/ 13419 w 53"/>
                <a:gd name="T7" fmla="*/ 57150 h 3"/>
                <a:gd name="T8" fmla="*/ 16354 w 53"/>
                <a:gd name="T9" fmla="*/ 57150 h 3"/>
                <a:gd name="T10" fmla="*/ 18870 w 53"/>
                <a:gd name="T11" fmla="*/ 19050 h 3"/>
                <a:gd name="T12" fmla="*/ 22225 w 5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65" name="Line 89"/>
            <p:cNvSpPr>
              <a:spLocks noChangeShapeType="1"/>
            </p:cNvSpPr>
            <p:nvPr>
              <p:custDataLst>
                <p:tags r:id="rId43"/>
              </p:custDataLst>
            </p:nvPr>
          </p:nvSpPr>
          <p:spPr bwMode="auto">
            <a:xfrm>
              <a:off x="8458578" y="4938323"/>
              <a:ext cx="23772" cy="7402"/>
            </a:xfrm>
            <a:prstGeom prst="line">
              <a:avLst/>
            </a:prstGeom>
            <a:noFill/>
            <a:ln w="9525">
              <a:solidFill>
                <a:schemeClr val="tx1">
                  <a:lumMod val="85000"/>
                </a:schemeClr>
              </a:solidFill>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66" name="Freeform 90"/>
            <p:cNvSpPr>
              <a:spLocks/>
            </p:cNvSpPr>
            <p:nvPr>
              <p:custDataLst>
                <p:tags r:id="rId44"/>
              </p:custDataLst>
            </p:nvPr>
          </p:nvSpPr>
          <p:spPr bwMode="auto">
            <a:xfrm>
              <a:off x="8482351" y="4945725"/>
              <a:ext cx="1829" cy="66622"/>
            </a:xfrm>
            <a:custGeom>
              <a:avLst/>
              <a:gdLst>
                <a:gd name="T0" fmla="*/ 0 w 1588"/>
                <a:gd name="T1" fmla="*/ 0 h 13"/>
                <a:gd name="T2" fmla="*/ 0 w 1588"/>
                <a:gd name="T3" fmla="*/ 26377 h 13"/>
                <a:gd name="T4" fmla="*/ 0 w 1588"/>
                <a:gd name="T5" fmla="*/ 57150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6"/>
                  </a:lnTo>
                  <a:lnTo>
                    <a:pt x="0" y="13"/>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67" name="Freeform 91"/>
            <p:cNvSpPr>
              <a:spLocks/>
            </p:cNvSpPr>
            <p:nvPr>
              <p:custDataLst>
                <p:tags r:id="rId45"/>
              </p:custDataLst>
            </p:nvPr>
          </p:nvSpPr>
          <p:spPr bwMode="auto">
            <a:xfrm>
              <a:off x="8429320" y="4938323"/>
              <a:ext cx="16457" cy="68473"/>
            </a:xfrm>
            <a:custGeom>
              <a:avLst/>
              <a:gdLst>
                <a:gd name="T0" fmla="*/ 0 w 26"/>
                <a:gd name="T1" fmla="*/ 0 h 58738"/>
                <a:gd name="T2" fmla="*/ 8243 w 26"/>
                <a:gd name="T3" fmla="*/ 0 h 58738"/>
                <a:gd name="T4" fmla="*/ 14287 w 26"/>
                <a:gd name="T5" fmla="*/ 0 h 58738"/>
                <a:gd name="T6" fmla="*/ 0 60000 65536"/>
                <a:gd name="T7" fmla="*/ 0 60000 65536"/>
                <a:gd name="T8" fmla="*/ 0 60000 65536"/>
              </a:gdLst>
              <a:ahLst/>
              <a:cxnLst>
                <a:cxn ang="T6">
                  <a:pos x="T0" y="T1"/>
                </a:cxn>
                <a:cxn ang="T7">
                  <a:pos x="T2" y="T3"/>
                </a:cxn>
                <a:cxn ang="T8">
                  <a:pos x="T4" y="T5"/>
                </a:cxn>
              </a:cxnLst>
              <a:rect l="0" t="0" r="r" b="b"/>
              <a:pathLst>
                <a:path w="26" h="58738">
                  <a:moveTo>
                    <a:pt x="0" y="0"/>
                  </a:moveTo>
                  <a:lnTo>
                    <a:pt x="15" y="0"/>
                  </a:lnTo>
                  <a:lnTo>
                    <a:pt x="26"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68" name="Freeform 92"/>
            <p:cNvSpPr>
              <a:spLocks/>
            </p:cNvSpPr>
            <p:nvPr>
              <p:custDataLst>
                <p:tags r:id="rId46"/>
              </p:custDataLst>
            </p:nvPr>
          </p:nvSpPr>
          <p:spPr bwMode="auto">
            <a:xfrm>
              <a:off x="8422005" y="4916115"/>
              <a:ext cx="7315" cy="70323"/>
            </a:xfrm>
            <a:custGeom>
              <a:avLst/>
              <a:gdLst>
                <a:gd name="T0" fmla="*/ 6350 w 20"/>
                <a:gd name="T1" fmla="*/ 0 h 25"/>
                <a:gd name="T2" fmla="*/ 0 w 20"/>
                <a:gd name="T3" fmla="*/ 31369 h 25"/>
                <a:gd name="T4" fmla="*/ 1270 w 20"/>
                <a:gd name="T5" fmla="*/ 43434 h 25"/>
                <a:gd name="T6" fmla="*/ 3175 w 20"/>
                <a:gd name="T7" fmla="*/ 50673 h 25"/>
                <a:gd name="T8" fmla="*/ 4445 w 20"/>
                <a:gd name="T9" fmla="*/ 57912 h 25"/>
                <a:gd name="T10" fmla="*/ 6350 w 20"/>
                <a:gd name="T11" fmla="*/ 60325 h 25"/>
                <a:gd name="T12" fmla="*/ 6350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69" name="Freeform 93"/>
            <p:cNvSpPr>
              <a:spLocks/>
            </p:cNvSpPr>
            <p:nvPr>
              <p:custDataLst>
                <p:tags r:id="rId47"/>
              </p:custDataLst>
            </p:nvPr>
          </p:nvSpPr>
          <p:spPr bwMode="auto">
            <a:xfrm>
              <a:off x="8515267" y="4597811"/>
              <a:ext cx="1829" cy="66622"/>
            </a:xfrm>
            <a:custGeom>
              <a:avLst/>
              <a:gdLst>
                <a:gd name="T0" fmla="*/ 0 w 6"/>
                <a:gd name="T1" fmla="*/ 57150 h 24"/>
                <a:gd name="T2" fmla="*/ 0 w 6"/>
                <a:gd name="T3" fmla="*/ 0 h 24"/>
                <a:gd name="T4" fmla="*/ 1588 w 6"/>
                <a:gd name="T5" fmla="*/ 28575 h 24"/>
                <a:gd name="T6" fmla="*/ 0 w 6"/>
                <a:gd name="T7" fmla="*/ 5715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0" y="0"/>
                  </a:lnTo>
                  <a:lnTo>
                    <a:pt x="6" y="12"/>
                  </a:lnTo>
                  <a:lnTo>
                    <a:pt x="0" y="24"/>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grpSp>
          <p:nvGrpSpPr>
            <p:cNvPr id="70" name="Group 94"/>
            <p:cNvGrpSpPr>
              <a:grpSpLocks/>
            </p:cNvGrpSpPr>
            <p:nvPr>
              <p:custDataLst>
                <p:tags r:id="rId48"/>
              </p:custDataLst>
            </p:nvPr>
          </p:nvGrpSpPr>
          <p:grpSpPr bwMode="auto">
            <a:xfrm>
              <a:off x="8370802" y="4214736"/>
              <a:ext cx="188352" cy="133244"/>
              <a:chOff x="5379" y="2466"/>
              <a:chExt cx="122" cy="71"/>
            </a:xfrm>
          </p:grpSpPr>
          <p:sp>
            <p:nvSpPr>
              <p:cNvPr id="71" name="Freeform 95"/>
              <p:cNvSpPr>
                <a:spLocks/>
              </p:cNvSpPr>
              <p:nvPr/>
            </p:nvSpPr>
            <p:spPr bwMode="auto">
              <a:xfrm>
                <a:off x="5428" y="2492"/>
                <a:ext cx="6" cy="9"/>
              </a:xfrm>
              <a:custGeom>
                <a:avLst/>
                <a:gdLst>
                  <a:gd name="T0" fmla="*/ 6 w 19"/>
                  <a:gd name="T1" fmla="*/ 9 h 25"/>
                  <a:gd name="T2" fmla="*/ 6 w 19"/>
                  <a:gd name="T3" fmla="*/ 7 h 25"/>
                  <a:gd name="T4" fmla="*/ 5 w 19"/>
                  <a:gd name="T5" fmla="*/ 4 h 25"/>
                  <a:gd name="T6" fmla="*/ 5 w 19"/>
                  <a:gd name="T7" fmla="*/ 3 h 25"/>
                  <a:gd name="T8" fmla="*/ 5 w 19"/>
                  <a:gd name="T9" fmla="*/ 2 h 25"/>
                  <a:gd name="T10" fmla="*/ 5 w 19"/>
                  <a:gd name="T11" fmla="*/ 1 h 25"/>
                  <a:gd name="T12" fmla="*/ 6 w 19"/>
                  <a:gd name="T13" fmla="*/ 0 h 25"/>
                  <a:gd name="T14" fmla="*/ 0 w 19"/>
                  <a:gd name="T15" fmla="*/ 0 h 25"/>
                  <a:gd name="T16" fmla="*/ 0 w 19"/>
                  <a:gd name="T17" fmla="*/ 3 h 25"/>
                  <a:gd name="T18" fmla="*/ 2 w 19"/>
                  <a:gd name="T19" fmla="*/ 5 h 25"/>
                  <a:gd name="T20" fmla="*/ 2 w 19"/>
                  <a:gd name="T21" fmla="*/ 7 h 25"/>
                  <a:gd name="T22" fmla="*/ 3 w 19"/>
                  <a:gd name="T23" fmla="*/ 8 h 25"/>
                  <a:gd name="T24" fmla="*/ 5 w 19"/>
                  <a:gd name="T25" fmla="*/ 9 h 25"/>
                  <a:gd name="T26" fmla="*/ 6 w 19"/>
                  <a:gd name="T27" fmla="*/ 9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72" name="Freeform 96"/>
              <p:cNvSpPr>
                <a:spLocks/>
              </p:cNvSpPr>
              <p:nvPr/>
            </p:nvSpPr>
            <p:spPr bwMode="auto">
              <a:xfrm>
                <a:off x="5379" y="2505"/>
                <a:ext cx="7" cy="6"/>
              </a:xfrm>
              <a:custGeom>
                <a:avLst/>
                <a:gdLst>
                  <a:gd name="T0" fmla="*/ 7 w 26"/>
                  <a:gd name="T1" fmla="*/ 6 h 18"/>
                  <a:gd name="T2" fmla="*/ 2 w 26"/>
                  <a:gd name="T3" fmla="*/ 6 h 18"/>
                  <a:gd name="T4" fmla="*/ 1 w 26"/>
                  <a:gd name="T5" fmla="*/ 3 h 18"/>
                  <a:gd name="T6" fmla="*/ 0 w 26"/>
                  <a:gd name="T7" fmla="*/ 0 h 18"/>
                  <a:gd name="T8" fmla="*/ 2 w 26"/>
                  <a:gd name="T9" fmla="*/ 1 h 18"/>
                  <a:gd name="T10" fmla="*/ 4 w 26"/>
                  <a:gd name="T11" fmla="*/ 2 h 18"/>
                  <a:gd name="T12" fmla="*/ 5 w 26"/>
                  <a:gd name="T13" fmla="*/ 4 h 18"/>
                  <a:gd name="T14" fmla="*/ 7 w 26"/>
                  <a:gd name="T15" fmla="*/ 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73" name="Freeform 97"/>
              <p:cNvSpPr>
                <a:spLocks/>
              </p:cNvSpPr>
              <p:nvPr/>
            </p:nvSpPr>
            <p:spPr bwMode="auto">
              <a:xfrm>
                <a:off x="5392" y="2466"/>
                <a:ext cx="5" cy="6"/>
              </a:xfrm>
              <a:custGeom>
                <a:avLst/>
                <a:gdLst>
                  <a:gd name="T0" fmla="*/ 0 w 13"/>
                  <a:gd name="T1" fmla="*/ 6 h 18"/>
                  <a:gd name="T2" fmla="*/ 5 w 13"/>
                  <a:gd name="T3" fmla="*/ 0 h 18"/>
                  <a:gd name="T4" fmla="*/ 0 w 13"/>
                  <a:gd name="T5" fmla="*/ 6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74" name="Freeform 98"/>
              <p:cNvSpPr>
                <a:spLocks/>
              </p:cNvSpPr>
              <p:nvPr/>
            </p:nvSpPr>
            <p:spPr bwMode="auto">
              <a:xfrm>
                <a:off x="5426" y="2468"/>
                <a:ext cx="8" cy="8"/>
              </a:xfrm>
              <a:custGeom>
                <a:avLst/>
                <a:gdLst>
                  <a:gd name="T0" fmla="*/ 0 w 26"/>
                  <a:gd name="T1" fmla="*/ 8 h 24"/>
                  <a:gd name="T2" fmla="*/ 1 w 26"/>
                  <a:gd name="T3" fmla="*/ 8 h 24"/>
                  <a:gd name="T4" fmla="*/ 2 w 26"/>
                  <a:gd name="T5" fmla="*/ 7 h 24"/>
                  <a:gd name="T6" fmla="*/ 3 w 26"/>
                  <a:gd name="T7" fmla="*/ 6 h 24"/>
                  <a:gd name="T8" fmla="*/ 5 w 26"/>
                  <a:gd name="T9" fmla="*/ 5 h 24"/>
                  <a:gd name="T10" fmla="*/ 6 w 26"/>
                  <a:gd name="T11" fmla="*/ 4 h 24"/>
                  <a:gd name="T12" fmla="*/ 7 w 26"/>
                  <a:gd name="T13" fmla="*/ 3 h 24"/>
                  <a:gd name="T14" fmla="*/ 8 w 26"/>
                  <a:gd name="T15" fmla="*/ 1 h 24"/>
                  <a:gd name="T16" fmla="*/ 8 w 26"/>
                  <a:gd name="T17" fmla="*/ 0 h 24"/>
                  <a:gd name="T18" fmla="*/ 0 w 2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75" name="Freeform 99"/>
              <p:cNvSpPr>
                <a:spLocks/>
              </p:cNvSpPr>
              <p:nvPr/>
            </p:nvSpPr>
            <p:spPr bwMode="auto">
              <a:xfrm>
                <a:off x="5490" y="2490"/>
                <a:ext cx="11" cy="2"/>
              </a:xfrm>
              <a:custGeom>
                <a:avLst/>
                <a:gdLst>
                  <a:gd name="T0" fmla="*/ 0 w 34"/>
                  <a:gd name="T1" fmla="*/ 2 h 6"/>
                  <a:gd name="T2" fmla="*/ 3 w 34"/>
                  <a:gd name="T3" fmla="*/ 2 h 6"/>
                  <a:gd name="T4" fmla="*/ 6 w 34"/>
                  <a:gd name="T5" fmla="*/ 2 h 6"/>
                  <a:gd name="T6" fmla="*/ 8 w 34"/>
                  <a:gd name="T7" fmla="*/ 1 h 6"/>
                  <a:gd name="T8" fmla="*/ 11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76" name="Line 100"/>
              <p:cNvSpPr>
                <a:spLocks noChangeShapeType="1"/>
              </p:cNvSpPr>
              <p:nvPr/>
            </p:nvSpPr>
            <p:spPr bwMode="auto">
              <a:xfrm flipH="1">
                <a:off x="5495" y="2490"/>
                <a:ext cx="6" cy="1"/>
              </a:xfrm>
              <a:prstGeom prst="line">
                <a:avLst/>
              </a:prstGeom>
              <a:noFill/>
              <a:ln w="9525">
                <a:solidFill>
                  <a:schemeClr val="tx1">
                    <a:lumMod val="85000"/>
                  </a:schemeClr>
                </a:solidFill>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77" name="Freeform 101"/>
              <p:cNvSpPr>
                <a:spLocks/>
              </p:cNvSpPr>
              <p:nvPr/>
            </p:nvSpPr>
            <p:spPr bwMode="auto">
              <a:xfrm>
                <a:off x="5464" y="2530"/>
                <a:ext cx="1" cy="7"/>
              </a:xfrm>
              <a:custGeom>
                <a:avLst/>
                <a:gdLst>
                  <a:gd name="T0" fmla="*/ 0 w 1"/>
                  <a:gd name="T1" fmla="*/ 7 h 19"/>
                  <a:gd name="T2" fmla="*/ 0 w 1"/>
                  <a:gd name="T3" fmla="*/ 3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19"/>
                    </a:moveTo>
                    <a:lnTo>
                      <a:pt x="0" y="9"/>
                    </a:lnTo>
                    <a:lnTo>
                      <a:pt x="0"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78" name="Line 102"/>
              <p:cNvSpPr>
                <a:spLocks noChangeShapeType="1"/>
              </p:cNvSpPr>
              <p:nvPr/>
            </p:nvSpPr>
            <p:spPr bwMode="auto">
              <a:xfrm>
                <a:off x="5464" y="2530"/>
                <a:ext cx="6" cy="1"/>
              </a:xfrm>
              <a:prstGeom prst="line">
                <a:avLst/>
              </a:prstGeom>
              <a:noFill/>
              <a:ln w="9525">
                <a:solidFill>
                  <a:schemeClr val="tx1">
                    <a:lumMod val="85000"/>
                  </a:schemeClr>
                </a:solidFill>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79" name="Freeform 103"/>
              <p:cNvSpPr>
                <a:spLocks/>
              </p:cNvSpPr>
              <p:nvPr/>
            </p:nvSpPr>
            <p:spPr bwMode="auto">
              <a:xfrm>
                <a:off x="5466" y="2530"/>
                <a:ext cx="4" cy="2"/>
              </a:xfrm>
              <a:custGeom>
                <a:avLst/>
                <a:gdLst>
                  <a:gd name="T0" fmla="*/ 4 w 14"/>
                  <a:gd name="T1" fmla="*/ 0 h 6"/>
                  <a:gd name="T2" fmla="*/ 2 w 14"/>
                  <a:gd name="T3" fmla="*/ 1 h 6"/>
                  <a:gd name="T4" fmla="*/ 0 w 14"/>
                  <a:gd name="T5" fmla="*/ 2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grpSp>
        <p:sp>
          <p:nvSpPr>
            <p:cNvPr id="80" name="Freeform 104"/>
            <p:cNvSpPr>
              <a:spLocks/>
            </p:cNvSpPr>
            <p:nvPr>
              <p:custDataLst>
                <p:tags r:id="rId49"/>
              </p:custDataLst>
            </p:nvPr>
          </p:nvSpPr>
          <p:spPr bwMode="auto">
            <a:xfrm>
              <a:off x="6739631" y="4053733"/>
              <a:ext cx="7315" cy="66622"/>
            </a:xfrm>
            <a:custGeom>
              <a:avLst/>
              <a:gdLst>
                <a:gd name="T0" fmla="*/ 3175 w 26"/>
                <a:gd name="T1" fmla="*/ 57150 h 111"/>
                <a:gd name="T2" fmla="*/ 2198 w 26"/>
                <a:gd name="T3" fmla="*/ 53031 h 111"/>
                <a:gd name="T4" fmla="*/ 977 w 26"/>
                <a:gd name="T5" fmla="*/ 48912 h 111"/>
                <a:gd name="T6" fmla="*/ 488 w 26"/>
                <a:gd name="T7" fmla="*/ 46853 h 111"/>
                <a:gd name="T8" fmla="*/ 244 w 26"/>
                <a:gd name="T9" fmla="*/ 44793 h 111"/>
                <a:gd name="T10" fmla="*/ 0 w 26"/>
                <a:gd name="T11" fmla="*/ 41189 h 111"/>
                <a:gd name="T12" fmla="*/ 0 w 26"/>
                <a:gd name="T13" fmla="*/ 38100 h 111"/>
                <a:gd name="T14" fmla="*/ 0 w 26"/>
                <a:gd name="T15" fmla="*/ 31407 h 111"/>
                <a:gd name="T16" fmla="*/ 244 w 26"/>
                <a:gd name="T17" fmla="*/ 26258 h 111"/>
                <a:gd name="T18" fmla="*/ 733 w 26"/>
                <a:gd name="T19" fmla="*/ 21109 h 111"/>
                <a:gd name="T20" fmla="*/ 1221 w 26"/>
                <a:gd name="T21" fmla="*/ 16991 h 111"/>
                <a:gd name="T22" fmla="*/ 2198 w 26"/>
                <a:gd name="T23" fmla="*/ 12357 h 111"/>
                <a:gd name="T24" fmla="*/ 3419 w 26"/>
                <a:gd name="T25" fmla="*/ 8753 h 111"/>
                <a:gd name="T26" fmla="*/ 4885 w 26"/>
                <a:gd name="T27" fmla="*/ 4634 h 111"/>
                <a:gd name="T28" fmla="*/ 6350 w 26"/>
                <a:gd name="T29" fmla="*/ 0 h 111"/>
                <a:gd name="T30" fmla="*/ 6350 w 26"/>
                <a:gd name="T31" fmla="*/ 3089 h 111"/>
                <a:gd name="T32" fmla="*/ 6350 w 26"/>
                <a:gd name="T33" fmla="*/ 6693 h 111"/>
                <a:gd name="T34" fmla="*/ 6350 w 26"/>
                <a:gd name="T35" fmla="*/ 11327 h 111"/>
                <a:gd name="T36" fmla="*/ 6350 w 26"/>
                <a:gd name="T37" fmla="*/ 16476 h 111"/>
                <a:gd name="T38" fmla="*/ 6106 w 26"/>
                <a:gd name="T39" fmla="*/ 22654 h 111"/>
                <a:gd name="T40" fmla="*/ 5373 w 26"/>
                <a:gd name="T41" fmla="*/ 28832 h 111"/>
                <a:gd name="T42" fmla="*/ 4396 w 26"/>
                <a:gd name="T43" fmla="*/ 34496 h 111"/>
                <a:gd name="T44" fmla="*/ 3175 w 26"/>
                <a:gd name="T45" fmla="*/ 41189 h 111"/>
                <a:gd name="T46" fmla="*/ 3175 w 26"/>
                <a:gd name="T47" fmla="*/ 57150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81" name="Freeform 105"/>
            <p:cNvSpPr>
              <a:spLocks/>
            </p:cNvSpPr>
            <p:nvPr>
              <p:custDataLst>
                <p:tags r:id="rId50"/>
              </p:custDataLst>
            </p:nvPr>
          </p:nvSpPr>
          <p:spPr bwMode="auto">
            <a:xfrm>
              <a:off x="3168244" y="6548350"/>
              <a:ext cx="62175" cy="68473"/>
            </a:xfrm>
            <a:custGeom>
              <a:avLst/>
              <a:gdLst>
                <a:gd name="T0" fmla="*/ 0 w 126"/>
                <a:gd name="T1" fmla="*/ 18000 h 62"/>
                <a:gd name="T2" fmla="*/ 4712 w 126"/>
                <a:gd name="T3" fmla="*/ 18948 h 62"/>
                <a:gd name="T4" fmla="*/ 8996 w 126"/>
                <a:gd name="T5" fmla="*/ 19895 h 62"/>
                <a:gd name="T6" fmla="*/ 12423 w 126"/>
                <a:gd name="T7" fmla="*/ 21790 h 62"/>
                <a:gd name="T8" fmla="*/ 15421 w 126"/>
                <a:gd name="T9" fmla="*/ 24632 h 62"/>
                <a:gd name="T10" fmla="*/ 21419 w 126"/>
                <a:gd name="T11" fmla="*/ 31264 h 62"/>
                <a:gd name="T12" fmla="*/ 26131 w 126"/>
                <a:gd name="T13" fmla="*/ 37895 h 62"/>
                <a:gd name="T14" fmla="*/ 29986 w 126"/>
                <a:gd name="T15" fmla="*/ 45475 h 62"/>
                <a:gd name="T16" fmla="*/ 33841 w 126"/>
                <a:gd name="T17" fmla="*/ 52106 h 62"/>
                <a:gd name="T18" fmla="*/ 35983 w 126"/>
                <a:gd name="T19" fmla="*/ 54948 h 62"/>
                <a:gd name="T20" fmla="*/ 38125 w 126"/>
                <a:gd name="T21" fmla="*/ 56843 h 62"/>
                <a:gd name="T22" fmla="*/ 40695 w 126"/>
                <a:gd name="T23" fmla="*/ 57791 h 62"/>
                <a:gd name="T24" fmla="*/ 42837 w 126"/>
                <a:gd name="T25" fmla="*/ 58738 h 62"/>
                <a:gd name="T26" fmla="*/ 44979 w 126"/>
                <a:gd name="T27" fmla="*/ 57791 h 62"/>
                <a:gd name="T28" fmla="*/ 46693 w 126"/>
                <a:gd name="T29" fmla="*/ 56843 h 62"/>
                <a:gd name="T30" fmla="*/ 48406 w 126"/>
                <a:gd name="T31" fmla="*/ 54948 h 62"/>
                <a:gd name="T32" fmla="*/ 50120 w 126"/>
                <a:gd name="T33" fmla="*/ 53054 h 62"/>
                <a:gd name="T34" fmla="*/ 52262 w 126"/>
                <a:gd name="T35" fmla="*/ 48317 h 62"/>
                <a:gd name="T36" fmla="*/ 53975 w 126"/>
                <a:gd name="T37" fmla="*/ 46422 h 62"/>
                <a:gd name="T38" fmla="*/ 47121 w 126"/>
                <a:gd name="T39" fmla="*/ 31264 h 62"/>
                <a:gd name="T40" fmla="*/ 41124 w 126"/>
                <a:gd name="T41" fmla="*/ 19895 h 62"/>
                <a:gd name="T42" fmla="*/ 38125 w 126"/>
                <a:gd name="T43" fmla="*/ 14211 h 62"/>
                <a:gd name="T44" fmla="*/ 34698 w 126"/>
                <a:gd name="T45" fmla="*/ 8526 h 62"/>
                <a:gd name="T46" fmla="*/ 30843 w 126"/>
                <a:gd name="T47" fmla="*/ 4737 h 62"/>
                <a:gd name="T48" fmla="*/ 26131 w 126"/>
                <a:gd name="T49" fmla="*/ 0 h 62"/>
                <a:gd name="T50" fmla="*/ 0 w 126"/>
                <a:gd name="T51" fmla="*/ 0 h 62"/>
                <a:gd name="T52" fmla="*/ 0 w 126"/>
                <a:gd name="T53" fmla="*/ 8526 h 62"/>
                <a:gd name="T54" fmla="*/ 0 w 126"/>
                <a:gd name="T55" fmla="*/ 1800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82" name="Freeform 106"/>
            <p:cNvSpPr>
              <a:spLocks/>
            </p:cNvSpPr>
            <p:nvPr>
              <p:custDataLst>
                <p:tags r:id="rId51"/>
              </p:custDataLst>
            </p:nvPr>
          </p:nvSpPr>
          <p:spPr bwMode="auto">
            <a:xfrm>
              <a:off x="5819811" y="6359587"/>
              <a:ext cx="34745" cy="64772"/>
            </a:xfrm>
            <a:custGeom>
              <a:avLst/>
              <a:gdLst>
                <a:gd name="T0" fmla="*/ 0 w 66"/>
                <a:gd name="T1" fmla="*/ 0 h 44"/>
                <a:gd name="T2" fmla="*/ 5941 w 66"/>
                <a:gd name="T3" fmla="*/ 1263 h 44"/>
                <a:gd name="T4" fmla="*/ 10511 w 66"/>
                <a:gd name="T5" fmla="*/ 2526 h 44"/>
                <a:gd name="T6" fmla="*/ 14624 w 66"/>
                <a:gd name="T7" fmla="*/ 5051 h 44"/>
                <a:gd name="T8" fmla="*/ 17367 w 66"/>
                <a:gd name="T9" fmla="*/ 8840 h 44"/>
                <a:gd name="T10" fmla="*/ 20109 w 66"/>
                <a:gd name="T11" fmla="*/ 11365 h 44"/>
                <a:gd name="T12" fmla="*/ 22851 w 66"/>
                <a:gd name="T13" fmla="*/ 13891 h 44"/>
                <a:gd name="T14" fmla="*/ 26050 w 66"/>
                <a:gd name="T15" fmla="*/ 15154 h 44"/>
                <a:gd name="T16" fmla="*/ 30163 w 66"/>
                <a:gd name="T17" fmla="*/ 16416 h 44"/>
                <a:gd name="T18" fmla="*/ 29706 w 66"/>
                <a:gd name="T19" fmla="*/ 21468 h 44"/>
                <a:gd name="T20" fmla="*/ 28335 w 66"/>
                <a:gd name="T21" fmla="*/ 26519 h 44"/>
                <a:gd name="T22" fmla="*/ 27421 w 66"/>
                <a:gd name="T23" fmla="*/ 31570 h 44"/>
                <a:gd name="T24" fmla="*/ 26050 w 66"/>
                <a:gd name="T25" fmla="*/ 35358 h 44"/>
                <a:gd name="T26" fmla="*/ 22394 w 66"/>
                <a:gd name="T27" fmla="*/ 42935 h 44"/>
                <a:gd name="T28" fmla="*/ 18281 w 66"/>
                <a:gd name="T29" fmla="*/ 49249 h 44"/>
                <a:gd name="T30" fmla="*/ 14167 w 66"/>
                <a:gd name="T31" fmla="*/ 53037 h 44"/>
                <a:gd name="T32" fmla="*/ 9597 w 66"/>
                <a:gd name="T33" fmla="*/ 55563 h 44"/>
                <a:gd name="T34" fmla="*/ 4570 w 66"/>
                <a:gd name="T35" fmla="*/ 55563 h 44"/>
                <a:gd name="T36" fmla="*/ 0 w 66"/>
                <a:gd name="T37" fmla="*/ 54300 h 44"/>
                <a:gd name="T38" fmla="*/ 0 w 66"/>
                <a:gd name="T39" fmla="*/ 39147 h 44"/>
                <a:gd name="T40" fmla="*/ 0 w 66"/>
                <a:gd name="T41" fmla="*/ 27782 h 44"/>
                <a:gd name="T42" fmla="*/ 0 w 66"/>
                <a:gd name="T43" fmla="*/ 15154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83" name="Freeform 107"/>
            <p:cNvSpPr>
              <a:spLocks/>
            </p:cNvSpPr>
            <p:nvPr>
              <p:custDataLst>
                <p:tags r:id="rId52"/>
              </p:custDataLst>
            </p:nvPr>
          </p:nvSpPr>
          <p:spPr bwMode="auto">
            <a:xfrm>
              <a:off x="8301313" y="2595456"/>
              <a:ext cx="23772" cy="66622"/>
            </a:xfrm>
            <a:custGeom>
              <a:avLst/>
              <a:gdLst>
                <a:gd name="T0" fmla="*/ 20637 w 46"/>
                <a:gd name="T1" fmla="*/ 0 h 16"/>
                <a:gd name="T2" fmla="*/ 17945 w 46"/>
                <a:gd name="T3" fmla="*/ 25003 h 16"/>
                <a:gd name="T4" fmla="*/ 15702 w 46"/>
                <a:gd name="T5" fmla="*/ 46434 h 16"/>
                <a:gd name="T6" fmla="*/ 13908 w 46"/>
                <a:gd name="T7" fmla="*/ 50006 h 16"/>
                <a:gd name="T8" fmla="*/ 13010 w 46"/>
                <a:gd name="T9" fmla="*/ 53578 h 16"/>
                <a:gd name="T10" fmla="*/ 11664 w 46"/>
                <a:gd name="T11" fmla="*/ 57150 h 16"/>
                <a:gd name="T12" fmla="*/ 10319 w 46"/>
                <a:gd name="T13" fmla="*/ 57150 h 16"/>
                <a:gd name="T14" fmla="*/ 7178 w 46"/>
                <a:gd name="T15" fmla="*/ 50006 h 16"/>
                <a:gd name="T16" fmla="*/ 4935 w 46"/>
                <a:gd name="T17" fmla="*/ 39291 h 16"/>
                <a:gd name="T18" fmla="*/ 2243 w 46"/>
                <a:gd name="T19" fmla="*/ 21431 h 16"/>
                <a:gd name="T20" fmla="*/ 0 w 46"/>
                <a:gd name="T21" fmla="*/ 0 h 16"/>
                <a:gd name="T22" fmla="*/ 2063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84" name="Freeform 108"/>
            <p:cNvSpPr>
              <a:spLocks/>
            </p:cNvSpPr>
            <p:nvPr>
              <p:custDataLst>
                <p:tags r:id="rId53"/>
              </p:custDataLst>
            </p:nvPr>
          </p:nvSpPr>
          <p:spPr bwMode="auto">
            <a:xfrm>
              <a:off x="8504295" y="2634320"/>
              <a:ext cx="18287" cy="66622"/>
            </a:xfrm>
            <a:custGeom>
              <a:avLst/>
              <a:gdLst>
                <a:gd name="T0" fmla="*/ 15875 w 39"/>
                <a:gd name="T1" fmla="*/ 54952 h 26"/>
                <a:gd name="T2" fmla="*/ 14654 w 39"/>
                <a:gd name="T3" fmla="*/ 57150 h 26"/>
                <a:gd name="T4" fmla="*/ 13026 w 39"/>
                <a:gd name="T5" fmla="*/ 57150 h 26"/>
                <a:gd name="T6" fmla="*/ 11397 w 39"/>
                <a:gd name="T7" fmla="*/ 57150 h 26"/>
                <a:gd name="T8" fmla="*/ 10176 w 39"/>
                <a:gd name="T9" fmla="*/ 54952 h 26"/>
                <a:gd name="T10" fmla="*/ 7327 w 39"/>
                <a:gd name="T11" fmla="*/ 48358 h 26"/>
                <a:gd name="T12" fmla="*/ 4885 w 39"/>
                <a:gd name="T13" fmla="*/ 39565 h 26"/>
                <a:gd name="T14" fmla="*/ 2849 w 39"/>
                <a:gd name="T15" fmla="*/ 28575 h 26"/>
                <a:gd name="T16" fmla="*/ 1221 w 39"/>
                <a:gd name="T17" fmla="*/ 15387 h 26"/>
                <a:gd name="T18" fmla="*/ 407 w 39"/>
                <a:gd name="T19" fmla="*/ 6594 h 26"/>
                <a:gd name="T20" fmla="*/ 0 w 39"/>
                <a:gd name="T21" fmla="*/ 0 h 26"/>
                <a:gd name="T22" fmla="*/ 4478 w 39"/>
                <a:gd name="T23" fmla="*/ 13188 h 26"/>
                <a:gd name="T24" fmla="*/ 8955 w 39"/>
                <a:gd name="T25" fmla="*/ 28575 h 26"/>
                <a:gd name="T26" fmla="*/ 13433 w 39"/>
                <a:gd name="T27" fmla="*/ 43962 h 26"/>
                <a:gd name="T28" fmla="*/ 15875 w 39"/>
                <a:gd name="T29" fmla="*/ 54952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85" name="Freeform 109"/>
            <p:cNvSpPr>
              <a:spLocks/>
            </p:cNvSpPr>
            <p:nvPr>
              <p:custDataLst>
                <p:tags r:id="rId54"/>
              </p:custDataLst>
            </p:nvPr>
          </p:nvSpPr>
          <p:spPr bwMode="auto">
            <a:xfrm>
              <a:off x="7869748" y="2902656"/>
              <a:ext cx="5485" cy="68473"/>
            </a:xfrm>
            <a:custGeom>
              <a:avLst/>
              <a:gdLst>
                <a:gd name="T0" fmla="*/ 4762 w 11"/>
                <a:gd name="T1" fmla="*/ 0 h 25"/>
                <a:gd name="T2" fmla="*/ 4762 w 11"/>
                <a:gd name="T3" fmla="*/ 11748 h 25"/>
                <a:gd name="T4" fmla="*/ 4329 w 11"/>
                <a:gd name="T5" fmla="*/ 28194 h 25"/>
                <a:gd name="T6" fmla="*/ 3896 w 11"/>
                <a:gd name="T7" fmla="*/ 46990 h 25"/>
                <a:gd name="T8" fmla="*/ 1732 w 11"/>
                <a:gd name="T9" fmla="*/ 58738 h 25"/>
                <a:gd name="T10" fmla="*/ 866 w 11"/>
                <a:gd name="T11" fmla="*/ 54039 h 25"/>
                <a:gd name="T12" fmla="*/ 433 w 11"/>
                <a:gd name="T13" fmla="*/ 46990 h 25"/>
                <a:gd name="T14" fmla="*/ 0 w 11"/>
                <a:gd name="T15" fmla="*/ 35243 h 25"/>
                <a:gd name="T16" fmla="*/ 0 w 11"/>
                <a:gd name="T17" fmla="*/ 28194 h 25"/>
                <a:gd name="T18" fmla="*/ 433 w 11"/>
                <a:gd name="T19" fmla="*/ 21146 h 25"/>
                <a:gd name="T20" fmla="*/ 1299 w 11"/>
                <a:gd name="T21" fmla="*/ 11748 h 25"/>
                <a:gd name="T22" fmla="*/ 2597 w 11"/>
                <a:gd name="T23" fmla="*/ 4699 h 25"/>
                <a:gd name="T24" fmla="*/ 4762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86" name="Freeform 110"/>
            <p:cNvSpPr>
              <a:spLocks/>
            </p:cNvSpPr>
            <p:nvPr>
              <p:custDataLst>
                <p:tags r:id="rId55"/>
              </p:custDataLst>
            </p:nvPr>
          </p:nvSpPr>
          <p:spPr bwMode="auto">
            <a:xfrm>
              <a:off x="7655793" y="3557771"/>
              <a:ext cx="16459" cy="68473"/>
            </a:xfrm>
            <a:custGeom>
              <a:avLst/>
              <a:gdLst>
                <a:gd name="T0" fmla="*/ 14288 w 20"/>
                <a:gd name="T1" fmla="*/ 0 h 31"/>
                <a:gd name="T2" fmla="*/ 11430 w 20"/>
                <a:gd name="T3" fmla="*/ 22737 h 31"/>
                <a:gd name="T4" fmla="*/ 7144 w 20"/>
                <a:gd name="T5" fmla="*/ 37895 h 31"/>
                <a:gd name="T6" fmla="*/ 3572 w 20"/>
                <a:gd name="T7" fmla="*/ 49264 h 31"/>
                <a:gd name="T8" fmla="*/ 0 w 20"/>
                <a:gd name="T9" fmla="*/ 58738 h 31"/>
                <a:gd name="T10" fmla="*/ 0 w 20"/>
                <a:gd name="T11" fmla="*/ 47369 h 31"/>
                <a:gd name="T12" fmla="*/ 714 w 20"/>
                <a:gd name="T13" fmla="*/ 36001 h 31"/>
                <a:gd name="T14" fmla="*/ 1429 w 20"/>
                <a:gd name="T15" fmla="*/ 24632 h 31"/>
                <a:gd name="T16" fmla="*/ 3572 w 20"/>
                <a:gd name="T17" fmla="*/ 17053 h 31"/>
                <a:gd name="T18" fmla="*/ 5715 w 20"/>
                <a:gd name="T19" fmla="*/ 11369 h 31"/>
                <a:gd name="T20" fmla="*/ 7858 w 20"/>
                <a:gd name="T21" fmla="*/ 5684 h 31"/>
                <a:gd name="T22" fmla="*/ 11430 w 20"/>
                <a:gd name="T23" fmla="*/ 0 h 31"/>
                <a:gd name="T24" fmla="*/ 14288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87" name="Freeform 111"/>
            <p:cNvSpPr>
              <a:spLocks/>
            </p:cNvSpPr>
            <p:nvPr>
              <p:custDataLst>
                <p:tags r:id="rId56"/>
              </p:custDataLst>
            </p:nvPr>
          </p:nvSpPr>
          <p:spPr bwMode="auto">
            <a:xfrm>
              <a:off x="7675909" y="3481896"/>
              <a:ext cx="18287" cy="66622"/>
            </a:xfrm>
            <a:custGeom>
              <a:avLst/>
              <a:gdLst>
                <a:gd name="T0" fmla="*/ 7938 w 26"/>
                <a:gd name="T1" fmla="*/ 57150 h 37"/>
                <a:gd name="T2" fmla="*/ 0 w 26"/>
                <a:gd name="T3" fmla="*/ 18535 h 37"/>
                <a:gd name="T4" fmla="*/ 3663 w 26"/>
                <a:gd name="T5" fmla="*/ 10812 h 37"/>
                <a:gd name="T6" fmla="*/ 7938 w 26"/>
                <a:gd name="T7" fmla="*/ 6178 h 37"/>
                <a:gd name="T8" fmla="*/ 12822 w 26"/>
                <a:gd name="T9" fmla="*/ 1545 h 37"/>
                <a:gd name="T10" fmla="*/ 15875 w 26"/>
                <a:gd name="T11" fmla="*/ 0 h 37"/>
                <a:gd name="T12" fmla="*/ 15875 w 26"/>
                <a:gd name="T13" fmla="*/ 9268 h 37"/>
                <a:gd name="T14" fmla="*/ 15264 w 26"/>
                <a:gd name="T15" fmla="*/ 16991 h 37"/>
                <a:gd name="T16" fmla="*/ 14654 w 26"/>
                <a:gd name="T17" fmla="*/ 26258 h 37"/>
                <a:gd name="T18" fmla="*/ 14043 w 26"/>
                <a:gd name="T19" fmla="*/ 32436 h 37"/>
                <a:gd name="T20" fmla="*/ 10990 w 26"/>
                <a:gd name="T21" fmla="*/ 44793 h 37"/>
                <a:gd name="T22" fmla="*/ 7938 w 26"/>
                <a:gd name="T23" fmla="*/ 5715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88" name="Freeform 112"/>
            <p:cNvSpPr>
              <a:spLocks/>
            </p:cNvSpPr>
            <p:nvPr>
              <p:custDataLst>
                <p:tags r:id="rId57"/>
              </p:custDataLst>
            </p:nvPr>
          </p:nvSpPr>
          <p:spPr bwMode="auto">
            <a:xfrm>
              <a:off x="7547902" y="3306089"/>
              <a:ext cx="1828" cy="70323"/>
            </a:xfrm>
            <a:custGeom>
              <a:avLst/>
              <a:gdLst>
                <a:gd name="T0" fmla="*/ 0 w 7"/>
                <a:gd name="T1" fmla="*/ 60325 h 18"/>
                <a:gd name="T2" fmla="*/ 0 w 7"/>
                <a:gd name="T3" fmla="*/ 0 h 18"/>
                <a:gd name="T4" fmla="*/ 1587 w 7"/>
                <a:gd name="T5" fmla="*/ 40217 h 18"/>
                <a:gd name="T6" fmla="*/ 0 w 7"/>
                <a:gd name="T7" fmla="*/ 60325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89" name="Freeform 113"/>
            <p:cNvSpPr>
              <a:spLocks/>
            </p:cNvSpPr>
            <p:nvPr>
              <p:custDataLst>
                <p:tags r:id="rId58"/>
              </p:custDataLst>
            </p:nvPr>
          </p:nvSpPr>
          <p:spPr bwMode="auto">
            <a:xfrm>
              <a:off x="3921655" y="2288255"/>
              <a:ext cx="10972" cy="66622"/>
            </a:xfrm>
            <a:custGeom>
              <a:avLst/>
              <a:gdLst>
                <a:gd name="T0" fmla="*/ 0 w 33"/>
                <a:gd name="T1" fmla="*/ 22123 h 31"/>
                <a:gd name="T2" fmla="*/ 5484 w 33"/>
                <a:gd name="T3" fmla="*/ 0 h 31"/>
                <a:gd name="T4" fmla="*/ 6927 w 33"/>
                <a:gd name="T5" fmla="*/ 9218 h 31"/>
                <a:gd name="T6" fmla="*/ 8082 w 33"/>
                <a:gd name="T7" fmla="*/ 22123 h 31"/>
                <a:gd name="T8" fmla="*/ 9236 w 33"/>
                <a:gd name="T9" fmla="*/ 40558 h 31"/>
                <a:gd name="T10" fmla="*/ 9525 w 33"/>
                <a:gd name="T11" fmla="*/ 57150 h 31"/>
                <a:gd name="T12" fmla="*/ 7793 w 33"/>
                <a:gd name="T13" fmla="*/ 55306 h 31"/>
                <a:gd name="T14" fmla="*/ 6350 w 33"/>
                <a:gd name="T15" fmla="*/ 51619 h 31"/>
                <a:gd name="T16" fmla="*/ 4618 w 33"/>
                <a:gd name="T17" fmla="*/ 46089 h 31"/>
                <a:gd name="T18" fmla="*/ 3175 w 33"/>
                <a:gd name="T19" fmla="*/ 40558 h 31"/>
                <a:gd name="T20" fmla="*/ 866 w 33"/>
                <a:gd name="T21" fmla="*/ 27653 h 31"/>
                <a:gd name="T22" fmla="*/ 0 w 33"/>
                <a:gd name="T23" fmla="*/ 22123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90" name="Freeform 115"/>
            <p:cNvSpPr>
              <a:spLocks/>
            </p:cNvSpPr>
            <p:nvPr>
              <p:custDataLst>
                <p:tags r:id="rId59"/>
              </p:custDataLst>
            </p:nvPr>
          </p:nvSpPr>
          <p:spPr bwMode="auto">
            <a:xfrm>
              <a:off x="5611343" y="4090745"/>
              <a:ext cx="29259" cy="64772"/>
            </a:xfrm>
            <a:custGeom>
              <a:avLst/>
              <a:gdLst>
                <a:gd name="T0" fmla="*/ 25400 w 59"/>
                <a:gd name="T1" fmla="*/ 10754 h 31"/>
                <a:gd name="T2" fmla="*/ 24539 w 59"/>
                <a:gd name="T3" fmla="*/ 19716 h 31"/>
                <a:gd name="T4" fmla="*/ 22817 w 59"/>
                <a:gd name="T5" fmla="*/ 26885 h 31"/>
                <a:gd name="T6" fmla="*/ 21095 w 59"/>
                <a:gd name="T7" fmla="*/ 34055 h 31"/>
                <a:gd name="T8" fmla="*/ 19373 w 59"/>
                <a:gd name="T9" fmla="*/ 43017 h 31"/>
                <a:gd name="T10" fmla="*/ 17220 w 59"/>
                <a:gd name="T11" fmla="*/ 48394 h 31"/>
                <a:gd name="T12" fmla="*/ 15498 w 59"/>
                <a:gd name="T13" fmla="*/ 51978 h 31"/>
                <a:gd name="T14" fmla="*/ 12915 w 59"/>
                <a:gd name="T15" fmla="*/ 55563 h 31"/>
                <a:gd name="T16" fmla="*/ 11193 w 59"/>
                <a:gd name="T17" fmla="*/ 55563 h 31"/>
                <a:gd name="T18" fmla="*/ 9041 w 59"/>
                <a:gd name="T19" fmla="*/ 55563 h 31"/>
                <a:gd name="T20" fmla="*/ 7319 w 59"/>
                <a:gd name="T21" fmla="*/ 53771 h 31"/>
                <a:gd name="T22" fmla="*/ 6027 w 59"/>
                <a:gd name="T23" fmla="*/ 51978 h 31"/>
                <a:gd name="T24" fmla="*/ 4736 w 59"/>
                <a:gd name="T25" fmla="*/ 48394 h 31"/>
                <a:gd name="T26" fmla="*/ 1722 w 59"/>
                <a:gd name="T27" fmla="*/ 35847 h 31"/>
                <a:gd name="T28" fmla="*/ 0 w 59"/>
                <a:gd name="T29" fmla="*/ 21508 h 31"/>
                <a:gd name="T30" fmla="*/ 431 w 59"/>
                <a:gd name="T31" fmla="*/ 16131 h 31"/>
                <a:gd name="T32" fmla="*/ 1292 w 59"/>
                <a:gd name="T33" fmla="*/ 10754 h 31"/>
                <a:gd name="T34" fmla="*/ 2153 w 59"/>
                <a:gd name="T35" fmla="*/ 7169 h 31"/>
                <a:gd name="T36" fmla="*/ 3444 w 59"/>
                <a:gd name="T37" fmla="*/ 5377 h 31"/>
                <a:gd name="T38" fmla="*/ 6888 w 59"/>
                <a:gd name="T39" fmla="*/ 1792 h 31"/>
                <a:gd name="T40" fmla="*/ 10332 w 59"/>
                <a:gd name="T41" fmla="*/ 0 h 31"/>
                <a:gd name="T42" fmla="*/ 14637 w 59"/>
                <a:gd name="T43" fmla="*/ 0 h 31"/>
                <a:gd name="T44" fmla="*/ 18081 w 59"/>
                <a:gd name="T45" fmla="*/ 3585 h 31"/>
                <a:gd name="T46" fmla="*/ 21956 w 59"/>
                <a:gd name="T47" fmla="*/ 7169 h 31"/>
                <a:gd name="T48" fmla="*/ 25400 w 59"/>
                <a:gd name="T49" fmla="*/ 10754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91" name="Freeform 116"/>
            <p:cNvSpPr>
              <a:spLocks/>
            </p:cNvSpPr>
            <p:nvPr>
              <p:custDataLst>
                <p:tags r:id="rId60"/>
              </p:custDataLst>
            </p:nvPr>
          </p:nvSpPr>
          <p:spPr bwMode="auto">
            <a:xfrm>
              <a:off x="5269383" y="3929743"/>
              <a:ext cx="21944" cy="68472"/>
            </a:xfrm>
            <a:custGeom>
              <a:avLst/>
              <a:gdLst>
                <a:gd name="T0" fmla="*/ 5674 w 47"/>
                <a:gd name="T1" fmla="*/ 0 h 68"/>
                <a:gd name="T2" fmla="*/ 3243 w 47"/>
                <a:gd name="T3" fmla="*/ 8638 h 68"/>
                <a:gd name="T4" fmla="*/ 1621 w 47"/>
                <a:gd name="T5" fmla="*/ 16412 h 68"/>
                <a:gd name="T6" fmla="*/ 811 w 47"/>
                <a:gd name="T7" fmla="*/ 24186 h 68"/>
                <a:gd name="T8" fmla="*/ 0 w 47"/>
                <a:gd name="T9" fmla="*/ 31960 h 68"/>
                <a:gd name="T10" fmla="*/ 0 w 47"/>
                <a:gd name="T11" fmla="*/ 36279 h 68"/>
                <a:gd name="T12" fmla="*/ 811 w 47"/>
                <a:gd name="T13" fmla="*/ 40598 h 68"/>
                <a:gd name="T14" fmla="*/ 1216 w 47"/>
                <a:gd name="T15" fmla="*/ 44053 h 68"/>
                <a:gd name="T16" fmla="*/ 2027 w 47"/>
                <a:gd name="T17" fmla="*/ 47508 h 68"/>
                <a:gd name="T18" fmla="*/ 2837 w 47"/>
                <a:gd name="T19" fmla="*/ 50099 h 68"/>
                <a:gd name="T20" fmla="*/ 3648 w 47"/>
                <a:gd name="T21" fmla="*/ 51827 h 68"/>
                <a:gd name="T22" fmla="*/ 5269 w 47"/>
                <a:gd name="T23" fmla="*/ 53554 h 68"/>
                <a:gd name="T24" fmla="*/ 6485 w 47"/>
                <a:gd name="T25" fmla="*/ 55282 h 68"/>
                <a:gd name="T26" fmla="*/ 8917 w 47"/>
                <a:gd name="T27" fmla="*/ 57873 h 68"/>
                <a:gd name="T28" fmla="*/ 12565 w 47"/>
                <a:gd name="T29" fmla="*/ 58737 h 68"/>
                <a:gd name="T30" fmla="*/ 15807 w 47"/>
                <a:gd name="T31" fmla="*/ 58737 h 68"/>
                <a:gd name="T32" fmla="*/ 19050 w 47"/>
                <a:gd name="T33" fmla="*/ 58737 h 68"/>
                <a:gd name="T34" fmla="*/ 16618 w 47"/>
                <a:gd name="T35" fmla="*/ 50099 h 68"/>
                <a:gd name="T36" fmla="*/ 15402 w 47"/>
                <a:gd name="T37" fmla="*/ 41461 h 68"/>
                <a:gd name="T38" fmla="*/ 14591 w 47"/>
                <a:gd name="T39" fmla="*/ 37143 h 68"/>
                <a:gd name="T40" fmla="*/ 14186 w 47"/>
                <a:gd name="T41" fmla="*/ 32824 h 68"/>
                <a:gd name="T42" fmla="*/ 13376 w 47"/>
                <a:gd name="T43" fmla="*/ 26777 h 68"/>
                <a:gd name="T44" fmla="*/ 13376 w 47"/>
                <a:gd name="T45" fmla="*/ 21594 h 68"/>
                <a:gd name="T46" fmla="*/ 9728 w 47"/>
                <a:gd name="T47" fmla="*/ 11229 h 68"/>
                <a:gd name="T48" fmla="*/ 5674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grpSp>
          <p:nvGrpSpPr>
            <p:cNvPr id="92" name="Group 117"/>
            <p:cNvGrpSpPr>
              <a:grpSpLocks/>
            </p:cNvGrpSpPr>
            <p:nvPr>
              <p:custDataLst>
                <p:tags r:id="rId61"/>
              </p:custDataLst>
            </p:nvPr>
          </p:nvGrpSpPr>
          <p:grpSpPr bwMode="auto">
            <a:xfrm>
              <a:off x="6158115" y="4148114"/>
              <a:ext cx="53031" cy="436743"/>
              <a:chOff x="3950" y="2430"/>
              <a:chExt cx="36" cy="234"/>
            </a:xfrm>
          </p:grpSpPr>
          <p:sp>
            <p:nvSpPr>
              <p:cNvPr id="93" name="Freeform 118"/>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94" name="Freeform 119"/>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95" name="Freeform 120"/>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96" name="Rectangle 121"/>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97" name="Line 122"/>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98" name="Freeform 123"/>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99" name="Freeform 124"/>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00" name="Line 125"/>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01" name="Freeform 126"/>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02" name="Freeform 127"/>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03" name="Line 128"/>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04" name="Freeform 129"/>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05" name="Freeform 130"/>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06" name="Freeform 131"/>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07" name="Freeform 132"/>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08" name="Freeform 133"/>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09" name="Freeform 134"/>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10" name="Freeform 135"/>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11" name="Rectangle 136"/>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12" name="Line 137"/>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13" name="Freeform 138"/>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14" name="Freeform 139"/>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15" name="Line 140"/>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16" name="Freeform 141"/>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17" name="Freeform 142"/>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18" name="Line 143"/>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19" name="Freeform 144"/>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20" name="Freeform 145"/>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21" name="Freeform 146"/>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22" name="Freeform 147"/>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23" name="Freeform 148"/>
              <p:cNvSpPr>
                <a:spLocks/>
              </p:cNvSpPr>
              <p:nvPr/>
            </p:nvSpPr>
            <p:spPr bwMode="auto">
              <a:xfrm>
                <a:off x="3950" y="2430"/>
                <a:ext cx="7" cy="6"/>
              </a:xfrm>
              <a:custGeom>
                <a:avLst/>
                <a:gdLst>
                  <a:gd name="T0" fmla="*/ 5 w 20"/>
                  <a:gd name="T1" fmla="*/ 6 h 18"/>
                  <a:gd name="T2" fmla="*/ 7 w 20"/>
                  <a:gd name="T3" fmla="*/ 0 h 18"/>
                  <a:gd name="T4" fmla="*/ 0 w 20"/>
                  <a:gd name="T5" fmla="*/ 0 h 18"/>
                  <a:gd name="T6" fmla="*/ 5 w 20"/>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grpSp>
        <p:grpSp>
          <p:nvGrpSpPr>
            <p:cNvPr id="124" name="Group 149"/>
            <p:cNvGrpSpPr>
              <a:grpSpLocks/>
            </p:cNvGrpSpPr>
            <p:nvPr>
              <p:custDataLst>
                <p:tags r:id="rId62"/>
              </p:custDataLst>
            </p:nvPr>
          </p:nvGrpSpPr>
          <p:grpSpPr bwMode="auto">
            <a:xfrm>
              <a:off x="8537211" y="4731055"/>
              <a:ext cx="213955" cy="249832"/>
              <a:chOff x="5486" y="2743"/>
              <a:chExt cx="137" cy="132"/>
            </a:xfrm>
          </p:grpSpPr>
          <p:sp>
            <p:nvSpPr>
              <p:cNvPr id="125" name="Freeform 150"/>
              <p:cNvSpPr>
                <a:spLocks/>
              </p:cNvSpPr>
              <p:nvPr/>
            </p:nvSpPr>
            <p:spPr bwMode="auto">
              <a:xfrm>
                <a:off x="5595" y="2806"/>
                <a:ext cx="13" cy="28"/>
              </a:xfrm>
              <a:custGeom>
                <a:avLst/>
                <a:gdLst>
                  <a:gd name="T0" fmla="*/ 0 w 40"/>
                  <a:gd name="T1" fmla="*/ 10 h 87"/>
                  <a:gd name="T2" fmla="*/ 0 w 40"/>
                  <a:gd name="T3" fmla="*/ 14 h 87"/>
                  <a:gd name="T4" fmla="*/ 1 w 40"/>
                  <a:gd name="T5" fmla="*/ 16 h 87"/>
                  <a:gd name="T6" fmla="*/ 2 w 40"/>
                  <a:gd name="T7" fmla="*/ 19 h 87"/>
                  <a:gd name="T8" fmla="*/ 3 w 40"/>
                  <a:gd name="T9" fmla="*/ 21 h 87"/>
                  <a:gd name="T10" fmla="*/ 5 w 40"/>
                  <a:gd name="T11" fmla="*/ 23 h 87"/>
                  <a:gd name="T12" fmla="*/ 7 w 40"/>
                  <a:gd name="T13" fmla="*/ 25 h 87"/>
                  <a:gd name="T14" fmla="*/ 10 w 40"/>
                  <a:gd name="T15" fmla="*/ 26 h 87"/>
                  <a:gd name="T16" fmla="*/ 13 w 40"/>
                  <a:gd name="T17" fmla="*/ 28 h 87"/>
                  <a:gd name="T18" fmla="*/ 11 w 40"/>
                  <a:gd name="T19" fmla="*/ 26 h 87"/>
                  <a:gd name="T20" fmla="*/ 10 w 40"/>
                  <a:gd name="T21" fmla="*/ 25 h 87"/>
                  <a:gd name="T22" fmla="*/ 9 w 40"/>
                  <a:gd name="T23" fmla="*/ 23 h 87"/>
                  <a:gd name="T24" fmla="*/ 8 w 40"/>
                  <a:gd name="T25" fmla="*/ 21 h 87"/>
                  <a:gd name="T26" fmla="*/ 7 w 40"/>
                  <a:gd name="T27" fmla="*/ 17 h 87"/>
                  <a:gd name="T28" fmla="*/ 7 w 40"/>
                  <a:gd name="T29" fmla="*/ 13 h 87"/>
                  <a:gd name="T30" fmla="*/ 6 w 40"/>
                  <a:gd name="T31" fmla="*/ 9 h 87"/>
                  <a:gd name="T32" fmla="*/ 4 w 40"/>
                  <a:gd name="T33" fmla="*/ 5 h 87"/>
                  <a:gd name="T34" fmla="*/ 4 w 40"/>
                  <a:gd name="T35" fmla="*/ 4 h 87"/>
                  <a:gd name="T36" fmla="*/ 3 w 40"/>
                  <a:gd name="T37" fmla="*/ 2 h 87"/>
                  <a:gd name="T38" fmla="*/ 1 w 40"/>
                  <a:gd name="T39" fmla="*/ 1 h 87"/>
                  <a:gd name="T40" fmla="*/ 0 w 40"/>
                  <a:gd name="T41" fmla="*/ 0 h 87"/>
                  <a:gd name="T42" fmla="*/ 0 w 40"/>
                  <a:gd name="T43" fmla="*/ 3 h 87"/>
                  <a:gd name="T44" fmla="*/ 0 w 40"/>
                  <a:gd name="T45" fmla="*/ 5 h 87"/>
                  <a:gd name="T46" fmla="*/ 0 w 40"/>
                  <a:gd name="T47" fmla="*/ 7 h 87"/>
                  <a:gd name="T48" fmla="*/ 0 w 40"/>
                  <a:gd name="T49" fmla="*/ 1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26" name="Freeform 151"/>
              <p:cNvSpPr>
                <a:spLocks/>
              </p:cNvSpPr>
              <p:nvPr/>
            </p:nvSpPr>
            <p:spPr bwMode="auto">
              <a:xfrm>
                <a:off x="5603" y="2842"/>
                <a:ext cx="20" cy="12"/>
              </a:xfrm>
              <a:custGeom>
                <a:avLst/>
                <a:gdLst>
                  <a:gd name="T0" fmla="*/ 0 w 61"/>
                  <a:gd name="T1" fmla="*/ 10 h 37"/>
                  <a:gd name="T2" fmla="*/ 6 w 61"/>
                  <a:gd name="T3" fmla="*/ 10 h 37"/>
                  <a:gd name="T4" fmla="*/ 11 w 61"/>
                  <a:gd name="T5" fmla="*/ 11 h 37"/>
                  <a:gd name="T6" fmla="*/ 16 w 61"/>
                  <a:gd name="T7" fmla="*/ 12 h 37"/>
                  <a:gd name="T8" fmla="*/ 20 w 61"/>
                  <a:gd name="T9" fmla="*/ 12 h 37"/>
                  <a:gd name="T10" fmla="*/ 18 w 61"/>
                  <a:gd name="T11" fmla="*/ 9 h 37"/>
                  <a:gd name="T12" fmla="*/ 16 w 61"/>
                  <a:gd name="T13" fmla="*/ 7 h 37"/>
                  <a:gd name="T14" fmla="*/ 14 w 61"/>
                  <a:gd name="T15" fmla="*/ 6 h 37"/>
                  <a:gd name="T16" fmla="*/ 11 w 61"/>
                  <a:gd name="T17" fmla="*/ 4 h 37"/>
                  <a:gd name="T18" fmla="*/ 9 w 61"/>
                  <a:gd name="T19" fmla="*/ 3 h 37"/>
                  <a:gd name="T20" fmla="*/ 6 w 61"/>
                  <a:gd name="T21" fmla="*/ 2 h 37"/>
                  <a:gd name="T22" fmla="*/ 3 w 61"/>
                  <a:gd name="T23" fmla="*/ 1 h 37"/>
                  <a:gd name="T24" fmla="*/ 0 w 61"/>
                  <a:gd name="T25" fmla="*/ 0 h 37"/>
                  <a:gd name="T26" fmla="*/ 0 w 61"/>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27" name="Freeform 152"/>
              <p:cNvSpPr>
                <a:spLocks/>
              </p:cNvSpPr>
              <p:nvPr/>
            </p:nvSpPr>
            <p:spPr bwMode="auto">
              <a:xfrm>
                <a:off x="5568" y="2865"/>
                <a:ext cx="13" cy="10"/>
              </a:xfrm>
              <a:custGeom>
                <a:avLst/>
                <a:gdLst>
                  <a:gd name="T0" fmla="*/ 13 w 40"/>
                  <a:gd name="T1" fmla="*/ 10 h 30"/>
                  <a:gd name="T2" fmla="*/ 11 w 40"/>
                  <a:gd name="T3" fmla="*/ 9 h 30"/>
                  <a:gd name="T4" fmla="*/ 8 w 40"/>
                  <a:gd name="T5" fmla="*/ 8 h 30"/>
                  <a:gd name="T6" fmla="*/ 7 w 40"/>
                  <a:gd name="T7" fmla="*/ 7 h 30"/>
                  <a:gd name="T8" fmla="*/ 5 w 40"/>
                  <a:gd name="T9" fmla="*/ 6 h 30"/>
                  <a:gd name="T10" fmla="*/ 4 w 40"/>
                  <a:gd name="T11" fmla="*/ 5 h 30"/>
                  <a:gd name="T12" fmla="*/ 2 w 40"/>
                  <a:gd name="T13" fmla="*/ 4 h 30"/>
                  <a:gd name="T14" fmla="*/ 1 w 40"/>
                  <a:gd name="T15" fmla="*/ 2 h 30"/>
                  <a:gd name="T16" fmla="*/ 0 w 40"/>
                  <a:gd name="T17" fmla="*/ 0 h 30"/>
                  <a:gd name="T18" fmla="*/ 3 w 40"/>
                  <a:gd name="T19" fmla="*/ 1 h 30"/>
                  <a:gd name="T20" fmla="*/ 5 w 40"/>
                  <a:gd name="T21" fmla="*/ 2 h 30"/>
                  <a:gd name="T22" fmla="*/ 7 w 40"/>
                  <a:gd name="T23" fmla="*/ 3 h 30"/>
                  <a:gd name="T24" fmla="*/ 9 w 40"/>
                  <a:gd name="T25" fmla="*/ 5 h 30"/>
                  <a:gd name="T26" fmla="*/ 11 w 40"/>
                  <a:gd name="T27" fmla="*/ 6 h 30"/>
                  <a:gd name="T28" fmla="*/ 12 w 40"/>
                  <a:gd name="T29" fmla="*/ 8 h 30"/>
                  <a:gd name="T30" fmla="*/ 13 w 40"/>
                  <a:gd name="T31" fmla="*/ 9 h 30"/>
                  <a:gd name="T32" fmla="*/ 13 w 40"/>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28" name="Freeform 153"/>
              <p:cNvSpPr>
                <a:spLocks/>
              </p:cNvSpPr>
              <p:nvPr/>
            </p:nvSpPr>
            <p:spPr bwMode="auto">
              <a:xfrm>
                <a:off x="5515" y="2789"/>
                <a:ext cx="24" cy="26"/>
              </a:xfrm>
              <a:custGeom>
                <a:avLst/>
                <a:gdLst>
                  <a:gd name="T0" fmla="*/ 24 w 74"/>
                  <a:gd name="T1" fmla="*/ 26 h 80"/>
                  <a:gd name="T2" fmla="*/ 23 w 74"/>
                  <a:gd name="T3" fmla="*/ 24 h 80"/>
                  <a:gd name="T4" fmla="*/ 23 w 74"/>
                  <a:gd name="T5" fmla="*/ 21 h 80"/>
                  <a:gd name="T6" fmla="*/ 22 w 74"/>
                  <a:gd name="T7" fmla="*/ 20 h 80"/>
                  <a:gd name="T8" fmla="*/ 21 w 74"/>
                  <a:gd name="T9" fmla="*/ 17 h 80"/>
                  <a:gd name="T10" fmla="*/ 19 w 74"/>
                  <a:gd name="T11" fmla="*/ 14 h 80"/>
                  <a:gd name="T12" fmla="*/ 16 w 74"/>
                  <a:gd name="T13" fmla="*/ 11 h 80"/>
                  <a:gd name="T14" fmla="*/ 12 w 74"/>
                  <a:gd name="T15" fmla="*/ 8 h 80"/>
                  <a:gd name="T16" fmla="*/ 9 w 74"/>
                  <a:gd name="T17" fmla="*/ 6 h 80"/>
                  <a:gd name="T18" fmla="*/ 6 w 74"/>
                  <a:gd name="T19" fmla="*/ 3 h 80"/>
                  <a:gd name="T20" fmla="*/ 4 w 74"/>
                  <a:gd name="T21" fmla="*/ 0 h 80"/>
                  <a:gd name="T22" fmla="*/ 3 w 74"/>
                  <a:gd name="T23" fmla="*/ 2 h 80"/>
                  <a:gd name="T24" fmla="*/ 1 w 74"/>
                  <a:gd name="T25" fmla="*/ 3 h 80"/>
                  <a:gd name="T26" fmla="*/ 0 w 74"/>
                  <a:gd name="T27" fmla="*/ 5 h 80"/>
                  <a:gd name="T28" fmla="*/ 0 w 74"/>
                  <a:gd name="T29" fmla="*/ 6 h 80"/>
                  <a:gd name="T30" fmla="*/ 0 w 74"/>
                  <a:gd name="T31" fmla="*/ 8 h 80"/>
                  <a:gd name="T32" fmla="*/ 1 w 74"/>
                  <a:gd name="T33" fmla="*/ 10 h 80"/>
                  <a:gd name="T34" fmla="*/ 1 w 74"/>
                  <a:gd name="T35" fmla="*/ 12 h 80"/>
                  <a:gd name="T36" fmla="*/ 2 w 74"/>
                  <a:gd name="T37" fmla="*/ 13 h 80"/>
                  <a:gd name="T38" fmla="*/ 3 w 74"/>
                  <a:gd name="T39" fmla="*/ 15 h 80"/>
                  <a:gd name="T40" fmla="*/ 5 w 74"/>
                  <a:gd name="T41" fmla="*/ 17 h 80"/>
                  <a:gd name="T42" fmla="*/ 6 w 74"/>
                  <a:gd name="T43" fmla="*/ 18 h 80"/>
                  <a:gd name="T44" fmla="*/ 8 w 74"/>
                  <a:gd name="T45" fmla="*/ 20 h 80"/>
                  <a:gd name="T46" fmla="*/ 10 w 74"/>
                  <a:gd name="T47" fmla="*/ 21 h 80"/>
                  <a:gd name="T48" fmla="*/ 11 w 74"/>
                  <a:gd name="T49" fmla="*/ 22 h 80"/>
                  <a:gd name="T50" fmla="*/ 14 w 74"/>
                  <a:gd name="T51" fmla="*/ 23 h 80"/>
                  <a:gd name="T52" fmla="*/ 15 w 74"/>
                  <a:gd name="T53" fmla="*/ 24 h 80"/>
                  <a:gd name="T54" fmla="*/ 18 w 74"/>
                  <a:gd name="T55" fmla="*/ 25 h 80"/>
                  <a:gd name="T56" fmla="*/ 19 w 74"/>
                  <a:gd name="T57" fmla="*/ 26 h 80"/>
                  <a:gd name="T58" fmla="*/ 22 w 74"/>
                  <a:gd name="T59" fmla="*/ 26 h 80"/>
                  <a:gd name="T60" fmla="*/ 24 w 74"/>
                  <a:gd name="T61" fmla="*/ 26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29" name="Freeform 154"/>
              <p:cNvSpPr>
                <a:spLocks/>
              </p:cNvSpPr>
              <p:nvPr/>
            </p:nvSpPr>
            <p:spPr bwMode="auto">
              <a:xfrm>
                <a:off x="5555" y="2785"/>
                <a:ext cx="26" cy="27"/>
              </a:xfrm>
              <a:custGeom>
                <a:avLst/>
                <a:gdLst>
                  <a:gd name="T0" fmla="*/ 16 w 86"/>
                  <a:gd name="T1" fmla="*/ 27 h 80"/>
                  <a:gd name="T2" fmla="*/ 26 w 86"/>
                  <a:gd name="T3" fmla="*/ 27 h 80"/>
                  <a:gd name="T4" fmla="*/ 26 w 86"/>
                  <a:gd name="T5" fmla="*/ 21 h 80"/>
                  <a:gd name="T6" fmla="*/ 24 w 86"/>
                  <a:gd name="T7" fmla="*/ 20 h 80"/>
                  <a:gd name="T8" fmla="*/ 22 w 86"/>
                  <a:gd name="T9" fmla="*/ 19 h 80"/>
                  <a:gd name="T10" fmla="*/ 20 w 86"/>
                  <a:gd name="T11" fmla="*/ 18 h 80"/>
                  <a:gd name="T12" fmla="*/ 18 w 86"/>
                  <a:gd name="T13" fmla="*/ 17 h 80"/>
                  <a:gd name="T14" fmla="*/ 15 w 86"/>
                  <a:gd name="T15" fmla="*/ 14 h 80"/>
                  <a:gd name="T16" fmla="*/ 13 w 86"/>
                  <a:gd name="T17" fmla="*/ 11 h 80"/>
                  <a:gd name="T18" fmla="*/ 10 w 86"/>
                  <a:gd name="T19" fmla="*/ 8 h 80"/>
                  <a:gd name="T20" fmla="*/ 7 w 86"/>
                  <a:gd name="T21" fmla="*/ 5 h 80"/>
                  <a:gd name="T22" fmla="*/ 4 w 86"/>
                  <a:gd name="T23" fmla="*/ 2 h 80"/>
                  <a:gd name="T24" fmla="*/ 0 w 86"/>
                  <a:gd name="T25" fmla="*/ 0 h 80"/>
                  <a:gd name="T26" fmla="*/ 0 w 86"/>
                  <a:gd name="T27" fmla="*/ 3 h 80"/>
                  <a:gd name="T28" fmla="*/ 2 w 86"/>
                  <a:gd name="T29" fmla="*/ 7 h 80"/>
                  <a:gd name="T30" fmla="*/ 3 w 86"/>
                  <a:gd name="T31" fmla="*/ 11 h 80"/>
                  <a:gd name="T32" fmla="*/ 5 w 86"/>
                  <a:gd name="T33" fmla="*/ 15 h 80"/>
                  <a:gd name="T34" fmla="*/ 8 w 86"/>
                  <a:gd name="T35" fmla="*/ 19 h 80"/>
                  <a:gd name="T36" fmla="*/ 11 w 86"/>
                  <a:gd name="T37" fmla="*/ 23 h 80"/>
                  <a:gd name="T38" fmla="*/ 12 w 86"/>
                  <a:gd name="T39" fmla="*/ 24 h 80"/>
                  <a:gd name="T40" fmla="*/ 14 w 86"/>
                  <a:gd name="T41" fmla="*/ 26 h 80"/>
                  <a:gd name="T42" fmla="*/ 15 w 86"/>
                  <a:gd name="T43" fmla="*/ 27 h 80"/>
                  <a:gd name="T44" fmla="*/ 16 w 86"/>
                  <a:gd name="T45" fmla="*/ 27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30" name="Freeform 155"/>
              <p:cNvSpPr>
                <a:spLocks/>
              </p:cNvSpPr>
              <p:nvPr/>
            </p:nvSpPr>
            <p:spPr bwMode="auto">
              <a:xfrm>
                <a:off x="5570" y="2825"/>
                <a:ext cx="25" cy="11"/>
              </a:xfrm>
              <a:custGeom>
                <a:avLst/>
                <a:gdLst>
                  <a:gd name="T0" fmla="*/ 0 w 74"/>
                  <a:gd name="T1" fmla="*/ 2 h 31"/>
                  <a:gd name="T2" fmla="*/ 1 w 74"/>
                  <a:gd name="T3" fmla="*/ 4 h 31"/>
                  <a:gd name="T4" fmla="*/ 2 w 74"/>
                  <a:gd name="T5" fmla="*/ 5 h 31"/>
                  <a:gd name="T6" fmla="*/ 3 w 74"/>
                  <a:gd name="T7" fmla="*/ 6 h 31"/>
                  <a:gd name="T8" fmla="*/ 5 w 74"/>
                  <a:gd name="T9" fmla="*/ 7 h 31"/>
                  <a:gd name="T10" fmla="*/ 6 w 74"/>
                  <a:gd name="T11" fmla="*/ 9 h 31"/>
                  <a:gd name="T12" fmla="*/ 8 w 74"/>
                  <a:gd name="T13" fmla="*/ 9 h 31"/>
                  <a:gd name="T14" fmla="*/ 10 w 74"/>
                  <a:gd name="T15" fmla="*/ 10 h 31"/>
                  <a:gd name="T16" fmla="*/ 11 w 74"/>
                  <a:gd name="T17" fmla="*/ 10 h 31"/>
                  <a:gd name="T18" fmla="*/ 16 w 74"/>
                  <a:gd name="T19" fmla="*/ 11 h 31"/>
                  <a:gd name="T20" fmla="*/ 20 w 74"/>
                  <a:gd name="T21" fmla="*/ 11 h 31"/>
                  <a:gd name="T22" fmla="*/ 21 w 74"/>
                  <a:gd name="T23" fmla="*/ 11 h 31"/>
                  <a:gd name="T24" fmla="*/ 23 w 74"/>
                  <a:gd name="T25" fmla="*/ 10 h 31"/>
                  <a:gd name="T26" fmla="*/ 24 w 74"/>
                  <a:gd name="T27" fmla="*/ 10 h 31"/>
                  <a:gd name="T28" fmla="*/ 25 w 74"/>
                  <a:gd name="T29" fmla="*/ 9 h 31"/>
                  <a:gd name="T30" fmla="*/ 22 w 74"/>
                  <a:gd name="T31" fmla="*/ 6 h 31"/>
                  <a:gd name="T32" fmla="*/ 19 w 74"/>
                  <a:gd name="T33" fmla="*/ 5 h 31"/>
                  <a:gd name="T34" fmla="*/ 17 w 74"/>
                  <a:gd name="T35" fmla="*/ 4 h 31"/>
                  <a:gd name="T36" fmla="*/ 16 w 74"/>
                  <a:gd name="T37" fmla="*/ 3 h 31"/>
                  <a:gd name="T38" fmla="*/ 15 w 74"/>
                  <a:gd name="T39" fmla="*/ 2 h 31"/>
                  <a:gd name="T40" fmla="*/ 14 w 74"/>
                  <a:gd name="T41" fmla="*/ 0 h 31"/>
                  <a:gd name="T42" fmla="*/ 11 w 74"/>
                  <a:gd name="T43" fmla="*/ 0 h 31"/>
                  <a:gd name="T44" fmla="*/ 9 w 74"/>
                  <a:gd name="T45" fmla="*/ 0 h 31"/>
                  <a:gd name="T46" fmla="*/ 7 w 74"/>
                  <a:gd name="T47" fmla="*/ 0 h 31"/>
                  <a:gd name="T48" fmla="*/ 6 w 74"/>
                  <a:gd name="T49" fmla="*/ 0 h 31"/>
                  <a:gd name="T50" fmla="*/ 5 w 74"/>
                  <a:gd name="T51" fmla="*/ 0 h 31"/>
                  <a:gd name="T52" fmla="*/ 3 w 74"/>
                  <a:gd name="T53" fmla="*/ 0 h 31"/>
                  <a:gd name="T54" fmla="*/ 2 w 74"/>
                  <a:gd name="T55" fmla="*/ 1 h 31"/>
                  <a:gd name="T56" fmla="*/ 0 w 74"/>
                  <a:gd name="T57" fmla="*/ 2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31" name="Freeform 156"/>
              <p:cNvSpPr>
                <a:spLocks/>
              </p:cNvSpPr>
              <p:nvPr/>
            </p:nvSpPr>
            <p:spPr bwMode="auto">
              <a:xfrm>
                <a:off x="5562" y="2819"/>
                <a:ext cx="6" cy="1"/>
              </a:xfrm>
              <a:custGeom>
                <a:avLst/>
                <a:gdLst>
                  <a:gd name="T0" fmla="*/ 6 w 20"/>
                  <a:gd name="T1" fmla="*/ 0 h 1"/>
                  <a:gd name="T2" fmla="*/ 0 w 20"/>
                  <a:gd name="T3" fmla="*/ 0 h 1"/>
                  <a:gd name="T4" fmla="*/ 3 w 20"/>
                  <a:gd name="T5" fmla="*/ 0 h 1"/>
                  <a:gd name="T6" fmla="*/ 6 w 2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20" y="0"/>
                    </a:moveTo>
                    <a:lnTo>
                      <a:pt x="0" y="0"/>
                    </a:lnTo>
                    <a:lnTo>
                      <a:pt x="10" y="0"/>
                    </a:lnTo>
                    <a:lnTo>
                      <a:pt x="20"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32" name="Freeform 157"/>
              <p:cNvSpPr>
                <a:spLocks/>
              </p:cNvSpPr>
              <p:nvPr/>
            </p:nvSpPr>
            <p:spPr bwMode="auto">
              <a:xfrm>
                <a:off x="5509" y="2769"/>
                <a:ext cx="32" cy="21"/>
              </a:xfrm>
              <a:custGeom>
                <a:avLst/>
                <a:gdLst>
                  <a:gd name="T0" fmla="*/ 2 w 100"/>
                  <a:gd name="T1" fmla="*/ 8 h 65"/>
                  <a:gd name="T2" fmla="*/ 11 w 100"/>
                  <a:gd name="T3" fmla="*/ 13 h 65"/>
                  <a:gd name="T4" fmla="*/ 20 w 100"/>
                  <a:gd name="T5" fmla="*/ 18 h 65"/>
                  <a:gd name="T6" fmla="*/ 23 w 100"/>
                  <a:gd name="T7" fmla="*/ 19 h 65"/>
                  <a:gd name="T8" fmla="*/ 27 w 100"/>
                  <a:gd name="T9" fmla="*/ 21 h 65"/>
                  <a:gd name="T10" fmla="*/ 28 w 100"/>
                  <a:gd name="T11" fmla="*/ 21 h 65"/>
                  <a:gd name="T12" fmla="*/ 29 w 100"/>
                  <a:gd name="T13" fmla="*/ 21 h 65"/>
                  <a:gd name="T14" fmla="*/ 31 w 100"/>
                  <a:gd name="T15" fmla="*/ 21 h 65"/>
                  <a:gd name="T16" fmla="*/ 32 w 100"/>
                  <a:gd name="T17" fmla="*/ 20 h 65"/>
                  <a:gd name="T18" fmla="*/ 30 w 100"/>
                  <a:gd name="T19" fmla="*/ 19 h 65"/>
                  <a:gd name="T20" fmla="*/ 28 w 100"/>
                  <a:gd name="T21" fmla="*/ 18 h 65"/>
                  <a:gd name="T22" fmla="*/ 27 w 100"/>
                  <a:gd name="T23" fmla="*/ 17 h 65"/>
                  <a:gd name="T24" fmla="*/ 25 w 100"/>
                  <a:gd name="T25" fmla="*/ 15 h 65"/>
                  <a:gd name="T26" fmla="*/ 21 w 100"/>
                  <a:gd name="T27" fmla="*/ 11 h 65"/>
                  <a:gd name="T28" fmla="*/ 18 w 100"/>
                  <a:gd name="T29" fmla="*/ 7 h 65"/>
                  <a:gd name="T30" fmla="*/ 17 w 100"/>
                  <a:gd name="T31" fmla="*/ 5 h 65"/>
                  <a:gd name="T32" fmla="*/ 15 w 100"/>
                  <a:gd name="T33" fmla="*/ 3 h 65"/>
                  <a:gd name="T34" fmla="*/ 13 w 100"/>
                  <a:gd name="T35" fmla="*/ 1 h 65"/>
                  <a:gd name="T36" fmla="*/ 11 w 100"/>
                  <a:gd name="T37" fmla="*/ 0 h 65"/>
                  <a:gd name="T38" fmla="*/ 9 w 100"/>
                  <a:gd name="T39" fmla="*/ 0 h 65"/>
                  <a:gd name="T40" fmla="*/ 6 w 100"/>
                  <a:gd name="T41" fmla="*/ 0 h 65"/>
                  <a:gd name="T42" fmla="*/ 3 w 100"/>
                  <a:gd name="T43" fmla="*/ 1 h 65"/>
                  <a:gd name="T44" fmla="*/ 0 w 100"/>
                  <a:gd name="T45" fmla="*/ 2 h 65"/>
                  <a:gd name="T46" fmla="*/ 2 w 100"/>
                  <a:gd name="T47" fmla="*/ 8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33" name="Freeform 158"/>
              <p:cNvSpPr>
                <a:spLocks/>
              </p:cNvSpPr>
              <p:nvPr/>
            </p:nvSpPr>
            <p:spPr bwMode="auto">
              <a:xfrm>
                <a:off x="5486" y="2743"/>
                <a:ext cx="24" cy="34"/>
              </a:xfrm>
              <a:custGeom>
                <a:avLst/>
                <a:gdLst>
                  <a:gd name="T0" fmla="*/ 22 w 79"/>
                  <a:gd name="T1" fmla="*/ 28 h 104"/>
                  <a:gd name="T2" fmla="*/ 17 w 79"/>
                  <a:gd name="T3" fmla="*/ 20 h 104"/>
                  <a:gd name="T4" fmla="*/ 13 w 79"/>
                  <a:gd name="T5" fmla="*/ 13 h 104"/>
                  <a:gd name="T6" fmla="*/ 9 w 79"/>
                  <a:gd name="T7" fmla="*/ 7 h 104"/>
                  <a:gd name="T8" fmla="*/ 4 w 79"/>
                  <a:gd name="T9" fmla="*/ 0 h 104"/>
                  <a:gd name="T10" fmla="*/ 2 w 79"/>
                  <a:gd name="T11" fmla="*/ 5 h 104"/>
                  <a:gd name="T12" fmla="*/ 1 w 79"/>
                  <a:gd name="T13" fmla="*/ 11 h 104"/>
                  <a:gd name="T14" fmla="*/ 0 w 79"/>
                  <a:gd name="T15" fmla="*/ 13 h 104"/>
                  <a:gd name="T16" fmla="*/ 0 w 79"/>
                  <a:gd name="T17" fmla="*/ 16 h 104"/>
                  <a:gd name="T18" fmla="*/ 0 w 79"/>
                  <a:gd name="T19" fmla="*/ 18 h 104"/>
                  <a:gd name="T20" fmla="*/ 0 w 79"/>
                  <a:gd name="T21" fmla="*/ 20 h 104"/>
                  <a:gd name="T22" fmla="*/ 0 w 79"/>
                  <a:gd name="T23" fmla="*/ 22 h 104"/>
                  <a:gd name="T24" fmla="*/ 1 w 79"/>
                  <a:gd name="T25" fmla="*/ 24 h 104"/>
                  <a:gd name="T26" fmla="*/ 2 w 79"/>
                  <a:gd name="T27" fmla="*/ 26 h 104"/>
                  <a:gd name="T28" fmla="*/ 3 w 79"/>
                  <a:gd name="T29" fmla="*/ 27 h 104"/>
                  <a:gd name="T30" fmla="*/ 4 w 79"/>
                  <a:gd name="T31" fmla="*/ 29 h 104"/>
                  <a:gd name="T32" fmla="*/ 6 w 79"/>
                  <a:gd name="T33" fmla="*/ 29 h 104"/>
                  <a:gd name="T34" fmla="*/ 8 w 79"/>
                  <a:gd name="T35" fmla="*/ 30 h 104"/>
                  <a:gd name="T36" fmla="*/ 10 w 79"/>
                  <a:gd name="T37" fmla="*/ 30 h 104"/>
                  <a:gd name="T38" fmla="*/ 13 w 79"/>
                  <a:gd name="T39" fmla="*/ 30 h 104"/>
                  <a:gd name="T40" fmla="*/ 16 w 79"/>
                  <a:gd name="T41" fmla="*/ 31 h 104"/>
                  <a:gd name="T42" fmla="*/ 20 w 79"/>
                  <a:gd name="T43" fmla="*/ 33 h 104"/>
                  <a:gd name="T44" fmla="*/ 24 w 79"/>
                  <a:gd name="T45" fmla="*/ 34 h 104"/>
                  <a:gd name="T46" fmla="*/ 22 w 79"/>
                  <a:gd name="T47" fmla="*/ 28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grpSp>
        <p:sp>
          <p:nvSpPr>
            <p:cNvPr id="134" name="Freeform 159"/>
            <p:cNvSpPr>
              <a:spLocks/>
            </p:cNvSpPr>
            <p:nvPr>
              <p:custDataLst>
                <p:tags r:id="rId63"/>
              </p:custDataLst>
            </p:nvPr>
          </p:nvSpPr>
          <p:spPr bwMode="auto">
            <a:xfrm>
              <a:off x="4327619" y="4425706"/>
              <a:ext cx="12801" cy="64770"/>
            </a:xfrm>
            <a:custGeom>
              <a:avLst/>
              <a:gdLst>
                <a:gd name="T0" fmla="*/ 11113 w 27"/>
                <a:gd name="T1" fmla="*/ 0 h 19"/>
                <a:gd name="T2" fmla="*/ 11113 w 27"/>
                <a:gd name="T3" fmla="*/ 35092 h 19"/>
                <a:gd name="T4" fmla="*/ 11113 w 27"/>
                <a:gd name="T5" fmla="*/ 55562 h 19"/>
                <a:gd name="T6" fmla="*/ 3704 w 27"/>
                <a:gd name="T7" fmla="*/ 55562 h 19"/>
                <a:gd name="T8" fmla="*/ 0 w 27"/>
                <a:gd name="T9" fmla="*/ 55562 h 19"/>
                <a:gd name="T10" fmla="*/ 3704 w 27"/>
                <a:gd name="T11" fmla="*/ 35092 h 19"/>
                <a:gd name="T12" fmla="*/ 11113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35" name="Freeform 160"/>
            <p:cNvSpPr>
              <a:spLocks/>
            </p:cNvSpPr>
            <p:nvPr>
              <p:custDataLst>
                <p:tags r:id="rId64"/>
              </p:custDataLst>
            </p:nvPr>
          </p:nvSpPr>
          <p:spPr bwMode="auto">
            <a:xfrm>
              <a:off x="4239843" y="4588559"/>
              <a:ext cx="16459" cy="66622"/>
            </a:xfrm>
            <a:custGeom>
              <a:avLst/>
              <a:gdLst>
                <a:gd name="T0" fmla="*/ 0 w 39"/>
                <a:gd name="T1" fmla="*/ 0 h 35"/>
                <a:gd name="T2" fmla="*/ 14288 w 39"/>
                <a:gd name="T3" fmla="*/ 0 h 35"/>
                <a:gd name="T4" fmla="*/ 13189 w 39"/>
                <a:gd name="T5" fmla="*/ 14696 h 35"/>
                <a:gd name="T6" fmla="*/ 12090 w 39"/>
                <a:gd name="T7" fmla="*/ 31024 h 35"/>
                <a:gd name="T8" fmla="*/ 9892 w 39"/>
                <a:gd name="T9" fmla="*/ 45720 h 35"/>
                <a:gd name="T10" fmla="*/ 8060 w 39"/>
                <a:gd name="T11" fmla="*/ 55517 h 35"/>
                <a:gd name="T12" fmla="*/ 6961 w 39"/>
                <a:gd name="T13" fmla="*/ 57150 h 35"/>
                <a:gd name="T14" fmla="*/ 5862 w 39"/>
                <a:gd name="T15" fmla="*/ 57150 h 35"/>
                <a:gd name="T16" fmla="*/ 4763 w 39"/>
                <a:gd name="T17" fmla="*/ 55517 h 35"/>
                <a:gd name="T18" fmla="*/ 4030 w 39"/>
                <a:gd name="T19" fmla="*/ 50619 h 35"/>
                <a:gd name="T20" fmla="*/ 2565 w 39"/>
                <a:gd name="T21" fmla="*/ 42454 h 35"/>
                <a:gd name="T22" fmla="*/ 1832 w 39"/>
                <a:gd name="T23" fmla="*/ 32657 h 35"/>
                <a:gd name="T24" fmla="*/ 733 w 39"/>
                <a:gd name="T25" fmla="*/ 17961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36" name="Freeform 161"/>
            <p:cNvSpPr>
              <a:spLocks/>
            </p:cNvSpPr>
            <p:nvPr>
              <p:custDataLst>
                <p:tags r:id="rId65"/>
              </p:custDataLst>
            </p:nvPr>
          </p:nvSpPr>
          <p:spPr bwMode="auto">
            <a:xfrm>
              <a:off x="6311723" y="2638020"/>
              <a:ext cx="839358" cy="386776"/>
            </a:xfrm>
            <a:custGeom>
              <a:avLst/>
              <a:gdLst>
                <a:gd name="T0" fmla="*/ 13813 w 1688"/>
                <a:gd name="T1" fmla="*/ 113756 h 630"/>
                <a:gd name="T2" fmla="*/ 37124 w 1688"/>
                <a:gd name="T3" fmla="*/ 131135 h 630"/>
                <a:gd name="T4" fmla="*/ 66909 w 1688"/>
                <a:gd name="T5" fmla="*/ 139035 h 630"/>
                <a:gd name="T6" fmla="*/ 82449 w 1688"/>
                <a:gd name="T7" fmla="*/ 147988 h 630"/>
                <a:gd name="T8" fmla="*/ 102738 w 1688"/>
                <a:gd name="T9" fmla="*/ 174320 h 630"/>
                <a:gd name="T10" fmla="*/ 109213 w 1688"/>
                <a:gd name="T11" fmla="*/ 183799 h 630"/>
                <a:gd name="T12" fmla="*/ 109645 w 1688"/>
                <a:gd name="T13" fmla="*/ 203285 h 630"/>
                <a:gd name="T14" fmla="*/ 117846 w 1688"/>
                <a:gd name="T15" fmla="*/ 214872 h 630"/>
                <a:gd name="T16" fmla="*/ 147200 w 1688"/>
                <a:gd name="T17" fmla="*/ 219085 h 630"/>
                <a:gd name="T18" fmla="*/ 199864 w 1688"/>
                <a:gd name="T19" fmla="*/ 238044 h 630"/>
                <a:gd name="T20" fmla="*/ 235693 w 1688"/>
                <a:gd name="T21" fmla="*/ 246997 h 630"/>
                <a:gd name="T22" fmla="*/ 248211 w 1688"/>
                <a:gd name="T23" fmla="*/ 268589 h 630"/>
                <a:gd name="T24" fmla="*/ 268500 w 1688"/>
                <a:gd name="T25" fmla="*/ 285442 h 630"/>
                <a:gd name="T26" fmla="*/ 289220 w 1688"/>
                <a:gd name="T27" fmla="*/ 292289 h 630"/>
                <a:gd name="T28" fmla="*/ 395843 w 1688"/>
                <a:gd name="T29" fmla="*/ 303348 h 630"/>
                <a:gd name="T30" fmla="*/ 447644 w 1688"/>
                <a:gd name="T31" fmla="*/ 323361 h 630"/>
                <a:gd name="T32" fmla="*/ 482177 w 1688"/>
                <a:gd name="T33" fmla="*/ 331787 h 630"/>
                <a:gd name="T34" fmla="*/ 499444 w 1688"/>
                <a:gd name="T35" fmla="*/ 322834 h 630"/>
                <a:gd name="T36" fmla="*/ 580167 w 1688"/>
                <a:gd name="T37" fmla="*/ 297028 h 630"/>
                <a:gd name="T38" fmla="*/ 602182 w 1688"/>
                <a:gd name="T39" fmla="*/ 268589 h 630"/>
                <a:gd name="T40" fmla="*/ 605636 w 1688"/>
                <a:gd name="T41" fmla="*/ 254370 h 630"/>
                <a:gd name="T42" fmla="*/ 598297 w 1688"/>
                <a:gd name="T43" fmla="*/ 239624 h 630"/>
                <a:gd name="T44" fmla="*/ 591390 w 1688"/>
                <a:gd name="T45" fmla="*/ 218558 h 630"/>
                <a:gd name="T46" fmla="*/ 647076 w 1688"/>
                <a:gd name="T47" fmla="*/ 207499 h 630"/>
                <a:gd name="T48" fmla="*/ 688085 w 1688"/>
                <a:gd name="T49" fmla="*/ 180640 h 630"/>
                <a:gd name="T50" fmla="*/ 712690 w 1688"/>
                <a:gd name="T51" fmla="*/ 171160 h 630"/>
                <a:gd name="T52" fmla="*/ 728662 w 1688"/>
                <a:gd name="T53" fmla="*/ 156414 h 630"/>
                <a:gd name="T54" fmla="*/ 714849 w 1688"/>
                <a:gd name="T55" fmla="*/ 146934 h 630"/>
                <a:gd name="T56" fmla="*/ 698877 w 1688"/>
                <a:gd name="T57" fmla="*/ 132715 h 630"/>
                <a:gd name="T58" fmla="*/ 683336 w 1688"/>
                <a:gd name="T59" fmla="*/ 130608 h 630"/>
                <a:gd name="T60" fmla="*/ 670386 w 1688"/>
                <a:gd name="T61" fmla="*/ 135875 h 630"/>
                <a:gd name="T62" fmla="*/ 646213 w 1688"/>
                <a:gd name="T63" fmla="*/ 134821 h 630"/>
                <a:gd name="T64" fmla="*/ 628946 w 1688"/>
                <a:gd name="T65" fmla="*/ 123762 h 630"/>
                <a:gd name="T66" fmla="*/ 619017 w 1688"/>
                <a:gd name="T67" fmla="*/ 98483 h 630"/>
                <a:gd name="T68" fmla="*/ 590095 w 1688"/>
                <a:gd name="T69" fmla="*/ 65304 h 630"/>
                <a:gd name="T70" fmla="*/ 555130 w 1688"/>
                <a:gd name="T71" fmla="*/ 63198 h 630"/>
                <a:gd name="T72" fmla="*/ 543906 w 1688"/>
                <a:gd name="T73" fmla="*/ 77417 h 630"/>
                <a:gd name="T74" fmla="*/ 533546 w 1688"/>
                <a:gd name="T75" fmla="*/ 86897 h 630"/>
                <a:gd name="T76" fmla="*/ 504193 w 1688"/>
                <a:gd name="T77" fmla="*/ 87950 h 630"/>
                <a:gd name="T78" fmla="*/ 450665 w 1688"/>
                <a:gd name="T79" fmla="*/ 87950 h 630"/>
                <a:gd name="T80" fmla="*/ 425628 w 1688"/>
                <a:gd name="T81" fmla="*/ 73730 h 630"/>
                <a:gd name="T82" fmla="*/ 398001 w 1688"/>
                <a:gd name="T83" fmla="*/ 56878 h 630"/>
                <a:gd name="T84" fmla="*/ 367784 w 1688"/>
                <a:gd name="T85" fmla="*/ 52665 h 630"/>
                <a:gd name="T86" fmla="*/ 345769 w 1688"/>
                <a:gd name="T87" fmla="*/ 60038 h 630"/>
                <a:gd name="T88" fmla="*/ 319437 w 1688"/>
                <a:gd name="T89" fmla="*/ 61091 h 630"/>
                <a:gd name="T90" fmla="*/ 298717 w 1688"/>
                <a:gd name="T91" fmla="*/ 53191 h 630"/>
                <a:gd name="T92" fmla="*/ 285767 w 1688"/>
                <a:gd name="T93" fmla="*/ 35812 h 630"/>
                <a:gd name="T94" fmla="*/ 192526 w 1688"/>
                <a:gd name="T95" fmla="*/ 3687 h 630"/>
                <a:gd name="T96" fmla="*/ 192526 w 1688"/>
                <a:gd name="T97" fmla="*/ 23172 h 630"/>
                <a:gd name="T98" fmla="*/ 203317 w 1688"/>
                <a:gd name="T99" fmla="*/ 41605 h 630"/>
                <a:gd name="T100" fmla="*/ 211519 w 1688"/>
                <a:gd name="T101" fmla="*/ 55824 h 630"/>
                <a:gd name="T102" fmla="*/ 132523 w 1688"/>
                <a:gd name="T103" fmla="*/ 64251 h 630"/>
                <a:gd name="T104" fmla="*/ 126912 w 1688"/>
                <a:gd name="T105" fmla="*/ 45818 h 630"/>
                <a:gd name="T106" fmla="*/ 97126 w 1688"/>
                <a:gd name="T107" fmla="*/ 51085 h 630"/>
                <a:gd name="T108" fmla="*/ 79859 w 1688"/>
                <a:gd name="T109" fmla="*/ 46345 h 630"/>
                <a:gd name="T110" fmla="*/ 59571 w 1688"/>
                <a:gd name="T111" fmla="*/ 51085 h 630"/>
                <a:gd name="T112" fmla="*/ 29354 w 1688"/>
                <a:gd name="T113" fmla="*/ 75310 h 630"/>
                <a:gd name="T114" fmla="*/ 13382 w 1688"/>
                <a:gd name="T115" fmla="*/ 79524 h 630"/>
                <a:gd name="T116" fmla="*/ 1727 w 1688"/>
                <a:gd name="T117" fmla="*/ 89003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37" name="Freeform 169"/>
            <p:cNvSpPr>
              <a:spLocks/>
            </p:cNvSpPr>
            <p:nvPr>
              <p:custDataLst>
                <p:tags r:id="rId66"/>
              </p:custDataLst>
            </p:nvPr>
          </p:nvSpPr>
          <p:spPr bwMode="auto">
            <a:xfrm>
              <a:off x="7781972" y="5869177"/>
              <a:ext cx="36573" cy="12953"/>
            </a:xfrm>
            <a:custGeom>
              <a:avLst/>
              <a:gdLst>
                <a:gd name="T0" fmla="*/ 0 w 79"/>
                <a:gd name="T1" fmla="*/ 11112 h 23"/>
                <a:gd name="T2" fmla="*/ 8842 w 79"/>
                <a:gd name="T3" fmla="*/ 6281 h 23"/>
                <a:gd name="T4" fmla="*/ 18085 w 79"/>
                <a:gd name="T5" fmla="*/ 1933 h 23"/>
                <a:gd name="T6" fmla="*/ 22506 w 79"/>
                <a:gd name="T7" fmla="*/ 483 h 23"/>
                <a:gd name="T8" fmla="*/ 26123 w 79"/>
                <a:gd name="T9" fmla="*/ 0 h 23"/>
                <a:gd name="T10" fmla="*/ 27731 w 79"/>
                <a:gd name="T11" fmla="*/ 0 h 23"/>
                <a:gd name="T12" fmla="*/ 29741 w 79"/>
                <a:gd name="T13" fmla="*/ 483 h 23"/>
                <a:gd name="T14" fmla="*/ 30946 w 79"/>
                <a:gd name="T15" fmla="*/ 966 h 23"/>
                <a:gd name="T16" fmla="*/ 31750 w 79"/>
                <a:gd name="T17" fmla="*/ 1933 h 23"/>
                <a:gd name="T18" fmla="*/ 30946 w 79"/>
                <a:gd name="T19" fmla="*/ 3865 h 23"/>
                <a:gd name="T20" fmla="*/ 30142 w 79"/>
                <a:gd name="T21" fmla="*/ 6281 h 23"/>
                <a:gd name="T22" fmla="*/ 28937 w 79"/>
                <a:gd name="T23" fmla="*/ 7730 h 23"/>
                <a:gd name="T24" fmla="*/ 27329 w 79"/>
                <a:gd name="T25" fmla="*/ 9179 h 23"/>
                <a:gd name="T26" fmla="*/ 25722 w 79"/>
                <a:gd name="T27" fmla="*/ 10146 h 23"/>
                <a:gd name="T28" fmla="*/ 23712 w 79"/>
                <a:gd name="T29" fmla="*/ 10629 h 23"/>
                <a:gd name="T30" fmla="*/ 21301 w 79"/>
                <a:gd name="T31" fmla="*/ 11112 h 23"/>
                <a:gd name="T32" fmla="*/ 18487 w 79"/>
                <a:gd name="T33" fmla="*/ 11112 h 23"/>
                <a:gd name="T34" fmla="*/ 14870 w 79"/>
                <a:gd name="T35" fmla="*/ 11112 h 23"/>
                <a:gd name="T36" fmla="*/ 12861 w 79"/>
                <a:gd name="T37" fmla="*/ 10146 h 23"/>
                <a:gd name="T38" fmla="*/ 10449 w 79"/>
                <a:gd name="T39" fmla="*/ 9663 h 23"/>
                <a:gd name="T40" fmla="*/ 9244 w 79"/>
                <a:gd name="T41" fmla="*/ 9179 h 23"/>
                <a:gd name="T42" fmla="*/ 7636 w 79"/>
                <a:gd name="T43" fmla="*/ 8696 h 23"/>
                <a:gd name="T44" fmla="*/ 5627 w 79"/>
                <a:gd name="T45" fmla="*/ 8696 h 23"/>
                <a:gd name="T46" fmla="*/ 3617 w 79"/>
                <a:gd name="T47" fmla="*/ 9663 h 23"/>
                <a:gd name="T48" fmla="*/ 0 w 79"/>
                <a:gd name="T49" fmla="*/ 11112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38" name="Freeform 170"/>
            <p:cNvSpPr>
              <a:spLocks/>
            </p:cNvSpPr>
            <p:nvPr>
              <p:custDataLst>
                <p:tags r:id="rId67"/>
              </p:custDataLst>
            </p:nvPr>
          </p:nvSpPr>
          <p:spPr bwMode="auto">
            <a:xfrm>
              <a:off x="7915464" y="6024629"/>
              <a:ext cx="1829" cy="5551"/>
            </a:xfrm>
            <a:custGeom>
              <a:avLst/>
              <a:gdLst>
                <a:gd name="T0" fmla="*/ 0 w 1588"/>
                <a:gd name="T1" fmla="*/ 0 h 6"/>
                <a:gd name="T2" fmla="*/ 0 w 1588"/>
                <a:gd name="T3" fmla="*/ 4762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39" name="Line 171"/>
            <p:cNvSpPr>
              <a:spLocks noChangeShapeType="1"/>
            </p:cNvSpPr>
            <p:nvPr>
              <p:custDataLst>
                <p:tags r:id="rId68"/>
              </p:custDataLst>
            </p:nvPr>
          </p:nvSpPr>
          <p:spPr bwMode="auto">
            <a:xfrm flipV="1">
              <a:off x="8019698" y="6022777"/>
              <a:ext cx="1828" cy="14805"/>
            </a:xfrm>
            <a:prstGeom prst="line">
              <a:avLst/>
            </a:prstGeom>
            <a:noFill/>
            <a:ln w="9525">
              <a:solidFill>
                <a:srgbClr val="FFFFFF"/>
              </a:solidFill>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40" name="Freeform 172"/>
            <p:cNvSpPr>
              <a:spLocks/>
            </p:cNvSpPr>
            <p:nvPr>
              <p:custDataLst>
                <p:tags r:id="rId69"/>
              </p:custDataLst>
            </p:nvPr>
          </p:nvSpPr>
          <p:spPr bwMode="auto">
            <a:xfrm>
              <a:off x="8019698" y="6022777"/>
              <a:ext cx="3657" cy="18506"/>
            </a:xfrm>
            <a:custGeom>
              <a:avLst/>
              <a:gdLst>
                <a:gd name="T0" fmla="*/ 0 w 5"/>
                <a:gd name="T1" fmla="*/ 0 h 30"/>
                <a:gd name="T2" fmla="*/ 1270 w 5"/>
                <a:gd name="T3" fmla="*/ 529 h 30"/>
                <a:gd name="T4" fmla="*/ 2540 w 5"/>
                <a:gd name="T5" fmla="*/ 2117 h 30"/>
                <a:gd name="T6" fmla="*/ 3175 w 5"/>
                <a:gd name="T7" fmla="*/ 4233 h 30"/>
                <a:gd name="T8" fmla="*/ 3175 w 5"/>
                <a:gd name="T9" fmla="*/ 6879 h 30"/>
                <a:gd name="T10" fmla="*/ 3175 w 5"/>
                <a:gd name="T11" fmla="*/ 9525 h 30"/>
                <a:gd name="T12" fmla="*/ 2540 w 5"/>
                <a:gd name="T13" fmla="*/ 12171 h 30"/>
                <a:gd name="T14" fmla="*/ 1270 w 5"/>
                <a:gd name="T15" fmla="*/ 14287 h 30"/>
                <a:gd name="T16" fmla="*/ 0 w 5"/>
                <a:gd name="T17" fmla="*/ 15875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41" name="Freeform 173"/>
            <p:cNvSpPr>
              <a:spLocks/>
            </p:cNvSpPr>
            <p:nvPr>
              <p:custDataLst>
                <p:tags r:id="rId70"/>
              </p:custDataLst>
            </p:nvPr>
          </p:nvSpPr>
          <p:spPr bwMode="auto">
            <a:xfrm>
              <a:off x="8363488" y="5404675"/>
              <a:ext cx="25601" cy="33311"/>
            </a:xfrm>
            <a:custGeom>
              <a:avLst/>
              <a:gdLst>
                <a:gd name="T0" fmla="*/ 0 w 53"/>
                <a:gd name="T1" fmla="*/ 6235 h 55"/>
                <a:gd name="T2" fmla="*/ 419 w 53"/>
                <a:gd name="T3" fmla="*/ 8832 h 55"/>
                <a:gd name="T4" fmla="*/ 2097 w 53"/>
                <a:gd name="T5" fmla="*/ 11430 h 55"/>
                <a:gd name="T6" fmla="*/ 3774 w 53"/>
                <a:gd name="T7" fmla="*/ 14028 h 55"/>
                <a:gd name="T8" fmla="*/ 6290 w 53"/>
                <a:gd name="T9" fmla="*/ 17145 h 55"/>
                <a:gd name="T10" fmla="*/ 10903 w 53"/>
                <a:gd name="T11" fmla="*/ 22860 h 55"/>
                <a:gd name="T12" fmla="*/ 13838 w 53"/>
                <a:gd name="T13" fmla="*/ 28575 h 55"/>
                <a:gd name="T14" fmla="*/ 22225 w 53"/>
                <a:gd name="T15" fmla="*/ 28575 h 55"/>
                <a:gd name="T16" fmla="*/ 16774 w 53"/>
                <a:gd name="T17" fmla="*/ 21301 h 55"/>
                <a:gd name="T18" fmla="*/ 11742 w 53"/>
                <a:gd name="T19" fmla="*/ 15067 h 55"/>
                <a:gd name="T20" fmla="*/ 9645 w 53"/>
                <a:gd name="T21" fmla="*/ 11950 h 55"/>
                <a:gd name="T22" fmla="*/ 7967 w 53"/>
                <a:gd name="T23" fmla="*/ 8313 h 55"/>
                <a:gd name="T24" fmla="*/ 6709 w 53"/>
                <a:gd name="T25" fmla="*/ 4156 h 55"/>
                <a:gd name="T26" fmla="*/ 5871 w 53"/>
                <a:gd name="T27" fmla="*/ 0 h 55"/>
                <a:gd name="T28" fmla="*/ 2935 w 53"/>
                <a:gd name="T29" fmla="*/ 3117 h 55"/>
                <a:gd name="T30" fmla="*/ 0 w 53"/>
                <a:gd name="T31" fmla="*/ 6235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42" name="Freeform 174"/>
            <p:cNvSpPr>
              <a:spLocks/>
            </p:cNvSpPr>
            <p:nvPr>
              <p:custDataLst>
                <p:tags r:id="rId71"/>
              </p:custDataLst>
            </p:nvPr>
          </p:nvSpPr>
          <p:spPr bwMode="auto">
            <a:xfrm>
              <a:off x="8370802" y="5319547"/>
              <a:ext cx="31087" cy="46265"/>
            </a:xfrm>
            <a:custGeom>
              <a:avLst/>
              <a:gdLst>
                <a:gd name="T0" fmla="*/ 0 w 65"/>
                <a:gd name="T1" fmla="*/ 16934 h 75"/>
                <a:gd name="T2" fmla="*/ 3737 w 65"/>
                <a:gd name="T3" fmla="*/ 22754 h 75"/>
                <a:gd name="T4" fmla="*/ 8304 w 65"/>
                <a:gd name="T5" fmla="*/ 29105 h 75"/>
                <a:gd name="T6" fmla="*/ 10795 w 65"/>
                <a:gd name="T7" fmla="*/ 32280 h 75"/>
                <a:gd name="T8" fmla="*/ 13286 w 65"/>
                <a:gd name="T9" fmla="*/ 35455 h 75"/>
                <a:gd name="T10" fmla="*/ 16192 w 65"/>
                <a:gd name="T11" fmla="*/ 37571 h 75"/>
                <a:gd name="T12" fmla="*/ 19098 w 65"/>
                <a:gd name="T13" fmla="*/ 39688 h 75"/>
                <a:gd name="T14" fmla="*/ 21174 w 65"/>
                <a:gd name="T15" fmla="*/ 32280 h 75"/>
                <a:gd name="T16" fmla="*/ 24081 w 65"/>
                <a:gd name="T17" fmla="*/ 25400 h 75"/>
                <a:gd name="T18" fmla="*/ 25326 w 65"/>
                <a:gd name="T19" fmla="*/ 22225 h 75"/>
                <a:gd name="T20" fmla="*/ 26157 w 65"/>
                <a:gd name="T21" fmla="*/ 19050 h 75"/>
                <a:gd name="T22" fmla="*/ 26987 w 65"/>
                <a:gd name="T23" fmla="*/ 16404 h 75"/>
                <a:gd name="T24" fmla="*/ 26987 w 65"/>
                <a:gd name="T25" fmla="*/ 13759 h 75"/>
                <a:gd name="T26" fmla="*/ 26987 w 65"/>
                <a:gd name="T27" fmla="*/ 11113 h 75"/>
                <a:gd name="T28" fmla="*/ 26157 w 65"/>
                <a:gd name="T29" fmla="*/ 9525 h 75"/>
                <a:gd name="T30" fmla="*/ 25326 w 65"/>
                <a:gd name="T31" fmla="*/ 6879 h 75"/>
                <a:gd name="T32" fmla="*/ 24081 w 65"/>
                <a:gd name="T33" fmla="*/ 5292 h 75"/>
                <a:gd name="T34" fmla="*/ 21174 w 65"/>
                <a:gd name="T35" fmla="*/ 2646 h 75"/>
                <a:gd name="T36" fmla="*/ 19098 w 65"/>
                <a:gd name="T37" fmla="*/ 0 h 75"/>
                <a:gd name="T38" fmla="*/ 14116 w 65"/>
                <a:gd name="T39" fmla="*/ 0 h 75"/>
                <a:gd name="T40" fmla="*/ 10795 w 65"/>
                <a:gd name="T41" fmla="*/ 0 h 75"/>
                <a:gd name="T42" fmla="*/ 10380 w 65"/>
                <a:gd name="T43" fmla="*/ 1058 h 75"/>
                <a:gd name="T44" fmla="*/ 9964 w 65"/>
                <a:gd name="T45" fmla="*/ 3704 h 75"/>
                <a:gd name="T46" fmla="*/ 9549 w 65"/>
                <a:gd name="T47" fmla="*/ 4763 h 75"/>
                <a:gd name="T48" fmla="*/ 9549 w 65"/>
                <a:gd name="T49" fmla="*/ 5821 h 75"/>
                <a:gd name="T50" fmla="*/ 9964 w 65"/>
                <a:gd name="T51" fmla="*/ 6350 h 75"/>
                <a:gd name="T52" fmla="*/ 10795 w 65"/>
                <a:gd name="T53" fmla="*/ 6879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43" name="Freeform 175"/>
            <p:cNvSpPr>
              <a:spLocks/>
            </p:cNvSpPr>
            <p:nvPr>
              <p:custDataLst>
                <p:tags r:id="rId72"/>
              </p:custDataLst>
            </p:nvPr>
          </p:nvSpPr>
          <p:spPr bwMode="auto">
            <a:xfrm>
              <a:off x="8343372" y="5291789"/>
              <a:ext cx="20116" cy="35161"/>
            </a:xfrm>
            <a:custGeom>
              <a:avLst/>
              <a:gdLst>
                <a:gd name="T0" fmla="*/ 0 w 40"/>
                <a:gd name="T1" fmla="*/ 30162 h 62"/>
                <a:gd name="T2" fmla="*/ 1310 w 40"/>
                <a:gd name="T3" fmla="*/ 25297 h 62"/>
                <a:gd name="T4" fmla="*/ 3056 w 40"/>
                <a:gd name="T5" fmla="*/ 20919 h 62"/>
                <a:gd name="T6" fmla="*/ 5239 w 40"/>
                <a:gd name="T7" fmla="*/ 16054 h 62"/>
                <a:gd name="T8" fmla="*/ 7422 w 40"/>
                <a:gd name="T9" fmla="*/ 12162 h 62"/>
                <a:gd name="T10" fmla="*/ 10041 w 40"/>
                <a:gd name="T11" fmla="*/ 8270 h 62"/>
                <a:gd name="T12" fmla="*/ 12661 w 40"/>
                <a:gd name="T13" fmla="*/ 4378 h 62"/>
                <a:gd name="T14" fmla="*/ 15280 w 40"/>
                <a:gd name="T15" fmla="*/ 1459 h 62"/>
                <a:gd name="T16" fmla="*/ 17463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44" name="Freeform 176"/>
            <p:cNvSpPr>
              <a:spLocks/>
            </p:cNvSpPr>
            <p:nvPr>
              <p:custDataLst>
                <p:tags r:id="rId73"/>
              </p:custDataLst>
            </p:nvPr>
          </p:nvSpPr>
          <p:spPr bwMode="auto">
            <a:xfrm>
              <a:off x="8250110" y="5149291"/>
              <a:ext cx="78632" cy="161004"/>
            </a:xfrm>
            <a:custGeom>
              <a:avLst/>
              <a:gdLst>
                <a:gd name="T0" fmla="*/ 68262 w 159"/>
                <a:gd name="T1" fmla="*/ 138113 h 259"/>
                <a:gd name="T2" fmla="*/ 68262 w 159"/>
                <a:gd name="T3" fmla="*/ 133847 h 259"/>
                <a:gd name="T4" fmla="*/ 68262 w 159"/>
                <a:gd name="T5" fmla="*/ 130114 h 259"/>
                <a:gd name="T6" fmla="*/ 68262 w 159"/>
                <a:gd name="T7" fmla="*/ 125848 h 259"/>
                <a:gd name="T8" fmla="*/ 68262 w 159"/>
                <a:gd name="T9" fmla="*/ 121582 h 259"/>
                <a:gd name="T10" fmla="*/ 68262 w 159"/>
                <a:gd name="T11" fmla="*/ 119449 h 259"/>
                <a:gd name="T12" fmla="*/ 67833 w 159"/>
                <a:gd name="T13" fmla="*/ 116783 h 259"/>
                <a:gd name="T14" fmla="*/ 66974 w 159"/>
                <a:gd name="T15" fmla="*/ 114650 h 259"/>
                <a:gd name="T16" fmla="*/ 65686 w 159"/>
                <a:gd name="T17" fmla="*/ 111984 h 259"/>
                <a:gd name="T18" fmla="*/ 62252 w 159"/>
                <a:gd name="T19" fmla="*/ 107717 h 259"/>
                <a:gd name="T20" fmla="*/ 57958 w 159"/>
                <a:gd name="T21" fmla="*/ 103985 h 259"/>
                <a:gd name="T22" fmla="*/ 53236 w 159"/>
                <a:gd name="T23" fmla="*/ 100785 h 259"/>
                <a:gd name="T24" fmla="*/ 48084 w 159"/>
                <a:gd name="T25" fmla="*/ 98119 h 259"/>
                <a:gd name="T26" fmla="*/ 42503 w 159"/>
                <a:gd name="T27" fmla="*/ 95986 h 259"/>
                <a:gd name="T28" fmla="*/ 37351 w 159"/>
                <a:gd name="T29" fmla="*/ 95453 h 259"/>
                <a:gd name="T30" fmla="*/ 36492 w 159"/>
                <a:gd name="T31" fmla="*/ 94919 h 259"/>
                <a:gd name="T32" fmla="*/ 35204 w 159"/>
                <a:gd name="T33" fmla="*/ 94386 h 259"/>
                <a:gd name="T34" fmla="*/ 34775 w 159"/>
                <a:gd name="T35" fmla="*/ 93320 h 259"/>
                <a:gd name="T36" fmla="*/ 34346 w 159"/>
                <a:gd name="T37" fmla="*/ 92253 h 259"/>
                <a:gd name="T38" fmla="*/ 34346 w 159"/>
                <a:gd name="T39" fmla="*/ 89054 h 259"/>
                <a:gd name="T40" fmla="*/ 34775 w 159"/>
                <a:gd name="T41" fmla="*/ 85854 h 259"/>
                <a:gd name="T42" fmla="*/ 36492 w 159"/>
                <a:gd name="T43" fmla="*/ 78922 h 259"/>
                <a:gd name="T44" fmla="*/ 37351 w 159"/>
                <a:gd name="T45" fmla="*/ 75722 h 259"/>
                <a:gd name="T46" fmla="*/ 31340 w 159"/>
                <a:gd name="T47" fmla="*/ 75189 h 259"/>
                <a:gd name="T48" fmla="*/ 25330 w 159"/>
                <a:gd name="T49" fmla="*/ 74122 h 259"/>
                <a:gd name="T50" fmla="*/ 20607 w 159"/>
                <a:gd name="T51" fmla="*/ 71989 h 259"/>
                <a:gd name="T52" fmla="*/ 17173 w 159"/>
                <a:gd name="T53" fmla="*/ 68790 h 259"/>
                <a:gd name="T54" fmla="*/ 13309 w 159"/>
                <a:gd name="T55" fmla="*/ 64524 h 259"/>
                <a:gd name="T56" fmla="*/ 10304 w 159"/>
                <a:gd name="T57" fmla="*/ 60258 h 259"/>
                <a:gd name="T58" fmla="*/ 7728 w 159"/>
                <a:gd name="T59" fmla="*/ 55459 h 259"/>
                <a:gd name="T60" fmla="*/ 5581 w 159"/>
                <a:gd name="T61" fmla="*/ 50126 h 259"/>
                <a:gd name="T62" fmla="*/ 3864 w 159"/>
                <a:gd name="T63" fmla="*/ 44793 h 259"/>
                <a:gd name="T64" fmla="*/ 3005 w 159"/>
                <a:gd name="T65" fmla="*/ 38928 h 259"/>
                <a:gd name="T66" fmla="*/ 2147 w 159"/>
                <a:gd name="T67" fmla="*/ 31995 h 259"/>
                <a:gd name="T68" fmla="*/ 859 w 159"/>
                <a:gd name="T69" fmla="*/ 25596 h 259"/>
                <a:gd name="T70" fmla="*/ 0 w 159"/>
                <a:gd name="T71" fmla="*/ 13331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45" name="Line 177"/>
            <p:cNvSpPr>
              <a:spLocks noChangeShapeType="1"/>
            </p:cNvSpPr>
            <p:nvPr>
              <p:custDataLst>
                <p:tags r:id="rId74"/>
              </p:custDataLst>
            </p:nvPr>
          </p:nvSpPr>
          <p:spPr bwMode="auto">
            <a:xfrm flipH="1" flipV="1">
              <a:off x="8242796" y="5110429"/>
              <a:ext cx="7315" cy="38862"/>
            </a:xfrm>
            <a:prstGeom prst="line">
              <a:avLst/>
            </a:prstGeom>
            <a:noFill/>
            <a:ln w="9525">
              <a:solidFill>
                <a:schemeClr val="tx1">
                  <a:lumMod val="85000"/>
                </a:schemeClr>
              </a:solidFill>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46" name="Freeform 178"/>
            <p:cNvSpPr>
              <a:spLocks/>
            </p:cNvSpPr>
            <p:nvPr>
              <p:custDataLst>
                <p:tags r:id="rId75"/>
              </p:custDataLst>
            </p:nvPr>
          </p:nvSpPr>
          <p:spPr bwMode="auto">
            <a:xfrm>
              <a:off x="8242796" y="5091923"/>
              <a:ext cx="7315" cy="18506"/>
            </a:xfrm>
            <a:custGeom>
              <a:avLst/>
              <a:gdLst>
                <a:gd name="T0" fmla="*/ 0 w 13"/>
                <a:gd name="T1" fmla="*/ 15875 h 25"/>
                <a:gd name="T2" fmla="*/ 488 w 13"/>
                <a:gd name="T3" fmla="*/ 12065 h 25"/>
                <a:gd name="T4" fmla="*/ 1954 w 13"/>
                <a:gd name="T5" fmla="*/ 8255 h 25"/>
                <a:gd name="T6" fmla="*/ 3908 w 13"/>
                <a:gd name="T7" fmla="*/ 3810 h 25"/>
                <a:gd name="T8" fmla="*/ 6350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0" y="25"/>
                  </a:moveTo>
                  <a:lnTo>
                    <a:pt x="1" y="19"/>
                  </a:lnTo>
                  <a:lnTo>
                    <a:pt x="4" y="13"/>
                  </a:lnTo>
                  <a:lnTo>
                    <a:pt x="8" y="6"/>
                  </a:lnTo>
                  <a:lnTo>
                    <a:pt x="13"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47" name="Line 179"/>
            <p:cNvSpPr>
              <a:spLocks noChangeShapeType="1"/>
            </p:cNvSpPr>
            <p:nvPr>
              <p:custDataLst>
                <p:tags r:id="rId76"/>
              </p:custDataLst>
            </p:nvPr>
          </p:nvSpPr>
          <p:spPr bwMode="auto">
            <a:xfrm flipV="1">
              <a:off x="8250110" y="5077118"/>
              <a:ext cx="0" cy="14805"/>
            </a:xfrm>
            <a:prstGeom prst="line">
              <a:avLst/>
            </a:prstGeom>
            <a:noFill/>
            <a:ln w="9525">
              <a:solidFill>
                <a:schemeClr val="tx1">
                  <a:lumMod val="85000"/>
                </a:schemeClr>
              </a:solidFill>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48" name="Freeform 180"/>
            <p:cNvSpPr>
              <a:spLocks/>
            </p:cNvSpPr>
            <p:nvPr>
              <p:custDataLst>
                <p:tags r:id="rId77"/>
              </p:custDataLst>
            </p:nvPr>
          </p:nvSpPr>
          <p:spPr bwMode="auto">
            <a:xfrm>
              <a:off x="8197078" y="4999393"/>
              <a:ext cx="53032" cy="77726"/>
            </a:xfrm>
            <a:custGeom>
              <a:avLst/>
              <a:gdLst>
                <a:gd name="T0" fmla="*/ 46038 w 100"/>
                <a:gd name="T1" fmla="*/ 66675 h 123"/>
                <a:gd name="T2" fmla="*/ 41434 w 100"/>
                <a:gd name="T3" fmla="*/ 66133 h 123"/>
                <a:gd name="T4" fmla="*/ 34989 w 100"/>
                <a:gd name="T5" fmla="*/ 64507 h 123"/>
                <a:gd name="T6" fmla="*/ 27623 w 100"/>
                <a:gd name="T7" fmla="*/ 61796 h 123"/>
                <a:gd name="T8" fmla="*/ 19796 w 100"/>
                <a:gd name="T9" fmla="*/ 58002 h 123"/>
                <a:gd name="T10" fmla="*/ 15653 w 100"/>
                <a:gd name="T11" fmla="*/ 55834 h 123"/>
                <a:gd name="T12" fmla="*/ 12430 w 100"/>
                <a:gd name="T13" fmla="*/ 53665 h 123"/>
                <a:gd name="T14" fmla="*/ 9208 w 100"/>
                <a:gd name="T15" fmla="*/ 50955 h 123"/>
                <a:gd name="T16" fmla="*/ 5985 w 100"/>
                <a:gd name="T17" fmla="*/ 48245 h 123"/>
                <a:gd name="T18" fmla="*/ 3683 w 100"/>
                <a:gd name="T19" fmla="*/ 45534 h 123"/>
                <a:gd name="T20" fmla="*/ 1842 w 100"/>
                <a:gd name="T21" fmla="*/ 42824 h 123"/>
                <a:gd name="T22" fmla="*/ 460 w 100"/>
                <a:gd name="T23" fmla="*/ 39571 h 123"/>
                <a:gd name="T24" fmla="*/ 0 w 100"/>
                <a:gd name="T25" fmla="*/ 36861 h 123"/>
                <a:gd name="T26" fmla="*/ 921 w 100"/>
                <a:gd name="T27" fmla="*/ 29814 h 123"/>
                <a:gd name="T28" fmla="*/ 3223 w 100"/>
                <a:gd name="T29" fmla="*/ 19515 h 123"/>
                <a:gd name="T30" fmla="*/ 5064 w 100"/>
                <a:gd name="T31" fmla="*/ 9215 h 123"/>
                <a:gd name="T32" fmla="*/ 5985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49" name="Freeform 181"/>
            <p:cNvSpPr>
              <a:spLocks/>
            </p:cNvSpPr>
            <p:nvPr>
              <p:custDataLst>
                <p:tags r:id="rId78"/>
              </p:custDataLst>
            </p:nvPr>
          </p:nvSpPr>
          <p:spPr bwMode="auto">
            <a:xfrm>
              <a:off x="8213537" y="4932771"/>
              <a:ext cx="1828" cy="59220"/>
            </a:xfrm>
            <a:custGeom>
              <a:avLst/>
              <a:gdLst>
                <a:gd name="T0" fmla="*/ 1587 w 5"/>
                <a:gd name="T1" fmla="*/ 0 h 99"/>
                <a:gd name="T2" fmla="*/ 1270 w 5"/>
                <a:gd name="T3" fmla="*/ 17446 h 99"/>
                <a:gd name="T4" fmla="*/ 317 w 5"/>
                <a:gd name="T5" fmla="*/ 30275 h 99"/>
                <a:gd name="T6" fmla="*/ 0 w 5"/>
                <a:gd name="T7" fmla="*/ 35406 h 99"/>
                <a:gd name="T8" fmla="*/ 0 w 5"/>
                <a:gd name="T9" fmla="*/ 40024 h 99"/>
                <a:gd name="T10" fmla="*/ 635 w 5"/>
                <a:gd name="T11" fmla="*/ 44642 h 99"/>
                <a:gd name="T12" fmla="*/ 1587 w 5"/>
                <a:gd name="T13" fmla="*/ 50800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50" name="Freeform 182"/>
            <p:cNvSpPr>
              <a:spLocks/>
            </p:cNvSpPr>
            <p:nvPr>
              <p:custDataLst>
                <p:tags r:id="rId79"/>
              </p:custDataLst>
            </p:nvPr>
          </p:nvSpPr>
          <p:spPr bwMode="auto">
            <a:xfrm>
              <a:off x="8220852" y="4925368"/>
              <a:ext cx="9143" cy="42563"/>
            </a:xfrm>
            <a:custGeom>
              <a:avLst/>
              <a:gdLst>
                <a:gd name="T0" fmla="*/ 7937 w 14"/>
                <a:gd name="T1" fmla="*/ 0 h 68"/>
                <a:gd name="T2" fmla="*/ 4535 w 14"/>
                <a:gd name="T3" fmla="*/ 8591 h 68"/>
                <a:gd name="T4" fmla="*/ 2268 w 14"/>
                <a:gd name="T5" fmla="*/ 17719 h 68"/>
                <a:gd name="T6" fmla="*/ 1134 w 14"/>
                <a:gd name="T7" fmla="*/ 27921 h 68"/>
                <a:gd name="T8" fmla="*/ 0 w 14"/>
                <a:gd name="T9" fmla="*/ 36512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68">
                  <a:moveTo>
                    <a:pt x="14" y="0"/>
                  </a:moveTo>
                  <a:lnTo>
                    <a:pt x="8" y="16"/>
                  </a:lnTo>
                  <a:lnTo>
                    <a:pt x="4" y="33"/>
                  </a:lnTo>
                  <a:lnTo>
                    <a:pt x="2" y="52"/>
                  </a:lnTo>
                  <a:lnTo>
                    <a:pt x="0" y="68"/>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51" name="Freeform 183"/>
            <p:cNvSpPr>
              <a:spLocks/>
            </p:cNvSpPr>
            <p:nvPr>
              <p:custDataLst>
                <p:tags r:id="rId80"/>
              </p:custDataLst>
            </p:nvPr>
          </p:nvSpPr>
          <p:spPr bwMode="auto">
            <a:xfrm>
              <a:off x="8239138" y="4903162"/>
              <a:ext cx="1828" cy="25909"/>
            </a:xfrm>
            <a:custGeom>
              <a:avLst/>
              <a:gdLst>
                <a:gd name="T0" fmla="*/ 0 w 1587"/>
                <a:gd name="T1" fmla="*/ 0 h 43"/>
                <a:gd name="T2" fmla="*/ 0 w 1587"/>
                <a:gd name="T3" fmla="*/ 6719 h 43"/>
                <a:gd name="T4" fmla="*/ 0 w 1587"/>
                <a:gd name="T5" fmla="*/ 13438 h 43"/>
                <a:gd name="T6" fmla="*/ 0 w 1587"/>
                <a:gd name="T7" fmla="*/ 19124 h 43"/>
                <a:gd name="T8" fmla="*/ 0 w 1587"/>
                <a:gd name="T9" fmla="*/ 22225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43">
                  <a:moveTo>
                    <a:pt x="0" y="0"/>
                  </a:moveTo>
                  <a:lnTo>
                    <a:pt x="0" y="13"/>
                  </a:lnTo>
                  <a:lnTo>
                    <a:pt x="0" y="26"/>
                  </a:lnTo>
                  <a:lnTo>
                    <a:pt x="0" y="37"/>
                  </a:lnTo>
                  <a:lnTo>
                    <a:pt x="0" y="43"/>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52" name="Line 184"/>
            <p:cNvSpPr>
              <a:spLocks noChangeShapeType="1"/>
            </p:cNvSpPr>
            <p:nvPr>
              <p:custDataLst>
                <p:tags r:id="rId81"/>
              </p:custDataLst>
            </p:nvPr>
          </p:nvSpPr>
          <p:spPr bwMode="auto">
            <a:xfrm flipV="1">
              <a:off x="8239138" y="4925368"/>
              <a:ext cx="1828" cy="3702"/>
            </a:xfrm>
            <a:prstGeom prst="line">
              <a:avLst/>
            </a:prstGeom>
            <a:noFill/>
            <a:ln w="9525">
              <a:solidFill>
                <a:schemeClr val="tx1">
                  <a:lumMod val="85000"/>
                </a:schemeClr>
              </a:solidFill>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53" name="Freeform 185"/>
            <p:cNvSpPr>
              <a:spLocks/>
            </p:cNvSpPr>
            <p:nvPr>
              <p:custDataLst>
                <p:tags r:id="rId82"/>
              </p:custDataLst>
            </p:nvPr>
          </p:nvSpPr>
          <p:spPr bwMode="auto">
            <a:xfrm>
              <a:off x="8220852" y="4906863"/>
              <a:ext cx="1828" cy="18506"/>
            </a:xfrm>
            <a:custGeom>
              <a:avLst/>
              <a:gdLst>
                <a:gd name="T0" fmla="*/ 0 w 1587"/>
                <a:gd name="T1" fmla="*/ 15875 h 31"/>
                <a:gd name="T2" fmla="*/ 0 w 1587"/>
                <a:gd name="T3" fmla="*/ 11266 h 31"/>
                <a:gd name="T4" fmla="*/ 0 w 1587"/>
                <a:gd name="T5" fmla="*/ 7681 h 31"/>
                <a:gd name="T6" fmla="*/ 0 w 1587"/>
                <a:gd name="T7" fmla="*/ 4097 h 31"/>
                <a:gd name="T8" fmla="*/ 0 w 158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31">
                  <a:moveTo>
                    <a:pt x="0" y="31"/>
                  </a:moveTo>
                  <a:lnTo>
                    <a:pt x="0" y="22"/>
                  </a:lnTo>
                  <a:lnTo>
                    <a:pt x="0" y="15"/>
                  </a:lnTo>
                  <a:lnTo>
                    <a:pt x="0" y="8"/>
                  </a:lnTo>
                  <a:lnTo>
                    <a:pt x="0"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54" name="Freeform 186"/>
            <p:cNvSpPr>
              <a:spLocks/>
            </p:cNvSpPr>
            <p:nvPr>
              <p:custDataLst>
                <p:tags r:id="rId83"/>
              </p:custDataLst>
            </p:nvPr>
          </p:nvSpPr>
          <p:spPr bwMode="auto">
            <a:xfrm>
              <a:off x="7899006" y="6059790"/>
              <a:ext cx="111548" cy="101784"/>
            </a:xfrm>
            <a:custGeom>
              <a:avLst/>
              <a:gdLst>
                <a:gd name="T0" fmla="*/ 8177 w 225"/>
                <a:gd name="T1" fmla="*/ 82608 h 167"/>
                <a:gd name="T2" fmla="*/ 3013 w 225"/>
                <a:gd name="T3" fmla="*/ 74242 h 167"/>
                <a:gd name="T4" fmla="*/ 0 w 225"/>
                <a:gd name="T5" fmla="*/ 67968 h 167"/>
                <a:gd name="T6" fmla="*/ 430 w 225"/>
                <a:gd name="T7" fmla="*/ 56466 h 167"/>
                <a:gd name="T8" fmla="*/ 4734 w 225"/>
                <a:gd name="T9" fmla="*/ 35553 h 167"/>
                <a:gd name="T10" fmla="*/ 10329 w 225"/>
                <a:gd name="T11" fmla="*/ 20390 h 167"/>
                <a:gd name="T12" fmla="*/ 14633 w 225"/>
                <a:gd name="T13" fmla="*/ 10979 h 167"/>
                <a:gd name="T14" fmla="*/ 18937 w 225"/>
                <a:gd name="T15" fmla="*/ 4705 h 167"/>
                <a:gd name="T16" fmla="*/ 23241 w 225"/>
                <a:gd name="T17" fmla="*/ 523 h 167"/>
                <a:gd name="T18" fmla="*/ 27975 w 225"/>
                <a:gd name="T19" fmla="*/ 523 h 167"/>
                <a:gd name="T20" fmla="*/ 32709 w 225"/>
                <a:gd name="T21" fmla="*/ 1568 h 167"/>
                <a:gd name="T22" fmla="*/ 37874 w 225"/>
                <a:gd name="T23" fmla="*/ 4183 h 167"/>
                <a:gd name="T24" fmla="*/ 43039 w 225"/>
                <a:gd name="T25" fmla="*/ 8888 h 167"/>
                <a:gd name="T26" fmla="*/ 48203 w 225"/>
                <a:gd name="T27" fmla="*/ 12548 h 167"/>
                <a:gd name="T28" fmla="*/ 55089 w 225"/>
                <a:gd name="T29" fmla="*/ 12548 h 167"/>
                <a:gd name="T30" fmla="*/ 62406 w 225"/>
                <a:gd name="T31" fmla="*/ 9934 h 167"/>
                <a:gd name="T32" fmla="*/ 71014 w 225"/>
                <a:gd name="T33" fmla="*/ 3660 h 167"/>
                <a:gd name="T34" fmla="*/ 96837 w 225"/>
                <a:gd name="T35" fmla="*/ 0 h 167"/>
                <a:gd name="T36" fmla="*/ 92533 w 225"/>
                <a:gd name="T37" fmla="*/ 11502 h 167"/>
                <a:gd name="T38" fmla="*/ 86508 w 225"/>
                <a:gd name="T39" fmla="*/ 21436 h 167"/>
                <a:gd name="T40" fmla="*/ 72305 w 225"/>
                <a:gd name="T41" fmla="*/ 37644 h 167"/>
                <a:gd name="T42" fmla="*/ 59393 w 225"/>
                <a:gd name="T43" fmla="*/ 52283 h 167"/>
                <a:gd name="T44" fmla="*/ 55520 w 225"/>
                <a:gd name="T45" fmla="*/ 59603 h 167"/>
                <a:gd name="T46" fmla="*/ 54229 w 225"/>
                <a:gd name="T47" fmla="*/ 67968 h 167"/>
                <a:gd name="T48" fmla="*/ 52938 w 225"/>
                <a:gd name="T49" fmla="*/ 65877 h 167"/>
                <a:gd name="T50" fmla="*/ 51646 w 225"/>
                <a:gd name="T51" fmla="*/ 61171 h 167"/>
                <a:gd name="T52" fmla="*/ 45621 w 225"/>
                <a:gd name="T53" fmla="*/ 63263 h 167"/>
                <a:gd name="T54" fmla="*/ 41748 w 225"/>
                <a:gd name="T55" fmla="*/ 66923 h 167"/>
                <a:gd name="T56" fmla="*/ 34431 w 225"/>
                <a:gd name="T57" fmla="*/ 75811 h 167"/>
                <a:gd name="T58" fmla="*/ 30557 w 225"/>
                <a:gd name="T59" fmla="*/ 79993 h 167"/>
                <a:gd name="T60" fmla="*/ 25823 w 225"/>
                <a:gd name="T61" fmla="*/ 83653 h 167"/>
                <a:gd name="T62" fmla="*/ 19798 w 225"/>
                <a:gd name="T63" fmla="*/ 86267 h 167"/>
                <a:gd name="T64" fmla="*/ 11190 w 225"/>
                <a:gd name="T65" fmla="*/ 87313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55" name="Freeform 187"/>
            <p:cNvSpPr>
              <a:spLocks/>
            </p:cNvSpPr>
            <p:nvPr>
              <p:custDataLst>
                <p:tags r:id="rId84"/>
              </p:custDataLst>
            </p:nvPr>
          </p:nvSpPr>
          <p:spPr bwMode="auto">
            <a:xfrm>
              <a:off x="8058100" y="5149291"/>
              <a:ext cx="3657" cy="20358"/>
            </a:xfrm>
            <a:custGeom>
              <a:avLst/>
              <a:gdLst>
                <a:gd name="T0" fmla="*/ 0 w 7"/>
                <a:gd name="T1" fmla="*/ 17463 h 31"/>
                <a:gd name="T2" fmla="*/ 2268 w 7"/>
                <a:gd name="T3" fmla="*/ 12393 h 31"/>
                <a:gd name="T4" fmla="*/ 2721 w 7"/>
                <a:gd name="T5" fmla="*/ 7323 h 31"/>
                <a:gd name="T6" fmla="*/ 3175 w 7"/>
                <a:gd name="T7" fmla="*/ 3380 h 31"/>
                <a:gd name="T8" fmla="*/ 3175 w 7"/>
                <a:gd name="T9" fmla="*/ 0 h 31"/>
                <a:gd name="T10" fmla="*/ 2721 w 7"/>
                <a:gd name="T11" fmla="*/ 3380 h 31"/>
                <a:gd name="T12" fmla="*/ 1814 w 7"/>
                <a:gd name="T13" fmla="*/ 7323 h 31"/>
                <a:gd name="T14" fmla="*/ 454 w 7"/>
                <a:gd name="T15" fmla="*/ 12393 h 31"/>
                <a:gd name="T16" fmla="*/ 0 w 7"/>
                <a:gd name="T17" fmla="*/ 17463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56" name="Freeform 188"/>
            <p:cNvSpPr>
              <a:spLocks/>
            </p:cNvSpPr>
            <p:nvPr>
              <p:custDataLst>
                <p:tags r:id="rId85"/>
              </p:custDataLst>
            </p:nvPr>
          </p:nvSpPr>
          <p:spPr bwMode="auto">
            <a:xfrm>
              <a:off x="7981296" y="5058612"/>
              <a:ext cx="18287" cy="18506"/>
            </a:xfrm>
            <a:custGeom>
              <a:avLst/>
              <a:gdLst>
                <a:gd name="T0" fmla="*/ 15875 w 33"/>
                <a:gd name="T1" fmla="*/ 15875 h 31"/>
                <a:gd name="T2" fmla="*/ 15875 w 33"/>
                <a:gd name="T3" fmla="*/ 0 h 31"/>
                <a:gd name="T4" fmla="*/ 12989 w 33"/>
                <a:gd name="T5" fmla="*/ 0 h 31"/>
                <a:gd name="T6" fmla="*/ 10583 w 33"/>
                <a:gd name="T7" fmla="*/ 1024 h 31"/>
                <a:gd name="T8" fmla="*/ 7697 w 33"/>
                <a:gd name="T9" fmla="*/ 2560 h 31"/>
                <a:gd name="T10" fmla="*/ 5292 w 33"/>
                <a:gd name="T11" fmla="*/ 4097 h 31"/>
                <a:gd name="T12" fmla="*/ 2886 w 33"/>
                <a:gd name="T13" fmla="*/ 6145 h 31"/>
                <a:gd name="T14" fmla="*/ 1443 w 33"/>
                <a:gd name="T15" fmla="*/ 8194 h 31"/>
                <a:gd name="T16" fmla="*/ 481 w 33"/>
                <a:gd name="T17" fmla="*/ 10754 h 31"/>
                <a:gd name="T18" fmla="*/ 0 w 33"/>
                <a:gd name="T19" fmla="*/ 12802 h 31"/>
                <a:gd name="T20" fmla="*/ 481 w 33"/>
                <a:gd name="T21" fmla="*/ 13827 h 31"/>
                <a:gd name="T22" fmla="*/ 1443 w 33"/>
                <a:gd name="T23" fmla="*/ 14851 h 31"/>
                <a:gd name="T24" fmla="*/ 2886 w 33"/>
                <a:gd name="T25" fmla="*/ 15363 h 31"/>
                <a:gd name="T26" fmla="*/ 5292 w 33"/>
                <a:gd name="T27" fmla="*/ 15363 h 31"/>
                <a:gd name="T28" fmla="*/ 10583 w 33"/>
                <a:gd name="T29" fmla="*/ 15875 h 31"/>
                <a:gd name="T30" fmla="*/ 15875 w 33"/>
                <a:gd name="T31" fmla="*/ 15875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57" name="Freeform 189"/>
            <p:cNvSpPr>
              <a:spLocks/>
            </p:cNvSpPr>
            <p:nvPr>
              <p:custDataLst>
                <p:tags r:id="rId86"/>
              </p:custDataLst>
            </p:nvPr>
          </p:nvSpPr>
          <p:spPr bwMode="auto">
            <a:xfrm>
              <a:off x="7999582" y="4956829"/>
              <a:ext cx="3657" cy="11104"/>
            </a:xfrm>
            <a:custGeom>
              <a:avLst/>
              <a:gdLst>
                <a:gd name="T0" fmla="*/ 0 w 13"/>
                <a:gd name="T1" fmla="*/ 9525 h 19"/>
                <a:gd name="T2" fmla="*/ 488 w 13"/>
                <a:gd name="T3" fmla="*/ 9024 h 19"/>
                <a:gd name="T4" fmla="*/ 1221 w 13"/>
                <a:gd name="T5" fmla="*/ 8522 h 19"/>
                <a:gd name="T6" fmla="*/ 1710 w 13"/>
                <a:gd name="T7" fmla="*/ 7520 h 19"/>
                <a:gd name="T8" fmla="*/ 1954 w 13"/>
                <a:gd name="T9" fmla="*/ 6016 h 19"/>
                <a:gd name="T10" fmla="*/ 2931 w 13"/>
                <a:gd name="T11" fmla="*/ 3008 h 19"/>
                <a:gd name="T12" fmla="*/ 3175 w 13"/>
                <a:gd name="T13" fmla="*/ 0 h 19"/>
                <a:gd name="T14" fmla="*/ 0 w 13"/>
                <a:gd name="T15" fmla="*/ 9525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58" name="Freeform 190"/>
            <p:cNvSpPr>
              <a:spLocks/>
            </p:cNvSpPr>
            <p:nvPr>
              <p:custDataLst>
                <p:tags r:id="rId87"/>
              </p:custDataLst>
            </p:nvPr>
          </p:nvSpPr>
          <p:spPr bwMode="auto">
            <a:xfrm>
              <a:off x="7814888" y="4960530"/>
              <a:ext cx="42059" cy="25909"/>
            </a:xfrm>
            <a:custGeom>
              <a:avLst/>
              <a:gdLst>
                <a:gd name="T0" fmla="*/ 22663 w 87"/>
                <a:gd name="T1" fmla="*/ 22225 h 42"/>
                <a:gd name="T2" fmla="*/ 24761 w 87"/>
                <a:gd name="T3" fmla="*/ 22225 h 42"/>
                <a:gd name="T4" fmla="*/ 26859 w 87"/>
                <a:gd name="T5" fmla="*/ 21696 h 42"/>
                <a:gd name="T6" fmla="*/ 28538 w 87"/>
                <a:gd name="T7" fmla="*/ 21167 h 42"/>
                <a:gd name="T8" fmla="*/ 29797 w 87"/>
                <a:gd name="T9" fmla="*/ 20108 h 42"/>
                <a:gd name="T10" fmla="*/ 31476 w 87"/>
                <a:gd name="T11" fmla="*/ 17992 h 42"/>
                <a:gd name="T12" fmla="*/ 32735 w 87"/>
                <a:gd name="T13" fmla="*/ 14817 h 42"/>
                <a:gd name="T14" fmla="*/ 33155 w 87"/>
                <a:gd name="T15" fmla="*/ 11642 h 42"/>
                <a:gd name="T16" fmla="*/ 33574 w 87"/>
                <a:gd name="T17" fmla="*/ 8467 h 42"/>
                <a:gd name="T18" fmla="*/ 34414 w 87"/>
                <a:gd name="T19" fmla="*/ 5821 h 42"/>
                <a:gd name="T20" fmla="*/ 36512 w 87"/>
                <a:gd name="T21" fmla="*/ 3175 h 42"/>
                <a:gd name="T22" fmla="*/ 32315 w 87"/>
                <a:gd name="T23" fmla="*/ 1058 h 42"/>
                <a:gd name="T24" fmla="*/ 28118 w 87"/>
                <a:gd name="T25" fmla="*/ 0 h 42"/>
                <a:gd name="T26" fmla="*/ 23922 w 87"/>
                <a:gd name="T27" fmla="*/ 0 h 42"/>
                <a:gd name="T28" fmla="*/ 19725 w 87"/>
                <a:gd name="T29" fmla="*/ 0 h 42"/>
                <a:gd name="T30" fmla="*/ 16787 w 87"/>
                <a:gd name="T31" fmla="*/ 0 h 42"/>
                <a:gd name="T32" fmla="*/ 13430 w 87"/>
                <a:gd name="T33" fmla="*/ 1058 h 42"/>
                <a:gd name="T34" fmla="*/ 10492 w 87"/>
                <a:gd name="T35" fmla="*/ 2117 h 42"/>
                <a:gd name="T36" fmla="*/ 7974 w 87"/>
                <a:gd name="T37" fmla="*/ 3175 h 42"/>
                <a:gd name="T38" fmla="*/ 3357 w 87"/>
                <a:gd name="T39" fmla="*/ 6350 h 42"/>
                <a:gd name="T40" fmla="*/ 0 w 87"/>
                <a:gd name="T41" fmla="*/ 9525 h 42"/>
                <a:gd name="T42" fmla="*/ 4616 w 87"/>
                <a:gd name="T43" fmla="*/ 12700 h 42"/>
                <a:gd name="T44" fmla="*/ 11331 w 87"/>
                <a:gd name="T45" fmla="*/ 16933 h 42"/>
                <a:gd name="T46" fmla="*/ 18046 w 87"/>
                <a:gd name="T47" fmla="*/ 20638 h 42"/>
                <a:gd name="T48" fmla="*/ 22663 w 87"/>
                <a:gd name="T49" fmla="*/ 22225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59" name="Freeform 191"/>
            <p:cNvSpPr>
              <a:spLocks/>
            </p:cNvSpPr>
            <p:nvPr>
              <p:custDataLst>
                <p:tags r:id="rId88"/>
              </p:custDataLst>
            </p:nvPr>
          </p:nvSpPr>
          <p:spPr bwMode="auto">
            <a:xfrm>
              <a:off x="8096502" y="5500907"/>
              <a:ext cx="1828" cy="16656"/>
            </a:xfrm>
            <a:custGeom>
              <a:avLst/>
              <a:gdLst>
                <a:gd name="T0" fmla="*/ 0 w 7"/>
                <a:gd name="T1" fmla="*/ 0 h 31"/>
                <a:gd name="T2" fmla="*/ 1587 w 7"/>
                <a:gd name="T3" fmla="*/ 0 h 31"/>
                <a:gd name="T4" fmla="*/ 1587 w 7"/>
                <a:gd name="T5" fmla="*/ 8296 h 31"/>
                <a:gd name="T6" fmla="*/ 0 w 7"/>
                <a:gd name="T7" fmla="*/ 14288 h 31"/>
                <a:gd name="T8" fmla="*/ 0 w 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1">
                  <a:moveTo>
                    <a:pt x="0" y="0"/>
                  </a:moveTo>
                  <a:lnTo>
                    <a:pt x="7" y="0"/>
                  </a:lnTo>
                  <a:lnTo>
                    <a:pt x="7" y="18"/>
                  </a:lnTo>
                  <a:lnTo>
                    <a:pt x="0" y="31"/>
                  </a:lnTo>
                  <a:lnTo>
                    <a:pt x="0"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60" name="Freeform 192"/>
            <p:cNvSpPr>
              <a:spLocks/>
            </p:cNvSpPr>
            <p:nvPr>
              <p:custDataLst>
                <p:tags r:id="rId89"/>
              </p:custDataLst>
            </p:nvPr>
          </p:nvSpPr>
          <p:spPr bwMode="auto">
            <a:xfrm>
              <a:off x="7226852" y="4945246"/>
              <a:ext cx="1174004" cy="1058546"/>
            </a:xfrm>
            <a:custGeom>
              <a:avLst/>
              <a:gdLst>
                <a:gd name="T0" fmla="*/ 93526 w 2332"/>
                <a:gd name="T1" fmla="*/ 370879 h 1731"/>
                <a:gd name="T2" fmla="*/ 142038 w 2332"/>
                <a:gd name="T3" fmla="*/ 340453 h 1731"/>
                <a:gd name="T4" fmla="*/ 190112 w 2332"/>
                <a:gd name="T5" fmla="*/ 317896 h 1731"/>
                <a:gd name="T6" fmla="*/ 264409 w 2332"/>
                <a:gd name="T7" fmla="*/ 299011 h 1731"/>
                <a:gd name="T8" fmla="*/ 295875 w 2332"/>
                <a:gd name="T9" fmla="*/ 229242 h 1731"/>
                <a:gd name="T10" fmla="*/ 331276 w 2332"/>
                <a:gd name="T11" fmla="*/ 230291 h 1731"/>
                <a:gd name="T12" fmla="*/ 342639 w 2332"/>
                <a:gd name="T13" fmla="*/ 190423 h 1731"/>
                <a:gd name="T14" fmla="*/ 378476 w 2332"/>
                <a:gd name="T15" fmla="*/ 165768 h 1731"/>
                <a:gd name="T16" fmla="*/ 410380 w 2332"/>
                <a:gd name="T17" fmla="*/ 129047 h 1731"/>
                <a:gd name="T18" fmla="*/ 448839 w 2332"/>
                <a:gd name="T19" fmla="*/ 116982 h 1731"/>
                <a:gd name="T20" fmla="*/ 471128 w 2332"/>
                <a:gd name="T21" fmla="*/ 148981 h 1731"/>
                <a:gd name="T22" fmla="*/ 496039 w 2332"/>
                <a:gd name="T23" fmla="*/ 141637 h 1731"/>
                <a:gd name="T24" fmla="*/ 513958 w 2332"/>
                <a:gd name="T25" fmla="*/ 90228 h 1731"/>
                <a:gd name="T26" fmla="*/ 576892 w 2332"/>
                <a:gd name="T27" fmla="*/ 61376 h 1731"/>
                <a:gd name="T28" fmla="*/ 583884 w 2332"/>
                <a:gd name="T29" fmla="*/ 21508 h 1731"/>
                <a:gd name="T30" fmla="*/ 625840 w 2332"/>
                <a:gd name="T31" fmla="*/ 56130 h 1731"/>
                <a:gd name="T32" fmla="*/ 674788 w 2332"/>
                <a:gd name="T33" fmla="*/ 61376 h 1731"/>
                <a:gd name="T34" fmla="*/ 640262 w 2332"/>
                <a:gd name="T35" fmla="*/ 137440 h 1731"/>
                <a:gd name="T36" fmla="*/ 659492 w 2332"/>
                <a:gd name="T37" fmla="*/ 174686 h 1731"/>
                <a:gd name="T38" fmla="*/ 691396 w 2332"/>
                <a:gd name="T39" fmla="*/ 185702 h 1731"/>
                <a:gd name="T40" fmla="*/ 728981 w 2332"/>
                <a:gd name="T41" fmla="*/ 221898 h 1731"/>
                <a:gd name="T42" fmla="*/ 770937 w 2332"/>
                <a:gd name="T43" fmla="*/ 216652 h 1731"/>
                <a:gd name="T44" fmla="*/ 799781 w 2332"/>
                <a:gd name="T45" fmla="*/ 107539 h 1731"/>
                <a:gd name="T46" fmla="*/ 832122 w 2332"/>
                <a:gd name="T47" fmla="*/ 5246 h 1731"/>
                <a:gd name="T48" fmla="*/ 844796 w 2332"/>
                <a:gd name="T49" fmla="*/ 41966 h 1731"/>
                <a:gd name="T50" fmla="*/ 849604 w 2332"/>
                <a:gd name="T51" fmla="*/ 92326 h 1731"/>
                <a:gd name="T52" fmla="*/ 867959 w 2332"/>
                <a:gd name="T53" fmla="*/ 125899 h 1731"/>
                <a:gd name="T54" fmla="*/ 891560 w 2332"/>
                <a:gd name="T55" fmla="*/ 225045 h 1731"/>
                <a:gd name="T56" fmla="*/ 912975 w 2332"/>
                <a:gd name="T57" fmla="*/ 283274 h 1731"/>
                <a:gd name="T58" fmla="*/ 945315 w 2332"/>
                <a:gd name="T59" fmla="*/ 359863 h 1731"/>
                <a:gd name="T60" fmla="*/ 969790 w 2332"/>
                <a:gd name="T61" fmla="*/ 403403 h 1731"/>
                <a:gd name="T62" fmla="*/ 1019175 w 2332"/>
                <a:gd name="T63" fmla="*/ 467926 h 1731"/>
                <a:gd name="T64" fmla="*/ 994701 w 2332"/>
                <a:gd name="T65" fmla="*/ 579662 h 1731"/>
                <a:gd name="T66" fmla="*/ 912100 w 2332"/>
                <a:gd name="T67" fmla="*/ 714480 h 1731"/>
                <a:gd name="T68" fmla="*/ 876263 w 2332"/>
                <a:gd name="T69" fmla="*/ 751200 h 1731"/>
                <a:gd name="T70" fmla="*/ 803278 w 2332"/>
                <a:gd name="T71" fmla="*/ 834609 h 1731"/>
                <a:gd name="T72" fmla="*/ 764381 w 2332"/>
                <a:gd name="T73" fmla="*/ 879198 h 1731"/>
                <a:gd name="T74" fmla="*/ 694455 w 2332"/>
                <a:gd name="T75" fmla="*/ 905427 h 1731"/>
                <a:gd name="T76" fmla="*/ 662988 w 2332"/>
                <a:gd name="T77" fmla="*/ 888116 h 1731"/>
                <a:gd name="T78" fmla="*/ 616225 w 2332"/>
                <a:gd name="T79" fmla="*/ 907001 h 1731"/>
                <a:gd name="T80" fmla="*/ 566840 w 2332"/>
                <a:gd name="T81" fmla="*/ 888116 h 1731"/>
                <a:gd name="T82" fmla="*/ 558973 w 2332"/>
                <a:gd name="T83" fmla="*/ 846674 h 1731"/>
                <a:gd name="T84" fmla="*/ 551980 w 2332"/>
                <a:gd name="T85" fmla="*/ 795265 h 1731"/>
                <a:gd name="T86" fmla="*/ 535373 w 2332"/>
                <a:gd name="T87" fmla="*/ 786872 h 1731"/>
                <a:gd name="T88" fmla="*/ 559410 w 2332"/>
                <a:gd name="T89" fmla="*/ 724971 h 1731"/>
                <a:gd name="T90" fmla="*/ 475498 w 2332"/>
                <a:gd name="T91" fmla="*/ 714480 h 1731"/>
                <a:gd name="T92" fmla="*/ 419995 w 2332"/>
                <a:gd name="T93" fmla="*/ 672513 h 1731"/>
                <a:gd name="T94" fmla="*/ 329527 w 2332"/>
                <a:gd name="T95" fmla="*/ 694021 h 1731"/>
                <a:gd name="T96" fmla="*/ 221579 w 2332"/>
                <a:gd name="T97" fmla="*/ 744381 h 1731"/>
                <a:gd name="T98" fmla="*/ 93526 w 2332"/>
                <a:gd name="T99" fmla="*/ 772708 h 1731"/>
                <a:gd name="T100" fmla="*/ 24037 w 2332"/>
                <a:gd name="T101" fmla="*/ 781626 h 1731"/>
                <a:gd name="T102" fmla="*/ 874 w 2332"/>
                <a:gd name="T103" fmla="*/ 746479 h 1731"/>
                <a:gd name="T104" fmla="*/ 42393 w 2332"/>
                <a:gd name="T105" fmla="*/ 705037 h 1731"/>
                <a:gd name="T106" fmla="*/ 32778 w 2332"/>
                <a:gd name="T107" fmla="*/ 651005 h 1731"/>
                <a:gd name="T108" fmla="*/ 49385 w 2332"/>
                <a:gd name="T109" fmla="*/ 613760 h 1731"/>
                <a:gd name="T110" fmla="*/ 25348 w 2332"/>
                <a:gd name="T111" fmla="*/ 494680 h 1731"/>
                <a:gd name="T112" fmla="*/ 49385 w 2332"/>
                <a:gd name="T113" fmla="*/ 505696 h 1731"/>
                <a:gd name="T114" fmla="*/ 46326 w 2332"/>
                <a:gd name="T115" fmla="*/ 452189 h 1731"/>
                <a:gd name="T116" fmla="*/ 64245 w 2332"/>
                <a:gd name="T117" fmla="*/ 401305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6AD68"/>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61" name="Freeform 193"/>
            <p:cNvSpPr>
              <a:spLocks/>
            </p:cNvSpPr>
            <p:nvPr>
              <p:custDataLst>
                <p:tags r:id="rId90"/>
              </p:custDataLst>
            </p:nvPr>
          </p:nvSpPr>
          <p:spPr bwMode="auto">
            <a:xfrm>
              <a:off x="865952" y="3370860"/>
              <a:ext cx="769868" cy="677321"/>
            </a:xfrm>
            <a:custGeom>
              <a:avLst/>
              <a:gdLst>
                <a:gd name="T0" fmla="*/ 541201 w 1535"/>
                <a:gd name="T1" fmla="*/ 484624 h 1109"/>
                <a:gd name="T2" fmla="*/ 565583 w 1535"/>
                <a:gd name="T3" fmla="*/ 514487 h 1109"/>
                <a:gd name="T4" fmla="*/ 531186 w 1535"/>
                <a:gd name="T5" fmla="*/ 523394 h 1109"/>
                <a:gd name="T6" fmla="*/ 512464 w 1535"/>
                <a:gd name="T7" fmla="*/ 573690 h 1109"/>
                <a:gd name="T8" fmla="*/ 463700 w 1535"/>
                <a:gd name="T9" fmla="*/ 527061 h 1109"/>
                <a:gd name="T10" fmla="*/ 432786 w 1535"/>
                <a:gd name="T11" fmla="*/ 530205 h 1109"/>
                <a:gd name="T12" fmla="*/ 397519 w 1535"/>
                <a:gd name="T13" fmla="*/ 544351 h 1109"/>
                <a:gd name="T14" fmla="*/ 342223 w 1535"/>
                <a:gd name="T15" fmla="*/ 508724 h 1109"/>
                <a:gd name="T16" fmla="*/ 282138 w 1535"/>
                <a:gd name="T17" fmla="*/ 480433 h 1109"/>
                <a:gd name="T18" fmla="*/ 256014 w 1535"/>
                <a:gd name="T19" fmla="*/ 462620 h 1109"/>
                <a:gd name="T20" fmla="*/ 233809 w 1535"/>
                <a:gd name="T21" fmla="*/ 437471 h 1109"/>
                <a:gd name="T22" fmla="*/ 211168 w 1535"/>
                <a:gd name="T23" fmla="*/ 432756 h 1109"/>
                <a:gd name="T24" fmla="*/ 191140 w 1535"/>
                <a:gd name="T25" fmla="*/ 396606 h 1109"/>
                <a:gd name="T26" fmla="*/ 203331 w 1535"/>
                <a:gd name="T27" fmla="*/ 369362 h 1109"/>
                <a:gd name="T28" fmla="*/ 195929 w 1535"/>
                <a:gd name="T29" fmla="*/ 314875 h 1109"/>
                <a:gd name="T30" fmla="*/ 153260 w 1535"/>
                <a:gd name="T31" fmla="*/ 245194 h 1109"/>
                <a:gd name="T32" fmla="*/ 132361 w 1535"/>
                <a:gd name="T33" fmla="*/ 223189 h 1109"/>
                <a:gd name="T34" fmla="*/ 127572 w 1535"/>
                <a:gd name="T35" fmla="*/ 193326 h 1109"/>
                <a:gd name="T36" fmla="*/ 94482 w 1535"/>
                <a:gd name="T37" fmla="*/ 129932 h 1109"/>
                <a:gd name="T38" fmla="*/ 72712 w 1535"/>
                <a:gd name="T39" fmla="*/ 38770 h 1109"/>
                <a:gd name="T40" fmla="*/ 36573 w 1535"/>
                <a:gd name="T41" fmla="*/ 54487 h 1109"/>
                <a:gd name="T42" fmla="*/ 49200 w 1535"/>
                <a:gd name="T43" fmla="*/ 116310 h 1109"/>
                <a:gd name="T44" fmla="*/ 65310 w 1535"/>
                <a:gd name="T45" fmla="*/ 170797 h 1109"/>
                <a:gd name="T46" fmla="*/ 85338 w 1535"/>
                <a:gd name="T47" fmla="*/ 210615 h 1109"/>
                <a:gd name="T48" fmla="*/ 87080 w 1535"/>
                <a:gd name="T49" fmla="*/ 243622 h 1109"/>
                <a:gd name="T50" fmla="*/ 92740 w 1535"/>
                <a:gd name="T51" fmla="*/ 274533 h 1109"/>
                <a:gd name="T52" fmla="*/ 112768 w 1535"/>
                <a:gd name="T53" fmla="*/ 299157 h 1109"/>
                <a:gd name="T54" fmla="*/ 93175 w 1535"/>
                <a:gd name="T55" fmla="*/ 312255 h 1109"/>
                <a:gd name="T56" fmla="*/ 84032 w 1535"/>
                <a:gd name="T57" fmla="*/ 283964 h 1109"/>
                <a:gd name="T58" fmla="*/ 52248 w 1535"/>
                <a:gd name="T59" fmla="*/ 248337 h 1109"/>
                <a:gd name="T60" fmla="*/ 63568 w 1535"/>
                <a:gd name="T61" fmla="*/ 220046 h 1109"/>
                <a:gd name="T62" fmla="*/ 38750 w 1535"/>
                <a:gd name="T63" fmla="*/ 191754 h 1109"/>
                <a:gd name="T64" fmla="*/ 11756 w 1535"/>
                <a:gd name="T65" fmla="*/ 160843 h 1109"/>
                <a:gd name="T66" fmla="*/ 28301 w 1535"/>
                <a:gd name="T67" fmla="*/ 151412 h 1109"/>
                <a:gd name="T68" fmla="*/ 27866 w 1535"/>
                <a:gd name="T69" fmla="*/ 117882 h 1109"/>
                <a:gd name="T70" fmla="*/ 2612 w 1535"/>
                <a:gd name="T71" fmla="*/ 61298 h 1109"/>
                <a:gd name="T72" fmla="*/ 16545 w 1535"/>
                <a:gd name="T73" fmla="*/ 2620 h 1109"/>
                <a:gd name="T74" fmla="*/ 91869 w 1535"/>
                <a:gd name="T75" fmla="*/ 9431 h 1109"/>
                <a:gd name="T76" fmla="*/ 157179 w 1535"/>
                <a:gd name="T77" fmla="*/ 39818 h 1109"/>
                <a:gd name="T78" fmla="*/ 216829 w 1535"/>
                <a:gd name="T79" fmla="*/ 28815 h 1109"/>
                <a:gd name="T80" fmla="*/ 258191 w 1535"/>
                <a:gd name="T81" fmla="*/ 28292 h 1109"/>
                <a:gd name="T82" fmla="*/ 275607 w 1535"/>
                <a:gd name="T83" fmla="*/ 57631 h 1109"/>
                <a:gd name="T84" fmla="*/ 304779 w 1535"/>
                <a:gd name="T85" fmla="*/ 112642 h 1109"/>
                <a:gd name="T86" fmla="*/ 326549 w 1535"/>
                <a:gd name="T87" fmla="*/ 100592 h 1109"/>
                <a:gd name="T88" fmla="*/ 357898 w 1535"/>
                <a:gd name="T89" fmla="*/ 92210 h 1109"/>
                <a:gd name="T90" fmla="*/ 382715 w 1535"/>
                <a:gd name="T91" fmla="*/ 127836 h 1109"/>
                <a:gd name="T92" fmla="*/ 394036 w 1535"/>
                <a:gd name="T93" fmla="*/ 189658 h 1109"/>
                <a:gd name="T94" fmla="*/ 419724 w 1535"/>
                <a:gd name="T95" fmla="*/ 212187 h 1109"/>
                <a:gd name="T96" fmla="*/ 425385 w 1535"/>
                <a:gd name="T97" fmla="*/ 238907 h 1109"/>
                <a:gd name="T98" fmla="*/ 405356 w 1535"/>
                <a:gd name="T99" fmla="*/ 257768 h 1109"/>
                <a:gd name="T100" fmla="*/ 399261 w 1535"/>
                <a:gd name="T101" fmla="*/ 332164 h 1109"/>
                <a:gd name="T102" fmla="*/ 416241 w 1535"/>
                <a:gd name="T103" fmla="*/ 414419 h 1109"/>
                <a:gd name="T104" fmla="*/ 458910 w 1535"/>
                <a:gd name="T105" fmla="*/ 459476 h 1109"/>
                <a:gd name="T106" fmla="*/ 507675 w 1535"/>
                <a:gd name="T107" fmla="*/ 444806 h 1109"/>
                <a:gd name="T108" fmla="*/ 543813 w 1535"/>
                <a:gd name="T109" fmla="*/ 445330 h 1109"/>
                <a:gd name="T110" fmla="*/ 564277 w 1535"/>
                <a:gd name="T111" fmla="*/ 388747 h 1109"/>
                <a:gd name="T112" fmla="*/ 581693 w 1535"/>
                <a:gd name="T113" fmla="*/ 363075 h 1109"/>
                <a:gd name="T114" fmla="*/ 655710 w 1535"/>
                <a:gd name="T115" fmla="*/ 355216 h 1109"/>
                <a:gd name="T116" fmla="*/ 654404 w 1535"/>
                <a:gd name="T117" fmla="*/ 381936 h 1109"/>
                <a:gd name="T118" fmla="*/ 639165 w 1535"/>
                <a:gd name="T119" fmla="*/ 430137 h 1109"/>
                <a:gd name="T120" fmla="*/ 596061 w 1535"/>
                <a:gd name="T121" fmla="*/ 465239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62" name="Freeform 196"/>
            <p:cNvSpPr>
              <a:spLocks/>
            </p:cNvSpPr>
            <p:nvPr>
              <p:custDataLst>
                <p:tags r:id="rId91"/>
              </p:custDataLst>
            </p:nvPr>
          </p:nvSpPr>
          <p:spPr bwMode="auto">
            <a:xfrm>
              <a:off x="1970467" y="3840914"/>
              <a:ext cx="80461" cy="68472"/>
            </a:xfrm>
            <a:custGeom>
              <a:avLst/>
              <a:gdLst>
                <a:gd name="T0" fmla="*/ 65165 w 164"/>
                <a:gd name="T1" fmla="*/ 58737 h 104"/>
                <a:gd name="T2" fmla="*/ 57073 w 164"/>
                <a:gd name="T3" fmla="*/ 57607 h 104"/>
                <a:gd name="T4" fmla="*/ 46851 w 164"/>
                <a:gd name="T5" fmla="*/ 54784 h 104"/>
                <a:gd name="T6" fmla="*/ 40888 w 164"/>
                <a:gd name="T7" fmla="*/ 53089 h 104"/>
                <a:gd name="T8" fmla="*/ 34073 w 164"/>
                <a:gd name="T9" fmla="*/ 52524 h 104"/>
                <a:gd name="T10" fmla="*/ 31092 w 164"/>
                <a:gd name="T11" fmla="*/ 52524 h 104"/>
                <a:gd name="T12" fmla="*/ 27259 w 164"/>
                <a:gd name="T13" fmla="*/ 53089 h 104"/>
                <a:gd name="T14" fmla="*/ 23425 w 164"/>
                <a:gd name="T15" fmla="*/ 54219 h 104"/>
                <a:gd name="T16" fmla="*/ 20018 w 164"/>
                <a:gd name="T17" fmla="*/ 55348 h 104"/>
                <a:gd name="T18" fmla="*/ 17463 w 164"/>
                <a:gd name="T19" fmla="*/ 56478 h 104"/>
                <a:gd name="T20" fmla="*/ 14481 w 164"/>
                <a:gd name="T21" fmla="*/ 56478 h 104"/>
                <a:gd name="T22" fmla="*/ 11500 w 164"/>
                <a:gd name="T23" fmla="*/ 55913 h 104"/>
                <a:gd name="T24" fmla="*/ 8092 w 164"/>
                <a:gd name="T25" fmla="*/ 54219 h 104"/>
                <a:gd name="T26" fmla="*/ 4685 w 164"/>
                <a:gd name="T27" fmla="*/ 51960 h 104"/>
                <a:gd name="T28" fmla="*/ 2555 w 164"/>
                <a:gd name="T29" fmla="*/ 49701 h 104"/>
                <a:gd name="T30" fmla="*/ 1278 w 164"/>
                <a:gd name="T31" fmla="*/ 48571 h 104"/>
                <a:gd name="T32" fmla="*/ 426 w 164"/>
                <a:gd name="T33" fmla="*/ 47441 h 104"/>
                <a:gd name="T34" fmla="*/ 0 w 164"/>
                <a:gd name="T35" fmla="*/ 45747 h 104"/>
                <a:gd name="T36" fmla="*/ 0 w 164"/>
                <a:gd name="T37" fmla="*/ 44618 h 104"/>
                <a:gd name="T38" fmla="*/ 0 w 164"/>
                <a:gd name="T39" fmla="*/ 42923 h 104"/>
                <a:gd name="T40" fmla="*/ 426 w 164"/>
                <a:gd name="T41" fmla="*/ 41794 h 104"/>
                <a:gd name="T42" fmla="*/ 1278 w 164"/>
                <a:gd name="T43" fmla="*/ 40099 h 104"/>
                <a:gd name="T44" fmla="*/ 2555 w 164"/>
                <a:gd name="T45" fmla="*/ 39535 h 104"/>
                <a:gd name="T46" fmla="*/ 5111 w 164"/>
                <a:gd name="T47" fmla="*/ 37840 h 104"/>
                <a:gd name="T48" fmla="*/ 8518 w 164"/>
                <a:gd name="T49" fmla="*/ 37275 h 104"/>
                <a:gd name="T50" fmla="*/ 17037 w 164"/>
                <a:gd name="T51" fmla="*/ 37275 h 104"/>
                <a:gd name="T52" fmla="*/ 25981 w 164"/>
                <a:gd name="T53" fmla="*/ 37840 h 104"/>
                <a:gd name="T54" fmla="*/ 29814 w 164"/>
                <a:gd name="T55" fmla="*/ 37840 h 104"/>
                <a:gd name="T56" fmla="*/ 33647 w 164"/>
                <a:gd name="T57" fmla="*/ 37840 h 104"/>
                <a:gd name="T58" fmla="*/ 37055 w 164"/>
                <a:gd name="T59" fmla="*/ 37840 h 104"/>
                <a:gd name="T60" fmla="*/ 40036 w 164"/>
                <a:gd name="T61" fmla="*/ 37840 h 104"/>
                <a:gd name="T62" fmla="*/ 40036 w 164"/>
                <a:gd name="T63" fmla="*/ 31628 h 104"/>
                <a:gd name="T64" fmla="*/ 40036 w 164"/>
                <a:gd name="T65" fmla="*/ 24285 h 104"/>
                <a:gd name="T66" fmla="*/ 40036 w 164"/>
                <a:gd name="T67" fmla="*/ 16379 h 104"/>
                <a:gd name="T68" fmla="*/ 40036 w 164"/>
                <a:gd name="T69" fmla="*/ 10166 h 104"/>
                <a:gd name="T70" fmla="*/ 33647 w 164"/>
                <a:gd name="T71" fmla="*/ 9601 h 104"/>
                <a:gd name="T72" fmla="*/ 28536 w 164"/>
                <a:gd name="T73" fmla="*/ 8472 h 104"/>
                <a:gd name="T74" fmla="*/ 26407 w 164"/>
                <a:gd name="T75" fmla="*/ 7342 h 104"/>
                <a:gd name="T76" fmla="*/ 24277 w 164"/>
                <a:gd name="T77" fmla="*/ 5648 h 104"/>
                <a:gd name="T78" fmla="*/ 22148 w 164"/>
                <a:gd name="T79" fmla="*/ 3389 h 104"/>
                <a:gd name="T80" fmla="*/ 20018 w 164"/>
                <a:gd name="T81" fmla="*/ 0 h 104"/>
                <a:gd name="T82" fmla="*/ 62184 w 164"/>
                <a:gd name="T83" fmla="*/ 0 h 104"/>
                <a:gd name="T84" fmla="*/ 62609 w 164"/>
                <a:gd name="T85" fmla="*/ 3389 h 104"/>
                <a:gd name="T86" fmla="*/ 63035 w 164"/>
                <a:gd name="T87" fmla="*/ 7342 h 104"/>
                <a:gd name="T88" fmla="*/ 63887 w 164"/>
                <a:gd name="T89" fmla="*/ 10731 h 104"/>
                <a:gd name="T90" fmla="*/ 64739 w 164"/>
                <a:gd name="T91" fmla="*/ 14119 h 104"/>
                <a:gd name="T92" fmla="*/ 66443 w 164"/>
                <a:gd name="T93" fmla="*/ 19767 h 104"/>
                <a:gd name="T94" fmla="*/ 67720 w 164"/>
                <a:gd name="T95" fmla="*/ 25980 h 104"/>
                <a:gd name="T96" fmla="*/ 69424 w 164"/>
                <a:gd name="T97" fmla="*/ 30498 h 104"/>
                <a:gd name="T98" fmla="*/ 69850 w 164"/>
                <a:gd name="T99" fmla="*/ 35016 h 104"/>
                <a:gd name="T100" fmla="*/ 69424 w 164"/>
                <a:gd name="T101" fmla="*/ 36711 h 104"/>
                <a:gd name="T102" fmla="*/ 68146 w 164"/>
                <a:gd name="T103" fmla="*/ 38405 h 104"/>
                <a:gd name="T104" fmla="*/ 66869 w 164"/>
                <a:gd name="T105" fmla="*/ 40099 h 104"/>
                <a:gd name="T106" fmla="*/ 65165 w 164"/>
                <a:gd name="T107" fmla="*/ 41229 h 104"/>
                <a:gd name="T108" fmla="*/ 65165 w 164"/>
                <a:gd name="T109" fmla="*/ 5873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63" name="Freeform 198"/>
            <p:cNvSpPr>
              <a:spLocks/>
            </p:cNvSpPr>
            <p:nvPr>
              <p:custDataLst>
                <p:tags r:id="rId92"/>
              </p:custDataLst>
            </p:nvPr>
          </p:nvSpPr>
          <p:spPr bwMode="auto">
            <a:xfrm>
              <a:off x="2352658" y="6561304"/>
              <a:ext cx="40231" cy="68472"/>
            </a:xfrm>
            <a:custGeom>
              <a:avLst/>
              <a:gdLst>
                <a:gd name="T0" fmla="*/ 0 w 80"/>
                <a:gd name="T1" fmla="*/ 0 h 18"/>
                <a:gd name="T2" fmla="*/ 437 w 80"/>
                <a:gd name="T3" fmla="*/ 19579 h 18"/>
                <a:gd name="T4" fmla="*/ 2183 w 80"/>
                <a:gd name="T5" fmla="*/ 39158 h 18"/>
                <a:gd name="T6" fmla="*/ 3493 w 80"/>
                <a:gd name="T7" fmla="*/ 45684 h 18"/>
                <a:gd name="T8" fmla="*/ 4802 w 80"/>
                <a:gd name="T9" fmla="*/ 52211 h 18"/>
                <a:gd name="T10" fmla="*/ 6548 w 80"/>
                <a:gd name="T11" fmla="*/ 58737 h 18"/>
                <a:gd name="T12" fmla="*/ 8731 w 80"/>
                <a:gd name="T13" fmla="*/ 58737 h 18"/>
                <a:gd name="T14" fmla="*/ 9604 w 80"/>
                <a:gd name="T15" fmla="*/ 48948 h 18"/>
                <a:gd name="T16" fmla="*/ 10478 w 80"/>
                <a:gd name="T17" fmla="*/ 42421 h 18"/>
                <a:gd name="T18" fmla="*/ 11351 w 80"/>
                <a:gd name="T19" fmla="*/ 35895 h 18"/>
                <a:gd name="T20" fmla="*/ 13533 w 80"/>
                <a:gd name="T21" fmla="*/ 32632 h 18"/>
                <a:gd name="T22" fmla="*/ 16589 w 80"/>
                <a:gd name="T23" fmla="*/ 26105 h 18"/>
                <a:gd name="T24" fmla="*/ 20518 w 80"/>
                <a:gd name="T25" fmla="*/ 22842 h 18"/>
                <a:gd name="T26" fmla="*/ 24884 w 80"/>
                <a:gd name="T27" fmla="*/ 22842 h 18"/>
                <a:gd name="T28" fmla="*/ 28813 w 80"/>
                <a:gd name="T29" fmla="*/ 19579 h 18"/>
                <a:gd name="T30" fmla="*/ 30559 w 80"/>
                <a:gd name="T31" fmla="*/ 16316 h 18"/>
                <a:gd name="T32" fmla="*/ 32306 w 80"/>
                <a:gd name="T33" fmla="*/ 13053 h 18"/>
                <a:gd name="T34" fmla="*/ 33615 w 80"/>
                <a:gd name="T35" fmla="*/ 6526 h 18"/>
                <a:gd name="T36" fmla="*/ 34925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64" name="Freeform 199"/>
            <p:cNvSpPr>
              <a:spLocks/>
            </p:cNvSpPr>
            <p:nvPr>
              <p:custDataLst>
                <p:tags r:id="rId93"/>
              </p:custDataLst>
            </p:nvPr>
          </p:nvSpPr>
          <p:spPr bwMode="auto">
            <a:xfrm>
              <a:off x="2352658" y="6537246"/>
              <a:ext cx="25601" cy="70323"/>
            </a:xfrm>
            <a:custGeom>
              <a:avLst/>
              <a:gdLst>
                <a:gd name="T0" fmla="*/ 9663 w 46"/>
                <a:gd name="T1" fmla="*/ 0 h 27"/>
                <a:gd name="T2" fmla="*/ 0 w 46"/>
                <a:gd name="T3" fmla="*/ 40217 h 27"/>
                <a:gd name="T4" fmla="*/ 4348 w 46"/>
                <a:gd name="T5" fmla="*/ 49154 h 27"/>
                <a:gd name="T6" fmla="*/ 7730 w 46"/>
                <a:gd name="T7" fmla="*/ 55856 h 27"/>
                <a:gd name="T8" fmla="*/ 11113 w 46"/>
                <a:gd name="T9" fmla="*/ 60325 h 27"/>
                <a:gd name="T10" fmla="*/ 14011 w 46"/>
                <a:gd name="T11" fmla="*/ 60325 h 27"/>
                <a:gd name="T12" fmla="*/ 15944 w 46"/>
                <a:gd name="T13" fmla="*/ 60325 h 27"/>
                <a:gd name="T14" fmla="*/ 17877 w 46"/>
                <a:gd name="T15" fmla="*/ 55856 h 27"/>
                <a:gd name="T16" fmla="*/ 20292 w 46"/>
                <a:gd name="T17" fmla="*/ 49154 h 27"/>
                <a:gd name="T18" fmla="*/ 22225 w 46"/>
                <a:gd name="T19" fmla="*/ 40217 h 27"/>
                <a:gd name="T20" fmla="*/ 19809 w 46"/>
                <a:gd name="T21" fmla="*/ 35748 h 27"/>
                <a:gd name="T22" fmla="*/ 15944 w 46"/>
                <a:gd name="T23" fmla="*/ 24577 h 27"/>
                <a:gd name="T24" fmla="*/ 12562 w 46"/>
                <a:gd name="T25" fmla="*/ 11171 h 27"/>
                <a:gd name="T26" fmla="*/ 9663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65" name="Freeform 200"/>
            <p:cNvSpPr>
              <a:spLocks/>
            </p:cNvSpPr>
            <p:nvPr>
              <p:custDataLst>
                <p:tags r:id="rId94"/>
              </p:custDataLst>
            </p:nvPr>
          </p:nvSpPr>
          <p:spPr bwMode="auto">
            <a:xfrm>
              <a:off x="2317914" y="6529843"/>
              <a:ext cx="29259" cy="70323"/>
            </a:xfrm>
            <a:custGeom>
              <a:avLst/>
              <a:gdLst>
                <a:gd name="T0" fmla="*/ 15993 w 54"/>
                <a:gd name="T1" fmla="*/ 0 h 39"/>
                <a:gd name="T2" fmla="*/ 9407 w 54"/>
                <a:gd name="T3" fmla="*/ 6187 h 39"/>
                <a:gd name="T4" fmla="*/ 4704 w 54"/>
                <a:gd name="T5" fmla="*/ 15468 h 39"/>
                <a:gd name="T6" fmla="*/ 2822 w 54"/>
                <a:gd name="T7" fmla="*/ 20108 h 39"/>
                <a:gd name="T8" fmla="*/ 1881 w 54"/>
                <a:gd name="T9" fmla="*/ 24749 h 39"/>
                <a:gd name="T10" fmla="*/ 941 w 54"/>
                <a:gd name="T11" fmla="*/ 30936 h 39"/>
                <a:gd name="T12" fmla="*/ 0 w 54"/>
                <a:gd name="T13" fmla="*/ 37123 h 39"/>
                <a:gd name="T14" fmla="*/ 941 w 54"/>
                <a:gd name="T15" fmla="*/ 43310 h 39"/>
                <a:gd name="T16" fmla="*/ 1411 w 54"/>
                <a:gd name="T17" fmla="*/ 49497 h 39"/>
                <a:gd name="T18" fmla="*/ 2352 w 54"/>
                <a:gd name="T19" fmla="*/ 54138 h 39"/>
                <a:gd name="T20" fmla="*/ 3763 w 54"/>
                <a:gd name="T21" fmla="*/ 57231 h 39"/>
                <a:gd name="T22" fmla="*/ 5174 w 54"/>
                <a:gd name="T23" fmla="*/ 58778 h 39"/>
                <a:gd name="T24" fmla="*/ 7526 w 54"/>
                <a:gd name="T25" fmla="*/ 60325 h 39"/>
                <a:gd name="T26" fmla="*/ 9407 w 54"/>
                <a:gd name="T27" fmla="*/ 60325 h 39"/>
                <a:gd name="T28" fmla="*/ 11759 w 54"/>
                <a:gd name="T29" fmla="*/ 60325 h 39"/>
                <a:gd name="T30" fmla="*/ 14111 w 54"/>
                <a:gd name="T31" fmla="*/ 58778 h 39"/>
                <a:gd name="T32" fmla="*/ 15993 w 54"/>
                <a:gd name="T33" fmla="*/ 57231 h 39"/>
                <a:gd name="T34" fmla="*/ 18344 w 54"/>
                <a:gd name="T35" fmla="*/ 54138 h 39"/>
                <a:gd name="T36" fmla="*/ 20226 w 54"/>
                <a:gd name="T37" fmla="*/ 51044 h 39"/>
                <a:gd name="T38" fmla="*/ 22107 w 54"/>
                <a:gd name="T39" fmla="*/ 46404 h 39"/>
                <a:gd name="T40" fmla="*/ 23519 w 54"/>
                <a:gd name="T41" fmla="*/ 40217 h 39"/>
                <a:gd name="T42" fmla="*/ 24459 w 54"/>
                <a:gd name="T43" fmla="*/ 34029 h 39"/>
                <a:gd name="T44" fmla="*/ 25400 w 54"/>
                <a:gd name="T45" fmla="*/ 27842 h 39"/>
                <a:gd name="T46" fmla="*/ 23989 w 54"/>
                <a:gd name="T47" fmla="*/ 26296 h 39"/>
                <a:gd name="T48" fmla="*/ 22578 w 54"/>
                <a:gd name="T49" fmla="*/ 24749 h 39"/>
                <a:gd name="T50" fmla="*/ 20696 w 54"/>
                <a:gd name="T51" fmla="*/ 21655 h 39"/>
                <a:gd name="T52" fmla="*/ 19756 w 54"/>
                <a:gd name="T53" fmla="*/ 17015 h 39"/>
                <a:gd name="T54" fmla="*/ 18344 w 54"/>
                <a:gd name="T55" fmla="*/ 12374 h 39"/>
                <a:gd name="T56" fmla="*/ 17404 w 54"/>
                <a:gd name="T57" fmla="*/ 7734 h 39"/>
                <a:gd name="T58" fmla="*/ 15993 w 54"/>
                <a:gd name="T59" fmla="*/ 3094 h 39"/>
                <a:gd name="T60" fmla="*/ 15993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66" name="Freeform 201"/>
            <p:cNvSpPr>
              <a:spLocks/>
            </p:cNvSpPr>
            <p:nvPr>
              <p:custDataLst>
                <p:tags r:id="rId95"/>
              </p:custDataLst>
            </p:nvPr>
          </p:nvSpPr>
          <p:spPr bwMode="auto">
            <a:xfrm>
              <a:off x="2288655" y="6518739"/>
              <a:ext cx="32916" cy="68473"/>
            </a:xfrm>
            <a:custGeom>
              <a:avLst/>
              <a:gdLst>
                <a:gd name="T0" fmla="*/ 0 w 60"/>
                <a:gd name="T1" fmla="*/ 43075 h 15"/>
                <a:gd name="T2" fmla="*/ 4763 w 60"/>
                <a:gd name="T3" fmla="*/ 50906 h 15"/>
                <a:gd name="T4" fmla="*/ 8573 w 60"/>
                <a:gd name="T5" fmla="*/ 54822 h 15"/>
                <a:gd name="T6" fmla="*/ 12859 w 60"/>
                <a:gd name="T7" fmla="*/ 58738 h 15"/>
                <a:gd name="T8" fmla="*/ 16669 w 60"/>
                <a:gd name="T9" fmla="*/ 58738 h 15"/>
                <a:gd name="T10" fmla="*/ 19526 w 60"/>
                <a:gd name="T11" fmla="*/ 54822 h 15"/>
                <a:gd name="T12" fmla="*/ 22860 w 60"/>
                <a:gd name="T13" fmla="*/ 46990 h 15"/>
                <a:gd name="T14" fmla="*/ 26194 w 60"/>
                <a:gd name="T15" fmla="*/ 35243 h 15"/>
                <a:gd name="T16" fmla="*/ 28575 w 60"/>
                <a:gd name="T17" fmla="*/ 19579 h 15"/>
                <a:gd name="T18" fmla="*/ 27146 w 60"/>
                <a:gd name="T19" fmla="*/ 11748 h 15"/>
                <a:gd name="T20" fmla="*/ 25718 w 60"/>
                <a:gd name="T21" fmla="*/ 0 h 15"/>
                <a:gd name="T22" fmla="*/ 24289 w 60"/>
                <a:gd name="T23" fmla="*/ 0 h 15"/>
                <a:gd name="T24" fmla="*/ 22384 w 60"/>
                <a:gd name="T25" fmla="*/ 0 h 15"/>
                <a:gd name="T26" fmla="*/ 19050 w 60"/>
                <a:gd name="T27" fmla="*/ 0 h 15"/>
                <a:gd name="T28" fmla="*/ 15716 w 60"/>
                <a:gd name="T29" fmla="*/ 11748 h 15"/>
                <a:gd name="T30" fmla="*/ 11430 w 60"/>
                <a:gd name="T31" fmla="*/ 23495 h 15"/>
                <a:gd name="T32" fmla="*/ 7620 w 60"/>
                <a:gd name="T33" fmla="*/ 31327 h 15"/>
                <a:gd name="T34" fmla="*/ 3334 w 60"/>
                <a:gd name="T35" fmla="*/ 39159 h 15"/>
                <a:gd name="T36" fmla="*/ 0 w 60"/>
                <a:gd name="T37" fmla="*/ 4307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67" name="Freeform 202"/>
            <p:cNvSpPr>
              <a:spLocks/>
            </p:cNvSpPr>
            <p:nvPr>
              <p:custDataLst>
                <p:tags r:id="rId96"/>
              </p:custDataLst>
            </p:nvPr>
          </p:nvSpPr>
          <p:spPr bwMode="auto">
            <a:xfrm>
              <a:off x="2261225" y="6503935"/>
              <a:ext cx="38403" cy="66622"/>
            </a:xfrm>
            <a:custGeom>
              <a:avLst/>
              <a:gdLst>
                <a:gd name="T0" fmla="*/ 16880 w 79"/>
                <a:gd name="T1" fmla="*/ 0 h 32"/>
                <a:gd name="T2" fmla="*/ 14348 w 79"/>
                <a:gd name="T3" fmla="*/ 1786 h 32"/>
                <a:gd name="T4" fmla="*/ 12660 w 79"/>
                <a:gd name="T5" fmla="*/ 3572 h 32"/>
                <a:gd name="T6" fmla="*/ 10550 w 79"/>
                <a:gd name="T7" fmla="*/ 7144 h 32"/>
                <a:gd name="T8" fmla="*/ 8440 w 79"/>
                <a:gd name="T9" fmla="*/ 10716 h 32"/>
                <a:gd name="T10" fmla="*/ 6330 w 79"/>
                <a:gd name="T11" fmla="*/ 16073 h 32"/>
                <a:gd name="T12" fmla="*/ 4220 w 79"/>
                <a:gd name="T13" fmla="*/ 19645 h 32"/>
                <a:gd name="T14" fmla="*/ 2110 w 79"/>
                <a:gd name="T15" fmla="*/ 21431 h 32"/>
                <a:gd name="T16" fmla="*/ 0 w 79"/>
                <a:gd name="T17" fmla="*/ 23217 h 32"/>
                <a:gd name="T18" fmla="*/ 2110 w 79"/>
                <a:gd name="T19" fmla="*/ 37505 h 32"/>
                <a:gd name="T20" fmla="*/ 4220 w 79"/>
                <a:gd name="T21" fmla="*/ 46434 h 32"/>
                <a:gd name="T22" fmla="*/ 5064 w 79"/>
                <a:gd name="T23" fmla="*/ 51792 h 32"/>
                <a:gd name="T24" fmla="*/ 6330 w 79"/>
                <a:gd name="T25" fmla="*/ 55364 h 32"/>
                <a:gd name="T26" fmla="*/ 7596 w 79"/>
                <a:gd name="T27" fmla="*/ 55364 h 32"/>
                <a:gd name="T28" fmla="*/ 8440 w 79"/>
                <a:gd name="T29" fmla="*/ 57150 h 32"/>
                <a:gd name="T30" fmla="*/ 11394 w 79"/>
                <a:gd name="T31" fmla="*/ 55364 h 32"/>
                <a:gd name="T32" fmla="*/ 14348 w 79"/>
                <a:gd name="T33" fmla="*/ 53578 h 32"/>
                <a:gd name="T34" fmla="*/ 17302 w 79"/>
                <a:gd name="T35" fmla="*/ 48220 h 32"/>
                <a:gd name="T36" fmla="*/ 20256 w 79"/>
                <a:gd name="T37" fmla="*/ 42863 h 32"/>
                <a:gd name="T38" fmla="*/ 26164 w 79"/>
                <a:gd name="T39" fmla="*/ 32147 h 32"/>
                <a:gd name="T40" fmla="*/ 33338 w 79"/>
                <a:gd name="T41" fmla="*/ 23217 h 32"/>
                <a:gd name="T42" fmla="*/ 28274 w 79"/>
                <a:gd name="T43" fmla="*/ 10716 h 32"/>
                <a:gd name="T44" fmla="*/ 24476 w 79"/>
                <a:gd name="T45" fmla="*/ 3572 h 32"/>
                <a:gd name="T46" fmla="*/ 20678 w 79"/>
                <a:gd name="T47" fmla="*/ 1786 h 32"/>
                <a:gd name="T48" fmla="*/ 16880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68" name="Freeform 203"/>
            <p:cNvSpPr>
              <a:spLocks/>
            </p:cNvSpPr>
            <p:nvPr>
              <p:custDataLst>
                <p:tags r:id="rId97"/>
              </p:custDataLst>
            </p:nvPr>
          </p:nvSpPr>
          <p:spPr bwMode="auto">
            <a:xfrm>
              <a:off x="2253910" y="6481728"/>
              <a:ext cx="34745" cy="66622"/>
            </a:xfrm>
            <a:custGeom>
              <a:avLst/>
              <a:gdLst>
                <a:gd name="T0" fmla="*/ 15082 w 66"/>
                <a:gd name="T1" fmla="*/ 0 h 19"/>
                <a:gd name="T2" fmla="*/ 11425 w 66"/>
                <a:gd name="T3" fmla="*/ 3008 h 19"/>
                <a:gd name="T4" fmla="*/ 8683 w 66"/>
                <a:gd name="T5" fmla="*/ 6016 h 19"/>
                <a:gd name="T6" fmla="*/ 5941 w 66"/>
                <a:gd name="T7" fmla="*/ 12032 h 19"/>
                <a:gd name="T8" fmla="*/ 4113 w 66"/>
                <a:gd name="T9" fmla="*/ 21055 h 19"/>
                <a:gd name="T10" fmla="*/ 2285 w 66"/>
                <a:gd name="T11" fmla="*/ 33087 h 19"/>
                <a:gd name="T12" fmla="*/ 914 w 66"/>
                <a:gd name="T13" fmla="*/ 42111 h 19"/>
                <a:gd name="T14" fmla="*/ 0 w 66"/>
                <a:gd name="T15" fmla="*/ 51134 h 19"/>
                <a:gd name="T16" fmla="*/ 0 w 66"/>
                <a:gd name="T17" fmla="*/ 57150 h 19"/>
                <a:gd name="T18" fmla="*/ 8683 w 66"/>
                <a:gd name="T19" fmla="*/ 57150 h 19"/>
                <a:gd name="T20" fmla="*/ 17367 w 66"/>
                <a:gd name="T21" fmla="*/ 57150 h 19"/>
                <a:gd name="T22" fmla="*/ 21023 w 66"/>
                <a:gd name="T23" fmla="*/ 54142 h 19"/>
                <a:gd name="T24" fmla="*/ 24679 w 66"/>
                <a:gd name="T25" fmla="*/ 51134 h 19"/>
                <a:gd name="T26" fmla="*/ 27878 w 66"/>
                <a:gd name="T27" fmla="*/ 45118 h 19"/>
                <a:gd name="T28" fmla="*/ 30163 w 66"/>
                <a:gd name="T29" fmla="*/ 39103 h 19"/>
                <a:gd name="T30" fmla="*/ 26050 w 66"/>
                <a:gd name="T31" fmla="*/ 24063 h 19"/>
                <a:gd name="T32" fmla="*/ 22851 w 66"/>
                <a:gd name="T33" fmla="*/ 12032 h 19"/>
                <a:gd name="T34" fmla="*/ 19195 w 66"/>
                <a:gd name="T35" fmla="*/ 3008 h 19"/>
                <a:gd name="T36" fmla="*/ 15082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69" name="Freeform 206"/>
            <p:cNvSpPr>
              <a:spLocks/>
            </p:cNvSpPr>
            <p:nvPr>
              <p:custDataLst>
                <p:tags r:id="rId98"/>
              </p:custDataLst>
            </p:nvPr>
          </p:nvSpPr>
          <p:spPr bwMode="auto">
            <a:xfrm>
              <a:off x="2178935" y="6257805"/>
              <a:ext cx="9143" cy="68472"/>
            </a:xfrm>
            <a:custGeom>
              <a:avLst/>
              <a:gdLst>
                <a:gd name="T0" fmla="*/ 7937 w 20"/>
                <a:gd name="T1" fmla="*/ 0 h 24"/>
                <a:gd name="T2" fmla="*/ 0 w 20"/>
                <a:gd name="T3" fmla="*/ 0 h 24"/>
                <a:gd name="T4" fmla="*/ 397 w 20"/>
                <a:gd name="T5" fmla="*/ 12237 h 24"/>
                <a:gd name="T6" fmla="*/ 794 w 20"/>
                <a:gd name="T7" fmla="*/ 22026 h 24"/>
                <a:gd name="T8" fmla="*/ 1587 w 20"/>
                <a:gd name="T9" fmla="*/ 31816 h 24"/>
                <a:gd name="T10" fmla="*/ 2778 w 20"/>
                <a:gd name="T11" fmla="*/ 41605 h 24"/>
                <a:gd name="T12" fmla="*/ 3969 w 20"/>
                <a:gd name="T13" fmla="*/ 48948 h 24"/>
                <a:gd name="T14" fmla="*/ 5556 w 20"/>
                <a:gd name="T15" fmla="*/ 53842 h 24"/>
                <a:gd name="T16" fmla="*/ 6746 w 20"/>
                <a:gd name="T17" fmla="*/ 58737 h 24"/>
                <a:gd name="T18" fmla="*/ 7937 w 20"/>
                <a:gd name="T19" fmla="*/ 58737 h 24"/>
                <a:gd name="T20" fmla="*/ 793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70" name="Freeform 207"/>
            <p:cNvSpPr>
              <a:spLocks/>
            </p:cNvSpPr>
            <p:nvPr>
              <p:custDataLst>
                <p:tags r:id="rId99"/>
              </p:custDataLst>
            </p:nvPr>
          </p:nvSpPr>
          <p:spPr bwMode="auto">
            <a:xfrm>
              <a:off x="2195393" y="6329978"/>
              <a:ext cx="20116" cy="70323"/>
            </a:xfrm>
            <a:custGeom>
              <a:avLst/>
              <a:gdLst>
                <a:gd name="T0" fmla="*/ 0 w 39"/>
                <a:gd name="T1" fmla="*/ 16835 h 43"/>
                <a:gd name="T2" fmla="*/ 896 w 39"/>
                <a:gd name="T3" fmla="*/ 23849 h 43"/>
                <a:gd name="T4" fmla="*/ 2687 w 39"/>
                <a:gd name="T5" fmla="*/ 30864 h 43"/>
                <a:gd name="T6" fmla="*/ 5373 w 39"/>
                <a:gd name="T7" fmla="*/ 37878 h 43"/>
                <a:gd name="T8" fmla="*/ 7164 w 39"/>
                <a:gd name="T9" fmla="*/ 44893 h 43"/>
                <a:gd name="T10" fmla="*/ 10299 w 39"/>
                <a:gd name="T11" fmla="*/ 51908 h 43"/>
                <a:gd name="T12" fmla="*/ 12538 w 39"/>
                <a:gd name="T13" fmla="*/ 56116 h 43"/>
                <a:gd name="T14" fmla="*/ 15224 w 39"/>
                <a:gd name="T15" fmla="*/ 60325 h 43"/>
                <a:gd name="T16" fmla="*/ 17463 w 39"/>
                <a:gd name="T17" fmla="*/ 60325 h 43"/>
                <a:gd name="T18" fmla="*/ 17015 w 39"/>
                <a:gd name="T19" fmla="*/ 44893 h 43"/>
                <a:gd name="T20" fmla="*/ 16120 w 39"/>
                <a:gd name="T21" fmla="*/ 26655 h 43"/>
                <a:gd name="T22" fmla="*/ 15224 w 39"/>
                <a:gd name="T23" fmla="*/ 11223 h 43"/>
                <a:gd name="T24" fmla="*/ 14329 w 39"/>
                <a:gd name="T25" fmla="*/ 0 h 43"/>
                <a:gd name="T26" fmla="*/ 8508 w 39"/>
                <a:gd name="T27" fmla="*/ 4209 h 43"/>
                <a:gd name="T28" fmla="*/ 2687 w 39"/>
                <a:gd name="T29" fmla="*/ 8417 h 43"/>
                <a:gd name="T30" fmla="*/ 0 w 39"/>
                <a:gd name="T31" fmla="*/ 16835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71" name="Freeform 208"/>
            <p:cNvSpPr>
              <a:spLocks/>
            </p:cNvSpPr>
            <p:nvPr>
              <p:custDataLst>
                <p:tags r:id="rId100"/>
              </p:custDataLst>
            </p:nvPr>
          </p:nvSpPr>
          <p:spPr bwMode="auto">
            <a:xfrm>
              <a:off x="2180763" y="6344782"/>
              <a:ext cx="31088" cy="68473"/>
            </a:xfrm>
            <a:custGeom>
              <a:avLst/>
              <a:gdLst>
                <a:gd name="T0" fmla="*/ 14230 w 55"/>
                <a:gd name="T1" fmla="*/ 24632 h 62"/>
                <a:gd name="T2" fmla="*/ 3926 w 55"/>
                <a:gd name="T3" fmla="*/ 0 h 62"/>
                <a:gd name="T4" fmla="*/ 1963 w 55"/>
                <a:gd name="T5" fmla="*/ 4737 h 62"/>
                <a:gd name="T6" fmla="*/ 491 w 55"/>
                <a:gd name="T7" fmla="*/ 10421 h 62"/>
                <a:gd name="T8" fmla="*/ 0 w 55"/>
                <a:gd name="T9" fmla="*/ 15158 h 62"/>
                <a:gd name="T10" fmla="*/ 0 w 55"/>
                <a:gd name="T11" fmla="*/ 19895 h 62"/>
                <a:gd name="T12" fmla="*/ 981 w 55"/>
                <a:gd name="T13" fmla="*/ 24632 h 62"/>
                <a:gd name="T14" fmla="*/ 1963 w 55"/>
                <a:gd name="T15" fmla="*/ 29369 h 62"/>
                <a:gd name="T16" fmla="*/ 3926 w 55"/>
                <a:gd name="T17" fmla="*/ 34106 h 62"/>
                <a:gd name="T18" fmla="*/ 5398 w 55"/>
                <a:gd name="T19" fmla="*/ 38843 h 62"/>
                <a:gd name="T20" fmla="*/ 7851 w 55"/>
                <a:gd name="T21" fmla="*/ 42632 h 62"/>
                <a:gd name="T22" fmla="*/ 10305 w 55"/>
                <a:gd name="T23" fmla="*/ 46422 h 62"/>
                <a:gd name="T24" fmla="*/ 12758 w 55"/>
                <a:gd name="T25" fmla="*/ 50212 h 62"/>
                <a:gd name="T26" fmla="*/ 16193 w 55"/>
                <a:gd name="T27" fmla="*/ 53054 h 62"/>
                <a:gd name="T28" fmla="*/ 18646 w 55"/>
                <a:gd name="T29" fmla="*/ 54948 h 62"/>
                <a:gd name="T30" fmla="*/ 21590 w 55"/>
                <a:gd name="T31" fmla="*/ 56843 h 62"/>
                <a:gd name="T32" fmla="*/ 24044 w 55"/>
                <a:gd name="T33" fmla="*/ 57791 h 62"/>
                <a:gd name="T34" fmla="*/ 26988 w 55"/>
                <a:gd name="T35" fmla="*/ 58738 h 62"/>
                <a:gd name="T36" fmla="*/ 26497 w 55"/>
                <a:gd name="T37" fmla="*/ 50212 h 62"/>
                <a:gd name="T38" fmla="*/ 26007 w 55"/>
                <a:gd name="T39" fmla="*/ 43580 h 62"/>
                <a:gd name="T40" fmla="*/ 24044 w 55"/>
                <a:gd name="T41" fmla="*/ 37895 h 62"/>
                <a:gd name="T42" fmla="*/ 22572 w 55"/>
                <a:gd name="T43" fmla="*/ 33159 h 62"/>
                <a:gd name="T44" fmla="*/ 21100 w 55"/>
                <a:gd name="T45" fmla="*/ 29369 h 62"/>
                <a:gd name="T46" fmla="*/ 18646 w 55"/>
                <a:gd name="T47" fmla="*/ 26527 h 62"/>
                <a:gd name="T48" fmla="*/ 16193 w 55"/>
                <a:gd name="T49" fmla="*/ 24632 h 62"/>
                <a:gd name="T50" fmla="*/ 14230 w 55"/>
                <a:gd name="T51" fmla="*/ 24632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72" name="Freeform 209"/>
            <p:cNvSpPr>
              <a:spLocks/>
            </p:cNvSpPr>
            <p:nvPr>
              <p:custDataLst>
                <p:tags r:id="rId101"/>
              </p:custDataLst>
            </p:nvPr>
          </p:nvSpPr>
          <p:spPr bwMode="auto">
            <a:xfrm>
              <a:off x="2215509" y="6383645"/>
              <a:ext cx="12800" cy="68472"/>
            </a:xfrm>
            <a:custGeom>
              <a:avLst/>
              <a:gdLst>
                <a:gd name="T0" fmla="*/ 10477 w 35"/>
                <a:gd name="T1" fmla="*/ 17758 h 43"/>
                <a:gd name="T2" fmla="*/ 2222 w 35"/>
                <a:gd name="T3" fmla="*/ 0 h 43"/>
                <a:gd name="T4" fmla="*/ 1270 w 35"/>
                <a:gd name="T5" fmla="*/ 10928 h 43"/>
                <a:gd name="T6" fmla="*/ 0 w 35"/>
                <a:gd name="T7" fmla="*/ 25954 h 43"/>
                <a:gd name="T8" fmla="*/ 635 w 35"/>
                <a:gd name="T9" fmla="*/ 38247 h 43"/>
                <a:gd name="T10" fmla="*/ 1587 w 35"/>
                <a:gd name="T11" fmla="*/ 49175 h 43"/>
                <a:gd name="T12" fmla="*/ 1905 w 35"/>
                <a:gd name="T13" fmla="*/ 53273 h 43"/>
                <a:gd name="T14" fmla="*/ 2540 w 35"/>
                <a:gd name="T15" fmla="*/ 56005 h 43"/>
                <a:gd name="T16" fmla="*/ 3492 w 35"/>
                <a:gd name="T17" fmla="*/ 58737 h 43"/>
                <a:gd name="T18" fmla="*/ 4445 w 35"/>
                <a:gd name="T19" fmla="*/ 58737 h 43"/>
                <a:gd name="T20" fmla="*/ 5715 w 35"/>
                <a:gd name="T21" fmla="*/ 58737 h 43"/>
                <a:gd name="T22" fmla="*/ 6985 w 35"/>
                <a:gd name="T23" fmla="*/ 57371 h 43"/>
                <a:gd name="T24" fmla="*/ 8255 w 35"/>
                <a:gd name="T25" fmla="*/ 56005 h 43"/>
                <a:gd name="T26" fmla="*/ 8890 w 35"/>
                <a:gd name="T27" fmla="*/ 53273 h 43"/>
                <a:gd name="T28" fmla="*/ 9842 w 35"/>
                <a:gd name="T29" fmla="*/ 47809 h 43"/>
                <a:gd name="T30" fmla="*/ 10477 w 35"/>
                <a:gd name="T31" fmla="*/ 40979 h 43"/>
                <a:gd name="T32" fmla="*/ 11112 w 35"/>
                <a:gd name="T33" fmla="*/ 27320 h 43"/>
                <a:gd name="T34" fmla="*/ 10477 w 35"/>
                <a:gd name="T35" fmla="*/ 1775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73" name="Freeform 210"/>
            <p:cNvSpPr>
              <a:spLocks/>
            </p:cNvSpPr>
            <p:nvPr>
              <p:custDataLst>
                <p:tags r:id="rId102"/>
              </p:custDataLst>
            </p:nvPr>
          </p:nvSpPr>
          <p:spPr bwMode="auto">
            <a:xfrm>
              <a:off x="2211851" y="6422508"/>
              <a:ext cx="23772" cy="64772"/>
            </a:xfrm>
            <a:custGeom>
              <a:avLst/>
              <a:gdLst>
                <a:gd name="T0" fmla="*/ 20637 w 53"/>
                <a:gd name="T1" fmla="*/ 0 h 21"/>
                <a:gd name="T2" fmla="*/ 15964 w 53"/>
                <a:gd name="T3" fmla="*/ 2646 h 21"/>
                <a:gd name="T4" fmla="*/ 12460 w 53"/>
                <a:gd name="T5" fmla="*/ 5292 h 21"/>
                <a:gd name="T6" fmla="*/ 9734 w 53"/>
                <a:gd name="T7" fmla="*/ 13229 h 21"/>
                <a:gd name="T8" fmla="*/ 8177 w 53"/>
                <a:gd name="T9" fmla="*/ 18521 h 21"/>
                <a:gd name="T10" fmla="*/ 6619 w 53"/>
                <a:gd name="T11" fmla="*/ 26459 h 21"/>
                <a:gd name="T12" fmla="*/ 5062 w 53"/>
                <a:gd name="T13" fmla="*/ 34396 h 21"/>
                <a:gd name="T14" fmla="*/ 3115 w 53"/>
                <a:gd name="T15" fmla="*/ 42334 h 21"/>
                <a:gd name="T16" fmla="*/ 0 w 53"/>
                <a:gd name="T17" fmla="*/ 47625 h 21"/>
                <a:gd name="T18" fmla="*/ 1947 w 53"/>
                <a:gd name="T19" fmla="*/ 52917 h 21"/>
                <a:gd name="T20" fmla="*/ 4283 w 53"/>
                <a:gd name="T21" fmla="*/ 55563 h 21"/>
                <a:gd name="T22" fmla="*/ 6619 w 53"/>
                <a:gd name="T23" fmla="*/ 55563 h 21"/>
                <a:gd name="T24" fmla="*/ 9345 w 53"/>
                <a:gd name="T25" fmla="*/ 55563 h 21"/>
                <a:gd name="T26" fmla="*/ 14796 w 53"/>
                <a:gd name="T27" fmla="*/ 50271 h 21"/>
                <a:gd name="T28" fmla="*/ 20637 w 53"/>
                <a:gd name="T29" fmla="*/ 47625 h 21"/>
                <a:gd name="T30" fmla="*/ 2063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74" name="Freeform 211"/>
            <p:cNvSpPr>
              <a:spLocks/>
            </p:cNvSpPr>
            <p:nvPr>
              <p:custDataLst>
                <p:tags r:id="rId103"/>
              </p:custDataLst>
            </p:nvPr>
          </p:nvSpPr>
          <p:spPr bwMode="auto">
            <a:xfrm>
              <a:off x="2239281" y="6439164"/>
              <a:ext cx="20116" cy="66622"/>
            </a:xfrm>
            <a:custGeom>
              <a:avLst/>
              <a:gdLst>
                <a:gd name="T0" fmla="*/ 8935 w 43"/>
                <a:gd name="T1" fmla="*/ 0 h 38"/>
                <a:gd name="T2" fmla="*/ 4873 w 43"/>
                <a:gd name="T3" fmla="*/ 0 h 38"/>
                <a:gd name="T4" fmla="*/ 812 w 43"/>
                <a:gd name="T5" fmla="*/ 0 h 38"/>
                <a:gd name="T6" fmla="*/ 406 w 43"/>
                <a:gd name="T7" fmla="*/ 0 h 38"/>
                <a:gd name="T8" fmla="*/ 0 w 43"/>
                <a:gd name="T9" fmla="*/ 1504 h 38"/>
                <a:gd name="T10" fmla="*/ 0 w 43"/>
                <a:gd name="T11" fmla="*/ 4512 h 38"/>
                <a:gd name="T12" fmla="*/ 0 w 43"/>
                <a:gd name="T13" fmla="*/ 9024 h 38"/>
                <a:gd name="T14" fmla="*/ 406 w 43"/>
                <a:gd name="T15" fmla="*/ 15039 h 38"/>
                <a:gd name="T16" fmla="*/ 812 w 43"/>
                <a:gd name="T17" fmla="*/ 18047 h 38"/>
                <a:gd name="T18" fmla="*/ 1218 w 43"/>
                <a:gd name="T19" fmla="*/ 27071 h 38"/>
                <a:gd name="T20" fmla="*/ 2031 w 43"/>
                <a:gd name="T21" fmla="*/ 37599 h 38"/>
                <a:gd name="T22" fmla="*/ 4061 w 43"/>
                <a:gd name="T23" fmla="*/ 45118 h 38"/>
                <a:gd name="T24" fmla="*/ 6092 w 43"/>
                <a:gd name="T25" fmla="*/ 51134 h 38"/>
                <a:gd name="T26" fmla="*/ 8528 w 43"/>
                <a:gd name="T27" fmla="*/ 55646 h 38"/>
                <a:gd name="T28" fmla="*/ 10965 w 43"/>
                <a:gd name="T29" fmla="*/ 57150 h 38"/>
                <a:gd name="T30" fmla="*/ 14214 w 43"/>
                <a:gd name="T31" fmla="*/ 57150 h 38"/>
                <a:gd name="T32" fmla="*/ 17463 w 43"/>
                <a:gd name="T33" fmla="*/ 55646 h 38"/>
                <a:gd name="T34" fmla="*/ 16245 w 43"/>
                <a:gd name="T35" fmla="*/ 43614 h 38"/>
                <a:gd name="T36" fmla="*/ 14620 w 43"/>
                <a:gd name="T37" fmla="*/ 34591 h 38"/>
                <a:gd name="T38" fmla="*/ 13402 w 43"/>
                <a:gd name="T39" fmla="*/ 25567 h 38"/>
                <a:gd name="T40" fmla="*/ 12183 w 43"/>
                <a:gd name="T41" fmla="*/ 19551 h 38"/>
                <a:gd name="T42" fmla="*/ 10965 w 43"/>
                <a:gd name="T43" fmla="*/ 15039 h 38"/>
                <a:gd name="T44" fmla="*/ 9747 w 43"/>
                <a:gd name="T45" fmla="*/ 10528 h 38"/>
                <a:gd name="T46" fmla="*/ 9341 w 43"/>
                <a:gd name="T47" fmla="*/ 6016 h 38"/>
                <a:gd name="T48" fmla="*/ 8935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75" name="Freeform 212"/>
            <p:cNvSpPr>
              <a:spLocks/>
            </p:cNvSpPr>
            <p:nvPr>
              <p:custDataLst>
                <p:tags r:id="rId104"/>
              </p:custDataLst>
            </p:nvPr>
          </p:nvSpPr>
          <p:spPr bwMode="auto">
            <a:xfrm>
              <a:off x="2241110" y="6472475"/>
              <a:ext cx="7315" cy="66622"/>
            </a:xfrm>
            <a:custGeom>
              <a:avLst/>
              <a:gdLst>
                <a:gd name="T0" fmla="*/ 0 w 20"/>
                <a:gd name="T1" fmla="*/ 0 h 5"/>
                <a:gd name="T2" fmla="*/ 318 w 20"/>
                <a:gd name="T3" fmla="*/ 22860 h 5"/>
                <a:gd name="T4" fmla="*/ 635 w 20"/>
                <a:gd name="T5" fmla="*/ 34290 h 5"/>
                <a:gd name="T6" fmla="*/ 1270 w 20"/>
                <a:gd name="T7" fmla="*/ 45720 h 5"/>
                <a:gd name="T8" fmla="*/ 2223 w 20"/>
                <a:gd name="T9" fmla="*/ 57150 h 5"/>
                <a:gd name="T10" fmla="*/ 3493 w 20"/>
                <a:gd name="T11" fmla="*/ 45720 h 5"/>
                <a:gd name="T12" fmla="*/ 4445 w 20"/>
                <a:gd name="T13" fmla="*/ 34290 h 5"/>
                <a:gd name="T14" fmla="*/ 5398 w 20"/>
                <a:gd name="T15" fmla="*/ 22860 h 5"/>
                <a:gd name="T16" fmla="*/ 6350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76" name="Freeform 213"/>
            <p:cNvSpPr>
              <a:spLocks/>
            </p:cNvSpPr>
            <p:nvPr>
              <p:custDataLst>
                <p:tags r:id="rId105"/>
              </p:custDataLst>
            </p:nvPr>
          </p:nvSpPr>
          <p:spPr bwMode="auto">
            <a:xfrm>
              <a:off x="2327057" y="6553902"/>
              <a:ext cx="40231" cy="66622"/>
            </a:xfrm>
            <a:custGeom>
              <a:avLst/>
              <a:gdLst>
                <a:gd name="T0" fmla="*/ 19137 w 73"/>
                <a:gd name="T1" fmla="*/ 0 h 22"/>
                <a:gd name="T2" fmla="*/ 15310 w 73"/>
                <a:gd name="T3" fmla="*/ 2598 h 22"/>
                <a:gd name="T4" fmla="*/ 12439 w 73"/>
                <a:gd name="T5" fmla="*/ 5195 h 22"/>
                <a:gd name="T6" fmla="*/ 9568 w 73"/>
                <a:gd name="T7" fmla="*/ 12989 h 22"/>
                <a:gd name="T8" fmla="*/ 7176 w 73"/>
                <a:gd name="T9" fmla="*/ 20782 h 22"/>
                <a:gd name="T10" fmla="*/ 2871 w 73"/>
                <a:gd name="T11" fmla="*/ 36368 h 22"/>
                <a:gd name="T12" fmla="*/ 0 w 73"/>
                <a:gd name="T13" fmla="*/ 49357 h 22"/>
                <a:gd name="T14" fmla="*/ 9568 w 73"/>
                <a:gd name="T15" fmla="*/ 51955 h 22"/>
                <a:gd name="T16" fmla="*/ 18659 w 73"/>
                <a:gd name="T17" fmla="*/ 57150 h 22"/>
                <a:gd name="T18" fmla="*/ 23443 w 73"/>
                <a:gd name="T19" fmla="*/ 57150 h 22"/>
                <a:gd name="T20" fmla="*/ 27270 w 73"/>
                <a:gd name="T21" fmla="*/ 57150 h 22"/>
                <a:gd name="T22" fmla="*/ 31098 w 73"/>
                <a:gd name="T23" fmla="*/ 54552 h 22"/>
                <a:gd name="T24" fmla="*/ 34925 w 73"/>
                <a:gd name="T25" fmla="*/ 49357 h 22"/>
                <a:gd name="T26" fmla="*/ 30619 w 73"/>
                <a:gd name="T27" fmla="*/ 36368 h 22"/>
                <a:gd name="T28" fmla="*/ 26792 w 73"/>
                <a:gd name="T29" fmla="*/ 20782 h 22"/>
                <a:gd name="T30" fmla="*/ 25357 w 73"/>
                <a:gd name="T31" fmla="*/ 12989 h 22"/>
                <a:gd name="T32" fmla="*/ 23443 w 73"/>
                <a:gd name="T33" fmla="*/ 5195 h 22"/>
                <a:gd name="T34" fmla="*/ 21051 w 73"/>
                <a:gd name="T35" fmla="*/ 2598 h 22"/>
                <a:gd name="T36" fmla="*/ 1913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77" name="Freeform 214"/>
            <p:cNvSpPr>
              <a:spLocks/>
            </p:cNvSpPr>
            <p:nvPr>
              <p:custDataLst>
                <p:tags r:id="rId106"/>
              </p:custDataLst>
            </p:nvPr>
          </p:nvSpPr>
          <p:spPr bwMode="auto">
            <a:xfrm>
              <a:off x="2370945" y="6485428"/>
              <a:ext cx="142636" cy="116589"/>
            </a:xfrm>
            <a:custGeom>
              <a:avLst/>
              <a:gdLst>
                <a:gd name="T0" fmla="*/ 103555 w 281"/>
                <a:gd name="T1" fmla="*/ 87058 h 193"/>
                <a:gd name="T2" fmla="*/ 82844 w 281"/>
                <a:gd name="T3" fmla="*/ 88613 h 193"/>
                <a:gd name="T4" fmla="*/ 74031 w 281"/>
                <a:gd name="T5" fmla="*/ 87058 h 193"/>
                <a:gd name="T6" fmla="*/ 68302 w 281"/>
                <a:gd name="T7" fmla="*/ 84985 h 193"/>
                <a:gd name="T8" fmla="*/ 57286 w 281"/>
                <a:gd name="T9" fmla="*/ 69957 h 193"/>
                <a:gd name="T10" fmla="*/ 45828 w 281"/>
                <a:gd name="T11" fmla="*/ 48711 h 193"/>
                <a:gd name="T12" fmla="*/ 41422 w 281"/>
                <a:gd name="T13" fmla="*/ 38347 h 193"/>
                <a:gd name="T14" fmla="*/ 38337 w 281"/>
                <a:gd name="T15" fmla="*/ 26428 h 193"/>
                <a:gd name="T16" fmla="*/ 36575 w 281"/>
                <a:gd name="T17" fmla="*/ 13991 h 193"/>
                <a:gd name="T18" fmla="*/ 18948 w 281"/>
                <a:gd name="T19" fmla="*/ 0 h 193"/>
                <a:gd name="T20" fmla="*/ 12338 w 281"/>
                <a:gd name="T21" fmla="*/ 26947 h 193"/>
                <a:gd name="T22" fmla="*/ 7932 w 281"/>
                <a:gd name="T23" fmla="*/ 31610 h 193"/>
                <a:gd name="T24" fmla="*/ 2644 w 281"/>
                <a:gd name="T25" fmla="*/ 35756 h 193"/>
                <a:gd name="T26" fmla="*/ 0 w 281"/>
                <a:gd name="T27" fmla="*/ 37829 h 193"/>
                <a:gd name="T28" fmla="*/ 441 w 281"/>
                <a:gd name="T29" fmla="*/ 38865 h 193"/>
                <a:gd name="T30" fmla="*/ 3966 w 281"/>
                <a:gd name="T31" fmla="*/ 41974 h 193"/>
                <a:gd name="T32" fmla="*/ 16304 w 281"/>
                <a:gd name="T33" fmla="*/ 57520 h 193"/>
                <a:gd name="T34" fmla="*/ 19830 w 281"/>
                <a:gd name="T35" fmla="*/ 63221 h 193"/>
                <a:gd name="T36" fmla="*/ 23355 w 281"/>
                <a:gd name="T37" fmla="*/ 66848 h 193"/>
                <a:gd name="T38" fmla="*/ 27321 w 281"/>
                <a:gd name="T39" fmla="*/ 69439 h 193"/>
                <a:gd name="T40" fmla="*/ 31287 w 281"/>
                <a:gd name="T41" fmla="*/ 70475 h 193"/>
                <a:gd name="T42" fmla="*/ 33490 w 281"/>
                <a:gd name="T43" fmla="*/ 73066 h 193"/>
                <a:gd name="T44" fmla="*/ 34812 w 281"/>
                <a:gd name="T45" fmla="*/ 76694 h 193"/>
                <a:gd name="T46" fmla="*/ 37897 w 281"/>
                <a:gd name="T47" fmla="*/ 79285 h 193"/>
                <a:gd name="T48" fmla="*/ 43625 w 281"/>
                <a:gd name="T49" fmla="*/ 79803 h 193"/>
                <a:gd name="T50" fmla="*/ 46710 w 281"/>
                <a:gd name="T51" fmla="*/ 81358 h 193"/>
                <a:gd name="T52" fmla="*/ 48032 w 281"/>
                <a:gd name="T53" fmla="*/ 84467 h 193"/>
                <a:gd name="T54" fmla="*/ 48032 w 281"/>
                <a:gd name="T55" fmla="*/ 92758 h 193"/>
                <a:gd name="T56" fmla="*/ 48913 w 281"/>
                <a:gd name="T57" fmla="*/ 97940 h 193"/>
                <a:gd name="T58" fmla="*/ 50676 w 281"/>
                <a:gd name="T59" fmla="*/ 100013 h 193"/>
                <a:gd name="T60" fmla="*/ 56845 w 281"/>
                <a:gd name="T61" fmla="*/ 100013 h 193"/>
                <a:gd name="T62" fmla="*/ 72268 w 281"/>
                <a:gd name="T63" fmla="*/ 98977 h 193"/>
                <a:gd name="T64" fmla="*/ 79319 w 281"/>
                <a:gd name="T65" fmla="*/ 97940 h 193"/>
                <a:gd name="T66" fmla="*/ 84606 w 281"/>
                <a:gd name="T67" fmla="*/ 96386 h 193"/>
                <a:gd name="T68" fmla="*/ 93420 w 281"/>
                <a:gd name="T69" fmla="*/ 97422 h 193"/>
                <a:gd name="T70" fmla="*/ 123825 w 281"/>
                <a:gd name="T71" fmla="*/ 86540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78" name="Freeform 216"/>
            <p:cNvSpPr>
              <a:spLocks/>
            </p:cNvSpPr>
            <p:nvPr>
              <p:custDataLst>
                <p:tags r:id="rId107"/>
              </p:custDataLst>
            </p:nvPr>
          </p:nvSpPr>
          <p:spPr bwMode="auto">
            <a:xfrm>
              <a:off x="1690681" y="3720624"/>
              <a:ext cx="288929" cy="127693"/>
            </a:xfrm>
            <a:custGeom>
              <a:avLst/>
              <a:gdLst>
                <a:gd name="T0" fmla="*/ 55496 w 574"/>
                <a:gd name="T1" fmla="*/ 537 h 204"/>
                <a:gd name="T2" fmla="*/ 41513 w 574"/>
                <a:gd name="T3" fmla="*/ 3222 h 204"/>
                <a:gd name="T4" fmla="*/ 28841 w 574"/>
                <a:gd name="T5" fmla="*/ 8591 h 204"/>
                <a:gd name="T6" fmla="*/ 18790 w 574"/>
                <a:gd name="T7" fmla="*/ 13961 h 204"/>
                <a:gd name="T8" fmla="*/ 13109 w 574"/>
                <a:gd name="T9" fmla="*/ 18793 h 204"/>
                <a:gd name="T10" fmla="*/ 6992 w 574"/>
                <a:gd name="T11" fmla="*/ 27385 h 204"/>
                <a:gd name="T12" fmla="*/ 1748 w 574"/>
                <a:gd name="T13" fmla="*/ 38124 h 204"/>
                <a:gd name="T14" fmla="*/ 0 w 574"/>
                <a:gd name="T15" fmla="*/ 44030 h 204"/>
                <a:gd name="T16" fmla="*/ 437 w 574"/>
                <a:gd name="T17" fmla="*/ 46178 h 204"/>
                <a:gd name="T18" fmla="*/ 5681 w 574"/>
                <a:gd name="T19" fmla="*/ 46178 h 204"/>
                <a:gd name="T20" fmla="*/ 12672 w 574"/>
                <a:gd name="T21" fmla="*/ 44567 h 204"/>
                <a:gd name="T22" fmla="*/ 22723 w 574"/>
                <a:gd name="T23" fmla="*/ 40271 h 204"/>
                <a:gd name="T24" fmla="*/ 34958 w 574"/>
                <a:gd name="T25" fmla="*/ 31143 h 204"/>
                <a:gd name="T26" fmla="*/ 44572 w 574"/>
                <a:gd name="T27" fmla="*/ 24700 h 204"/>
                <a:gd name="T28" fmla="*/ 52000 w 574"/>
                <a:gd name="T29" fmla="*/ 21478 h 204"/>
                <a:gd name="T30" fmla="*/ 76471 w 574"/>
                <a:gd name="T31" fmla="*/ 19867 h 204"/>
                <a:gd name="T32" fmla="*/ 76908 w 574"/>
                <a:gd name="T33" fmla="*/ 25774 h 204"/>
                <a:gd name="T34" fmla="*/ 78656 w 574"/>
                <a:gd name="T35" fmla="*/ 29532 h 204"/>
                <a:gd name="T36" fmla="*/ 80404 w 574"/>
                <a:gd name="T37" fmla="*/ 31680 h 204"/>
                <a:gd name="T38" fmla="*/ 83026 w 574"/>
                <a:gd name="T39" fmla="*/ 32754 h 204"/>
                <a:gd name="T40" fmla="*/ 100068 w 574"/>
                <a:gd name="T41" fmla="*/ 32754 h 204"/>
                <a:gd name="T42" fmla="*/ 117547 w 574"/>
                <a:gd name="T43" fmla="*/ 41882 h 204"/>
                <a:gd name="T44" fmla="*/ 131967 w 574"/>
                <a:gd name="T45" fmla="*/ 51010 h 204"/>
                <a:gd name="T46" fmla="*/ 146824 w 574"/>
                <a:gd name="T47" fmla="*/ 59602 h 204"/>
                <a:gd name="T48" fmla="*/ 163867 w 574"/>
                <a:gd name="T49" fmla="*/ 66045 h 204"/>
                <a:gd name="T50" fmla="*/ 164303 w 574"/>
                <a:gd name="T51" fmla="*/ 71951 h 204"/>
                <a:gd name="T52" fmla="*/ 166925 w 574"/>
                <a:gd name="T53" fmla="*/ 76247 h 204"/>
                <a:gd name="T54" fmla="*/ 173043 w 574"/>
                <a:gd name="T55" fmla="*/ 81617 h 204"/>
                <a:gd name="T56" fmla="*/ 187026 w 574"/>
                <a:gd name="T57" fmla="*/ 89134 h 204"/>
                <a:gd name="T58" fmla="*/ 175665 w 574"/>
                <a:gd name="T59" fmla="*/ 102558 h 204"/>
                <a:gd name="T60" fmla="*/ 177850 w 574"/>
                <a:gd name="T61" fmla="*/ 105779 h 204"/>
                <a:gd name="T62" fmla="*/ 180909 w 574"/>
                <a:gd name="T63" fmla="*/ 107927 h 204"/>
                <a:gd name="T64" fmla="*/ 187463 w 574"/>
                <a:gd name="T65" fmla="*/ 109538 h 204"/>
                <a:gd name="T66" fmla="*/ 201447 w 574"/>
                <a:gd name="T67" fmla="*/ 109538 h 204"/>
                <a:gd name="T68" fmla="*/ 242522 w 574"/>
                <a:gd name="T69" fmla="*/ 101484 h 204"/>
                <a:gd name="T70" fmla="*/ 244270 w 574"/>
                <a:gd name="T71" fmla="*/ 98262 h 204"/>
                <a:gd name="T72" fmla="*/ 246892 w 574"/>
                <a:gd name="T73" fmla="*/ 95040 h 204"/>
                <a:gd name="T74" fmla="*/ 249951 w 574"/>
                <a:gd name="T75" fmla="*/ 92893 h 204"/>
                <a:gd name="T76" fmla="*/ 250825 w 574"/>
                <a:gd name="T77" fmla="*/ 86449 h 204"/>
                <a:gd name="T78" fmla="*/ 245144 w 574"/>
                <a:gd name="T79" fmla="*/ 82154 h 204"/>
                <a:gd name="T80" fmla="*/ 232472 w 574"/>
                <a:gd name="T81" fmla="*/ 79469 h 204"/>
                <a:gd name="T82" fmla="*/ 220237 w 574"/>
                <a:gd name="T83" fmla="*/ 74099 h 204"/>
                <a:gd name="T84" fmla="*/ 207564 w 574"/>
                <a:gd name="T85" fmla="*/ 66582 h 204"/>
                <a:gd name="T86" fmla="*/ 189211 w 574"/>
                <a:gd name="T87" fmla="*/ 53695 h 204"/>
                <a:gd name="T88" fmla="*/ 167362 w 574"/>
                <a:gd name="T89" fmla="*/ 36513 h 204"/>
                <a:gd name="T90" fmla="*/ 156438 w 574"/>
                <a:gd name="T91" fmla="*/ 28995 h 204"/>
                <a:gd name="T92" fmla="*/ 152068 w 574"/>
                <a:gd name="T93" fmla="*/ 27921 h 204"/>
                <a:gd name="T94" fmla="*/ 144203 w 574"/>
                <a:gd name="T95" fmla="*/ 27921 h 204"/>
                <a:gd name="T96" fmla="*/ 136337 w 574"/>
                <a:gd name="T97" fmla="*/ 27385 h 204"/>
                <a:gd name="T98" fmla="*/ 131967 w 574"/>
                <a:gd name="T99" fmla="*/ 26311 h 204"/>
                <a:gd name="T100" fmla="*/ 128471 w 574"/>
                <a:gd name="T101" fmla="*/ 23089 h 204"/>
                <a:gd name="T102" fmla="*/ 126723 w 574"/>
                <a:gd name="T103" fmla="*/ 17182 h 204"/>
                <a:gd name="T104" fmla="*/ 62051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79" name="Freeform 217"/>
            <p:cNvSpPr>
              <a:spLocks/>
            </p:cNvSpPr>
            <p:nvPr>
              <p:custDataLst>
                <p:tags r:id="rId108"/>
              </p:custDataLst>
            </p:nvPr>
          </p:nvSpPr>
          <p:spPr bwMode="auto">
            <a:xfrm>
              <a:off x="2041785" y="3840914"/>
              <a:ext cx="102405" cy="81426"/>
            </a:xfrm>
            <a:custGeom>
              <a:avLst/>
              <a:gdLst>
                <a:gd name="T0" fmla="*/ 17608 w 207"/>
                <a:gd name="T1" fmla="*/ 69850 h 129"/>
                <a:gd name="T2" fmla="*/ 21473 w 207"/>
                <a:gd name="T3" fmla="*/ 65518 h 129"/>
                <a:gd name="T4" fmla="*/ 25768 w 207"/>
                <a:gd name="T5" fmla="*/ 62269 h 129"/>
                <a:gd name="T6" fmla="*/ 30063 w 207"/>
                <a:gd name="T7" fmla="*/ 59562 h 129"/>
                <a:gd name="T8" fmla="*/ 34787 w 207"/>
                <a:gd name="T9" fmla="*/ 56855 h 129"/>
                <a:gd name="T10" fmla="*/ 45094 w 207"/>
                <a:gd name="T11" fmla="*/ 53606 h 129"/>
                <a:gd name="T12" fmla="*/ 55401 w 207"/>
                <a:gd name="T13" fmla="*/ 49816 h 129"/>
                <a:gd name="T14" fmla="*/ 65279 w 207"/>
                <a:gd name="T15" fmla="*/ 47108 h 129"/>
                <a:gd name="T16" fmla="*/ 74298 w 207"/>
                <a:gd name="T17" fmla="*/ 43859 h 129"/>
                <a:gd name="T18" fmla="*/ 78163 w 207"/>
                <a:gd name="T19" fmla="*/ 41693 h 129"/>
                <a:gd name="T20" fmla="*/ 82029 w 207"/>
                <a:gd name="T21" fmla="*/ 39528 h 129"/>
                <a:gd name="T22" fmla="*/ 85894 w 207"/>
                <a:gd name="T23" fmla="*/ 36279 h 129"/>
                <a:gd name="T24" fmla="*/ 88900 w 207"/>
                <a:gd name="T25" fmla="*/ 33030 h 129"/>
                <a:gd name="T26" fmla="*/ 85035 w 207"/>
                <a:gd name="T27" fmla="*/ 29240 h 129"/>
                <a:gd name="T28" fmla="*/ 80740 w 207"/>
                <a:gd name="T29" fmla="*/ 25449 h 129"/>
                <a:gd name="T30" fmla="*/ 76875 w 207"/>
                <a:gd name="T31" fmla="*/ 22742 h 129"/>
                <a:gd name="T32" fmla="*/ 72580 w 207"/>
                <a:gd name="T33" fmla="*/ 19493 h 129"/>
                <a:gd name="T34" fmla="*/ 64420 w 207"/>
                <a:gd name="T35" fmla="*/ 15703 h 129"/>
                <a:gd name="T36" fmla="*/ 55401 w 207"/>
                <a:gd name="T37" fmla="*/ 12454 h 129"/>
                <a:gd name="T38" fmla="*/ 45953 w 207"/>
                <a:gd name="T39" fmla="*/ 9747 h 129"/>
                <a:gd name="T40" fmla="*/ 36505 w 207"/>
                <a:gd name="T41" fmla="*/ 7039 h 129"/>
                <a:gd name="T42" fmla="*/ 27057 w 207"/>
                <a:gd name="T43" fmla="*/ 3790 h 129"/>
                <a:gd name="T44" fmla="*/ 17608 w 207"/>
                <a:gd name="T45" fmla="*/ 0 h 129"/>
                <a:gd name="T46" fmla="*/ 0 w 207"/>
                <a:gd name="T47" fmla="*/ 0 h 129"/>
                <a:gd name="T48" fmla="*/ 429 w 207"/>
                <a:gd name="T49" fmla="*/ 3249 h 129"/>
                <a:gd name="T50" fmla="*/ 859 w 207"/>
                <a:gd name="T51" fmla="*/ 7039 h 129"/>
                <a:gd name="T52" fmla="*/ 1718 w 207"/>
                <a:gd name="T53" fmla="*/ 10288 h 129"/>
                <a:gd name="T54" fmla="*/ 2577 w 207"/>
                <a:gd name="T55" fmla="*/ 13537 h 129"/>
                <a:gd name="T56" fmla="*/ 4295 w 207"/>
                <a:gd name="T57" fmla="*/ 18952 h 129"/>
                <a:gd name="T58" fmla="*/ 5583 w 207"/>
                <a:gd name="T59" fmla="*/ 24908 h 129"/>
                <a:gd name="T60" fmla="*/ 7301 w 207"/>
                <a:gd name="T61" fmla="*/ 29240 h 129"/>
                <a:gd name="T62" fmla="*/ 7730 w 207"/>
                <a:gd name="T63" fmla="*/ 33571 h 129"/>
                <a:gd name="T64" fmla="*/ 7301 w 207"/>
                <a:gd name="T65" fmla="*/ 35196 h 129"/>
                <a:gd name="T66" fmla="*/ 6013 w 207"/>
                <a:gd name="T67" fmla="*/ 36820 h 129"/>
                <a:gd name="T68" fmla="*/ 4724 w 207"/>
                <a:gd name="T69" fmla="*/ 38445 h 129"/>
                <a:gd name="T70" fmla="*/ 3006 w 207"/>
                <a:gd name="T71" fmla="*/ 39528 h 129"/>
                <a:gd name="T72" fmla="*/ 0 w 207"/>
                <a:gd name="T73" fmla="*/ 56313 h 129"/>
                <a:gd name="T74" fmla="*/ 1718 w 207"/>
                <a:gd name="T75" fmla="*/ 57396 h 129"/>
                <a:gd name="T76" fmla="*/ 5583 w 207"/>
                <a:gd name="T77" fmla="*/ 59562 h 129"/>
                <a:gd name="T78" fmla="*/ 8160 w 207"/>
                <a:gd name="T79" fmla="*/ 61186 h 129"/>
                <a:gd name="T80" fmla="*/ 10737 w 207"/>
                <a:gd name="T81" fmla="*/ 63352 h 129"/>
                <a:gd name="T82" fmla="*/ 14172 w 207"/>
                <a:gd name="T83" fmla="*/ 66060 h 129"/>
                <a:gd name="T84" fmla="*/ 17608 w 207"/>
                <a:gd name="T85" fmla="*/ 69850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80" name="Freeform 226"/>
            <p:cNvSpPr>
              <a:spLocks/>
            </p:cNvSpPr>
            <p:nvPr>
              <p:custDataLst>
                <p:tags r:id="rId109"/>
              </p:custDataLst>
            </p:nvPr>
          </p:nvSpPr>
          <p:spPr bwMode="auto">
            <a:xfrm>
              <a:off x="4281903" y="1744178"/>
              <a:ext cx="272471" cy="107335"/>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81" name="Freeform 227"/>
            <p:cNvSpPr>
              <a:spLocks/>
            </p:cNvSpPr>
            <p:nvPr>
              <p:custDataLst>
                <p:tags r:id="rId110"/>
              </p:custDataLst>
            </p:nvPr>
          </p:nvSpPr>
          <p:spPr bwMode="auto">
            <a:xfrm>
              <a:off x="4197784" y="2012516"/>
              <a:ext cx="517512" cy="421938"/>
            </a:xfrm>
            <a:custGeom>
              <a:avLst/>
              <a:gdLst>
                <a:gd name="T0" fmla="*/ 103976 w 1037"/>
                <a:gd name="T1" fmla="*/ 326280 h 690"/>
                <a:gd name="T2" fmla="*/ 67151 w 1037"/>
                <a:gd name="T3" fmla="*/ 358278 h 690"/>
                <a:gd name="T4" fmla="*/ 13863 w 1037"/>
                <a:gd name="T5" fmla="*/ 343066 h 690"/>
                <a:gd name="T6" fmla="*/ 29027 w 1037"/>
                <a:gd name="T7" fmla="*/ 332574 h 690"/>
                <a:gd name="T8" fmla="*/ 7798 w 1037"/>
                <a:gd name="T9" fmla="*/ 312641 h 690"/>
                <a:gd name="T10" fmla="*/ 19062 w 1037"/>
                <a:gd name="T11" fmla="*/ 312116 h 690"/>
                <a:gd name="T12" fmla="*/ 29027 w 1037"/>
                <a:gd name="T13" fmla="*/ 297428 h 690"/>
                <a:gd name="T14" fmla="*/ 3466 w 1037"/>
                <a:gd name="T15" fmla="*/ 286413 h 690"/>
                <a:gd name="T16" fmla="*/ 32059 w 1037"/>
                <a:gd name="T17" fmla="*/ 274348 h 690"/>
                <a:gd name="T18" fmla="*/ 0 w 1037"/>
                <a:gd name="T19" fmla="*/ 261758 h 690"/>
                <a:gd name="T20" fmla="*/ 8665 w 1037"/>
                <a:gd name="T21" fmla="*/ 239202 h 690"/>
                <a:gd name="T22" fmla="*/ 16030 w 1037"/>
                <a:gd name="T23" fmla="*/ 241825 h 690"/>
                <a:gd name="T24" fmla="*/ 33359 w 1037"/>
                <a:gd name="T25" fmla="*/ 235530 h 690"/>
                <a:gd name="T26" fmla="*/ 39857 w 1037"/>
                <a:gd name="T27" fmla="*/ 222416 h 690"/>
                <a:gd name="T28" fmla="*/ 56320 w 1037"/>
                <a:gd name="T29" fmla="*/ 214547 h 690"/>
                <a:gd name="T30" fmla="*/ 95311 w 1037"/>
                <a:gd name="T31" fmla="*/ 200384 h 690"/>
                <a:gd name="T32" fmla="*/ 98344 w 1037"/>
                <a:gd name="T33" fmla="*/ 177828 h 690"/>
                <a:gd name="T34" fmla="*/ 122605 w 1037"/>
                <a:gd name="T35" fmla="*/ 170484 h 690"/>
                <a:gd name="T36" fmla="*/ 122172 w 1037"/>
                <a:gd name="T37" fmla="*/ 162615 h 690"/>
                <a:gd name="T38" fmla="*/ 129103 w 1037"/>
                <a:gd name="T39" fmla="*/ 149501 h 690"/>
                <a:gd name="T40" fmla="*/ 145133 w 1037"/>
                <a:gd name="T41" fmla="*/ 127469 h 690"/>
                <a:gd name="T42" fmla="*/ 148599 w 1037"/>
                <a:gd name="T43" fmla="*/ 118552 h 690"/>
                <a:gd name="T44" fmla="*/ 168961 w 1037"/>
                <a:gd name="T45" fmla="*/ 104913 h 690"/>
                <a:gd name="T46" fmla="*/ 167661 w 1037"/>
                <a:gd name="T47" fmla="*/ 82357 h 690"/>
                <a:gd name="T48" fmla="*/ 161596 w 1037"/>
                <a:gd name="T49" fmla="*/ 74488 h 690"/>
                <a:gd name="T50" fmla="*/ 144700 w 1037"/>
                <a:gd name="T51" fmla="*/ 80783 h 690"/>
                <a:gd name="T52" fmla="*/ 168961 w 1037"/>
                <a:gd name="T53" fmla="*/ 54030 h 690"/>
                <a:gd name="T54" fmla="*/ 178059 w 1037"/>
                <a:gd name="T55" fmla="*/ 50358 h 690"/>
                <a:gd name="T56" fmla="*/ 200587 w 1037"/>
                <a:gd name="T57" fmla="*/ 59800 h 690"/>
                <a:gd name="T58" fmla="*/ 201886 w 1037"/>
                <a:gd name="T59" fmla="*/ 47735 h 690"/>
                <a:gd name="T60" fmla="*/ 241744 w 1037"/>
                <a:gd name="T61" fmla="*/ 31998 h 690"/>
                <a:gd name="T62" fmla="*/ 256040 w 1037"/>
                <a:gd name="T63" fmla="*/ 33048 h 690"/>
                <a:gd name="T64" fmla="*/ 279435 w 1037"/>
                <a:gd name="T65" fmla="*/ 28851 h 690"/>
                <a:gd name="T66" fmla="*/ 279435 w 1037"/>
                <a:gd name="T67" fmla="*/ 17311 h 690"/>
                <a:gd name="T68" fmla="*/ 302829 w 1037"/>
                <a:gd name="T69" fmla="*/ 6819 h 690"/>
                <a:gd name="T70" fmla="*/ 305429 w 1037"/>
                <a:gd name="T71" fmla="*/ 15212 h 690"/>
                <a:gd name="T72" fmla="*/ 308461 w 1037"/>
                <a:gd name="T73" fmla="*/ 20983 h 690"/>
                <a:gd name="T74" fmla="*/ 328390 w 1037"/>
                <a:gd name="T75" fmla="*/ 6295 h 690"/>
                <a:gd name="T76" fmla="*/ 353951 w 1037"/>
                <a:gd name="T77" fmla="*/ 3147 h 690"/>
                <a:gd name="T78" fmla="*/ 365648 w 1037"/>
                <a:gd name="T79" fmla="*/ 4197 h 690"/>
                <a:gd name="T80" fmla="*/ 373446 w 1037"/>
                <a:gd name="T81" fmla="*/ 5770 h 690"/>
                <a:gd name="T82" fmla="*/ 400307 w 1037"/>
                <a:gd name="T83" fmla="*/ 3147 h 690"/>
                <a:gd name="T84" fmla="*/ 449262 w 1037"/>
                <a:gd name="T85" fmla="*/ 22556 h 690"/>
                <a:gd name="T86" fmla="*/ 435399 w 1037"/>
                <a:gd name="T87" fmla="*/ 41441 h 690"/>
                <a:gd name="T88" fmla="*/ 402906 w 1037"/>
                <a:gd name="T89" fmla="*/ 28851 h 690"/>
                <a:gd name="T90" fmla="*/ 378212 w 1037"/>
                <a:gd name="T91" fmla="*/ 38818 h 690"/>
                <a:gd name="T92" fmla="*/ 367381 w 1037"/>
                <a:gd name="T93" fmla="*/ 60850 h 690"/>
                <a:gd name="T94" fmla="*/ 351351 w 1037"/>
                <a:gd name="T95" fmla="*/ 58227 h 690"/>
                <a:gd name="T96" fmla="*/ 322758 w 1037"/>
                <a:gd name="T97" fmla="*/ 67144 h 690"/>
                <a:gd name="T98" fmla="*/ 300663 w 1037"/>
                <a:gd name="T99" fmla="*/ 48260 h 690"/>
                <a:gd name="T100" fmla="*/ 268604 w 1037"/>
                <a:gd name="T101" fmla="*/ 58751 h 690"/>
                <a:gd name="T102" fmla="*/ 231346 w 1037"/>
                <a:gd name="T103" fmla="*/ 70292 h 690"/>
                <a:gd name="T104" fmla="*/ 210551 w 1037"/>
                <a:gd name="T105" fmla="*/ 110159 h 690"/>
                <a:gd name="T106" fmla="*/ 186290 w 1037"/>
                <a:gd name="T107" fmla="*/ 146354 h 690"/>
                <a:gd name="T108" fmla="*/ 172860 w 1037"/>
                <a:gd name="T109" fmla="*/ 190942 h 690"/>
                <a:gd name="T110" fmla="*/ 144266 w 1037"/>
                <a:gd name="T111" fmla="*/ 222940 h 690"/>
                <a:gd name="T112" fmla="*/ 153798 w 1037"/>
                <a:gd name="T113" fmla="*/ 260709 h 690"/>
                <a:gd name="T114" fmla="*/ 153364 w 1037"/>
                <a:gd name="T115" fmla="*/ 292707 h 690"/>
                <a:gd name="T116" fmla="*/ 143400 w 1037"/>
                <a:gd name="T117" fmla="*/ 322608 h 690"/>
                <a:gd name="T118" fmla="*/ 127804 w 1037"/>
                <a:gd name="T119" fmla="*/ 338345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C6AD68"/>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82" name="Freeform 228"/>
            <p:cNvSpPr>
              <a:spLocks/>
            </p:cNvSpPr>
            <p:nvPr>
              <p:custDataLst>
                <p:tags r:id="rId111"/>
              </p:custDataLst>
            </p:nvPr>
          </p:nvSpPr>
          <p:spPr bwMode="auto">
            <a:xfrm>
              <a:off x="4589119" y="2993336"/>
              <a:ext cx="56688" cy="105484"/>
            </a:xfrm>
            <a:custGeom>
              <a:avLst/>
              <a:gdLst>
                <a:gd name="T0" fmla="*/ 49212 w 120"/>
                <a:gd name="T1" fmla="*/ 51782 h 173"/>
                <a:gd name="T2" fmla="*/ 37729 w 120"/>
                <a:gd name="T3" fmla="*/ 31383 h 173"/>
                <a:gd name="T4" fmla="*/ 28707 w 120"/>
                <a:gd name="T5" fmla="*/ 14645 h 173"/>
                <a:gd name="T6" fmla="*/ 24606 w 120"/>
                <a:gd name="T7" fmla="*/ 8369 h 173"/>
                <a:gd name="T8" fmla="*/ 21735 w 120"/>
                <a:gd name="T9" fmla="*/ 4184 h 173"/>
                <a:gd name="T10" fmla="*/ 19685 w 120"/>
                <a:gd name="T11" fmla="*/ 2092 h 173"/>
                <a:gd name="T12" fmla="*/ 18455 w 120"/>
                <a:gd name="T13" fmla="*/ 1046 h 173"/>
                <a:gd name="T14" fmla="*/ 17634 w 120"/>
                <a:gd name="T15" fmla="*/ 523 h 173"/>
                <a:gd name="T16" fmla="*/ 15994 w 120"/>
                <a:gd name="T17" fmla="*/ 0 h 173"/>
                <a:gd name="T18" fmla="*/ 13533 w 120"/>
                <a:gd name="T19" fmla="*/ 0 h 173"/>
                <a:gd name="T20" fmla="*/ 11073 w 120"/>
                <a:gd name="T21" fmla="*/ 523 h 173"/>
                <a:gd name="T22" fmla="*/ 9842 w 120"/>
                <a:gd name="T23" fmla="*/ 1569 h 173"/>
                <a:gd name="T24" fmla="*/ 8612 w 120"/>
                <a:gd name="T25" fmla="*/ 2615 h 173"/>
                <a:gd name="T26" fmla="*/ 7792 w 120"/>
                <a:gd name="T27" fmla="*/ 4184 h 173"/>
                <a:gd name="T28" fmla="*/ 6562 w 120"/>
                <a:gd name="T29" fmla="*/ 6277 h 173"/>
                <a:gd name="T30" fmla="*/ 6152 w 120"/>
                <a:gd name="T31" fmla="*/ 7846 h 173"/>
                <a:gd name="T32" fmla="*/ 6152 w 120"/>
                <a:gd name="T33" fmla="*/ 10461 h 173"/>
                <a:gd name="T34" fmla="*/ 5741 w 120"/>
                <a:gd name="T35" fmla="*/ 15691 h 173"/>
                <a:gd name="T36" fmla="*/ 4921 w 120"/>
                <a:gd name="T37" fmla="*/ 21968 h 173"/>
                <a:gd name="T38" fmla="*/ 4101 w 120"/>
                <a:gd name="T39" fmla="*/ 25106 h 173"/>
                <a:gd name="T40" fmla="*/ 3281 w 120"/>
                <a:gd name="T41" fmla="*/ 28244 h 173"/>
                <a:gd name="T42" fmla="*/ 1640 w 120"/>
                <a:gd name="T43" fmla="*/ 31906 h 173"/>
                <a:gd name="T44" fmla="*/ 0 w 120"/>
                <a:gd name="T45" fmla="*/ 35567 h 173"/>
                <a:gd name="T46" fmla="*/ 2051 w 120"/>
                <a:gd name="T47" fmla="*/ 42890 h 173"/>
                <a:gd name="T48" fmla="*/ 4101 w 120"/>
                <a:gd name="T49" fmla="*/ 51782 h 173"/>
                <a:gd name="T50" fmla="*/ 6152 w 120"/>
                <a:gd name="T51" fmla="*/ 60150 h 173"/>
                <a:gd name="T52" fmla="*/ 8202 w 120"/>
                <a:gd name="T53" fmla="*/ 67473 h 173"/>
                <a:gd name="T54" fmla="*/ 9842 w 120"/>
                <a:gd name="T55" fmla="*/ 70088 h 173"/>
                <a:gd name="T56" fmla="*/ 12303 w 120"/>
                <a:gd name="T57" fmla="*/ 72703 h 173"/>
                <a:gd name="T58" fmla="*/ 15174 w 120"/>
                <a:gd name="T59" fmla="*/ 75842 h 173"/>
                <a:gd name="T60" fmla="*/ 18865 w 120"/>
                <a:gd name="T61" fmla="*/ 78980 h 173"/>
                <a:gd name="T62" fmla="*/ 22145 w 120"/>
                <a:gd name="T63" fmla="*/ 82118 h 173"/>
                <a:gd name="T64" fmla="*/ 24606 w 120"/>
                <a:gd name="T65" fmla="*/ 85257 h 173"/>
                <a:gd name="T66" fmla="*/ 25426 w 120"/>
                <a:gd name="T67" fmla="*/ 86303 h 173"/>
                <a:gd name="T68" fmla="*/ 26657 w 120"/>
                <a:gd name="T69" fmla="*/ 87872 h 173"/>
                <a:gd name="T70" fmla="*/ 27067 w 120"/>
                <a:gd name="T71" fmla="*/ 88918 h 173"/>
                <a:gd name="T72" fmla="*/ 27477 w 120"/>
                <a:gd name="T73" fmla="*/ 90487 h 173"/>
                <a:gd name="T74" fmla="*/ 31168 w 120"/>
                <a:gd name="T75" fmla="*/ 87349 h 173"/>
                <a:gd name="T76" fmla="*/ 35269 w 120"/>
                <a:gd name="T77" fmla="*/ 83687 h 173"/>
                <a:gd name="T78" fmla="*/ 38139 w 120"/>
                <a:gd name="T79" fmla="*/ 79503 h 173"/>
                <a:gd name="T80" fmla="*/ 41420 w 120"/>
                <a:gd name="T81" fmla="*/ 74273 h 173"/>
                <a:gd name="T82" fmla="*/ 43471 w 120"/>
                <a:gd name="T83" fmla="*/ 69042 h 173"/>
                <a:gd name="T84" fmla="*/ 45931 w 120"/>
                <a:gd name="T85" fmla="*/ 63289 h 173"/>
                <a:gd name="T86" fmla="*/ 47572 w 120"/>
                <a:gd name="T87" fmla="*/ 57535 h 173"/>
                <a:gd name="T88" fmla="*/ 49212 w 120"/>
                <a:gd name="T89" fmla="*/ 51782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83" name="Freeform 229"/>
            <p:cNvSpPr>
              <a:spLocks/>
            </p:cNvSpPr>
            <p:nvPr>
              <p:custDataLst>
                <p:tags r:id="rId112"/>
              </p:custDataLst>
            </p:nvPr>
          </p:nvSpPr>
          <p:spPr bwMode="auto">
            <a:xfrm>
              <a:off x="4252644" y="2806425"/>
              <a:ext cx="96919" cy="68473"/>
            </a:xfrm>
            <a:custGeom>
              <a:avLst/>
              <a:gdLst>
                <a:gd name="T0" fmla="*/ 84137 w 200"/>
                <a:gd name="T1" fmla="*/ 32965 h 98"/>
                <a:gd name="T2" fmla="*/ 82034 w 200"/>
                <a:gd name="T3" fmla="*/ 33565 h 98"/>
                <a:gd name="T4" fmla="*/ 78247 w 200"/>
                <a:gd name="T5" fmla="*/ 35962 h 98"/>
                <a:gd name="T6" fmla="*/ 74461 w 200"/>
                <a:gd name="T7" fmla="*/ 38959 h 98"/>
                <a:gd name="T8" fmla="*/ 69834 w 200"/>
                <a:gd name="T9" fmla="*/ 43754 h 98"/>
                <a:gd name="T10" fmla="*/ 65206 w 200"/>
                <a:gd name="T11" fmla="*/ 47949 h 98"/>
                <a:gd name="T12" fmla="*/ 60999 w 200"/>
                <a:gd name="T13" fmla="*/ 52145 h 98"/>
                <a:gd name="T14" fmla="*/ 57634 w 200"/>
                <a:gd name="T15" fmla="*/ 55741 h 98"/>
                <a:gd name="T16" fmla="*/ 55951 w 200"/>
                <a:gd name="T17" fmla="*/ 58738 h 98"/>
                <a:gd name="T18" fmla="*/ 53427 w 200"/>
                <a:gd name="T19" fmla="*/ 58738 h 98"/>
                <a:gd name="T20" fmla="*/ 51324 w 200"/>
                <a:gd name="T21" fmla="*/ 58738 h 98"/>
                <a:gd name="T22" fmla="*/ 48799 w 200"/>
                <a:gd name="T23" fmla="*/ 58139 h 98"/>
                <a:gd name="T24" fmla="*/ 46696 w 200"/>
                <a:gd name="T25" fmla="*/ 56940 h 98"/>
                <a:gd name="T26" fmla="*/ 44593 w 200"/>
                <a:gd name="T27" fmla="*/ 55741 h 98"/>
                <a:gd name="T28" fmla="*/ 43331 w 200"/>
                <a:gd name="T29" fmla="*/ 52744 h 98"/>
                <a:gd name="T30" fmla="*/ 42489 w 200"/>
                <a:gd name="T31" fmla="*/ 49148 h 98"/>
                <a:gd name="T32" fmla="*/ 42069 w 200"/>
                <a:gd name="T33" fmla="*/ 44353 h 98"/>
                <a:gd name="T34" fmla="*/ 38282 w 200"/>
                <a:gd name="T35" fmla="*/ 47949 h 98"/>
                <a:gd name="T36" fmla="*/ 34496 w 200"/>
                <a:gd name="T37" fmla="*/ 51546 h 98"/>
                <a:gd name="T38" fmla="*/ 32813 w 200"/>
                <a:gd name="T39" fmla="*/ 53943 h 98"/>
                <a:gd name="T40" fmla="*/ 30289 w 200"/>
                <a:gd name="T41" fmla="*/ 55741 h 98"/>
                <a:gd name="T42" fmla="*/ 28186 w 200"/>
                <a:gd name="T43" fmla="*/ 57539 h 98"/>
                <a:gd name="T44" fmla="*/ 25241 w 200"/>
                <a:gd name="T45" fmla="*/ 58738 h 98"/>
                <a:gd name="T46" fmla="*/ 16407 w 200"/>
                <a:gd name="T47" fmla="*/ 58738 h 98"/>
                <a:gd name="T48" fmla="*/ 14303 w 200"/>
                <a:gd name="T49" fmla="*/ 58738 h 98"/>
                <a:gd name="T50" fmla="*/ 11779 w 200"/>
                <a:gd name="T51" fmla="*/ 56940 h 98"/>
                <a:gd name="T52" fmla="*/ 9255 w 200"/>
                <a:gd name="T53" fmla="*/ 55142 h 98"/>
                <a:gd name="T54" fmla="*/ 6310 w 200"/>
                <a:gd name="T55" fmla="*/ 53344 h 98"/>
                <a:gd name="T56" fmla="*/ 3786 w 200"/>
                <a:gd name="T57" fmla="*/ 50946 h 98"/>
                <a:gd name="T58" fmla="*/ 1683 w 200"/>
                <a:gd name="T59" fmla="*/ 48549 h 98"/>
                <a:gd name="T60" fmla="*/ 421 w 200"/>
                <a:gd name="T61" fmla="*/ 46151 h 98"/>
                <a:gd name="T62" fmla="*/ 0 w 200"/>
                <a:gd name="T63" fmla="*/ 44353 h 98"/>
                <a:gd name="T64" fmla="*/ 2103 w 200"/>
                <a:gd name="T65" fmla="*/ 42555 h 98"/>
                <a:gd name="T66" fmla="*/ 4207 w 200"/>
                <a:gd name="T67" fmla="*/ 40158 h 98"/>
                <a:gd name="T68" fmla="*/ 5890 w 200"/>
                <a:gd name="T69" fmla="*/ 35962 h 98"/>
                <a:gd name="T70" fmla="*/ 8414 w 200"/>
                <a:gd name="T71" fmla="*/ 31766 h 98"/>
                <a:gd name="T72" fmla="*/ 9676 w 200"/>
                <a:gd name="T73" fmla="*/ 26972 h 98"/>
                <a:gd name="T74" fmla="*/ 11358 w 200"/>
                <a:gd name="T75" fmla="*/ 22177 h 98"/>
                <a:gd name="T76" fmla="*/ 12621 w 200"/>
                <a:gd name="T77" fmla="*/ 16782 h 98"/>
                <a:gd name="T78" fmla="*/ 13883 w 200"/>
                <a:gd name="T79" fmla="*/ 11388 h 98"/>
                <a:gd name="T80" fmla="*/ 27765 w 200"/>
                <a:gd name="T81" fmla="*/ 8391 h 98"/>
                <a:gd name="T82" fmla="*/ 43331 w 200"/>
                <a:gd name="T83" fmla="*/ 5394 h 98"/>
                <a:gd name="T84" fmla="*/ 60999 w 200"/>
                <a:gd name="T85" fmla="*/ 2397 h 98"/>
                <a:gd name="T86" fmla="*/ 81192 w 200"/>
                <a:gd name="T87" fmla="*/ 0 h 98"/>
                <a:gd name="T88" fmla="*/ 69834 w 200"/>
                <a:gd name="T89" fmla="*/ 18580 h 98"/>
                <a:gd name="T90" fmla="*/ 69834 w 200"/>
                <a:gd name="T91" fmla="*/ 20378 h 98"/>
                <a:gd name="T92" fmla="*/ 68992 w 200"/>
                <a:gd name="T93" fmla="*/ 22177 h 98"/>
                <a:gd name="T94" fmla="*/ 68151 w 200"/>
                <a:gd name="T95" fmla="*/ 23375 h 98"/>
                <a:gd name="T96" fmla="*/ 67730 w 200"/>
                <a:gd name="T97" fmla="*/ 24574 h 98"/>
                <a:gd name="T98" fmla="*/ 66048 w 200"/>
                <a:gd name="T99" fmla="*/ 26972 h 98"/>
                <a:gd name="T100" fmla="*/ 65627 w 200"/>
                <a:gd name="T101" fmla="*/ 28170 h 98"/>
                <a:gd name="T102" fmla="*/ 65627 w 200"/>
                <a:gd name="T103" fmla="*/ 29369 h 98"/>
                <a:gd name="T104" fmla="*/ 66048 w 200"/>
                <a:gd name="T105" fmla="*/ 29968 h 98"/>
                <a:gd name="T106" fmla="*/ 66889 w 200"/>
                <a:gd name="T107" fmla="*/ 29968 h 98"/>
                <a:gd name="T108" fmla="*/ 68572 w 200"/>
                <a:gd name="T109" fmla="*/ 30568 h 98"/>
                <a:gd name="T110" fmla="*/ 74461 w 200"/>
                <a:gd name="T111" fmla="*/ 31766 h 98"/>
                <a:gd name="T112" fmla="*/ 84137 w 200"/>
                <a:gd name="T113" fmla="*/ 32965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84" name="Freeform 230"/>
            <p:cNvSpPr>
              <a:spLocks/>
            </p:cNvSpPr>
            <p:nvPr>
              <p:custDataLst>
                <p:tags r:id="rId113"/>
              </p:custDataLst>
            </p:nvPr>
          </p:nvSpPr>
          <p:spPr bwMode="auto">
            <a:xfrm>
              <a:off x="4181325" y="2595456"/>
              <a:ext cx="96920" cy="85128"/>
            </a:xfrm>
            <a:custGeom>
              <a:avLst/>
              <a:gdLst>
                <a:gd name="T0" fmla="*/ 0 w 186"/>
                <a:gd name="T1" fmla="*/ 57597 h 142"/>
                <a:gd name="T2" fmla="*/ 905 w 186"/>
                <a:gd name="T3" fmla="*/ 59654 h 142"/>
                <a:gd name="T4" fmla="*/ 1357 w 186"/>
                <a:gd name="T5" fmla="*/ 55026 h 142"/>
                <a:gd name="T6" fmla="*/ 1357 w 186"/>
                <a:gd name="T7" fmla="*/ 47826 h 142"/>
                <a:gd name="T8" fmla="*/ 4071 w 186"/>
                <a:gd name="T9" fmla="*/ 42169 h 142"/>
                <a:gd name="T10" fmla="*/ 7690 w 186"/>
                <a:gd name="T11" fmla="*/ 35484 h 142"/>
                <a:gd name="T12" fmla="*/ 9047 w 186"/>
                <a:gd name="T13" fmla="*/ 28799 h 142"/>
                <a:gd name="T14" fmla="*/ 10404 w 186"/>
                <a:gd name="T15" fmla="*/ 23656 h 142"/>
                <a:gd name="T16" fmla="*/ 12666 w 186"/>
                <a:gd name="T17" fmla="*/ 19028 h 142"/>
                <a:gd name="T18" fmla="*/ 15832 w 186"/>
                <a:gd name="T19" fmla="*/ 16456 h 142"/>
                <a:gd name="T20" fmla="*/ 18547 w 186"/>
                <a:gd name="T21" fmla="*/ 19542 h 142"/>
                <a:gd name="T22" fmla="*/ 19451 w 186"/>
                <a:gd name="T23" fmla="*/ 25199 h 142"/>
                <a:gd name="T24" fmla="*/ 21261 w 186"/>
                <a:gd name="T25" fmla="*/ 29827 h 142"/>
                <a:gd name="T26" fmla="*/ 24880 w 186"/>
                <a:gd name="T27" fmla="*/ 33427 h 142"/>
                <a:gd name="T28" fmla="*/ 39355 w 186"/>
                <a:gd name="T29" fmla="*/ 34455 h 142"/>
                <a:gd name="T30" fmla="*/ 35736 w 186"/>
                <a:gd name="T31" fmla="*/ 21085 h 142"/>
                <a:gd name="T32" fmla="*/ 31212 w 186"/>
                <a:gd name="T33" fmla="*/ 18513 h 142"/>
                <a:gd name="T34" fmla="*/ 28498 w 186"/>
                <a:gd name="T35" fmla="*/ 15428 h 142"/>
                <a:gd name="T36" fmla="*/ 27594 w 186"/>
                <a:gd name="T37" fmla="*/ 11828 h 142"/>
                <a:gd name="T38" fmla="*/ 31665 w 186"/>
                <a:gd name="T39" fmla="*/ 8742 h 142"/>
                <a:gd name="T40" fmla="*/ 39355 w 186"/>
                <a:gd name="T41" fmla="*/ 7200 h 142"/>
                <a:gd name="T42" fmla="*/ 44331 w 186"/>
                <a:gd name="T43" fmla="*/ 5143 h 142"/>
                <a:gd name="T44" fmla="*/ 50211 w 186"/>
                <a:gd name="T45" fmla="*/ 3086 h 142"/>
                <a:gd name="T46" fmla="*/ 58806 w 186"/>
                <a:gd name="T47" fmla="*/ 1543 h 142"/>
                <a:gd name="T48" fmla="*/ 66496 w 186"/>
                <a:gd name="T49" fmla="*/ 514 h 142"/>
                <a:gd name="T50" fmla="*/ 71924 w 186"/>
                <a:gd name="T51" fmla="*/ 1029 h 142"/>
                <a:gd name="T52" fmla="*/ 79614 w 186"/>
                <a:gd name="T53" fmla="*/ 514 h 142"/>
                <a:gd name="T54" fmla="*/ 82781 w 186"/>
                <a:gd name="T55" fmla="*/ 5143 h 142"/>
                <a:gd name="T56" fmla="*/ 80519 w 186"/>
                <a:gd name="T57" fmla="*/ 13371 h 142"/>
                <a:gd name="T58" fmla="*/ 76448 w 186"/>
                <a:gd name="T59" fmla="*/ 20570 h 142"/>
                <a:gd name="T60" fmla="*/ 71924 w 186"/>
                <a:gd name="T61" fmla="*/ 26227 h 142"/>
                <a:gd name="T62" fmla="*/ 70115 w 186"/>
                <a:gd name="T63" fmla="*/ 32398 h 142"/>
                <a:gd name="T64" fmla="*/ 69210 w 186"/>
                <a:gd name="T65" fmla="*/ 39084 h 142"/>
                <a:gd name="T66" fmla="*/ 54283 w 186"/>
                <a:gd name="T67" fmla="*/ 73025 h 142"/>
                <a:gd name="T68" fmla="*/ 36188 w 186"/>
                <a:gd name="T69" fmla="*/ 62740 h 142"/>
                <a:gd name="T70" fmla="*/ 15832 w 186"/>
                <a:gd name="T71" fmla="*/ 60168 h 142"/>
                <a:gd name="T72" fmla="*/ 3619 w 186"/>
                <a:gd name="T73" fmla="*/ 58111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C6AD68"/>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85" name="Freeform 231"/>
            <p:cNvSpPr>
              <a:spLocks/>
            </p:cNvSpPr>
            <p:nvPr>
              <p:custDataLst>
                <p:tags r:id="rId114"/>
              </p:custDataLst>
            </p:nvPr>
          </p:nvSpPr>
          <p:spPr bwMode="auto">
            <a:xfrm>
              <a:off x="4159381" y="2669480"/>
              <a:ext cx="96920" cy="66622"/>
            </a:xfrm>
            <a:custGeom>
              <a:avLst/>
              <a:gdLst>
                <a:gd name="T0" fmla="*/ 84138 w 192"/>
                <a:gd name="T1" fmla="*/ 33201 h 105"/>
                <a:gd name="T2" fmla="*/ 82823 w 192"/>
                <a:gd name="T3" fmla="*/ 33746 h 105"/>
                <a:gd name="T4" fmla="*/ 80632 w 192"/>
                <a:gd name="T5" fmla="*/ 34290 h 105"/>
                <a:gd name="T6" fmla="*/ 78879 w 192"/>
                <a:gd name="T7" fmla="*/ 34834 h 105"/>
                <a:gd name="T8" fmla="*/ 77565 w 192"/>
                <a:gd name="T9" fmla="*/ 36467 h 105"/>
                <a:gd name="T10" fmla="*/ 73621 w 192"/>
                <a:gd name="T11" fmla="*/ 39189 h 105"/>
                <a:gd name="T12" fmla="*/ 70115 w 192"/>
                <a:gd name="T13" fmla="*/ 42999 h 105"/>
                <a:gd name="T14" fmla="*/ 67486 w 192"/>
                <a:gd name="T15" fmla="*/ 46809 h 105"/>
                <a:gd name="T16" fmla="*/ 64418 w 192"/>
                <a:gd name="T17" fmla="*/ 50619 h 105"/>
                <a:gd name="T18" fmla="*/ 62665 w 192"/>
                <a:gd name="T19" fmla="*/ 53884 h 105"/>
                <a:gd name="T20" fmla="*/ 60912 w 192"/>
                <a:gd name="T21" fmla="*/ 57150 h 105"/>
                <a:gd name="T22" fmla="*/ 52586 w 192"/>
                <a:gd name="T23" fmla="*/ 52796 h 105"/>
                <a:gd name="T24" fmla="*/ 44698 w 192"/>
                <a:gd name="T25" fmla="*/ 48441 h 105"/>
                <a:gd name="T26" fmla="*/ 37687 w 192"/>
                <a:gd name="T27" fmla="*/ 43543 h 105"/>
                <a:gd name="T28" fmla="*/ 30237 w 192"/>
                <a:gd name="T29" fmla="*/ 38644 h 105"/>
                <a:gd name="T30" fmla="*/ 23226 w 192"/>
                <a:gd name="T31" fmla="*/ 33201 h 105"/>
                <a:gd name="T32" fmla="*/ 15776 w 192"/>
                <a:gd name="T33" fmla="*/ 28847 h 105"/>
                <a:gd name="T34" fmla="*/ 8326 w 192"/>
                <a:gd name="T35" fmla="*/ 23949 h 105"/>
                <a:gd name="T36" fmla="*/ 0 w 192"/>
                <a:gd name="T37" fmla="*/ 20139 h 105"/>
                <a:gd name="T38" fmla="*/ 0 w 192"/>
                <a:gd name="T39" fmla="*/ 7076 h 105"/>
                <a:gd name="T40" fmla="*/ 3068 w 192"/>
                <a:gd name="T41" fmla="*/ 3810 h 105"/>
                <a:gd name="T42" fmla="*/ 7012 w 192"/>
                <a:gd name="T43" fmla="*/ 2177 h 105"/>
                <a:gd name="T44" fmla="*/ 12708 w 192"/>
                <a:gd name="T45" fmla="*/ 544 h 105"/>
                <a:gd name="T46" fmla="*/ 17529 w 192"/>
                <a:gd name="T47" fmla="*/ 0 h 105"/>
                <a:gd name="T48" fmla="*/ 26293 w 192"/>
                <a:gd name="T49" fmla="*/ 1089 h 105"/>
                <a:gd name="T50" fmla="*/ 40754 w 192"/>
                <a:gd name="T51" fmla="*/ 2721 h 105"/>
                <a:gd name="T52" fmla="*/ 48642 w 192"/>
                <a:gd name="T53" fmla="*/ 3810 h 105"/>
                <a:gd name="T54" fmla="*/ 56092 w 192"/>
                <a:gd name="T55" fmla="*/ 3810 h 105"/>
                <a:gd name="T56" fmla="*/ 62665 w 192"/>
                <a:gd name="T57" fmla="*/ 3810 h 105"/>
                <a:gd name="T58" fmla="*/ 67047 w 192"/>
                <a:gd name="T59" fmla="*/ 3266 h 105"/>
                <a:gd name="T60" fmla="*/ 67924 w 192"/>
                <a:gd name="T61" fmla="*/ 5987 h 105"/>
                <a:gd name="T62" fmla="*/ 69677 w 192"/>
                <a:gd name="T63" fmla="*/ 9253 h 105"/>
                <a:gd name="T64" fmla="*/ 70553 w 192"/>
                <a:gd name="T65" fmla="*/ 10886 h 105"/>
                <a:gd name="T66" fmla="*/ 71868 w 192"/>
                <a:gd name="T67" fmla="*/ 12519 h 105"/>
                <a:gd name="T68" fmla="*/ 72306 w 192"/>
                <a:gd name="T69" fmla="*/ 14696 h 105"/>
                <a:gd name="T70" fmla="*/ 72744 w 192"/>
                <a:gd name="T71" fmla="*/ 16873 h 105"/>
                <a:gd name="T72" fmla="*/ 74497 w 192"/>
                <a:gd name="T73" fmla="*/ 17417 h 105"/>
                <a:gd name="T74" fmla="*/ 77565 w 192"/>
                <a:gd name="T75" fmla="*/ 17961 h 105"/>
                <a:gd name="T76" fmla="*/ 78879 w 192"/>
                <a:gd name="T77" fmla="*/ 18506 h 105"/>
                <a:gd name="T78" fmla="*/ 80194 w 192"/>
                <a:gd name="T79" fmla="*/ 18506 h 105"/>
                <a:gd name="T80" fmla="*/ 82385 w 192"/>
                <a:gd name="T81" fmla="*/ 17961 h 105"/>
                <a:gd name="T82" fmla="*/ 84138 w 192"/>
                <a:gd name="T83" fmla="*/ 16873 h 105"/>
                <a:gd name="T84" fmla="*/ 84138 w 192"/>
                <a:gd name="T85" fmla="*/ 33201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C6AD68"/>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86" name="Freeform 232"/>
            <p:cNvSpPr>
              <a:spLocks/>
            </p:cNvSpPr>
            <p:nvPr>
              <p:custDataLst>
                <p:tags r:id="rId115"/>
              </p:custDataLst>
            </p:nvPr>
          </p:nvSpPr>
          <p:spPr bwMode="auto">
            <a:xfrm>
              <a:off x="5035313" y="3315342"/>
              <a:ext cx="38401" cy="153599"/>
            </a:xfrm>
            <a:custGeom>
              <a:avLst/>
              <a:gdLst>
                <a:gd name="T0" fmla="*/ 13752 w 80"/>
                <a:gd name="T1" fmla="*/ 0 h 254"/>
                <a:gd name="T2" fmla="*/ 15418 w 80"/>
                <a:gd name="T3" fmla="*/ 1037 h 254"/>
                <a:gd name="T4" fmla="*/ 16669 w 80"/>
                <a:gd name="T5" fmla="*/ 2075 h 254"/>
                <a:gd name="T6" fmla="*/ 17919 w 80"/>
                <a:gd name="T7" fmla="*/ 3631 h 254"/>
                <a:gd name="T8" fmla="*/ 19169 w 80"/>
                <a:gd name="T9" fmla="*/ 5187 h 254"/>
                <a:gd name="T10" fmla="*/ 21669 w 80"/>
                <a:gd name="T11" fmla="*/ 9337 h 254"/>
                <a:gd name="T12" fmla="*/ 23336 w 80"/>
                <a:gd name="T13" fmla="*/ 12969 h 254"/>
                <a:gd name="T14" fmla="*/ 25836 w 80"/>
                <a:gd name="T15" fmla="*/ 16600 h 254"/>
                <a:gd name="T16" fmla="*/ 27920 w 80"/>
                <a:gd name="T17" fmla="*/ 19712 h 254"/>
                <a:gd name="T18" fmla="*/ 29170 w 80"/>
                <a:gd name="T19" fmla="*/ 20750 h 254"/>
                <a:gd name="T20" fmla="*/ 30420 w 80"/>
                <a:gd name="T21" fmla="*/ 21787 h 254"/>
                <a:gd name="T22" fmla="*/ 31670 w 80"/>
                <a:gd name="T23" fmla="*/ 22306 h 254"/>
                <a:gd name="T24" fmla="*/ 33337 w 80"/>
                <a:gd name="T25" fmla="*/ 22825 h 254"/>
                <a:gd name="T26" fmla="*/ 33337 w 80"/>
                <a:gd name="T27" fmla="*/ 27494 h 254"/>
                <a:gd name="T28" fmla="*/ 33337 w 80"/>
                <a:gd name="T29" fmla="*/ 32162 h 254"/>
                <a:gd name="T30" fmla="*/ 22086 w 80"/>
                <a:gd name="T31" fmla="*/ 131762 h 254"/>
                <a:gd name="T32" fmla="*/ 0 w 80"/>
                <a:gd name="T33" fmla="*/ 48244 h 254"/>
                <a:gd name="T34" fmla="*/ 1667 w 80"/>
                <a:gd name="T35" fmla="*/ 45650 h 254"/>
                <a:gd name="T36" fmla="*/ 4584 w 80"/>
                <a:gd name="T37" fmla="*/ 36831 h 254"/>
                <a:gd name="T38" fmla="*/ 7084 w 80"/>
                <a:gd name="T39" fmla="*/ 29569 h 254"/>
                <a:gd name="T40" fmla="*/ 9168 w 80"/>
                <a:gd name="T41" fmla="*/ 21269 h 254"/>
                <a:gd name="T42" fmla="*/ 11668 w 80"/>
                <a:gd name="T43" fmla="*/ 11931 h 254"/>
                <a:gd name="T44" fmla="*/ 13752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6AD68"/>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87" name="Freeform 233"/>
            <p:cNvSpPr>
              <a:spLocks/>
            </p:cNvSpPr>
            <p:nvPr>
              <p:custDataLst>
                <p:tags r:id="rId116"/>
              </p:custDataLst>
            </p:nvPr>
          </p:nvSpPr>
          <p:spPr bwMode="auto">
            <a:xfrm>
              <a:off x="4976796" y="3376411"/>
              <a:ext cx="80461" cy="151750"/>
            </a:xfrm>
            <a:custGeom>
              <a:avLst/>
              <a:gdLst>
                <a:gd name="T0" fmla="*/ 47682 w 167"/>
                <a:gd name="T1" fmla="*/ 0 h 259"/>
                <a:gd name="T2" fmla="*/ 69850 w 167"/>
                <a:gd name="T3" fmla="*/ 77904 h 259"/>
                <a:gd name="T4" fmla="*/ 50610 w 167"/>
                <a:gd name="T5" fmla="*/ 130175 h 259"/>
                <a:gd name="T6" fmla="*/ 47264 w 167"/>
                <a:gd name="T7" fmla="*/ 130175 h 259"/>
                <a:gd name="T8" fmla="*/ 44754 w 167"/>
                <a:gd name="T9" fmla="*/ 129170 h 259"/>
                <a:gd name="T10" fmla="*/ 41826 w 167"/>
                <a:gd name="T11" fmla="*/ 127662 h 259"/>
                <a:gd name="T12" fmla="*/ 39735 w 167"/>
                <a:gd name="T13" fmla="*/ 126154 h 259"/>
                <a:gd name="T14" fmla="*/ 37225 w 167"/>
                <a:gd name="T15" fmla="*/ 123139 h 259"/>
                <a:gd name="T16" fmla="*/ 35552 w 167"/>
                <a:gd name="T17" fmla="*/ 120625 h 259"/>
                <a:gd name="T18" fmla="*/ 33461 w 167"/>
                <a:gd name="T19" fmla="*/ 118112 h 259"/>
                <a:gd name="T20" fmla="*/ 31788 w 167"/>
                <a:gd name="T21" fmla="*/ 115097 h 259"/>
                <a:gd name="T22" fmla="*/ 28860 w 167"/>
                <a:gd name="T23" fmla="*/ 109066 h 259"/>
                <a:gd name="T24" fmla="*/ 27187 w 167"/>
                <a:gd name="T25" fmla="*/ 103034 h 259"/>
                <a:gd name="T26" fmla="*/ 25932 w 167"/>
                <a:gd name="T27" fmla="*/ 97506 h 259"/>
                <a:gd name="T28" fmla="*/ 25932 w 167"/>
                <a:gd name="T29" fmla="*/ 92982 h 259"/>
                <a:gd name="T30" fmla="*/ 23004 w 167"/>
                <a:gd name="T31" fmla="*/ 92480 h 259"/>
                <a:gd name="T32" fmla="*/ 21331 w 167"/>
                <a:gd name="T33" fmla="*/ 91977 h 259"/>
                <a:gd name="T34" fmla="*/ 18822 w 167"/>
                <a:gd name="T35" fmla="*/ 91474 h 259"/>
                <a:gd name="T36" fmla="*/ 17567 w 167"/>
                <a:gd name="T37" fmla="*/ 90469 h 259"/>
                <a:gd name="T38" fmla="*/ 16312 w 167"/>
                <a:gd name="T39" fmla="*/ 88961 h 259"/>
                <a:gd name="T40" fmla="*/ 15057 w 167"/>
                <a:gd name="T41" fmla="*/ 87453 h 259"/>
                <a:gd name="T42" fmla="*/ 14221 w 167"/>
                <a:gd name="T43" fmla="*/ 85443 h 259"/>
                <a:gd name="T44" fmla="*/ 13384 w 167"/>
                <a:gd name="T45" fmla="*/ 83935 h 259"/>
                <a:gd name="T46" fmla="*/ 12548 w 167"/>
                <a:gd name="T47" fmla="*/ 79412 h 259"/>
                <a:gd name="T48" fmla="*/ 12130 w 167"/>
                <a:gd name="T49" fmla="*/ 74888 h 259"/>
                <a:gd name="T50" fmla="*/ 11711 w 167"/>
                <a:gd name="T51" fmla="*/ 70365 h 259"/>
                <a:gd name="T52" fmla="*/ 11711 w 167"/>
                <a:gd name="T53" fmla="*/ 64836 h 259"/>
                <a:gd name="T54" fmla="*/ 8784 w 167"/>
                <a:gd name="T55" fmla="*/ 64836 h 259"/>
                <a:gd name="T56" fmla="*/ 6692 w 167"/>
                <a:gd name="T57" fmla="*/ 63831 h 259"/>
                <a:gd name="T58" fmla="*/ 4601 w 167"/>
                <a:gd name="T59" fmla="*/ 62826 h 259"/>
                <a:gd name="T60" fmla="*/ 2928 w 167"/>
                <a:gd name="T61" fmla="*/ 60815 h 259"/>
                <a:gd name="T62" fmla="*/ 2091 w 167"/>
                <a:gd name="T63" fmla="*/ 58805 h 259"/>
                <a:gd name="T64" fmla="*/ 837 w 167"/>
                <a:gd name="T65" fmla="*/ 56292 h 259"/>
                <a:gd name="T66" fmla="*/ 0 w 167"/>
                <a:gd name="T67" fmla="*/ 53779 h 259"/>
                <a:gd name="T68" fmla="*/ 0 w 167"/>
                <a:gd name="T69" fmla="*/ 50763 h 259"/>
                <a:gd name="T70" fmla="*/ 0 w 167"/>
                <a:gd name="T71" fmla="*/ 37695 h 259"/>
                <a:gd name="T72" fmla="*/ 418 w 167"/>
                <a:gd name="T73" fmla="*/ 25130 h 259"/>
                <a:gd name="T74" fmla="*/ 5019 w 167"/>
                <a:gd name="T75" fmla="*/ 26136 h 259"/>
                <a:gd name="T76" fmla="*/ 9202 w 167"/>
                <a:gd name="T77" fmla="*/ 26638 h 259"/>
                <a:gd name="T78" fmla="*/ 13384 w 167"/>
                <a:gd name="T79" fmla="*/ 26638 h 259"/>
                <a:gd name="T80" fmla="*/ 17567 w 167"/>
                <a:gd name="T81" fmla="*/ 26136 h 259"/>
                <a:gd name="T82" fmla="*/ 20913 w 167"/>
                <a:gd name="T83" fmla="*/ 25633 h 259"/>
                <a:gd name="T84" fmla="*/ 24259 w 167"/>
                <a:gd name="T85" fmla="*/ 24628 h 259"/>
                <a:gd name="T86" fmla="*/ 27605 w 167"/>
                <a:gd name="T87" fmla="*/ 23622 h 259"/>
                <a:gd name="T88" fmla="*/ 30533 w 167"/>
                <a:gd name="T89" fmla="*/ 22115 h 259"/>
                <a:gd name="T90" fmla="*/ 33043 w 167"/>
                <a:gd name="T91" fmla="*/ 20104 h 259"/>
                <a:gd name="T92" fmla="*/ 35971 w 167"/>
                <a:gd name="T93" fmla="*/ 18094 h 259"/>
                <a:gd name="T94" fmla="*/ 38062 w 167"/>
                <a:gd name="T95" fmla="*/ 15581 h 259"/>
                <a:gd name="T96" fmla="*/ 40572 w 167"/>
                <a:gd name="T97" fmla="*/ 13068 h 259"/>
                <a:gd name="T98" fmla="*/ 44754 w 167"/>
                <a:gd name="T99" fmla="*/ 6534 h 259"/>
                <a:gd name="T100" fmla="*/ 47682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88" name="Freeform 234"/>
            <p:cNvSpPr>
              <a:spLocks/>
            </p:cNvSpPr>
            <p:nvPr>
              <p:custDataLst>
                <p:tags r:id="rId117"/>
              </p:custDataLst>
            </p:nvPr>
          </p:nvSpPr>
          <p:spPr bwMode="auto">
            <a:xfrm>
              <a:off x="3826564" y="2506627"/>
              <a:ext cx="111549" cy="168406"/>
            </a:xfrm>
            <a:custGeom>
              <a:avLst/>
              <a:gdLst>
                <a:gd name="T0" fmla="*/ 79622 w 225"/>
                <a:gd name="T1" fmla="*/ 35454 h 273"/>
                <a:gd name="T2" fmla="*/ 74458 w 225"/>
                <a:gd name="T3" fmla="*/ 41275 h 273"/>
                <a:gd name="T4" fmla="*/ 68432 w 225"/>
                <a:gd name="T5" fmla="*/ 43392 h 273"/>
                <a:gd name="T6" fmla="*/ 70154 w 225"/>
                <a:gd name="T7" fmla="*/ 49213 h 273"/>
                <a:gd name="T8" fmla="*/ 74888 w 225"/>
                <a:gd name="T9" fmla="*/ 53446 h 273"/>
                <a:gd name="T10" fmla="*/ 83926 w 225"/>
                <a:gd name="T11" fmla="*/ 55563 h 273"/>
                <a:gd name="T12" fmla="*/ 96838 w 225"/>
                <a:gd name="T13" fmla="*/ 56092 h 273"/>
                <a:gd name="T14" fmla="*/ 96838 w 225"/>
                <a:gd name="T15" fmla="*/ 80434 h 273"/>
                <a:gd name="T16" fmla="*/ 96408 w 225"/>
                <a:gd name="T17" fmla="*/ 93134 h 273"/>
                <a:gd name="T18" fmla="*/ 92534 w 225"/>
                <a:gd name="T19" fmla="*/ 98955 h 273"/>
                <a:gd name="T20" fmla="*/ 84787 w 225"/>
                <a:gd name="T21" fmla="*/ 108480 h 273"/>
                <a:gd name="T22" fmla="*/ 82635 w 225"/>
                <a:gd name="T23" fmla="*/ 113242 h 273"/>
                <a:gd name="T24" fmla="*/ 77040 w 225"/>
                <a:gd name="T25" fmla="*/ 115359 h 273"/>
                <a:gd name="T26" fmla="*/ 70584 w 225"/>
                <a:gd name="T27" fmla="*/ 119063 h 273"/>
                <a:gd name="T28" fmla="*/ 68432 w 225"/>
                <a:gd name="T29" fmla="*/ 124884 h 273"/>
                <a:gd name="T30" fmla="*/ 60255 w 225"/>
                <a:gd name="T31" fmla="*/ 128059 h 273"/>
                <a:gd name="T32" fmla="*/ 55090 w 225"/>
                <a:gd name="T33" fmla="*/ 133350 h 273"/>
                <a:gd name="T34" fmla="*/ 43470 w 225"/>
                <a:gd name="T35" fmla="*/ 134938 h 273"/>
                <a:gd name="T36" fmla="*/ 25823 w 225"/>
                <a:gd name="T37" fmla="*/ 138113 h 273"/>
                <a:gd name="T38" fmla="*/ 8177 w 225"/>
                <a:gd name="T39" fmla="*/ 138113 h 273"/>
                <a:gd name="T40" fmla="*/ 0 w 225"/>
                <a:gd name="T41" fmla="*/ 114830 h 273"/>
                <a:gd name="T42" fmla="*/ 9038 w 225"/>
                <a:gd name="T43" fmla="*/ 112184 h 273"/>
                <a:gd name="T44" fmla="*/ 11190 w 225"/>
                <a:gd name="T45" fmla="*/ 108480 h 273"/>
                <a:gd name="T46" fmla="*/ 25823 w 225"/>
                <a:gd name="T47" fmla="*/ 106892 h 273"/>
                <a:gd name="T48" fmla="*/ 30988 w 225"/>
                <a:gd name="T49" fmla="*/ 102130 h 273"/>
                <a:gd name="T50" fmla="*/ 20659 w 225"/>
                <a:gd name="T51" fmla="*/ 104775 h 273"/>
                <a:gd name="T52" fmla="*/ 17216 w 225"/>
                <a:gd name="T53" fmla="*/ 104246 h 273"/>
                <a:gd name="T54" fmla="*/ 16785 w 225"/>
                <a:gd name="T55" fmla="*/ 99484 h 273"/>
                <a:gd name="T56" fmla="*/ 19798 w 225"/>
                <a:gd name="T57" fmla="*/ 91546 h 273"/>
                <a:gd name="T58" fmla="*/ 16785 w 225"/>
                <a:gd name="T59" fmla="*/ 84667 h 273"/>
                <a:gd name="T60" fmla="*/ 6025 w 225"/>
                <a:gd name="T61" fmla="*/ 79375 h 273"/>
                <a:gd name="T62" fmla="*/ 2582 w 225"/>
                <a:gd name="T63" fmla="*/ 68792 h 273"/>
                <a:gd name="T64" fmla="*/ 9469 w 225"/>
                <a:gd name="T65" fmla="*/ 60854 h 273"/>
                <a:gd name="T66" fmla="*/ 15064 w 225"/>
                <a:gd name="T67" fmla="*/ 53975 h 273"/>
                <a:gd name="T68" fmla="*/ 29267 w 225"/>
                <a:gd name="T69" fmla="*/ 49742 h 273"/>
                <a:gd name="T70" fmla="*/ 38735 w 225"/>
                <a:gd name="T71" fmla="*/ 49742 h 273"/>
                <a:gd name="T72" fmla="*/ 43039 w 225"/>
                <a:gd name="T73" fmla="*/ 46567 h 273"/>
                <a:gd name="T74" fmla="*/ 46482 w 225"/>
                <a:gd name="T75" fmla="*/ 27517 h 273"/>
                <a:gd name="T76" fmla="*/ 51647 w 225"/>
                <a:gd name="T77" fmla="*/ 16404 h 273"/>
                <a:gd name="T78" fmla="*/ 55951 w 225"/>
                <a:gd name="T79" fmla="*/ 10583 h 273"/>
                <a:gd name="T80" fmla="*/ 60685 w 225"/>
                <a:gd name="T81" fmla="*/ 3704 h 273"/>
                <a:gd name="T82" fmla="*/ 66711 w 225"/>
                <a:gd name="T83" fmla="*/ 529 h 273"/>
                <a:gd name="T84" fmla="*/ 77040 w 225"/>
                <a:gd name="T85" fmla="*/ 1588 h 273"/>
                <a:gd name="T86" fmla="*/ 83926 w 225"/>
                <a:gd name="T87" fmla="*/ 20108 h 273"/>
                <a:gd name="T88" fmla="*/ 84357 w 225"/>
                <a:gd name="T89" fmla="*/ 24871 h 273"/>
                <a:gd name="T90" fmla="*/ 81774 w 225"/>
                <a:gd name="T91" fmla="*/ 29633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89" name="Freeform 235"/>
            <p:cNvSpPr>
              <a:spLocks/>
            </p:cNvSpPr>
            <p:nvPr>
              <p:custDataLst>
                <p:tags r:id="rId118"/>
              </p:custDataLst>
            </p:nvPr>
          </p:nvSpPr>
          <p:spPr bwMode="auto">
            <a:xfrm>
              <a:off x="3610781" y="3568875"/>
              <a:ext cx="352933" cy="455249"/>
            </a:xfrm>
            <a:custGeom>
              <a:avLst/>
              <a:gdLst>
                <a:gd name="T0" fmla="*/ 124140 w 232"/>
                <a:gd name="T1" fmla="*/ 387376 h 248"/>
                <a:gd name="T2" fmla="*/ 126781 w 232"/>
                <a:gd name="T3" fmla="*/ 382652 h 248"/>
                <a:gd name="T4" fmla="*/ 129423 w 232"/>
                <a:gd name="T5" fmla="*/ 374778 h 248"/>
                <a:gd name="T6" fmla="*/ 132064 w 232"/>
                <a:gd name="T7" fmla="*/ 365330 h 248"/>
                <a:gd name="T8" fmla="*/ 136026 w 232"/>
                <a:gd name="T9" fmla="*/ 363755 h 248"/>
                <a:gd name="T10" fmla="*/ 137346 w 232"/>
                <a:gd name="T11" fmla="*/ 374778 h 248"/>
                <a:gd name="T12" fmla="*/ 139988 w 232"/>
                <a:gd name="T13" fmla="*/ 379502 h 248"/>
                <a:gd name="T14" fmla="*/ 142629 w 232"/>
                <a:gd name="T15" fmla="*/ 381077 h 248"/>
                <a:gd name="T16" fmla="*/ 145270 w 232"/>
                <a:gd name="T17" fmla="*/ 381077 h 248"/>
                <a:gd name="T18" fmla="*/ 149232 w 232"/>
                <a:gd name="T19" fmla="*/ 379502 h 248"/>
                <a:gd name="T20" fmla="*/ 153194 w 232"/>
                <a:gd name="T21" fmla="*/ 374778 h 248"/>
                <a:gd name="T22" fmla="*/ 285258 w 232"/>
                <a:gd name="T23" fmla="*/ 368479 h 248"/>
                <a:gd name="T24" fmla="*/ 281296 w 232"/>
                <a:gd name="T25" fmla="*/ 321238 h 248"/>
                <a:gd name="T26" fmla="*/ 273372 w 232"/>
                <a:gd name="T27" fmla="*/ 217308 h 248"/>
                <a:gd name="T28" fmla="*/ 265448 w 232"/>
                <a:gd name="T29" fmla="*/ 114953 h 248"/>
                <a:gd name="T30" fmla="*/ 261486 w 232"/>
                <a:gd name="T31" fmla="*/ 67712 h 248"/>
                <a:gd name="T32" fmla="*/ 283937 w 232"/>
                <a:gd name="T33" fmla="*/ 69287 h 248"/>
                <a:gd name="T34" fmla="*/ 306388 w 232"/>
                <a:gd name="T35" fmla="*/ 72436 h 248"/>
                <a:gd name="T36" fmla="*/ 212623 w 232"/>
                <a:gd name="T37" fmla="*/ 3149 h 248"/>
                <a:gd name="T38" fmla="*/ 211302 w 232"/>
                <a:gd name="T39" fmla="*/ 12598 h 248"/>
                <a:gd name="T40" fmla="*/ 212623 w 232"/>
                <a:gd name="T41" fmla="*/ 28345 h 248"/>
                <a:gd name="T42" fmla="*/ 129423 w 232"/>
                <a:gd name="T43" fmla="*/ 37793 h 248"/>
                <a:gd name="T44" fmla="*/ 129423 w 232"/>
                <a:gd name="T45" fmla="*/ 116528 h 248"/>
                <a:gd name="T46" fmla="*/ 125461 w 232"/>
                <a:gd name="T47" fmla="*/ 119677 h 248"/>
                <a:gd name="T48" fmla="*/ 114896 w 232"/>
                <a:gd name="T49" fmla="*/ 122826 h 248"/>
                <a:gd name="T50" fmla="*/ 95086 w 232"/>
                <a:gd name="T51" fmla="*/ 129125 h 248"/>
                <a:gd name="T52" fmla="*/ 97727 w 232"/>
                <a:gd name="T53" fmla="*/ 138573 h 248"/>
                <a:gd name="T54" fmla="*/ 103010 w 232"/>
                <a:gd name="T55" fmla="*/ 151171 h 248"/>
                <a:gd name="T56" fmla="*/ 105651 w 232"/>
                <a:gd name="T57" fmla="*/ 165343 h 248"/>
                <a:gd name="T58" fmla="*/ 106972 w 232"/>
                <a:gd name="T59" fmla="*/ 181090 h 248"/>
                <a:gd name="T60" fmla="*/ 11886 w 232"/>
                <a:gd name="T61" fmla="*/ 187389 h 248"/>
                <a:gd name="T62" fmla="*/ 6603 w 232"/>
                <a:gd name="T63" fmla="*/ 204711 h 248"/>
                <a:gd name="T64" fmla="*/ 7924 w 232"/>
                <a:gd name="T65" fmla="*/ 225182 h 248"/>
                <a:gd name="T66" fmla="*/ 10565 w 232"/>
                <a:gd name="T67" fmla="*/ 244078 h 248"/>
                <a:gd name="T68" fmla="*/ 11886 w 232"/>
                <a:gd name="T69" fmla="*/ 264549 h 248"/>
                <a:gd name="T70" fmla="*/ 11886 w 232"/>
                <a:gd name="T71" fmla="*/ 286595 h 248"/>
                <a:gd name="T72" fmla="*/ 10565 w 232"/>
                <a:gd name="T73" fmla="*/ 305491 h 248"/>
                <a:gd name="T74" fmla="*/ 7924 w 232"/>
                <a:gd name="T75" fmla="*/ 324388 h 248"/>
                <a:gd name="T76" fmla="*/ 2641 w 232"/>
                <a:gd name="T77" fmla="*/ 340135 h 248"/>
                <a:gd name="T78" fmla="*/ 2641 w 232"/>
                <a:gd name="T79" fmla="*/ 344859 h 248"/>
                <a:gd name="T80" fmla="*/ 3962 w 232"/>
                <a:gd name="T81" fmla="*/ 346433 h 248"/>
                <a:gd name="T82" fmla="*/ 3962 w 232"/>
                <a:gd name="T83" fmla="*/ 349583 h 248"/>
                <a:gd name="T84" fmla="*/ 9244 w 232"/>
                <a:gd name="T85" fmla="*/ 341709 h 248"/>
                <a:gd name="T86" fmla="*/ 23771 w 232"/>
                <a:gd name="T87" fmla="*/ 335411 h 248"/>
                <a:gd name="T88" fmla="*/ 47543 w 232"/>
                <a:gd name="T89" fmla="*/ 325962 h 248"/>
                <a:gd name="T90" fmla="*/ 59429 w 232"/>
                <a:gd name="T91" fmla="*/ 327537 h 248"/>
                <a:gd name="T92" fmla="*/ 67353 w 232"/>
                <a:gd name="T93" fmla="*/ 333836 h 248"/>
                <a:gd name="T94" fmla="*/ 73956 w 232"/>
                <a:gd name="T95" fmla="*/ 336985 h 248"/>
                <a:gd name="T96" fmla="*/ 81880 w 232"/>
                <a:gd name="T97" fmla="*/ 338560 h 248"/>
                <a:gd name="T98" fmla="*/ 87162 w 232"/>
                <a:gd name="T99" fmla="*/ 344859 h 248"/>
                <a:gd name="T100" fmla="*/ 88483 w 232"/>
                <a:gd name="T101" fmla="*/ 354307 h 248"/>
                <a:gd name="T102" fmla="*/ 92445 w 232"/>
                <a:gd name="T103" fmla="*/ 363755 h 248"/>
                <a:gd name="T104" fmla="*/ 97727 w 232"/>
                <a:gd name="T105" fmla="*/ 370054 h 248"/>
                <a:gd name="T106" fmla="*/ 112254 w 232"/>
                <a:gd name="T107" fmla="*/ 382652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90" name="Freeform 236"/>
            <p:cNvSpPr>
              <a:spLocks/>
            </p:cNvSpPr>
            <p:nvPr>
              <p:custDataLst>
                <p:tags r:id="rId119"/>
              </p:custDataLst>
            </p:nvPr>
          </p:nvSpPr>
          <p:spPr bwMode="auto">
            <a:xfrm>
              <a:off x="3744274" y="3639197"/>
              <a:ext cx="477282" cy="545929"/>
            </a:xfrm>
            <a:custGeom>
              <a:avLst/>
              <a:gdLst>
                <a:gd name="T0" fmla="*/ 39336 w 948"/>
                <a:gd name="T1" fmla="*/ 413248 h 893"/>
                <a:gd name="T2" fmla="*/ 52885 w 948"/>
                <a:gd name="T3" fmla="*/ 413248 h 893"/>
                <a:gd name="T4" fmla="*/ 63811 w 948"/>
                <a:gd name="T5" fmla="*/ 410626 h 893"/>
                <a:gd name="T6" fmla="*/ 81294 w 948"/>
                <a:gd name="T7" fmla="*/ 406955 h 893"/>
                <a:gd name="T8" fmla="*/ 86102 w 948"/>
                <a:gd name="T9" fmla="*/ 426359 h 893"/>
                <a:gd name="T10" fmla="*/ 92658 w 948"/>
                <a:gd name="T11" fmla="*/ 437896 h 893"/>
                <a:gd name="T12" fmla="*/ 98777 w 948"/>
                <a:gd name="T13" fmla="*/ 443665 h 893"/>
                <a:gd name="T14" fmla="*/ 107518 w 948"/>
                <a:gd name="T15" fmla="*/ 445763 h 893"/>
                <a:gd name="T16" fmla="*/ 107518 w 948"/>
                <a:gd name="T17" fmla="*/ 462020 h 893"/>
                <a:gd name="T18" fmla="*/ 142483 w 948"/>
                <a:gd name="T19" fmla="*/ 466215 h 893"/>
                <a:gd name="T20" fmla="*/ 145979 w 948"/>
                <a:gd name="T21" fmla="*/ 459398 h 893"/>
                <a:gd name="T22" fmla="*/ 151661 w 948"/>
                <a:gd name="T23" fmla="*/ 456776 h 893"/>
                <a:gd name="T24" fmla="*/ 152098 w 948"/>
                <a:gd name="T25" fmla="*/ 465691 h 893"/>
                <a:gd name="T26" fmla="*/ 156469 w 948"/>
                <a:gd name="T27" fmla="*/ 468313 h 893"/>
                <a:gd name="T28" fmla="*/ 168270 w 948"/>
                <a:gd name="T29" fmla="*/ 468313 h 893"/>
                <a:gd name="T30" fmla="*/ 175263 w 948"/>
                <a:gd name="T31" fmla="*/ 447860 h 893"/>
                <a:gd name="T32" fmla="*/ 180071 w 948"/>
                <a:gd name="T33" fmla="*/ 413248 h 893"/>
                <a:gd name="T34" fmla="*/ 185315 w 948"/>
                <a:gd name="T35" fmla="*/ 404333 h 893"/>
                <a:gd name="T36" fmla="*/ 197553 w 948"/>
                <a:gd name="T37" fmla="*/ 395418 h 893"/>
                <a:gd name="T38" fmla="*/ 211976 w 948"/>
                <a:gd name="T39" fmla="*/ 389649 h 893"/>
                <a:gd name="T40" fmla="*/ 218969 w 948"/>
                <a:gd name="T41" fmla="*/ 382307 h 893"/>
                <a:gd name="T42" fmla="*/ 225088 w 948"/>
                <a:gd name="T43" fmla="*/ 368148 h 893"/>
                <a:gd name="T44" fmla="*/ 233829 w 948"/>
                <a:gd name="T45" fmla="*/ 350317 h 893"/>
                <a:gd name="T46" fmla="*/ 239074 w 948"/>
                <a:gd name="T47" fmla="*/ 346122 h 893"/>
                <a:gd name="T48" fmla="*/ 250001 w 948"/>
                <a:gd name="T49" fmla="*/ 345597 h 893"/>
                <a:gd name="T50" fmla="*/ 264424 w 948"/>
                <a:gd name="T51" fmla="*/ 337731 h 893"/>
                <a:gd name="T52" fmla="*/ 279284 w 948"/>
                <a:gd name="T53" fmla="*/ 327242 h 893"/>
                <a:gd name="T54" fmla="*/ 294581 w 948"/>
                <a:gd name="T55" fmla="*/ 321474 h 893"/>
                <a:gd name="T56" fmla="*/ 316435 w 948"/>
                <a:gd name="T57" fmla="*/ 319900 h 893"/>
                <a:gd name="T58" fmla="*/ 344407 w 948"/>
                <a:gd name="T59" fmla="*/ 315705 h 893"/>
                <a:gd name="T60" fmla="*/ 356207 w 948"/>
                <a:gd name="T61" fmla="*/ 311509 h 893"/>
                <a:gd name="T62" fmla="*/ 377187 w 948"/>
                <a:gd name="T63" fmla="*/ 309412 h 893"/>
                <a:gd name="T64" fmla="*/ 393795 w 948"/>
                <a:gd name="T65" fmla="*/ 305741 h 893"/>
                <a:gd name="T66" fmla="*/ 399040 w 948"/>
                <a:gd name="T67" fmla="*/ 301021 h 893"/>
                <a:gd name="T68" fmla="*/ 406907 w 948"/>
                <a:gd name="T69" fmla="*/ 285288 h 893"/>
                <a:gd name="T70" fmla="*/ 412152 w 948"/>
                <a:gd name="T71" fmla="*/ 264311 h 893"/>
                <a:gd name="T72" fmla="*/ 414337 w 948"/>
                <a:gd name="T73" fmla="*/ 241761 h 893"/>
                <a:gd name="T74" fmla="*/ 413900 w 948"/>
                <a:gd name="T75" fmla="*/ 220784 h 893"/>
                <a:gd name="T76" fmla="*/ 412152 w 948"/>
                <a:gd name="T77" fmla="*/ 190367 h 893"/>
                <a:gd name="T78" fmla="*/ 402973 w 948"/>
                <a:gd name="T79" fmla="*/ 186696 h 893"/>
                <a:gd name="T80" fmla="*/ 376749 w 948"/>
                <a:gd name="T81" fmla="*/ 168865 h 893"/>
                <a:gd name="T82" fmla="*/ 347029 w 948"/>
                <a:gd name="T83" fmla="*/ 145791 h 893"/>
                <a:gd name="T84" fmla="*/ 322553 w 948"/>
                <a:gd name="T85" fmla="*/ 113276 h 893"/>
                <a:gd name="T86" fmla="*/ 180071 w 948"/>
                <a:gd name="T87" fmla="*/ 6293 h 893"/>
                <a:gd name="T88" fmla="*/ 152098 w 948"/>
                <a:gd name="T89" fmla="*/ 53492 h 893"/>
                <a:gd name="T90" fmla="*/ 165647 w 948"/>
                <a:gd name="T91" fmla="*/ 212393 h 893"/>
                <a:gd name="T92" fmla="*/ 171329 w 948"/>
                <a:gd name="T93" fmla="*/ 296301 h 893"/>
                <a:gd name="T94" fmla="*/ 40647 w 948"/>
                <a:gd name="T95" fmla="*/ 309936 h 893"/>
                <a:gd name="T96" fmla="*/ 34528 w 948"/>
                <a:gd name="T97" fmla="*/ 317803 h 893"/>
                <a:gd name="T98" fmla="*/ 29283 w 948"/>
                <a:gd name="T99" fmla="*/ 319900 h 893"/>
                <a:gd name="T100" fmla="*/ 24913 w 948"/>
                <a:gd name="T101" fmla="*/ 318327 h 893"/>
                <a:gd name="T102" fmla="*/ 21416 w 948"/>
                <a:gd name="T103" fmla="*/ 309936 h 893"/>
                <a:gd name="T104" fmla="*/ 17483 w 948"/>
                <a:gd name="T105" fmla="*/ 304692 h 893"/>
                <a:gd name="T106" fmla="*/ 12675 w 948"/>
                <a:gd name="T107" fmla="*/ 317278 h 893"/>
                <a:gd name="T108" fmla="*/ 6556 w 948"/>
                <a:gd name="T109" fmla="*/ 326718 h 893"/>
                <a:gd name="T110" fmla="*/ 29283 w 948"/>
                <a:gd name="T111" fmla="*/ 384405 h 893"/>
                <a:gd name="T112" fmla="*/ 26661 w 948"/>
                <a:gd name="T113" fmla="*/ 392271 h 893"/>
                <a:gd name="T114" fmla="*/ 27098 w 948"/>
                <a:gd name="T115" fmla="*/ 398564 h 893"/>
                <a:gd name="T116" fmla="*/ 23601 w 948"/>
                <a:gd name="T117" fmla="*/ 413248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91" name="Freeform 237"/>
            <p:cNvSpPr>
              <a:spLocks/>
            </p:cNvSpPr>
            <p:nvPr>
              <p:custDataLst>
                <p:tags r:id="rId120"/>
              </p:custDataLst>
            </p:nvPr>
          </p:nvSpPr>
          <p:spPr bwMode="auto">
            <a:xfrm>
              <a:off x="3857652" y="3180248"/>
              <a:ext cx="568715" cy="675472"/>
            </a:xfrm>
            <a:custGeom>
              <a:avLst/>
              <a:gdLst>
                <a:gd name="T0" fmla="*/ 315023 w 373"/>
                <a:gd name="T1" fmla="*/ 574740 h 370"/>
                <a:gd name="T2" fmla="*/ 322964 w 373"/>
                <a:gd name="T3" fmla="*/ 571608 h 370"/>
                <a:gd name="T4" fmla="*/ 337524 w 373"/>
                <a:gd name="T5" fmla="*/ 576306 h 370"/>
                <a:gd name="T6" fmla="*/ 492388 w 373"/>
                <a:gd name="T7" fmla="*/ 433795 h 370"/>
                <a:gd name="T8" fmla="*/ 488418 w 373"/>
                <a:gd name="T9" fmla="*/ 422833 h 370"/>
                <a:gd name="T10" fmla="*/ 477829 w 373"/>
                <a:gd name="T11" fmla="*/ 413437 h 370"/>
                <a:gd name="T12" fmla="*/ 459298 w 373"/>
                <a:gd name="T13" fmla="*/ 405607 h 370"/>
                <a:gd name="T14" fmla="*/ 448709 w 373"/>
                <a:gd name="T15" fmla="*/ 397776 h 370"/>
                <a:gd name="T16" fmla="*/ 444738 w 373"/>
                <a:gd name="T17" fmla="*/ 386814 h 370"/>
                <a:gd name="T18" fmla="*/ 446062 w 373"/>
                <a:gd name="T19" fmla="*/ 357059 h 370"/>
                <a:gd name="T20" fmla="*/ 446062 w 373"/>
                <a:gd name="T21" fmla="*/ 306946 h 370"/>
                <a:gd name="T22" fmla="*/ 442091 w 373"/>
                <a:gd name="T23" fmla="*/ 263096 h 370"/>
                <a:gd name="T24" fmla="*/ 435473 w 373"/>
                <a:gd name="T25" fmla="*/ 242738 h 370"/>
                <a:gd name="T26" fmla="*/ 427531 w 373"/>
                <a:gd name="T27" fmla="*/ 222379 h 370"/>
                <a:gd name="T28" fmla="*/ 416942 w 373"/>
                <a:gd name="T29" fmla="*/ 170699 h 370"/>
                <a:gd name="T30" fmla="*/ 405029 w 373"/>
                <a:gd name="T31" fmla="*/ 140944 h 370"/>
                <a:gd name="T32" fmla="*/ 393117 w 373"/>
                <a:gd name="T33" fmla="*/ 122152 h 370"/>
                <a:gd name="T34" fmla="*/ 397087 w 373"/>
                <a:gd name="T35" fmla="*/ 98661 h 370"/>
                <a:gd name="T36" fmla="*/ 398411 w 373"/>
                <a:gd name="T37" fmla="*/ 67340 h 370"/>
                <a:gd name="T38" fmla="*/ 399735 w 373"/>
                <a:gd name="T39" fmla="*/ 36019 h 370"/>
                <a:gd name="T40" fmla="*/ 410324 w 373"/>
                <a:gd name="T41" fmla="*/ 10962 h 370"/>
                <a:gd name="T42" fmla="*/ 399735 w 373"/>
                <a:gd name="T43" fmla="*/ 9396 h 370"/>
                <a:gd name="T44" fmla="*/ 367968 w 373"/>
                <a:gd name="T45" fmla="*/ 18793 h 370"/>
                <a:gd name="T46" fmla="*/ 324288 w 373"/>
                <a:gd name="T47" fmla="*/ 18793 h 370"/>
                <a:gd name="T48" fmla="*/ 272667 w 373"/>
                <a:gd name="T49" fmla="*/ 21925 h 370"/>
                <a:gd name="T50" fmla="*/ 222369 w 373"/>
                <a:gd name="T51" fmla="*/ 37585 h 370"/>
                <a:gd name="T52" fmla="*/ 191926 w 373"/>
                <a:gd name="T53" fmla="*/ 50114 h 370"/>
                <a:gd name="T54" fmla="*/ 164129 w 373"/>
                <a:gd name="T55" fmla="*/ 68906 h 370"/>
                <a:gd name="T56" fmla="*/ 162806 w 373"/>
                <a:gd name="T57" fmla="*/ 81435 h 370"/>
                <a:gd name="T58" fmla="*/ 173395 w 373"/>
                <a:gd name="T59" fmla="*/ 139378 h 370"/>
                <a:gd name="T60" fmla="*/ 177366 w 373"/>
                <a:gd name="T61" fmla="*/ 145643 h 370"/>
                <a:gd name="T62" fmla="*/ 186631 w 373"/>
                <a:gd name="T63" fmla="*/ 153473 h 370"/>
                <a:gd name="T64" fmla="*/ 187955 w 373"/>
                <a:gd name="T65" fmla="*/ 159737 h 370"/>
                <a:gd name="T66" fmla="*/ 183984 w 373"/>
                <a:gd name="T67" fmla="*/ 167567 h 370"/>
                <a:gd name="T68" fmla="*/ 169424 w 373"/>
                <a:gd name="T69" fmla="*/ 167567 h 370"/>
                <a:gd name="T70" fmla="*/ 140304 w 373"/>
                <a:gd name="T71" fmla="*/ 176963 h 370"/>
                <a:gd name="T72" fmla="*/ 125744 w 373"/>
                <a:gd name="T73" fmla="*/ 191058 h 370"/>
                <a:gd name="T74" fmla="*/ 119126 w 373"/>
                <a:gd name="T75" fmla="*/ 205152 h 370"/>
                <a:gd name="T76" fmla="*/ 108537 w 373"/>
                <a:gd name="T77" fmla="*/ 214549 h 370"/>
                <a:gd name="T78" fmla="*/ 87359 w 373"/>
                <a:gd name="T79" fmla="*/ 234907 h 370"/>
                <a:gd name="T80" fmla="*/ 67505 w 373"/>
                <a:gd name="T81" fmla="*/ 247436 h 370"/>
                <a:gd name="T82" fmla="*/ 41032 w 373"/>
                <a:gd name="T83" fmla="*/ 250568 h 370"/>
                <a:gd name="T84" fmla="*/ 26472 w 373"/>
                <a:gd name="T85" fmla="*/ 256832 h 370"/>
                <a:gd name="T86" fmla="*/ 10589 w 373"/>
                <a:gd name="T87" fmla="*/ 272492 h 370"/>
                <a:gd name="T88" fmla="*/ 0 w 373"/>
                <a:gd name="T89" fmla="*/ 313210 h 370"/>
                <a:gd name="T90" fmla="*/ 236929 w 373"/>
                <a:gd name="T91" fmla="*/ 518362 h 370"/>
                <a:gd name="T92" fmla="*/ 266049 w 373"/>
                <a:gd name="T93" fmla="*/ 551249 h 370"/>
                <a:gd name="T94" fmla="*/ 303110 w 373"/>
                <a:gd name="T95" fmla="*/ 576306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92" name="Freeform 238"/>
            <p:cNvSpPr>
              <a:spLocks/>
            </p:cNvSpPr>
            <p:nvPr>
              <p:custDataLst>
                <p:tags r:id="rId121"/>
              </p:custDataLst>
            </p:nvPr>
          </p:nvSpPr>
          <p:spPr bwMode="auto">
            <a:xfrm>
              <a:off x="4360535" y="3337550"/>
              <a:ext cx="442537" cy="508916"/>
            </a:xfrm>
            <a:custGeom>
              <a:avLst/>
              <a:gdLst>
                <a:gd name="T0" fmla="*/ 15770 w 877"/>
                <a:gd name="T1" fmla="*/ 74522 h 826"/>
                <a:gd name="T2" fmla="*/ 20151 w 877"/>
                <a:gd name="T3" fmla="*/ 57609 h 826"/>
                <a:gd name="T4" fmla="*/ 20151 w 877"/>
                <a:gd name="T5" fmla="*/ 36997 h 826"/>
                <a:gd name="T6" fmla="*/ 26721 w 877"/>
                <a:gd name="T7" fmla="*/ 33826 h 826"/>
                <a:gd name="T8" fmla="*/ 38987 w 877"/>
                <a:gd name="T9" fmla="*/ 29069 h 826"/>
                <a:gd name="T10" fmla="*/ 43368 w 877"/>
                <a:gd name="T11" fmla="*/ 10571 h 826"/>
                <a:gd name="T12" fmla="*/ 73593 w 877"/>
                <a:gd name="T13" fmla="*/ 3171 h 826"/>
                <a:gd name="T14" fmla="*/ 106010 w 877"/>
                <a:gd name="T15" fmla="*/ 12685 h 826"/>
                <a:gd name="T16" fmla="*/ 119589 w 877"/>
                <a:gd name="T17" fmla="*/ 22727 h 826"/>
                <a:gd name="T18" fmla="*/ 124846 w 877"/>
                <a:gd name="T19" fmla="*/ 41225 h 826"/>
                <a:gd name="T20" fmla="*/ 129226 w 877"/>
                <a:gd name="T21" fmla="*/ 53381 h 826"/>
                <a:gd name="T22" fmla="*/ 142368 w 877"/>
                <a:gd name="T23" fmla="*/ 58138 h 826"/>
                <a:gd name="T24" fmla="*/ 159014 w 877"/>
                <a:gd name="T25" fmla="*/ 57609 h 826"/>
                <a:gd name="T26" fmla="*/ 184422 w 877"/>
                <a:gd name="T27" fmla="*/ 70294 h 826"/>
                <a:gd name="T28" fmla="*/ 209391 w 877"/>
                <a:gd name="T29" fmla="*/ 85621 h 826"/>
                <a:gd name="T30" fmla="*/ 224723 w 877"/>
                <a:gd name="T31" fmla="*/ 87735 h 826"/>
                <a:gd name="T32" fmla="*/ 235674 w 877"/>
                <a:gd name="T33" fmla="*/ 83507 h 826"/>
                <a:gd name="T34" fmla="*/ 240493 w 877"/>
                <a:gd name="T35" fmla="*/ 66594 h 826"/>
                <a:gd name="T36" fmla="*/ 238302 w 877"/>
                <a:gd name="T37" fmla="*/ 54438 h 826"/>
                <a:gd name="T38" fmla="*/ 232608 w 877"/>
                <a:gd name="T39" fmla="*/ 42811 h 826"/>
                <a:gd name="T40" fmla="*/ 236112 w 877"/>
                <a:gd name="T41" fmla="*/ 25898 h 826"/>
                <a:gd name="T42" fmla="*/ 251444 w 877"/>
                <a:gd name="T43" fmla="*/ 17970 h 826"/>
                <a:gd name="T44" fmla="*/ 270280 w 877"/>
                <a:gd name="T45" fmla="*/ 2114 h 826"/>
                <a:gd name="T46" fmla="*/ 284736 w 877"/>
                <a:gd name="T47" fmla="*/ 0 h 826"/>
                <a:gd name="T48" fmla="*/ 298316 w 877"/>
                <a:gd name="T49" fmla="*/ 3171 h 826"/>
                <a:gd name="T50" fmla="*/ 304449 w 877"/>
                <a:gd name="T51" fmla="*/ 12685 h 826"/>
                <a:gd name="T52" fmla="*/ 309267 w 877"/>
                <a:gd name="T53" fmla="*/ 26426 h 826"/>
                <a:gd name="T54" fmla="*/ 318905 w 877"/>
                <a:gd name="T55" fmla="*/ 33297 h 826"/>
                <a:gd name="T56" fmla="*/ 349569 w 877"/>
                <a:gd name="T57" fmla="*/ 37525 h 826"/>
                <a:gd name="T58" fmla="*/ 363586 w 877"/>
                <a:gd name="T59" fmla="*/ 51267 h 826"/>
                <a:gd name="T60" fmla="*/ 365339 w 877"/>
                <a:gd name="T61" fmla="*/ 61837 h 826"/>
                <a:gd name="T62" fmla="*/ 369281 w 877"/>
                <a:gd name="T63" fmla="*/ 73994 h 826"/>
                <a:gd name="T64" fmla="*/ 366215 w 877"/>
                <a:gd name="T65" fmla="*/ 84036 h 826"/>
                <a:gd name="T66" fmla="*/ 360958 w 877"/>
                <a:gd name="T67" fmla="*/ 89849 h 826"/>
                <a:gd name="T68" fmla="*/ 363148 w 877"/>
                <a:gd name="T69" fmla="*/ 109405 h 826"/>
                <a:gd name="T70" fmla="*/ 375852 w 877"/>
                <a:gd name="T71" fmla="*/ 129489 h 826"/>
                <a:gd name="T72" fmla="*/ 383737 w 877"/>
                <a:gd name="T73" fmla="*/ 363097 h 826"/>
                <a:gd name="T74" fmla="*/ 384175 w 877"/>
                <a:gd name="T75" fmla="*/ 391637 h 826"/>
                <a:gd name="T76" fmla="*/ 381109 w 877"/>
                <a:gd name="T77" fmla="*/ 409607 h 826"/>
                <a:gd name="T78" fmla="*/ 371471 w 877"/>
                <a:gd name="T79" fmla="*/ 413835 h 826"/>
                <a:gd name="T80" fmla="*/ 363586 w 877"/>
                <a:gd name="T81" fmla="*/ 424934 h 826"/>
                <a:gd name="T82" fmla="*/ 160328 w 877"/>
                <a:gd name="T83" fmla="*/ 313416 h 826"/>
                <a:gd name="T84" fmla="*/ 144996 w 877"/>
                <a:gd name="T85" fmla="*/ 320815 h 826"/>
                <a:gd name="T86" fmla="*/ 127912 w 877"/>
                <a:gd name="T87" fmla="*/ 330857 h 826"/>
                <a:gd name="T88" fmla="*/ 115209 w 877"/>
                <a:gd name="T89" fmla="*/ 331385 h 826"/>
                <a:gd name="T90" fmla="*/ 100753 w 877"/>
                <a:gd name="T91" fmla="*/ 321872 h 826"/>
                <a:gd name="T92" fmla="*/ 84545 w 877"/>
                <a:gd name="T93" fmla="*/ 309716 h 826"/>
                <a:gd name="T94" fmla="*/ 66584 w 877"/>
                <a:gd name="T95" fmla="*/ 305488 h 826"/>
                <a:gd name="T96" fmla="*/ 60452 w 877"/>
                <a:gd name="T97" fmla="*/ 304959 h 826"/>
                <a:gd name="T98" fmla="*/ 56947 w 877"/>
                <a:gd name="T99" fmla="*/ 292275 h 826"/>
                <a:gd name="T100" fmla="*/ 47748 w 877"/>
                <a:gd name="T101" fmla="*/ 282761 h 826"/>
                <a:gd name="T102" fmla="*/ 27598 w 877"/>
                <a:gd name="T103" fmla="*/ 273248 h 826"/>
                <a:gd name="T104" fmla="*/ 12266 w 877"/>
                <a:gd name="T105" fmla="*/ 263734 h 826"/>
                <a:gd name="T106" fmla="*/ 7009 w 877"/>
                <a:gd name="T107" fmla="*/ 254749 h 826"/>
                <a:gd name="T108" fmla="*/ 6133 w 877"/>
                <a:gd name="T109" fmla="*/ 232023 h 826"/>
                <a:gd name="T110" fmla="*/ 8323 w 877"/>
                <a:gd name="T111" fmla="*/ 186041 h 826"/>
                <a:gd name="T112" fmla="*/ 7447 w 877"/>
                <a:gd name="T113" fmla="*/ 136360 h 826"/>
                <a:gd name="T114" fmla="*/ 1752 w 877"/>
                <a:gd name="T115" fmla="*/ 106762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93" name="Freeform 239"/>
            <p:cNvSpPr>
              <a:spLocks/>
            </p:cNvSpPr>
            <p:nvPr>
              <p:custDataLst>
                <p:tags r:id="rId122"/>
              </p:custDataLst>
            </p:nvPr>
          </p:nvSpPr>
          <p:spPr bwMode="auto">
            <a:xfrm>
              <a:off x="4305675" y="3180248"/>
              <a:ext cx="107892" cy="275741"/>
            </a:xfrm>
            <a:custGeom>
              <a:avLst/>
              <a:gdLst>
                <a:gd name="T0" fmla="*/ 46832 w 206"/>
                <a:gd name="T1" fmla="*/ 229260 h 455"/>
                <a:gd name="T2" fmla="*/ 56834 w 206"/>
                <a:gd name="T3" fmla="*/ 218343 h 455"/>
                <a:gd name="T4" fmla="*/ 63654 w 206"/>
                <a:gd name="T5" fmla="*/ 210025 h 455"/>
                <a:gd name="T6" fmla="*/ 66837 w 206"/>
                <a:gd name="T7" fmla="*/ 202747 h 455"/>
                <a:gd name="T8" fmla="*/ 69111 w 206"/>
                <a:gd name="T9" fmla="*/ 193909 h 455"/>
                <a:gd name="T10" fmla="*/ 70020 w 206"/>
                <a:gd name="T11" fmla="*/ 182992 h 455"/>
                <a:gd name="T12" fmla="*/ 69565 w 206"/>
                <a:gd name="T13" fmla="*/ 174154 h 455"/>
                <a:gd name="T14" fmla="*/ 70929 w 206"/>
                <a:gd name="T15" fmla="*/ 172075 h 455"/>
                <a:gd name="T16" fmla="*/ 76385 w 206"/>
                <a:gd name="T17" fmla="*/ 171035 h 455"/>
                <a:gd name="T18" fmla="*/ 84115 w 206"/>
                <a:gd name="T19" fmla="*/ 168956 h 455"/>
                <a:gd name="T20" fmla="*/ 89116 w 206"/>
                <a:gd name="T21" fmla="*/ 165317 h 455"/>
                <a:gd name="T22" fmla="*/ 92299 w 206"/>
                <a:gd name="T23" fmla="*/ 158039 h 455"/>
                <a:gd name="T24" fmla="*/ 93663 w 206"/>
                <a:gd name="T25" fmla="*/ 145562 h 455"/>
                <a:gd name="T26" fmla="*/ 91844 w 206"/>
                <a:gd name="T27" fmla="*/ 137764 h 455"/>
                <a:gd name="T28" fmla="*/ 87752 w 206"/>
                <a:gd name="T29" fmla="*/ 137244 h 455"/>
                <a:gd name="T30" fmla="*/ 80477 w 206"/>
                <a:gd name="T31" fmla="*/ 133085 h 455"/>
                <a:gd name="T32" fmla="*/ 70475 w 206"/>
                <a:gd name="T33" fmla="*/ 125807 h 455"/>
                <a:gd name="T34" fmla="*/ 63654 w 206"/>
                <a:gd name="T35" fmla="*/ 120089 h 455"/>
                <a:gd name="T36" fmla="*/ 59108 w 206"/>
                <a:gd name="T37" fmla="*/ 118529 h 455"/>
                <a:gd name="T38" fmla="*/ 54106 w 206"/>
                <a:gd name="T39" fmla="*/ 115410 h 455"/>
                <a:gd name="T40" fmla="*/ 45922 w 206"/>
                <a:gd name="T41" fmla="*/ 110211 h 455"/>
                <a:gd name="T42" fmla="*/ 43194 w 206"/>
                <a:gd name="T43" fmla="*/ 107092 h 455"/>
                <a:gd name="T44" fmla="*/ 43194 w 206"/>
                <a:gd name="T45" fmla="*/ 103453 h 455"/>
                <a:gd name="T46" fmla="*/ 47286 w 206"/>
                <a:gd name="T47" fmla="*/ 94095 h 455"/>
                <a:gd name="T48" fmla="*/ 54106 w 206"/>
                <a:gd name="T49" fmla="*/ 82138 h 455"/>
                <a:gd name="T50" fmla="*/ 60926 w 206"/>
                <a:gd name="T51" fmla="*/ 72781 h 455"/>
                <a:gd name="T52" fmla="*/ 61836 w 206"/>
                <a:gd name="T53" fmla="*/ 67062 h 455"/>
                <a:gd name="T54" fmla="*/ 57289 w 206"/>
                <a:gd name="T55" fmla="*/ 60304 h 455"/>
                <a:gd name="T56" fmla="*/ 52288 w 206"/>
                <a:gd name="T57" fmla="*/ 54586 h 455"/>
                <a:gd name="T58" fmla="*/ 49105 w 206"/>
                <a:gd name="T59" fmla="*/ 48347 h 455"/>
                <a:gd name="T60" fmla="*/ 48650 w 206"/>
                <a:gd name="T61" fmla="*/ 43669 h 455"/>
                <a:gd name="T62" fmla="*/ 50469 w 206"/>
                <a:gd name="T63" fmla="*/ 40549 h 455"/>
                <a:gd name="T64" fmla="*/ 52742 w 206"/>
                <a:gd name="T65" fmla="*/ 37430 h 455"/>
                <a:gd name="T66" fmla="*/ 55925 w 206"/>
                <a:gd name="T67" fmla="*/ 35871 h 455"/>
                <a:gd name="T68" fmla="*/ 57289 w 206"/>
                <a:gd name="T69" fmla="*/ 19235 h 455"/>
                <a:gd name="T70" fmla="*/ 50014 w 206"/>
                <a:gd name="T71" fmla="*/ 16636 h 455"/>
                <a:gd name="T72" fmla="*/ 39557 w 206"/>
                <a:gd name="T73" fmla="*/ 10917 h 455"/>
                <a:gd name="T74" fmla="*/ 24098 w 206"/>
                <a:gd name="T75" fmla="*/ 0 h 455"/>
                <a:gd name="T76" fmla="*/ 21370 w 206"/>
                <a:gd name="T77" fmla="*/ 5719 h 455"/>
                <a:gd name="T78" fmla="*/ 15459 w 206"/>
                <a:gd name="T79" fmla="*/ 22874 h 455"/>
                <a:gd name="T80" fmla="*/ 12731 w 206"/>
                <a:gd name="T81" fmla="*/ 36390 h 455"/>
                <a:gd name="T82" fmla="*/ 10003 w 206"/>
                <a:gd name="T83" fmla="*/ 51467 h 455"/>
                <a:gd name="T84" fmla="*/ 9093 w 206"/>
                <a:gd name="T85" fmla="*/ 69142 h 455"/>
                <a:gd name="T86" fmla="*/ 9093 w 206"/>
                <a:gd name="T87" fmla="*/ 89417 h 455"/>
                <a:gd name="T88" fmla="*/ 5456 w 206"/>
                <a:gd name="T89" fmla="*/ 97734 h 455"/>
                <a:gd name="T90" fmla="*/ 3637 w 206"/>
                <a:gd name="T91" fmla="*/ 107092 h 455"/>
                <a:gd name="T92" fmla="*/ 0 w 206"/>
                <a:gd name="T93" fmla="*/ 122168 h 455"/>
                <a:gd name="T94" fmla="*/ 10003 w 206"/>
                <a:gd name="T95" fmla="*/ 134645 h 455"/>
                <a:gd name="T96" fmla="*/ 18642 w 206"/>
                <a:gd name="T97" fmla="*/ 146082 h 455"/>
                <a:gd name="T98" fmla="*/ 25007 w 206"/>
                <a:gd name="T99" fmla="*/ 158558 h 455"/>
                <a:gd name="T100" fmla="*/ 30009 w 206"/>
                <a:gd name="T101" fmla="*/ 171035 h 455"/>
                <a:gd name="T102" fmla="*/ 34101 w 206"/>
                <a:gd name="T103" fmla="*/ 184552 h 455"/>
                <a:gd name="T104" fmla="*/ 37283 w 206"/>
                <a:gd name="T105" fmla="*/ 199628 h 455"/>
                <a:gd name="T106" fmla="*/ 42285 w 206"/>
                <a:gd name="T107" fmla="*/ 236538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94" name="Freeform 240"/>
            <p:cNvSpPr>
              <a:spLocks/>
            </p:cNvSpPr>
            <p:nvPr>
              <p:custDataLst>
                <p:tags r:id="rId123"/>
              </p:custDataLst>
            </p:nvPr>
          </p:nvSpPr>
          <p:spPr bwMode="auto">
            <a:xfrm>
              <a:off x="3594324" y="3542966"/>
              <a:ext cx="266985" cy="251683"/>
            </a:xfrm>
            <a:custGeom>
              <a:avLst/>
              <a:gdLst>
                <a:gd name="T0" fmla="*/ 145866 w 518"/>
                <a:gd name="T1" fmla="*/ 58495 h 406"/>
                <a:gd name="T2" fmla="*/ 145866 w 518"/>
                <a:gd name="T3" fmla="*/ 137729 h 406"/>
                <a:gd name="T4" fmla="*/ 140944 w 518"/>
                <a:gd name="T5" fmla="*/ 140388 h 406"/>
                <a:gd name="T6" fmla="*/ 130206 w 518"/>
                <a:gd name="T7" fmla="*/ 144111 h 406"/>
                <a:gd name="T8" fmla="*/ 110071 w 518"/>
                <a:gd name="T9" fmla="*/ 150492 h 406"/>
                <a:gd name="T10" fmla="*/ 113203 w 518"/>
                <a:gd name="T11" fmla="*/ 160596 h 406"/>
                <a:gd name="T12" fmla="*/ 118572 w 518"/>
                <a:gd name="T13" fmla="*/ 173358 h 406"/>
                <a:gd name="T14" fmla="*/ 120362 w 518"/>
                <a:gd name="T15" fmla="*/ 187716 h 406"/>
                <a:gd name="T16" fmla="*/ 121704 w 518"/>
                <a:gd name="T17" fmla="*/ 203137 h 406"/>
                <a:gd name="T18" fmla="*/ 23267 w 518"/>
                <a:gd name="T19" fmla="*/ 209519 h 406"/>
                <a:gd name="T20" fmla="*/ 9844 w 518"/>
                <a:gd name="T21" fmla="*/ 215900 h 406"/>
                <a:gd name="T22" fmla="*/ 2237 w 518"/>
                <a:gd name="T23" fmla="*/ 214305 h 406"/>
                <a:gd name="T24" fmla="*/ 447 w 518"/>
                <a:gd name="T25" fmla="*/ 211646 h 406"/>
                <a:gd name="T26" fmla="*/ 447 w 518"/>
                <a:gd name="T27" fmla="*/ 204733 h 406"/>
                <a:gd name="T28" fmla="*/ 1790 w 518"/>
                <a:gd name="T29" fmla="*/ 197288 h 406"/>
                <a:gd name="T30" fmla="*/ 4922 w 518"/>
                <a:gd name="T31" fmla="*/ 188248 h 406"/>
                <a:gd name="T32" fmla="*/ 8949 w 518"/>
                <a:gd name="T33" fmla="*/ 181335 h 406"/>
                <a:gd name="T34" fmla="*/ 13423 w 518"/>
                <a:gd name="T35" fmla="*/ 177612 h 406"/>
                <a:gd name="T36" fmla="*/ 17003 w 518"/>
                <a:gd name="T37" fmla="*/ 173358 h 406"/>
                <a:gd name="T38" fmla="*/ 19687 w 518"/>
                <a:gd name="T39" fmla="*/ 168572 h 406"/>
                <a:gd name="T40" fmla="*/ 21925 w 518"/>
                <a:gd name="T41" fmla="*/ 155278 h 406"/>
                <a:gd name="T42" fmla="*/ 25057 w 518"/>
                <a:gd name="T43" fmla="*/ 140920 h 406"/>
                <a:gd name="T44" fmla="*/ 27741 w 518"/>
                <a:gd name="T45" fmla="*/ 136666 h 406"/>
                <a:gd name="T46" fmla="*/ 33111 w 518"/>
                <a:gd name="T47" fmla="*/ 130816 h 406"/>
                <a:gd name="T48" fmla="*/ 41165 w 518"/>
                <a:gd name="T49" fmla="*/ 126562 h 406"/>
                <a:gd name="T50" fmla="*/ 47876 w 518"/>
                <a:gd name="T51" fmla="*/ 122840 h 406"/>
                <a:gd name="T52" fmla="*/ 54588 w 518"/>
                <a:gd name="T53" fmla="*/ 115927 h 406"/>
                <a:gd name="T54" fmla="*/ 60852 w 518"/>
                <a:gd name="T55" fmla="*/ 103696 h 406"/>
                <a:gd name="T56" fmla="*/ 67116 w 518"/>
                <a:gd name="T57" fmla="*/ 82957 h 406"/>
                <a:gd name="T58" fmla="*/ 72486 w 518"/>
                <a:gd name="T59" fmla="*/ 62217 h 406"/>
                <a:gd name="T60" fmla="*/ 76960 w 518"/>
                <a:gd name="T61" fmla="*/ 49987 h 406"/>
                <a:gd name="T62" fmla="*/ 83224 w 518"/>
                <a:gd name="T63" fmla="*/ 38819 h 406"/>
                <a:gd name="T64" fmla="*/ 89936 w 518"/>
                <a:gd name="T65" fmla="*/ 32970 h 406"/>
                <a:gd name="T66" fmla="*/ 95305 w 518"/>
                <a:gd name="T67" fmla="*/ 30311 h 406"/>
                <a:gd name="T68" fmla="*/ 97990 w 518"/>
                <a:gd name="T69" fmla="*/ 23398 h 406"/>
                <a:gd name="T70" fmla="*/ 99780 w 518"/>
                <a:gd name="T71" fmla="*/ 14890 h 406"/>
                <a:gd name="T72" fmla="*/ 102017 w 518"/>
                <a:gd name="T73" fmla="*/ 8508 h 406"/>
                <a:gd name="T74" fmla="*/ 106939 w 518"/>
                <a:gd name="T75" fmla="*/ 4254 h 406"/>
                <a:gd name="T76" fmla="*/ 228643 w 518"/>
                <a:gd name="T77" fmla="*/ 0 h 406"/>
                <a:gd name="T78" fmla="*/ 230433 w 518"/>
                <a:gd name="T79" fmla="*/ 24462 h 406"/>
                <a:gd name="T80" fmla="*/ 231775 w 518"/>
                <a:gd name="T81" fmla="*/ 58495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95" name="Freeform 241"/>
            <p:cNvSpPr>
              <a:spLocks/>
            </p:cNvSpPr>
            <p:nvPr>
              <p:custDataLst>
                <p:tags r:id="rId124"/>
              </p:custDataLst>
            </p:nvPr>
          </p:nvSpPr>
          <p:spPr bwMode="auto">
            <a:xfrm>
              <a:off x="3557750" y="2153162"/>
              <a:ext cx="219440" cy="109185"/>
            </a:xfrm>
            <a:custGeom>
              <a:avLst/>
              <a:gdLst>
                <a:gd name="T0" fmla="*/ 14522 w 446"/>
                <a:gd name="T1" fmla="*/ 32098 h 178"/>
                <a:gd name="T2" fmla="*/ 17512 w 446"/>
                <a:gd name="T3" fmla="*/ 22100 h 178"/>
                <a:gd name="T4" fmla="*/ 29045 w 446"/>
                <a:gd name="T5" fmla="*/ 19469 h 178"/>
                <a:gd name="T6" fmla="*/ 34170 w 446"/>
                <a:gd name="T7" fmla="*/ 9471 h 178"/>
                <a:gd name="T8" fmla="*/ 30753 w 446"/>
                <a:gd name="T9" fmla="*/ 7367 h 178"/>
                <a:gd name="T10" fmla="*/ 25628 w 446"/>
                <a:gd name="T11" fmla="*/ 0 h 178"/>
                <a:gd name="T12" fmla="*/ 36306 w 446"/>
                <a:gd name="T13" fmla="*/ 5262 h 178"/>
                <a:gd name="T14" fmla="*/ 46130 w 446"/>
                <a:gd name="T15" fmla="*/ 20521 h 178"/>
                <a:gd name="T16" fmla="*/ 53391 w 446"/>
                <a:gd name="T17" fmla="*/ 32624 h 178"/>
                <a:gd name="T18" fmla="*/ 59371 w 446"/>
                <a:gd name="T19" fmla="*/ 35255 h 178"/>
                <a:gd name="T20" fmla="*/ 67059 w 446"/>
                <a:gd name="T21" fmla="*/ 33150 h 178"/>
                <a:gd name="T22" fmla="*/ 77311 w 446"/>
                <a:gd name="T23" fmla="*/ 23679 h 178"/>
                <a:gd name="T24" fmla="*/ 87562 w 446"/>
                <a:gd name="T25" fmla="*/ 12102 h 178"/>
                <a:gd name="T26" fmla="*/ 93969 w 446"/>
                <a:gd name="T27" fmla="*/ 16312 h 178"/>
                <a:gd name="T28" fmla="*/ 153340 w 446"/>
                <a:gd name="T29" fmla="*/ 5788 h 178"/>
                <a:gd name="T30" fmla="*/ 160601 w 446"/>
                <a:gd name="T31" fmla="*/ 12102 h 178"/>
                <a:gd name="T32" fmla="*/ 169143 w 446"/>
                <a:gd name="T33" fmla="*/ 11576 h 178"/>
                <a:gd name="T34" fmla="*/ 176405 w 446"/>
                <a:gd name="T35" fmla="*/ 19469 h 178"/>
                <a:gd name="T36" fmla="*/ 177259 w 446"/>
                <a:gd name="T37" fmla="*/ 22626 h 178"/>
                <a:gd name="T38" fmla="*/ 183239 w 446"/>
                <a:gd name="T39" fmla="*/ 28414 h 178"/>
                <a:gd name="T40" fmla="*/ 189219 w 446"/>
                <a:gd name="T41" fmla="*/ 35781 h 178"/>
                <a:gd name="T42" fmla="*/ 190500 w 446"/>
                <a:gd name="T43" fmla="*/ 42095 h 178"/>
                <a:gd name="T44" fmla="*/ 187083 w 446"/>
                <a:gd name="T45" fmla="*/ 50514 h 178"/>
                <a:gd name="T46" fmla="*/ 176405 w 446"/>
                <a:gd name="T47" fmla="*/ 58407 h 178"/>
                <a:gd name="T48" fmla="*/ 169571 w 446"/>
                <a:gd name="T49" fmla="*/ 63143 h 178"/>
                <a:gd name="T50" fmla="*/ 156330 w 446"/>
                <a:gd name="T51" fmla="*/ 64721 h 178"/>
                <a:gd name="T52" fmla="*/ 128139 w 446"/>
                <a:gd name="T53" fmla="*/ 76824 h 178"/>
                <a:gd name="T54" fmla="*/ 99948 w 446"/>
                <a:gd name="T55" fmla="*/ 89979 h 178"/>
                <a:gd name="T56" fmla="*/ 84999 w 446"/>
                <a:gd name="T57" fmla="*/ 93662 h 178"/>
                <a:gd name="T58" fmla="*/ 75602 w 446"/>
                <a:gd name="T59" fmla="*/ 91557 h 178"/>
                <a:gd name="T60" fmla="*/ 73466 w 446"/>
                <a:gd name="T61" fmla="*/ 86295 h 178"/>
                <a:gd name="T62" fmla="*/ 72612 w 446"/>
                <a:gd name="T63" fmla="*/ 84717 h 178"/>
                <a:gd name="T64" fmla="*/ 66632 w 446"/>
                <a:gd name="T65" fmla="*/ 84717 h 178"/>
                <a:gd name="T66" fmla="*/ 59371 w 446"/>
                <a:gd name="T67" fmla="*/ 84191 h 178"/>
                <a:gd name="T68" fmla="*/ 42713 w 446"/>
                <a:gd name="T69" fmla="*/ 77350 h 178"/>
                <a:gd name="T70" fmla="*/ 36306 w 446"/>
                <a:gd name="T71" fmla="*/ 72088 h 178"/>
                <a:gd name="T72" fmla="*/ 34598 w 446"/>
                <a:gd name="T73" fmla="*/ 65774 h 178"/>
                <a:gd name="T74" fmla="*/ 37160 w 446"/>
                <a:gd name="T75" fmla="*/ 58407 h 178"/>
                <a:gd name="T76" fmla="*/ 11533 w 446"/>
                <a:gd name="T77" fmla="*/ 54198 h 178"/>
                <a:gd name="T78" fmla="*/ 3844 w 446"/>
                <a:gd name="T79" fmla="*/ 55250 h 178"/>
                <a:gd name="T80" fmla="*/ 0 w 446"/>
                <a:gd name="T81" fmla="*/ 42095 h 178"/>
                <a:gd name="T82" fmla="*/ 25628 w 446"/>
                <a:gd name="T83" fmla="*/ 45252 h 178"/>
                <a:gd name="T84" fmla="*/ 37160 w 446"/>
                <a:gd name="T85" fmla="*/ 42095 h 178"/>
                <a:gd name="T86" fmla="*/ 9824 w 446"/>
                <a:gd name="T87" fmla="*/ 35781 h 178"/>
                <a:gd name="T88" fmla="*/ 6834 w 446"/>
                <a:gd name="T89" fmla="*/ 28941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96" name="Freeform 242"/>
            <p:cNvSpPr>
              <a:spLocks/>
            </p:cNvSpPr>
            <p:nvPr>
              <p:custDataLst>
                <p:tags r:id="rId125"/>
              </p:custDataLst>
            </p:nvPr>
          </p:nvSpPr>
          <p:spPr bwMode="auto">
            <a:xfrm>
              <a:off x="4470255" y="2460363"/>
              <a:ext cx="16459" cy="66622"/>
            </a:xfrm>
            <a:custGeom>
              <a:avLst/>
              <a:gdLst>
                <a:gd name="T0" fmla="*/ 0 w 28"/>
                <a:gd name="T1" fmla="*/ 57150 h 73"/>
                <a:gd name="T2" fmla="*/ 1021 w 28"/>
                <a:gd name="T3" fmla="*/ 36795 h 73"/>
                <a:gd name="T4" fmla="*/ 3062 w 28"/>
                <a:gd name="T5" fmla="*/ 21921 h 73"/>
                <a:gd name="T6" fmla="*/ 3572 w 28"/>
                <a:gd name="T7" fmla="*/ 15658 h 73"/>
                <a:gd name="T8" fmla="*/ 3062 w 28"/>
                <a:gd name="T9" fmla="*/ 10177 h 73"/>
                <a:gd name="T10" fmla="*/ 2041 w 28"/>
                <a:gd name="T11" fmla="*/ 5480 h 73"/>
                <a:gd name="T12" fmla="*/ 0 w 28"/>
                <a:gd name="T13" fmla="*/ 0 h 73"/>
                <a:gd name="T14" fmla="*/ 14288 w 28"/>
                <a:gd name="T15" fmla="*/ 0 h 73"/>
                <a:gd name="T16" fmla="*/ 11226 w 28"/>
                <a:gd name="T17" fmla="*/ 12526 h 73"/>
                <a:gd name="T18" fmla="*/ 8675 w 28"/>
                <a:gd name="T19" fmla="*/ 23486 h 73"/>
                <a:gd name="T20" fmla="*/ 6123 w 28"/>
                <a:gd name="T21" fmla="*/ 33664 h 73"/>
                <a:gd name="T22" fmla="*/ 3572 w 28"/>
                <a:gd name="T23" fmla="*/ 43058 h 73"/>
                <a:gd name="T24" fmla="*/ 0 w 28"/>
                <a:gd name="T25" fmla="*/ 5715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97" name="Freeform 243"/>
            <p:cNvSpPr>
              <a:spLocks/>
            </p:cNvSpPr>
            <p:nvPr>
              <p:custDataLst>
                <p:tags r:id="rId126"/>
              </p:custDataLst>
            </p:nvPr>
          </p:nvSpPr>
          <p:spPr bwMode="auto">
            <a:xfrm>
              <a:off x="4340420" y="2068034"/>
              <a:ext cx="270643" cy="460800"/>
            </a:xfrm>
            <a:custGeom>
              <a:avLst/>
              <a:gdLst>
                <a:gd name="T0" fmla="*/ 185394 w 531"/>
                <a:gd name="T1" fmla="*/ 106002 h 757"/>
                <a:gd name="T2" fmla="*/ 179642 w 531"/>
                <a:gd name="T3" fmla="*/ 115401 h 757"/>
                <a:gd name="T4" fmla="*/ 178757 w 531"/>
                <a:gd name="T5" fmla="*/ 123756 h 757"/>
                <a:gd name="T6" fmla="*/ 169022 w 531"/>
                <a:gd name="T7" fmla="*/ 143598 h 757"/>
                <a:gd name="T8" fmla="*/ 143802 w 531"/>
                <a:gd name="T9" fmla="*/ 159786 h 757"/>
                <a:gd name="T10" fmla="*/ 111502 w 531"/>
                <a:gd name="T11" fmla="*/ 184850 h 757"/>
                <a:gd name="T12" fmla="*/ 104865 w 531"/>
                <a:gd name="T13" fmla="*/ 192683 h 757"/>
                <a:gd name="T14" fmla="*/ 108404 w 531"/>
                <a:gd name="T15" fmla="*/ 198949 h 757"/>
                <a:gd name="T16" fmla="*/ 106192 w 531"/>
                <a:gd name="T17" fmla="*/ 221402 h 757"/>
                <a:gd name="T18" fmla="*/ 105750 w 531"/>
                <a:gd name="T19" fmla="*/ 234457 h 757"/>
                <a:gd name="T20" fmla="*/ 115926 w 531"/>
                <a:gd name="T21" fmla="*/ 244378 h 757"/>
                <a:gd name="T22" fmla="*/ 141589 w 531"/>
                <a:gd name="T23" fmla="*/ 253255 h 757"/>
                <a:gd name="T24" fmla="*/ 146899 w 531"/>
                <a:gd name="T25" fmla="*/ 263699 h 757"/>
                <a:gd name="T26" fmla="*/ 137165 w 531"/>
                <a:gd name="T27" fmla="*/ 277275 h 757"/>
                <a:gd name="T28" fmla="*/ 120351 w 531"/>
                <a:gd name="T29" fmla="*/ 285630 h 757"/>
                <a:gd name="T30" fmla="*/ 117254 w 531"/>
                <a:gd name="T31" fmla="*/ 292418 h 757"/>
                <a:gd name="T32" fmla="*/ 111502 w 531"/>
                <a:gd name="T33" fmla="*/ 329493 h 757"/>
                <a:gd name="T34" fmla="*/ 105750 w 531"/>
                <a:gd name="T35" fmla="*/ 376489 h 757"/>
                <a:gd name="T36" fmla="*/ 76547 w 531"/>
                <a:gd name="T37" fmla="*/ 379622 h 757"/>
                <a:gd name="T38" fmla="*/ 67255 w 531"/>
                <a:gd name="T39" fmla="*/ 385366 h 757"/>
                <a:gd name="T40" fmla="*/ 67697 w 531"/>
                <a:gd name="T41" fmla="*/ 395287 h 757"/>
                <a:gd name="T42" fmla="*/ 46902 w 531"/>
                <a:gd name="T43" fmla="*/ 395287 h 757"/>
                <a:gd name="T44" fmla="*/ 42034 w 531"/>
                <a:gd name="T45" fmla="*/ 392676 h 757"/>
                <a:gd name="T46" fmla="*/ 31415 w 531"/>
                <a:gd name="T47" fmla="*/ 374922 h 757"/>
                <a:gd name="T48" fmla="*/ 18141 w 531"/>
                <a:gd name="T49" fmla="*/ 334192 h 757"/>
                <a:gd name="T50" fmla="*/ 15044 w 531"/>
                <a:gd name="T51" fmla="*/ 311739 h 757"/>
                <a:gd name="T52" fmla="*/ 6195 w 531"/>
                <a:gd name="T53" fmla="*/ 305995 h 757"/>
                <a:gd name="T54" fmla="*/ 8407 w 531"/>
                <a:gd name="T55" fmla="*/ 292941 h 757"/>
                <a:gd name="T56" fmla="*/ 15929 w 531"/>
                <a:gd name="T57" fmla="*/ 280931 h 757"/>
                <a:gd name="T58" fmla="*/ 23451 w 531"/>
                <a:gd name="T59" fmla="*/ 263177 h 757"/>
                <a:gd name="T60" fmla="*/ 26990 w 531"/>
                <a:gd name="T61" fmla="*/ 245945 h 757"/>
                <a:gd name="T62" fmla="*/ 28318 w 531"/>
                <a:gd name="T63" fmla="*/ 230279 h 757"/>
                <a:gd name="T64" fmla="*/ 25663 w 531"/>
                <a:gd name="T65" fmla="*/ 213048 h 757"/>
                <a:gd name="T66" fmla="*/ 19026 w 531"/>
                <a:gd name="T67" fmla="*/ 196860 h 757"/>
                <a:gd name="T68" fmla="*/ 32743 w 531"/>
                <a:gd name="T69" fmla="*/ 144120 h 757"/>
                <a:gd name="T70" fmla="*/ 45574 w 531"/>
                <a:gd name="T71" fmla="*/ 143598 h 757"/>
                <a:gd name="T72" fmla="*/ 49999 w 531"/>
                <a:gd name="T73" fmla="*/ 122189 h 757"/>
                <a:gd name="T74" fmla="*/ 60618 w 531"/>
                <a:gd name="T75" fmla="*/ 100258 h 757"/>
                <a:gd name="T76" fmla="*/ 79644 w 531"/>
                <a:gd name="T77" fmla="*/ 75715 h 757"/>
                <a:gd name="T78" fmla="*/ 87608 w 531"/>
                <a:gd name="T79" fmla="*/ 57962 h 757"/>
                <a:gd name="T80" fmla="*/ 100882 w 531"/>
                <a:gd name="T81" fmla="*/ 31331 h 757"/>
                <a:gd name="T82" fmla="*/ 110174 w 531"/>
                <a:gd name="T83" fmla="*/ 22454 h 757"/>
                <a:gd name="T84" fmla="*/ 136722 w 531"/>
                <a:gd name="T85" fmla="*/ 15143 h 757"/>
                <a:gd name="T86" fmla="*/ 162828 w 531"/>
                <a:gd name="T87" fmla="*/ 6788 h 757"/>
                <a:gd name="T88" fmla="*/ 177429 w 531"/>
                <a:gd name="T89" fmla="*/ 2611 h 757"/>
                <a:gd name="T90" fmla="*/ 190703 w 531"/>
                <a:gd name="T91" fmla="*/ 16710 h 757"/>
                <a:gd name="T92" fmla="*/ 202207 w 531"/>
                <a:gd name="T93" fmla="*/ 21931 h 757"/>
                <a:gd name="T94" fmla="*/ 226986 w 531"/>
                <a:gd name="T95" fmla="*/ 57962 h 757"/>
                <a:gd name="T96" fmla="*/ 233623 w 531"/>
                <a:gd name="T97" fmla="*/ 78326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C6AD68"/>
            </a:solidFill>
            <a:ln w="9525" cap="flat" cmpd="sng">
              <a:solidFill>
                <a:schemeClr val="bg2">
                  <a:lumMod val="7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98" name="Freeform 244"/>
            <p:cNvSpPr>
              <a:spLocks/>
            </p:cNvSpPr>
            <p:nvPr>
              <p:custDataLst>
                <p:tags r:id="rId127"/>
              </p:custDataLst>
            </p:nvPr>
          </p:nvSpPr>
          <p:spPr bwMode="auto">
            <a:xfrm>
              <a:off x="4499513" y="2434454"/>
              <a:ext cx="31088" cy="66622"/>
            </a:xfrm>
            <a:custGeom>
              <a:avLst/>
              <a:gdLst>
                <a:gd name="T0" fmla="*/ 0 w 60"/>
                <a:gd name="T1" fmla="*/ 41462 h 51"/>
                <a:gd name="T2" fmla="*/ 2699 w 60"/>
                <a:gd name="T3" fmla="*/ 33618 h 51"/>
                <a:gd name="T4" fmla="*/ 6747 w 60"/>
                <a:gd name="T5" fmla="*/ 21291 h 51"/>
                <a:gd name="T6" fmla="*/ 8996 w 60"/>
                <a:gd name="T7" fmla="*/ 14568 h 51"/>
                <a:gd name="T8" fmla="*/ 12145 w 60"/>
                <a:gd name="T9" fmla="*/ 8965 h 51"/>
                <a:gd name="T10" fmla="*/ 14843 w 60"/>
                <a:gd name="T11" fmla="*/ 4482 h 51"/>
                <a:gd name="T12" fmla="*/ 17992 w 60"/>
                <a:gd name="T13" fmla="*/ 0 h 51"/>
                <a:gd name="T14" fmla="*/ 22490 w 60"/>
                <a:gd name="T15" fmla="*/ 7844 h 51"/>
                <a:gd name="T16" fmla="*/ 26988 w 60"/>
                <a:gd name="T17" fmla="*/ 14568 h 51"/>
                <a:gd name="T18" fmla="*/ 26538 w 60"/>
                <a:gd name="T19" fmla="*/ 22412 h 51"/>
                <a:gd name="T20" fmla="*/ 25189 w 60"/>
                <a:gd name="T21" fmla="*/ 32497 h 51"/>
                <a:gd name="T22" fmla="*/ 24289 w 60"/>
                <a:gd name="T23" fmla="*/ 38100 h 51"/>
                <a:gd name="T24" fmla="*/ 23390 w 60"/>
                <a:gd name="T25" fmla="*/ 42582 h 51"/>
                <a:gd name="T26" fmla="*/ 22040 w 60"/>
                <a:gd name="T27" fmla="*/ 47065 h 51"/>
                <a:gd name="T28" fmla="*/ 20241 w 60"/>
                <a:gd name="T29" fmla="*/ 50426 h 51"/>
                <a:gd name="T30" fmla="*/ 18442 w 60"/>
                <a:gd name="T31" fmla="*/ 53788 h 51"/>
                <a:gd name="T32" fmla="*/ 16643 w 60"/>
                <a:gd name="T33" fmla="*/ 56029 h 51"/>
                <a:gd name="T34" fmla="*/ 13944 w 60"/>
                <a:gd name="T35" fmla="*/ 57150 h 51"/>
                <a:gd name="T36" fmla="*/ 12145 w 60"/>
                <a:gd name="T37" fmla="*/ 57150 h 51"/>
                <a:gd name="T38" fmla="*/ 8996 w 60"/>
                <a:gd name="T39" fmla="*/ 56029 h 51"/>
                <a:gd name="T40" fmla="*/ 6747 w 60"/>
                <a:gd name="T41" fmla="*/ 52668 h 51"/>
                <a:gd name="T42" fmla="*/ 3149 w 60"/>
                <a:gd name="T43" fmla="*/ 48185 h 51"/>
                <a:gd name="T44" fmla="*/ 0 w 60"/>
                <a:gd name="T45" fmla="*/ 41462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199" name="Freeform 245"/>
            <p:cNvSpPr>
              <a:spLocks/>
            </p:cNvSpPr>
            <p:nvPr>
              <p:custDataLst>
                <p:tags r:id="rId128"/>
              </p:custDataLst>
            </p:nvPr>
          </p:nvSpPr>
          <p:spPr bwMode="auto">
            <a:xfrm>
              <a:off x="3859480" y="2623216"/>
              <a:ext cx="32916" cy="66622"/>
            </a:xfrm>
            <a:custGeom>
              <a:avLst/>
              <a:gdLst>
                <a:gd name="T0" fmla="*/ 25544 w 66"/>
                <a:gd name="T1" fmla="*/ 53788 h 51"/>
                <a:gd name="T2" fmla="*/ 18184 w 66"/>
                <a:gd name="T3" fmla="*/ 56029 h 51"/>
                <a:gd name="T4" fmla="*/ 9525 w 66"/>
                <a:gd name="T5" fmla="*/ 57150 h 51"/>
                <a:gd name="T6" fmla="*/ 7360 w 66"/>
                <a:gd name="T7" fmla="*/ 56029 h 51"/>
                <a:gd name="T8" fmla="*/ 5628 w 66"/>
                <a:gd name="T9" fmla="*/ 54909 h 51"/>
                <a:gd name="T10" fmla="*/ 4330 w 66"/>
                <a:gd name="T11" fmla="*/ 53788 h 51"/>
                <a:gd name="T12" fmla="*/ 3031 w 66"/>
                <a:gd name="T13" fmla="*/ 51547 h 51"/>
                <a:gd name="T14" fmla="*/ 1299 w 66"/>
                <a:gd name="T15" fmla="*/ 48185 h 51"/>
                <a:gd name="T16" fmla="*/ 433 w 66"/>
                <a:gd name="T17" fmla="*/ 44824 h 51"/>
                <a:gd name="T18" fmla="*/ 0 w 66"/>
                <a:gd name="T19" fmla="*/ 39221 h 51"/>
                <a:gd name="T20" fmla="*/ 0 w 66"/>
                <a:gd name="T21" fmla="*/ 33618 h 51"/>
                <a:gd name="T22" fmla="*/ 1732 w 66"/>
                <a:gd name="T23" fmla="*/ 32497 h 51"/>
                <a:gd name="T24" fmla="*/ 4330 w 66"/>
                <a:gd name="T25" fmla="*/ 30256 h 51"/>
                <a:gd name="T26" fmla="*/ 6061 w 66"/>
                <a:gd name="T27" fmla="*/ 26894 h 51"/>
                <a:gd name="T28" fmla="*/ 8226 w 66"/>
                <a:gd name="T29" fmla="*/ 22412 h 51"/>
                <a:gd name="T30" fmla="*/ 11257 w 66"/>
                <a:gd name="T31" fmla="*/ 11206 h 51"/>
                <a:gd name="T32" fmla="*/ 14288 w 66"/>
                <a:gd name="T33" fmla="*/ 0 h 51"/>
                <a:gd name="T34" fmla="*/ 19916 w 66"/>
                <a:gd name="T35" fmla="*/ 1121 h 51"/>
                <a:gd name="T36" fmla="*/ 22514 w 66"/>
                <a:gd name="T37" fmla="*/ 2241 h 51"/>
                <a:gd name="T38" fmla="*/ 24245 w 66"/>
                <a:gd name="T39" fmla="*/ 3362 h 51"/>
                <a:gd name="T40" fmla="*/ 28575 w 66"/>
                <a:gd name="T41" fmla="*/ 0 h 51"/>
                <a:gd name="T42" fmla="*/ 28142 w 66"/>
                <a:gd name="T43" fmla="*/ 14568 h 51"/>
                <a:gd name="T44" fmla="*/ 27276 w 66"/>
                <a:gd name="T45" fmla="*/ 26894 h 51"/>
                <a:gd name="T46" fmla="*/ 25977 w 66"/>
                <a:gd name="T47" fmla="*/ 40341 h 51"/>
                <a:gd name="T48" fmla="*/ 25544 w 66"/>
                <a:gd name="T49" fmla="*/ 53788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00" name="Freeform 246"/>
            <p:cNvSpPr>
              <a:spLocks/>
            </p:cNvSpPr>
            <p:nvPr>
              <p:custDataLst>
                <p:tags r:id="rId129"/>
              </p:custDataLst>
            </p:nvPr>
          </p:nvSpPr>
          <p:spPr bwMode="auto">
            <a:xfrm>
              <a:off x="4956680" y="3239467"/>
              <a:ext cx="58517" cy="66622"/>
            </a:xfrm>
            <a:custGeom>
              <a:avLst/>
              <a:gdLst>
                <a:gd name="T0" fmla="*/ 0 w 113"/>
                <a:gd name="T1" fmla="*/ 33981 h 74"/>
                <a:gd name="T2" fmla="*/ 8991 w 113"/>
                <a:gd name="T3" fmla="*/ 57150 h 74"/>
                <a:gd name="T4" fmla="*/ 16634 w 113"/>
                <a:gd name="T5" fmla="*/ 53289 h 74"/>
                <a:gd name="T6" fmla="*/ 22927 w 113"/>
                <a:gd name="T7" fmla="*/ 50199 h 74"/>
                <a:gd name="T8" fmla="*/ 28772 w 113"/>
                <a:gd name="T9" fmla="*/ 45566 h 74"/>
                <a:gd name="T10" fmla="*/ 33267 w 113"/>
                <a:gd name="T11" fmla="*/ 40932 h 74"/>
                <a:gd name="T12" fmla="*/ 35065 w 113"/>
                <a:gd name="T13" fmla="*/ 37843 h 74"/>
                <a:gd name="T14" fmla="*/ 37313 w 113"/>
                <a:gd name="T15" fmla="*/ 34753 h 74"/>
                <a:gd name="T16" fmla="*/ 38662 w 113"/>
                <a:gd name="T17" fmla="*/ 31664 h 74"/>
                <a:gd name="T18" fmla="*/ 39561 w 113"/>
                <a:gd name="T19" fmla="*/ 28575 h 74"/>
                <a:gd name="T20" fmla="*/ 40460 w 113"/>
                <a:gd name="T21" fmla="*/ 24714 h 74"/>
                <a:gd name="T22" fmla="*/ 40910 w 113"/>
                <a:gd name="T23" fmla="*/ 20080 h 74"/>
                <a:gd name="T24" fmla="*/ 41809 w 113"/>
                <a:gd name="T25" fmla="*/ 14674 h 74"/>
                <a:gd name="T26" fmla="*/ 42258 w 113"/>
                <a:gd name="T27" fmla="*/ 10040 h 74"/>
                <a:gd name="T28" fmla="*/ 44506 w 113"/>
                <a:gd name="T29" fmla="*/ 9268 h 74"/>
                <a:gd name="T30" fmla="*/ 47653 w 113"/>
                <a:gd name="T31" fmla="*/ 6951 h 74"/>
                <a:gd name="T32" fmla="*/ 48552 w 113"/>
                <a:gd name="T33" fmla="*/ 5406 h 74"/>
                <a:gd name="T34" fmla="*/ 49901 w 113"/>
                <a:gd name="T35" fmla="*/ 3861 h 74"/>
                <a:gd name="T36" fmla="*/ 50350 w 113"/>
                <a:gd name="T37" fmla="*/ 2317 h 74"/>
                <a:gd name="T38" fmla="*/ 50800 w 113"/>
                <a:gd name="T39" fmla="*/ 0 h 74"/>
                <a:gd name="T40" fmla="*/ 44057 w 113"/>
                <a:gd name="T41" fmla="*/ 3089 h 74"/>
                <a:gd name="T42" fmla="*/ 36864 w 113"/>
                <a:gd name="T43" fmla="*/ 6178 h 74"/>
                <a:gd name="T44" fmla="*/ 29221 w 113"/>
                <a:gd name="T45" fmla="*/ 10040 h 74"/>
                <a:gd name="T46" fmla="*/ 22028 w 113"/>
                <a:gd name="T47" fmla="*/ 14674 h 74"/>
                <a:gd name="T48" fmla="*/ 8991 w 113"/>
                <a:gd name="T49" fmla="*/ 25486 h 74"/>
                <a:gd name="T50" fmla="*/ 0 w 113"/>
                <a:gd name="T51" fmla="*/ 3398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01" name="Freeform 247"/>
            <p:cNvSpPr>
              <a:spLocks/>
            </p:cNvSpPr>
            <p:nvPr>
              <p:custDataLst>
                <p:tags r:id="rId130"/>
              </p:custDataLst>
            </p:nvPr>
          </p:nvSpPr>
          <p:spPr bwMode="auto">
            <a:xfrm>
              <a:off x="4505000" y="4162919"/>
              <a:ext cx="374876" cy="284994"/>
            </a:xfrm>
            <a:custGeom>
              <a:avLst/>
              <a:gdLst>
                <a:gd name="T0" fmla="*/ 42752 w 746"/>
                <a:gd name="T1" fmla="*/ 235613 h 469"/>
                <a:gd name="T2" fmla="*/ 23557 w 746"/>
                <a:gd name="T3" fmla="*/ 229358 h 469"/>
                <a:gd name="T4" fmla="*/ 9161 w 746"/>
                <a:gd name="T5" fmla="*/ 223624 h 469"/>
                <a:gd name="T6" fmla="*/ 2181 w 746"/>
                <a:gd name="T7" fmla="*/ 215284 h 469"/>
                <a:gd name="T8" fmla="*/ 0 w 746"/>
                <a:gd name="T9" fmla="*/ 189221 h 469"/>
                <a:gd name="T10" fmla="*/ 2181 w 746"/>
                <a:gd name="T11" fmla="*/ 161072 h 469"/>
                <a:gd name="T12" fmla="*/ 10034 w 746"/>
                <a:gd name="T13" fmla="*/ 142306 h 469"/>
                <a:gd name="T14" fmla="*/ 24430 w 746"/>
                <a:gd name="T15" fmla="*/ 118849 h 469"/>
                <a:gd name="T16" fmla="*/ 52785 w 746"/>
                <a:gd name="T17" fmla="*/ 106339 h 469"/>
                <a:gd name="T18" fmla="*/ 72416 w 746"/>
                <a:gd name="T19" fmla="*/ 97999 h 469"/>
                <a:gd name="T20" fmla="*/ 102517 w 746"/>
                <a:gd name="T21" fmla="*/ 90179 h 469"/>
                <a:gd name="T22" fmla="*/ 114296 w 746"/>
                <a:gd name="T23" fmla="*/ 79754 h 469"/>
                <a:gd name="T24" fmla="*/ 116477 w 746"/>
                <a:gd name="T25" fmla="*/ 70893 h 469"/>
                <a:gd name="T26" fmla="*/ 127383 w 746"/>
                <a:gd name="T27" fmla="*/ 62552 h 469"/>
                <a:gd name="T28" fmla="*/ 144833 w 746"/>
                <a:gd name="T29" fmla="*/ 59946 h 469"/>
                <a:gd name="T30" fmla="*/ 156611 w 746"/>
                <a:gd name="T31" fmla="*/ 52648 h 469"/>
                <a:gd name="T32" fmla="*/ 169698 w 746"/>
                <a:gd name="T33" fmla="*/ 34925 h 469"/>
                <a:gd name="T34" fmla="*/ 185403 w 746"/>
                <a:gd name="T35" fmla="*/ 11468 h 469"/>
                <a:gd name="T36" fmla="*/ 196309 w 746"/>
                <a:gd name="T37" fmla="*/ 3128 h 469"/>
                <a:gd name="T38" fmla="*/ 212014 w 746"/>
                <a:gd name="T39" fmla="*/ 0 h 469"/>
                <a:gd name="T40" fmla="*/ 221175 w 746"/>
                <a:gd name="T41" fmla="*/ 15117 h 469"/>
                <a:gd name="T42" fmla="*/ 232081 w 746"/>
                <a:gd name="T43" fmla="*/ 27627 h 469"/>
                <a:gd name="T44" fmla="*/ 241242 w 746"/>
                <a:gd name="T45" fmla="*/ 55776 h 469"/>
                <a:gd name="T46" fmla="*/ 252584 w 746"/>
                <a:gd name="T47" fmla="*/ 82882 h 469"/>
                <a:gd name="T48" fmla="*/ 267417 w 746"/>
                <a:gd name="T49" fmla="*/ 89658 h 469"/>
                <a:gd name="T50" fmla="*/ 273960 w 746"/>
                <a:gd name="T51" fmla="*/ 100605 h 469"/>
                <a:gd name="T52" fmla="*/ 283558 w 746"/>
                <a:gd name="T53" fmla="*/ 121456 h 469"/>
                <a:gd name="T54" fmla="*/ 306242 w 746"/>
                <a:gd name="T55" fmla="*/ 145434 h 469"/>
                <a:gd name="T56" fmla="*/ 323256 w 746"/>
                <a:gd name="T57" fmla="*/ 164200 h 469"/>
                <a:gd name="T58" fmla="*/ 310169 w 746"/>
                <a:gd name="T59" fmla="*/ 179838 h 469"/>
                <a:gd name="T60" fmla="*/ 301444 w 746"/>
                <a:gd name="T61" fmla="*/ 178274 h 469"/>
                <a:gd name="T62" fmla="*/ 296209 w 746"/>
                <a:gd name="T63" fmla="*/ 167327 h 469"/>
                <a:gd name="T64" fmla="*/ 283994 w 746"/>
                <a:gd name="T65" fmla="*/ 172019 h 469"/>
                <a:gd name="T66" fmla="*/ 278759 w 746"/>
                <a:gd name="T67" fmla="*/ 183487 h 469"/>
                <a:gd name="T68" fmla="*/ 263491 w 746"/>
                <a:gd name="T69" fmla="*/ 185572 h 469"/>
                <a:gd name="T70" fmla="*/ 241242 w 746"/>
                <a:gd name="T71" fmla="*/ 185572 h 469"/>
                <a:gd name="T72" fmla="*/ 227719 w 746"/>
                <a:gd name="T73" fmla="*/ 190263 h 469"/>
                <a:gd name="T74" fmla="*/ 216376 w 746"/>
                <a:gd name="T75" fmla="*/ 201731 h 469"/>
                <a:gd name="T76" fmla="*/ 212014 w 746"/>
                <a:gd name="T77" fmla="*/ 205380 h 469"/>
                <a:gd name="T78" fmla="*/ 185839 w 746"/>
                <a:gd name="T79" fmla="*/ 208507 h 469"/>
                <a:gd name="T80" fmla="*/ 172752 w 746"/>
                <a:gd name="T81" fmla="*/ 204337 h 469"/>
                <a:gd name="T82" fmla="*/ 152249 w 746"/>
                <a:gd name="T83" fmla="*/ 184529 h 469"/>
                <a:gd name="T84" fmla="*/ 139161 w 746"/>
                <a:gd name="T85" fmla="*/ 179838 h 469"/>
                <a:gd name="T86" fmla="*/ 126947 w 746"/>
                <a:gd name="T87" fmla="*/ 185050 h 469"/>
                <a:gd name="T88" fmla="*/ 116041 w 746"/>
                <a:gd name="T89" fmla="*/ 196518 h 469"/>
                <a:gd name="T90" fmla="*/ 99027 w 746"/>
                <a:gd name="T91" fmla="*/ 227794 h 469"/>
                <a:gd name="T92" fmla="*/ 65436 w 746"/>
                <a:gd name="T93" fmla="*/ 228837 h 469"/>
                <a:gd name="T94" fmla="*/ 58893 w 746"/>
                <a:gd name="T95" fmla="*/ 233528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02" name="Freeform 248"/>
            <p:cNvSpPr>
              <a:spLocks/>
            </p:cNvSpPr>
            <p:nvPr>
              <p:custDataLst>
                <p:tags r:id="rId131"/>
              </p:custDataLst>
            </p:nvPr>
          </p:nvSpPr>
          <p:spPr bwMode="auto">
            <a:xfrm>
              <a:off x="4431853" y="4359084"/>
              <a:ext cx="576030" cy="644010"/>
            </a:xfrm>
            <a:custGeom>
              <a:avLst/>
              <a:gdLst>
                <a:gd name="T0" fmla="*/ 393935 w 1145"/>
                <a:gd name="T1" fmla="*/ 29905 h 1053"/>
                <a:gd name="T2" fmla="*/ 433678 w 1145"/>
                <a:gd name="T3" fmla="*/ 34626 h 1053"/>
                <a:gd name="T4" fmla="*/ 471674 w 1145"/>
                <a:gd name="T5" fmla="*/ 42496 h 1053"/>
                <a:gd name="T6" fmla="*/ 491764 w 1145"/>
                <a:gd name="T7" fmla="*/ 91813 h 1053"/>
                <a:gd name="T8" fmla="*/ 494821 w 1145"/>
                <a:gd name="T9" fmla="*/ 110700 h 1053"/>
                <a:gd name="T10" fmla="*/ 462066 w 1145"/>
                <a:gd name="T11" fmla="*/ 142703 h 1053"/>
                <a:gd name="T12" fmla="*/ 456388 w 1145"/>
                <a:gd name="T13" fmla="*/ 188872 h 1053"/>
                <a:gd name="T14" fmla="*/ 438046 w 1145"/>
                <a:gd name="T15" fmla="*/ 230843 h 1053"/>
                <a:gd name="T16" fmla="*/ 432368 w 1145"/>
                <a:gd name="T17" fmla="*/ 249730 h 1053"/>
                <a:gd name="T18" fmla="*/ 445033 w 1145"/>
                <a:gd name="T19" fmla="*/ 302195 h 1053"/>
                <a:gd name="T20" fmla="*/ 448090 w 1145"/>
                <a:gd name="T21" fmla="*/ 348364 h 1053"/>
                <a:gd name="T22" fmla="*/ 457262 w 1145"/>
                <a:gd name="T23" fmla="*/ 383515 h 1053"/>
                <a:gd name="T24" fmla="*/ 471237 w 1145"/>
                <a:gd name="T25" fmla="*/ 401353 h 1053"/>
                <a:gd name="T26" fmla="*/ 476915 w 1145"/>
                <a:gd name="T27" fmla="*/ 432831 h 1053"/>
                <a:gd name="T28" fmla="*/ 454205 w 1145"/>
                <a:gd name="T29" fmla="*/ 442799 h 1053"/>
                <a:gd name="T30" fmla="*/ 435425 w 1145"/>
                <a:gd name="T31" fmla="*/ 449095 h 1053"/>
                <a:gd name="T32" fmla="*/ 419266 w 1145"/>
                <a:gd name="T33" fmla="*/ 520447 h 1053"/>
                <a:gd name="T34" fmla="*/ 406164 w 1145"/>
                <a:gd name="T35" fmla="*/ 538285 h 1053"/>
                <a:gd name="T36" fmla="*/ 393935 w 1145"/>
                <a:gd name="T37" fmla="*/ 540908 h 1053"/>
                <a:gd name="T38" fmla="*/ 366858 w 1145"/>
                <a:gd name="T39" fmla="*/ 552450 h 1053"/>
                <a:gd name="T40" fmla="*/ 341527 w 1145"/>
                <a:gd name="T41" fmla="*/ 544056 h 1053"/>
                <a:gd name="T42" fmla="*/ 324494 w 1145"/>
                <a:gd name="T43" fmla="*/ 531989 h 1053"/>
                <a:gd name="T44" fmla="*/ 308772 w 1145"/>
                <a:gd name="T45" fmla="*/ 523070 h 1053"/>
                <a:gd name="T46" fmla="*/ 294360 w 1145"/>
                <a:gd name="T47" fmla="*/ 517299 h 1053"/>
                <a:gd name="T48" fmla="*/ 265535 w 1145"/>
                <a:gd name="T49" fmla="*/ 517824 h 1053"/>
                <a:gd name="T50" fmla="*/ 259421 w 1145"/>
                <a:gd name="T51" fmla="*/ 494215 h 1053"/>
                <a:gd name="T52" fmla="*/ 251123 w 1145"/>
                <a:gd name="T53" fmla="*/ 463785 h 1053"/>
                <a:gd name="T54" fmla="*/ 257674 w 1145"/>
                <a:gd name="T55" fmla="*/ 443849 h 1053"/>
                <a:gd name="T56" fmla="*/ 257674 w 1145"/>
                <a:gd name="T57" fmla="*/ 408698 h 1053"/>
                <a:gd name="T58" fmla="*/ 198278 w 1145"/>
                <a:gd name="T59" fmla="*/ 396106 h 1053"/>
                <a:gd name="T60" fmla="*/ 193474 w 1145"/>
                <a:gd name="T61" fmla="*/ 411845 h 1053"/>
                <a:gd name="T62" fmla="*/ 172947 w 1145"/>
                <a:gd name="T63" fmla="*/ 428634 h 1053"/>
                <a:gd name="T64" fmla="*/ 147180 w 1145"/>
                <a:gd name="T65" fmla="*/ 418141 h 1053"/>
                <a:gd name="T66" fmla="*/ 129710 w 1145"/>
                <a:gd name="T67" fmla="*/ 371448 h 1053"/>
                <a:gd name="T68" fmla="*/ 1310 w 1145"/>
                <a:gd name="T69" fmla="*/ 352036 h 1053"/>
                <a:gd name="T70" fmla="*/ 19653 w 1145"/>
                <a:gd name="T71" fmla="*/ 349937 h 1053"/>
                <a:gd name="T72" fmla="*/ 11355 w 1145"/>
                <a:gd name="T73" fmla="*/ 331050 h 1053"/>
                <a:gd name="T74" fmla="*/ 32755 w 1145"/>
                <a:gd name="T75" fmla="*/ 322656 h 1053"/>
                <a:gd name="T76" fmla="*/ 63327 w 1145"/>
                <a:gd name="T77" fmla="*/ 322131 h 1053"/>
                <a:gd name="T78" fmla="*/ 79923 w 1145"/>
                <a:gd name="T79" fmla="*/ 325279 h 1053"/>
                <a:gd name="T80" fmla="*/ 96082 w 1145"/>
                <a:gd name="T81" fmla="*/ 301146 h 1053"/>
                <a:gd name="T82" fmla="*/ 113551 w 1145"/>
                <a:gd name="T83" fmla="*/ 291177 h 1053"/>
                <a:gd name="T84" fmla="*/ 122723 w 1145"/>
                <a:gd name="T85" fmla="*/ 230843 h 1053"/>
                <a:gd name="T86" fmla="*/ 151110 w 1145"/>
                <a:gd name="T87" fmla="*/ 194118 h 1053"/>
                <a:gd name="T88" fmla="*/ 161592 w 1145"/>
                <a:gd name="T89" fmla="*/ 144802 h 1053"/>
                <a:gd name="T90" fmla="*/ 162466 w 1145"/>
                <a:gd name="T91" fmla="*/ 94436 h 1053"/>
                <a:gd name="T92" fmla="*/ 167270 w 1145"/>
                <a:gd name="T93" fmla="*/ 64007 h 1053"/>
                <a:gd name="T94" fmla="*/ 192164 w 1145"/>
                <a:gd name="T95" fmla="*/ 18363 h 1053"/>
                <a:gd name="T96" fmla="*/ 214437 w 1145"/>
                <a:gd name="T97" fmla="*/ 15739 h 1053"/>
                <a:gd name="T98" fmla="*/ 243698 w 1145"/>
                <a:gd name="T99" fmla="*/ 40398 h 1053"/>
                <a:gd name="T100" fmla="*/ 278200 w 1145"/>
                <a:gd name="T101" fmla="*/ 38299 h 1053"/>
                <a:gd name="T102" fmla="*/ 292613 w 1145"/>
                <a:gd name="T103" fmla="*/ 23084 h 1053"/>
                <a:gd name="T104" fmla="*/ 320564 w 1145"/>
                <a:gd name="T105" fmla="*/ 17838 h 1053"/>
                <a:gd name="T106" fmla="*/ 347205 w 1145"/>
                <a:gd name="T107" fmla="*/ 8919 h 1053"/>
                <a:gd name="T108" fmla="*/ 361617 w 1145"/>
                <a:gd name="T109" fmla="*/ 4197 h 1053"/>
                <a:gd name="T110" fmla="*/ 375156 w 1145"/>
                <a:gd name="T111" fmla="*/ 12591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03" name="Freeform 249"/>
            <p:cNvSpPr>
              <a:spLocks/>
            </p:cNvSpPr>
            <p:nvPr>
              <p:custDataLst>
                <p:tags r:id="rId132"/>
              </p:custDataLst>
            </p:nvPr>
          </p:nvSpPr>
          <p:spPr bwMode="auto">
            <a:xfrm>
              <a:off x="4358707" y="4475672"/>
              <a:ext cx="64003" cy="64772"/>
            </a:xfrm>
            <a:custGeom>
              <a:avLst/>
              <a:gdLst>
                <a:gd name="T0" fmla="*/ 53340 w 125"/>
                <a:gd name="T1" fmla="*/ 0 h 81"/>
                <a:gd name="T2" fmla="*/ 53784 w 125"/>
                <a:gd name="T3" fmla="*/ 18521 h 81"/>
                <a:gd name="T4" fmla="*/ 55118 w 125"/>
                <a:gd name="T5" fmla="*/ 31554 h 81"/>
                <a:gd name="T6" fmla="*/ 55562 w 125"/>
                <a:gd name="T7" fmla="*/ 36356 h 81"/>
                <a:gd name="T8" fmla="*/ 55562 w 125"/>
                <a:gd name="T9" fmla="*/ 40472 h 81"/>
                <a:gd name="T10" fmla="*/ 55562 w 125"/>
                <a:gd name="T11" fmla="*/ 44588 h 81"/>
                <a:gd name="T12" fmla="*/ 54673 w 125"/>
                <a:gd name="T13" fmla="*/ 47331 h 81"/>
                <a:gd name="T14" fmla="*/ 52895 w 125"/>
                <a:gd name="T15" fmla="*/ 49389 h 81"/>
                <a:gd name="T16" fmla="*/ 49784 w 125"/>
                <a:gd name="T17" fmla="*/ 50761 h 81"/>
                <a:gd name="T18" fmla="*/ 45783 w 125"/>
                <a:gd name="T19" fmla="*/ 52133 h 81"/>
                <a:gd name="T20" fmla="*/ 40449 w 125"/>
                <a:gd name="T21" fmla="*/ 52819 h 81"/>
                <a:gd name="T22" fmla="*/ 25336 w 125"/>
                <a:gd name="T23" fmla="*/ 54191 h 81"/>
                <a:gd name="T24" fmla="*/ 3111 w 125"/>
                <a:gd name="T25" fmla="*/ 55563 h 81"/>
                <a:gd name="T26" fmla="*/ 2222 w 125"/>
                <a:gd name="T27" fmla="*/ 54191 h 81"/>
                <a:gd name="T28" fmla="*/ 1333 w 125"/>
                <a:gd name="T29" fmla="*/ 49389 h 81"/>
                <a:gd name="T30" fmla="*/ 444 w 125"/>
                <a:gd name="T31" fmla="*/ 40472 h 81"/>
                <a:gd name="T32" fmla="*/ 0 w 125"/>
                <a:gd name="T33" fmla="*/ 29496 h 81"/>
                <a:gd name="T34" fmla="*/ 0 w 125"/>
                <a:gd name="T35" fmla="*/ 25381 h 81"/>
                <a:gd name="T36" fmla="*/ 444 w 125"/>
                <a:gd name="T37" fmla="*/ 21265 h 81"/>
                <a:gd name="T38" fmla="*/ 889 w 125"/>
                <a:gd name="T39" fmla="*/ 17149 h 81"/>
                <a:gd name="T40" fmla="*/ 1778 w 125"/>
                <a:gd name="T41" fmla="*/ 13719 h 81"/>
                <a:gd name="T42" fmla="*/ 3556 w 125"/>
                <a:gd name="T43" fmla="*/ 10289 h 81"/>
                <a:gd name="T44" fmla="*/ 4889 w 125"/>
                <a:gd name="T45" fmla="*/ 6860 h 81"/>
                <a:gd name="T46" fmla="*/ 6223 w 125"/>
                <a:gd name="T47" fmla="*/ 3430 h 81"/>
                <a:gd name="T48" fmla="*/ 8890 w 125"/>
                <a:gd name="T49" fmla="*/ 0 h 81"/>
                <a:gd name="T50" fmla="*/ 53340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04" name="Freeform 250"/>
            <p:cNvSpPr>
              <a:spLocks/>
            </p:cNvSpPr>
            <p:nvPr>
              <p:custDataLst>
                <p:tags r:id="rId133"/>
              </p:custDataLst>
            </p:nvPr>
          </p:nvSpPr>
          <p:spPr bwMode="auto">
            <a:xfrm>
              <a:off x="4338591" y="4475672"/>
              <a:ext cx="175552" cy="235028"/>
            </a:xfrm>
            <a:custGeom>
              <a:avLst/>
              <a:gdLst>
                <a:gd name="T0" fmla="*/ 112475 w 355"/>
                <a:gd name="T1" fmla="*/ 7794 h 388"/>
                <a:gd name="T2" fmla="*/ 110329 w 355"/>
                <a:gd name="T3" fmla="*/ 19226 h 388"/>
                <a:gd name="T4" fmla="*/ 113334 w 355"/>
                <a:gd name="T5" fmla="*/ 26501 h 388"/>
                <a:gd name="T6" fmla="*/ 121491 w 355"/>
                <a:gd name="T7" fmla="*/ 31177 h 388"/>
                <a:gd name="T8" fmla="*/ 136945 w 355"/>
                <a:gd name="T9" fmla="*/ 28579 h 388"/>
                <a:gd name="T10" fmla="*/ 142526 w 355"/>
                <a:gd name="T11" fmla="*/ 29618 h 388"/>
                <a:gd name="T12" fmla="*/ 145961 w 355"/>
                <a:gd name="T13" fmla="*/ 35334 h 388"/>
                <a:gd name="T14" fmla="*/ 148107 w 355"/>
                <a:gd name="T15" fmla="*/ 43129 h 388"/>
                <a:gd name="T16" fmla="*/ 150683 w 355"/>
                <a:gd name="T17" fmla="*/ 48844 h 388"/>
                <a:gd name="T18" fmla="*/ 148107 w 355"/>
                <a:gd name="T19" fmla="*/ 56119 h 388"/>
                <a:gd name="T20" fmla="*/ 137375 w 355"/>
                <a:gd name="T21" fmla="*/ 70668 h 388"/>
                <a:gd name="T22" fmla="*/ 149395 w 355"/>
                <a:gd name="T23" fmla="*/ 90934 h 388"/>
                <a:gd name="T24" fmla="*/ 152400 w 355"/>
                <a:gd name="T25" fmla="*/ 104963 h 388"/>
                <a:gd name="T26" fmla="*/ 151541 w 355"/>
                <a:gd name="T27" fmla="*/ 113797 h 388"/>
                <a:gd name="T28" fmla="*/ 148107 w 355"/>
                <a:gd name="T29" fmla="*/ 131984 h 388"/>
                <a:gd name="T30" fmla="*/ 142955 w 355"/>
                <a:gd name="T31" fmla="*/ 140817 h 388"/>
                <a:gd name="T32" fmla="*/ 133940 w 355"/>
                <a:gd name="T33" fmla="*/ 145494 h 388"/>
                <a:gd name="T34" fmla="*/ 122779 w 355"/>
                <a:gd name="T35" fmla="*/ 146533 h 388"/>
                <a:gd name="T36" fmla="*/ 115910 w 355"/>
                <a:gd name="T37" fmla="*/ 146533 h 388"/>
                <a:gd name="T38" fmla="*/ 108183 w 355"/>
                <a:gd name="T39" fmla="*/ 137700 h 388"/>
                <a:gd name="T40" fmla="*/ 103031 w 355"/>
                <a:gd name="T41" fmla="*/ 134582 h 388"/>
                <a:gd name="T42" fmla="*/ 94874 w 355"/>
                <a:gd name="T43" fmla="*/ 139778 h 388"/>
                <a:gd name="T44" fmla="*/ 88006 w 355"/>
                <a:gd name="T45" fmla="*/ 144974 h 388"/>
                <a:gd name="T46" fmla="*/ 83283 w 355"/>
                <a:gd name="T47" fmla="*/ 148092 h 388"/>
                <a:gd name="T48" fmla="*/ 79420 w 355"/>
                <a:gd name="T49" fmla="*/ 154847 h 388"/>
                <a:gd name="T50" fmla="*/ 80278 w 355"/>
                <a:gd name="T51" fmla="*/ 166798 h 388"/>
                <a:gd name="T52" fmla="*/ 88864 w 355"/>
                <a:gd name="T53" fmla="*/ 186024 h 388"/>
                <a:gd name="T54" fmla="*/ 83713 w 355"/>
                <a:gd name="T55" fmla="*/ 183426 h 388"/>
                <a:gd name="T56" fmla="*/ 75985 w 355"/>
                <a:gd name="T57" fmla="*/ 184466 h 388"/>
                <a:gd name="T58" fmla="*/ 69546 w 355"/>
                <a:gd name="T59" fmla="*/ 189662 h 388"/>
                <a:gd name="T60" fmla="*/ 62677 w 355"/>
                <a:gd name="T61" fmla="*/ 201613 h 388"/>
                <a:gd name="T62" fmla="*/ 52803 w 355"/>
                <a:gd name="T63" fmla="*/ 192260 h 388"/>
                <a:gd name="T64" fmla="*/ 48510 w 355"/>
                <a:gd name="T65" fmla="*/ 186024 h 388"/>
                <a:gd name="T66" fmla="*/ 41212 w 355"/>
                <a:gd name="T67" fmla="*/ 168357 h 388"/>
                <a:gd name="T68" fmla="*/ 21465 w 355"/>
                <a:gd name="T69" fmla="*/ 145494 h 388"/>
                <a:gd name="T70" fmla="*/ 9445 w 355"/>
                <a:gd name="T71" fmla="*/ 131984 h 388"/>
                <a:gd name="T72" fmla="*/ 2146 w 355"/>
                <a:gd name="T73" fmla="*/ 115876 h 388"/>
                <a:gd name="T74" fmla="*/ 429 w 355"/>
                <a:gd name="T75" fmla="*/ 97169 h 388"/>
                <a:gd name="T76" fmla="*/ 4722 w 355"/>
                <a:gd name="T77" fmla="*/ 84179 h 388"/>
                <a:gd name="T78" fmla="*/ 17601 w 355"/>
                <a:gd name="T79" fmla="*/ 69629 h 388"/>
                <a:gd name="T80" fmla="*/ 23182 w 355"/>
                <a:gd name="T81" fmla="*/ 60276 h 388"/>
                <a:gd name="T82" fmla="*/ 24041 w 355"/>
                <a:gd name="T83" fmla="*/ 47286 h 388"/>
                <a:gd name="T84" fmla="*/ 46364 w 355"/>
                <a:gd name="T85" fmla="*/ 43129 h 388"/>
                <a:gd name="T86" fmla="*/ 66970 w 355"/>
                <a:gd name="T87" fmla="*/ 41570 h 388"/>
                <a:gd name="T88" fmla="*/ 73839 w 355"/>
                <a:gd name="T89" fmla="*/ 37932 h 388"/>
                <a:gd name="T90" fmla="*/ 75985 w 355"/>
                <a:gd name="T91" fmla="*/ 32736 h 388"/>
                <a:gd name="T92" fmla="*/ 74697 w 355"/>
                <a:gd name="T93" fmla="*/ 21304 h 388"/>
                <a:gd name="T94" fmla="*/ 71692 w 355"/>
                <a:gd name="T95" fmla="*/ 6235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05" name="Freeform 251"/>
            <p:cNvSpPr>
              <a:spLocks/>
            </p:cNvSpPr>
            <p:nvPr>
              <p:custDataLst>
                <p:tags r:id="rId134"/>
              </p:custDataLst>
            </p:nvPr>
          </p:nvSpPr>
          <p:spPr bwMode="auto">
            <a:xfrm>
              <a:off x="4953023" y="4947576"/>
              <a:ext cx="299901" cy="606999"/>
            </a:xfrm>
            <a:custGeom>
              <a:avLst/>
              <a:gdLst>
                <a:gd name="T0" fmla="*/ 0 w 599"/>
                <a:gd name="T1" fmla="*/ 135812 h 993"/>
                <a:gd name="T2" fmla="*/ 79105 w 599"/>
                <a:gd name="T3" fmla="*/ 117459 h 993"/>
                <a:gd name="T4" fmla="*/ 99967 w 599"/>
                <a:gd name="T5" fmla="*/ 125849 h 993"/>
                <a:gd name="T6" fmla="*/ 112137 w 599"/>
                <a:gd name="T7" fmla="*/ 135288 h 993"/>
                <a:gd name="T8" fmla="*/ 109530 w 599"/>
                <a:gd name="T9" fmla="*/ 155214 h 993"/>
                <a:gd name="T10" fmla="*/ 101706 w 599"/>
                <a:gd name="T11" fmla="*/ 171469 h 993"/>
                <a:gd name="T12" fmla="*/ 108660 w 599"/>
                <a:gd name="T13" fmla="*/ 187200 h 993"/>
                <a:gd name="T14" fmla="*/ 127784 w 599"/>
                <a:gd name="T15" fmla="*/ 191395 h 993"/>
                <a:gd name="T16" fmla="*/ 138651 w 599"/>
                <a:gd name="T17" fmla="*/ 178286 h 993"/>
                <a:gd name="T18" fmla="*/ 146909 w 599"/>
                <a:gd name="T19" fmla="*/ 166225 h 993"/>
                <a:gd name="T20" fmla="*/ 144301 w 599"/>
                <a:gd name="T21" fmla="*/ 136861 h 993"/>
                <a:gd name="T22" fmla="*/ 136477 w 599"/>
                <a:gd name="T23" fmla="*/ 106972 h 993"/>
                <a:gd name="T24" fmla="*/ 117788 w 599"/>
                <a:gd name="T25" fmla="*/ 82326 h 993"/>
                <a:gd name="T26" fmla="*/ 110399 w 599"/>
                <a:gd name="T27" fmla="*/ 65546 h 993"/>
                <a:gd name="T28" fmla="*/ 117353 w 599"/>
                <a:gd name="T29" fmla="*/ 32511 h 993"/>
                <a:gd name="T30" fmla="*/ 139085 w 599"/>
                <a:gd name="T31" fmla="*/ 28840 h 993"/>
                <a:gd name="T32" fmla="*/ 181680 w 599"/>
                <a:gd name="T33" fmla="*/ 31462 h 993"/>
                <a:gd name="T34" fmla="*/ 226448 w 599"/>
                <a:gd name="T35" fmla="*/ 18877 h 993"/>
                <a:gd name="T36" fmla="*/ 259481 w 599"/>
                <a:gd name="T37" fmla="*/ 1573 h 993"/>
                <a:gd name="T38" fmla="*/ 259481 w 599"/>
                <a:gd name="T39" fmla="*/ 15731 h 993"/>
                <a:gd name="T40" fmla="*/ 259481 w 599"/>
                <a:gd name="T41" fmla="*/ 66071 h 993"/>
                <a:gd name="T42" fmla="*/ 257308 w 599"/>
                <a:gd name="T43" fmla="*/ 119556 h 993"/>
                <a:gd name="T44" fmla="*/ 254265 w 599"/>
                <a:gd name="T45" fmla="*/ 144726 h 993"/>
                <a:gd name="T46" fmla="*/ 239053 w 599"/>
                <a:gd name="T47" fmla="*/ 176713 h 993"/>
                <a:gd name="T48" fmla="*/ 203412 w 599"/>
                <a:gd name="T49" fmla="*/ 210797 h 993"/>
                <a:gd name="T50" fmla="*/ 162556 w 599"/>
                <a:gd name="T51" fmla="*/ 223382 h 993"/>
                <a:gd name="T52" fmla="*/ 153428 w 599"/>
                <a:gd name="T53" fmla="*/ 243308 h 993"/>
                <a:gd name="T54" fmla="*/ 127350 w 599"/>
                <a:gd name="T55" fmla="*/ 265856 h 993"/>
                <a:gd name="T56" fmla="*/ 105618 w 599"/>
                <a:gd name="T57" fmla="*/ 287879 h 993"/>
                <a:gd name="T58" fmla="*/ 99533 w 599"/>
                <a:gd name="T59" fmla="*/ 305184 h 993"/>
                <a:gd name="T60" fmla="*/ 103010 w 599"/>
                <a:gd name="T61" fmla="*/ 324585 h 993"/>
                <a:gd name="T62" fmla="*/ 116049 w 599"/>
                <a:gd name="T63" fmla="*/ 342938 h 993"/>
                <a:gd name="T64" fmla="*/ 110399 w 599"/>
                <a:gd name="T65" fmla="*/ 363913 h 993"/>
                <a:gd name="T66" fmla="*/ 115180 w 599"/>
                <a:gd name="T67" fmla="*/ 382266 h 993"/>
                <a:gd name="T68" fmla="*/ 116049 w 599"/>
                <a:gd name="T69" fmla="*/ 414253 h 993"/>
                <a:gd name="T70" fmla="*/ 111268 w 599"/>
                <a:gd name="T71" fmla="*/ 426838 h 993"/>
                <a:gd name="T72" fmla="*/ 83886 w 599"/>
                <a:gd name="T73" fmla="*/ 457776 h 993"/>
                <a:gd name="T74" fmla="*/ 63892 w 599"/>
                <a:gd name="T75" fmla="*/ 465117 h 993"/>
                <a:gd name="T76" fmla="*/ 44333 w 599"/>
                <a:gd name="T77" fmla="*/ 468787 h 993"/>
                <a:gd name="T78" fmla="*/ 37814 w 599"/>
                <a:gd name="T79" fmla="*/ 478750 h 993"/>
                <a:gd name="T80" fmla="*/ 41291 w 599"/>
                <a:gd name="T81" fmla="*/ 492384 h 993"/>
                <a:gd name="T82" fmla="*/ 39552 w 599"/>
                <a:gd name="T83" fmla="*/ 520176 h 993"/>
                <a:gd name="T84" fmla="*/ 32163 w 599"/>
                <a:gd name="T85" fmla="*/ 424740 h 993"/>
                <a:gd name="T86" fmla="*/ 25209 w 599"/>
                <a:gd name="T87" fmla="*/ 401144 h 993"/>
                <a:gd name="T88" fmla="*/ 17820 w 599"/>
                <a:gd name="T89" fmla="*/ 377547 h 993"/>
                <a:gd name="T90" fmla="*/ 46941 w 599"/>
                <a:gd name="T91" fmla="*/ 349231 h 993"/>
                <a:gd name="T92" fmla="*/ 47376 w 599"/>
                <a:gd name="T93" fmla="*/ 321964 h 993"/>
                <a:gd name="T94" fmla="*/ 64762 w 599"/>
                <a:gd name="T95" fmla="*/ 299416 h 993"/>
                <a:gd name="T96" fmla="*/ 75628 w 599"/>
                <a:gd name="T97" fmla="*/ 275819 h 993"/>
                <a:gd name="T98" fmla="*/ 73020 w 599"/>
                <a:gd name="T99" fmla="*/ 231247 h 993"/>
                <a:gd name="T100" fmla="*/ 66065 w 599"/>
                <a:gd name="T101" fmla="*/ 190871 h 993"/>
                <a:gd name="T102" fmla="*/ 35206 w 599"/>
                <a:gd name="T103" fmla="*/ 178810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06" name="Freeform 252"/>
            <p:cNvSpPr>
              <a:spLocks/>
            </p:cNvSpPr>
            <p:nvPr>
              <p:custDataLst>
                <p:tags r:id="rId135"/>
              </p:custDataLst>
            </p:nvPr>
          </p:nvSpPr>
          <p:spPr bwMode="auto">
            <a:xfrm>
              <a:off x="4647636" y="5227017"/>
              <a:ext cx="274300" cy="334961"/>
            </a:xfrm>
            <a:custGeom>
              <a:avLst/>
              <a:gdLst>
                <a:gd name="T0" fmla="*/ 13108 w 545"/>
                <a:gd name="T1" fmla="*/ 224008 h 549"/>
                <a:gd name="T2" fmla="*/ 20099 w 545"/>
                <a:gd name="T3" fmla="*/ 237616 h 549"/>
                <a:gd name="T4" fmla="*/ 20099 w 545"/>
                <a:gd name="T5" fmla="*/ 267973 h 549"/>
                <a:gd name="T6" fmla="*/ 20972 w 545"/>
                <a:gd name="T7" fmla="*/ 275824 h 549"/>
                <a:gd name="T8" fmla="*/ 24031 w 545"/>
                <a:gd name="T9" fmla="*/ 281057 h 549"/>
                <a:gd name="T10" fmla="*/ 29711 w 545"/>
                <a:gd name="T11" fmla="*/ 285244 h 549"/>
                <a:gd name="T12" fmla="*/ 43693 w 545"/>
                <a:gd name="T13" fmla="*/ 287338 h 549"/>
                <a:gd name="T14" fmla="*/ 49373 w 545"/>
                <a:gd name="T15" fmla="*/ 285768 h 549"/>
                <a:gd name="T16" fmla="*/ 56800 w 545"/>
                <a:gd name="T17" fmla="*/ 278964 h 549"/>
                <a:gd name="T18" fmla="*/ 62481 w 545"/>
                <a:gd name="T19" fmla="*/ 265356 h 549"/>
                <a:gd name="T20" fmla="*/ 67287 w 545"/>
                <a:gd name="T21" fmla="*/ 249654 h 549"/>
                <a:gd name="T22" fmla="*/ 73841 w 545"/>
                <a:gd name="T23" fmla="*/ 237616 h 549"/>
                <a:gd name="T24" fmla="*/ 79958 w 545"/>
                <a:gd name="T25" fmla="*/ 232906 h 549"/>
                <a:gd name="T26" fmla="*/ 87822 w 545"/>
                <a:gd name="T27" fmla="*/ 232383 h 549"/>
                <a:gd name="T28" fmla="*/ 96998 w 545"/>
                <a:gd name="T29" fmla="*/ 234476 h 549"/>
                <a:gd name="T30" fmla="*/ 110106 w 545"/>
                <a:gd name="T31" fmla="*/ 241280 h 549"/>
                <a:gd name="T32" fmla="*/ 118844 w 545"/>
                <a:gd name="T33" fmla="*/ 244944 h 549"/>
                <a:gd name="T34" fmla="*/ 129767 w 545"/>
                <a:gd name="T35" fmla="*/ 245467 h 549"/>
                <a:gd name="T36" fmla="*/ 139380 w 545"/>
                <a:gd name="T37" fmla="*/ 242850 h 549"/>
                <a:gd name="T38" fmla="*/ 145060 w 545"/>
                <a:gd name="T39" fmla="*/ 237093 h 549"/>
                <a:gd name="T40" fmla="*/ 156857 w 545"/>
                <a:gd name="T41" fmla="*/ 203073 h 549"/>
                <a:gd name="T42" fmla="*/ 166906 w 545"/>
                <a:gd name="T43" fmla="*/ 189989 h 549"/>
                <a:gd name="T44" fmla="*/ 195306 w 545"/>
                <a:gd name="T45" fmla="*/ 164343 h 549"/>
                <a:gd name="T46" fmla="*/ 230260 w 545"/>
                <a:gd name="T47" fmla="*/ 138173 h 549"/>
                <a:gd name="T48" fmla="*/ 230697 w 545"/>
                <a:gd name="T49" fmla="*/ 121425 h 549"/>
                <a:gd name="T50" fmla="*/ 219774 w 545"/>
                <a:gd name="T51" fmla="*/ 114098 h 549"/>
                <a:gd name="T52" fmla="*/ 211909 w 545"/>
                <a:gd name="T53" fmla="*/ 104153 h 549"/>
                <a:gd name="T54" fmla="*/ 200986 w 545"/>
                <a:gd name="T55" fmla="*/ 82171 h 549"/>
                <a:gd name="T56" fmla="*/ 192248 w 545"/>
                <a:gd name="T57" fmla="*/ 69087 h 549"/>
                <a:gd name="T58" fmla="*/ 164721 w 545"/>
                <a:gd name="T59" fmla="*/ 39777 h 549"/>
                <a:gd name="T60" fmla="*/ 156857 w 545"/>
                <a:gd name="T61" fmla="*/ 27739 h 549"/>
                <a:gd name="T62" fmla="*/ 152050 w 545"/>
                <a:gd name="T63" fmla="*/ 12561 h 549"/>
                <a:gd name="T64" fmla="*/ 139380 w 545"/>
                <a:gd name="T65" fmla="*/ 0 h 549"/>
                <a:gd name="T66" fmla="*/ 106610 w 545"/>
                <a:gd name="T67" fmla="*/ 1047 h 549"/>
                <a:gd name="T68" fmla="*/ 76899 w 545"/>
                <a:gd name="T69" fmla="*/ 6804 h 549"/>
                <a:gd name="T70" fmla="*/ 41508 w 545"/>
                <a:gd name="T71" fmla="*/ 11514 h 549"/>
                <a:gd name="T72" fmla="*/ 31022 w 545"/>
                <a:gd name="T73" fmla="*/ 14131 h 549"/>
                <a:gd name="T74" fmla="*/ 29274 w 545"/>
                <a:gd name="T75" fmla="*/ 19889 h 549"/>
                <a:gd name="T76" fmla="*/ 31896 w 545"/>
                <a:gd name="T77" fmla="*/ 29310 h 549"/>
                <a:gd name="T78" fmla="*/ 36702 w 545"/>
                <a:gd name="T79" fmla="*/ 38730 h 549"/>
                <a:gd name="T80" fmla="*/ 37576 w 545"/>
                <a:gd name="T81" fmla="*/ 56002 h 549"/>
                <a:gd name="T82" fmla="*/ 32333 w 545"/>
                <a:gd name="T83" fmla="*/ 89499 h 549"/>
                <a:gd name="T84" fmla="*/ 27089 w 545"/>
                <a:gd name="T85" fmla="*/ 124042 h 549"/>
                <a:gd name="T86" fmla="*/ 20536 w 545"/>
                <a:gd name="T87" fmla="*/ 137650 h 549"/>
                <a:gd name="T88" fmla="*/ 11360 w 545"/>
                <a:gd name="T89" fmla="*/ 144977 h 549"/>
                <a:gd name="T90" fmla="*/ 2185 w 545"/>
                <a:gd name="T91" fmla="*/ 160679 h 549"/>
                <a:gd name="T92" fmla="*/ 437 w 545"/>
                <a:gd name="T93" fmla="*/ 177427 h 549"/>
                <a:gd name="T94" fmla="*/ 3495 w 545"/>
                <a:gd name="T95" fmla="*/ 192082 h 549"/>
                <a:gd name="T96" fmla="*/ 3495 w 545"/>
                <a:gd name="T97" fmla="*/ 204643 h 549"/>
                <a:gd name="T98" fmla="*/ 0 w 545"/>
                <a:gd name="T99" fmla="*/ 213541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07" name="Freeform 253"/>
            <p:cNvSpPr>
              <a:spLocks/>
            </p:cNvSpPr>
            <p:nvPr>
              <p:custDataLst>
                <p:tags r:id="rId136"/>
              </p:custDataLst>
            </p:nvPr>
          </p:nvSpPr>
          <p:spPr bwMode="auto">
            <a:xfrm>
              <a:off x="5307784" y="4995692"/>
              <a:ext cx="226755" cy="507066"/>
            </a:xfrm>
            <a:custGeom>
              <a:avLst/>
              <a:gdLst>
                <a:gd name="T0" fmla="*/ 48777 w 452"/>
                <a:gd name="T1" fmla="*/ 136452 h 832"/>
                <a:gd name="T2" fmla="*/ 60100 w 452"/>
                <a:gd name="T3" fmla="*/ 129656 h 832"/>
                <a:gd name="T4" fmla="*/ 71859 w 452"/>
                <a:gd name="T5" fmla="*/ 125474 h 832"/>
                <a:gd name="T6" fmla="*/ 83618 w 452"/>
                <a:gd name="T7" fmla="*/ 121291 h 832"/>
                <a:gd name="T8" fmla="*/ 93634 w 452"/>
                <a:gd name="T9" fmla="*/ 113449 h 832"/>
                <a:gd name="T10" fmla="*/ 101038 w 452"/>
                <a:gd name="T11" fmla="*/ 104561 h 832"/>
                <a:gd name="T12" fmla="*/ 101038 w 452"/>
                <a:gd name="T13" fmla="*/ 93582 h 832"/>
                <a:gd name="T14" fmla="*/ 115410 w 452"/>
                <a:gd name="T15" fmla="*/ 93060 h 832"/>
                <a:gd name="T16" fmla="*/ 122813 w 452"/>
                <a:gd name="T17" fmla="*/ 90446 h 832"/>
                <a:gd name="T18" fmla="*/ 129782 w 452"/>
                <a:gd name="T19" fmla="*/ 84695 h 832"/>
                <a:gd name="T20" fmla="*/ 139363 w 452"/>
                <a:gd name="T21" fmla="*/ 69533 h 832"/>
                <a:gd name="T22" fmla="*/ 152428 w 452"/>
                <a:gd name="T23" fmla="*/ 39210 h 832"/>
                <a:gd name="T24" fmla="*/ 164622 w 452"/>
                <a:gd name="T25" fmla="*/ 0 h 832"/>
                <a:gd name="T26" fmla="*/ 167671 w 452"/>
                <a:gd name="T27" fmla="*/ 9933 h 832"/>
                <a:gd name="T28" fmla="*/ 177252 w 452"/>
                <a:gd name="T29" fmla="*/ 24572 h 832"/>
                <a:gd name="T30" fmla="*/ 195108 w 452"/>
                <a:gd name="T31" fmla="*/ 44439 h 832"/>
                <a:gd name="T32" fmla="*/ 191624 w 452"/>
                <a:gd name="T33" fmla="*/ 53849 h 832"/>
                <a:gd name="T34" fmla="*/ 193366 w 452"/>
                <a:gd name="T35" fmla="*/ 72147 h 832"/>
                <a:gd name="T36" fmla="*/ 196850 w 452"/>
                <a:gd name="T37" fmla="*/ 96719 h 832"/>
                <a:gd name="T38" fmla="*/ 195108 w 452"/>
                <a:gd name="T39" fmla="*/ 107698 h 832"/>
                <a:gd name="T40" fmla="*/ 186398 w 452"/>
                <a:gd name="T41" fmla="*/ 122337 h 832"/>
                <a:gd name="T42" fmla="*/ 178123 w 452"/>
                <a:gd name="T43" fmla="*/ 136452 h 832"/>
                <a:gd name="T44" fmla="*/ 176381 w 452"/>
                <a:gd name="T45" fmla="*/ 147954 h 832"/>
                <a:gd name="T46" fmla="*/ 171155 w 452"/>
                <a:gd name="T47" fmla="*/ 161024 h 832"/>
                <a:gd name="T48" fmla="*/ 166800 w 452"/>
                <a:gd name="T49" fmla="*/ 166252 h 832"/>
                <a:gd name="T50" fmla="*/ 164187 w 452"/>
                <a:gd name="T51" fmla="*/ 173572 h 832"/>
                <a:gd name="T52" fmla="*/ 160267 w 452"/>
                <a:gd name="T53" fmla="*/ 190302 h 832"/>
                <a:gd name="T54" fmla="*/ 147202 w 452"/>
                <a:gd name="T55" fmla="*/ 223238 h 832"/>
                <a:gd name="T56" fmla="*/ 139798 w 452"/>
                <a:gd name="T57" fmla="*/ 245719 h 832"/>
                <a:gd name="T58" fmla="*/ 138492 w 452"/>
                <a:gd name="T59" fmla="*/ 261403 h 832"/>
                <a:gd name="T60" fmla="*/ 135008 w 452"/>
                <a:gd name="T61" fmla="*/ 277610 h 832"/>
                <a:gd name="T62" fmla="*/ 122378 w 452"/>
                <a:gd name="T63" fmla="*/ 314730 h 832"/>
                <a:gd name="T64" fmla="*/ 113232 w 452"/>
                <a:gd name="T65" fmla="*/ 333028 h 832"/>
                <a:gd name="T66" fmla="*/ 105393 w 452"/>
                <a:gd name="T67" fmla="*/ 342438 h 832"/>
                <a:gd name="T68" fmla="*/ 101038 w 452"/>
                <a:gd name="T69" fmla="*/ 345052 h 832"/>
                <a:gd name="T70" fmla="*/ 99296 w 452"/>
                <a:gd name="T71" fmla="*/ 373284 h 832"/>
                <a:gd name="T72" fmla="*/ 93634 w 452"/>
                <a:gd name="T73" fmla="*/ 396810 h 832"/>
                <a:gd name="T74" fmla="*/ 83182 w 452"/>
                <a:gd name="T75" fmla="*/ 415631 h 832"/>
                <a:gd name="T76" fmla="*/ 68375 w 452"/>
                <a:gd name="T77" fmla="*/ 428179 h 832"/>
                <a:gd name="T78" fmla="*/ 47906 w 452"/>
                <a:gd name="T79" fmla="*/ 434452 h 832"/>
                <a:gd name="T80" fmla="*/ 34841 w 452"/>
                <a:gd name="T81" fmla="*/ 432361 h 832"/>
                <a:gd name="T82" fmla="*/ 31792 w 452"/>
                <a:gd name="T83" fmla="*/ 427133 h 832"/>
                <a:gd name="T84" fmla="*/ 21775 w 452"/>
                <a:gd name="T85" fmla="*/ 423473 h 832"/>
                <a:gd name="T86" fmla="*/ 11323 w 452"/>
                <a:gd name="T87" fmla="*/ 417200 h 832"/>
                <a:gd name="T88" fmla="*/ 5226 w 452"/>
                <a:gd name="T89" fmla="*/ 406221 h 832"/>
                <a:gd name="T90" fmla="*/ 1307 w 452"/>
                <a:gd name="T91" fmla="*/ 393150 h 832"/>
                <a:gd name="T92" fmla="*/ 0 w 452"/>
                <a:gd name="T93" fmla="*/ 370147 h 832"/>
                <a:gd name="T94" fmla="*/ 1742 w 452"/>
                <a:gd name="T95" fmla="*/ 362828 h 832"/>
                <a:gd name="T96" fmla="*/ 8275 w 452"/>
                <a:gd name="T97" fmla="*/ 354463 h 832"/>
                <a:gd name="T98" fmla="*/ 4791 w 452"/>
                <a:gd name="T99" fmla="*/ 351326 h 832"/>
                <a:gd name="T100" fmla="*/ 0 w 452"/>
                <a:gd name="T101" fmla="*/ 340870 h 832"/>
                <a:gd name="T102" fmla="*/ 2178 w 452"/>
                <a:gd name="T103" fmla="*/ 328322 h 832"/>
                <a:gd name="T104" fmla="*/ 3484 w 452"/>
                <a:gd name="T105" fmla="*/ 318912 h 832"/>
                <a:gd name="T106" fmla="*/ 2178 w 452"/>
                <a:gd name="T107" fmla="*/ 308979 h 832"/>
                <a:gd name="T108" fmla="*/ 7839 w 452"/>
                <a:gd name="T109" fmla="*/ 306887 h 832"/>
                <a:gd name="T110" fmla="*/ 18727 w 452"/>
                <a:gd name="T111" fmla="*/ 296954 h 832"/>
                <a:gd name="T112" fmla="*/ 27437 w 452"/>
                <a:gd name="T113" fmla="*/ 281270 h 832"/>
                <a:gd name="T114" fmla="*/ 33099 w 452"/>
                <a:gd name="T115" fmla="*/ 264540 h 832"/>
                <a:gd name="T116" fmla="*/ 37454 w 452"/>
                <a:gd name="T117" fmla="*/ 241537 h 832"/>
                <a:gd name="T118" fmla="*/ 36147 w 452"/>
                <a:gd name="T119" fmla="*/ 228989 h 832"/>
                <a:gd name="T120" fmla="*/ 30486 w 452"/>
                <a:gd name="T121" fmla="*/ 213305 h 832"/>
                <a:gd name="T122" fmla="*/ 24388 w 452"/>
                <a:gd name="T123" fmla="*/ 199712 h 832"/>
                <a:gd name="T124" fmla="*/ 23082 w 452"/>
                <a:gd name="T125" fmla="*/ 189779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08" name="Freeform 254"/>
            <p:cNvSpPr>
              <a:spLocks/>
            </p:cNvSpPr>
            <p:nvPr>
              <p:custDataLst>
                <p:tags r:id="rId137"/>
              </p:custDataLst>
            </p:nvPr>
          </p:nvSpPr>
          <p:spPr bwMode="auto">
            <a:xfrm>
              <a:off x="4934736" y="4644077"/>
              <a:ext cx="42060" cy="77726"/>
            </a:xfrm>
            <a:custGeom>
              <a:avLst/>
              <a:gdLst>
                <a:gd name="T0" fmla="*/ 36513 w 80"/>
                <a:gd name="T1" fmla="*/ 1058 h 126"/>
                <a:gd name="T2" fmla="*/ 36513 w 80"/>
                <a:gd name="T3" fmla="*/ 53446 h 126"/>
                <a:gd name="T4" fmla="*/ 35600 w 80"/>
                <a:gd name="T5" fmla="*/ 55033 h 126"/>
                <a:gd name="T6" fmla="*/ 34231 w 80"/>
                <a:gd name="T7" fmla="*/ 56621 h 126"/>
                <a:gd name="T8" fmla="*/ 31949 w 80"/>
                <a:gd name="T9" fmla="*/ 57679 h 126"/>
                <a:gd name="T10" fmla="*/ 30580 w 80"/>
                <a:gd name="T11" fmla="*/ 58737 h 126"/>
                <a:gd name="T12" fmla="*/ 26472 w 80"/>
                <a:gd name="T13" fmla="*/ 60325 h 126"/>
                <a:gd name="T14" fmla="*/ 21908 w 80"/>
                <a:gd name="T15" fmla="*/ 61383 h 126"/>
                <a:gd name="T16" fmla="*/ 16431 w 80"/>
                <a:gd name="T17" fmla="*/ 61912 h 126"/>
                <a:gd name="T18" fmla="*/ 11410 w 80"/>
                <a:gd name="T19" fmla="*/ 62971 h 126"/>
                <a:gd name="T20" fmla="*/ 5933 w 80"/>
                <a:gd name="T21" fmla="*/ 65087 h 126"/>
                <a:gd name="T22" fmla="*/ 0 w 80"/>
                <a:gd name="T23" fmla="*/ 66675 h 126"/>
                <a:gd name="T24" fmla="*/ 3195 w 80"/>
                <a:gd name="T25" fmla="*/ 21167 h 126"/>
                <a:gd name="T26" fmla="*/ 10497 w 80"/>
                <a:gd name="T27" fmla="*/ 14287 h 126"/>
                <a:gd name="T28" fmla="*/ 18713 w 80"/>
                <a:gd name="T29" fmla="*/ 6350 h 126"/>
                <a:gd name="T30" fmla="*/ 23277 w 80"/>
                <a:gd name="T31" fmla="*/ 2646 h 126"/>
                <a:gd name="T32" fmla="*/ 27385 w 80"/>
                <a:gd name="T33" fmla="*/ 529 h 126"/>
                <a:gd name="T34" fmla="*/ 29667 w 80"/>
                <a:gd name="T35" fmla="*/ 0 h 126"/>
                <a:gd name="T36" fmla="*/ 31949 w 80"/>
                <a:gd name="T37" fmla="*/ 0 h 126"/>
                <a:gd name="T38" fmla="*/ 34231 w 80"/>
                <a:gd name="T39" fmla="*/ 529 h 126"/>
                <a:gd name="T40" fmla="*/ 36513 w 80"/>
                <a:gd name="T41" fmla="*/ 1058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09" name="Freeform 255"/>
            <p:cNvSpPr>
              <a:spLocks/>
            </p:cNvSpPr>
            <p:nvPr>
              <p:custDataLst>
                <p:tags r:id="rId138"/>
              </p:custDataLst>
            </p:nvPr>
          </p:nvSpPr>
          <p:spPr bwMode="auto">
            <a:xfrm>
              <a:off x="4921936" y="4597811"/>
              <a:ext cx="64003" cy="70323"/>
            </a:xfrm>
            <a:custGeom>
              <a:avLst/>
              <a:gdLst>
                <a:gd name="T0" fmla="*/ 50633 w 124"/>
                <a:gd name="T1" fmla="*/ 0 h 117"/>
                <a:gd name="T2" fmla="*/ 51977 w 124"/>
                <a:gd name="T3" fmla="*/ 7734 h 117"/>
                <a:gd name="T4" fmla="*/ 54666 w 124"/>
                <a:gd name="T5" fmla="*/ 18046 h 117"/>
                <a:gd name="T6" fmla="*/ 55562 w 124"/>
                <a:gd name="T7" fmla="*/ 23202 h 117"/>
                <a:gd name="T8" fmla="*/ 55562 w 124"/>
                <a:gd name="T9" fmla="*/ 27842 h 117"/>
                <a:gd name="T10" fmla="*/ 55562 w 124"/>
                <a:gd name="T11" fmla="*/ 30420 h 117"/>
                <a:gd name="T12" fmla="*/ 55114 w 124"/>
                <a:gd name="T13" fmla="*/ 32998 h 117"/>
                <a:gd name="T14" fmla="*/ 54666 w 124"/>
                <a:gd name="T15" fmla="*/ 35576 h 117"/>
                <a:gd name="T16" fmla="*/ 53322 w 124"/>
                <a:gd name="T17" fmla="*/ 37639 h 117"/>
                <a:gd name="T18" fmla="*/ 51081 w 124"/>
                <a:gd name="T19" fmla="*/ 37123 h 117"/>
                <a:gd name="T20" fmla="*/ 48393 w 124"/>
                <a:gd name="T21" fmla="*/ 36607 h 117"/>
                <a:gd name="T22" fmla="*/ 46152 w 124"/>
                <a:gd name="T23" fmla="*/ 37123 h 117"/>
                <a:gd name="T24" fmla="*/ 43016 w 124"/>
                <a:gd name="T25" fmla="*/ 37639 h 117"/>
                <a:gd name="T26" fmla="*/ 37191 w 124"/>
                <a:gd name="T27" fmla="*/ 40217 h 117"/>
                <a:gd name="T28" fmla="*/ 31814 w 124"/>
                <a:gd name="T29" fmla="*/ 43826 h 117"/>
                <a:gd name="T30" fmla="*/ 20612 w 124"/>
                <a:gd name="T31" fmla="*/ 53107 h 117"/>
                <a:gd name="T32" fmla="*/ 11650 w 124"/>
                <a:gd name="T33" fmla="*/ 60325 h 117"/>
                <a:gd name="T34" fmla="*/ 10306 w 124"/>
                <a:gd name="T35" fmla="*/ 57747 h 117"/>
                <a:gd name="T36" fmla="*/ 5825 w 124"/>
                <a:gd name="T37" fmla="*/ 52075 h 117"/>
                <a:gd name="T38" fmla="*/ 1792 w 124"/>
                <a:gd name="T39" fmla="*/ 45888 h 117"/>
                <a:gd name="T40" fmla="*/ 0 w 124"/>
                <a:gd name="T41" fmla="*/ 40732 h 117"/>
                <a:gd name="T42" fmla="*/ 448 w 124"/>
                <a:gd name="T43" fmla="*/ 39185 h 117"/>
                <a:gd name="T44" fmla="*/ 896 w 124"/>
                <a:gd name="T45" fmla="*/ 37123 h 117"/>
                <a:gd name="T46" fmla="*/ 2240 w 124"/>
                <a:gd name="T47" fmla="*/ 34545 h 117"/>
                <a:gd name="T48" fmla="*/ 4033 w 124"/>
                <a:gd name="T49" fmla="*/ 31967 h 117"/>
                <a:gd name="T50" fmla="*/ 7617 w 124"/>
                <a:gd name="T51" fmla="*/ 26811 h 117"/>
                <a:gd name="T52" fmla="*/ 12098 w 124"/>
                <a:gd name="T53" fmla="*/ 21655 h 117"/>
                <a:gd name="T54" fmla="*/ 21508 w 124"/>
                <a:gd name="T55" fmla="*/ 11343 h 117"/>
                <a:gd name="T56" fmla="*/ 26885 w 124"/>
                <a:gd name="T57" fmla="*/ 6187 h 117"/>
                <a:gd name="T58" fmla="*/ 32710 w 124"/>
                <a:gd name="T59" fmla="*/ 6187 h 117"/>
                <a:gd name="T60" fmla="*/ 38535 w 124"/>
                <a:gd name="T61" fmla="*/ 6187 h 117"/>
                <a:gd name="T62" fmla="*/ 44808 w 124"/>
                <a:gd name="T63" fmla="*/ 3094 h 117"/>
                <a:gd name="T64" fmla="*/ 50633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10" name="Freeform 256"/>
            <p:cNvSpPr>
              <a:spLocks/>
            </p:cNvSpPr>
            <p:nvPr>
              <p:custDataLst>
                <p:tags r:id="rId139"/>
              </p:custDataLst>
            </p:nvPr>
          </p:nvSpPr>
          <p:spPr bwMode="auto">
            <a:xfrm>
              <a:off x="5278526" y="3082166"/>
              <a:ext cx="579688" cy="551480"/>
            </a:xfrm>
            <a:custGeom>
              <a:avLst/>
              <a:gdLst>
                <a:gd name="T0" fmla="*/ 403983 w 1156"/>
                <a:gd name="T1" fmla="*/ 100397 h 900"/>
                <a:gd name="T2" fmla="*/ 373946 w 1156"/>
                <a:gd name="T3" fmla="*/ 85154 h 900"/>
                <a:gd name="T4" fmla="*/ 336508 w 1156"/>
                <a:gd name="T5" fmla="*/ 58346 h 900"/>
                <a:gd name="T6" fmla="*/ 268597 w 1156"/>
                <a:gd name="T7" fmla="*/ 54666 h 900"/>
                <a:gd name="T8" fmla="*/ 239865 w 1156"/>
                <a:gd name="T9" fmla="*/ 80948 h 900"/>
                <a:gd name="T10" fmla="*/ 219405 w 1156"/>
                <a:gd name="T11" fmla="*/ 94089 h 900"/>
                <a:gd name="T12" fmla="*/ 185449 w 1156"/>
                <a:gd name="T13" fmla="*/ 103551 h 900"/>
                <a:gd name="T14" fmla="*/ 166730 w 1156"/>
                <a:gd name="T15" fmla="*/ 104602 h 900"/>
                <a:gd name="T16" fmla="*/ 154541 w 1156"/>
                <a:gd name="T17" fmla="*/ 90936 h 900"/>
                <a:gd name="T18" fmla="*/ 113185 w 1156"/>
                <a:gd name="T19" fmla="*/ 71487 h 900"/>
                <a:gd name="T20" fmla="*/ 99255 w 1156"/>
                <a:gd name="T21" fmla="*/ 45205 h 900"/>
                <a:gd name="T22" fmla="*/ 95772 w 1156"/>
                <a:gd name="T23" fmla="*/ 12090 h 900"/>
                <a:gd name="T24" fmla="*/ 81841 w 1156"/>
                <a:gd name="T25" fmla="*/ 526 h 900"/>
                <a:gd name="T26" fmla="*/ 67476 w 1156"/>
                <a:gd name="T27" fmla="*/ 11038 h 900"/>
                <a:gd name="T28" fmla="*/ 59204 w 1156"/>
                <a:gd name="T29" fmla="*/ 35218 h 900"/>
                <a:gd name="T30" fmla="*/ 34391 w 1156"/>
                <a:gd name="T31" fmla="*/ 28385 h 900"/>
                <a:gd name="T32" fmla="*/ 1741 w 1156"/>
                <a:gd name="T33" fmla="*/ 8410 h 900"/>
                <a:gd name="T34" fmla="*/ 2177 w 1156"/>
                <a:gd name="T35" fmla="*/ 37846 h 900"/>
                <a:gd name="T36" fmla="*/ 19590 w 1156"/>
                <a:gd name="T37" fmla="*/ 76743 h 900"/>
                <a:gd name="T38" fmla="*/ 31779 w 1156"/>
                <a:gd name="T39" fmla="*/ 107756 h 900"/>
                <a:gd name="T40" fmla="*/ 58769 w 1156"/>
                <a:gd name="T41" fmla="*/ 149281 h 900"/>
                <a:gd name="T42" fmla="*/ 53110 w 1156"/>
                <a:gd name="T43" fmla="*/ 166102 h 900"/>
                <a:gd name="T44" fmla="*/ 57898 w 1156"/>
                <a:gd name="T45" fmla="*/ 194486 h 900"/>
                <a:gd name="T46" fmla="*/ 81841 w 1156"/>
                <a:gd name="T47" fmla="*/ 224973 h 900"/>
                <a:gd name="T48" fmla="*/ 112750 w 1156"/>
                <a:gd name="T49" fmla="*/ 239691 h 900"/>
                <a:gd name="T50" fmla="*/ 112750 w 1156"/>
                <a:gd name="T51" fmla="*/ 275435 h 900"/>
                <a:gd name="T52" fmla="*/ 145835 w 1156"/>
                <a:gd name="T53" fmla="*/ 305396 h 900"/>
                <a:gd name="T54" fmla="*/ 184143 w 1156"/>
                <a:gd name="T55" fmla="*/ 349024 h 900"/>
                <a:gd name="T56" fmla="*/ 205039 w 1156"/>
                <a:gd name="T57" fmla="*/ 378460 h 900"/>
                <a:gd name="T58" fmla="*/ 219405 w 1156"/>
                <a:gd name="T59" fmla="*/ 385293 h 900"/>
                <a:gd name="T60" fmla="*/ 235947 w 1156"/>
                <a:gd name="T61" fmla="*/ 396857 h 900"/>
                <a:gd name="T62" fmla="*/ 260326 w 1156"/>
                <a:gd name="T63" fmla="*/ 413678 h 900"/>
                <a:gd name="T64" fmla="*/ 298199 w 1156"/>
                <a:gd name="T65" fmla="*/ 417883 h 900"/>
                <a:gd name="T66" fmla="*/ 318659 w 1156"/>
                <a:gd name="T67" fmla="*/ 409998 h 900"/>
                <a:gd name="T68" fmla="*/ 339120 w 1156"/>
                <a:gd name="T69" fmla="*/ 401588 h 900"/>
                <a:gd name="T70" fmla="*/ 348697 w 1156"/>
                <a:gd name="T71" fmla="*/ 418409 h 900"/>
                <a:gd name="T72" fmla="*/ 353921 w 1156"/>
                <a:gd name="T73" fmla="*/ 450473 h 900"/>
                <a:gd name="T74" fmla="*/ 380476 w 1156"/>
                <a:gd name="T75" fmla="*/ 459408 h 900"/>
                <a:gd name="T76" fmla="*/ 440116 w 1156"/>
                <a:gd name="T77" fmla="*/ 468870 h 900"/>
                <a:gd name="T78" fmla="*/ 474942 w 1156"/>
                <a:gd name="T79" fmla="*/ 462037 h 900"/>
                <a:gd name="T80" fmla="*/ 478424 w 1156"/>
                <a:gd name="T81" fmla="*/ 436806 h 900"/>
                <a:gd name="T82" fmla="*/ 503238 w 1156"/>
                <a:gd name="T83" fmla="*/ 404742 h 900"/>
                <a:gd name="T84" fmla="*/ 492790 w 1156"/>
                <a:gd name="T85" fmla="*/ 394229 h 900"/>
                <a:gd name="T86" fmla="*/ 477118 w 1156"/>
                <a:gd name="T87" fmla="*/ 372152 h 900"/>
                <a:gd name="T88" fmla="*/ 448822 w 1156"/>
                <a:gd name="T89" fmla="*/ 337986 h 900"/>
                <a:gd name="T90" fmla="*/ 443163 w 1156"/>
                <a:gd name="T91" fmla="*/ 316960 h 900"/>
                <a:gd name="T92" fmla="*/ 454481 w 1156"/>
                <a:gd name="T93" fmla="*/ 293832 h 900"/>
                <a:gd name="T94" fmla="*/ 456223 w 1156"/>
                <a:gd name="T95" fmla="*/ 276486 h 900"/>
                <a:gd name="T96" fmla="*/ 448387 w 1156"/>
                <a:gd name="T97" fmla="*/ 269127 h 900"/>
                <a:gd name="T98" fmla="*/ 427926 w 1156"/>
                <a:gd name="T99" fmla="*/ 266499 h 900"/>
                <a:gd name="T100" fmla="*/ 415302 w 1156"/>
                <a:gd name="T101" fmla="*/ 238114 h 900"/>
                <a:gd name="T102" fmla="*/ 407901 w 1156"/>
                <a:gd name="T103" fmla="*/ 196063 h 900"/>
                <a:gd name="T104" fmla="*/ 402242 w 1156"/>
                <a:gd name="T105" fmla="*/ 187653 h 900"/>
                <a:gd name="T106" fmla="*/ 409207 w 1156"/>
                <a:gd name="T107" fmla="*/ 175563 h 900"/>
                <a:gd name="T108" fmla="*/ 417914 w 1156"/>
                <a:gd name="T109" fmla="*/ 154012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11" name="Freeform 257"/>
            <p:cNvSpPr>
              <a:spLocks/>
            </p:cNvSpPr>
            <p:nvPr>
              <p:custDataLst>
                <p:tags r:id="rId140"/>
              </p:custDataLst>
            </p:nvPr>
          </p:nvSpPr>
          <p:spPr bwMode="auto">
            <a:xfrm>
              <a:off x="5305956" y="3848316"/>
              <a:ext cx="285272" cy="266487"/>
            </a:xfrm>
            <a:custGeom>
              <a:avLst/>
              <a:gdLst>
                <a:gd name="T0" fmla="*/ 11277 w 571"/>
                <a:gd name="T1" fmla="*/ 98045 h 443"/>
                <a:gd name="T2" fmla="*/ 16047 w 571"/>
                <a:gd name="T3" fmla="*/ 91337 h 443"/>
                <a:gd name="T4" fmla="*/ 17782 w 571"/>
                <a:gd name="T5" fmla="*/ 84628 h 443"/>
                <a:gd name="T6" fmla="*/ 16915 w 571"/>
                <a:gd name="T7" fmla="*/ 66567 h 443"/>
                <a:gd name="T8" fmla="*/ 19083 w 571"/>
                <a:gd name="T9" fmla="*/ 61923 h 443"/>
                <a:gd name="T10" fmla="*/ 23854 w 571"/>
                <a:gd name="T11" fmla="*/ 57795 h 443"/>
                <a:gd name="T12" fmla="*/ 29492 w 571"/>
                <a:gd name="T13" fmla="*/ 55215 h 443"/>
                <a:gd name="T14" fmla="*/ 34697 w 571"/>
                <a:gd name="T15" fmla="*/ 53667 h 443"/>
                <a:gd name="T16" fmla="*/ 44672 w 571"/>
                <a:gd name="T17" fmla="*/ 54699 h 443"/>
                <a:gd name="T18" fmla="*/ 53780 w 571"/>
                <a:gd name="T19" fmla="*/ 56247 h 443"/>
                <a:gd name="T20" fmla="*/ 68527 w 571"/>
                <a:gd name="T21" fmla="*/ 61923 h 443"/>
                <a:gd name="T22" fmla="*/ 79803 w 571"/>
                <a:gd name="T23" fmla="*/ 69664 h 443"/>
                <a:gd name="T24" fmla="*/ 89345 w 571"/>
                <a:gd name="T25" fmla="*/ 79468 h 443"/>
                <a:gd name="T26" fmla="*/ 110163 w 571"/>
                <a:gd name="T27" fmla="*/ 47474 h 443"/>
                <a:gd name="T28" fmla="*/ 123608 w 571"/>
                <a:gd name="T29" fmla="*/ 25285 h 443"/>
                <a:gd name="T30" fmla="*/ 233337 w 571"/>
                <a:gd name="T31" fmla="*/ 22189 h 443"/>
                <a:gd name="T32" fmla="*/ 241578 w 571"/>
                <a:gd name="T33" fmla="*/ 40250 h 443"/>
                <a:gd name="T34" fmla="*/ 243747 w 571"/>
                <a:gd name="T35" fmla="*/ 50571 h 443"/>
                <a:gd name="T36" fmla="*/ 244614 w 571"/>
                <a:gd name="T37" fmla="*/ 63471 h 443"/>
                <a:gd name="T38" fmla="*/ 246349 w 571"/>
                <a:gd name="T39" fmla="*/ 77920 h 443"/>
                <a:gd name="T40" fmla="*/ 247650 w 571"/>
                <a:gd name="T41" fmla="*/ 91853 h 443"/>
                <a:gd name="T42" fmla="*/ 244614 w 571"/>
                <a:gd name="T43" fmla="*/ 92885 h 443"/>
                <a:gd name="T44" fmla="*/ 243747 w 571"/>
                <a:gd name="T45" fmla="*/ 92369 h 443"/>
                <a:gd name="T46" fmla="*/ 242012 w 571"/>
                <a:gd name="T47" fmla="*/ 94949 h 443"/>
                <a:gd name="T48" fmla="*/ 237675 w 571"/>
                <a:gd name="T49" fmla="*/ 106818 h 443"/>
                <a:gd name="T50" fmla="*/ 231603 w 571"/>
                <a:gd name="T51" fmla="*/ 116106 h 443"/>
                <a:gd name="T52" fmla="*/ 223362 w 571"/>
                <a:gd name="T53" fmla="*/ 123330 h 443"/>
                <a:gd name="T54" fmla="*/ 214254 w 571"/>
                <a:gd name="T55" fmla="*/ 128491 h 443"/>
                <a:gd name="T56" fmla="*/ 175654 w 571"/>
                <a:gd name="T57" fmla="*/ 146036 h 443"/>
                <a:gd name="T58" fmla="*/ 150498 w 571"/>
                <a:gd name="T59" fmla="*/ 158420 h 443"/>
                <a:gd name="T60" fmla="*/ 127945 w 571"/>
                <a:gd name="T61" fmla="*/ 169257 h 443"/>
                <a:gd name="T62" fmla="*/ 106260 w 571"/>
                <a:gd name="T63" fmla="*/ 178029 h 443"/>
                <a:gd name="T64" fmla="*/ 80671 w 571"/>
                <a:gd name="T65" fmla="*/ 187318 h 443"/>
                <a:gd name="T66" fmla="*/ 72430 w 571"/>
                <a:gd name="T67" fmla="*/ 191446 h 443"/>
                <a:gd name="T68" fmla="*/ 64623 w 571"/>
                <a:gd name="T69" fmla="*/ 196606 h 443"/>
                <a:gd name="T70" fmla="*/ 51612 w 571"/>
                <a:gd name="T71" fmla="*/ 207959 h 443"/>
                <a:gd name="T72" fmla="*/ 39902 w 571"/>
                <a:gd name="T73" fmla="*/ 219828 h 443"/>
                <a:gd name="T74" fmla="*/ 29059 w 571"/>
                <a:gd name="T75" fmla="*/ 228600 h 443"/>
                <a:gd name="T76" fmla="*/ 21686 w 571"/>
                <a:gd name="T77" fmla="*/ 195058 h 443"/>
                <a:gd name="T78" fmla="*/ 14313 w 571"/>
                <a:gd name="T79" fmla="*/ 161516 h 443"/>
                <a:gd name="T80" fmla="*/ 6939 w 571"/>
                <a:gd name="T81" fmla="*/ 129523 h 443"/>
                <a:gd name="T82" fmla="*/ 0 w 571"/>
                <a:gd name="T83" fmla="*/ 101141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12" name="Freeform 258"/>
            <p:cNvSpPr>
              <a:spLocks/>
            </p:cNvSpPr>
            <p:nvPr>
              <p:custDataLst>
                <p:tags r:id="rId141"/>
              </p:custDataLst>
            </p:nvPr>
          </p:nvSpPr>
          <p:spPr bwMode="auto">
            <a:xfrm>
              <a:off x="5530882" y="3585531"/>
              <a:ext cx="138979" cy="140646"/>
            </a:xfrm>
            <a:custGeom>
              <a:avLst/>
              <a:gdLst>
                <a:gd name="T0" fmla="*/ 0 w 286"/>
                <a:gd name="T1" fmla="*/ 58737 h 228"/>
                <a:gd name="T2" fmla="*/ 1687 w 286"/>
                <a:gd name="T3" fmla="*/ 57679 h 228"/>
                <a:gd name="T4" fmla="*/ 2953 w 286"/>
                <a:gd name="T5" fmla="*/ 57679 h 228"/>
                <a:gd name="T6" fmla="*/ 4219 w 286"/>
                <a:gd name="T7" fmla="*/ 58208 h 228"/>
                <a:gd name="T8" fmla="*/ 4640 w 286"/>
                <a:gd name="T9" fmla="*/ 58737 h 228"/>
                <a:gd name="T10" fmla="*/ 5062 w 286"/>
                <a:gd name="T11" fmla="*/ 61912 h 228"/>
                <a:gd name="T12" fmla="*/ 5484 w 286"/>
                <a:gd name="T13" fmla="*/ 65087 h 228"/>
                <a:gd name="T14" fmla="*/ 5906 w 286"/>
                <a:gd name="T15" fmla="*/ 67733 h 228"/>
                <a:gd name="T16" fmla="*/ 6750 w 286"/>
                <a:gd name="T17" fmla="*/ 69321 h 228"/>
                <a:gd name="T18" fmla="*/ 8015 w 286"/>
                <a:gd name="T19" fmla="*/ 70908 h 228"/>
                <a:gd name="T20" fmla="*/ 10124 w 286"/>
                <a:gd name="T21" fmla="*/ 71967 h 228"/>
                <a:gd name="T22" fmla="*/ 12234 w 286"/>
                <a:gd name="T23" fmla="*/ 72496 h 228"/>
                <a:gd name="T24" fmla="*/ 15609 w 286"/>
                <a:gd name="T25" fmla="*/ 73025 h 228"/>
                <a:gd name="T26" fmla="*/ 20249 w 286"/>
                <a:gd name="T27" fmla="*/ 73025 h 228"/>
                <a:gd name="T28" fmla="*/ 25311 w 286"/>
                <a:gd name="T29" fmla="*/ 71967 h 228"/>
                <a:gd name="T30" fmla="*/ 41342 w 286"/>
                <a:gd name="T31" fmla="*/ 68792 h 228"/>
                <a:gd name="T32" fmla="*/ 54419 w 286"/>
                <a:gd name="T33" fmla="*/ 64558 h 228"/>
                <a:gd name="T34" fmla="*/ 60325 w 286"/>
                <a:gd name="T35" fmla="*/ 62442 h 228"/>
                <a:gd name="T36" fmla="*/ 65809 w 286"/>
                <a:gd name="T37" fmla="*/ 60325 h 228"/>
                <a:gd name="T38" fmla="*/ 70449 w 286"/>
                <a:gd name="T39" fmla="*/ 57679 h 228"/>
                <a:gd name="T40" fmla="*/ 75090 w 286"/>
                <a:gd name="T41" fmla="*/ 54504 h 228"/>
                <a:gd name="T42" fmla="*/ 79308 w 286"/>
                <a:gd name="T43" fmla="*/ 50800 h 228"/>
                <a:gd name="T44" fmla="*/ 83527 w 286"/>
                <a:gd name="T45" fmla="*/ 46038 h 228"/>
                <a:gd name="T46" fmla="*/ 87745 w 286"/>
                <a:gd name="T47" fmla="*/ 41275 h 228"/>
                <a:gd name="T48" fmla="*/ 92386 w 286"/>
                <a:gd name="T49" fmla="*/ 34396 h 228"/>
                <a:gd name="T50" fmla="*/ 96604 w 286"/>
                <a:gd name="T51" fmla="*/ 27517 h 228"/>
                <a:gd name="T52" fmla="*/ 101667 w 286"/>
                <a:gd name="T53" fmla="*/ 19579 h 228"/>
                <a:gd name="T54" fmla="*/ 106729 w 286"/>
                <a:gd name="T55" fmla="*/ 10583 h 228"/>
                <a:gd name="T56" fmla="*/ 112213 w 286"/>
                <a:gd name="T57" fmla="*/ 0 h 228"/>
                <a:gd name="T58" fmla="*/ 113900 w 286"/>
                <a:gd name="T59" fmla="*/ 3704 h 228"/>
                <a:gd name="T60" fmla="*/ 115588 w 286"/>
                <a:gd name="T61" fmla="*/ 6879 h 228"/>
                <a:gd name="T62" fmla="*/ 116431 w 286"/>
                <a:gd name="T63" fmla="*/ 10583 h 228"/>
                <a:gd name="T64" fmla="*/ 117697 w 286"/>
                <a:gd name="T65" fmla="*/ 14287 h 228"/>
                <a:gd name="T66" fmla="*/ 118963 w 286"/>
                <a:gd name="T67" fmla="*/ 22225 h 228"/>
                <a:gd name="T68" fmla="*/ 120650 w 286"/>
                <a:gd name="T69" fmla="*/ 32808 h 228"/>
                <a:gd name="T70" fmla="*/ 103776 w 286"/>
                <a:gd name="T71" fmla="*/ 104775 h 228"/>
                <a:gd name="T72" fmla="*/ 95339 w 286"/>
                <a:gd name="T73" fmla="*/ 120650 h 228"/>
                <a:gd name="T74" fmla="*/ 22358 w 286"/>
                <a:gd name="T75" fmla="*/ 111125 h 228"/>
                <a:gd name="T76" fmla="*/ 0 w 286"/>
                <a:gd name="T77" fmla="*/ 5873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13" name="Freeform 259"/>
            <p:cNvSpPr>
              <a:spLocks/>
            </p:cNvSpPr>
            <p:nvPr>
              <p:custDataLst>
                <p:tags r:id="rId142"/>
              </p:custDataLst>
            </p:nvPr>
          </p:nvSpPr>
          <p:spPr bwMode="auto">
            <a:xfrm>
              <a:off x="5170635" y="3180248"/>
              <a:ext cx="256013" cy="307201"/>
            </a:xfrm>
            <a:custGeom>
              <a:avLst/>
              <a:gdLst>
                <a:gd name="T0" fmla="*/ 202740 w 524"/>
                <a:gd name="T1" fmla="*/ 193078 h 505"/>
                <a:gd name="T2" fmla="*/ 205284 w 524"/>
                <a:gd name="T3" fmla="*/ 180554 h 505"/>
                <a:gd name="T4" fmla="*/ 204860 w 524"/>
                <a:gd name="T5" fmla="*/ 171683 h 505"/>
                <a:gd name="T6" fmla="*/ 202740 w 524"/>
                <a:gd name="T7" fmla="*/ 157593 h 505"/>
                <a:gd name="T8" fmla="*/ 192984 w 524"/>
                <a:gd name="T9" fmla="*/ 156028 h 505"/>
                <a:gd name="T10" fmla="*/ 182805 w 524"/>
                <a:gd name="T11" fmla="*/ 150288 h 505"/>
                <a:gd name="T12" fmla="*/ 172625 w 524"/>
                <a:gd name="T13" fmla="*/ 142982 h 505"/>
                <a:gd name="T14" fmla="*/ 163719 w 524"/>
                <a:gd name="T15" fmla="*/ 133589 h 505"/>
                <a:gd name="T16" fmla="*/ 155236 w 524"/>
                <a:gd name="T17" fmla="*/ 123674 h 505"/>
                <a:gd name="T18" fmla="*/ 149298 w 524"/>
                <a:gd name="T19" fmla="*/ 112716 h 505"/>
                <a:gd name="T20" fmla="*/ 145056 w 524"/>
                <a:gd name="T21" fmla="*/ 102279 h 505"/>
                <a:gd name="T22" fmla="*/ 143784 w 524"/>
                <a:gd name="T23" fmla="*/ 92886 h 505"/>
                <a:gd name="T24" fmla="*/ 144632 w 524"/>
                <a:gd name="T25" fmla="*/ 84537 h 505"/>
                <a:gd name="T26" fmla="*/ 148025 w 524"/>
                <a:gd name="T27" fmla="*/ 78275 h 505"/>
                <a:gd name="T28" fmla="*/ 154812 w 524"/>
                <a:gd name="T29" fmla="*/ 70969 h 505"/>
                <a:gd name="T30" fmla="*/ 150146 w 524"/>
                <a:gd name="T31" fmla="*/ 67838 h 505"/>
                <a:gd name="T32" fmla="*/ 144632 w 524"/>
                <a:gd name="T33" fmla="*/ 62098 h 505"/>
                <a:gd name="T34" fmla="*/ 133604 w 524"/>
                <a:gd name="T35" fmla="*/ 45399 h 505"/>
                <a:gd name="T36" fmla="*/ 123849 w 524"/>
                <a:gd name="T37" fmla="*/ 26613 h 505"/>
                <a:gd name="T38" fmla="*/ 118335 w 524"/>
                <a:gd name="T39" fmla="*/ 13046 h 505"/>
                <a:gd name="T40" fmla="*/ 110277 w 524"/>
                <a:gd name="T41" fmla="*/ 12524 h 505"/>
                <a:gd name="T42" fmla="*/ 101370 w 524"/>
                <a:gd name="T43" fmla="*/ 9915 h 505"/>
                <a:gd name="T44" fmla="*/ 92887 w 524"/>
                <a:gd name="T45" fmla="*/ 5740 h 505"/>
                <a:gd name="T46" fmla="*/ 83556 w 524"/>
                <a:gd name="T47" fmla="*/ 3131 h 505"/>
                <a:gd name="T48" fmla="*/ 72104 w 524"/>
                <a:gd name="T49" fmla="*/ 1565 h 505"/>
                <a:gd name="T50" fmla="*/ 63197 w 524"/>
                <a:gd name="T51" fmla="*/ 4175 h 505"/>
                <a:gd name="T52" fmla="*/ 48352 w 524"/>
                <a:gd name="T53" fmla="*/ 21395 h 505"/>
                <a:gd name="T54" fmla="*/ 41566 w 524"/>
                <a:gd name="T55" fmla="*/ 29744 h 505"/>
                <a:gd name="T56" fmla="*/ 39445 w 524"/>
                <a:gd name="T57" fmla="*/ 33397 h 505"/>
                <a:gd name="T58" fmla="*/ 39869 w 524"/>
                <a:gd name="T59" fmla="*/ 49052 h 505"/>
                <a:gd name="T60" fmla="*/ 40293 w 524"/>
                <a:gd name="T61" fmla="*/ 73056 h 505"/>
                <a:gd name="T62" fmla="*/ 39869 w 524"/>
                <a:gd name="T63" fmla="*/ 85580 h 505"/>
                <a:gd name="T64" fmla="*/ 36476 w 524"/>
                <a:gd name="T65" fmla="*/ 93930 h 505"/>
                <a:gd name="T66" fmla="*/ 28417 w 524"/>
                <a:gd name="T67" fmla="*/ 102801 h 505"/>
                <a:gd name="T68" fmla="*/ 16966 w 524"/>
                <a:gd name="T69" fmla="*/ 111672 h 505"/>
                <a:gd name="T70" fmla="*/ 5514 w 524"/>
                <a:gd name="T71" fmla="*/ 118978 h 505"/>
                <a:gd name="T72" fmla="*/ 848 w 524"/>
                <a:gd name="T73" fmla="*/ 128371 h 505"/>
                <a:gd name="T74" fmla="*/ 848 w 524"/>
                <a:gd name="T75" fmla="*/ 137764 h 505"/>
                <a:gd name="T76" fmla="*/ 0 w 524"/>
                <a:gd name="T77" fmla="*/ 145069 h 505"/>
                <a:gd name="T78" fmla="*/ 0 w 524"/>
                <a:gd name="T79" fmla="*/ 150809 h 505"/>
                <a:gd name="T80" fmla="*/ 2969 w 524"/>
                <a:gd name="T81" fmla="*/ 157071 h 505"/>
                <a:gd name="T82" fmla="*/ 11028 w 524"/>
                <a:gd name="T83" fmla="*/ 163855 h 505"/>
                <a:gd name="T84" fmla="*/ 26297 w 524"/>
                <a:gd name="T85" fmla="*/ 172726 h 505"/>
                <a:gd name="T86" fmla="*/ 50897 w 524"/>
                <a:gd name="T87" fmla="*/ 185250 h 505"/>
                <a:gd name="T88" fmla="*/ 76345 w 524"/>
                <a:gd name="T89" fmla="*/ 195165 h 505"/>
                <a:gd name="T90" fmla="*/ 90766 w 524"/>
                <a:gd name="T91" fmla="*/ 200905 h 505"/>
                <a:gd name="T92" fmla="*/ 100521 w 524"/>
                <a:gd name="T93" fmla="*/ 208733 h 505"/>
                <a:gd name="T94" fmla="*/ 106884 w 524"/>
                <a:gd name="T95" fmla="*/ 218126 h 505"/>
                <a:gd name="T96" fmla="*/ 111125 w 524"/>
                <a:gd name="T97" fmla="*/ 226997 h 505"/>
                <a:gd name="T98" fmla="*/ 112822 w 524"/>
                <a:gd name="T99" fmla="*/ 235346 h 505"/>
                <a:gd name="T100" fmla="*/ 114518 w 524"/>
                <a:gd name="T101" fmla="*/ 244739 h 505"/>
                <a:gd name="T102" fmla="*/ 117487 w 524"/>
                <a:gd name="T103" fmla="*/ 251001 h 505"/>
                <a:gd name="T104" fmla="*/ 121729 w 524"/>
                <a:gd name="T105" fmla="*/ 255176 h 505"/>
                <a:gd name="T106" fmla="*/ 130211 w 524"/>
                <a:gd name="T107" fmla="*/ 259350 h 505"/>
                <a:gd name="T108" fmla="*/ 139118 w 524"/>
                <a:gd name="T109" fmla="*/ 262481 h 505"/>
                <a:gd name="T110" fmla="*/ 142087 w 524"/>
                <a:gd name="T111" fmla="*/ 260916 h 505"/>
                <a:gd name="T112" fmla="*/ 146753 w 524"/>
                <a:gd name="T113" fmla="*/ 260394 h 505"/>
                <a:gd name="T114" fmla="*/ 155236 w 524"/>
                <a:gd name="T115" fmla="*/ 262481 h 505"/>
                <a:gd name="T116" fmla="*/ 162446 w 524"/>
                <a:gd name="T117" fmla="*/ 263525 h 505"/>
                <a:gd name="T118" fmla="*/ 185350 w 524"/>
                <a:gd name="T119" fmla="*/ 263525 h 505"/>
                <a:gd name="T120" fmla="*/ 197226 w 524"/>
                <a:gd name="T121" fmla="*/ 234302 h 505"/>
                <a:gd name="T122" fmla="*/ 208677 w 524"/>
                <a:gd name="T123" fmla="*/ 228040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14" name="Freeform 260"/>
            <p:cNvSpPr>
              <a:spLocks/>
            </p:cNvSpPr>
            <p:nvPr>
              <p:custDataLst>
                <p:tags r:id="rId143"/>
              </p:custDataLst>
            </p:nvPr>
          </p:nvSpPr>
          <p:spPr bwMode="auto">
            <a:xfrm>
              <a:off x="5746664" y="3133982"/>
              <a:ext cx="382192" cy="338660"/>
            </a:xfrm>
            <a:custGeom>
              <a:avLst/>
              <a:gdLst>
                <a:gd name="T0" fmla="*/ 26925 w 764"/>
                <a:gd name="T1" fmla="*/ 102595 h 555"/>
                <a:gd name="T2" fmla="*/ 40388 w 764"/>
                <a:gd name="T3" fmla="*/ 99455 h 555"/>
                <a:gd name="T4" fmla="*/ 55588 w 764"/>
                <a:gd name="T5" fmla="*/ 95267 h 555"/>
                <a:gd name="T6" fmla="*/ 75999 w 764"/>
                <a:gd name="T7" fmla="*/ 79040 h 555"/>
                <a:gd name="T8" fmla="*/ 84250 w 764"/>
                <a:gd name="T9" fmla="*/ 65954 h 555"/>
                <a:gd name="T10" fmla="*/ 86421 w 764"/>
                <a:gd name="T11" fmla="*/ 46063 h 555"/>
                <a:gd name="T12" fmla="*/ 90330 w 764"/>
                <a:gd name="T13" fmla="*/ 36118 h 555"/>
                <a:gd name="T14" fmla="*/ 104227 w 764"/>
                <a:gd name="T15" fmla="*/ 31407 h 555"/>
                <a:gd name="T16" fmla="*/ 127678 w 764"/>
                <a:gd name="T17" fmla="*/ 32454 h 555"/>
                <a:gd name="T18" fmla="*/ 142877 w 764"/>
                <a:gd name="T19" fmla="*/ 37165 h 555"/>
                <a:gd name="T20" fmla="*/ 157208 w 764"/>
                <a:gd name="T21" fmla="*/ 47110 h 555"/>
                <a:gd name="T22" fmla="*/ 167631 w 764"/>
                <a:gd name="T23" fmla="*/ 48680 h 555"/>
                <a:gd name="T24" fmla="*/ 181962 w 764"/>
                <a:gd name="T25" fmla="*/ 43969 h 555"/>
                <a:gd name="T26" fmla="*/ 199768 w 764"/>
                <a:gd name="T27" fmla="*/ 31930 h 555"/>
                <a:gd name="T28" fmla="*/ 208019 w 764"/>
                <a:gd name="T29" fmla="*/ 17274 h 555"/>
                <a:gd name="T30" fmla="*/ 220613 w 764"/>
                <a:gd name="T31" fmla="*/ 2094 h 555"/>
                <a:gd name="T32" fmla="*/ 230167 w 764"/>
                <a:gd name="T33" fmla="*/ 9945 h 555"/>
                <a:gd name="T34" fmla="*/ 238853 w 764"/>
                <a:gd name="T35" fmla="*/ 23555 h 555"/>
                <a:gd name="T36" fmla="*/ 243630 w 764"/>
                <a:gd name="T37" fmla="*/ 45540 h 555"/>
                <a:gd name="T38" fmla="*/ 247538 w 764"/>
                <a:gd name="T39" fmla="*/ 52868 h 555"/>
                <a:gd name="T40" fmla="*/ 255789 w 764"/>
                <a:gd name="T41" fmla="*/ 54438 h 555"/>
                <a:gd name="T42" fmla="*/ 270121 w 764"/>
                <a:gd name="T43" fmla="*/ 38211 h 555"/>
                <a:gd name="T44" fmla="*/ 322668 w 764"/>
                <a:gd name="T45" fmla="*/ 34547 h 555"/>
                <a:gd name="T46" fmla="*/ 329617 w 764"/>
                <a:gd name="T47" fmla="*/ 45540 h 555"/>
                <a:gd name="T48" fmla="*/ 294874 w 764"/>
                <a:gd name="T49" fmla="*/ 52345 h 555"/>
                <a:gd name="T50" fmla="*/ 262738 w 764"/>
                <a:gd name="T51" fmla="*/ 58626 h 555"/>
                <a:gd name="T52" fmla="*/ 249275 w 764"/>
                <a:gd name="T53" fmla="*/ 68048 h 555"/>
                <a:gd name="T54" fmla="*/ 247972 w 764"/>
                <a:gd name="T55" fmla="*/ 76946 h 555"/>
                <a:gd name="T56" fmla="*/ 252749 w 764"/>
                <a:gd name="T57" fmla="*/ 85845 h 555"/>
                <a:gd name="T58" fmla="*/ 261001 w 764"/>
                <a:gd name="T59" fmla="*/ 94220 h 555"/>
                <a:gd name="T60" fmla="*/ 262304 w 764"/>
                <a:gd name="T61" fmla="*/ 102072 h 555"/>
                <a:gd name="T62" fmla="*/ 257961 w 764"/>
                <a:gd name="T63" fmla="*/ 111494 h 555"/>
                <a:gd name="T64" fmla="*/ 249275 w 764"/>
                <a:gd name="T65" fmla="*/ 124056 h 555"/>
                <a:gd name="T66" fmla="*/ 245367 w 764"/>
                <a:gd name="T67" fmla="*/ 133478 h 555"/>
                <a:gd name="T68" fmla="*/ 235378 w 764"/>
                <a:gd name="T69" fmla="*/ 140807 h 555"/>
                <a:gd name="T70" fmla="*/ 225390 w 764"/>
                <a:gd name="T71" fmla="*/ 162268 h 555"/>
                <a:gd name="T72" fmla="*/ 220613 w 764"/>
                <a:gd name="T73" fmla="*/ 190011 h 555"/>
                <a:gd name="T74" fmla="*/ 215836 w 764"/>
                <a:gd name="T75" fmla="*/ 222464 h 555"/>
                <a:gd name="T76" fmla="*/ 207150 w 764"/>
                <a:gd name="T77" fmla="*/ 215659 h 555"/>
                <a:gd name="T78" fmla="*/ 199768 w 764"/>
                <a:gd name="T79" fmla="*/ 213042 h 555"/>
                <a:gd name="T80" fmla="*/ 190648 w 764"/>
                <a:gd name="T81" fmla="*/ 218800 h 555"/>
                <a:gd name="T82" fmla="*/ 178488 w 764"/>
                <a:gd name="T83" fmla="*/ 230316 h 555"/>
                <a:gd name="T84" fmla="*/ 170671 w 764"/>
                <a:gd name="T85" fmla="*/ 232410 h 555"/>
                <a:gd name="T86" fmla="*/ 162854 w 764"/>
                <a:gd name="T87" fmla="*/ 242355 h 555"/>
                <a:gd name="T88" fmla="*/ 158511 w 764"/>
                <a:gd name="T89" fmla="*/ 267480 h 555"/>
                <a:gd name="T90" fmla="*/ 151997 w 764"/>
                <a:gd name="T91" fmla="*/ 274809 h 555"/>
                <a:gd name="T92" fmla="*/ 117255 w 764"/>
                <a:gd name="T93" fmla="*/ 285801 h 555"/>
                <a:gd name="T94" fmla="*/ 84250 w 764"/>
                <a:gd name="T95" fmla="*/ 289989 h 555"/>
                <a:gd name="T96" fmla="*/ 49073 w 764"/>
                <a:gd name="T97" fmla="*/ 283707 h 555"/>
                <a:gd name="T98" fmla="*/ 41256 w 764"/>
                <a:gd name="T99" fmla="*/ 271145 h 555"/>
                <a:gd name="T100" fmla="*/ 49942 w 764"/>
                <a:gd name="T101" fmla="*/ 255441 h 555"/>
                <a:gd name="T102" fmla="*/ 54285 w 764"/>
                <a:gd name="T103" fmla="*/ 241832 h 555"/>
                <a:gd name="T104" fmla="*/ 53416 w 764"/>
                <a:gd name="T105" fmla="*/ 231363 h 555"/>
                <a:gd name="T106" fmla="*/ 48205 w 764"/>
                <a:gd name="T107" fmla="*/ 226652 h 555"/>
                <a:gd name="T108" fmla="*/ 29965 w 764"/>
                <a:gd name="T109" fmla="*/ 225605 h 555"/>
                <a:gd name="T110" fmla="*/ 22582 w 764"/>
                <a:gd name="T111" fmla="*/ 220370 h 555"/>
                <a:gd name="T112" fmla="*/ 14765 w 764"/>
                <a:gd name="T113" fmla="*/ 201003 h 555"/>
                <a:gd name="T114" fmla="*/ 8251 w 764"/>
                <a:gd name="T115" fmla="*/ 161745 h 555"/>
                <a:gd name="T116" fmla="*/ 4343 w 764"/>
                <a:gd name="T117" fmla="*/ 152323 h 555"/>
                <a:gd name="T118" fmla="*/ 0 w 764"/>
                <a:gd name="T119" fmla="*/ 146565 h 555"/>
                <a:gd name="T120" fmla="*/ 869 w 764"/>
                <a:gd name="T121" fmla="*/ 140283 h 555"/>
                <a:gd name="T122" fmla="*/ 9554 w 764"/>
                <a:gd name="T123" fmla="*/ 129814 h 555"/>
                <a:gd name="T124" fmla="*/ 14765 w 764"/>
                <a:gd name="T125" fmla="*/ 115681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15" name="Freeform 261"/>
            <p:cNvSpPr>
              <a:spLocks/>
            </p:cNvSpPr>
            <p:nvPr>
              <p:custDataLst>
                <p:tags r:id="rId144"/>
              </p:custDataLst>
            </p:nvPr>
          </p:nvSpPr>
          <p:spPr bwMode="auto">
            <a:xfrm>
              <a:off x="5783238" y="3191350"/>
              <a:ext cx="420593" cy="494112"/>
            </a:xfrm>
            <a:custGeom>
              <a:avLst/>
              <a:gdLst>
                <a:gd name="T0" fmla="*/ 342277 w 831"/>
                <a:gd name="T1" fmla="*/ 42804 h 812"/>
                <a:gd name="T2" fmla="*/ 310642 w 831"/>
                <a:gd name="T3" fmla="*/ 15138 h 812"/>
                <a:gd name="T4" fmla="*/ 246932 w 831"/>
                <a:gd name="T5" fmla="*/ 5220 h 812"/>
                <a:gd name="T6" fmla="*/ 219251 w 831"/>
                <a:gd name="T7" fmla="*/ 15138 h 812"/>
                <a:gd name="T8" fmla="*/ 213539 w 831"/>
                <a:gd name="T9" fmla="*/ 25578 h 812"/>
                <a:gd name="T10" fmla="*/ 218372 w 831"/>
                <a:gd name="T11" fmla="*/ 37062 h 812"/>
                <a:gd name="T12" fmla="*/ 227160 w 831"/>
                <a:gd name="T13" fmla="*/ 46980 h 812"/>
                <a:gd name="T14" fmla="*/ 226720 w 831"/>
                <a:gd name="T15" fmla="*/ 57942 h 812"/>
                <a:gd name="T16" fmla="*/ 215736 w 831"/>
                <a:gd name="T17" fmla="*/ 73080 h 812"/>
                <a:gd name="T18" fmla="*/ 210903 w 831"/>
                <a:gd name="T19" fmla="*/ 84564 h 812"/>
                <a:gd name="T20" fmla="*/ 197721 w 831"/>
                <a:gd name="T21" fmla="*/ 96048 h 812"/>
                <a:gd name="T22" fmla="*/ 187615 w 831"/>
                <a:gd name="T23" fmla="*/ 126846 h 812"/>
                <a:gd name="T24" fmla="*/ 184540 w 831"/>
                <a:gd name="T25" fmla="*/ 173304 h 812"/>
                <a:gd name="T26" fmla="*/ 172237 w 831"/>
                <a:gd name="T27" fmla="*/ 166518 h 812"/>
                <a:gd name="T28" fmla="*/ 162571 w 831"/>
                <a:gd name="T29" fmla="*/ 164430 h 812"/>
                <a:gd name="T30" fmla="*/ 148511 w 831"/>
                <a:gd name="T31" fmla="*/ 176958 h 812"/>
                <a:gd name="T32" fmla="*/ 137526 w 831"/>
                <a:gd name="T33" fmla="*/ 183222 h 812"/>
                <a:gd name="T34" fmla="*/ 127420 w 831"/>
                <a:gd name="T35" fmla="*/ 193140 h 812"/>
                <a:gd name="T36" fmla="*/ 123026 w 831"/>
                <a:gd name="T37" fmla="*/ 221327 h 812"/>
                <a:gd name="T38" fmla="*/ 103254 w 831"/>
                <a:gd name="T39" fmla="*/ 230723 h 812"/>
                <a:gd name="T40" fmla="*/ 55801 w 831"/>
                <a:gd name="T41" fmla="*/ 241163 h 812"/>
                <a:gd name="T42" fmla="*/ 11424 w 831"/>
                <a:gd name="T43" fmla="*/ 234377 h 812"/>
                <a:gd name="T44" fmla="*/ 22408 w 831"/>
                <a:gd name="T45" fmla="*/ 263609 h 812"/>
                <a:gd name="T46" fmla="*/ 42181 w 831"/>
                <a:gd name="T47" fmla="*/ 281879 h 812"/>
                <a:gd name="T48" fmla="*/ 54044 w 831"/>
                <a:gd name="T49" fmla="*/ 301193 h 812"/>
                <a:gd name="T50" fmla="*/ 62392 w 831"/>
                <a:gd name="T51" fmla="*/ 311111 h 812"/>
                <a:gd name="T52" fmla="*/ 43499 w 831"/>
                <a:gd name="T53" fmla="*/ 337733 h 812"/>
                <a:gd name="T54" fmla="*/ 38226 w 831"/>
                <a:gd name="T55" fmla="*/ 350261 h 812"/>
                <a:gd name="T56" fmla="*/ 47892 w 831"/>
                <a:gd name="T57" fmla="*/ 375839 h 812"/>
                <a:gd name="T58" fmla="*/ 97542 w 831"/>
                <a:gd name="T59" fmla="*/ 370619 h 812"/>
                <a:gd name="T60" fmla="*/ 132693 w 831"/>
                <a:gd name="T61" fmla="*/ 368009 h 812"/>
                <a:gd name="T62" fmla="*/ 144995 w 831"/>
                <a:gd name="T63" fmla="*/ 376361 h 812"/>
                <a:gd name="T64" fmla="*/ 157738 w 831"/>
                <a:gd name="T65" fmla="*/ 394631 h 812"/>
                <a:gd name="T66" fmla="*/ 179267 w 831"/>
                <a:gd name="T67" fmla="*/ 409769 h 812"/>
                <a:gd name="T68" fmla="*/ 197282 w 831"/>
                <a:gd name="T69" fmla="*/ 419165 h 812"/>
                <a:gd name="T70" fmla="*/ 202115 w 831"/>
                <a:gd name="T71" fmla="*/ 412901 h 812"/>
                <a:gd name="T72" fmla="*/ 213978 w 831"/>
                <a:gd name="T73" fmla="*/ 404027 h 812"/>
                <a:gd name="T74" fmla="*/ 243417 w 831"/>
                <a:gd name="T75" fmla="*/ 398807 h 812"/>
                <a:gd name="T76" fmla="*/ 262310 w 831"/>
                <a:gd name="T77" fmla="*/ 391499 h 812"/>
                <a:gd name="T78" fmla="*/ 271537 w 831"/>
                <a:gd name="T79" fmla="*/ 379493 h 812"/>
                <a:gd name="T80" fmla="*/ 256598 w 831"/>
                <a:gd name="T81" fmla="*/ 365399 h 812"/>
                <a:gd name="T82" fmla="*/ 238144 w 831"/>
                <a:gd name="T83" fmla="*/ 334601 h 812"/>
                <a:gd name="T84" fmla="*/ 231114 w 831"/>
                <a:gd name="T85" fmla="*/ 325727 h 812"/>
                <a:gd name="T86" fmla="*/ 231114 w 831"/>
                <a:gd name="T87" fmla="*/ 301715 h 812"/>
                <a:gd name="T88" fmla="*/ 255719 w 831"/>
                <a:gd name="T89" fmla="*/ 293885 h 812"/>
                <a:gd name="T90" fmla="*/ 273295 w 831"/>
                <a:gd name="T91" fmla="*/ 277181 h 812"/>
                <a:gd name="T92" fmla="*/ 302294 w 831"/>
                <a:gd name="T93" fmla="*/ 217673 h 812"/>
                <a:gd name="T94" fmla="*/ 320748 w 831"/>
                <a:gd name="T95" fmla="*/ 192096 h 812"/>
                <a:gd name="T96" fmla="*/ 318551 w 831"/>
                <a:gd name="T97" fmla="*/ 172260 h 812"/>
                <a:gd name="T98" fmla="*/ 320308 w 831"/>
                <a:gd name="T99" fmla="*/ 159210 h 812"/>
                <a:gd name="T100" fmla="*/ 329975 w 831"/>
                <a:gd name="T101" fmla="*/ 150858 h 812"/>
                <a:gd name="T102" fmla="*/ 294385 w 831"/>
                <a:gd name="T103" fmla="*/ 108054 h 812"/>
                <a:gd name="T104" fmla="*/ 333050 w 831"/>
                <a:gd name="T105" fmla="*/ 73080 h 812"/>
                <a:gd name="T106" fmla="*/ 353701 w 831"/>
                <a:gd name="T107" fmla="*/ 64206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16" name="Freeform 262"/>
            <p:cNvSpPr>
              <a:spLocks/>
            </p:cNvSpPr>
            <p:nvPr>
              <p:custDataLst>
                <p:tags r:id="rId145"/>
              </p:custDataLst>
            </p:nvPr>
          </p:nvSpPr>
          <p:spPr bwMode="auto">
            <a:xfrm>
              <a:off x="6693914" y="3504104"/>
              <a:ext cx="254185" cy="682873"/>
            </a:xfrm>
            <a:custGeom>
              <a:avLst/>
              <a:gdLst>
                <a:gd name="T0" fmla="*/ 191387 w 505"/>
                <a:gd name="T1" fmla="*/ 557569 h 1121"/>
                <a:gd name="T2" fmla="*/ 193572 w 505"/>
                <a:gd name="T3" fmla="*/ 537189 h 1121"/>
                <a:gd name="T4" fmla="*/ 174346 w 505"/>
                <a:gd name="T5" fmla="*/ 534054 h 1121"/>
                <a:gd name="T6" fmla="*/ 176967 w 505"/>
                <a:gd name="T7" fmla="*/ 500088 h 1121"/>
                <a:gd name="T8" fmla="*/ 183085 w 505"/>
                <a:gd name="T9" fmla="*/ 486501 h 1121"/>
                <a:gd name="T10" fmla="*/ 180463 w 505"/>
                <a:gd name="T11" fmla="*/ 469779 h 1121"/>
                <a:gd name="T12" fmla="*/ 173909 w 505"/>
                <a:gd name="T13" fmla="*/ 466644 h 1121"/>
                <a:gd name="T14" fmla="*/ 166917 w 505"/>
                <a:gd name="T15" fmla="*/ 437903 h 1121"/>
                <a:gd name="T16" fmla="*/ 141574 w 505"/>
                <a:gd name="T17" fmla="*/ 375719 h 1121"/>
                <a:gd name="T18" fmla="*/ 129339 w 505"/>
                <a:gd name="T19" fmla="*/ 367358 h 1121"/>
                <a:gd name="T20" fmla="*/ 123222 w 505"/>
                <a:gd name="T21" fmla="*/ 375196 h 1121"/>
                <a:gd name="T22" fmla="*/ 98752 w 505"/>
                <a:gd name="T23" fmla="*/ 387738 h 1121"/>
                <a:gd name="T24" fmla="*/ 73846 w 505"/>
                <a:gd name="T25" fmla="*/ 384602 h 1121"/>
                <a:gd name="T26" fmla="*/ 58115 w 505"/>
                <a:gd name="T27" fmla="*/ 296290 h 1121"/>
                <a:gd name="T28" fmla="*/ 44133 w 505"/>
                <a:gd name="T29" fmla="*/ 271730 h 1121"/>
                <a:gd name="T30" fmla="*/ 22285 w 505"/>
                <a:gd name="T31" fmla="*/ 262324 h 1121"/>
                <a:gd name="T32" fmla="*/ 3496 w 505"/>
                <a:gd name="T33" fmla="*/ 246125 h 1121"/>
                <a:gd name="T34" fmla="*/ 10050 w 505"/>
                <a:gd name="T35" fmla="*/ 232538 h 1121"/>
                <a:gd name="T36" fmla="*/ 25343 w 505"/>
                <a:gd name="T37" fmla="*/ 188643 h 1121"/>
                <a:gd name="T38" fmla="*/ 29276 w 505"/>
                <a:gd name="T39" fmla="*/ 144748 h 1121"/>
                <a:gd name="T40" fmla="*/ 34957 w 505"/>
                <a:gd name="T41" fmla="*/ 138478 h 1121"/>
                <a:gd name="T42" fmla="*/ 49376 w 505"/>
                <a:gd name="T43" fmla="*/ 134820 h 1121"/>
                <a:gd name="T44" fmla="*/ 58552 w 505"/>
                <a:gd name="T45" fmla="*/ 116008 h 1121"/>
                <a:gd name="T46" fmla="*/ 61174 w 505"/>
                <a:gd name="T47" fmla="*/ 61139 h 1121"/>
                <a:gd name="T48" fmla="*/ 69476 w 505"/>
                <a:gd name="T49" fmla="*/ 51211 h 1121"/>
                <a:gd name="T50" fmla="*/ 93072 w 505"/>
                <a:gd name="T51" fmla="*/ 38669 h 1121"/>
                <a:gd name="T52" fmla="*/ 102248 w 505"/>
                <a:gd name="T53" fmla="*/ 10974 h 1121"/>
                <a:gd name="T54" fmla="*/ 121037 w 505"/>
                <a:gd name="T55" fmla="*/ 16199 h 1121"/>
                <a:gd name="T56" fmla="*/ 136330 w 505"/>
                <a:gd name="T57" fmla="*/ 25605 h 1121"/>
                <a:gd name="T58" fmla="*/ 147254 w 505"/>
                <a:gd name="T59" fmla="*/ 63752 h 1121"/>
                <a:gd name="T60" fmla="*/ 146380 w 505"/>
                <a:gd name="T61" fmla="*/ 87267 h 1121"/>
                <a:gd name="T62" fmla="*/ 131087 w 505"/>
                <a:gd name="T63" fmla="*/ 112872 h 1121"/>
                <a:gd name="T64" fmla="*/ 128028 w 505"/>
                <a:gd name="T65" fmla="*/ 128027 h 1121"/>
                <a:gd name="T66" fmla="*/ 135020 w 505"/>
                <a:gd name="T67" fmla="*/ 136388 h 1121"/>
                <a:gd name="T68" fmla="*/ 151187 w 505"/>
                <a:gd name="T69" fmla="*/ 141091 h 1121"/>
                <a:gd name="T70" fmla="*/ 162111 w 505"/>
                <a:gd name="T71" fmla="*/ 152064 h 1121"/>
                <a:gd name="T72" fmla="*/ 173909 w 505"/>
                <a:gd name="T73" fmla="*/ 180282 h 1121"/>
                <a:gd name="T74" fmla="*/ 187891 w 505"/>
                <a:gd name="T75" fmla="*/ 209023 h 1121"/>
                <a:gd name="T76" fmla="*/ 202748 w 505"/>
                <a:gd name="T77" fmla="*/ 218429 h 1121"/>
                <a:gd name="T78" fmla="*/ 220663 w 505"/>
                <a:gd name="T79" fmla="*/ 218429 h 1121"/>
                <a:gd name="T80" fmla="*/ 207991 w 505"/>
                <a:gd name="T81" fmla="*/ 258143 h 1121"/>
                <a:gd name="T82" fmla="*/ 186580 w 505"/>
                <a:gd name="T83" fmla="*/ 266504 h 1121"/>
                <a:gd name="T84" fmla="*/ 167354 w 505"/>
                <a:gd name="T85" fmla="*/ 275910 h 1121"/>
                <a:gd name="T86" fmla="*/ 157304 w 505"/>
                <a:gd name="T87" fmla="*/ 298903 h 1121"/>
                <a:gd name="T88" fmla="*/ 161674 w 505"/>
                <a:gd name="T89" fmla="*/ 332869 h 1121"/>
                <a:gd name="T90" fmla="*/ 175656 w 505"/>
                <a:gd name="T91" fmla="*/ 356907 h 1121"/>
                <a:gd name="T92" fmla="*/ 187891 w 505"/>
                <a:gd name="T93" fmla="*/ 384080 h 1121"/>
                <a:gd name="T94" fmla="*/ 187017 w 505"/>
                <a:gd name="T95" fmla="*/ 405505 h 1121"/>
                <a:gd name="T96" fmla="*/ 183085 w 505"/>
                <a:gd name="T97" fmla="*/ 418569 h 1121"/>
                <a:gd name="T98" fmla="*/ 190076 w 505"/>
                <a:gd name="T99" fmla="*/ 444696 h 1121"/>
                <a:gd name="T100" fmla="*/ 211050 w 505"/>
                <a:gd name="T101" fmla="*/ 504268 h 1121"/>
                <a:gd name="T102" fmla="*/ 200126 w 505"/>
                <a:gd name="T103" fmla="*/ 56540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17" name="Freeform 263"/>
            <p:cNvSpPr>
              <a:spLocks/>
            </p:cNvSpPr>
            <p:nvPr>
              <p:custDataLst>
                <p:tags r:id="rId146"/>
              </p:custDataLst>
            </p:nvPr>
          </p:nvSpPr>
          <p:spPr bwMode="auto">
            <a:xfrm>
              <a:off x="3610781" y="4098147"/>
              <a:ext cx="93263" cy="68473"/>
            </a:xfrm>
            <a:custGeom>
              <a:avLst/>
              <a:gdLst>
                <a:gd name="T0" fmla="*/ 80963 w 180"/>
                <a:gd name="T1" fmla="*/ 3671 h 112"/>
                <a:gd name="T2" fmla="*/ 76915 w 180"/>
                <a:gd name="T3" fmla="*/ 12587 h 112"/>
                <a:gd name="T4" fmla="*/ 73316 w 180"/>
                <a:gd name="T5" fmla="*/ 20453 h 112"/>
                <a:gd name="T6" fmla="*/ 68369 w 180"/>
                <a:gd name="T7" fmla="*/ 27796 h 112"/>
                <a:gd name="T8" fmla="*/ 63421 w 180"/>
                <a:gd name="T9" fmla="*/ 34613 h 112"/>
                <a:gd name="T10" fmla="*/ 58023 w 180"/>
                <a:gd name="T11" fmla="*/ 41956 h 112"/>
                <a:gd name="T12" fmla="*/ 51726 w 180"/>
                <a:gd name="T13" fmla="*/ 48249 h 112"/>
                <a:gd name="T14" fmla="*/ 45429 w 180"/>
                <a:gd name="T15" fmla="*/ 53494 h 112"/>
                <a:gd name="T16" fmla="*/ 39132 w 180"/>
                <a:gd name="T17" fmla="*/ 58738 h 112"/>
                <a:gd name="T18" fmla="*/ 36883 w 180"/>
                <a:gd name="T19" fmla="*/ 56116 h 112"/>
                <a:gd name="T20" fmla="*/ 35534 w 180"/>
                <a:gd name="T21" fmla="*/ 52969 h 112"/>
                <a:gd name="T22" fmla="*/ 34184 w 180"/>
                <a:gd name="T23" fmla="*/ 49822 h 112"/>
                <a:gd name="T24" fmla="*/ 33285 w 180"/>
                <a:gd name="T25" fmla="*/ 46151 h 112"/>
                <a:gd name="T26" fmla="*/ 31486 w 180"/>
                <a:gd name="T27" fmla="*/ 42480 h 112"/>
                <a:gd name="T28" fmla="*/ 30586 w 180"/>
                <a:gd name="T29" fmla="*/ 38809 h 112"/>
                <a:gd name="T30" fmla="*/ 29237 w 180"/>
                <a:gd name="T31" fmla="*/ 36187 h 112"/>
                <a:gd name="T32" fmla="*/ 26988 w 180"/>
                <a:gd name="T33" fmla="*/ 33040 h 112"/>
                <a:gd name="T34" fmla="*/ 20241 w 180"/>
                <a:gd name="T35" fmla="*/ 25173 h 112"/>
                <a:gd name="T36" fmla="*/ 16193 w 180"/>
                <a:gd name="T37" fmla="*/ 19929 h 112"/>
                <a:gd name="T38" fmla="*/ 13494 w 180"/>
                <a:gd name="T39" fmla="*/ 17307 h 112"/>
                <a:gd name="T40" fmla="*/ 11245 w 180"/>
                <a:gd name="T41" fmla="*/ 16258 h 112"/>
                <a:gd name="T42" fmla="*/ 8096 w 180"/>
                <a:gd name="T43" fmla="*/ 15733 h 112"/>
                <a:gd name="T44" fmla="*/ 0 w 180"/>
                <a:gd name="T45" fmla="*/ 13636 h 112"/>
                <a:gd name="T46" fmla="*/ 11695 w 180"/>
                <a:gd name="T47" fmla="*/ 7342 h 112"/>
                <a:gd name="T48" fmla="*/ 18442 w 180"/>
                <a:gd name="T49" fmla="*/ 4720 h 112"/>
                <a:gd name="T50" fmla="*/ 25188 w 180"/>
                <a:gd name="T51" fmla="*/ 2622 h 112"/>
                <a:gd name="T52" fmla="*/ 33285 w 180"/>
                <a:gd name="T53" fmla="*/ 1573 h 112"/>
                <a:gd name="T54" fmla="*/ 41831 w 180"/>
                <a:gd name="T55" fmla="*/ 524 h 112"/>
                <a:gd name="T56" fmla="*/ 51277 w 180"/>
                <a:gd name="T57" fmla="*/ 0 h 112"/>
                <a:gd name="T58" fmla="*/ 60722 w 180"/>
                <a:gd name="T59" fmla="*/ 524 h 112"/>
                <a:gd name="T60" fmla="*/ 70618 w 180"/>
                <a:gd name="T61" fmla="*/ 1573 h 112"/>
                <a:gd name="T62" fmla="*/ 80963 w 180"/>
                <a:gd name="T63" fmla="*/ 3671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18" name="Freeform 264"/>
            <p:cNvSpPr>
              <a:spLocks/>
            </p:cNvSpPr>
            <p:nvPr>
              <p:custDataLst>
                <p:tags r:id="rId147"/>
              </p:custDataLst>
            </p:nvPr>
          </p:nvSpPr>
          <p:spPr bwMode="auto">
            <a:xfrm>
              <a:off x="3707701" y="4194379"/>
              <a:ext cx="85947" cy="116589"/>
            </a:xfrm>
            <a:custGeom>
              <a:avLst/>
              <a:gdLst>
                <a:gd name="T0" fmla="*/ 0 w 173"/>
                <a:gd name="T1" fmla="*/ 35421 h 192"/>
                <a:gd name="T2" fmla="*/ 11645 w 173"/>
                <a:gd name="T3" fmla="*/ 21878 h 192"/>
                <a:gd name="T4" fmla="*/ 21995 w 173"/>
                <a:gd name="T5" fmla="*/ 10939 h 192"/>
                <a:gd name="T6" fmla="*/ 24152 w 173"/>
                <a:gd name="T7" fmla="*/ 8334 h 192"/>
                <a:gd name="T8" fmla="*/ 27171 w 173"/>
                <a:gd name="T9" fmla="*/ 6251 h 192"/>
                <a:gd name="T10" fmla="*/ 30190 w 173"/>
                <a:gd name="T11" fmla="*/ 4167 h 192"/>
                <a:gd name="T12" fmla="*/ 32778 w 173"/>
                <a:gd name="T13" fmla="*/ 3125 h 192"/>
                <a:gd name="T14" fmla="*/ 35797 w 173"/>
                <a:gd name="T15" fmla="*/ 1563 h 192"/>
                <a:gd name="T16" fmla="*/ 38815 w 173"/>
                <a:gd name="T17" fmla="*/ 1042 h 192"/>
                <a:gd name="T18" fmla="*/ 42266 w 173"/>
                <a:gd name="T19" fmla="*/ 521 h 192"/>
                <a:gd name="T20" fmla="*/ 46147 w 173"/>
                <a:gd name="T21" fmla="*/ 0 h 192"/>
                <a:gd name="T22" fmla="*/ 50029 w 173"/>
                <a:gd name="T23" fmla="*/ 521 h 192"/>
                <a:gd name="T24" fmla="*/ 53479 w 173"/>
                <a:gd name="T25" fmla="*/ 1042 h 192"/>
                <a:gd name="T26" fmla="*/ 56929 w 173"/>
                <a:gd name="T27" fmla="*/ 2605 h 192"/>
                <a:gd name="T28" fmla="*/ 59948 w 173"/>
                <a:gd name="T29" fmla="*/ 4167 h 192"/>
                <a:gd name="T30" fmla="*/ 62536 w 173"/>
                <a:gd name="T31" fmla="*/ 6772 h 192"/>
                <a:gd name="T32" fmla="*/ 65124 w 173"/>
                <a:gd name="T33" fmla="*/ 9897 h 192"/>
                <a:gd name="T34" fmla="*/ 66849 w 173"/>
                <a:gd name="T35" fmla="*/ 12502 h 192"/>
                <a:gd name="T36" fmla="*/ 69005 w 173"/>
                <a:gd name="T37" fmla="*/ 15627 h 192"/>
                <a:gd name="T38" fmla="*/ 70299 w 173"/>
                <a:gd name="T39" fmla="*/ 19273 h 192"/>
                <a:gd name="T40" fmla="*/ 71593 w 173"/>
                <a:gd name="T41" fmla="*/ 22399 h 192"/>
                <a:gd name="T42" fmla="*/ 72456 w 173"/>
                <a:gd name="T43" fmla="*/ 26045 h 192"/>
                <a:gd name="T44" fmla="*/ 72887 w 173"/>
                <a:gd name="T45" fmla="*/ 29691 h 192"/>
                <a:gd name="T46" fmla="*/ 74181 w 173"/>
                <a:gd name="T47" fmla="*/ 37505 h 192"/>
                <a:gd name="T48" fmla="*/ 74612 w 173"/>
                <a:gd name="T49" fmla="*/ 45318 h 192"/>
                <a:gd name="T50" fmla="*/ 67711 w 173"/>
                <a:gd name="T51" fmla="*/ 59383 h 192"/>
                <a:gd name="T52" fmla="*/ 62967 w 173"/>
                <a:gd name="T53" fmla="*/ 71363 h 192"/>
                <a:gd name="T54" fmla="*/ 59948 w 173"/>
                <a:gd name="T55" fmla="*/ 77093 h 192"/>
                <a:gd name="T56" fmla="*/ 56067 w 173"/>
                <a:gd name="T57" fmla="*/ 83344 h 192"/>
                <a:gd name="T58" fmla="*/ 50460 w 173"/>
                <a:gd name="T59" fmla="*/ 90637 h 192"/>
                <a:gd name="T60" fmla="*/ 42697 w 173"/>
                <a:gd name="T61" fmla="*/ 100013 h 192"/>
                <a:gd name="T62" fmla="*/ 37090 w 173"/>
                <a:gd name="T63" fmla="*/ 95325 h 192"/>
                <a:gd name="T64" fmla="*/ 31915 w 173"/>
                <a:gd name="T65" fmla="*/ 91679 h 192"/>
                <a:gd name="T66" fmla="*/ 27171 w 173"/>
                <a:gd name="T67" fmla="*/ 88032 h 192"/>
                <a:gd name="T68" fmla="*/ 23289 w 173"/>
                <a:gd name="T69" fmla="*/ 84907 h 192"/>
                <a:gd name="T70" fmla="*/ 19839 w 173"/>
                <a:gd name="T71" fmla="*/ 81261 h 192"/>
                <a:gd name="T72" fmla="*/ 17251 w 173"/>
                <a:gd name="T73" fmla="*/ 78135 h 192"/>
                <a:gd name="T74" fmla="*/ 14664 w 173"/>
                <a:gd name="T75" fmla="*/ 75010 h 192"/>
                <a:gd name="T76" fmla="*/ 12938 w 173"/>
                <a:gd name="T77" fmla="*/ 71363 h 192"/>
                <a:gd name="T78" fmla="*/ 9488 w 173"/>
                <a:gd name="T79" fmla="*/ 64071 h 192"/>
                <a:gd name="T80" fmla="*/ 6901 w 173"/>
                <a:gd name="T81" fmla="*/ 55736 h 192"/>
                <a:gd name="T82" fmla="*/ 3882 w 173"/>
                <a:gd name="T83" fmla="*/ 46881 h 192"/>
                <a:gd name="T84" fmla="*/ 0 w 173"/>
                <a:gd name="T85" fmla="*/ 35421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19" name="Freeform 265"/>
            <p:cNvSpPr>
              <a:spLocks/>
            </p:cNvSpPr>
            <p:nvPr>
              <p:custDataLst>
                <p:tags r:id="rId148"/>
              </p:custDataLst>
            </p:nvPr>
          </p:nvSpPr>
          <p:spPr bwMode="auto">
            <a:xfrm>
              <a:off x="3757074" y="4253598"/>
              <a:ext cx="120692" cy="153600"/>
            </a:xfrm>
            <a:custGeom>
              <a:avLst/>
              <a:gdLst>
                <a:gd name="T0" fmla="*/ 33276 w 233"/>
                <a:gd name="T1" fmla="*/ 0 h 252"/>
                <a:gd name="T2" fmla="*/ 37323 w 233"/>
                <a:gd name="T3" fmla="*/ 1046 h 252"/>
                <a:gd name="T4" fmla="*/ 40021 w 233"/>
                <a:gd name="T5" fmla="*/ 1569 h 252"/>
                <a:gd name="T6" fmla="*/ 42719 w 233"/>
                <a:gd name="T7" fmla="*/ 1569 h 252"/>
                <a:gd name="T8" fmla="*/ 44518 w 233"/>
                <a:gd name="T9" fmla="*/ 1046 h 252"/>
                <a:gd name="T10" fmla="*/ 47666 w 233"/>
                <a:gd name="T11" fmla="*/ 523 h 252"/>
                <a:gd name="T12" fmla="*/ 50814 w 233"/>
                <a:gd name="T13" fmla="*/ 0 h 252"/>
                <a:gd name="T14" fmla="*/ 56210 w 233"/>
                <a:gd name="T15" fmla="*/ 8889 h 252"/>
                <a:gd name="T16" fmla="*/ 62955 w 233"/>
                <a:gd name="T17" fmla="*/ 19346 h 252"/>
                <a:gd name="T18" fmla="*/ 64754 w 233"/>
                <a:gd name="T19" fmla="*/ 21961 h 252"/>
                <a:gd name="T20" fmla="*/ 66552 w 233"/>
                <a:gd name="T21" fmla="*/ 24052 h 252"/>
                <a:gd name="T22" fmla="*/ 68801 w 233"/>
                <a:gd name="T23" fmla="*/ 25621 h 252"/>
                <a:gd name="T24" fmla="*/ 70599 w 233"/>
                <a:gd name="T25" fmla="*/ 27189 h 252"/>
                <a:gd name="T26" fmla="*/ 73298 w 233"/>
                <a:gd name="T27" fmla="*/ 28235 h 252"/>
                <a:gd name="T28" fmla="*/ 75546 w 233"/>
                <a:gd name="T29" fmla="*/ 29281 h 252"/>
                <a:gd name="T30" fmla="*/ 78244 w 233"/>
                <a:gd name="T31" fmla="*/ 29281 h 252"/>
                <a:gd name="T32" fmla="*/ 80942 w 233"/>
                <a:gd name="T33" fmla="*/ 29281 h 252"/>
                <a:gd name="T34" fmla="*/ 80942 w 233"/>
                <a:gd name="T35" fmla="*/ 41830 h 252"/>
                <a:gd name="T36" fmla="*/ 86788 w 233"/>
                <a:gd name="T37" fmla="*/ 53856 h 252"/>
                <a:gd name="T38" fmla="*/ 95332 w 233"/>
                <a:gd name="T39" fmla="*/ 66927 h 252"/>
                <a:gd name="T40" fmla="*/ 96681 w 233"/>
                <a:gd name="T41" fmla="*/ 70587 h 252"/>
                <a:gd name="T42" fmla="*/ 98929 w 233"/>
                <a:gd name="T43" fmla="*/ 74247 h 252"/>
                <a:gd name="T44" fmla="*/ 100278 w 233"/>
                <a:gd name="T45" fmla="*/ 78953 h 252"/>
                <a:gd name="T46" fmla="*/ 101627 w 233"/>
                <a:gd name="T47" fmla="*/ 83659 h 252"/>
                <a:gd name="T48" fmla="*/ 103426 w 233"/>
                <a:gd name="T49" fmla="*/ 88888 h 252"/>
                <a:gd name="T50" fmla="*/ 104325 w 233"/>
                <a:gd name="T51" fmla="*/ 94116 h 252"/>
                <a:gd name="T52" fmla="*/ 104775 w 233"/>
                <a:gd name="T53" fmla="*/ 99868 h 252"/>
                <a:gd name="T54" fmla="*/ 104775 w 233"/>
                <a:gd name="T55" fmla="*/ 106665 h 252"/>
                <a:gd name="T56" fmla="*/ 104325 w 233"/>
                <a:gd name="T57" fmla="*/ 112940 h 252"/>
                <a:gd name="T58" fmla="*/ 103426 w 233"/>
                <a:gd name="T59" fmla="*/ 119214 h 252"/>
                <a:gd name="T60" fmla="*/ 102077 w 233"/>
                <a:gd name="T61" fmla="*/ 125489 h 252"/>
                <a:gd name="T62" fmla="*/ 101627 w 233"/>
                <a:gd name="T63" fmla="*/ 131763 h 252"/>
                <a:gd name="T64" fmla="*/ 99829 w 233"/>
                <a:gd name="T65" fmla="*/ 131763 h 252"/>
                <a:gd name="T66" fmla="*/ 96681 w 233"/>
                <a:gd name="T67" fmla="*/ 130717 h 252"/>
                <a:gd name="T68" fmla="*/ 93533 w 233"/>
                <a:gd name="T69" fmla="*/ 128626 h 252"/>
                <a:gd name="T70" fmla="*/ 89036 w 233"/>
                <a:gd name="T71" fmla="*/ 126011 h 252"/>
                <a:gd name="T72" fmla="*/ 79143 w 233"/>
                <a:gd name="T73" fmla="*/ 118168 h 252"/>
                <a:gd name="T74" fmla="*/ 67901 w 233"/>
                <a:gd name="T75" fmla="*/ 108757 h 252"/>
                <a:gd name="T76" fmla="*/ 56210 w 233"/>
                <a:gd name="T77" fmla="*/ 97254 h 252"/>
                <a:gd name="T78" fmla="*/ 44968 w 233"/>
                <a:gd name="T79" fmla="*/ 86273 h 252"/>
                <a:gd name="T80" fmla="*/ 35075 w 233"/>
                <a:gd name="T81" fmla="*/ 75816 h 252"/>
                <a:gd name="T82" fmla="*/ 27430 w 233"/>
                <a:gd name="T83" fmla="*/ 67450 h 252"/>
                <a:gd name="T84" fmla="*/ 24732 w 233"/>
                <a:gd name="T85" fmla="*/ 65359 h 252"/>
                <a:gd name="T86" fmla="*/ 21585 w 233"/>
                <a:gd name="T87" fmla="*/ 62744 h 252"/>
                <a:gd name="T88" fmla="*/ 18437 w 233"/>
                <a:gd name="T89" fmla="*/ 60653 h 252"/>
                <a:gd name="T90" fmla="*/ 14839 w 233"/>
                <a:gd name="T91" fmla="*/ 58561 h 252"/>
                <a:gd name="T92" fmla="*/ 7645 w 233"/>
                <a:gd name="T93" fmla="*/ 54378 h 252"/>
                <a:gd name="T94" fmla="*/ 0 w 233"/>
                <a:gd name="T95" fmla="*/ 51764 h 252"/>
                <a:gd name="T96" fmla="*/ 17987 w 233"/>
                <a:gd name="T97" fmla="*/ 32941 h 252"/>
                <a:gd name="T98" fmla="*/ 26531 w 233"/>
                <a:gd name="T99" fmla="*/ 22483 h 252"/>
                <a:gd name="T100" fmla="*/ 29229 w 233"/>
                <a:gd name="T101" fmla="*/ 17255 h 252"/>
                <a:gd name="T102" fmla="*/ 31028 w 233"/>
                <a:gd name="T103" fmla="*/ 13072 h 252"/>
                <a:gd name="T104" fmla="*/ 32377 w 233"/>
                <a:gd name="T105" fmla="*/ 7320 h 252"/>
                <a:gd name="T106" fmla="*/ 33276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20" name="Freeform 266"/>
            <p:cNvSpPr>
              <a:spLocks/>
            </p:cNvSpPr>
            <p:nvPr>
              <p:custDataLst>
                <p:tags r:id="rId149"/>
              </p:custDataLst>
            </p:nvPr>
          </p:nvSpPr>
          <p:spPr bwMode="auto">
            <a:xfrm>
              <a:off x="4003945" y="4159218"/>
              <a:ext cx="120692" cy="235027"/>
            </a:xfrm>
            <a:custGeom>
              <a:avLst/>
              <a:gdLst>
                <a:gd name="T0" fmla="*/ 5537 w 246"/>
                <a:gd name="T1" fmla="*/ 199490 h 380"/>
                <a:gd name="T2" fmla="*/ 5963 w 246"/>
                <a:gd name="T3" fmla="*/ 194715 h 380"/>
                <a:gd name="T4" fmla="*/ 6389 w 246"/>
                <a:gd name="T5" fmla="*/ 190470 h 380"/>
                <a:gd name="T6" fmla="*/ 7666 w 246"/>
                <a:gd name="T7" fmla="*/ 186226 h 380"/>
                <a:gd name="T8" fmla="*/ 8518 w 246"/>
                <a:gd name="T9" fmla="*/ 182512 h 380"/>
                <a:gd name="T10" fmla="*/ 10648 w 246"/>
                <a:gd name="T11" fmla="*/ 176676 h 380"/>
                <a:gd name="T12" fmla="*/ 11074 w 246"/>
                <a:gd name="T13" fmla="*/ 173492 h 380"/>
                <a:gd name="T14" fmla="*/ 10648 w 246"/>
                <a:gd name="T15" fmla="*/ 170309 h 380"/>
                <a:gd name="T16" fmla="*/ 9796 w 246"/>
                <a:gd name="T17" fmla="*/ 166595 h 380"/>
                <a:gd name="T18" fmla="*/ 8092 w 246"/>
                <a:gd name="T19" fmla="*/ 161820 h 380"/>
                <a:gd name="T20" fmla="*/ 5537 w 246"/>
                <a:gd name="T21" fmla="*/ 156515 h 380"/>
                <a:gd name="T22" fmla="*/ 3833 w 246"/>
                <a:gd name="T23" fmla="*/ 151209 h 380"/>
                <a:gd name="T24" fmla="*/ 1704 w 246"/>
                <a:gd name="T25" fmla="*/ 145903 h 380"/>
                <a:gd name="T26" fmla="*/ 426 w 246"/>
                <a:gd name="T27" fmla="*/ 141659 h 380"/>
                <a:gd name="T28" fmla="*/ 0 w 246"/>
                <a:gd name="T29" fmla="*/ 137414 h 380"/>
                <a:gd name="T30" fmla="*/ 426 w 246"/>
                <a:gd name="T31" fmla="*/ 133170 h 380"/>
                <a:gd name="T32" fmla="*/ 852 w 246"/>
                <a:gd name="T33" fmla="*/ 128926 h 380"/>
                <a:gd name="T34" fmla="*/ 1278 w 246"/>
                <a:gd name="T35" fmla="*/ 125212 h 380"/>
                <a:gd name="T36" fmla="*/ 2555 w 246"/>
                <a:gd name="T37" fmla="*/ 122028 h 380"/>
                <a:gd name="T38" fmla="*/ 4685 w 246"/>
                <a:gd name="T39" fmla="*/ 115662 h 380"/>
                <a:gd name="T40" fmla="*/ 8092 w 246"/>
                <a:gd name="T41" fmla="*/ 109825 h 380"/>
                <a:gd name="T42" fmla="*/ 11074 w 246"/>
                <a:gd name="T43" fmla="*/ 104520 h 380"/>
                <a:gd name="T44" fmla="*/ 14481 w 246"/>
                <a:gd name="T45" fmla="*/ 98153 h 380"/>
                <a:gd name="T46" fmla="*/ 17463 w 246"/>
                <a:gd name="T47" fmla="*/ 91787 h 380"/>
                <a:gd name="T48" fmla="*/ 20018 w 246"/>
                <a:gd name="T49" fmla="*/ 84889 h 380"/>
                <a:gd name="T50" fmla="*/ 11074 w 246"/>
                <a:gd name="T51" fmla="*/ 38731 h 380"/>
                <a:gd name="T52" fmla="*/ 11074 w 246"/>
                <a:gd name="T53" fmla="*/ 26528 h 380"/>
                <a:gd name="T54" fmla="*/ 10222 w 246"/>
                <a:gd name="T55" fmla="*/ 17508 h 380"/>
                <a:gd name="T56" fmla="*/ 10222 w 246"/>
                <a:gd name="T57" fmla="*/ 13264 h 380"/>
                <a:gd name="T58" fmla="*/ 10222 w 246"/>
                <a:gd name="T59" fmla="*/ 8489 h 380"/>
                <a:gd name="T60" fmla="*/ 10648 w 246"/>
                <a:gd name="T61" fmla="*/ 4244 h 380"/>
                <a:gd name="T62" fmla="*/ 11074 w 246"/>
                <a:gd name="T63" fmla="*/ 0 h 380"/>
                <a:gd name="T64" fmla="*/ 76665 w 246"/>
                <a:gd name="T65" fmla="*/ 0 h 380"/>
                <a:gd name="T66" fmla="*/ 93701 w 246"/>
                <a:gd name="T67" fmla="*/ 68442 h 380"/>
                <a:gd name="T68" fmla="*/ 93701 w 246"/>
                <a:gd name="T69" fmla="*/ 111417 h 380"/>
                <a:gd name="T70" fmla="*/ 93701 w 246"/>
                <a:gd name="T71" fmla="*/ 116723 h 380"/>
                <a:gd name="T72" fmla="*/ 94127 w 246"/>
                <a:gd name="T73" fmla="*/ 122028 h 380"/>
                <a:gd name="T74" fmla="*/ 94979 w 246"/>
                <a:gd name="T75" fmla="*/ 127334 h 380"/>
                <a:gd name="T76" fmla="*/ 95831 w 246"/>
                <a:gd name="T77" fmla="*/ 132639 h 380"/>
                <a:gd name="T78" fmla="*/ 97109 w 246"/>
                <a:gd name="T79" fmla="*/ 137414 h 380"/>
                <a:gd name="T80" fmla="*/ 99664 w 246"/>
                <a:gd name="T81" fmla="*/ 142190 h 380"/>
                <a:gd name="T82" fmla="*/ 101794 w 246"/>
                <a:gd name="T83" fmla="*/ 147495 h 380"/>
                <a:gd name="T84" fmla="*/ 104775 w 246"/>
                <a:gd name="T85" fmla="*/ 153331 h 380"/>
                <a:gd name="T86" fmla="*/ 95405 w 246"/>
                <a:gd name="T87" fmla="*/ 156515 h 380"/>
                <a:gd name="T88" fmla="*/ 86035 w 246"/>
                <a:gd name="T89" fmla="*/ 160228 h 380"/>
                <a:gd name="T90" fmla="*/ 77091 w 246"/>
                <a:gd name="T91" fmla="*/ 164473 h 380"/>
                <a:gd name="T92" fmla="*/ 68146 w 246"/>
                <a:gd name="T93" fmla="*/ 169248 h 380"/>
                <a:gd name="T94" fmla="*/ 60054 w 246"/>
                <a:gd name="T95" fmla="*/ 174023 h 380"/>
                <a:gd name="T96" fmla="*/ 51110 w 246"/>
                <a:gd name="T97" fmla="*/ 179329 h 380"/>
                <a:gd name="T98" fmla="*/ 42591 w 246"/>
                <a:gd name="T99" fmla="*/ 184104 h 380"/>
                <a:gd name="T100" fmla="*/ 34073 w 246"/>
                <a:gd name="T101" fmla="*/ 189940 h 380"/>
                <a:gd name="T102" fmla="*/ 31944 w 246"/>
                <a:gd name="T103" fmla="*/ 192593 h 380"/>
                <a:gd name="T104" fmla="*/ 29388 w 246"/>
                <a:gd name="T105" fmla="*/ 194715 h 380"/>
                <a:gd name="T106" fmla="*/ 26407 w 246"/>
                <a:gd name="T107" fmla="*/ 197368 h 380"/>
                <a:gd name="T108" fmla="*/ 22999 w 246"/>
                <a:gd name="T109" fmla="*/ 199490 h 380"/>
                <a:gd name="T110" fmla="*/ 19592 w 246"/>
                <a:gd name="T111" fmla="*/ 201081 h 380"/>
                <a:gd name="T112" fmla="*/ 15333 w 246"/>
                <a:gd name="T113" fmla="*/ 201612 h 380"/>
                <a:gd name="T114" fmla="*/ 13203 w 246"/>
                <a:gd name="T115" fmla="*/ 201612 h 380"/>
                <a:gd name="T116" fmla="*/ 10648 w 246"/>
                <a:gd name="T117" fmla="*/ 201081 h 380"/>
                <a:gd name="T118" fmla="*/ 8518 w 246"/>
                <a:gd name="T119" fmla="*/ 200551 h 380"/>
                <a:gd name="T120" fmla="*/ 5537 w 246"/>
                <a:gd name="T121" fmla="*/ 199490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21" name="Freeform 267"/>
            <p:cNvSpPr>
              <a:spLocks/>
            </p:cNvSpPr>
            <p:nvPr>
              <p:custDataLst>
                <p:tags r:id="rId150"/>
              </p:custDataLst>
            </p:nvPr>
          </p:nvSpPr>
          <p:spPr bwMode="auto">
            <a:xfrm>
              <a:off x="3603466" y="4061136"/>
              <a:ext cx="100577" cy="68473"/>
            </a:xfrm>
            <a:custGeom>
              <a:avLst/>
              <a:gdLst>
                <a:gd name="T0" fmla="*/ 3167 w 193"/>
                <a:gd name="T1" fmla="*/ 30915 h 38"/>
                <a:gd name="T2" fmla="*/ 17191 w 193"/>
                <a:gd name="T3" fmla="*/ 17003 h 38"/>
                <a:gd name="T4" fmla="*/ 30311 w 193"/>
                <a:gd name="T5" fmla="*/ 7729 h 38"/>
                <a:gd name="T6" fmla="*/ 36192 w 193"/>
                <a:gd name="T7" fmla="*/ 4637 h 38"/>
                <a:gd name="T8" fmla="*/ 42526 w 193"/>
                <a:gd name="T9" fmla="*/ 3091 h 38"/>
                <a:gd name="T10" fmla="*/ 49764 w 193"/>
                <a:gd name="T11" fmla="*/ 1546 h 38"/>
                <a:gd name="T12" fmla="*/ 57002 w 193"/>
                <a:gd name="T13" fmla="*/ 0 h 38"/>
                <a:gd name="T14" fmla="*/ 62431 w 193"/>
                <a:gd name="T15" fmla="*/ 1546 h 38"/>
                <a:gd name="T16" fmla="*/ 67407 w 193"/>
                <a:gd name="T17" fmla="*/ 1546 h 38"/>
                <a:gd name="T18" fmla="*/ 72384 w 193"/>
                <a:gd name="T19" fmla="*/ 3091 h 38"/>
                <a:gd name="T20" fmla="*/ 76455 w 193"/>
                <a:gd name="T21" fmla="*/ 6183 h 38"/>
                <a:gd name="T22" fmla="*/ 80527 w 193"/>
                <a:gd name="T23" fmla="*/ 9274 h 38"/>
                <a:gd name="T24" fmla="*/ 83241 w 193"/>
                <a:gd name="T25" fmla="*/ 17003 h 38"/>
                <a:gd name="T26" fmla="*/ 84599 w 193"/>
                <a:gd name="T27" fmla="*/ 20095 h 38"/>
                <a:gd name="T28" fmla="*/ 85503 w 193"/>
                <a:gd name="T29" fmla="*/ 27823 h 38"/>
                <a:gd name="T30" fmla="*/ 86408 w 193"/>
                <a:gd name="T31" fmla="*/ 32460 h 38"/>
                <a:gd name="T32" fmla="*/ 87313 w 193"/>
                <a:gd name="T33" fmla="*/ 40189 h 38"/>
                <a:gd name="T34" fmla="*/ 82789 w 193"/>
                <a:gd name="T35" fmla="*/ 41735 h 38"/>
                <a:gd name="T36" fmla="*/ 78265 w 193"/>
                <a:gd name="T37" fmla="*/ 43281 h 38"/>
                <a:gd name="T38" fmla="*/ 74646 w 193"/>
                <a:gd name="T39" fmla="*/ 43281 h 38"/>
                <a:gd name="T40" fmla="*/ 70574 w 193"/>
                <a:gd name="T41" fmla="*/ 43281 h 38"/>
                <a:gd name="T42" fmla="*/ 62431 w 193"/>
                <a:gd name="T43" fmla="*/ 41735 h 38"/>
                <a:gd name="T44" fmla="*/ 54288 w 193"/>
                <a:gd name="T45" fmla="*/ 40189 h 38"/>
                <a:gd name="T46" fmla="*/ 46597 w 193"/>
                <a:gd name="T47" fmla="*/ 40189 h 38"/>
                <a:gd name="T48" fmla="*/ 40264 w 193"/>
                <a:gd name="T49" fmla="*/ 43281 h 38"/>
                <a:gd name="T50" fmla="*/ 34382 w 193"/>
                <a:gd name="T51" fmla="*/ 46372 h 38"/>
                <a:gd name="T52" fmla="*/ 28501 w 193"/>
                <a:gd name="T53" fmla="*/ 49464 h 38"/>
                <a:gd name="T54" fmla="*/ 22168 w 193"/>
                <a:gd name="T55" fmla="*/ 52555 h 38"/>
                <a:gd name="T56" fmla="*/ 15834 w 193"/>
                <a:gd name="T57" fmla="*/ 55647 h 38"/>
                <a:gd name="T58" fmla="*/ 8596 w 193"/>
                <a:gd name="T59" fmla="*/ 57192 h 38"/>
                <a:gd name="T60" fmla="*/ 0 w 193"/>
                <a:gd name="T61" fmla="*/ 58738 h 38"/>
                <a:gd name="T62" fmla="*/ 0 w 193"/>
                <a:gd name="T63" fmla="*/ 51009 h 38"/>
                <a:gd name="T64" fmla="*/ 452 w 193"/>
                <a:gd name="T65" fmla="*/ 44826 h 38"/>
                <a:gd name="T66" fmla="*/ 1357 w 193"/>
                <a:gd name="T67" fmla="*/ 37098 h 38"/>
                <a:gd name="T68" fmla="*/ 3167 w 193"/>
                <a:gd name="T69" fmla="*/ 30915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22" name="Freeform 268"/>
            <p:cNvSpPr>
              <a:spLocks/>
            </p:cNvSpPr>
            <p:nvPr>
              <p:custDataLst>
                <p:tags r:id="rId151"/>
              </p:custDataLst>
            </p:nvPr>
          </p:nvSpPr>
          <p:spPr bwMode="auto">
            <a:xfrm>
              <a:off x="4093549" y="4151816"/>
              <a:ext cx="49375" cy="181359"/>
            </a:xfrm>
            <a:custGeom>
              <a:avLst/>
              <a:gdLst>
                <a:gd name="T0" fmla="*/ 22947 w 99"/>
                <a:gd name="T1" fmla="*/ 6202 h 301"/>
                <a:gd name="T2" fmla="*/ 25545 w 99"/>
                <a:gd name="T3" fmla="*/ 6202 h 301"/>
                <a:gd name="T4" fmla="*/ 25545 w 99"/>
                <a:gd name="T5" fmla="*/ 9820 h 301"/>
                <a:gd name="T6" fmla="*/ 26843 w 99"/>
                <a:gd name="T7" fmla="*/ 13438 h 301"/>
                <a:gd name="T8" fmla="*/ 27276 w 99"/>
                <a:gd name="T9" fmla="*/ 17056 h 301"/>
                <a:gd name="T10" fmla="*/ 28575 w 99"/>
                <a:gd name="T11" fmla="*/ 21708 h 301"/>
                <a:gd name="T12" fmla="*/ 31173 w 99"/>
                <a:gd name="T13" fmla="*/ 29978 h 301"/>
                <a:gd name="T14" fmla="*/ 34204 w 99"/>
                <a:gd name="T15" fmla="*/ 38765 h 301"/>
                <a:gd name="T16" fmla="*/ 37667 w 99"/>
                <a:gd name="T17" fmla="*/ 48068 h 301"/>
                <a:gd name="T18" fmla="*/ 40265 w 99"/>
                <a:gd name="T19" fmla="*/ 57372 h 301"/>
                <a:gd name="T20" fmla="*/ 41564 w 99"/>
                <a:gd name="T21" fmla="*/ 62023 h 301"/>
                <a:gd name="T22" fmla="*/ 42430 w 99"/>
                <a:gd name="T23" fmla="*/ 66675 h 301"/>
                <a:gd name="T24" fmla="*/ 42863 w 99"/>
                <a:gd name="T25" fmla="*/ 71327 h 301"/>
                <a:gd name="T26" fmla="*/ 42863 w 99"/>
                <a:gd name="T27" fmla="*/ 76495 h 301"/>
                <a:gd name="T28" fmla="*/ 42863 w 99"/>
                <a:gd name="T29" fmla="*/ 149373 h 301"/>
                <a:gd name="T30" fmla="*/ 38533 w 99"/>
                <a:gd name="T31" fmla="*/ 149890 h 301"/>
                <a:gd name="T32" fmla="*/ 34637 w 99"/>
                <a:gd name="T33" fmla="*/ 151440 h 301"/>
                <a:gd name="T34" fmla="*/ 31606 w 99"/>
                <a:gd name="T35" fmla="*/ 153508 h 301"/>
                <a:gd name="T36" fmla="*/ 28575 w 99"/>
                <a:gd name="T37" fmla="*/ 155575 h 301"/>
                <a:gd name="T38" fmla="*/ 25545 w 99"/>
                <a:gd name="T39" fmla="*/ 149890 h 301"/>
                <a:gd name="T40" fmla="*/ 23380 w 99"/>
                <a:gd name="T41" fmla="*/ 144721 h 301"/>
                <a:gd name="T42" fmla="*/ 20782 w 99"/>
                <a:gd name="T43" fmla="*/ 140069 h 301"/>
                <a:gd name="T44" fmla="*/ 19483 w 99"/>
                <a:gd name="T45" fmla="*/ 135417 h 301"/>
                <a:gd name="T46" fmla="*/ 18617 w 99"/>
                <a:gd name="T47" fmla="*/ 130249 h 301"/>
                <a:gd name="T48" fmla="*/ 17751 w 99"/>
                <a:gd name="T49" fmla="*/ 125080 h 301"/>
                <a:gd name="T50" fmla="*/ 17318 w 99"/>
                <a:gd name="T51" fmla="*/ 119912 h 301"/>
                <a:gd name="T52" fmla="*/ 17318 w 99"/>
                <a:gd name="T53" fmla="*/ 114743 h 301"/>
                <a:gd name="T54" fmla="*/ 17318 w 99"/>
                <a:gd name="T55" fmla="*/ 72877 h 301"/>
                <a:gd name="T56" fmla="*/ 0 w 99"/>
                <a:gd name="T57" fmla="*/ 3101 h 301"/>
                <a:gd name="T58" fmla="*/ 2165 w 99"/>
                <a:gd name="T59" fmla="*/ 1034 h 301"/>
                <a:gd name="T60" fmla="*/ 4330 w 99"/>
                <a:gd name="T61" fmla="*/ 0 h 301"/>
                <a:gd name="T62" fmla="*/ 6061 w 99"/>
                <a:gd name="T63" fmla="*/ 0 h 301"/>
                <a:gd name="T64" fmla="*/ 8659 w 99"/>
                <a:gd name="T65" fmla="*/ 0 h 301"/>
                <a:gd name="T66" fmla="*/ 11257 w 99"/>
                <a:gd name="T67" fmla="*/ 0 h 301"/>
                <a:gd name="T68" fmla="*/ 13855 w 99"/>
                <a:gd name="T69" fmla="*/ 1034 h 301"/>
                <a:gd name="T70" fmla="*/ 16020 w 99"/>
                <a:gd name="T71" fmla="*/ 2067 h 301"/>
                <a:gd name="T72" fmla="*/ 17751 w 99"/>
                <a:gd name="T73" fmla="*/ 3101 h 301"/>
                <a:gd name="T74" fmla="*/ 20349 w 99"/>
                <a:gd name="T75" fmla="*/ 5169 h 301"/>
                <a:gd name="T76" fmla="*/ 22947 w 99"/>
                <a:gd name="T77" fmla="*/ 6202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23" name="Freeform 269"/>
            <p:cNvSpPr>
              <a:spLocks/>
            </p:cNvSpPr>
            <p:nvPr>
              <p:custDataLst>
                <p:tags r:id="rId152"/>
              </p:custDataLst>
            </p:nvPr>
          </p:nvSpPr>
          <p:spPr bwMode="auto">
            <a:xfrm>
              <a:off x="4122808" y="4107401"/>
              <a:ext cx="87776" cy="220221"/>
            </a:xfrm>
            <a:custGeom>
              <a:avLst/>
              <a:gdLst>
                <a:gd name="T0" fmla="*/ 0 w 173"/>
                <a:gd name="T1" fmla="*/ 42333 h 357"/>
                <a:gd name="T2" fmla="*/ 3964 w 173"/>
                <a:gd name="T3" fmla="*/ 38100 h 357"/>
                <a:gd name="T4" fmla="*/ 7488 w 173"/>
                <a:gd name="T5" fmla="*/ 34396 h 357"/>
                <a:gd name="T6" fmla="*/ 11012 w 173"/>
                <a:gd name="T7" fmla="*/ 31750 h 357"/>
                <a:gd name="T8" fmla="*/ 14535 w 173"/>
                <a:gd name="T9" fmla="*/ 29633 h 357"/>
                <a:gd name="T10" fmla="*/ 17618 w 173"/>
                <a:gd name="T11" fmla="*/ 26458 h 357"/>
                <a:gd name="T12" fmla="*/ 29511 w 173"/>
                <a:gd name="T13" fmla="*/ 26458 h 357"/>
                <a:gd name="T14" fmla="*/ 41403 w 173"/>
                <a:gd name="T15" fmla="*/ 0 h 357"/>
                <a:gd name="T16" fmla="*/ 44487 w 173"/>
                <a:gd name="T17" fmla="*/ 1587 h 357"/>
                <a:gd name="T18" fmla="*/ 47570 w 173"/>
                <a:gd name="T19" fmla="*/ 3704 h 357"/>
                <a:gd name="T20" fmla="*/ 51094 w 173"/>
                <a:gd name="T21" fmla="*/ 6350 h 357"/>
                <a:gd name="T22" fmla="*/ 54177 w 173"/>
                <a:gd name="T23" fmla="*/ 9525 h 357"/>
                <a:gd name="T24" fmla="*/ 57701 w 173"/>
                <a:gd name="T25" fmla="*/ 11642 h 357"/>
                <a:gd name="T26" fmla="*/ 61224 w 173"/>
                <a:gd name="T27" fmla="*/ 14287 h 357"/>
                <a:gd name="T28" fmla="*/ 63867 w 173"/>
                <a:gd name="T29" fmla="*/ 15346 h 357"/>
                <a:gd name="T30" fmla="*/ 67391 w 173"/>
                <a:gd name="T31" fmla="*/ 15875 h 357"/>
                <a:gd name="T32" fmla="*/ 71795 w 173"/>
                <a:gd name="T33" fmla="*/ 20637 h 357"/>
                <a:gd name="T34" fmla="*/ 76200 w 173"/>
                <a:gd name="T35" fmla="*/ 26458 h 357"/>
                <a:gd name="T36" fmla="*/ 76200 w 173"/>
                <a:gd name="T37" fmla="*/ 32279 h 357"/>
                <a:gd name="T38" fmla="*/ 76200 w 173"/>
                <a:gd name="T39" fmla="*/ 36512 h 357"/>
                <a:gd name="T40" fmla="*/ 76200 w 173"/>
                <a:gd name="T41" fmla="*/ 42333 h 357"/>
                <a:gd name="T42" fmla="*/ 76200 w 173"/>
                <a:gd name="T43" fmla="*/ 51858 h 357"/>
                <a:gd name="T44" fmla="*/ 76200 w 173"/>
                <a:gd name="T45" fmla="*/ 57679 h 357"/>
                <a:gd name="T46" fmla="*/ 75319 w 173"/>
                <a:gd name="T47" fmla="*/ 62442 h 357"/>
                <a:gd name="T48" fmla="*/ 73557 w 173"/>
                <a:gd name="T49" fmla="*/ 67204 h 357"/>
                <a:gd name="T50" fmla="*/ 71795 w 173"/>
                <a:gd name="T51" fmla="*/ 71437 h 357"/>
                <a:gd name="T52" fmla="*/ 66950 w 173"/>
                <a:gd name="T53" fmla="*/ 79904 h 357"/>
                <a:gd name="T54" fmla="*/ 61665 w 173"/>
                <a:gd name="T55" fmla="*/ 88371 h 357"/>
                <a:gd name="T56" fmla="*/ 56379 w 173"/>
                <a:gd name="T57" fmla="*/ 96837 h 357"/>
                <a:gd name="T58" fmla="*/ 51534 w 173"/>
                <a:gd name="T59" fmla="*/ 105833 h 357"/>
                <a:gd name="T60" fmla="*/ 49332 w 173"/>
                <a:gd name="T61" fmla="*/ 110596 h 357"/>
                <a:gd name="T62" fmla="*/ 48010 w 173"/>
                <a:gd name="T63" fmla="*/ 115887 h 357"/>
                <a:gd name="T64" fmla="*/ 47570 w 173"/>
                <a:gd name="T65" fmla="*/ 121179 h 357"/>
                <a:gd name="T66" fmla="*/ 47129 w 173"/>
                <a:gd name="T67" fmla="*/ 127000 h 357"/>
                <a:gd name="T68" fmla="*/ 47570 w 173"/>
                <a:gd name="T69" fmla="*/ 144462 h 357"/>
                <a:gd name="T70" fmla="*/ 48010 w 173"/>
                <a:gd name="T71" fmla="*/ 155045 h 357"/>
                <a:gd name="T72" fmla="*/ 48451 w 173"/>
                <a:gd name="T73" fmla="*/ 159808 h 357"/>
                <a:gd name="T74" fmla="*/ 48010 w 173"/>
                <a:gd name="T75" fmla="*/ 165629 h 357"/>
                <a:gd name="T76" fmla="*/ 48010 w 173"/>
                <a:gd name="T77" fmla="*/ 173037 h 357"/>
                <a:gd name="T78" fmla="*/ 47129 w 173"/>
                <a:gd name="T79" fmla="*/ 182562 h 357"/>
                <a:gd name="T80" fmla="*/ 42725 w 173"/>
                <a:gd name="T81" fmla="*/ 183091 h 357"/>
                <a:gd name="T82" fmla="*/ 38761 w 173"/>
                <a:gd name="T83" fmla="*/ 183620 h 357"/>
                <a:gd name="T84" fmla="*/ 34797 w 173"/>
                <a:gd name="T85" fmla="*/ 184679 h 357"/>
                <a:gd name="T86" fmla="*/ 31273 w 173"/>
                <a:gd name="T87" fmla="*/ 185737 h 357"/>
                <a:gd name="T88" fmla="*/ 27749 w 173"/>
                <a:gd name="T89" fmla="*/ 186795 h 357"/>
                <a:gd name="T90" fmla="*/ 24225 w 173"/>
                <a:gd name="T91" fmla="*/ 187854 h 357"/>
                <a:gd name="T92" fmla="*/ 21142 w 173"/>
                <a:gd name="T93" fmla="*/ 188912 h 357"/>
                <a:gd name="T94" fmla="*/ 17618 w 173"/>
                <a:gd name="T95" fmla="*/ 188912 h 357"/>
                <a:gd name="T96" fmla="*/ 17618 w 173"/>
                <a:gd name="T97" fmla="*/ 114300 h 357"/>
                <a:gd name="T98" fmla="*/ 17618 w 173"/>
                <a:gd name="T99" fmla="*/ 109008 h 357"/>
                <a:gd name="T100" fmla="*/ 17178 w 173"/>
                <a:gd name="T101" fmla="*/ 104246 h 357"/>
                <a:gd name="T102" fmla="*/ 16297 w 173"/>
                <a:gd name="T103" fmla="*/ 99483 h 357"/>
                <a:gd name="T104" fmla="*/ 14976 w 173"/>
                <a:gd name="T105" fmla="*/ 94721 h 357"/>
                <a:gd name="T106" fmla="*/ 12333 w 173"/>
                <a:gd name="T107" fmla="*/ 85196 h 357"/>
                <a:gd name="T108" fmla="*/ 8809 w 173"/>
                <a:gd name="T109" fmla="*/ 75671 h 357"/>
                <a:gd name="T110" fmla="*/ 5726 w 173"/>
                <a:gd name="T111" fmla="*/ 66675 h 357"/>
                <a:gd name="T112" fmla="*/ 3083 w 173"/>
                <a:gd name="T113" fmla="*/ 58208 h 357"/>
                <a:gd name="T114" fmla="*/ 1762 w 173"/>
                <a:gd name="T115" fmla="*/ 53446 h 357"/>
                <a:gd name="T116" fmla="*/ 1321 w 173"/>
                <a:gd name="T117" fmla="*/ 49742 h 357"/>
                <a:gd name="T118" fmla="*/ 0 w 173"/>
                <a:gd name="T119" fmla="*/ 46037 h 357"/>
                <a:gd name="T120" fmla="*/ 0 w 173"/>
                <a:gd name="T121" fmla="*/ 42333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24" name="Freeform 270"/>
            <p:cNvSpPr>
              <a:spLocks/>
            </p:cNvSpPr>
            <p:nvPr>
              <p:custDataLst>
                <p:tags r:id="rId153"/>
              </p:custDataLst>
            </p:nvPr>
          </p:nvSpPr>
          <p:spPr bwMode="auto">
            <a:xfrm>
              <a:off x="4962167" y="5512011"/>
              <a:ext cx="29259" cy="70323"/>
            </a:xfrm>
            <a:custGeom>
              <a:avLst/>
              <a:gdLst>
                <a:gd name="T0" fmla="*/ 5080 w 50"/>
                <a:gd name="T1" fmla="*/ 0 h 74"/>
                <a:gd name="T2" fmla="*/ 3048 w 50"/>
                <a:gd name="T3" fmla="*/ 11413 h 74"/>
                <a:gd name="T4" fmla="*/ 1016 w 50"/>
                <a:gd name="T5" fmla="*/ 21195 h 74"/>
                <a:gd name="T6" fmla="*/ 0 w 50"/>
                <a:gd name="T7" fmla="*/ 29347 h 74"/>
                <a:gd name="T8" fmla="*/ 0 w 50"/>
                <a:gd name="T9" fmla="*/ 35054 h 74"/>
                <a:gd name="T10" fmla="*/ 0 w 50"/>
                <a:gd name="T11" fmla="*/ 40760 h 74"/>
                <a:gd name="T12" fmla="*/ 1016 w 50"/>
                <a:gd name="T13" fmla="*/ 45651 h 74"/>
                <a:gd name="T14" fmla="*/ 3048 w 50"/>
                <a:gd name="T15" fmla="*/ 49727 h 74"/>
                <a:gd name="T16" fmla="*/ 5080 w 50"/>
                <a:gd name="T17" fmla="*/ 55434 h 74"/>
                <a:gd name="T18" fmla="*/ 25400 w 50"/>
                <a:gd name="T19" fmla="*/ 60325 h 74"/>
                <a:gd name="T20" fmla="*/ 25400 w 50"/>
                <a:gd name="T21" fmla="*/ 41575 h 74"/>
                <a:gd name="T22" fmla="*/ 25400 w 50"/>
                <a:gd name="T23" fmla="*/ 27717 h 74"/>
                <a:gd name="T24" fmla="*/ 25400 w 50"/>
                <a:gd name="T25" fmla="*/ 15489 h 74"/>
                <a:gd name="T26" fmla="*/ 25400 w 50"/>
                <a:gd name="T27" fmla="*/ 0 h 74"/>
                <a:gd name="T28" fmla="*/ 19304 w 50"/>
                <a:gd name="T29" fmla="*/ 0 h 74"/>
                <a:gd name="T30" fmla="*/ 12700 w 50"/>
                <a:gd name="T31" fmla="*/ 0 h 74"/>
                <a:gd name="T32" fmla="*/ 7112 w 50"/>
                <a:gd name="T33" fmla="*/ 0 h 74"/>
                <a:gd name="T34" fmla="*/ 5080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25" name="Freeform 271"/>
            <p:cNvSpPr>
              <a:spLocks/>
            </p:cNvSpPr>
            <p:nvPr>
              <p:custDataLst>
                <p:tags r:id="rId154"/>
              </p:custDataLst>
            </p:nvPr>
          </p:nvSpPr>
          <p:spPr bwMode="auto">
            <a:xfrm>
              <a:off x="4841475" y="5624898"/>
              <a:ext cx="71317" cy="66622"/>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26" name="Freeform 272"/>
            <p:cNvSpPr>
              <a:spLocks/>
            </p:cNvSpPr>
            <p:nvPr>
              <p:custDataLst>
                <p:tags r:id="rId155"/>
              </p:custDataLst>
            </p:nvPr>
          </p:nvSpPr>
          <p:spPr bwMode="auto">
            <a:xfrm>
              <a:off x="7396122" y="2960025"/>
              <a:ext cx="138979" cy="199865"/>
            </a:xfrm>
            <a:custGeom>
              <a:avLst/>
              <a:gdLst>
                <a:gd name="T0" fmla="*/ 108857 w 266"/>
                <a:gd name="T1" fmla="*/ 4733 h 326"/>
                <a:gd name="T2" fmla="*/ 108857 w 266"/>
                <a:gd name="T3" fmla="*/ 14726 h 326"/>
                <a:gd name="T4" fmla="*/ 112939 w 266"/>
                <a:gd name="T5" fmla="*/ 22089 h 326"/>
                <a:gd name="T6" fmla="*/ 111125 w 266"/>
                <a:gd name="T7" fmla="*/ 28926 h 326"/>
                <a:gd name="T8" fmla="*/ 102054 w 266"/>
                <a:gd name="T9" fmla="*/ 26296 h 326"/>
                <a:gd name="T10" fmla="*/ 95250 w 266"/>
                <a:gd name="T11" fmla="*/ 26822 h 326"/>
                <a:gd name="T12" fmla="*/ 88446 w 266"/>
                <a:gd name="T13" fmla="*/ 34185 h 326"/>
                <a:gd name="T14" fmla="*/ 87539 w 266"/>
                <a:gd name="T15" fmla="*/ 41022 h 326"/>
                <a:gd name="T16" fmla="*/ 89807 w 266"/>
                <a:gd name="T17" fmla="*/ 46807 h 326"/>
                <a:gd name="T18" fmla="*/ 97518 w 266"/>
                <a:gd name="T19" fmla="*/ 57851 h 326"/>
                <a:gd name="T20" fmla="*/ 101600 w 266"/>
                <a:gd name="T21" fmla="*/ 64162 h 326"/>
                <a:gd name="T22" fmla="*/ 102054 w 266"/>
                <a:gd name="T23" fmla="*/ 69947 h 326"/>
                <a:gd name="T24" fmla="*/ 100693 w 266"/>
                <a:gd name="T25" fmla="*/ 75207 h 326"/>
                <a:gd name="T26" fmla="*/ 93889 w 266"/>
                <a:gd name="T27" fmla="*/ 80992 h 326"/>
                <a:gd name="T28" fmla="*/ 90714 w 266"/>
                <a:gd name="T29" fmla="*/ 84147 h 326"/>
                <a:gd name="T30" fmla="*/ 82096 w 266"/>
                <a:gd name="T31" fmla="*/ 87303 h 326"/>
                <a:gd name="T32" fmla="*/ 74386 w 266"/>
                <a:gd name="T33" fmla="*/ 93614 h 326"/>
                <a:gd name="T34" fmla="*/ 72571 w 266"/>
                <a:gd name="T35" fmla="*/ 100451 h 326"/>
                <a:gd name="T36" fmla="*/ 78468 w 266"/>
                <a:gd name="T37" fmla="*/ 108865 h 326"/>
                <a:gd name="T38" fmla="*/ 85725 w 266"/>
                <a:gd name="T39" fmla="*/ 113073 h 326"/>
                <a:gd name="T40" fmla="*/ 97064 w 266"/>
                <a:gd name="T41" fmla="*/ 119384 h 326"/>
                <a:gd name="T42" fmla="*/ 111125 w 266"/>
                <a:gd name="T43" fmla="*/ 136213 h 326"/>
                <a:gd name="T44" fmla="*/ 113846 w 266"/>
                <a:gd name="T45" fmla="*/ 149887 h 326"/>
                <a:gd name="T46" fmla="*/ 99786 w 266"/>
                <a:gd name="T47" fmla="*/ 153043 h 326"/>
                <a:gd name="T48" fmla="*/ 93889 w 266"/>
                <a:gd name="T49" fmla="*/ 156724 h 326"/>
                <a:gd name="T50" fmla="*/ 89807 w 266"/>
                <a:gd name="T51" fmla="*/ 164087 h 326"/>
                <a:gd name="T52" fmla="*/ 85725 w 266"/>
                <a:gd name="T53" fmla="*/ 171450 h 326"/>
                <a:gd name="T54" fmla="*/ 77107 w 266"/>
                <a:gd name="T55" fmla="*/ 168820 h 326"/>
                <a:gd name="T56" fmla="*/ 75746 w 266"/>
                <a:gd name="T57" fmla="*/ 166191 h 326"/>
                <a:gd name="T58" fmla="*/ 69850 w 266"/>
                <a:gd name="T59" fmla="*/ 163035 h 326"/>
                <a:gd name="T60" fmla="*/ 63046 w 266"/>
                <a:gd name="T61" fmla="*/ 158302 h 326"/>
                <a:gd name="T62" fmla="*/ 57150 w 266"/>
                <a:gd name="T63" fmla="*/ 155146 h 326"/>
                <a:gd name="T64" fmla="*/ 44450 w 266"/>
                <a:gd name="T65" fmla="*/ 152517 h 326"/>
                <a:gd name="T66" fmla="*/ 28575 w 266"/>
                <a:gd name="T67" fmla="*/ 145680 h 326"/>
                <a:gd name="T68" fmla="*/ 24493 w 266"/>
                <a:gd name="T69" fmla="*/ 140947 h 326"/>
                <a:gd name="T70" fmla="*/ 24946 w 266"/>
                <a:gd name="T71" fmla="*/ 134636 h 326"/>
                <a:gd name="T72" fmla="*/ 31750 w 266"/>
                <a:gd name="T73" fmla="*/ 128325 h 326"/>
                <a:gd name="T74" fmla="*/ 26761 w 266"/>
                <a:gd name="T75" fmla="*/ 116228 h 326"/>
                <a:gd name="T76" fmla="*/ 15421 w 266"/>
                <a:gd name="T77" fmla="*/ 102029 h 326"/>
                <a:gd name="T78" fmla="*/ 5896 w 266"/>
                <a:gd name="T79" fmla="*/ 95717 h 326"/>
                <a:gd name="T80" fmla="*/ 1814 w 266"/>
                <a:gd name="T81" fmla="*/ 89932 h 326"/>
                <a:gd name="T82" fmla="*/ 8618 w 266"/>
                <a:gd name="T83" fmla="*/ 79940 h 326"/>
                <a:gd name="T84" fmla="*/ 24493 w 266"/>
                <a:gd name="T85" fmla="*/ 65214 h 326"/>
                <a:gd name="T86" fmla="*/ 33111 w 266"/>
                <a:gd name="T87" fmla="*/ 55222 h 326"/>
                <a:gd name="T88" fmla="*/ 39914 w 266"/>
                <a:gd name="T89" fmla="*/ 48385 h 326"/>
                <a:gd name="T90" fmla="*/ 49893 w 266"/>
                <a:gd name="T91" fmla="*/ 46281 h 326"/>
                <a:gd name="T92" fmla="*/ 65314 w 266"/>
                <a:gd name="T93" fmla="*/ 36814 h 326"/>
                <a:gd name="T94" fmla="*/ 76200 w 266"/>
                <a:gd name="T95" fmla="*/ 24192 h 326"/>
                <a:gd name="T96" fmla="*/ 86632 w 266"/>
                <a:gd name="T97" fmla="*/ 11044 h 326"/>
                <a:gd name="T98" fmla="*/ 99786 w 266"/>
                <a:gd name="T99" fmla="*/ 2104 h 326"/>
                <a:gd name="T100" fmla="*/ 107950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27" name="Freeform 273"/>
            <p:cNvSpPr>
              <a:spLocks/>
            </p:cNvSpPr>
            <p:nvPr>
              <p:custDataLst>
                <p:tags r:id="rId156"/>
              </p:custDataLst>
            </p:nvPr>
          </p:nvSpPr>
          <p:spPr bwMode="auto">
            <a:xfrm>
              <a:off x="6326352" y="3443033"/>
              <a:ext cx="237727" cy="144348"/>
            </a:xfrm>
            <a:custGeom>
              <a:avLst/>
              <a:gdLst>
                <a:gd name="T0" fmla="*/ 37682 w 471"/>
                <a:gd name="T1" fmla="*/ 0 h 237"/>
                <a:gd name="T2" fmla="*/ 40311 w 471"/>
                <a:gd name="T3" fmla="*/ 3657 h 237"/>
                <a:gd name="T4" fmla="*/ 44693 w 471"/>
                <a:gd name="T5" fmla="*/ 6792 h 237"/>
                <a:gd name="T6" fmla="*/ 54770 w 471"/>
                <a:gd name="T7" fmla="*/ 12017 h 237"/>
                <a:gd name="T8" fmla="*/ 69668 w 471"/>
                <a:gd name="T9" fmla="*/ 19331 h 237"/>
                <a:gd name="T10" fmla="*/ 97710 w 471"/>
                <a:gd name="T11" fmla="*/ 40230 h 237"/>
                <a:gd name="T12" fmla="*/ 110855 w 471"/>
                <a:gd name="T13" fmla="*/ 50679 h 237"/>
                <a:gd name="T14" fmla="*/ 124000 w 471"/>
                <a:gd name="T15" fmla="*/ 59039 h 237"/>
                <a:gd name="T16" fmla="*/ 138460 w 471"/>
                <a:gd name="T17" fmla="*/ 66353 h 237"/>
                <a:gd name="T18" fmla="*/ 155548 w 471"/>
                <a:gd name="T19" fmla="*/ 72623 h 237"/>
                <a:gd name="T20" fmla="*/ 174827 w 471"/>
                <a:gd name="T21" fmla="*/ 76280 h 237"/>
                <a:gd name="T22" fmla="*/ 197612 w 471"/>
                <a:gd name="T23" fmla="*/ 77325 h 237"/>
                <a:gd name="T24" fmla="*/ 198050 w 471"/>
                <a:gd name="T25" fmla="*/ 97702 h 237"/>
                <a:gd name="T26" fmla="*/ 201117 w 471"/>
                <a:gd name="T27" fmla="*/ 110241 h 237"/>
                <a:gd name="T28" fmla="*/ 204622 w 471"/>
                <a:gd name="T29" fmla="*/ 118600 h 237"/>
                <a:gd name="T30" fmla="*/ 204622 w 471"/>
                <a:gd name="T31" fmla="*/ 123303 h 237"/>
                <a:gd name="T32" fmla="*/ 197612 w 471"/>
                <a:gd name="T33" fmla="*/ 123303 h 237"/>
                <a:gd name="T34" fmla="*/ 182276 w 471"/>
                <a:gd name="T35" fmla="*/ 120690 h 237"/>
                <a:gd name="T36" fmla="*/ 158615 w 471"/>
                <a:gd name="T37" fmla="*/ 114421 h 237"/>
                <a:gd name="T38" fmla="*/ 138021 w 471"/>
                <a:gd name="T39" fmla="*/ 108151 h 237"/>
                <a:gd name="T40" fmla="*/ 128820 w 471"/>
                <a:gd name="T41" fmla="*/ 106061 h 237"/>
                <a:gd name="T42" fmla="*/ 125753 w 471"/>
                <a:gd name="T43" fmla="*/ 103971 h 237"/>
                <a:gd name="T44" fmla="*/ 121371 w 471"/>
                <a:gd name="T45" fmla="*/ 99269 h 237"/>
                <a:gd name="T46" fmla="*/ 116990 w 471"/>
                <a:gd name="T47" fmla="*/ 92999 h 237"/>
                <a:gd name="T48" fmla="*/ 111732 w 471"/>
                <a:gd name="T49" fmla="*/ 86730 h 237"/>
                <a:gd name="T50" fmla="*/ 105159 w 471"/>
                <a:gd name="T51" fmla="*/ 83072 h 237"/>
                <a:gd name="T52" fmla="*/ 99463 w 471"/>
                <a:gd name="T53" fmla="*/ 83072 h 237"/>
                <a:gd name="T54" fmla="*/ 89824 w 471"/>
                <a:gd name="T55" fmla="*/ 85162 h 237"/>
                <a:gd name="T56" fmla="*/ 80184 w 471"/>
                <a:gd name="T57" fmla="*/ 87252 h 237"/>
                <a:gd name="T58" fmla="*/ 74050 w 471"/>
                <a:gd name="T59" fmla="*/ 87775 h 237"/>
                <a:gd name="T60" fmla="*/ 69230 w 471"/>
                <a:gd name="T61" fmla="*/ 85685 h 237"/>
                <a:gd name="T62" fmla="*/ 64848 w 471"/>
                <a:gd name="T63" fmla="*/ 80983 h 237"/>
                <a:gd name="T64" fmla="*/ 60905 w 471"/>
                <a:gd name="T65" fmla="*/ 77325 h 237"/>
                <a:gd name="T66" fmla="*/ 53456 w 471"/>
                <a:gd name="T67" fmla="*/ 75758 h 237"/>
                <a:gd name="T68" fmla="*/ 40311 w 471"/>
                <a:gd name="T69" fmla="*/ 70533 h 237"/>
                <a:gd name="T70" fmla="*/ 21032 w 471"/>
                <a:gd name="T71" fmla="*/ 61129 h 237"/>
                <a:gd name="T72" fmla="*/ 5258 w 471"/>
                <a:gd name="T73" fmla="*/ 50157 h 237"/>
                <a:gd name="T74" fmla="*/ 306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28" name="Freeform 274"/>
            <p:cNvSpPr>
              <a:spLocks/>
            </p:cNvSpPr>
            <p:nvPr>
              <p:custDataLst>
                <p:tags r:id="rId157"/>
              </p:custDataLst>
            </p:nvPr>
          </p:nvSpPr>
          <p:spPr bwMode="auto">
            <a:xfrm>
              <a:off x="6575051" y="3507805"/>
              <a:ext cx="84119" cy="75874"/>
            </a:xfrm>
            <a:custGeom>
              <a:avLst/>
              <a:gdLst>
                <a:gd name="T0" fmla="*/ 73025 w 167"/>
                <a:gd name="T1" fmla="*/ 22754 h 123"/>
                <a:gd name="T2" fmla="*/ 71713 w 167"/>
                <a:gd name="T3" fmla="*/ 28575 h 123"/>
                <a:gd name="T4" fmla="*/ 70401 w 167"/>
                <a:gd name="T5" fmla="*/ 34925 h 123"/>
                <a:gd name="T6" fmla="*/ 67778 w 167"/>
                <a:gd name="T7" fmla="*/ 41804 h 123"/>
                <a:gd name="T8" fmla="*/ 65591 w 167"/>
                <a:gd name="T9" fmla="*/ 49212 h 123"/>
                <a:gd name="T10" fmla="*/ 63842 w 167"/>
                <a:gd name="T11" fmla="*/ 52387 h 123"/>
                <a:gd name="T12" fmla="*/ 62093 w 167"/>
                <a:gd name="T13" fmla="*/ 55562 h 123"/>
                <a:gd name="T14" fmla="*/ 60344 w 167"/>
                <a:gd name="T15" fmla="*/ 58208 h 123"/>
                <a:gd name="T16" fmla="*/ 57720 w 167"/>
                <a:gd name="T17" fmla="*/ 60325 h 123"/>
                <a:gd name="T18" fmla="*/ 55534 w 167"/>
                <a:gd name="T19" fmla="*/ 62441 h 123"/>
                <a:gd name="T20" fmla="*/ 52910 w 167"/>
                <a:gd name="T21" fmla="*/ 64029 h 123"/>
                <a:gd name="T22" fmla="*/ 50287 w 167"/>
                <a:gd name="T23" fmla="*/ 64558 h 123"/>
                <a:gd name="T24" fmla="*/ 46788 w 167"/>
                <a:gd name="T25" fmla="*/ 65087 h 123"/>
                <a:gd name="T26" fmla="*/ 43728 w 167"/>
                <a:gd name="T27" fmla="*/ 64558 h 123"/>
                <a:gd name="T28" fmla="*/ 40229 w 167"/>
                <a:gd name="T29" fmla="*/ 62970 h 123"/>
                <a:gd name="T30" fmla="*/ 38043 w 167"/>
                <a:gd name="T31" fmla="*/ 61383 h 123"/>
                <a:gd name="T32" fmla="*/ 36731 w 167"/>
                <a:gd name="T33" fmla="*/ 59795 h 123"/>
                <a:gd name="T34" fmla="*/ 35857 w 167"/>
                <a:gd name="T35" fmla="*/ 57679 h 123"/>
                <a:gd name="T36" fmla="*/ 35419 w 167"/>
                <a:gd name="T37" fmla="*/ 55562 h 123"/>
                <a:gd name="T38" fmla="*/ 31047 w 167"/>
                <a:gd name="T39" fmla="*/ 55033 h 123"/>
                <a:gd name="T40" fmla="*/ 26674 w 167"/>
                <a:gd name="T41" fmla="*/ 54504 h 123"/>
                <a:gd name="T42" fmla="*/ 22301 w 167"/>
                <a:gd name="T43" fmla="*/ 53445 h 123"/>
                <a:gd name="T44" fmla="*/ 17928 w 167"/>
                <a:gd name="T45" fmla="*/ 51858 h 123"/>
                <a:gd name="T46" fmla="*/ 9183 w 167"/>
                <a:gd name="T47" fmla="*/ 48683 h 123"/>
                <a:gd name="T48" fmla="*/ 0 w 167"/>
                <a:gd name="T49" fmla="*/ 45508 h 123"/>
                <a:gd name="T50" fmla="*/ 875 w 167"/>
                <a:gd name="T51" fmla="*/ 40746 h 123"/>
                <a:gd name="T52" fmla="*/ 2186 w 167"/>
                <a:gd name="T53" fmla="*/ 35454 h 123"/>
                <a:gd name="T54" fmla="*/ 3935 w 167"/>
                <a:gd name="T55" fmla="*/ 29633 h 123"/>
                <a:gd name="T56" fmla="*/ 6559 w 167"/>
                <a:gd name="T57" fmla="*/ 22754 h 123"/>
                <a:gd name="T58" fmla="*/ 8746 w 167"/>
                <a:gd name="T59" fmla="*/ 22754 h 123"/>
                <a:gd name="T60" fmla="*/ 11369 w 167"/>
                <a:gd name="T61" fmla="*/ 22225 h 123"/>
                <a:gd name="T62" fmla="*/ 13118 w 167"/>
                <a:gd name="T63" fmla="*/ 21696 h 123"/>
                <a:gd name="T64" fmla="*/ 14430 w 167"/>
                <a:gd name="T65" fmla="*/ 20108 h 123"/>
                <a:gd name="T66" fmla="*/ 17491 w 167"/>
                <a:gd name="T67" fmla="*/ 17462 h 123"/>
                <a:gd name="T68" fmla="*/ 19677 w 167"/>
                <a:gd name="T69" fmla="*/ 13758 h 123"/>
                <a:gd name="T70" fmla="*/ 22738 w 167"/>
                <a:gd name="T71" fmla="*/ 6350 h 123"/>
                <a:gd name="T72" fmla="*/ 26674 w 167"/>
                <a:gd name="T73" fmla="*/ 0 h 123"/>
                <a:gd name="T74" fmla="*/ 27986 w 167"/>
                <a:gd name="T75" fmla="*/ 2117 h 123"/>
                <a:gd name="T76" fmla="*/ 29297 w 167"/>
                <a:gd name="T77" fmla="*/ 3704 h 123"/>
                <a:gd name="T78" fmla="*/ 31921 w 167"/>
                <a:gd name="T79" fmla="*/ 5821 h 123"/>
                <a:gd name="T80" fmla="*/ 34107 w 167"/>
                <a:gd name="T81" fmla="*/ 7408 h 123"/>
                <a:gd name="T82" fmla="*/ 40229 w 167"/>
                <a:gd name="T83" fmla="*/ 11112 h 123"/>
                <a:gd name="T84" fmla="*/ 46788 w 167"/>
                <a:gd name="T85" fmla="*/ 14817 h 123"/>
                <a:gd name="T86" fmla="*/ 53348 w 167"/>
                <a:gd name="T87" fmla="*/ 18521 h 123"/>
                <a:gd name="T88" fmla="*/ 60781 w 167"/>
                <a:gd name="T89" fmla="*/ 20637 h 123"/>
                <a:gd name="T90" fmla="*/ 66903 w 167"/>
                <a:gd name="T91" fmla="*/ 22225 h 123"/>
                <a:gd name="T92" fmla="*/ 73025 w 167"/>
                <a:gd name="T93" fmla="*/ 22754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29" name="Freeform 275"/>
            <p:cNvSpPr>
              <a:spLocks/>
            </p:cNvSpPr>
            <p:nvPr>
              <p:custDataLst>
                <p:tags r:id="rId158"/>
              </p:custDataLst>
            </p:nvPr>
          </p:nvSpPr>
          <p:spPr bwMode="auto">
            <a:xfrm>
              <a:off x="6564079" y="3591081"/>
              <a:ext cx="153608" cy="194315"/>
            </a:xfrm>
            <a:custGeom>
              <a:avLst/>
              <a:gdLst>
                <a:gd name="T0" fmla="*/ 112868 w 306"/>
                <a:gd name="T1" fmla="*/ 83084 h 321"/>
                <a:gd name="T2" fmla="*/ 109818 w 306"/>
                <a:gd name="T3" fmla="*/ 89835 h 321"/>
                <a:gd name="T4" fmla="*/ 105896 w 306"/>
                <a:gd name="T5" fmla="*/ 94508 h 321"/>
                <a:gd name="T6" fmla="*/ 101538 w 306"/>
                <a:gd name="T7" fmla="*/ 96586 h 321"/>
                <a:gd name="T8" fmla="*/ 97180 w 306"/>
                <a:gd name="T9" fmla="*/ 95547 h 321"/>
                <a:gd name="T10" fmla="*/ 93258 w 306"/>
                <a:gd name="T11" fmla="*/ 92431 h 321"/>
                <a:gd name="T12" fmla="*/ 91079 w 306"/>
                <a:gd name="T13" fmla="*/ 87758 h 321"/>
                <a:gd name="T14" fmla="*/ 89772 w 306"/>
                <a:gd name="T15" fmla="*/ 83084 h 321"/>
                <a:gd name="T16" fmla="*/ 91079 w 306"/>
                <a:gd name="T17" fmla="*/ 76853 h 321"/>
                <a:gd name="T18" fmla="*/ 92822 w 306"/>
                <a:gd name="T19" fmla="*/ 70622 h 321"/>
                <a:gd name="T20" fmla="*/ 100230 w 306"/>
                <a:gd name="T21" fmla="*/ 59198 h 321"/>
                <a:gd name="T22" fmla="*/ 107203 w 306"/>
                <a:gd name="T23" fmla="*/ 48293 h 321"/>
                <a:gd name="T24" fmla="*/ 108946 w 306"/>
                <a:gd name="T25" fmla="*/ 42581 h 321"/>
                <a:gd name="T26" fmla="*/ 110253 w 306"/>
                <a:gd name="T27" fmla="*/ 35830 h 321"/>
                <a:gd name="T28" fmla="*/ 56216 w 306"/>
                <a:gd name="T29" fmla="*/ 35311 h 321"/>
                <a:gd name="T30" fmla="*/ 51858 w 306"/>
                <a:gd name="T31" fmla="*/ 30637 h 321"/>
                <a:gd name="T32" fmla="*/ 48808 w 306"/>
                <a:gd name="T33" fmla="*/ 23367 h 321"/>
                <a:gd name="T34" fmla="*/ 47065 w 306"/>
                <a:gd name="T35" fmla="*/ 14540 h 321"/>
                <a:gd name="T36" fmla="*/ 44014 w 306"/>
                <a:gd name="T37" fmla="*/ 9866 h 321"/>
                <a:gd name="T38" fmla="*/ 39221 w 306"/>
                <a:gd name="T39" fmla="*/ 8828 h 321"/>
                <a:gd name="T40" fmla="*/ 34863 w 306"/>
                <a:gd name="T41" fmla="*/ 6231 h 321"/>
                <a:gd name="T42" fmla="*/ 32684 w 306"/>
                <a:gd name="T43" fmla="*/ 2077 h 321"/>
                <a:gd name="T44" fmla="*/ 28326 w 306"/>
                <a:gd name="T45" fmla="*/ 0 h 321"/>
                <a:gd name="T46" fmla="*/ 21353 w 306"/>
                <a:gd name="T47" fmla="*/ 0 h 321"/>
                <a:gd name="T48" fmla="*/ 14817 w 306"/>
                <a:gd name="T49" fmla="*/ 519 h 321"/>
                <a:gd name="T50" fmla="*/ 9587 w 306"/>
                <a:gd name="T51" fmla="*/ 2596 h 321"/>
                <a:gd name="T52" fmla="*/ 4358 w 306"/>
                <a:gd name="T53" fmla="*/ 7270 h 321"/>
                <a:gd name="T54" fmla="*/ 436 w 306"/>
                <a:gd name="T55" fmla="*/ 12982 h 321"/>
                <a:gd name="T56" fmla="*/ 872 w 306"/>
                <a:gd name="T57" fmla="*/ 18175 h 321"/>
                <a:gd name="T58" fmla="*/ 6537 w 306"/>
                <a:gd name="T59" fmla="*/ 23887 h 321"/>
                <a:gd name="T60" fmla="*/ 15252 w 306"/>
                <a:gd name="T61" fmla="*/ 30118 h 321"/>
                <a:gd name="T62" fmla="*/ 23532 w 306"/>
                <a:gd name="T63" fmla="*/ 34792 h 321"/>
                <a:gd name="T64" fmla="*/ 20482 w 306"/>
                <a:gd name="T65" fmla="*/ 41023 h 321"/>
                <a:gd name="T66" fmla="*/ 10895 w 306"/>
                <a:gd name="T67" fmla="*/ 50370 h 321"/>
                <a:gd name="T68" fmla="*/ 7408 w 306"/>
                <a:gd name="T69" fmla="*/ 55563 h 321"/>
                <a:gd name="T70" fmla="*/ 6101 w 306"/>
                <a:gd name="T71" fmla="*/ 59198 h 321"/>
                <a:gd name="T72" fmla="*/ 6101 w 306"/>
                <a:gd name="T73" fmla="*/ 63352 h 321"/>
                <a:gd name="T74" fmla="*/ 7844 w 306"/>
                <a:gd name="T75" fmla="*/ 66987 h 321"/>
                <a:gd name="T76" fmla="*/ 12202 w 306"/>
                <a:gd name="T77" fmla="*/ 73218 h 321"/>
                <a:gd name="T78" fmla="*/ 20482 w 306"/>
                <a:gd name="T79" fmla="*/ 81007 h 321"/>
                <a:gd name="T80" fmla="*/ 27890 w 306"/>
                <a:gd name="T81" fmla="*/ 85161 h 321"/>
                <a:gd name="T82" fmla="*/ 32684 w 306"/>
                <a:gd name="T83" fmla="*/ 86200 h 321"/>
                <a:gd name="T84" fmla="*/ 46629 w 306"/>
                <a:gd name="T85" fmla="*/ 140724 h 321"/>
                <a:gd name="T86" fmla="*/ 47065 w 306"/>
                <a:gd name="T87" fmla="*/ 136570 h 321"/>
                <a:gd name="T88" fmla="*/ 48808 w 306"/>
                <a:gd name="T89" fmla="*/ 132935 h 321"/>
                <a:gd name="T90" fmla="*/ 55345 w 306"/>
                <a:gd name="T91" fmla="*/ 127742 h 321"/>
                <a:gd name="T92" fmla="*/ 64496 w 306"/>
                <a:gd name="T93" fmla="*/ 124627 h 321"/>
                <a:gd name="T94" fmla="*/ 75826 w 306"/>
                <a:gd name="T95" fmla="*/ 122030 h 321"/>
                <a:gd name="T96" fmla="*/ 75826 w 306"/>
                <a:gd name="T97" fmla="*/ 109048 h 321"/>
                <a:gd name="T98" fmla="*/ 79749 w 306"/>
                <a:gd name="T99" fmla="*/ 110087 h 321"/>
                <a:gd name="T100" fmla="*/ 84106 w 306"/>
                <a:gd name="T101" fmla="*/ 110087 h 321"/>
                <a:gd name="T102" fmla="*/ 92822 w 306"/>
                <a:gd name="T103" fmla="*/ 109048 h 321"/>
                <a:gd name="T104" fmla="*/ 101102 w 306"/>
                <a:gd name="T105" fmla="*/ 135531 h 321"/>
                <a:gd name="T106" fmla="*/ 112868 w 306"/>
                <a:gd name="T107" fmla="*/ 166688 h 321"/>
                <a:gd name="T108" fmla="*/ 118533 w 306"/>
                <a:gd name="T109" fmla="*/ 161495 h 321"/>
                <a:gd name="T110" fmla="*/ 122891 w 306"/>
                <a:gd name="T111" fmla="*/ 156822 h 321"/>
                <a:gd name="T112" fmla="*/ 128556 w 306"/>
                <a:gd name="T113" fmla="*/ 145398 h 321"/>
                <a:gd name="T114" fmla="*/ 133350 w 306"/>
                <a:gd name="T115" fmla="*/ 122030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30" name="Freeform 276"/>
            <p:cNvSpPr>
              <a:spLocks/>
            </p:cNvSpPr>
            <p:nvPr>
              <p:custDataLst>
                <p:tags r:id="rId159"/>
              </p:custDataLst>
            </p:nvPr>
          </p:nvSpPr>
          <p:spPr bwMode="auto">
            <a:xfrm>
              <a:off x="6929813" y="3726177"/>
              <a:ext cx="232240" cy="314603"/>
            </a:xfrm>
            <a:custGeom>
              <a:avLst/>
              <a:gdLst>
                <a:gd name="T0" fmla="*/ 40237 w 471"/>
                <a:gd name="T1" fmla="*/ 6252 h 518"/>
                <a:gd name="T2" fmla="*/ 28679 w 471"/>
                <a:gd name="T3" fmla="*/ 16672 h 518"/>
                <a:gd name="T4" fmla="*/ 17122 w 471"/>
                <a:gd name="T5" fmla="*/ 25529 h 518"/>
                <a:gd name="T6" fmla="*/ 11557 w 471"/>
                <a:gd name="T7" fmla="*/ 42722 h 518"/>
                <a:gd name="T8" fmla="*/ 3424 w 471"/>
                <a:gd name="T9" fmla="*/ 61477 h 518"/>
                <a:gd name="T10" fmla="*/ 2996 w 471"/>
                <a:gd name="T11" fmla="*/ 70855 h 518"/>
                <a:gd name="T12" fmla="*/ 12842 w 471"/>
                <a:gd name="T13" fmla="*/ 79712 h 518"/>
                <a:gd name="T14" fmla="*/ 21403 w 471"/>
                <a:gd name="T15" fmla="*/ 87527 h 518"/>
                <a:gd name="T16" fmla="*/ 26539 w 471"/>
                <a:gd name="T17" fmla="*/ 89611 h 518"/>
                <a:gd name="T18" fmla="*/ 32104 w 471"/>
                <a:gd name="T19" fmla="*/ 109930 h 518"/>
                <a:gd name="T20" fmla="*/ 35956 w 471"/>
                <a:gd name="T21" fmla="*/ 141710 h 518"/>
                <a:gd name="T22" fmla="*/ 40237 w 471"/>
                <a:gd name="T23" fmla="*/ 155777 h 518"/>
                <a:gd name="T24" fmla="*/ 44517 w 471"/>
                <a:gd name="T25" fmla="*/ 157340 h 518"/>
                <a:gd name="T26" fmla="*/ 47942 w 471"/>
                <a:gd name="T27" fmla="*/ 154735 h 518"/>
                <a:gd name="T28" fmla="*/ 54791 w 471"/>
                <a:gd name="T29" fmla="*/ 139626 h 518"/>
                <a:gd name="T30" fmla="*/ 62067 w 471"/>
                <a:gd name="T31" fmla="*/ 136500 h 518"/>
                <a:gd name="T32" fmla="*/ 68488 w 471"/>
                <a:gd name="T33" fmla="*/ 141710 h 518"/>
                <a:gd name="T34" fmla="*/ 74053 w 471"/>
                <a:gd name="T35" fmla="*/ 144315 h 518"/>
                <a:gd name="T36" fmla="*/ 78333 w 471"/>
                <a:gd name="T37" fmla="*/ 142752 h 518"/>
                <a:gd name="T38" fmla="*/ 82186 w 471"/>
                <a:gd name="T39" fmla="*/ 134938 h 518"/>
                <a:gd name="T40" fmla="*/ 86894 w 471"/>
                <a:gd name="T41" fmla="*/ 127123 h 518"/>
                <a:gd name="T42" fmla="*/ 90747 w 471"/>
                <a:gd name="T43" fmla="*/ 125560 h 518"/>
                <a:gd name="T44" fmla="*/ 103160 w 471"/>
                <a:gd name="T45" fmla="*/ 128686 h 518"/>
                <a:gd name="T46" fmla="*/ 110865 w 471"/>
                <a:gd name="T47" fmla="*/ 141189 h 518"/>
                <a:gd name="T48" fmla="*/ 131840 w 471"/>
                <a:gd name="T49" fmla="*/ 175054 h 518"/>
                <a:gd name="T50" fmla="*/ 145965 w 471"/>
                <a:gd name="T51" fmla="*/ 199020 h 518"/>
                <a:gd name="T52" fmla="*/ 153242 w 471"/>
                <a:gd name="T53" fmla="*/ 218297 h 518"/>
                <a:gd name="T54" fmla="*/ 156667 w 471"/>
                <a:gd name="T55" fmla="*/ 238094 h 518"/>
                <a:gd name="T56" fmla="*/ 153670 w 471"/>
                <a:gd name="T57" fmla="*/ 244867 h 518"/>
                <a:gd name="T58" fmla="*/ 145109 w 471"/>
                <a:gd name="T59" fmla="*/ 253724 h 518"/>
                <a:gd name="T60" fmla="*/ 155382 w 471"/>
                <a:gd name="T61" fmla="*/ 258413 h 518"/>
                <a:gd name="T62" fmla="*/ 167796 w 471"/>
                <a:gd name="T63" fmla="*/ 269875 h 518"/>
                <a:gd name="T64" fmla="*/ 171648 w 471"/>
                <a:gd name="T65" fmla="*/ 259976 h 518"/>
                <a:gd name="T66" fmla="*/ 176785 w 471"/>
                <a:gd name="T67" fmla="*/ 254766 h 518"/>
                <a:gd name="T68" fmla="*/ 190055 w 471"/>
                <a:gd name="T69" fmla="*/ 251640 h 518"/>
                <a:gd name="T70" fmla="*/ 200328 w 471"/>
                <a:gd name="T71" fmla="*/ 228195 h 518"/>
                <a:gd name="T72" fmla="*/ 192195 w 471"/>
                <a:gd name="T73" fmla="*/ 201625 h 518"/>
                <a:gd name="T74" fmla="*/ 180209 w 471"/>
                <a:gd name="T75" fmla="*/ 180785 h 518"/>
                <a:gd name="T76" fmla="*/ 147678 w 471"/>
                <a:gd name="T77" fmla="*/ 144315 h 518"/>
                <a:gd name="T78" fmla="*/ 119426 w 471"/>
                <a:gd name="T79" fmla="*/ 113577 h 518"/>
                <a:gd name="T80" fmla="*/ 95883 w 471"/>
                <a:gd name="T81" fmla="*/ 84401 h 518"/>
                <a:gd name="T82" fmla="*/ 76621 w 471"/>
                <a:gd name="T83" fmla="*/ 54704 h 518"/>
                <a:gd name="T84" fmla="*/ 54362 w 471"/>
                <a:gd name="T85" fmla="*/ 20840 h 518"/>
                <a:gd name="T86" fmla="*/ 49226 w 471"/>
                <a:gd name="T87" fmla="*/ 7294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31" name="Freeform 277"/>
            <p:cNvSpPr>
              <a:spLocks/>
            </p:cNvSpPr>
            <p:nvPr>
              <p:custDataLst>
                <p:tags r:id="rId160"/>
              </p:custDataLst>
            </p:nvPr>
          </p:nvSpPr>
          <p:spPr bwMode="auto">
            <a:xfrm>
              <a:off x="7024903" y="4018572"/>
              <a:ext cx="153608" cy="151750"/>
            </a:xfrm>
            <a:custGeom>
              <a:avLst/>
              <a:gdLst>
                <a:gd name="T0" fmla="*/ 69178 w 293"/>
                <a:gd name="T1" fmla="*/ 10054 h 246"/>
                <a:gd name="T2" fmla="*/ 81466 w 293"/>
                <a:gd name="T3" fmla="*/ 15875 h 246"/>
                <a:gd name="T4" fmla="*/ 89203 w 293"/>
                <a:gd name="T5" fmla="*/ 15875 h 246"/>
                <a:gd name="T6" fmla="*/ 91934 w 293"/>
                <a:gd name="T7" fmla="*/ 9525 h 246"/>
                <a:gd name="T8" fmla="*/ 95575 w 293"/>
                <a:gd name="T9" fmla="*/ 5292 h 246"/>
                <a:gd name="T10" fmla="*/ 99671 w 293"/>
                <a:gd name="T11" fmla="*/ 3175 h 246"/>
                <a:gd name="T12" fmla="*/ 111504 w 293"/>
                <a:gd name="T13" fmla="*/ 1058 h 246"/>
                <a:gd name="T14" fmla="*/ 133350 w 293"/>
                <a:gd name="T15" fmla="*/ 42333 h 246"/>
                <a:gd name="T16" fmla="*/ 121062 w 293"/>
                <a:gd name="T17" fmla="*/ 56621 h 246"/>
                <a:gd name="T18" fmla="*/ 107863 w 293"/>
                <a:gd name="T19" fmla="*/ 74613 h 246"/>
                <a:gd name="T20" fmla="*/ 102402 w 293"/>
                <a:gd name="T21" fmla="*/ 84138 h 246"/>
                <a:gd name="T22" fmla="*/ 97851 w 293"/>
                <a:gd name="T23" fmla="*/ 94192 h 246"/>
                <a:gd name="T24" fmla="*/ 95120 w 293"/>
                <a:gd name="T25" fmla="*/ 104246 h 246"/>
                <a:gd name="T26" fmla="*/ 93755 w 293"/>
                <a:gd name="T27" fmla="*/ 114300 h 246"/>
                <a:gd name="T28" fmla="*/ 89203 w 293"/>
                <a:gd name="T29" fmla="*/ 114829 h 246"/>
                <a:gd name="T30" fmla="*/ 84652 w 293"/>
                <a:gd name="T31" fmla="*/ 116417 h 246"/>
                <a:gd name="T32" fmla="*/ 77370 w 293"/>
                <a:gd name="T33" fmla="*/ 121179 h 246"/>
                <a:gd name="T34" fmla="*/ 70088 w 293"/>
                <a:gd name="T35" fmla="*/ 126471 h 246"/>
                <a:gd name="T36" fmla="*/ 60531 w 293"/>
                <a:gd name="T37" fmla="*/ 130175 h 246"/>
                <a:gd name="T38" fmla="*/ 46422 w 293"/>
                <a:gd name="T39" fmla="*/ 127000 h 246"/>
                <a:gd name="T40" fmla="*/ 32313 w 293"/>
                <a:gd name="T41" fmla="*/ 122767 h 246"/>
                <a:gd name="T42" fmla="*/ 26852 w 293"/>
                <a:gd name="T43" fmla="*/ 119592 h 246"/>
                <a:gd name="T44" fmla="*/ 22301 w 293"/>
                <a:gd name="T45" fmla="*/ 116417 h 246"/>
                <a:gd name="T46" fmla="*/ 19570 w 293"/>
                <a:gd name="T47" fmla="*/ 112183 h 246"/>
                <a:gd name="T48" fmla="*/ 18660 w 293"/>
                <a:gd name="T49" fmla="*/ 107950 h 246"/>
                <a:gd name="T50" fmla="*/ 21391 w 293"/>
                <a:gd name="T51" fmla="*/ 94192 h 246"/>
                <a:gd name="T52" fmla="*/ 20480 w 293"/>
                <a:gd name="T53" fmla="*/ 85725 h 246"/>
                <a:gd name="T54" fmla="*/ 18205 w 293"/>
                <a:gd name="T55" fmla="*/ 77788 h 246"/>
                <a:gd name="T56" fmla="*/ 10923 w 293"/>
                <a:gd name="T57" fmla="*/ 62971 h 246"/>
                <a:gd name="T58" fmla="*/ 3641 w 293"/>
                <a:gd name="T59" fmla="*/ 48154 h 246"/>
                <a:gd name="T60" fmla="*/ 910 w 293"/>
                <a:gd name="T61" fmla="*/ 39158 h 246"/>
                <a:gd name="T62" fmla="*/ 0 w 293"/>
                <a:gd name="T63" fmla="*/ 29104 h 246"/>
                <a:gd name="T64" fmla="*/ 910 w 293"/>
                <a:gd name="T65" fmla="*/ 23813 h 246"/>
                <a:gd name="T66" fmla="*/ 3641 w 293"/>
                <a:gd name="T67" fmla="*/ 19050 h 246"/>
                <a:gd name="T68" fmla="*/ 7737 w 293"/>
                <a:gd name="T69" fmla="*/ 15346 h 246"/>
                <a:gd name="T70" fmla="*/ 11833 w 293"/>
                <a:gd name="T71" fmla="*/ 11642 h 246"/>
                <a:gd name="T72" fmla="*/ 21846 w 293"/>
                <a:gd name="T73" fmla="*/ 7408 h 246"/>
                <a:gd name="T74" fmla="*/ 30493 w 293"/>
                <a:gd name="T75" fmla="*/ 6350 h 246"/>
                <a:gd name="T76" fmla="*/ 43691 w 293"/>
                <a:gd name="T77" fmla="*/ 6350 h 246"/>
                <a:gd name="T78" fmla="*/ 60531 w 293"/>
                <a:gd name="T79" fmla="*/ 6350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32" name="Freeform 278"/>
            <p:cNvSpPr>
              <a:spLocks/>
            </p:cNvSpPr>
            <p:nvPr>
              <p:custDataLst>
                <p:tags r:id="rId161"/>
              </p:custDataLst>
            </p:nvPr>
          </p:nvSpPr>
          <p:spPr bwMode="auto">
            <a:xfrm>
              <a:off x="7487556" y="3128430"/>
              <a:ext cx="98748" cy="151750"/>
            </a:xfrm>
            <a:custGeom>
              <a:avLst/>
              <a:gdLst>
                <a:gd name="T0" fmla="*/ 7715 w 200"/>
                <a:gd name="T1" fmla="*/ 21696 h 246"/>
                <a:gd name="T2" fmla="*/ 12002 w 200"/>
                <a:gd name="T3" fmla="*/ 13758 h 246"/>
                <a:gd name="T4" fmla="*/ 16288 w 200"/>
                <a:gd name="T5" fmla="*/ 8467 h 246"/>
                <a:gd name="T6" fmla="*/ 21431 w 200"/>
                <a:gd name="T7" fmla="*/ 4763 h 246"/>
                <a:gd name="T8" fmla="*/ 31290 w 200"/>
                <a:gd name="T9" fmla="*/ 529 h 246"/>
                <a:gd name="T10" fmla="*/ 37719 w 200"/>
                <a:gd name="T11" fmla="*/ 6350 h 246"/>
                <a:gd name="T12" fmla="*/ 46292 w 200"/>
                <a:gd name="T13" fmla="*/ 17992 h 246"/>
                <a:gd name="T14" fmla="*/ 53578 w 200"/>
                <a:gd name="T15" fmla="*/ 26458 h 246"/>
                <a:gd name="T16" fmla="*/ 59579 w 200"/>
                <a:gd name="T17" fmla="*/ 30692 h 246"/>
                <a:gd name="T18" fmla="*/ 65151 w 200"/>
                <a:gd name="T19" fmla="*/ 33867 h 246"/>
                <a:gd name="T20" fmla="*/ 71152 w 200"/>
                <a:gd name="T21" fmla="*/ 35454 h 246"/>
                <a:gd name="T22" fmla="*/ 78867 w 200"/>
                <a:gd name="T23" fmla="*/ 50800 h 246"/>
                <a:gd name="T24" fmla="*/ 83582 w 200"/>
                <a:gd name="T25" fmla="*/ 72496 h 246"/>
                <a:gd name="T26" fmla="*/ 85296 w 200"/>
                <a:gd name="T27" fmla="*/ 87313 h 246"/>
                <a:gd name="T28" fmla="*/ 85725 w 200"/>
                <a:gd name="T29" fmla="*/ 97896 h 246"/>
                <a:gd name="T30" fmla="*/ 84868 w 200"/>
                <a:gd name="T31" fmla="*/ 104246 h 246"/>
                <a:gd name="T32" fmla="*/ 83582 w 200"/>
                <a:gd name="T33" fmla="*/ 109537 h 246"/>
                <a:gd name="T34" fmla="*/ 81010 w 200"/>
                <a:gd name="T35" fmla="*/ 113242 h 246"/>
                <a:gd name="T36" fmla="*/ 76724 w 200"/>
                <a:gd name="T37" fmla="*/ 116417 h 246"/>
                <a:gd name="T38" fmla="*/ 70295 w 200"/>
                <a:gd name="T39" fmla="*/ 118533 h 246"/>
                <a:gd name="T40" fmla="*/ 60008 w 200"/>
                <a:gd name="T41" fmla="*/ 118533 h 246"/>
                <a:gd name="T42" fmla="*/ 50578 w 200"/>
                <a:gd name="T43" fmla="*/ 121179 h 246"/>
                <a:gd name="T44" fmla="*/ 47577 w 200"/>
                <a:gd name="T45" fmla="*/ 124354 h 246"/>
                <a:gd name="T46" fmla="*/ 46292 w 200"/>
                <a:gd name="T47" fmla="*/ 128058 h 246"/>
                <a:gd name="T48" fmla="*/ 42005 w 200"/>
                <a:gd name="T49" fmla="*/ 129646 h 246"/>
                <a:gd name="T50" fmla="*/ 36433 w 200"/>
                <a:gd name="T51" fmla="*/ 127000 h 246"/>
                <a:gd name="T52" fmla="*/ 33004 w 200"/>
                <a:gd name="T53" fmla="*/ 121708 h 246"/>
                <a:gd name="T54" fmla="*/ 31290 w 200"/>
                <a:gd name="T55" fmla="*/ 114300 h 246"/>
                <a:gd name="T56" fmla="*/ 30861 w 200"/>
                <a:gd name="T57" fmla="*/ 101600 h 246"/>
                <a:gd name="T58" fmla="*/ 30432 w 200"/>
                <a:gd name="T59" fmla="*/ 88900 h 246"/>
                <a:gd name="T60" fmla="*/ 29575 w 200"/>
                <a:gd name="T61" fmla="*/ 81492 h 246"/>
                <a:gd name="T62" fmla="*/ 27432 w 200"/>
                <a:gd name="T63" fmla="*/ 75142 h 246"/>
                <a:gd name="T64" fmla="*/ 24003 w 200"/>
                <a:gd name="T65" fmla="*/ 70908 h 246"/>
                <a:gd name="T66" fmla="*/ 17145 w 200"/>
                <a:gd name="T67" fmla="*/ 66146 h 246"/>
                <a:gd name="T68" fmla="*/ 7715 w 200"/>
                <a:gd name="T69" fmla="*/ 60854 h 246"/>
                <a:gd name="T70" fmla="*/ 2572 w 200"/>
                <a:gd name="T71" fmla="*/ 56092 h 246"/>
                <a:gd name="T72" fmla="*/ 429 w 200"/>
                <a:gd name="T73" fmla="*/ 51858 h 246"/>
                <a:gd name="T74" fmla="*/ 429 w 200"/>
                <a:gd name="T75" fmla="*/ 46038 h 246"/>
                <a:gd name="T76" fmla="*/ 2143 w 200"/>
                <a:gd name="T77" fmla="*/ 41275 h 246"/>
                <a:gd name="T78" fmla="*/ 4286 w 200"/>
                <a:gd name="T79" fmla="*/ 35983 h 246"/>
                <a:gd name="T80" fmla="*/ 5572 w 200"/>
                <a:gd name="T81" fmla="*/ 29633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C6AD68"/>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33" name="Freeform 279"/>
            <p:cNvSpPr>
              <a:spLocks/>
            </p:cNvSpPr>
            <p:nvPr>
              <p:custDataLst>
                <p:tags r:id="rId162"/>
              </p:custDataLst>
            </p:nvPr>
          </p:nvSpPr>
          <p:spPr bwMode="auto">
            <a:xfrm>
              <a:off x="8142218" y="4640376"/>
              <a:ext cx="266985" cy="296097"/>
            </a:xfrm>
            <a:custGeom>
              <a:avLst/>
              <a:gdLst>
                <a:gd name="T0" fmla="*/ 39204 w 538"/>
                <a:gd name="T1" fmla="*/ 10953 h 487"/>
                <a:gd name="T2" fmla="*/ 68929 w 538"/>
                <a:gd name="T3" fmla="*/ 24513 h 487"/>
                <a:gd name="T4" fmla="*/ 87023 w 538"/>
                <a:gd name="T5" fmla="*/ 36509 h 487"/>
                <a:gd name="T6" fmla="*/ 108995 w 538"/>
                <a:gd name="T7" fmla="*/ 57372 h 487"/>
                <a:gd name="T8" fmla="*/ 129243 w 538"/>
                <a:gd name="T9" fmla="*/ 70932 h 487"/>
                <a:gd name="T10" fmla="*/ 128812 w 538"/>
                <a:gd name="T11" fmla="*/ 83971 h 487"/>
                <a:gd name="T12" fmla="*/ 149491 w 538"/>
                <a:gd name="T13" fmla="*/ 106920 h 487"/>
                <a:gd name="T14" fmla="*/ 169308 w 538"/>
                <a:gd name="T15" fmla="*/ 129347 h 487"/>
                <a:gd name="T16" fmla="*/ 163276 w 538"/>
                <a:gd name="T17" fmla="*/ 130390 h 487"/>
                <a:gd name="T18" fmla="*/ 160261 w 538"/>
                <a:gd name="T19" fmla="*/ 133520 h 487"/>
                <a:gd name="T20" fmla="*/ 160261 w 538"/>
                <a:gd name="T21" fmla="*/ 144994 h 487"/>
                <a:gd name="T22" fmla="*/ 162415 w 538"/>
                <a:gd name="T23" fmla="*/ 156990 h 487"/>
                <a:gd name="T24" fmla="*/ 167585 w 538"/>
                <a:gd name="T25" fmla="*/ 169507 h 487"/>
                <a:gd name="T26" fmla="*/ 175339 w 538"/>
                <a:gd name="T27" fmla="*/ 181503 h 487"/>
                <a:gd name="T28" fmla="*/ 184386 w 538"/>
                <a:gd name="T29" fmla="*/ 190891 h 487"/>
                <a:gd name="T30" fmla="*/ 194295 w 538"/>
                <a:gd name="T31" fmla="*/ 196107 h 487"/>
                <a:gd name="T32" fmla="*/ 198603 w 538"/>
                <a:gd name="T33" fmla="*/ 203409 h 487"/>
                <a:gd name="T34" fmla="*/ 203342 w 538"/>
                <a:gd name="T35" fmla="*/ 211754 h 487"/>
                <a:gd name="T36" fmla="*/ 210665 w 538"/>
                <a:gd name="T37" fmla="*/ 217491 h 487"/>
                <a:gd name="T38" fmla="*/ 221005 w 538"/>
                <a:gd name="T39" fmla="*/ 225314 h 487"/>
                <a:gd name="T40" fmla="*/ 223159 w 538"/>
                <a:gd name="T41" fmla="*/ 231573 h 487"/>
                <a:gd name="T42" fmla="*/ 226174 w 538"/>
                <a:gd name="T43" fmla="*/ 234702 h 487"/>
                <a:gd name="T44" fmla="*/ 231775 w 538"/>
                <a:gd name="T45" fmla="*/ 237832 h 487"/>
                <a:gd name="T46" fmla="*/ 230052 w 538"/>
                <a:gd name="T47" fmla="*/ 246177 h 487"/>
                <a:gd name="T48" fmla="*/ 223590 w 538"/>
                <a:gd name="T49" fmla="*/ 252435 h 487"/>
                <a:gd name="T50" fmla="*/ 211096 w 538"/>
                <a:gd name="T51" fmla="*/ 254000 h 487"/>
                <a:gd name="T52" fmla="*/ 193002 w 538"/>
                <a:gd name="T53" fmla="*/ 250349 h 487"/>
                <a:gd name="T54" fmla="*/ 178355 w 538"/>
                <a:gd name="T55" fmla="*/ 243047 h 487"/>
                <a:gd name="T56" fmla="*/ 166292 w 538"/>
                <a:gd name="T57" fmla="*/ 232616 h 487"/>
                <a:gd name="T58" fmla="*/ 152937 w 538"/>
                <a:gd name="T59" fmla="*/ 216448 h 487"/>
                <a:gd name="T60" fmla="*/ 134412 w 538"/>
                <a:gd name="T61" fmla="*/ 190370 h 487"/>
                <a:gd name="T62" fmla="*/ 118042 w 538"/>
                <a:gd name="T63" fmla="*/ 172115 h 487"/>
                <a:gd name="T64" fmla="*/ 105979 w 538"/>
                <a:gd name="T65" fmla="*/ 164813 h 487"/>
                <a:gd name="T66" fmla="*/ 91331 w 538"/>
                <a:gd name="T67" fmla="*/ 161162 h 487"/>
                <a:gd name="T68" fmla="*/ 77546 w 538"/>
                <a:gd name="T69" fmla="*/ 161684 h 487"/>
                <a:gd name="T70" fmla="*/ 65914 w 538"/>
                <a:gd name="T71" fmla="*/ 165335 h 487"/>
                <a:gd name="T72" fmla="*/ 48681 w 538"/>
                <a:gd name="T73" fmla="*/ 179938 h 487"/>
                <a:gd name="T74" fmla="*/ 58590 w 538"/>
                <a:gd name="T75" fmla="*/ 188283 h 487"/>
                <a:gd name="T76" fmla="*/ 60313 w 538"/>
                <a:gd name="T77" fmla="*/ 192977 h 487"/>
                <a:gd name="T78" fmla="*/ 53420 w 538"/>
                <a:gd name="T79" fmla="*/ 209146 h 487"/>
                <a:gd name="T80" fmla="*/ 48681 w 538"/>
                <a:gd name="T81" fmla="*/ 215926 h 487"/>
                <a:gd name="T82" fmla="*/ 20248 w 538"/>
                <a:gd name="T83" fmla="*/ 210189 h 487"/>
                <a:gd name="T84" fmla="*/ 8616 w 538"/>
                <a:gd name="T85" fmla="*/ 135084 h 487"/>
                <a:gd name="T86" fmla="*/ 8616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34" name="Freeform 280"/>
            <p:cNvSpPr>
              <a:spLocks/>
            </p:cNvSpPr>
            <p:nvPr>
              <p:custDataLst>
                <p:tags r:id="rId163"/>
              </p:custDataLst>
            </p:nvPr>
          </p:nvSpPr>
          <p:spPr bwMode="auto">
            <a:xfrm>
              <a:off x="8363488" y="4621870"/>
              <a:ext cx="122520" cy="149899"/>
            </a:xfrm>
            <a:custGeom>
              <a:avLst/>
              <a:gdLst>
                <a:gd name="T0" fmla="*/ 57175 w 253"/>
                <a:gd name="T1" fmla="*/ 523 h 246"/>
                <a:gd name="T2" fmla="*/ 66003 w 253"/>
                <a:gd name="T3" fmla="*/ 4182 h 246"/>
                <a:gd name="T4" fmla="*/ 75252 w 253"/>
                <a:gd name="T5" fmla="*/ 10977 h 246"/>
                <a:gd name="T6" fmla="*/ 83660 w 253"/>
                <a:gd name="T7" fmla="*/ 19340 h 246"/>
                <a:gd name="T8" fmla="*/ 91648 w 253"/>
                <a:gd name="T9" fmla="*/ 29795 h 246"/>
                <a:gd name="T10" fmla="*/ 98374 w 253"/>
                <a:gd name="T11" fmla="*/ 39726 h 246"/>
                <a:gd name="T12" fmla="*/ 102999 w 253"/>
                <a:gd name="T13" fmla="*/ 49135 h 246"/>
                <a:gd name="T14" fmla="*/ 105942 w 253"/>
                <a:gd name="T15" fmla="*/ 58021 h 246"/>
                <a:gd name="T16" fmla="*/ 105942 w 253"/>
                <a:gd name="T17" fmla="*/ 66907 h 246"/>
                <a:gd name="T18" fmla="*/ 102158 w 253"/>
                <a:gd name="T19" fmla="*/ 78929 h 246"/>
                <a:gd name="T20" fmla="*/ 96272 w 253"/>
                <a:gd name="T21" fmla="*/ 90952 h 246"/>
                <a:gd name="T22" fmla="*/ 87864 w 253"/>
                <a:gd name="T23" fmla="*/ 101929 h 246"/>
                <a:gd name="T24" fmla="*/ 77354 w 253"/>
                <a:gd name="T25" fmla="*/ 111860 h 246"/>
                <a:gd name="T26" fmla="*/ 66003 w 253"/>
                <a:gd name="T27" fmla="*/ 119701 h 246"/>
                <a:gd name="T28" fmla="*/ 54232 w 253"/>
                <a:gd name="T29" fmla="*/ 125451 h 246"/>
                <a:gd name="T30" fmla="*/ 42040 w 253"/>
                <a:gd name="T31" fmla="*/ 128064 h 246"/>
                <a:gd name="T32" fmla="*/ 31110 w 253"/>
                <a:gd name="T33" fmla="*/ 128064 h 246"/>
                <a:gd name="T34" fmla="*/ 22281 w 253"/>
                <a:gd name="T35" fmla="*/ 125451 h 246"/>
                <a:gd name="T36" fmla="*/ 13873 w 253"/>
                <a:gd name="T37" fmla="*/ 122314 h 246"/>
                <a:gd name="T38" fmla="*/ 4624 w 253"/>
                <a:gd name="T39" fmla="*/ 119701 h 246"/>
                <a:gd name="T40" fmla="*/ 1261 w 253"/>
                <a:gd name="T41" fmla="*/ 114474 h 246"/>
                <a:gd name="T42" fmla="*/ 4204 w 253"/>
                <a:gd name="T43" fmla="*/ 107156 h 246"/>
                <a:gd name="T44" fmla="*/ 9249 w 253"/>
                <a:gd name="T45" fmla="*/ 102451 h 246"/>
                <a:gd name="T46" fmla="*/ 15555 w 253"/>
                <a:gd name="T47" fmla="*/ 99838 h 246"/>
                <a:gd name="T48" fmla="*/ 21020 w 253"/>
                <a:gd name="T49" fmla="*/ 102974 h 246"/>
                <a:gd name="T50" fmla="*/ 25224 w 253"/>
                <a:gd name="T51" fmla="*/ 108201 h 246"/>
                <a:gd name="T52" fmla="*/ 28587 w 253"/>
                <a:gd name="T53" fmla="*/ 105065 h 246"/>
                <a:gd name="T54" fmla="*/ 31530 w 253"/>
                <a:gd name="T55" fmla="*/ 99315 h 246"/>
                <a:gd name="T56" fmla="*/ 35314 w 253"/>
                <a:gd name="T57" fmla="*/ 94088 h 246"/>
                <a:gd name="T58" fmla="*/ 38257 w 253"/>
                <a:gd name="T59" fmla="*/ 94611 h 246"/>
                <a:gd name="T60" fmla="*/ 41200 w 253"/>
                <a:gd name="T61" fmla="*/ 93565 h 246"/>
                <a:gd name="T62" fmla="*/ 44563 w 253"/>
                <a:gd name="T63" fmla="*/ 93043 h 246"/>
                <a:gd name="T64" fmla="*/ 50448 w 253"/>
                <a:gd name="T65" fmla="*/ 90952 h 246"/>
                <a:gd name="T66" fmla="*/ 62640 w 253"/>
                <a:gd name="T67" fmla="*/ 85725 h 246"/>
                <a:gd name="T68" fmla="*/ 75252 w 253"/>
                <a:gd name="T69" fmla="*/ 76839 h 246"/>
                <a:gd name="T70" fmla="*/ 82819 w 253"/>
                <a:gd name="T71" fmla="*/ 70566 h 246"/>
                <a:gd name="T72" fmla="*/ 88285 w 253"/>
                <a:gd name="T73" fmla="*/ 64294 h 246"/>
                <a:gd name="T74" fmla="*/ 91648 w 253"/>
                <a:gd name="T75" fmla="*/ 58021 h 246"/>
                <a:gd name="T76" fmla="*/ 92068 w 253"/>
                <a:gd name="T77" fmla="*/ 51226 h 246"/>
                <a:gd name="T78" fmla="*/ 89966 w 253"/>
                <a:gd name="T79" fmla="*/ 45999 h 246"/>
                <a:gd name="T80" fmla="*/ 88285 w 253"/>
                <a:gd name="T81" fmla="*/ 41817 h 246"/>
                <a:gd name="T82" fmla="*/ 87023 w 253"/>
                <a:gd name="T83" fmla="*/ 37635 h 246"/>
                <a:gd name="T84" fmla="*/ 84501 w 253"/>
                <a:gd name="T85" fmla="*/ 35022 h 246"/>
                <a:gd name="T86" fmla="*/ 80297 w 253"/>
                <a:gd name="T87" fmla="*/ 33976 h 246"/>
                <a:gd name="T88" fmla="*/ 77354 w 253"/>
                <a:gd name="T89" fmla="*/ 31885 h 246"/>
                <a:gd name="T90" fmla="*/ 75673 w 253"/>
                <a:gd name="T91" fmla="*/ 28226 h 246"/>
                <a:gd name="T92" fmla="*/ 58856 w 253"/>
                <a:gd name="T93" fmla="*/ 25613 h 246"/>
                <a:gd name="T94" fmla="*/ 57175 w 253"/>
                <a:gd name="T95" fmla="*/ 22999 h 246"/>
                <a:gd name="T96" fmla="*/ 57175 w 253"/>
                <a:gd name="T97" fmla="*/ 18818 h 246"/>
                <a:gd name="T98" fmla="*/ 58856 w 253"/>
                <a:gd name="T99" fmla="*/ 9409 h 246"/>
                <a:gd name="T100" fmla="*/ 46244 w 253"/>
                <a:gd name="T101" fmla="*/ 5750 h 246"/>
                <a:gd name="T102" fmla="*/ 40779 w 253"/>
                <a:gd name="T103" fmla="*/ 6273 h 246"/>
                <a:gd name="T104" fmla="*/ 36155 w 253"/>
                <a:gd name="T105" fmla="*/ 9409 h 246"/>
                <a:gd name="T106" fmla="*/ 43722 w 253"/>
                <a:gd name="T107" fmla="*/ 2614 h 246"/>
                <a:gd name="T108" fmla="*/ 47506 w 253"/>
                <a:gd name="T109" fmla="*/ 523 h 246"/>
                <a:gd name="T110" fmla="*/ 53391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35" name="Freeform 281"/>
            <p:cNvSpPr>
              <a:spLocks/>
            </p:cNvSpPr>
            <p:nvPr>
              <p:custDataLst>
                <p:tags r:id="rId164"/>
              </p:custDataLst>
            </p:nvPr>
          </p:nvSpPr>
          <p:spPr bwMode="auto">
            <a:xfrm>
              <a:off x="6377555" y="4194379"/>
              <a:ext cx="73147" cy="138796"/>
            </a:xfrm>
            <a:custGeom>
              <a:avLst/>
              <a:gdLst>
                <a:gd name="T0" fmla="*/ 18465 w 141"/>
                <a:gd name="T1" fmla="*/ 119063 h 228"/>
                <a:gd name="T2" fmla="*/ 16213 w 141"/>
                <a:gd name="T3" fmla="*/ 114885 h 228"/>
                <a:gd name="T4" fmla="*/ 13060 w 141"/>
                <a:gd name="T5" fmla="*/ 108619 h 228"/>
                <a:gd name="T6" fmla="*/ 9908 w 141"/>
                <a:gd name="T7" fmla="*/ 101308 h 228"/>
                <a:gd name="T8" fmla="*/ 7206 w 141"/>
                <a:gd name="T9" fmla="*/ 92953 h 228"/>
                <a:gd name="T10" fmla="*/ 4504 w 141"/>
                <a:gd name="T11" fmla="*/ 85120 h 228"/>
                <a:gd name="T12" fmla="*/ 2252 w 141"/>
                <a:gd name="T13" fmla="*/ 77287 h 228"/>
                <a:gd name="T14" fmla="*/ 901 w 141"/>
                <a:gd name="T15" fmla="*/ 70498 h 228"/>
                <a:gd name="T16" fmla="*/ 0 w 141"/>
                <a:gd name="T17" fmla="*/ 64231 h 228"/>
                <a:gd name="T18" fmla="*/ 901 w 141"/>
                <a:gd name="T19" fmla="*/ 54309 h 228"/>
                <a:gd name="T20" fmla="*/ 1801 w 141"/>
                <a:gd name="T21" fmla="*/ 45432 h 228"/>
                <a:gd name="T22" fmla="*/ 2702 w 141"/>
                <a:gd name="T23" fmla="*/ 36554 h 228"/>
                <a:gd name="T24" fmla="*/ 4053 w 141"/>
                <a:gd name="T25" fmla="*/ 28721 h 228"/>
                <a:gd name="T26" fmla="*/ 8106 w 141"/>
                <a:gd name="T27" fmla="*/ 14622 h 228"/>
                <a:gd name="T28" fmla="*/ 12610 w 141"/>
                <a:gd name="T29" fmla="*/ 0 h 228"/>
                <a:gd name="T30" fmla="*/ 20266 w 141"/>
                <a:gd name="T31" fmla="*/ 8355 h 228"/>
                <a:gd name="T32" fmla="*/ 27922 w 141"/>
                <a:gd name="T33" fmla="*/ 14622 h 228"/>
                <a:gd name="T34" fmla="*/ 34227 w 141"/>
                <a:gd name="T35" fmla="*/ 19322 h 228"/>
                <a:gd name="T36" fmla="*/ 40082 w 141"/>
                <a:gd name="T37" fmla="*/ 25066 h 228"/>
                <a:gd name="T38" fmla="*/ 42784 w 141"/>
                <a:gd name="T39" fmla="*/ 28721 h 228"/>
                <a:gd name="T40" fmla="*/ 45486 w 141"/>
                <a:gd name="T41" fmla="*/ 32899 h 228"/>
                <a:gd name="T42" fmla="*/ 48188 w 141"/>
                <a:gd name="T43" fmla="*/ 38643 h 228"/>
                <a:gd name="T44" fmla="*/ 51340 w 141"/>
                <a:gd name="T45" fmla="*/ 44910 h 228"/>
                <a:gd name="T46" fmla="*/ 54043 w 141"/>
                <a:gd name="T47" fmla="*/ 52221 h 228"/>
                <a:gd name="T48" fmla="*/ 57195 w 141"/>
                <a:gd name="T49" fmla="*/ 61098 h 228"/>
                <a:gd name="T50" fmla="*/ 59897 w 141"/>
                <a:gd name="T51" fmla="*/ 72064 h 228"/>
                <a:gd name="T52" fmla="*/ 63500 w 141"/>
                <a:gd name="T53" fmla="*/ 84075 h 228"/>
                <a:gd name="T54" fmla="*/ 63050 w 141"/>
                <a:gd name="T55" fmla="*/ 88253 h 228"/>
                <a:gd name="T56" fmla="*/ 62149 w 141"/>
                <a:gd name="T57" fmla="*/ 92430 h 228"/>
                <a:gd name="T58" fmla="*/ 60798 w 141"/>
                <a:gd name="T59" fmla="*/ 97130 h 228"/>
                <a:gd name="T60" fmla="*/ 58996 w 141"/>
                <a:gd name="T61" fmla="*/ 100264 h 228"/>
                <a:gd name="T62" fmla="*/ 57195 w 141"/>
                <a:gd name="T63" fmla="*/ 103919 h 228"/>
                <a:gd name="T64" fmla="*/ 54493 w 141"/>
                <a:gd name="T65" fmla="*/ 106530 h 228"/>
                <a:gd name="T66" fmla="*/ 51791 w 141"/>
                <a:gd name="T67" fmla="*/ 109141 h 228"/>
                <a:gd name="T68" fmla="*/ 48638 w 141"/>
                <a:gd name="T69" fmla="*/ 111230 h 228"/>
                <a:gd name="T70" fmla="*/ 45035 w 141"/>
                <a:gd name="T71" fmla="*/ 113319 h 228"/>
                <a:gd name="T72" fmla="*/ 41883 w 141"/>
                <a:gd name="T73" fmla="*/ 114885 h 228"/>
                <a:gd name="T74" fmla="*/ 38280 w 141"/>
                <a:gd name="T75" fmla="*/ 116452 h 228"/>
                <a:gd name="T76" fmla="*/ 34227 w 141"/>
                <a:gd name="T77" fmla="*/ 117496 h 228"/>
                <a:gd name="T78" fmla="*/ 26571 w 141"/>
                <a:gd name="T79" fmla="*/ 118541 h 228"/>
                <a:gd name="T80" fmla="*/ 18465 w 141"/>
                <a:gd name="T81" fmla="*/ 119063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grpSp>
          <p:nvGrpSpPr>
            <p:cNvPr id="236" name="Group 282"/>
            <p:cNvGrpSpPr>
              <a:grpSpLocks/>
            </p:cNvGrpSpPr>
            <p:nvPr>
              <p:custDataLst>
                <p:tags r:id="rId165"/>
              </p:custDataLst>
            </p:nvPr>
          </p:nvGrpSpPr>
          <p:grpSpPr bwMode="auto">
            <a:xfrm>
              <a:off x="7460126" y="3857569"/>
              <a:ext cx="268814" cy="512618"/>
              <a:chOff x="5062" y="2295"/>
              <a:chExt cx="177" cy="279"/>
            </a:xfrm>
            <a:solidFill>
              <a:srgbClr val="C6AD68"/>
            </a:solidFill>
          </p:grpSpPr>
          <p:sp>
            <p:nvSpPr>
              <p:cNvPr id="237" name="Freeform 283"/>
              <p:cNvSpPr>
                <a:spLocks/>
              </p:cNvSpPr>
              <p:nvPr/>
            </p:nvSpPr>
            <p:spPr bwMode="auto">
              <a:xfrm>
                <a:off x="5154" y="2449"/>
                <a:ext cx="19" cy="37"/>
              </a:xfrm>
              <a:custGeom>
                <a:avLst/>
                <a:gdLst>
                  <a:gd name="T0" fmla="*/ 12 w 60"/>
                  <a:gd name="T1" fmla="*/ 37 h 110"/>
                  <a:gd name="T2" fmla="*/ 13 w 60"/>
                  <a:gd name="T3" fmla="*/ 37 h 110"/>
                  <a:gd name="T4" fmla="*/ 15 w 60"/>
                  <a:gd name="T5" fmla="*/ 36 h 110"/>
                  <a:gd name="T6" fmla="*/ 16 w 60"/>
                  <a:gd name="T7" fmla="*/ 34 h 110"/>
                  <a:gd name="T8" fmla="*/ 16 w 60"/>
                  <a:gd name="T9" fmla="*/ 32 h 110"/>
                  <a:gd name="T10" fmla="*/ 17 w 60"/>
                  <a:gd name="T11" fmla="*/ 30 h 110"/>
                  <a:gd name="T12" fmla="*/ 18 w 60"/>
                  <a:gd name="T13" fmla="*/ 28 h 110"/>
                  <a:gd name="T14" fmla="*/ 19 w 60"/>
                  <a:gd name="T15" fmla="*/ 26 h 110"/>
                  <a:gd name="T16" fmla="*/ 19 w 60"/>
                  <a:gd name="T17" fmla="*/ 25 h 110"/>
                  <a:gd name="T18" fmla="*/ 19 w 60"/>
                  <a:gd name="T19" fmla="*/ 20 h 110"/>
                  <a:gd name="T20" fmla="*/ 18 w 60"/>
                  <a:gd name="T21" fmla="*/ 16 h 110"/>
                  <a:gd name="T22" fmla="*/ 18 w 60"/>
                  <a:gd name="T23" fmla="*/ 13 h 110"/>
                  <a:gd name="T24" fmla="*/ 17 w 60"/>
                  <a:gd name="T25" fmla="*/ 10 h 110"/>
                  <a:gd name="T26" fmla="*/ 16 w 60"/>
                  <a:gd name="T27" fmla="*/ 7 h 110"/>
                  <a:gd name="T28" fmla="*/ 15 w 60"/>
                  <a:gd name="T29" fmla="*/ 4 h 110"/>
                  <a:gd name="T30" fmla="*/ 14 w 60"/>
                  <a:gd name="T31" fmla="*/ 2 h 110"/>
                  <a:gd name="T32" fmla="*/ 12 w 60"/>
                  <a:gd name="T33" fmla="*/ 0 h 110"/>
                  <a:gd name="T34" fmla="*/ 11 w 60"/>
                  <a:gd name="T35" fmla="*/ 1 h 110"/>
                  <a:gd name="T36" fmla="*/ 10 w 60"/>
                  <a:gd name="T37" fmla="*/ 3 h 110"/>
                  <a:gd name="T38" fmla="*/ 9 w 60"/>
                  <a:gd name="T39" fmla="*/ 4 h 110"/>
                  <a:gd name="T40" fmla="*/ 8 w 60"/>
                  <a:gd name="T41" fmla="*/ 6 h 110"/>
                  <a:gd name="T42" fmla="*/ 6 w 60"/>
                  <a:gd name="T43" fmla="*/ 10 h 110"/>
                  <a:gd name="T44" fmla="*/ 5 w 60"/>
                  <a:gd name="T45" fmla="*/ 13 h 110"/>
                  <a:gd name="T46" fmla="*/ 3 w 60"/>
                  <a:gd name="T47" fmla="*/ 17 h 110"/>
                  <a:gd name="T48" fmla="*/ 2 w 60"/>
                  <a:gd name="T49" fmla="*/ 21 h 110"/>
                  <a:gd name="T50" fmla="*/ 2 w 60"/>
                  <a:gd name="T51" fmla="*/ 22 h 110"/>
                  <a:gd name="T52" fmla="*/ 1 w 60"/>
                  <a:gd name="T53" fmla="*/ 23 h 110"/>
                  <a:gd name="T54" fmla="*/ 1 w 60"/>
                  <a:gd name="T55" fmla="*/ 24 h 110"/>
                  <a:gd name="T56" fmla="*/ 0 w 60"/>
                  <a:gd name="T57" fmla="*/ 25 h 110"/>
                  <a:gd name="T58" fmla="*/ 0 w 60"/>
                  <a:gd name="T59" fmla="*/ 26 h 110"/>
                  <a:gd name="T60" fmla="*/ 1 w 60"/>
                  <a:gd name="T61" fmla="*/ 28 h 110"/>
                  <a:gd name="T62" fmla="*/ 2 w 60"/>
                  <a:gd name="T63" fmla="*/ 30 h 110"/>
                  <a:gd name="T64" fmla="*/ 4 w 60"/>
                  <a:gd name="T65" fmla="*/ 32 h 110"/>
                  <a:gd name="T66" fmla="*/ 6 w 60"/>
                  <a:gd name="T67" fmla="*/ 34 h 110"/>
                  <a:gd name="T68" fmla="*/ 8 w 60"/>
                  <a:gd name="T69" fmla="*/ 36 h 110"/>
                  <a:gd name="T70" fmla="*/ 10 w 60"/>
                  <a:gd name="T71" fmla="*/ 37 h 110"/>
                  <a:gd name="T72" fmla="*/ 12 w 60"/>
                  <a:gd name="T73" fmla="*/ 37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grp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38" name="Freeform 284"/>
              <p:cNvSpPr>
                <a:spLocks/>
              </p:cNvSpPr>
              <p:nvPr/>
            </p:nvSpPr>
            <p:spPr bwMode="auto">
              <a:xfrm>
                <a:off x="5189" y="2422"/>
                <a:ext cx="24" cy="25"/>
              </a:xfrm>
              <a:custGeom>
                <a:avLst/>
                <a:gdLst>
                  <a:gd name="T0" fmla="*/ 0 w 72"/>
                  <a:gd name="T1" fmla="*/ 4 h 75"/>
                  <a:gd name="T2" fmla="*/ 3 w 72"/>
                  <a:gd name="T3" fmla="*/ 6 h 75"/>
                  <a:gd name="T4" fmla="*/ 5 w 72"/>
                  <a:gd name="T5" fmla="*/ 8 h 75"/>
                  <a:gd name="T6" fmla="*/ 8 w 72"/>
                  <a:gd name="T7" fmla="*/ 11 h 75"/>
                  <a:gd name="T8" fmla="*/ 10 w 72"/>
                  <a:gd name="T9" fmla="*/ 13 h 75"/>
                  <a:gd name="T10" fmla="*/ 12 w 72"/>
                  <a:gd name="T11" fmla="*/ 16 h 75"/>
                  <a:gd name="T12" fmla="*/ 14 w 72"/>
                  <a:gd name="T13" fmla="*/ 19 h 75"/>
                  <a:gd name="T14" fmla="*/ 15 w 72"/>
                  <a:gd name="T15" fmla="*/ 22 h 75"/>
                  <a:gd name="T16" fmla="*/ 15 w 72"/>
                  <a:gd name="T17" fmla="*/ 25 h 75"/>
                  <a:gd name="T18" fmla="*/ 24 w 72"/>
                  <a:gd name="T19" fmla="*/ 25 h 75"/>
                  <a:gd name="T20" fmla="*/ 22 w 72"/>
                  <a:gd name="T21" fmla="*/ 17 h 75"/>
                  <a:gd name="T22" fmla="*/ 20 w 72"/>
                  <a:gd name="T23" fmla="*/ 11 h 75"/>
                  <a:gd name="T24" fmla="*/ 20 w 72"/>
                  <a:gd name="T25" fmla="*/ 9 h 75"/>
                  <a:gd name="T26" fmla="*/ 21 w 72"/>
                  <a:gd name="T27" fmla="*/ 6 h 75"/>
                  <a:gd name="T28" fmla="*/ 22 w 72"/>
                  <a:gd name="T29" fmla="*/ 4 h 75"/>
                  <a:gd name="T30" fmla="*/ 24 w 72"/>
                  <a:gd name="T31" fmla="*/ 0 h 75"/>
                  <a:gd name="T32" fmla="*/ 17 w 72"/>
                  <a:gd name="T33" fmla="*/ 0 h 75"/>
                  <a:gd name="T34" fmla="*/ 11 w 72"/>
                  <a:gd name="T35" fmla="*/ 0 h 75"/>
                  <a:gd name="T36" fmla="*/ 7 w 72"/>
                  <a:gd name="T37" fmla="*/ 0 h 75"/>
                  <a:gd name="T38" fmla="*/ 4 w 72"/>
                  <a:gd name="T39" fmla="*/ 1 h 75"/>
                  <a:gd name="T40" fmla="*/ 3 w 72"/>
                  <a:gd name="T41" fmla="*/ 2 h 75"/>
                  <a:gd name="T42" fmla="*/ 2 w 72"/>
                  <a:gd name="T43" fmla="*/ 2 h 75"/>
                  <a:gd name="T44" fmla="*/ 1 w 72"/>
                  <a:gd name="T45" fmla="*/ 3 h 75"/>
                  <a:gd name="T46" fmla="*/ 0 w 72"/>
                  <a:gd name="T47" fmla="*/ 4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grp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39" name="Freeform 285"/>
              <p:cNvSpPr>
                <a:spLocks/>
              </p:cNvSpPr>
              <p:nvPr/>
            </p:nvSpPr>
            <p:spPr bwMode="auto">
              <a:xfrm>
                <a:off x="5160" y="2389"/>
                <a:ext cx="5" cy="16"/>
              </a:xfrm>
              <a:custGeom>
                <a:avLst/>
                <a:gdLst>
                  <a:gd name="T0" fmla="*/ 5 w 15"/>
                  <a:gd name="T1" fmla="*/ 16 h 49"/>
                  <a:gd name="T2" fmla="*/ 5 w 15"/>
                  <a:gd name="T3" fmla="*/ 11 h 49"/>
                  <a:gd name="T4" fmla="*/ 5 w 15"/>
                  <a:gd name="T5" fmla="*/ 6 h 49"/>
                  <a:gd name="T6" fmla="*/ 5 w 15"/>
                  <a:gd name="T7" fmla="*/ 4 h 49"/>
                  <a:gd name="T8" fmla="*/ 4 w 15"/>
                  <a:gd name="T9" fmla="*/ 2 h 49"/>
                  <a:gd name="T10" fmla="*/ 4 w 15"/>
                  <a:gd name="T11" fmla="*/ 1 h 49"/>
                  <a:gd name="T12" fmla="*/ 3 w 15"/>
                  <a:gd name="T13" fmla="*/ 0 h 49"/>
                  <a:gd name="T14" fmla="*/ 1 w 15"/>
                  <a:gd name="T15" fmla="*/ 2 h 49"/>
                  <a:gd name="T16" fmla="*/ 1 w 15"/>
                  <a:gd name="T17" fmla="*/ 5 h 49"/>
                  <a:gd name="T18" fmla="*/ 0 w 15"/>
                  <a:gd name="T19" fmla="*/ 8 h 49"/>
                  <a:gd name="T20" fmla="*/ 0 w 15"/>
                  <a:gd name="T21" fmla="*/ 10 h 49"/>
                  <a:gd name="T22" fmla="*/ 0 w 15"/>
                  <a:gd name="T23" fmla="*/ 12 h 49"/>
                  <a:gd name="T24" fmla="*/ 1 w 15"/>
                  <a:gd name="T25" fmla="*/ 14 h 49"/>
                  <a:gd name="T26" fmla="*/ 2 w 15"/>
                  <a:gd name="T27" fmla="*/ 14 h 49"/>
                  <a:gd name="T28" fmla="*/ 3 w 15"/>
                  <a:gd name="T29" fmla="*/ 15 h 49"/>
                  <a:gd name="T30" fmla="*/ 4 w 15"/>
                  <a:gd name="T31" fmla="*/ 16 h 49"/>
                  <a:gd name="T32" fmla="*/ 5 w 15"/>
                  <a:gd name="T33" fmla="*/ 16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grp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40" name="Freeform 286"/>
              <p:cNvSpPr>
                <a:spLocks/>
              </p:cNvSpPr>
              <p:nvPr/>
            </p:nvSpPr>
            <p:spPr bwMode="auto">
              <a:xfrm>
                <a:off x="5139" y="2387"/>
                <a:ext cx="15" cy="13"/>
              </a:xfrm>
              <a:custGeom>
                <a:avLst/>
                <a:gdLst>
                  <a:gd name="T0" fmla="*/ 6 w 47"/>
                  <a:gd name="T1" fmla="*/ 2 h 40"/>
                  <a:gd name="T2" fmla="*/ 0 w 47"/>
                  <a:gd name="T3" fmla="*/ 12 h 40"/>
                  <a:gd name="T4" fmla="*/ 2 w 47"/>
                  <a:gd name="T5" fmla="*/ 13 h 40"/>
                  <a:gd name="T6" fmla="*/ 4 w 47"/>
                  <a:gd name="T7" fmla="*/ 13 h 40"/>
                  <a:gd name="T8" fmla="*/ 6 w 47"/>
                  <a:gd name="T9" fmla="*/ 13 h 40"/>
                  <a:gd name="T10" fmla="*/ 8 w 47"/>
                  <a:gd name="T11" fmla="*/ 12 h 40"/>
                  <a:gd name="T12" fmla="*/ 10 w 47"/>
                  <a:gd name="T13" fmla="*/ 12 h 40"/>
                  <a:gd name="T14" fmla="*/ 12 w 47"/>
                  <a:gd name="T15" fmla="*/ 11 h 40"/>
                  <a:gd name="T16" fmla="*/ 14 w 47"/>
                  <a:gd name="T17" fmla="*/ 10 h 40"/>
                  <a:gd name="T18" fmla="*/ 15 w 47"/>
                  <a:gd name="T19" fmla="*/ 8 h 40"/>
                  <a:gd name="T20" fmla="*/ 15 w 47"/>
                  <a:gd name="T21" fmla="*/ 0 h 40"/>
                  <a:gd name="T22" fmla="*/ 13 w 47"/>
                  <a:gd name="T23" fmla="*/ 0 h 40"/>
                  <a:gd name="T24" fmla="*/ 11 w 47"/>
                  <a:gd name="T25" fmla="*/ 0 h 40"/>
                  <a:gd name="T26" fmla="*/ 8 w 47"/>
                  <a:gd name="T27" fmla="*/ 1 h 40"/>
                  <a:gd name="T28" fmla="*/ 6 w 47"/>
                  <a:gd name="T29" fmla="*/ 2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grp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41" name="Freeform 287"/>
              <p:cNvSpPr>
                <a:spLocks/>
              </p:cNvSpPr>
              <p:nvPr/>
            </p:nvSpPr>
            <p:spPr bwMode="auto">
              <a:xfrm>
                <a:off x="5184" y="2465"/>
                <a:ext cx="13" cy="10"/>
              </a:xfrm>
              <a:custGeom>
                <a:avLst/>
                <a:gdLst>
                  <a:gd name="T0" fmla="*/ 0 w 39"/>
                  <a:gd name="T1" fmla="*/ 0 h 31"/>
                  <a:gd name="T2" fmla="*/ 1 w 39"/>
                  <a:gd name="T3" fmla="*/ 3 h 31"/>
                  <a:gd name="T4" fmla="*/ 2 w 39"/>
                  <a:gd name="T5" fmla="*/ 4 h 31"/>
                  <a:gd name="T6" fmla="*/ 4 w 39"/>
                  <a:gd name="T7" fmla="*/ 6 h 31"/>
                  <a:gd name="T8" fmla="*/ 6 w 39"/>
                  <a:gd name="T9" fmla="*/ 7 h 31"/>
                  <a:gd name="T10" fmla="*/ 8 w 39"/>
                  <a:gd name="T11" fmla="*/ 8 h 31"/>
                  <a:gd name="T12" fmla="*/ 9 w 39"/>
                  <a:gd name="T13" fmla="*/ 9 h 31"/>
                  <a:gd name="T14" fmla="*/ 11 w 39"/>
                  <a:gd name="T15" fmla="*/ 10 h 31"/>
                  <a:gd name="T16" fmla="*/ 13 w 39"/>
                  <a:gd name="T17" fmla="*/ 10 h 31"/>
                  <a:gd name="T18" fmla="*/ 11 w 39"/>
                  <a:gd name="T19" fmla="*/ 7 h 31"/>
                  <a:gd name="T20" fmla="*/ 8 w 39"/>
                  <a:gd name="T21" fmla="*/ 5 h 31"/>
                  <a:gd name="T22" fmla="*/ 5 w 39"/>
                  <a:gd name="T23" fmla="*/ 2 h 31"/>
                  <a:gd name="T24" fmla="*/ 2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grp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42" name="Freeform 288"/>
              <p:cNvSpPr>
                <a:spLocks/>
              </p:cNvSpPr>
              <p:nvPr/>
            </p:nvSpPr>
            <p:spPr bwMode="auto">
              <a:xfrm>
                <a:off x="5172" y="2410"/>
                <a:ext cx="10" cy="6"/>
              </a:xfrm>
              <a:custGeom>
                <a:avLst/>
                <a:gdLst>
                  <a:gd name="T0" fmla="*/ 0 w 34"/>
                  <a:gd name="T1" fmla="*/ 0 h 19"/>
                  <a:gd name="T2" fmla="*/ 10 w 34"/>
                  <a:gd name="T3" fmla="*/ 6 h 19"/>
                  <a:gd name="T4" fmla="*/ 10 w 34"/>
                  <a:gd name="T5" fmla="*/ 0 h 19"/>
                  <a:gd name="T6" fmla="*/ 7 w 34"/>
                  <a:gd name="T7" fmla="*/ 0 h 19"/>
                  <a:gd name="T8" fmla="*/ 4 w 34"/>
                  <a:gd name="T9" fmla="*/ 0 h 19"/>
                  <a:gd name="T10" fmla="*/ 2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grp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43" name="Freeform 289"/>
              <p:cNvSpPr>
                <a:spLocks/>
              </p:cNvSpPr>
              <p:nvPr/>
            </p:nvSpPr>
            <p:spPr bwMode="auto">
              <a:xfrm>
                <a:off x="5180" y="2471"/>
                <a:ext cx="6" cy="4"/>
              </a:xfrm>
              <a:custGeom>
                <a:avLst/>
                <a:gdLst>
                  <a:gd name="T0" fmla="*/ 0 w 19"/>
                  <a:gd name="T1" fmla="*/ 0 h 12"/>
                  <a:gd name="T2" fmla="*/ 6 w 19"/>
                  <a:gd name="T3" fmla="*/ 4 h 12"/>
                  <a:gd name="T4" fmla="*/ 4 w 19"/>
                  <a:gd name="T5" fmla="*/ 2 h 12"/>
                  <a:gd name="T6" fmla="*/ 2 w 19"/>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grp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44" name="Freeform 290"/>
              <p:cNvSpPr>
                <a:spLocks/>
              </p:cNvSpPr>
              <p:nvPr/>
            </p:nvSpPr>
            <p:spPr bwMode="auto">
              <a:xfrm>
                <a:off x="5062" y="2447"/>
                <a:ext cx="42" cy="55"/>
              </a:xfrm>
              <a:custGeom>
                <a:avLst/>
                <a:gdLst>
                  <a:gd name="T0" fmla="*/ 38 w 126"/>
                  <a:gd name="T1" fmla="*/ 0 h 166"/>
                  <a:gd name="T2" fmla="*/ 39 w 126"/>
                  <a:gd name="T3" fmla="*/ 2 h 166"/>
                  <a:gd name="T4" fmla="*/ 40 w 126"/>
                  <a:gd name="T5" fmla="*/ 3 h 166"/>
                  <a:gd name="T6" fmla="*/ 41 w 126"/>
                  <a:gd name="T7" fmla="*/ 4 h 166"/>
                  <a:gd name="T8" fmla="*/ 42 w 126"/>
                  <a:gd name="T9" fmla="*/ 6 h 166"/>
                  <a:gd name="T10" fmla="*/ 42 w 126"/>
                  <a:gd name="T11" fmla="*/ 7 h 166"/>
                  <a:gd name="T12" fmla="*/ 42 w 126"/>
                  <a:gd name="T13" fmla="*/ 8 h 166"/>
                  <a:gd name="T14" fmla="*/ 41 w 126"/>
                  <a:gd name="T15" fmla="*/ 11 h 166"/>
                  <a:gd name="T16" fmla="*/ 39 w 126"/>
                  <a:gd name="T17" fmla="*/ 14 h 166"/>
                  <a:gd name="T18" fmla="*/ 38 w 126"/>
                  <a:gd name="T19" fmla="*/ 17 h 166"/>
                  <a:gd name="T20" fmla="*/ 35 w 126"/>
                  <a:gd name="T21" fmla="*/ 20 h 166"/>
                  <a:gd name="T22" fmla="*/ 30 w 126"/>
                  <a:gd name="T23" fmla="*/ 28 h 166"/>
                  <a:gd name="T24" fmla="*/ 24 w 126"/>
                  <a:gd name="T25" fmla="*/ 34 h 166"/>
                  <a:gd name="T26" fmla="*/ 18 w 126"/>
                  <a:gd name="T27" fmla="*/ 42 h 166"/>
                  <a:gd name="T28" fmla="*/ 11 w 126"/>
                  <a:gd name="T29" fmla="*/ 48 h 166"/>
                  <a:gd name="T30" fmla="*/ 8 w 126"/>
                  <a:gd name="T31" fmla="*/ 50 h 166"/>
                  <a:gd name="T32" fmla="*/ 5 w 126"/>
                  <a:gd name="T33" fmla="*/ 52 h 166"/>
                  <a:gd name="T34" fmla="*/ 2 w 126"/>
                  <a:gd name="T35" fmla="*/ 54 h 166"/>
                  <a:gd name="T36" fmla="*/ 0 w 126"/>
                  <a:gd name="T37" fmla="*/ 55 h 166"/>
                  <a:gd name="T38" fmla="*/ 0 w 126"/>
                  <a:gd name="T39" fmla="*/ 53 h 166"/>
                  <a:gd name="T40" fmla="*/ 0 w 126"/>
                  <a:gd name="T41" fmla="*/ 51 h 166"/>
                  <a:gd name="T42" fmla="*/ 0 w 126"/>
                  <a:gd name="T43" fmla="*/ 48 h 166"/>
                  <a:gd name="T44" fmla="*/ 0 w 126"/>
                  <a:gd name="T45" fmla="*/ 45 h 166"/>
                  <a:gd name="T46" fmla="*/ 1 w 126"/>
                  <a:gd name="T47" fmla="*/ 43 h 166"/>
                  <a:gd name="T48" fmla="*/ 2 w 126"/>
                  <a:gd name="T49" fmla="*/ 42 h 166"/>
                  <a:gd name="T50" fmla="*/ 4 w 126"/>
                  <a:gd name="T51" fmla="*/ 41 h 166"/>
                  <a:gd name="T52" fmla="*/ 5 w 126"/>
                  <a:gd name="T53" fmla="*/ 40 h 166"/>
                  <a:gd name="T54" fmla="*/ 9 w 126"/>
                  <a:gd name="T55" fmla="*/ 38 h 166"/>
                  <a:gd name="T56" fmla="*/ 11 w 126"/>
                  <a:gd name="T57" fmla="*/ 36 h 166"/>
                  <a:gd name="T58" fmla="*/ 13 w 126"/>
                  <a:gd name="T59" fmla="*/ 34 h 166"/>
                  <a:gd name="T60" fmla="*/ 16 w 126"/>
                  <a:gd name="T61" fmla="*/ 32 h 166"/>
                  <a:gd name="T62" fmla="*/ 18 w 126"/>
                  <a:gd name="T63" fmla="*/ 29 h 166"/>
                  <a:gd name="T64" fmla="*/ 19 w 126"/>
                  <a:gd name="T65" fmla="*/ 27 h 166"/>
                  <a:gd name="T66" fmla="*/ 22 w 126"/>
                  <a:gd name="T67" fmla="*/ 22 h 166"/>
                  <a:gd name="T68" fmla="*/ 24 w 126"/>
                  <a:gd name="T69" fmla="*/ 17 h 166"/>
                  <a:gd name="T70" fmla="*/ 26 w 126"/>
                  <a:gd name="T71" fmla="*/ 12 h 166"/>
                  <a:gd name="T72" fmla="*/ 29 w 126"/>
                  <a:gd name="T73" fmla="*/ 8 h 166"/>
                  <a:gd name="T74" fmla="*/ 31 w 126"/>
                  <a:gd name="T75" fmla="*/ 5 h 166"/>
                  <a:gd name="T76" fmla="*/ 32 w 126"/>
                  <a:gd name="T77" fmla="*/ 4 h 166"/>
                  <a:gd name="T78" fmla="*/ 35 w 126"/>
                  <a:gd name="T79" fmla="*/ 2 h 166"/>
                  <a:gd name="T80" fmla="*/ 38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grp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45" name="Freeform 291"/>
              <p:cNvSpPr>
                <a:spLocks/>
              </p:cNvSpPr>
              <p:nvPr/>
            </p:nvSpPr>
            <p:spPr bwMode="auto">
              <a:xfrm>
                <a:off x="5154" y="2465"/>
                <a:ext cx="85" cy="86"/>
              </a:xfrm>
              <a:custGeom>
                <a:avLst/>
                <a:gdLst>
                  <a:gd name="T0" fmla="*/ 3 w 259"/>
                  <a:gd name="T1" fmla="*/ 60 h 259"/>
                  <a:gd name="T2" fmla="*/ 0 w 259"/>
                  <a:gd name="T3" fmla="*/ 54 h 259"/>
                  <a:gd name="T4" fmla="*/ 0 w 259"/>
                  <a:gd name="T5" fmla="*/ 47 h 259"/>
                  <a:gd name="T6" fmla="*/ 2 w 259"/>
                  <a:gd name="T7" fmla="*/ 43 h 259"/>
                  <a:gd name="T8" fmla="*/ 6 w 259"/>
                  <a:gd name="T9" fmla="*/ 42 h 259"/>
                  <a:gd name="T10" fmla="*/ 11 w 259"/>
                  <a:gd name="T11" fmla="*/ 39 h 259"/>
                  <a:gd name="T12" fmla="*/ 16 w 259"/>
                  <a:gd name="T13" fmla="*/ 33 h 259"/>
                  <a:gd name="T14" fmla="*/ 20 w 259"/>
                  <a:gd name="T15" fmla="*/ 30 h 259"/>
                  <a:gd name="T16" fmla="*/ 22 w 259"/>
                  <a:gd name="T17" fmla="*/ 29 h 259"/>
                  <a:gd name="T18" fmla="*/ 27 w 259"/>
                  <a:gd name="T19" fmla="*/ 29 h 259"/>
                  <a:gd name="T20" fmla="*/ 31 w 259"/>
                  <a:gd name="T21" fmla="*/ 31 h 259"/>
                  <a:gd name="T22" fmla="*/ 33 w 259"/>
                  <a:gd name="T23" fmla="*/ 35 h 259"/>
                  <a:gd name="T24" fmla="*/ 35 w 259"/>
                  <a:gd name="T25" fmla="*/ 37 h 259"/>
                  <a:gd name="T26" fmla="*/ 39 w 259"/>
                  <a:gd name="T27" fmla="*/ 37 h 259"/>
                  <a:gd name="T28" fmla="*/ 44 w 259"/>
                  <a:gd name="T29" fmla="*/ 35 h 259"/>
                  <a:gd name="T30" fmla="*/ 49 w 259"/>
                  <a:gd name="T31" fmla="*/ 31 h 259"/>
                  <a:gd name="T32" fmla="*/ 53 w 259"/>
                  <a:gd name="T33" fmla="*/ 26 h 259"/>
                  <a:gd name="T34" fmla="*/ 57 w 259"/>
                  <a:gd name="T35" fmla="*/ 17 h 259"/>
                  <a:gd name="T36" fmla="*/ 62 w 259"/>
                  <a:gd name="T37" fmla="*/ 5 h 259"/>
                  <a:gd name="T38" fmla="*/ 64 w 259"/>
                  <a:gd name="T39" fmla="*/ 1 h 259"/>
                  <a:gd name="T40" fmla="*/ 66 w 259"/>
                  <a:gd name="T41" fmla="*/ 4 h 259"/>
                  <a:gd name="T42" fmla="*/ 70 w 259"/>
                  <a:gd name="T43" fmla="*/ 6 h 259"/>
                  <a:gd name="T44" fmla="*/ 72 w 259"/>
                  <a:gd name="T45" fmla="*/ 11 h 259"/>
                  <a:gd name="T46" fmla="*/ 72 w 259"/>
                  <a:gd name="T47" fmla="*/ 17 h 259"/>
                  <a:gd name="T48" fmla="*/ 74 w 259"/>
                  <a:gd name="T49" fmla="*/ 20 h 259"/>
                  <a:gd name="T50" fmla="*/ 77 w 259"/>
                  <a:gd name="T51" fmla="*/ 23 h 259"/>
                  <a:gd name="T52" fmla="*/ 77 w 259"/>
                  <a:gd name="T53" fmla="*/ 29 h 259"/>
                  <a:gd name="T54" fmla="*/ 77 w 259"/>
                  <a:gd name="T55" fmla="*/ 35 h 259"/>
                  <a:gd name="T56" fmla="*/ 78 w 259"/>
                  <a:gd name="T57" fmla="*/ 37 h 259"/>
                  <a:gd name="T58" fmla="*/ 80 w 259"/>
                  <a:gd name="T59" fmla="*/ 40 h 259"/>
                  <a:gd name="T60" fmla="*/ 82 w 259"/>
                  <a:gd name="T61" fmla="*/ 45 h 259"/>
                  <a:gd name="T62" fmla="*/ 83 w 259"/>
                  <a:gd name="T63" fmla="*/ 53 h 259"/>
                  <a:gd name="T64" fmla="*/ 80 w 259"/>
                  <a:gd name="T65" fmla="*/ 78 h 259"/>
                  <a:gd name="T66" fmla="*/ 78 w 259"/>
                  <a:gd name="T67" fmla="*/ 74 h 259"/>
                  <a:gd name="T68" fmla="*/ 78 w 259"/>
                  <a:gd name="T69" fmla="*/ 69 h 259"/>
                  <a:gd name="T70" fmla="*/ 78 w 259"/>
                  <a:gd name="T71" fmla="*/ 64 h 259"/>
                  <a:gd name="T72" fmla="*/ 73 w 259"/>
                  <a:gd name="T73" fmla="*/ 62 h 259"/>
                  <a:gd name="T74" fmla="*/ 68 w 259"/>
                  <a:gd name="T75" fmla="*/ 59 h 259"/>
                  <a:gd name="T76" fmla="*/ 64 w 259"/>
                  <a:gd name="T77" fmla="*/ 66 h 259"/>
                  <a:gd name="T78" fmla="*/ 62 w 259"/>
                  <a:gd name="T79" fmla="*/ 73 h 259"/>
                  <a:gd name="T80" fmla="*/ 61 w 259"/>
                  <a:gd name="T81" fmla="*/ 86 h 259"/>
                  <a:gd name="T82" fmla="*/ 41 w 259"/>
                  <a:gd name="T83" fmla="*/ 80 h 259"/>
                  <a:gd name="T84" fmla="*/ 36 w 259"/>
                  <a:gd name="T85" fmla="*/ 73 h 259"/>
                  <a:gd name="T86" fmla="*/ 32 w 259"/>
                  <a:gd name="T87" fmla="*/ 69 h 259"/>
                  <a:gd name="T88" fmla="*/ 32 w 259"/>
                  <a:gd name="T89" fmla="*/ 65 h 259"/>
                  <a:gd name="T90" fmla="*/ 34 w 259"/>
                  <a:gd name="T91" fmla="*/ 62 h 259"/>
                  <a:gd name="T92" fmla="*/ 37 w 259"/>
                  <a:gd name="T93" fmla="*/ 60 h 259"/>
                  <a:gd name="T94" fmla="*/ 38 w 259"/>
                  <a:gd name="T95" fmla="*/ 57 h 259"/>
                  <a:gd name="T96" fmla="*/ 31 w 259"/>
                  <a:gd name="T97" fmla="*/ 51 h 259"/>
                  <a:gd name="T98" fmla="*/ 9 w 259"/>
                  <a:gd name="T99" fmla="*/ 51 h 259"/>
                  <a:gd name="T100" fmla="*/ 7 w 259"/>
                  <a:gd name="T101" fmla="*/ 54 h 259"/>
                  <a:gd name="T102" fmla="*/ 5 w 259"/>
                  <a:gd name="T103" fmla="*/ 58 h 259"/>
                  <a:gd name="T104" fmla="*/ 4 w 259"/>
                  <a:gd name="T105" fmla="*/ 62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grp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46" name="Freeform 292"/>
              <p:cNvSpPr>
                <a:spLocks/>
              </p:cNvSpPr>
              <p:nvPr/>
            </p:nvSpPr>
            <p:spPr bwMode="auto">
              <a:xfrm>
                <a:off x="5104" y="2395"/>
                <a:ext cx="23" cy="31"/>
              </a:xfrm>
              <a:custGeom>
                <a:avLst/>
                <a:gdLst>
                  <a:gd name="T0" fmla="*/ 23 w 72"/>
                  <a:gd name="T1" fmla="*/ 14 h 92"/>
                  <a:gd name="T2" fmla="*/ 23 w 72"/>
                  <a:gd name="T3" fmla="*/ 31 h 92"/>
                  <a:gd name="T4" fmla="*/ 21 w 72"/>
                  <a:gd name="T5" fmla="*/ 29 h 92"/>
                  <a:gd name="T6" fmla="*/ 19 w 72"/>
                  <a:gd name="T7" fmla="*/ 27 h 92"/>
                  <a:gd name="T8" fmla="*/ 16 w 72"/>
                  <a:gd name="T9" fmla="*/ 25 h 92"/>
                  <a:gd name="T10" fmla="*/ 15 w 72"/>
                  <a:gd name="T11" fmla="*/ 23 h 92"/>
                  <a:gd name="T12" fmla="*/ 12 w 72"/>
                  <a:gd name="T13" fmla="*/ 20 h 92"/>
                  <a:gd name="T14" fmla="*/ 10 w 72"/>
                  <a:gd name="T15" fmla="*/ 16 h 92"/>
                  <a:gd name="T16" fmla="*/ 8 w 72"/>
                  <a:gd name="T17" fmla="*/ 11 h 92"/>
                  <a:gd name="T18" fmla="*/ 6 w 72"/>
                  <a:gd name="T19" fmla="*/ 8 h 92"/>
                  <a:gd name="T20" fmla="*/ 4 w 72"/>
                  <a:gd name="T21" fmla="*/ 4 h 92"/>
                  <a:gd name="T22" fmla="*/ 0 w 72"/>
                  <a:gd name="T23" fmla="*/ 0 h 92"/>
                  <a:gd name="T24" fmla="*/ 8 w 72"/>
                  <a:gd name="T25" fmla="*/ 4 h 92"/>
                  <a:gd name="T26" fmla="*/ 14 w 72"/>
                  <a:gd name="T27" fmla="*/ 7 h 92"/>
                  <a:gd name="T28" fmla="*/ 16 w 72"/>
                  <a:gd name="T29" fmla="*/ 9 h 92"/>
                  <a:gd name="T30" fmla="*/ 19 w 72"/>
                  <a:gd name="T31" fmla="*/ 10 h 92"/>
                  <a:gd name="T32" fmla="*/ 21 w 72"/>
                  <a:gd name="T33" fmla="*/ 12 h 92"/>
                  <a:gd name="T34" fmla="*/ 23 w 72"/>
                  <a:gd name="T35" fmla="*/ 14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grp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47" name="Freeform 293"/>
              <p:cNvSpPr>
                <a:spLocks/>
              </p:cNvSpPr>
              <p:nvPr/>
            </p:nvSpPr>
            <p:spPr bwMode="auto">
              <a:xfrm>
                <a:off x="5143" y="2436"/>
                <a:ext cx="16" cy="21"/>
              </a:xfrm>
              <a:custGeom>
                <a:avLst/>
                <a:gdLst>
                  <a:gd name="T0" fmla="*/ 2 w 46"/>
                  <a:gd name="T1" fmla="*/ 2 h 62"/>
                  <a:gd name="T2" fmla="*/ 7 w 46"/>
                  <a:gd name="T3" fmla="*/ 2 h 62"/>
                  <a:gd name="T4" fmla="*/ 11 w 46"/>
                  <a:gd name="T5" fmla="*/ 1 h 62"/>
                  <a:gd name="T6" fmla="*/ 14 w 46"/>
                  <a:gd name="T7" fmla="*/ 0 h 62"/>
                  <a:gd name="T8" fmla="*/ 16 w 46"/>
                  <a:gd name="T9" fmla="*/ 0 h 62"/>
                  <a:gd name="T10" fmla="*/ 16 w 46"/>
                  <a:gd name="T11" fmla="*/ 3 h 62"/>
                  <a:gd name="T12" fmla="*/ 16 w 46"/>
                  <a:gd name="T13" fmla="*/ 6 h 62"/>
                  <a:gd name="T14" fmla="*/ 16 w 46"/>
                  <a:gd name="T15" fmla="*/ 9 h 62"/>
                  <a:gd name="T16" fmla="*/ 16 w 46"/>
                  <a:gd name="T17" fmla="*/ 13 h 62"/>
                  <a:gd name="T18" fmla="*/ 16 w 46"/>
                  <a:gd name="T19" fmla="*/ 16 h 62"/>
                  <a:gd name="T20" fmla="*/ 14 w 46"/>
                  <a:gd name="T21" fmla="*/ 18 h 62"/>
                  <a:gd name="T22" fmla="*/ 14 w 46"/>
                  <a:gd name="T23" fmla="*/ 19 h 62"/>
                  <a:gd name="T24" fmla="*/ 13 w 46"/>
                  <a:gd name="T25" fmla="*/ 20 h 62"/>
                  <a:gd name="T26" fmla="*/ 12 w 46"/>
                  <a:gd name="T27" fmla="*/ 21 h 62"/>
                  <a:gd name="T28" fmla="*/ 11 w 46"/>
                  <a:gd name="T29" fmla="*/ 21 h 62"/>
                  <a:gd name="T30" fmla="*/ 9 w 46"/>
                  <a:gd name="T31" fmla="*/ 21 h 62"/>
                  <a:gd name="T32" fmla="*/ 8 w 46"/>
                  <a:gd name="T33" fmla="*/ 20 h 62"/>
                  <a:gd name="T34" fmla="*/ 6 w 46"/>
                  <a:gd name="T35" fmla="*/ 20 h 62"/>
                  <a:gd name="T36" fmla="*/ 5 w 46"/>
                  <a:gd name="T37" fmla="*/ 19 h 62"/>
                  <a:gd name="T38" fmla="*/ 4 w 46"/>
                  <a:gd name="T39" fmla="*/ 18 h 62"/>
                  <a:gd name="T40" fmla="*/ 2 w 46"/>
                  <a:gd name="T41" fmla="*/ 17 h 62"/>
                  <a:gd name="T42" fmla="*/ 2 w 46"/>
                  <a:gd name="T43" fmla="*/ 16 h 62"/>
                  <a:gd name="T44" fmla="*/ 1 w 46"/>
                  <a:gd name="T45" fmla="*/ 15 h 62"/>
                  <a:gd name="T46" fmla="*/ 0 w 46"/>
                  <a:gd name="T47" fmla="*/ 12 h 62"/>
                  <a:gd name="T48" fmla="*/ 0 w 46"/>
                  <a:gd name="T49" fmla="*/ 8 h 62"/>
                  <a:gd name="T50" fmla="*/ 0 w 46"/>
                  <a:gd name="T51" fmla="*/ 5 h 62"/>
                  <a:gd name="T52" fmla="*/ 0 w 46"/>
                  <a:gd name="T53" fmla="*/ 2 h 62"/>
                  <a:gd name="T54" fmla="*/ 2 w 46"/>
                  <a:gd name="T55" fmla="*/ 2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grp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48" name="Freeform 294"/>
              <p:cNvSpPr>
                <a:spLocks/>
              </p:cNvSpPr>
              <p:nvPr/>
            </p:nvSpPr>
            <p:spPr bwMode="auto">
              <a:xfrm>
                <a:off x="5089" y="2295"/>
                <a:ext cx="50" cy="98"/>
              </a:xfrm>
              <a:custGeom>
                <a:avLst/>
                <a:gdLst>
                  <a:gd name="T0" fmla="*/ 19 w 152"/>
                  <a:gd name="T1" fmla="*/ 0 h 296"/>
                  <a:gd name="T2" fmla="*/ 22 w 152"/>
                  <a:gd name="T3" fmla="*/ 3 h 296"/>
                  <a:gd name="T4" fmla="*/ 25 w 152"/>
                  <a:gd name="T5" fmla="*/ 6 h 296"/>
                  <a:gd name="T6" fmla="*/ 29 w 152"/>
                  <a:gd name="T7" fmla="*/ 8 h 296"/>
                  <a:gd name="T8" fmla="*/ 33 w 152"/>
                  <a:gd name="T9" fmla="*/ 8 h 296"/>
                  <a:gd name="T10" fmla="*/ 36 w 152"/>
                  <a:gd name="T11" fmla="*/ 7 h 296"/>
                  <a:gd name="T12" fmla="*/ 39 w 152"/>
                  <a:gd name="T13" fmla="*/ 4 h 296"/>
                  <a:gd name="T14" fmla="*/ 40 w 152"/>
                  <a:gd name="T15" fmla="*/ 12 h 296"/>
                  <a:gd name="T16" fmla="*/ 43 w 152"/>
                  <a:gd name="T17" fmla="*/ 21 h 296"/>
                  <a:gd name="T18" fmla="*/ 46 w 152"/>
                  <a:gd name="T19" fmla="*/ 28 h 296"/>
                  <a:gd name="T20" fmla="*/ 48 w 152"/>
                  <a:gd name="T21" fmla="*/ 31 h 296"/>
                  <a:gd name="T22" fmla="*/ 50 w 152"/>
                  <a:gd name="T23" fmla="*/ 33 h 296"/>
                  <a:gd name="T24" fmla="*/ 47 w 152"/>
                  <a:gd name="T25" fmla="*/ 40 h 296"/>
                  <a:gd name="T26" fmla="*/ 42 w 152"/>
                  <a:gd name="T27" fmla="*/ 46 h 296"/>
                  <a:gd name="T28" fmla="*/ 38 w 152"/>
                  <a:gd name="T29" fmla="*/ 52 h 296"/>
                  <a:gd name="T30" fmla="*/ 37 w 152"/>
                  <a:gd name="T31" fmla="*/ 57 h 296"/>
                  <a:gd name="T32" fmla="*/ 38 w 152"/>
                  <a:gd name="T33" fmla="*/ 65 h 296"/>
                  <a:gd name="T34" fmla="*/ 38 w 152"/>
                  <a:gd name="T35" fmla="*/ 68 h 296"/>
                  <a:gd name="T36" fmla="*/ 37 w 152"/>
                  <a:gd name="T37" fmla="*/ 72 h 296"/>
                  <a:gd name="T38" fmla="*/ 41 w 152"/>
                  <a:gd name="T39" fmla="*/ 72 h 296"/>
                  <a:gd name="T40" fmla="*/ 48 w 152"/>
                  <a:gd name="T41" fmla="*/ 72 h 296"/>
                  <a:gd name="T42" fmla="*/ 45 w 152"/>
                  <a:gd name="T43" fmla="*/ 83 h 296"/>
                  <a:gd name="T44" fmla="*/ 45 w 152"/>
                  <a:gd name="T45" fmla="*/ 88 h 296"/>
                  <a:gd name="T46" fmla="*/ 48 w 152"/>
                  <a:gd name="T47" fmla="*/ 94 h 296"/>
                  <a:gd name="T48" fmla="*/ 41 w 152"/>
                  <a:gd name="T49" fmla="*/ 96 h 296"/>
                  <a:gd name="T50" fmla="*/ 35 w 152"/>
                  <a:gd name="T51" fmla="*/ 98 h 296"/>
                  <a:gd name="T52" fmla="*/ 28 w 152"/>
                  <a:gd name="T53" fmla="*/ 97 h 296"/>
                  <a:gd name="T54" fmla="*/ 24 w 152"/>
                  <a:gd name="T55" fmla="*/ 95 h 296"/>
                  <a:gd name="T56" fmla="*/ 22 w 152"/>
                  <a:gd name="T57" fmla="*/ 93 h 296"/>
                  <a:gd name="T58" fmla="*/ 22 w 152"/>
                  <a:gd name="T59" fmla="*/ 90 h 296"/>
                  <a:gd name="T60" fmla="*/ 28 w 152"/>
                  <a:gd name="T61" fmla="*/ 84 h 296"/>
                  <a:gd name="T62" fmla="*/ 23 w 152"/>
                  <a:gd name="T63" fmla="*/ 82 h 296"/>
                  <a:gd name="T64" fmla="*/ 17 w 152"/>
                  <a:gd name="T65" fmla="*/ 80 h 296"/>
                  <a:gd name="T66" fmla="*/ 13 w 152"/>
                  <a:gd name="T67" fmla="*/ 76 h 296"/>
                  <a:gd name="T68" fmla="*/ 8 w 152"/>
                  <a:gd name="T69" fmla="*/ 73 h 296"/>
                  <a:gd name="T70" fmla="*/ 5 w 152"/>
                  <a:gd name="T71" fmla="*/ 68 h 296"/>
                  <a:gd name="T72" fmla="*/ 2 w 152"/>
                  <a:gd name="T73" fmla="*/ 63 h 296"/>
                  <a:gd name="T74" fmla="*/ 0 w 152"/>
                  <a:gd name="T75" fmla="*/ 57 h 296"/>
                  <a:gd name="T76" fmla="*/ 0 w 152"/>
                  <a:gd name="T77" fmla="*/ 51 h 296"/>
                  <a:gd name="T78" fmla="*/ 0 w 152"/>
                  <a:gd name="T79" fmla="*/ 43 h 296"/>
                  <a:gd name="T80" fmla="*/ 9 w 152"/>
                  <a:gd name="T81" fmla="*/ 35 h 296"/>
                  <a:gd name="T82" fmla="*/ 11 w 152"/>
                  <a:gd name="T83" fmla="*/ 15 h 296"/>
                  <a:gd name="T84" fmla="*/ 10 w 152"/>
                  <a:gd name="T85" fmla="*/ 6 h 296"/>
                  <a:gd name="T86" fmla="*/ 9 w 152"/>
                  <a:gd name="T87" fmla="*/ 1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grp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49" name="Freeform 295"/>
              <p:cNvSpPr>
                <a:spLocks/>
              </p:cNvSpPr>
              <p:nvPr/>
            </p:nvSpPr>
            <p:spPr bwMode="auto">
              <a:xfrm>
                <a:off x="5189" y="2442"/>
                <a:ext cx="8" cy="13"/>
              </a:xfrm>
              <a:custGeom>
                <a:avLst/>
                <a:gdLst>
                  <a:gd name="T0" fmla="*/ 8 w 26"/>
                  <a:gd name="T1" fmla="*/ 13 h 38"/>
                  <a:gd name="T2" fmla="*/ 8 w 26"/>
                  <a:gd name="T3" fmla="*/ 0 h 38"/>
                  <a:gd name="T4" fmla="*/ 6 w 26"/>
                  <a:gd name="T5" fmla="*/ 0 h 38"/>
                  <a:gd name="T6" fmla="*/ 4 w 26"/>
                  <a:gd name="T7" fmla="*/ 1 h 38"/>
                  <a:gd name="T8" fmla="*/ 2 w 26"/>
                  <a:gd name="T9" fmla="*/ 3 h 38"/>
                  <a:gd name="T10" fmla="*/ 0 w 26"/>
                  <a:gd name="T11" fmla="*/ 4 h 38"/>
                  <a:gd name="T12" fmla="*/ 6 w 26"/>
                  <a:gd name="T13" fmla="*/ 10 h 38"/>
                  <a:gd name="T14" fmla="*/ 8 w 26"/>
                  <a:gd name="T15" fmla="*/ 13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grp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50" name="Freeform 296"/>
              <p:cNvSpPr>
                <a:spLocks/>
              </p:cNvSpPr>
              <p:nvPr/>
            </p:nvSpPr>
            <p:spPr bwMode="auto">
              <a:xfrm>
                <a:off x="5165" y="2420"/>
                <a:ext cx="10" cy="10"/>
              </a:xfrm>
              <a:custGeom>
                <a:avLst/>
                <a:gdLst>
                  <a:gd name="T0" fmla="*/ 0 w 34"/>
                  <a:gd name="T1" fmla="*/ 6 h 31"/>
                  <a:gd name="T2" fmla="*/ 2 w 34"/>
                  <a:gd name="T3" fmla="*/ 7 h 31"/>
                  <a:gd name="T4" fmla="*/ 5 w 34"/>
                  <a:gd name="T5" fmla="*/ 8 h 31"/>
                  <a:gd name="T6" fmla="*/ 8 w 34"/>
                  <a:gd name="T7" fmla="*/ 10 h 31"/>
                  <a:gd name="T8" fmla="*/ 10 w 34"/>
                  <a:gd name="T9" fmla="*/ 10 h 31"/>
                  <a:gd name="T10" fmla="*/ 10 w 34"/>
                  <a:gd name="T11" fmla="*/ 8 h 31"/>
                  <a:gd name="T12" fmla="*/ 9 w 34"/>
                  <a:gd name="T13" fmla="*/ 5 h 31"/>
                  <a:gd name="T14" fmla="*/ 8 w 34"/>
                  <a:gd name="T15" fmla="*/ 2 h 31"/>
                  <a:gd name="T16" fmla="*/ 6 w 34"/>
                  <a:gd name="T17" fmla="*/ 0 h 31"/>
                  <a:gd name="T18" fmla="*/ 5 w 34"/>
                  <a:gd name="T19" fmla="*/ 2 h 31"/>
                  <a:gd name="T20" fmla="*/ 3 w 34"/>
                  <a:gd name="T21" fmla="*/ 4 h 31"/>
                  <a:gd name="T22" fmla="*/ 2 w 34"/>
                  <a:gd name="T23" fmla="*/ 5 h 31"/>
                  <a:gd name="T24" fmla="*/ 2 w 34"/>
                  <a:gd name="T25" fmla="*/ 5 h 31"/>
                  <a:gd name="T26" fmla="*/ 1 w 34"/>
                  <a:gd name="T27" fmla="*/ 6 h 31"/>
                  <a:gd name="T28" fmla="*/ 0 w 34"/>
                  <a:gd name="T29" fmla="*/ 6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grp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51" name="Freeform 297"/>
              <p:cNvSpPr>
                <a:spLocks/>
              </p:cNvSpPr>
              <p:nvPr/>
            </p:nvSpPr>
            <p:spPr bwMode="auto">
              <a:xfrm>
                <a:off x="5139" y="2418"/>
                <a:ext cx="6" cy="12"/>
              </a:xfrm>
              <a:custGeom>
                <a:avLst/>
                <a:gdLst>
                  <a:gd name="T0" fmla="*/ 0 w 20"/>
                  <a:gd name="T1" fmla="*/ 2 h 37"/>
                  <a:gd name="T2" fmla="*/ 0 w 20"/>
                  <a:gd name="T3" fmla="*/ 12 h 37"/>
                  <a:gd name="T4" fmla="*/ 2 w 20"/>
                  <a:gd name="T5" fmla="*/ 11 h 37"/>
                  <a:gd name="T6" fmla="*/ 6 w 20"/>
                  <a:gd name="T7" fmla="*/ 10 h 37"/>
                  <a:gd name="T8" fmla="*/ 6 w 20"/>
                  <a:gd name="T9" fmla="*/ 0 h 37"/>
                  <a:gd name="T10" fmla="*/ 0 w 20"/>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grp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52" name="Line 298"/>
              <p:cNvSpPr>
                <a:spLocks noChangeShapeType="1"/>
              </p:cNvSpPr>
              <p:nvPr/>
            </p:nvSpPr>
            <p:spPr bwMode="auto">
              <a:xfrm>
                <a:off x="5180" y="2449"/>
                <a:ext cx="1" cy="10"/>
              </a:xfrm>
              <a:prstGeom prst="line">
                <a:avLst/>
              </a:prstGeom>
              <a:grpFill/>
              <a:ln w="9525">
                <a:solidFill>
                  <a:srgbClr val="FFFFFF"/>
                </a:solidFill>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53" name="Freeform 299"/>
              <p:cNvSpPr>
                <a:spLocks/>
              </p:cNvSpPr>
              <p:nvPr/>
            </p:nvSpPr>
            <p:spPr bwMode="auto">
              <a:xfrm>
                <a:off x="5180" y="2453"/>
                <a:ext cx="4" cy="6"/>
              </a:xfrm>
              <a:custGeom>
                <a:avLst/>
                <a:gdLst>
                  <a:gd name="T0" fmla="*/ 0 w 13"/>
                  <a:gd name="T1" fmla="*/ 6 h 18"/>
                  <a:gd name="T2" fmla="*/ 0 w 13"/>
                  <a:gd name="T3" fmla="*/ 4 h 18"/>
                  <a:gd name="T4" fmla="*/ 1 w 13"/>
                  <a:gd name="T5" fmla="*/ 3 h 18"/>
                  <a:gd name="T6" fmla="*/ 2 w 13"/>
                  <a:gd name="T7" fmla="*/ 1 h 18"/>
                  <a:gd name="T8" fmla="*/ 4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grp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54" name="Line 300"/>
              <p:cNvSpPr>
                <a:spLocks noChangeShapeType="1"/>
              </p:cNvSpPr>
              <p:nvPr/>
            </p:nvSpPr>
            <p:spPr bwMode="auto">
              <a:xfrm flipH="1" flipV="1">
                <a:off x="5178" y="2447"/>
                <a:ext cx="6" cy="6"/>
              </a:xfrm>
              <a:prstGeom prst="line">
                <a:avLst/>
              </a:prstGeom>
              <a:grpFill/>
              <a:ln w="9525">
                <a:solidFill>
                  <a:srgbClr val="FFFFFF"/>
                </a:solidFill>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55" name="Freeform 301"/>
              <p:cNvSpPr>
                <a:spLocks/>
              </p:cNvSpPr>
              <p:nvPr/>
            </p:nvSpPr>
            <p:spPr bwMode="auto">
              <a:xfrm>
                <a:off x="5116" y="2564"/>
                <a:ext cx="9" cy="10"/>
              </a:xfrm>
              <a:custGeom>
                <a:avLst/>
                <a:gdLst>
                  <a:gd name="T0" fmla="*/ 0 w 27"/>
                  <a:gd name="T1" fmla="*/ 0 h 31"/>
                  <a:gd name="T2" fmla="*/ 7 w 27"/>
                  <a:gd name="T3" fmla="*/ 10 h 31"/>
                  <a:gd name="T4" fmla="*/ 9 w 27"/>
                  <a:gd name="T5" fmla="*/ 4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grp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56" name="Freeform 302"/>
              <p:cNvSpPr>
                <a:spLocks/>
              </p:cNvSpPr>
              <p:nvPr/>
            </p:nvSpPr>
            <p:spPr bwMode="auto">
              <a:xfrm>
                <a:off x="5119" y="2568"/>
                <a:ext cx="6" cy="1"/>
              </a:xfrm>
              <a:custGeom>
                <a:avLst/>
                <a:gdLst>
                  <a:gd name="T0" fmla="*/ 6 w 20"/>
                  <a:gd name="T1" fmla="*/ 0 h 1"/>
                  <a:gd name="T2" fmla="*/ 3 w 20"/>
                  <a:gd name="T3" fmla="*/ 0 h 1"/>
                  <a:gd name="T4" fmla="*/ 0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20" y="0"/>
                    </a:moveTo>
                    <a:lnTo>
                      <a:pt x="10" y="0"/>
                    </a:lnTo>
                    <a:lnTo>
                      <a:pt x="0" y="0"/>
                    </a:lnTo>
                  </a:path>
                </a:pathLst>
              </a:custGeom>
              <a:grp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57" name="Freeform 303"/>
              <p:cNvSpPr>
                <a:spLocks/>
              </p:cNvSpPr>
              <p:nvPr/>
            </p:nvSpPr>
            <p:spPr bwMode="auto">
              <a:xfrm>
                <a:off x="5127" y="2557"/>
                <a:ext cx="12" cy="5"/>
              </a:xfrm>
              <a:custGeom>
                <a:avLst/>
                <a:gdLst>
                  <a:gd name="T0" fmla="*/ 0 w 34"/>
                  <a:gd name="T1" fmla="*/ 5 h 13"/>
                  <a:gd name="T2" fmla="*/ 2 w 34"/>
                  <a:gd name="T3" fmla="*/ 5 h 13"/>
                  <a:gd name="T4" fmla="*/ 4 w 34"/>
                  <a:gd name="T5" fmla="*/ 4 h 13"/>
                  <a:gd name="T6" fmla="*/ 6 w 34"/>
                  <a:gd name="T7" fmla="*/ 4 h 13"/>
                  <a:gd name="T8" fmla="*/ 7 w 34"/>
                  <a:gd name="T9" fmla="*/ 3 h 13"/>
                  <a:gd name="T10" fmla="*/ 10 w 34"/>
                  <a:gd name="T11" fmla="*/ 1 h 13"/>
                  <a:gd name="T12" fmla="*/ 12 w 34"/>
                  <a:gd name="T13" fmla="*/ 0 h 13"/>
                  <a:gd name="T14" fmla="*/ 9 w 34"/>
                  <a:gd name="T15" fmla="*/ 0 h 13"/>
                  <a:gd name="T16" fmla="*/ 5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grp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58" name="Freeform 304"/>
              <p:cNvSpPr>
                <a:spLocks/>
              </p:cNvSpPr>
              <p:nvPr/>
            </p:nvSpPr>
            <p:spPr bwMode="auto">
              <a:xfrm>
                <a:off x="5127" y="2547"/>
                <a:ext cx="12" cy="6"/>
              </a:xfrm>
              <a:custGeom>
                <a:avLst/>
                <a:gdLst>
                  <a:gd name="T0" fmla="*/ 12 w 34"/>
                  <a:gd name="T1" fmla="*/ 6 h 18"/>
                  <a:gd name="T2" fmla="*/ 12 w 34"/>
                  <a:gd name="T3" fmla="*/ 0 h 18"/>
                  <a:gd name="T4" fmla="*/ 10 w 34"/>
                  <a:gd name="T5" fmla="*/ 0 h 18"/>
                  <a:gd name="T6" fmla="*/ 7 w 34"/>
                  <a:gd name="T7" fmla="*/ 0 h 18"/>
                  <a:gd name="T8" fmla="*/ 4 w 34"/>
                  <a:gd name="T9" fmla="*/ 0 h 18"/>
                  <a:gd name="T10" fmla="*/ 0 w 34"/>
                  <a:gd name="T11" fmla="*/ 0 h 18"/>
                  <a:gd name="T12" fmla="*/ 12 w 34"/>
                  <a:gd name="T13" fmla="*/ 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grp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59" name="Freeform 305"/>
              <p:cNvSpPr>
                <a:spLocks/>
              </p:cNvSpPr>
              <p:nvPr/>
            </p:nvSpPr>
            <p:spPr bwMode="auto">
              <a:xfrm>
                <a:off x="5141" y="2535"/>
                <a:ext cx="20" cy="8"/>
              </a:xfrm>
              <a:custGeom>
                <a:avLst/>
                <a:gdLst>
                  <a:gd name="T0" fmla="*/ 18 w 59"/>
                  <a:gd name="T1" fmla="*/ 8 h 25"/>
                  <a:gd name="T2" fmla="*/ 19 w 59"/>
                  <a:gd name="T3" fmla="*/ 4 h 25"/>
                  <a:gd name="T4" fmla="*/ 20 w 59"/>
                  <a:gd name="T5" fmla="*/ 0 h 25"/>
                  <a:gd name="T6" fmla="*/ 15 w 59"/>
                  <a:gd name="T7" fmla="*/ 0 h 25"/>
                  <a:gd name="T8" fmla="*/ 9 w 59"/>
                  <a:gd name="T9" fmla="*/ 0 h 25"/>
                  <a:gd name="T10" fmla="*/ 6 w 59"/>
                  <a:gd name="T11" fmla="*/ 0 h 25"/>
                  <a:gd name="T12" fmla="*/ 4 w 59"/>
                  <a:gd name="T13" fmla="*/ 1 h 25"/>
                  <a:gd name="T14" fmla="*/ 2 w 59"/>
                  <a:gd name="T15" fmla="*/ 1 h 25"/>
                  <a:gd name="T16" fmla="*/ 0 w 59"/>
                  <a:gd name="T17" fmla="*/ 2 h 25"/>
                  <a:gd name="T18" fmla="*/ 4 w 59"/>
                  <a:gd name="T19" fmla="*/ 4 h 25"/>
                  <a:gd name="T20" fmla="*/ 9 w 59"/>
                  <a:gd name="T21" fmla="*/ 6 h 25"/>
                  <a:gd name="T22" fmla="*/ 11 w 59"/>
                  <a:gd name="T23" fmla="*/ 7 h 25"/>
                  <a:gd name="T24" fmla="*/ 13 w 59"/>
                  <a:gd name="T25" fmla="*/ 8 h 25"/>
                  <a:gd name="T26" fmla="*/ 16 w 59"/>
                  <a:gd name="T27" fmla="*/ 8 h 25"/>
                  <a:gd name="T28" fmla="*/ 18 w 59"/>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grp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60" name="Line 306"/>
              <p:cNvSpPr>
                <a:spLocks noChangeShapeType="1"/>
              </p:cNvSpPr>
              <p:nvPr/>
            </p:nvSpPr>
            <p:spPr bwMode="auto">
              <a:xfrm flipV="1">
                <a:off x="5191" y="2516"/>
                <a:ext cx="6" cy="2"/>
              </a:xfrm>
              <a:prstGeom prst="line">
                <a:avLst/>
              </a:prstGeom>
              <a:grpFill/>
              <a:ln w="9525">
                <a:solidFill>
                  <a:srgbClr val="FFFFFF"/>
                </a:solidFill>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grpSp>
        <p:sp>
          <p:nvSpPr>
            <p:cNvPr id="261" name="Freeform 307"/>
            <p:cNvSpPr>
              <a:spLocks/>
            </p:cNvSpPr>
            <p:nvPr>
              <p:custDataLst>
                <p:tags r:id="rId166"/>
              </p:custDataLst>
            </p:nvPr>
          </p:nvSpPr>
          <p:spPr bwMode="auto">
            <a:xfrm>
              <a:off x="7856946" y="4812481"/>
              <a:ext cx="16459" cy="64772"/>
            </a:xfrm>
            <a:custGeom>
              <a:avLst/>
              <a:gdLst>
                <a:gd name="T0" fmla="*/ 0 w 33"/>
                <a:gd name="T1" fmla="*/ 55563 h 43"/>
                <a:gd name="T2" fmla="*/ 433 w 33"/>
                <a:gd name="T3" fmla="*/ 43934 h 43"/>
                <a:gd name="T4" fmla="*/ 866 w 33"/>
                <a:gd name="T5" fmla="*/ 34888 h 43"/>
                <a:gd name="T6" fmla="*/ 2165 w 33"/>
                <a:gd name="T7" fmla="*/ 27135 h 43"/>
                <a:gd name="T8" fmla="*/ 3897 w 33"/>
                <a:gd name="T9" fmla="*/ 19382 h 43"/>
                <a:gd name="T10" fmla="*/ 6062 w 33"/>
                <a:gd name="T11" fmla="*/ 11629 h 43"/>
                <a:gd name="T12" fmla="*/ 8659 w 33"/>
                <a:gd name="T13" fmla="*/ 6461 h 43"/>
                <a:gd name="T14" fmla="*/ 11257 w 33"/>
                <a:gd name="T15" fmla="*/ 2584 h 43"/>
                <a:gd name="T16" fmla="*/ 14288 w 33"/>
                <a:gd name="T17" fmla="*/ 0 h 43"/>
                <a:gd name="T18" fmla="*/ 14288 w 33"/>
                <a:gd name="T19" fmla="*/ 32304 h 43"/>
                <a:gd name="T20" fmla="*/ 9958 w 33"/>
                <a:gd name="T21" fmla="*/ 34888 h 43"/>
                <a:gd name="T22" fmla="*/ 7793 w 33"/>
                <a:gd name="T23" fmla="*/ 37473 h 43"/>
                <a:gd name="T24" fmla="*/ 6928 w 33"/>
                <a:gd name="T25" fmla="*/ 41349 h 43"/>
                <a:gd name="T26" fmla="*/ 6928 w 33"/>
                <a:gd name="T27" fmla="*/ 43934 h 43"/>
                <a:gd name="T28" fmla="*/ 6928 w 33"/>
                <a:gd name="T29" fmla="*/ 46518 h 43"/>
                <a:gd name="T30" fmla="*/ 6062 w 33"/>
                <a:gd name="T31" fmla="*/ 49102 h 43"/>
                <a:gd name="T32" fmla="*/ 4330 w 33"/>
                <a:gd name="T33" fmla="*/ 52979 h 43"/>
                <a:gd name="T34" fmla="*/ 0 w 33"/>
                <a:gd name="T35" fmla="*/ 55563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62" name="Freeform 308"/>
            <p:cNvSpPr>
              <a:spLocks/>
            </p:cNvSpPr>
            <p:nvPr>
              <p:custDataLst>
                <p:tags r:id="rId167"/>
              </p:custDataLst>
            </p:nvPr>
          </p:nvSpPr>
          <p:spPr bwMode="auto">
            <a:xfrm>
              <a:off x="7944722" y="4742158"/>
              <a:ext cx="25601" cy="68473"/>
            </a:xfrm>
            <a:custGeom>
              <a:avLst/>
              <a:gdLst>
                <a:gd name="T0" fmla="*/ 0 w 54"/>
                <a:gd name="T1" fmla="*/ 35115 h 92"/>
                <a:gd name="T2" fmla="*/ 412 w 54"/>
                <a:gd name="T3" fmla="*/ 32561 h 92"/>
                <a:gd name="T4" fmla="*/ 823 w 54"/>
                <a:gd name="T5" fmla="*/ 29369 h 92"/>
                <a:gd name="T6" fmla="*/ 1235 w 54"/>
                <a:gd name="T7" fmla="*/ 26815 h 92"/>
                <a:gd name="T8" fmla="*/ 2469 w 54"/>
                <a:gd name="T9" fmla="*/ 23623 h 92"/>
                <a:gd name="T10" fmla="*/ 4527 w 54"/>
                <a:gd name="T11" fmla="*/ 18515 h 92"/>
                <a:gd name="T12" fmla="*/ 7408 w 54"/>
                <a:gd name="T13" fmla="*/ 13408 h 92"/>
                <a:gd name="T14" fmla="*/ 12759 w 54"/>
                <a:gd name="T15" fmla="*/ 4469 h 92"/>
                <a:gd name="T16" fmla="*/ 16875 w 54"/>
                <a:gd name="T17" fmla="*/ 0 h 92"/>
                <a:gd name="T18" fmla="*/ 22225 w 54"/>
                <a:gd name="T19" fmla="*/ 7661 h 92"/>
                <a:gd name="T20" fmla="*/ 20990 w 54"/>
                <a:gd name="T21" fmla="*/ 13408 h 92"/>
                <a:gd name="T22" fmla="*/ 19344 w 54"/>
                <a:gd name="T23" fmla="*/ 18515 h 92"/>
                <a:gd name="T24" fmla="*/ 18109 w 54"/>
                <a:gd name="T25" fmla="*/ 22346 h 92"/>
                <a:gd name="T26" fmla="*/ 16875 w 54"/>
                <a:gd name="T27" fmla="*/ 26177 h 92"/>
                <a:gd name="T28" fmla="*/ 13582 w 54"/>
                <a:gd name="T29" fmla="*/ 31284 h 92"/>
                <a:gd name="T30" fmla="*/ 11524 w 54"/>
                <a:gd name="T31" fmla="*/ 35115 h 92"/>
                <a:gd name="T32" fmla="*/ 10701 w 54"/>
                <a:gd name="T33" fmla="*/ 40861 h 92"/>
                <a:gd name="T34" fmla="*/ 10701 w 54"/>
                <a:gd name="T35" fmla="*/ 47246 h 92"/>
                <a:gd name="T36" fmla="*/ 9878 w 54"/>
                <a:gd name="T37" fmla="*/ 52992 h 92"/>
                <a:gd name="T38" fmla="*/ 8231 w 54"/>
                <a:gd name="T39" fmla="*/ 58738 h 92"/>
                <a:gd name="T40" fmla="*/ 5762 w 54"/>
                <a:gd name="T41" fmla="*/ 52992 h 92"/>
                <a:gd name="T42" fmla="*/ 3293 w 54"/>
                <a:gd name="T43" fmla="*/ 47246 h 92"/>
                <a:gd name="T44" fmla="*/ 2058 w 54"/>
                <a:gd name="T45" fmla="*/ 44692 h 92"/>
                <a:gd name="T46" fmla="*/ 823 w 54"/>
                <a:gd name="T47" fmla="*/ 40861 h 92"/>
                <a:gd name="T48" fmla="*/ 412 w 54"/>
                <a:gd name="T49" fmla="*/ 38307 h 92"/>
                <a:gd name="T50" fmla="*/ 0 w 54"/>
                <a:gd name="T51" fmla="*/ 35115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63" name="Freeform 309"/>
            <p:cNvSpPr>
              <a:spLocks/>
            </p:cNvSpPr>
            <p:nvPr>
              <p:custDataLst>
                <p:tags r:id="rId168"/>
              </p:custDataLst>
            </p:nvPr>
          </p:nvSpPr>
          <p:spPr bwMode="auto">
            <a:xfrm>
              <a:off x="7999582" y="4601512"/>
              <a:ext cx="27431" cy="66622"/>
            </a:xfrm>
            <a:custGeom>
              <a:avLst/>
              <a:gdLst>
                <a:gd name="T0" fmla="*/ 0 w 60"/>
                <a:gd name="T1" fmla="*/ 0 h 18"/>
                <a:gd name="T2" fmla="*/ 7541 w 60"/>
                <a:gd name="T3" fmla="*/ 12700 h 18"/>
                <a:gd name="T4" fmla="*/ 14685 w 60"/>
                <a:gd name="T5" fmla="*/ 28575 h 18"/>
                <a:gd name="T6" fmla="*/ 17860 w 60"/>
                <a:gd name="T7" fmla="*/ 34925 h 18"/>
                <a:gd name="T8" fmla="*/ 20241 w 60"/>
                <a:gd name="T9" fmla="*/ 41275 h 18"/>
                <a:gd name="T10" fmla="*/ 22225 w 60"/>
                <a:gd name="T11" fmla="*/ 50800 h 18"/>
                <a:gd name="T12" fmla="*/ 23813 w 60"/>
                <a:gd name="T13" fmla="*/ 57150 h 18"/>
                <a:gd name="T14" fmla="*/ 15082 w 60"/>
                <a:gd name="T15" fmla="*/ 57150 h 18"/>
                <a:gd name="T16" fmla="*/ 9128 w 60"/>
                <a:gd name="T17" fmla="*/ 57150 h 18"/>
                <a:gd name="T18" fmla="*/ 3969 w 60"/>
                <a:gd name="T19" fmla="*/ 57150 h 18"/>
                <a:gd name="T20" fmla="*/ 0 w 60"/>
                <a:gd name="T21" fmla="*/ 57150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64" name="Freeform 310"/>
            <p:cNvSpPr>
              <a:spLocks/>
            </p:cNvSpPr>
            <p:nvPr>
              <p:custDataLst>
                <p:tags r:id="rId169"/>
              </p:custDataLst>
            </p:nvPr>
          </p:nvSpPr>
          <p:spPr bwMode="auto">
            <a:xfrm>
              <a:off x="7981296" y="4566352"/>
              <a:ext cx="29259" cy="66622"/>
            </a:xfrm>
            <a:custGeom>
              <a:avLst/>
              <a:gdLst>
                <a:gd name="T0" fmla="*/ 0 w 66"/>
                <a:gd name="T1" fmla="*/ 57150 h 18"/>
                <a:gd name="T2" fmla="*/ 25400 w 66"/>
                <a:gd name="T3" fmla="*/ 57150 h 18"/>
                <a:gd name="T4" fmla="*/ 20012 w 66"/>
                <a:gd name="T5" fmla="*/ 41275 h 18"/>
                <a:gd name="T6" fmla="*/ 15394 w 66"/>
                <a:gd name="T7" fmla="*/ 22225 h 18"/>
                <a:gd name="T8" fmla="*/ 13470 w 66"/>
                <a:gd name="T9" fmla="*/ 12700 h 18"/>
                <a:gd name="T10" fmla="*/ 11161 w 66"/>
                <a:gd name="T11" fmla="*/ 6350 h 18"/>
                <a:gd name="T12" fmla="*/ 9621 w 66"/>
                <a:gd name="T13" fmla="*/ 3175 h 18"/>
                <a:gd name="T14" fmla="*/ 7312 w 66"/>
                <a:gd name="T15" fmla="*/ 0 h 18"/>
                <a:gd name="T16" fmla="*/ 0 w 66"/>
                <a:gd name="T17" fmla="*/ 5715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65" name="Freeform 311"/>
            <p:cNvSpPr>
              <a:spLocks/>
            </p:cNvSpPr>
            <p:nvPr>
              <p:custDataLst>
                <p:tags r:id="rId170"/>
              </p:custDataLst>
            </p:nvPr>
          </p:nvSpPr>
          <p:spPr bwMode="auto">
            <a:xfrm>
              <a:off x="7780142" y="4446061"/>
              <a:ext cx="9144" cy="66622"/>
            </a:xfrm>
            <a:custGeom>
              <a:avLst/>
              <a:gdLst>
                <a:gd name="T0" fmla="*/ 0 w 17"/>
                <a:gd name="T1" fmla="*/ 48986 h 42"/>
                <a:gd name="T2" fmla="*/ 6070 w 17"/>
                <a:gd name="T3" fmla="*/ 57150 h 42"/>
                <a:gd name="T4" fmla="*/ 6537 w 17"/>
                <a:gd name="T5" fmla="*/ 44904 h 42"/>
                <a:gd name="T6" fmla="*/ 7471 w 17"/>
                <a:gd name="T7" fmla="*/ 31296 h 42"/>
                <a:gd name="T8" fmla="*/ 7938 w 17"/>
                <a:gd name="T9" fmla="*/ 24493 h 42"/>
                <a:gd name="T10" fmla="*/ 7471 w 17"/>
                <a:gd name="T11" fmla="*/ 16329 h 42"/>
                <a:gd name="T12" fmla="*/ 7471 w 17"/>
                <a:gd name="T13" fmla="*/ 8164 h 42"/>
                <a:gd name="T14" fmla="*/ 6070 w 17"/>
                <a:gd name="T15" fmla="*/ 0 h 42"/>
                <a:gd name="T16" fmla="*/ 0 w 17"/>
                <a:gd name="T17" fmla="*/ 48986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66" name="Freeform 312"/>
            <p:cNvSpPr>
              <a:spLocks/>
            </p:cNvSpPr>
            <p:nvPr>
              <p:custDataLst>
                <p:tags r:id="rId171"/>
              </p:custDataLst>
            </p:nvPr>
          </p:nvSpPr>
          <p:spPr bwMode="auto">
            <a:xfrm>
              <a:off x="7696024" y="4603363"/>
              <a:ext cx="34745" cy="68472"/>
            </a:xfrm>
            <a:custGeom>
              <a:avLst/>
              <a:gdLst>
                <a:gd name="T0" fmla="*/ 2514 w 72"/>
                <a:gd name="T1" fmla="*/ 58737 h 29"/>
                <a:gd name="T2" fmla="*/ 6284 w 72"/>
                <a:gd name="T3" fmla="*/ 52661 h 29"/>
                <a:gd name="T4" fmla="*/ 10054 w 72"/>
                <a:gd name="T5" fmla="*/ 48610 h 29"/>
                <a:gd name="T6" fmla="*/ 13406 w 72"/>
                <a:gd name="T7" fmla="*/ 48610 h 29"/>
                <a:gd name="T8" fmla="*/ 16338 w 72"/>
                <a:gd name="T9" fmla="*/ 48610 h 29"/>
                <a:gd name="T10" fmla="*/ 23041 w 72"/>
                <a:gd name="T11" fmla="*/ 54686 h 29"/>
                <a:gd name="T12" fmla="*/ 30163 w 72"/>
                <a:gd name="T13" fmla="*/ 58737 h 29"/>
                <a:gd name="T14" fmla="*/ 30163 w 72"/>
                <a:gd name="T15" fmla="*/ 8102 h 29"/>
                <a:gd name="T16" fmla="*/ 24298 w 72"/>
                <a:gd name="T17" fmla="*/ 2025 h 29"/>
                <a:gd name="T18" fmla="*/ 19690 w 72"/>
                <a:gd name="T19" fmla="*/ 0 h 29"/>
                <a:gd name="T20" fmla="*/ 16338 w 72"/>
                <a:gd name="T21" fmla="*/ 0 h 29"/>
                <a:gd name="T22" fmla="*/ 14244 w 72"/>
                <a:gd name="T23" fmla="*/ 4051 h 29"/>
                <a:gd name="T24" fmla="*/ 11311 w 72"/>
                <a:gd name="T25" fmla="*/ 6076 h 29"/>
                <a:gd name="T26" fmla="*/ 8798 w 72"/>
                <a:gd name="T27" fmla="*/ 10127 h 29"/>
                <a:gd name="T28" fmla="*/ 5027 w 72"/>
                <a:gd name="T29" fmla="*/ 10127 h 29"/>
                <a:gd name="T30" fmla="*/ 0 w 72"/>
                <a:gd name="T31" fmla="*/ 8102 h 29"/>
                <a:gd name="T32" fmla="*/ 1257 w 72"/>
                <a:gd name="T33" fmla="*/ 32407 h 29"/>
                <a:gd name="T34" fmla="*/ 2514 w 72"/>
                <a:gd name="T35" fmla="*/ 5873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67" name="Freeform 313"/>
            <p:cNvSpPr>
              <a:spLocks/>
            </p:cNvSpPr>
            <p:nvPr>
              <p:custDataLst>
                <p:tags r:id="rId172"/>
              </p:custDataLst>
            </p:nvPr>
          </p:nvSpPr>
          <p:spPr bwMode="auto">
            <a:xfrm>
              <a:off x="7705168" y="4819884"/>
              <a:ext cx="21944" cy="64772"/>
            </a:xfrm>
            <a:custGeom>
              <a:avLst/>
              <a:gdLst>
                <a:gd name="T0" fmla="*/ 0 w 46"/>
                <a:gd name="T1" fmla="*/ 0 h 37"/>
                <a:gd name="T2" fmla="*/ 3727 w 46"/>
                <a:gd name="T3" fmla="*/ 13515 h 37"/>
                <a:gd name="T4" fmla="*/ 8283 w 46"/>
                <a:gd name="T5" fmla="*/ 22526 h 37"/>
                <a:gd name="T6" fmla="*/ 12838 w 46"/>
                <a:gd name="T7" fmla="*/ 30034 h 37"/>
                <a:gd name="T8" fmla="*/ 19050 w 46"/>
                <a:gd name="T9" fmla="*/ 37543 h 37"/>
                <a:gd name="T10" fmla="*/ 15323 w 46"/>
                <a:gd name="T11" fmla="*/ 43549 h 37"/>
                <a:gd name="T12" fmla="*/ 12010 w 46"/>
                <a:gd name="T13" fmla="*/ 49556 h 37"/>
                <a:gd name="T14" fmla="*/ 8697 w 46"/>
                <a:gd name="T15" fmla="*/ 54061 h 37"/>
                <a:gd name="T16" fmla="*/ 5384 w 46"/>
                <a:gd name="T17" fmla="*/ 55563 h 37"/>
                <a:gd name="T18" fmla="*/ 3727 w 46"/>
                <a:gd name="T19" fmla="*/ 54061 h 37"/>
                <a:gd name="T20" fmla="*/ 2899 w 46"/>
                <a:gd name="T21" fmla="*/ 49556 h 37"/>
                <a:gd name="T22" fmla="*/ 2071 w 46"/>
                <a:gd name="T23" fmla="*/ 43549 h 37"/>
                <a:gd name="T24" fmla="*/ 1242 w 46"/>
                <a:gd name="T25" fmla="*/ 34539 h 37"/>
                <a:gd name="T26" fmla="*/ 414 w 46"/>
                <a:gd name="T27" fmla="*/ 18020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68" name="Freeform 314"/>
            <p:cNvSpPr>
              <a:spLocks/>
            </p:cNvSpPr>
            <p:nvPr>
              <p:custDataLst>
                <p:tags r:id="rId173"/>
              </p:custDataLst>
            </p:nvPr>
          </p:nvSpPr>
          <p:spPr bwMode="auto">
            <a:xfrm>
              <a:off x="7835002" y="4608914"/>
              <a:ext cx="12801" cy="66622"/>
            </a:xfrm>
            <a:custGeom>
              <a:avLst/>
              <a:gdLst>
                <a:gd name="T0" fmla="*/ 0 w 26"/>
                <a:gd name="T1" fmla="*/ 0 h 19"/>
                <a:gd name="T2" fmla="*/ 11113 w 26"/>
                <a:gd name="T3" fmla="*/ 57150 h 19"/>
                <a:gd name="T4" fmla="*/ 11113 w 26"/>
                <a:gd name="T5" fmla="*/ 27071 h 19"/>
                <a:gd name="T6" fmla="*/ 11113 w 26"/>
                <a:gd name="T7" fmla="*/ 0 h 19"/>
                <a:gd name="T8" fmla="*/ 6411 w 26"/>
                <a:gd name="T9" fmla="*/ 0 h 19"/>
                <a:gd name="T10" fmla="*/ 0 w 26"/>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69" name="Freeform 315"/>
            <p:cNvSpPr>
              <a:spLocks/>
            </p:cNvSpPr>
            <p:nvPr>
              <p:custDataLst>
                <p:tags r:id="rId174"/>
              </p:custDataLst>
            </p:nvPr>
          </p:nvSpPr>
          <p:spPr bwMode="auto">
            <a:xfrm>
              <a:off x="7674080" y="4603363"/>
              <a:ext cx="21944" cy="68472"/>
            </a:xfrm>
            <a:custGeom>
              <a:avLst/>
              <a:gdLst>
                <a:gd name="T0" fmla="*/ 886 w 43"/>
                <a:gd name="T1" fmla="*/ 0 h 31"/>
                <a:gd name="T2" fmla="*/ 443 w 43"/>
                <a:gd name="T3" fmla="*/ 22737 h 31"/>
                <a:gd name="T4" fmla="*/ 0 w 43"/>
                <a:gd name="T5" fmla="*/ 43579 h 31"/>
                <a:gd name="T6" fmla="*/ 0 w 43"/>
                <a:gd name="T7" fmla="*/ 49263 h 31"/>
                <a:gd name="T8" fmla="*/ 0 w 43"/>
                <a:gd name="T9" fmla="*/ 54948 h 31"/>
                <a:gd name="T10" fmla="*/ 0 w 43"/>
                <a:gd name="T11" fmla="*/ 58737 h 31"/>
                <a:gd name="T12" fmla="*/ 886 w 43"/>
                <a:gd name="T13" fmla="*/ 58737 h 31"/>
                <a:gd name="T14" fmla="*/ 5759 w 43"/>
                <a:gd name="T15" fmla="*/ 41684 h 31"/>
                <a:gd name="T16" fmla="*/ 11076 w 43"/>
                <a:gd name="T17" fmla="*/ 24632 h 31"/>
                <a:gd name="T18" fmla="*/ 15506 w 43"/>
                <a:gd name="T19" fmla="*/ 9474 h 31"/>
                <a:gd name="T20" fmla="*/ 19050 w 43"/>
                <a:gd name="T21" fmla="*/ 0 h 31"/>
                <a:gd name="T22" fmla="*/ 886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70" name="Freeform 316"/>
            <p:cNvSpPr>
              <a:spLocks/>
            </p:cNvSpPr>
            <p:nvPr>
              <p:custDataLst>
                <p:tags r:id="rId175"/>
              </p:custDataLst>
            </p:nvPr>
          </p:nvSpPr>
          <p:spPr bwMode="auto">
            <a:xfrm>
              <a:off x="7725282" y="4658881"/>
              <a:ext cx="34745" cy="66622"/>
            </a:xfrm>
            <a:custGeom>
              <a:avLst/>
              <a:gdLst>
                <a:gd name="T0" fmla="*/ 1699 w 71"/>
                <a:gd name="T1" fmla="*/ 13996 h 49"/>
                <a:gd name="T2" fmla="*/ 1699 w 71"/>
                <a:gd name="T3" fmla="*/ 20994 h 49"/>
                <a:gd name="T4" fmla="*/ 2124 w 71"/>
                <a:gd name="T5" fmla="*/ 29158 h 49"/>
                <a:gd name="T6" fmla="*/ 2974 w 71"/>
                <a:gd name="T7" fmla="*/ 36156 h 49"/>
                <a:gd name="T8" fmla="*/ 3823 w 71"/>
                <a:gd name="T9" fmla="*/ 43154 h 49"/>
                <a:gd name="T10" fmla="*/ 5948 w 71"/>
                <a:gd name="T11" fmla="*/ 47819 h 49"/>
                <a:gd name="T12" fmla="*/ 7647 w 71"/>
                <a:gd name="T13" fmla="*/ 53651 h 49"/>
                <a:gd name="T14" fmla="*/ 9771 w 71"/>
                <a:gd name="T15" fmla="*/ 55984 h 49"/>
                <a:gd name="T16" fmla="*/ 12745 w 71"/>
                <a:gd name="T17" fmla="*/ 57150 h 49"/>
                <a:gd name="T18" fmla="*/ 14869 w 71"/>
                <a:gd name="T19" fmla="*/ 55984 h 49"/>
                <a:gd name="T20" fmla="*/ 16993 w 71"/>
                <a:gd name="T21" fmla="*/ 53651 h 49"/>
                <a:gd name="T22" fmla="*/ 19117 w 71"/>
                <a:gd name="T23" fmla="*/ 48986 h 49"/>
                <a:gd name="T24" fmla="*/ 21242 w 71"/>
                <a:gd name="T25" fmla="*/ 43154 h 49"/>
                <a:gd name="T26" fmla="*/ 25490 w 71"/>
                <a:gd name="T27" fmla="*/ 32657 h 49"/>
                <a:gd name="T28" fmla="*/ 30163 w 71"/>
                <a:gd name="T29" fmla="*/ 20994 h 49"/>
                <a:gd name="T30" fmla="*/ 25915 w 71"/>
                <a:gd name="T31" fmla="*/ 13996 h 49"/>
                <a:gd name="T32" fmla="*/ 22091 w 71"/>
                <a:gd name="T33" fmla="*/ 10497 h 49"/>
                <a:gd name="T34" fmla="*/ 18693 w 71"/>
                <a:gd name="T35" fmla="*/ 8164 h 49"/>
                <a:gd name="T36" fmla="*/ 15719 w 71"/>
                <a:gd name="T37" fmla="*/ 6998 h 49"/>
                <a:gd name="T38" fmla="*/ 12320 w 71"/>
                <a:gd name="T39" fmla="*/ 6998 h 49"/>
                <a:gd name="T40" fmla="*/ 8921 w 71"/>
                <a:gd name="T41" fmla="*/ 5832 h 49"/>
                <a:gd name="T42" fmla="*/ 5948 w 71"/>
                <a:gd name="T43" fmla="*/ 3499 h 49"/>
                <a:gd name="T44" fmla="*/ 1699 w 71"/>
                <a:gd name="T45" fmla="*/ 0 h 49"/>
                <a:gd name="T46" fmla="*/ 1274 w 71"/>
                <a:gd name="T47" fmla="*/ 1166 h 49"/>
                <a:gd name="T48" fmla="*/ 425 w 71"/>
                <a:gd name="T49" fmla="*/ 6998 h 49"/>
                <a:gd name="T50" fmla="*/ 0 w 71"/>
                <a:gd name="T51" fmla="*/ 9331 h 49"/>
                <a:gd name="T52" fmla="*/ 0 w 71"/>
                <a:gd name="T53" fmla="*/ 11663 h 49"/>
                <a:gd name="T54" fmla="*/ 425 w 71"/>
                <a:gd name="T55" fmla="*/ 12830 h 49"/>
                <a:gd name="T56" fmla="*/ 1699 w 71"/>
                <a:gd name="T57" fmla="*/ 13996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71" name="Freeform 317"/>
            <p:cNvSpPr>
              <a:spLocks/>
            </p:cNvSpPr>
            <p:nvPr>
              <p:custDataLst>
                <p:tags r:id="rId176"/>
              </p:custDataLst>
            </p:nvPr>
          </p:nvSpPr>
          <p:spPr bwMode="auto">
            <a:xfrm>
              <a:off x="7496699" y="4895759"/>
              <a:ext cx="53031" cy="68472"/>
            </a:xfrm>
            <a:custGeom>
              <a:avLst/>
              <a:gdLst>
                <a:gd name="T0" fmla="*/ 18908 w 112"/>
                <a:gd name="T1" fmla="*/ 4518 h 26"/>
                <a:gd name="T2" fmla="*/ 23019 w 112"/>
                <a:gd name="T3" fmla="*/ 4518 h 26"/>
                <a:gd name="T4" fmla="*/ 27129 w 112"/>
                <a:gd name="T5" fmla="*/ 6777 h 26"/>
                <a:gd name="T6" fmla="*/ 30417 w 112"/>
                <a:gd name="T7" fmla="*/ 9036 h 26"/>
                <a:gd name="T8" fmla="*/ 34528 w 112"/>
                <a:gd name="T9" fmla="*/ 13555 h 26"/>
                <a:gd name="T10" fmla="*/ 37816 w 112"/>
                <a:gd name="T11" fmla="*/ 20332 h 26"/>
                <a:gd name="T12" fmla="*/ 41104 w 112"/>
                <a:gd name="T13" fmla="*/ 27109 h 26"/>
                <a:gd name="T14" fmla="*/ 43571 w 112"/>
                <a:gd name="T15" fmla="*/ 36146 h 26"/>
                <a:gd name="T16" fmla="*/ 46037 w 112"/>
                <a:gd name="T17" fmla="*/ 45182 h 26"/>
                <a:gd name="T18" fmla="*/ 45215 w 112"/>
                <a:gd name="T19" fmla="*/ 49701 h 26"/>
                <a:gd name="T20" fmla="*/ 43160 w 112"/>
                <a:gd name="T21" fmla="*/ 51960 h 26"/>
                <a:gd name="T22" fmla="*/ 41516 w 112"/>
                <a:gd name="T23" fmla="*/ 56478 h 26"/>
                <a:gd name="T24" fmla="*/ 39049 w 112"/>
                <a:gd name="T25" fmla="*/ 56478 h 26"/>
                <a:gd name="T26" fmla="*/ 35761 w 112"/>
                <a:gd name="T27" fmla="*/ 58737 h 26"/>
                <a:gd name="T28" fmla="*/ 32473 w 112"/>
                <a:gd name="T29" fmla="*/ 58737 h 26"/>
                <a:gd name="T30" fmla="*/ 27129 w 112"/>
                <a:gd name="T31" fmla="*/ 54219 h 26"/>
                <a:gd name="T32" fmla="*/ 16853 w 112"/>
                <a:gd name="T33" fmla="*/ 42923 h 26"/>
                <a:gd name="T34" fmla="*/ 6577 w 112"/>
                <a:gd name="T35" fmla="*/ 29369 h 26"/>
                <a:gd name="T36" fmla="*/ 0 w 112"/>
                <a:gd name="T37" fmla="*/ 18073 h 26"/>
                <a:gd name="T38" fmla="*/ 2055 w 112"/>
                <a:gd name="T39" fmla="*/ 9036 h 26"/>
                <a:gd name="T40" fmla="*/ 4521 w 112"/>
                <a:gd name="T41" fmla="*/ 4518 h 26"/>
                <a:gd name="T42" fmla="*/ 7399 w 112"/>
                <a:gd name="T43" fmla="*/ 2259 h 26"/>
                <a:gd name="T44" fmla="*/ 10276 w 112"/>
                <a:gd name="T45" fmla="*/ 0 h 26"/>
                <a:gd name="T46" fmla="*/ 15209 w 112"/>
                <a:gd name="T47" fmla="*/ 2259 h 26"/>
                <a:gd name="T48" fmla="*/ 18908 w 112"/>
                <a:gd name="T49" fmla="*/ 4518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72" name="Freeform 318"/>
            <p:cNvSpPr>
              <a:spLocks/>
            </p:cNvSpPr>
            <p:nvPr>
              <p:custDataLst>
                <p:tags r:id="rId177"/>
              </p:custDataLst>
            </p:nvPr>
          </p:nvSpPr>
          <p:spPr bwMode="auto">
            <a:xfrm>
              <a:off x="7610077" y="4940174"/>
              <a:ext cx="16457" cy="68472"/>
            </a:xfrm>
            <a:custGeom>
              <a:avLst/>
              <a:gdLst>
                <a:gd name="T0" fmla="*/ 0 w 41"/>
                <a:gd name="T1" fmla="*/ 0 h 25"/>
                <a:gd name="T2" fmla="*/ 14287 w 41"/>
                <a:gd name="T3" fmla="*/ 0 h 25"/>
                <a:gd name="T4" fmla="*/ 9757 w 41"/>
                <a:gd name="T5" fmla="*/ 18796 h 25"/>
                <a:gd name="T6" fmla="*/ 6272 w 41"/>
                <a:gd name="T7" fmla="*/ 35242 h 25"/>
                <a:gd name="T8" fmla="*/ 3136 w 41"/>
                <a:gd name="T9" fmla="*/ 46990 h 25"/>
                <a:gd name="T10" fmla="*/ 0 w 41"/>
                <a:gd name="T11" fmla="*/ 58737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73" name="Freeform 319"/>
            <p:cNvSpPr>
              <a:spLocks/>
            </p:cNvSpPr>
            <p:nvPr>
              <p:custDataLst>
                <p:tags r:id="rId178"/>
              </p:custDataLst>
            </p:nvPr>
          </p:nvSpPr>
          <p:spPr bwMode="auto">
            <a:xfrm>
              <a:off x="7418066" y="4860597"/>
              <a:ext cx="42060" cy="64772"/>
            </a:xfrm>
            <a:custGeom>
              <a:avLst/>
              <a:gdLst>
                <a:gd name="T0" fmla="*/ 0 w 81"/>
                <a:gd name="T1" fmla="*/ 55563 h 31"/>
                <a:gd name="T2" fmla="*/ 0 w 81"/>
                <a:gd name="T3" fmla="*/ 39432 h 31"/>
                <a:gd name="T4" fmla="*/ 0 w 81"/>
                <a:gd name="T5" fmla="*/ 23301 h 31"/>
                <a:gd name="T6" fmla="*/ 0 w 81"/>
                <a:gd name="T7" fmla="*/ 17924 h 31"/>
                <a:gd name="T8" fmla="*/ 902 w 81"/>
                <a:gd name="T9" fmla="*/ 14339 h 31"/>
                <a:gd name="T10" fmla="*/ 1352 w 81"/>
                <a:gd name="T11" fmla="*/ 10754 h 31"/>
                <a:gd name="T12" fmla="*/ 1803 w 81"/>
                <a:gd name="T13" fmla="*/ 7169 h 31"/>
                <a:gd name="T14" fmla="*/ 3606 w 81"/>
                <a:gd name="T15" fmla="*/ 3585 h 31"/>
                <a:gd name="T16" fmla="*/ 6311 w 81"/>
                <a:gd name="T17" fmla="*/ 0 h 31"/>
                <a:gd name="T18" fmla="*/ 11720 w 81"/>
                <a:gd name="T19" fmla="*/ 1792 h 31"/>
                <a:gd name="T20" fmla="*/ 18482 w 81"/>
                <a:gd name="T21" fmla="*/ 1792 h 31"/>
                <a:gd name="T22" fmla="*/ 25244 w 81"/>
                <a:gd name="T23" fmla="*/ 1792 h 31"/>
                <a:gd name="T24" fmla="*/ 29301 w 81"/>
                <a:gd name="T25" fmla="*/ 1792 h 31"/>
                <a:gd name="T26" fmla="*/ 32907 w 81"/>
                <a:gd name="T27" fmla="*/ 1792 h 31"/>
                <a:gd name="T28" fmla="*/ 36513 w 81"/>
                <a:gd name="T29" fmla="*/ 1792 h 31"/>
                <a:gd name="T30" fmla="*/ 32907 w 81"/>
                <a:gd name="T31" fmla="*/ 10754 h 31"/>
                <a:gd name="T32" fmla="*/ 30202 w 81"/>
                <a:gd name="T33" fmla="*/ 17924 h 31"/>
                <a:gd name="T34" fmla="*/ 28850 w 81"/>
                <a:gd name="T35" fmla="*/ 25093 h 31"/>
                <a:gd name="T36" fmla="*/ 27948 w 81"/>
                <a:gd name="T37" fmla="*/ 32262 h 31"/>
                <a:gd name="T38" fmla="*/ 26596 w 81"/>
                <a:gd name="T39" fmla="*/ 37639 h 31"/>
                <a:gd name="T40" fmla="*/ 24342 w 81"/>
                <a:gd name="T41" fmla="*/ 41224 h 31"/>
                <a:gd name="T42" fmla="*/ 21187 w 81"/>
                <a:gd name="T43" fmla="*/ 44809 h 31"/>
                <a:gd name="T44" fmla="*/ 15326 w 81"/>
                <a:gd name="T45" fmla="*/ 44809 h 31"/>
                <a:gd name="T46" fmla="*/ 0 w 81"/>
                <a:gd name="T47" fmla="*/ 55563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74" name="Freeform 320"/>
            <p:cNvSpPr>
              <a:spLocks/>
            </p:cNvSpPr>
            <p:nvPr>
              <p:custDataLst>
                <p:tags r:id="rId179"/>
              </p:custDataLst>
            </p:nvPr>
          </p:nvSpPr>
          <p:spPr bwMode="auto">
            <a:xfrm>
              <a:off x="7469269" y="4843942"/>
              <a:ext cx="45717" cy="64770"/>
            </a:xfrm>
            <a:custGeom>
              <a:avLst/>
              <a:gdLst>
                <a:gd name="T0" fmla="*/ 892 w 89"/>
                <a:gd name="T1" fmla="*/ 55562 h 49"/>
                <a:gd name="T2" fmla="*/ 39688 w 89"/>
                <a:gd name="T3" fmla="*/ 55562 h 49"/>
                <a:gd name="T4" fmla="*/ 34783 w 89"/>
                <a:gd name="T5" fmla="*/ 46491 h 49"/>
                <a:gd name="T6" fmla="*/ 30323 w 89"/>
                <a:gd name="T7" fmla="*/ 39687 h 49"/>
                <a:gd name="T8" fmla="*/ 25418 w 89"/>
                <a:gd name="T9" fmla="*/ 34018 h 49"/>
                <a:gd name="T10" fmla="*/ 20513 w 89"/>
                <a:gd name="T11" fmla="*/ 28348 h 49"/>
                <a:gd name="T12" fmla="*/ 16054 w 89"/>
                <a:gd name="T13" fmla="*/ 23812 h 49"/>
                <a:gd name="T14" fmla="*/ 11594 w 89"/>
                <a:gd name="T15" fmla="*/ 15875 h 49"/>
                <a:gd name="T16" fmla="*/ 7135 w 89"/>
                <a:gd name="T17" fmla="*/ 9071 h 49"/>
                <a:gd name="T18" fmla="*/ 4013 w 89"/>
                <a:gd name="T19" fmla="*/ 0 h 49"/>
                <a:gd name="T20" fmla="*/ 1784 w 89"/>
                <a:gd name="T21" fmla="*/ 11339 h 49"/>
                <a:gd name="T22" fmla="*/ 446 w 89"/>
                <a:gd name="T23" fmla="*/ 26080 h 49"/>
                <a:gd name="T24" fmla="*/ 0 w 89"/>
                <a:gd name="T25" fmla="*/ 32884 h 49"/>
                <a:gd name="T26" fmla="*/ 0 w 89"/>
                <a:gd name="T27" fmla="*/ 40821 h 49"/>
                <a:gd name="T28" fmla="*/ 0 w 89"/>
                <a:gd name="T29" fmla="*/ 48758 h 49"/>
                <a:gd name="T30" fmla="*/ 892 w 89"/>
                <a:gd name="T31" fmla="*/ 55562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75" name="Freeform 321"/>
            <p:cNvSpPr>
              <a:spLocks/>
            </p:cNvSpPr>
            <p:nvPr>
              <p:custDataLst>
                <p:tags r:id="rId180"/>
              </p:custDataLst>
            </p:nvPr>
          </p:nvSpPr>
          <p:spPr bwMode="auto">
            <a:xfrm>
              <a:off x="7529616" y="4855046"/>
              <a:ext cx="42059" cy="68472"/>
            </a:xfrm>
            <a:custGeom>
              <a:avLst/>
              <a:gdLst>
                <a:gd name="T0" fmla="*/ 0 w 86"/>
                <a:gd name="T1" fmla="*/ 26815 h 46"/>
                <a:gd name="T2" fmla="*/ 5944 w 86"/>
                <a:gd name="T3" fmla="*/ 33199 h 46"/>
                <a:gd name="T4" fmla="*/ 10614 w 86"/>
                <a:gd name="T5" fmla="*/ 37030 h 46"/>
                <a:gd name="T6" fmla="*/ 12737 w 86"/>
                <a:gd name="T7" fmla="*/ 38307 h 46"/>
                <a:gd name="T8" fmla="*/ 15284 w 86"/>
                <a:gd name="T9" fmla="*/ 38307 h 46"/>
                <a:gd name="T10" fmla="*/ 17407 w 86"/>
                <a:gd name="T11" fmla="*/ 37030 h 46"/>
                <a:gd name="T12" fmla="*/ 19530 w 86"/>
                <a:gd name="T13" fmla="*/ 34476 h 46"/>
                <a:gd name="T14" fmla="*/ 19530 w 86"/>
                <a:gd name="T15" fmla="*/ 45968 h 46"/>
                <a:gd name="T16" fmla="*/ 19530 w 86"/>
                <a:gd name="T17" fmla="*/ 58737 h 46"/>
                <a:gd name="T18" fmla="*/ 23775 w 86"/>
                <a:gd name="T19" fmla="*/ 57460 h 46"/>
                <a:gd name="T20" fmla="*/ 28445 w 86"/>
                <a:gd name="T21" fmla="*/ 54906 h 46"/>
                <a:gd name="T22" fmla="*/ 32691 w 86"/>
                <a:gd name="T23" fmla="*/ 51076 h 46"/>
                <a:gd name="T24" fmla="*/ 36512 w 86"/>
                <a:gd name="T25" fmla="*/ 51076 h 46"/>
                <a:gd name="T26" fmla="*/ 35238 w 86"/>
                <a:gd name="T27" fmla="*/ 40861 h 46"/>
                <a:gd name="T28" fmla="*/ 33965 w 86"/>
                <a:gd name="T29" fmla="*/ 31922 h 46"/>
                <a:gd name="T30" fmla="*/ 31417 w 86"/>
                <a:gd name="T31" fmla="*/ 24261 h 46"/>
                <a:gd name="T32" fmla="*/ 29719 w 86"/>
                <a:gd name="T33" fmla="*/ 17876 h 46"/>
                <a:gd name="T34" fmla="*/ 27172 w 86"/>
                <a:gd name="T35" fmla="*/ 11492 h 46"/>
                <a:gd name="T36" fmla="*/ 24624 w 86"/>
                <a:gd name="T37" fmla="*/ 7661 h 46"/>
                <a:gd name="T38" fmla="*/ 21652 w 86"/>
                <a:gd name="T39" fmla="*/ 3831 h 46"/>
                <a:gd name="T40" fmla="*/ 19530 w 86"/>
                <a:gd name="T41" fmla="*/ 1277 h 46"/>
                <a:gd name="T42" fmla="*/ 16558 w 86"/>
                <a:gd name="T43" fmla="*/ 0 h 46"/>
                <a:gd name="T44" fmla="*/ 14010 w 86"/>
                <a:gd name="T45" fmla="*/ 0 h 46"/>
                <a:gd name="T46" fmla="*/ 11039 w 86"/>
                <a:gd name="T47" fmla="*/ 1277 h 46"/>
                <a:gd name="T48" fmla="*/ 8067 w 86"/>
                <a:gd name="T49" fmla="*/ 3831 h 46"/>
                <a:gd name="T50" fmla="*/ 5944 w 86"/>
                <a:gd name="T51" fmla="*/ 7661 h 46"/>
                <a:gd name="T52" fmla="*/ 3396 w 86"/>
                <a:gd name="T53" fmla="*/ 12769 h 46"/>
                <a:gd name="T54" fmla="*/ 1698 w 86"/>
                <a:gd name="T55" fmla="*/ 19153 h 46"/>
                <a:gd name="T56" fmla="*/ 0 w 86"/>
                <a:gd name="T57" fmla="*/ 26815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76" name="Freeform 322"/>
            <p:cNvSpPr>
              <a:spLocks/>
            </p:cNvSpPr>
            <p:nvPr>
              <p:custDataLst>
                <p:tags r:id="rId181"/>
              </p:custDataLst>
            </p:nvPr>
          </p:nvSpPr>
          <p:spPr bwMode="auto">
            <a:xfrm>
              <a:off x="7589961" y="4860597"/>
              <a:ext cx="29259" cy="64772"/>
            </a:xfrm>
            <a:custGeom>
              <a:avLst/>
              <a:gdLst>
                <a:gd name="T0" fmla="*/ 0 w 59"/>
                <a:gd name="T1" fmla="*/ 0 h 18"/>
                <a:gd name="T2" fmla="*/ 0 w 59"/>
                <a:gd name="T3" fmla="*/ 55563 h 18"/>
                <a:gd name="T4" fmla="*/ 16790 w 59"/>
                <a:gd name="T5" fmla="*/ 55563 h 18"/>
                <a:gd name="T6" fmla="*/ 25400 w 59"/>
                <a:gd name="T7" fmla="*/ 18521 h 18"/>
                <a:gd name="T8" fmla="*/ 21956 w 59"/>
                <a:gd name="T9" fmla="*/ 15434 h 18"/>
                <a:gd name="T10" fmla="*/ 19373 w 59"/>
                <a:gd name="T11" fmla="*/ 12347 h 18"/>
                <a:gd name="T12" fmla="*/ 15929 w 59"/>
                <a:gd name="T13" fmla="*/ 15434 h 18"/>
                <a:gd name="T14" fmla="*/ 12485 w 59"/>
                <a:gd name="T15" fmla="*/ 18521 h 18"/>
                <a:gd name="T16" fmla="*/ 9471 w 59"/>
                <a:gd name="T17" fmla="*/ 18521 h 18"/>
                <a:gd name="T18" fmla="*/ 6027 w 59"/>
                <a:gd name="T19" fmla="*/ 15434 h 18"/>
                <a:gd name="T20" fmla="*/ 3014 w 59"/>
                <a:gd name="T21" fmla="*/ 123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77" name="Freeform 323"/>
            <p:cNvSpPr>
              <a:spLocks/>
            </p:cNvSpPr>
            <p:nvPr>
              <p:custDataLst>
                <p:tags r:id="rId182"/>
              </p:custDataLst>
            </p:nvPr>
          </p:nvSpPr>
          <p:spPr bwMode="auto">
            <a:xfrm>
              <a:off x="7674080" y="4851344"/>
              <a:ext cx="1829" cy="64770"/>
            </a:xfrm>
            <a:custGeom>
              <a:avLst/>
              <a:gdLst>
                <a:gd name="T0" fmla="*/ 1588 w 4"/>
                <a:gd name="T1" fmla="*/ 55562 h 19"/>
                <a:gd name="T2" fmla="*/ 1588 w 4"/>
                <a:gd name="T3" fmla="*/ 0 h 19"/>
                <a:gd name="T4" fmla="*/ 794 w 4"/>
                <a:gd name="T5" fmla="*/ 2924 h 19"/>
                <a:gd name="T6" fmla="*/ 397 w 4"/>
                <a:gd name="T7" fmla="*/ 8773 h 19"/>
                <a:gd name="T8" fmla="*/ 0 w 4"/>
                <a:gd name="T9" fmla="*/ 17546 h 19"/>
                <a:gd name="T10" fmla="*/ 0 w 4"/>
                <a:gd name="T11" fmla="*/ 29243 h 19"/>
                <a:gd name="T12" fmla="*/ 0 w 4"/>
                <a:gd name="T13" fmla="*/ 40940 h 19"/>
                <a:gd name="T14" fmla="*/ 397 w 4"/>
                <a:gd name="T15" fmla="*/ 46789 h 19"/>
                <a:gd name="T16" fmla="*/ 794 w 4"/>
                <a:gd name="T17" fmla="*/ 55562 h 19"/>
                <a:gd name="T18" fmla="*/ 1588 w 4"/>
                <a:gd name="T19" fmla="*/ 5556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78" name="Freeform 324"/>
            <p:cNvSpPr>
              <a:spLocks/>
            </p:cNvSpPr>
            <p:nvPr>
              <p:custDataLst>
                <p:tags r:id="rId183"/>
              </p:custDataLst>
            </p:nvPr>
          </p:nvSpPr>
          <p:spPr bwMode="auto">
            <a:xfrm>
              <a:off x="7183997" y="4634823"/>
              <a:ext cx="23773" cy="68473"/>
            </a:xfrm>
            <a:custGeom>
              <a:avLst/>
              <a:gdLst>
                <a:gd name="T0" fmla="*/ 0 w 46"/>
                <a:gd name="T1" fmla="*/ 58738 h 50"/>
                <a:gd name="T2" fmla="*/ 3141 w 46"/>
                <a:gd name="T3" fmla="*/ 0 h 50"/>
                <a:gd name="T4" fmla="*/ 10319 w 46"/>
                <a:gd name="T5" fmla="*/ 9398 h 50"/>
                <a:gd name="T6" fmla="*/ 15254 w 46"/>
                <a:gd name="T7" fmla="*/ 16447 h 50"/>
                <a:gd name="T8" fmla="*/ 16600 w 46"/>
                <a:gd name="T9" fmla="*/ 21146 h 50"/>
                <a:gd name="T10" fmla="*/ 18395 w 46"/>
                <a:gd name="T11" fmla="*/ 25845 h 50"/>
                <a:gd name="T12" fmla="*/ 19741 w 46"/>
                <a:gd name="T13" fmla="*/ 35243 h 50"/>
                <a:gd name="T14" fmla="*/ 20638 w 46"/>
                <a:gd name="T15" fmla="*/ 44641 h 50"/>
                <a:gd name="T16" fmla="*/ 15254 w 46"/>
                <a:gd name="T17" fmla="*/ 49340 h 50"/>
                <a:gd name="T18" fmla="*/ 9422 w 46"/>
                <a:gd name="T19" fmla="*/ 54039 h 50"/>
                <a:gd name="T20" fmla="*/ 3589 w 46"/>
                <a:gd name="T21" fmla="*/ 57563 h 50"/>
                <a:gd name="T22" fmla="*/ 0 w 46"/>
                <a:gd name="T23" fmla="*/ 58738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79" name="Freeform 325"/>
            <p:cNvSpPr>
              <a:spLocks/>
            </p:cNvSpPr>
            <p:nvPr>
              <p:custDataLst>
                <p:tags r:id="rId184"/>
              </p:custDataLst>
            </p:nvPr>
          </p:nvSpPr>
          <p:spPr bwMode="auto">
            <a:xfrm>
              <a:off x="7121822" y="4603363"/>
              <a:ext cx="34745" cy="68472"/>
            </a:xfrm>
            <a:custGeom>
              <a:avLst/>
              <a:gdLst>
                <a:gd name="T0" fmla="*/ 0 w 66"/>
                <a:gd name="T1" fmla="*/ 0 h 80"/>
                <a:gd name="T2" fmla="*/ 4570 w 66"/>
                <a:gd name="T3" fmla="*/ 0 h 80"/>
                <a:gd name="T4" fmla="*/ 8226 w 66"/>
                <a:gd name="T5" fmla="*/ 0 h 80"/>
                <a:gd name="T6" fmla="*/ 11882 w 66"/>
                <a:gd name="T7" fmla="*/ 0 h 80"/>
                <a:gd name="T8" fmla="*/ 15082 w 66"/>
                <a:gd name="T9" fmla="*/ 0 h 80"/>
                <a:gd name="T10" fmla="*/ 15082 w 66"/>
                <a:gd name="T11" fmla="*/ 5139 h 80"/>
                <a:gd name="T12" fmla="*/ 15539 w 66"/>
                <a:gd name="T13" fmla="*/ 10279 h 80"/>
                <a:gd name="T14" fmla="*/ 16453 w 66"/>
                <a:gd name="T15" fmla="*/ 15418 h 80"/>
                <a:gd name="T16" fmla="*/ 17367 w 66"/>
                <a:gd name="T17" fmla="*/ 19824 h 80"/>
                <a:gd name="T18" fmla="*/ 20109 w 66"/>
                <a:gd name="T19" fmla="*/ 26432 h 80"/>
                <a:gd name="T20" fmla="*/ 22394 w 66"/>
                <a:gd name="T21" fmla="*/ 33040 h 80"/>
                <a:gd name="T22" fmla="*/ 25593 w 66"/>
                <a:gd name="T23" fmla="*/ 38179 h 80"/>
                <a:gd name="T24" fmla="*/ 27878 w 66"/>
                <a:gd name="T25" fmla="*/ 44053 h 80"/>
                <a:gd name="T26" fmla="*/ 28335 w 66"/>
                <a:gd name="T27" fmla="*/ 47724 h 80"/>
                <a:gd name="T28" fmla="*/ 29706 w 66"/>
                <a:gd name="T29" fmla="*/ 50661 h 80"/>
                <a:gd name="T30" fmla="*/ 30163 w 66"/>
                <a:gd name="T31" fmla="*/ 55066 h 80"/>
                <a:gd name="T32" fmla="*/ 30163 w 66"/>
                <a:gd name="T33" fmla="*/ 58737 h 80"/>
                <a:gd name="T34" fmla="*/ 0 w 66"/>
                <a:gd name="T35" fmla="*/ 13216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80" name="Freeform 326"/>
            <p:cNvSpPr>
              <a:spLocks/>
            </p:cNvSpPr>
            <p:nvPr>
              <p:custDataLst>
                <p:tags r:id="rId185"/>
              </p:custDataLst>
            </p:nvPr>
          </p:nvSpPr>
          <p:spPr bwMode="auto">
            <a:xfrm>
              <a:off x="6931641" y="4584857"/>
              <a:ext cx="9144" cy="66622"/>
            </a:xfrm>
            <a:custGeom>
              <a:avLst/>
              <a:gdLst>
                <a:gd name="T0" fmla="*/ 7938 w 20"/>
                <a:gd name="T1" fmla="*/ 57150 h 48"/>
                <a:gd name="T2" fmla="*/ 7938 w 20"/>
                <a:gd name="T3" fmla="*/ 46434 h 48"/>
                <a:gd name="T4" fmla="*/ 7541 w 20"/>
                <a:gd name="T5" fmla="*/ 38100 h 48"/>
                <a:gd name="T6" fmla="*/ 6350 w 20"/>
                <a:gd name="T7" fmla="*/ 29766 h 48"/>
                <a:gd name="T8" fmla="*/ 5557 w 20"/>
                <a:gd name="T9" fmla="*/ 22622 h 48"/>
                <a:gd name="T10" fmla="*/ 4763 w 20"/>
                <a:gd name="T11" fmla="*/ 16669 h 48"/>
                <a:gd name="T12" fmla="*/ 3572 w 20"/>
                <a:gd name="T13" fmla="*/ 10716 h 48"/>
                <a:gd name="T14" fmla="*/ 1588 w 20"/>
                <a:gd name="T15" fmla="*/ 4763 h 48"/>
                <a:gd name="T16" fmla="*/ 0 w 20"/>
                <a:gd name="T17" fmla="*/ 0 h 48"/>
                <a:gd name="T18" fmla="*/ 0 w 20"/>
                <a:gd name="T19" fmla="*/ 9525 h 48"/>
                <a:gd name="T20" fmla="*/ 794 w 20"/>
                <a:gd name="T21" fmla="*/ 20241 h 48"/>
                <a:gd name="T22" fmla="*/ 1588 w 20"/>
                <a:gd name="T23" fmla="*/ 28575 h 48"/>
                <a:gd name="T24" fmla="*/ 3175 w 20"/>
                <a:gd name="T25" fmla="*/ 36909 h 48"/>
                <a:gd name="T26" fmla="*/ 5557 w 20"/>
                <a:gd name="T27" fmla="*/ 48816 h 48"/>
                <a:gd name="T28" fmla="*/ 7938 w 20"/>
                <a:gd name="T29" fmla="*/ 5715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81" name="Line 327" descr="Horizontal dunkel"/>
            <p:cNvSpPr>
              <a:spLocks noChangeShapeType="1"/>
            </p:cNvSpPr>
            <p:nvPr>
              <p:custDataLst>
                <p:tags r:id="rId186"/>
              </p:custDataLst>
            </p:nvPr>
          </p:nvSpPr>
          <p:spPr bwMode="auto">
            <a:xfrm>
              <a:off x="6960899" y="4627420"/>
              <a:ext cx="5487" cy="7402"/>
            </a:xfrm>
            <a:prstGeom prst="line">
              <a:avLst/>
            </a:prstGeom>
            <a:noFill/>
            <a:ln w="9525">
              <a:solidFill>
                <a:schemeClr val="tx1">
                  <a:lumMod val="85000"/>
                </a:schemeClr>
              </a:solidFill>
              <a:round/>
              <a:headEnd/>
              <a:tailEn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82" name="Freeform 328"/>
            <p:cNvSpPr>
              <a:spLocks/>
            </p:cNvSpPr>
            <p:nvPr>
              <p:custDataLst>
                <p:tags r:id="rId187"/>
              </p:custDataLst>
            </p:nvPr>
          </p:nvSpPr>
          <p:spPr bwMode="auto">
            <a:xfrm>
              <a:off x="6957242" y="4627420"/>
              <a:ext cx="9144" cy="66622"/>
            </a:xfrm>
            <a:custGeom>
              <a:avLst/>
              <a:gdLst>
                <a:gd name="T0" fmla="*/ 7938 w 20"/>
                <a:gd name="T1" fmla="*/ 57150 h 12"/>
                <a:gd name="T2" fmla="*/ 7938 w 20"/>
                <a:gd name="T3" fmla="*/ 38100 h 12"/>
                <a:gd name="T4" fmla="*/ 7144 w 20"/>
                <a:gd name="T5" fmla="*/ 23813 h 12"/>
                <a:gd name="T6" fmla="*/ 5954 w 20"/>
                <a:gd name="T7" fmla="*/ 14288 h 12"/>
                <a:gd name="T8" fmla="*/ 5160 w 20"/>
                <a:gd name="T9" fmla="*/ 9525 h 12"/>
                <a:gd name="T10" fmla="*/ 2778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83" name="Freeform 329"/>
            <p:cNvSpPr>
              <a:spLocks/>
            </p:cNvSpPr>
            <p:nvPr>
              <p:custDataLst>
                <p:tags r:id="rId188"/>
              </p:custDataLst>
            </p:nvPr>
          </p:nvSpPr>
          <p:spPr bwMode="auto">
            <a:xfrm>
              <a:off x="6843865" y="4446061"/>
              <a:ext cx="25601" cy="66622"/>
            </a:xfrm>
            <a:custGeom>
              <a:avLst/>
              <a:gdLst>
                <a:gd name="T0" fmla="*/ 2935 w 53"/>
                <a:gd name="T1" fmla="*/ 0 h 30"/>
                <a:gd name="T2" fmla="*/ 4613 w 53"/>
                <a:gd name="T3" fmla="*/ 7620 h 30"/>
                <a:gd name="T4" fmla="*/ 9645 w 53"/>
                <a:gd name="T5" fmla="*/ 24765 h 30"/>
                <a:gd name="T6" fmla="*/ 15516 w 53"/>
                <a:gd name="T7" fmla="*/ 43815 h 30"/>
                <a:gd name="T8" fmla="*/ 19290 w 53"/>
                <a:gd name="T9" fmla="*/ 57150 h 30"/>
                <a:gd name="T10" fmla="*/ 20548 w 53"/>
                <a:gd name="T11" fmla="*/ 34290 h 30"/>
                <a:gd name="T12" fmla="*/ 22225 w 53"/>
                <a:gd name="T13" fmla="*/ 11430 h 30"/>
                <a:gd name="T14" fmla="*/ 15516 w 53"/>
                <a:gd name="T15" fmla="*/ 9525 h 30"/>
                <a:gd name="T16" fmla="*/ 10903 w 53"/>
                <a:gd name="T17" fmla="*/ 5715 h 30"/>
                <a:gd name="T18" fmla="*/ 8806 w 53"/>
                <a:gd name="T19" fmla="*/ 5715 h 30"/>
                <a:gd name="T20" fmla="*/ 6290 w 53"/>
                <a:gd name="T21" fmla="*/ 5715 h 30"/>
                <a:gd name="T22" fmla="*/ 3774 w 53"/>
                <a:gd name="T23" fmla="*/ 7620 h 30"/>
                <a:gd name="T24" fmla="*/ 0 w 53"/>
                <a:gd name="T25" fmla="*/ 11430 h 30"/>
                <a:gd name="T26" fmla="*/ 2935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84" name="Freeform 330"/>
            <p:cNvSpPr>
              <a:spLocks/>
            </p:cNvSpPr>
            <p:nvPr>
              <p:custDataLst>
                <p:tags r:id="rId189"/>
              </p:custDataLst>
            </p:nvPr>
          </p:nvSpPr>
          <p:spPr bwMode="auto">
            <a:xfrm>
              <a:off x="7452811" y="4869851"/>
              <a:ext cx="12800" cy="66622"/>
            </a:xfrm>
            <a:custGeom>
              <a:avLst/>
              <a:gdLst>
                <a:gd name="T0" fmla="*/ 0 w 33"/>
                <a:gd name="T1" fmla="*/ 11061 h 31"/>
                <a:gd name="T2" fmla="*/ 1347 w 33"/>
                <a:gd name="T3" fmla="*/ 38715 h 31"/>
                <a:gd name="T4" fmla="*/ 2357 w 33"/>
                <a:gd name="T5" fmla="*/ 57150 h 31"/>
                <a:gd name="T6" fmla="*/ 7408 w 33"/>
                <a:gd name="T7" fmla="*/ 57150 h 31"/>
                <a:gd name="T8" fmla="*/ 11112 w 33"/>
                <a:gd name="T9" fmla="*/ 57150 h 31"/>
                <a:gd name="T10" fmla="*/ 11112 w 33"/>
                <a:gd name="T11" fmla="*/ 0 h 31"/>
                <a:gd name="T12" fmla="*/ 9092 w 33"/>
                <a:gd name="T13" fmla="*/ 0 h 31"/>
                <a:gd name="T14" fmla="*/ 6398 w 33"/>
                <a:gd name="T15" fmla="*/ 0 h 31"/>
                <a:gd name="T16" fmla="*/ 3367 w 33"/>
                <a:gd name="T17" fmla="*/ 0 h 31"/>
                <a:gd name="T18" fmla="*/ 0 w 33"/>
                <a:gd name="T19" fmla="*/ 0 h 31"/>
                <a:gd name="T20" fmla="*/ 0 w 33"/>
                <a:gd name="T21" fmla="*/ 1106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85" name="Freeform 331"/>
            <p:cNvSpPr>
              <a:spLocks/>
            </p:cNvSpPr>
            <p:nvPr>
              <p:custDataLst>
                <p:tags r:id="rId190"/>
              </p:custDataLst>
            </p:nvPr>
          </p:nvSpPr>
          <p:spPr bwMode="auto">
            <a:xfrm>
              <a:off x="8047128" y="4819884"/>
              <a:ext cx="32916" cy="64772"/>
            </a:xfrm>
            <a:custGeom>
              <a:avLst/>
              <a:gdLst>
                <a:gd name="T0" fmla="*/ 8353 w 65"/>
                <a:gd name="T1" fmla="*/ 55563 h 68"/>
                <a:gd name="T2" fmla="*/ 7034 w 65"/>
                <a:gd name="T3" fmla="*/ 55563 h 68"/>
                <a:gd name="T4" fmla="*/ 6155 w 65"/>
                <a:gd name="T5" fmla="*/ 53929 h 68"/>
                <a:gd name="T6" fmla="*/ 4836 w 65"/>
                <a:gd name="T7" fmla="*/ 52295 h 68"/>
                <a:gd name="T8" fmla="*/ 3077 w 65"/>
                <a:gd name="T9" fmla="*/ 49843 h 68"/>
                <a:gd name="T10" fmla="*/ 1758 w 65"/>
                <a:gd name="T11" fmla="*/ 48209 h 68"/>
                <a:gd name="T12" fmla="*/ 879 w 65"/>
                <a:gd name="T13" fmla="*/ 44941 h 68"/>
                <a:gd name="T14" fmla="*/ 0 w 65"/>
                <a:gd name="T15" fmla="*/ 42489 h 68"/>
                <a:gd name="T16" fmla="*/ 0 w 65"/>
                <a:gd name="T17" fmla="*/ 40038 h 68"/>
                <a:gd name="T18" fmla="*/ 0 w 65"/>
                <a:gd name="T19" fmla="*/ 31050 h 68"/>
                <a:gd name="T20" fmla="*/ 879 w 65"/>
                <a:gd name="T21" fmla="*/ 23696 h 68"/>
                <a:gd name="T22" fmla="*/ 2198 w 65"/>
                <a:gd name="T23" fmla="*/ 17159 h 68"/>
                <a:gd name="T24" fmla="*/ 3957 w 65"/>
                <a:gd name="T25" fmla="*/ 11439 h 68"/>
                <a:gd name="T26" fmla="*/ 6594 w 65"/>
                <a:gd name="T27" fmla="*/ 6537 h 68"/>
                <a:gd name="T28" fmla="*/ 9672 w 65"/>
                <a:gd name="T29" fmla="*/ 3268 h 68"/>
                <a:gd name="T30" fmla="*/ 13188 w 65"/>
                <a:gd name="T31" fmla="*/ 1634 h 68"/>
                <a:gd name="T32" fmla="*/ 17145 w 65"/>
                <a:gd name="T33" fmla="*/ 0 h 68"/>
                <a:gd name="T34" fmla="*/ 22860 w 65"/>
                <a:gd name="T35" fmla="*/ 0 h 68"/>
                <a:gd name="T36" fmla="*/ 28575 w 65"/>
                <a:gd name="T37" fmla="*/ 0 h 68"/>
                <a:gd name="T38" fmla="*/ 28575 w 65"/>
                <a:gd name="T39" fmla="*/ 35135 h 68"/>
                <a:gd name="T40" fmla="*/ 24618 w 65"/>
                <a:gd name="T41" fmla="*/ 42489 h 68"/>
                <a:gd name="T42" fmla="*/ 19783 w 65"/>
                <a:gd name="T43" fmla="*/ 49843 h 68"/>
                <a:gd name="T44" fmla="*/ 17145 w 65"/>
                <a:gd name="T45" fmla="*/ 52295 h 68"/>
                <a:gd name="T46" fmla="*/ 14947 w 65"/>
                <a:gd name="T47" fmla="*/ 53929 h 68"/>
                <a:gd name="T48" fmla="*/ 11870 w 65"/>
                <a:gd name="T49" fmla="*/ 55563 h 68"/>
                <a:gd name="T50" fmla="*/ 8353 w 65"/>
                <a:gd name="T51" fmla="*/ 55563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86" name="Freeform 332"/>
            <p:cNvSpPr>
              <a:spLocks/>
            </p:cNvSpPr>
            <p:nvPr>
              <p:custDataLst>
                <p:tags r:id="rId191"/>
              </p:custDataLst>
            </p:nvPr>
          </p:nvSpPr>
          <p:spPr bwMode="auto">
            <a:xfrm>
              <a:off x="6823750" y="4333175"/>
              <a:ext cx="316359" cy="429340"/>
            </a:xfrm>
            <a:custGeom>
              <a:avLst/>
              <a:gdLst>
                <a:gd name="T0" fmla="*/ 220588 w 625"/>
                <a:gd name="T1" fmla="*/ 178843 h 694"/>
                <a:gd name="T2" fmla="*/ 212679 w 625"/>
                <a:gd name="T3" fmla="*/ 180966 h 694"/>
                <a:gd name="T4" fmla="*/ 210482 w 625"/>
                <a:gd name="T5" fmla="*/ 202724 h 694"/>
                <a:gd name="T6" fmla="*/ 226301 w 625"/>
                <a:gd name="T7" fmla="*/ 214399 h 694"/>
                <a:gd name="T8" fmla="*/ 234650 w 625"/>
                <a:gd name="T9" fmla="*/ 214930 h 694"/>
                <a:gd name="T10" fmla="*/ 241681 w 625"/>
                <a:gd name="T11" fmla="*/ 225013 h 694"/>
                <a:gd name="T12" fmla="*/ 246075 w 625"/>
                <a:gd name="T13" fmla="*/ 243587 h 694"/>
                <a:gd name="T14" fmla="*/ 251348 w 625"/>
                <a:gd name="T15" fmla="*/ 251548 h 694"/>
                <a:gd name="T16" fmla="*/ 258378 w 625"/>
                <a:gd name="T17" fmla="*/ 256324 h 694"/>
                <a:gd name="T18" fmla="*/ 269803 w 625"/>
                <a:gd name="T19" fmla="*/ 258447 h 694"/>
                <a:gd name="T20" fmla="*/ 274637 w 625"/>
                <a:gd name="T21" fmla="*/ 267999 h 694"/>
                <a:gd name="T22" fmla="*/ 274637 w 625"/>
                <a:gd name="T23" fmla="*/ 286043 h 694"/>
                <a:gd name="T24" fmla="*/ 271561 w 625"/>
                <a:gd name="T25" fmla="*/ 320007 h 694"/>
                <a:gd name="T26" fmla="*/ 268485 w 625"/>
                <a:gd name="T27" fmla="*/ 356625 h 694"/>
                <a:gd name="T28" fmla="*/ 246954 w 625"/>
                <a:gd name="T29" fmla="*/ 367769 h 694"/>
                <a:gd name="T30" fmla="*/ 236847 w 625"/>
                <a:gd name="T31" fmla="*/ 367769 h 694"/>
                <a:gd name="T32" fmla="*/ 173131 w 625"/>
                <a:gd name="T33" fmla="*/ 299310 h 694"/>
                <a:gd name="T34" fmla="*/ 174449 w 625"/>
                <a:gd name="T35" fmla="*/ 292942 h 694"/>
                <a:gd name="T36" fmla="*/ 173131 w 625"/>
                <a:gd name="T37" fmla="*/ 286043 h 694"/>
                <a:gd name="T38" fmla="*/ 148524 w 625"/>
                <a:gd name="T39" fmla="*/ 258978 h 694"/>
                <a:gd name="T40" fmla="*/ 134023 w 625"/>
                <a:gd name="T41" fmla="*/ 240403 h 694"/>
                <a:gd name="T42" fmla="*/ 128750 w 625"/>
                <a:gd name="T43" fmla="*/ 222360 h 694"/>
                <a:gd name="T44" fmla="*/ 127871 w 625"/>
                <a:gd name="T45" fmla="*/ 202194 h 694"/>
                <a:gd name="T46" fmla="*/ 125234 w 625"/>
                <a:gd name="T47" fmla="*/ 191049 h 694"/>
                <a:gd name="T48" fmla="*/ 117764 w 625"/>
                <a:gd name="T49" fmla="*/ 181497 h 694"/>
                <a:gd name="T50" fmla="*/ 105900 w 625"/>
                <a:gd name="T51" fmla="*/ 164514 h 694"/>
                <a:gd name="T52" fmla="*/ 98430 w 625"/>
                <a:gd name="T53" fmla="*/ 142756 h 694"/>
                <a:gd name="T54" fmla="*/ 93596 w 625"/>
                <a:gd name="T55" fmla="*/ 126305 h 694"/>
                <a:gd name="T56" fmla="*/ 83490 w 625"/>
                <a:gd name="T57" fmla="*/ 112507 h 694"/>
                <a:gd name="T58" fmla="*/ 65913 w 625"/>
                <a:gd name="T59" fmla="*/ 90748 h 694"/>
                <a:gd name="T60" fmla="*/ 59761 w 625"/>
                <a:gd name="T61" fmla="*/ 77481 h 694"/>
                <a:gd name="T62" fmla="*/ 49215 w 625"/>
                <a:gd name="T63" fmla="*/ 70051 h 694"/>
                <a:gd name="T64" fmla="*/ 35154 w 625"/>
                <a:gd name="T65" fmla="*/ 59968 h 694"/>
                <a:gd name="T66" fmla="*/ 21532 w 625"/>
                <a:gd name="T67" fmla="*/ 45109 h 694"/>
                <a:gd name="T68" fmla="*/ 10107 w 625"/>
                <a:gd name="T69" fmla="*/ 27065 h 694"/>
                <a:gd name="T70" fmla="*/ 2197 w 625"/>
                <a:gd name="T71" fmla="*/ 10083 h 694"/>
                <a:gd name="T72" fmla="*/ 4394 w 625"/>
                <a:gd name="T73" fmla="*/ 2123 h 694"/>
                <a:gd name="T74" fmla="*/ 16259 w 625"/>
                <a:gd name="T75" fmla="*/ 6899 h 694"/>
                <a:gd name="T76" fmla="*/ 36911 w 625"/>
                <a:gd name="T77" fmla="*/ 8491 h 694"/>
                <a:gd name="T78" fmla="*/ 50973 w 625"/>
                <a:gd name="T79" fmla="*/ 10614 h 694"/>
                <a:gd name="T80" fmla="*/ 60640 w 625"/>
                <a:gd name="T81" fmla="*/ 14329 h 694"/>
                <a:gd name="T82" fmla="*/ 68549 w 625"/>
                <a:gd name="T83" fmla="*/ 22289 h 694"/>
                <a:gd name="T84" fmla="*/ 89642 w 625"/>
                <a:gd name="T85" fmla="*/ 57845 h 694"/>
                <a:gd name="T86" fmla="*/ 111612 w 625"/>
                <a:gd name="T87" fmla="*/ 86503 h 694"/>
                <a:gd name="T88" fmla="*/ 131386 w 625"/>
                <a:gd name="T89" fmla="*/ 107200 h 694"/>
                <a:gd name="T90" fmla="*/ 144569 w 625"/>
                <a:gd name="T91" fmla="*/ 116221 h 694"/>
                <a:gd name="T92" fmla="*/ 160827 w 625"/>
                <a:gd name="T93" fmla="*/ 120467 h 694"/>
                <a:gd name="T94" fmla="*/ 170495 w 625"/>
                <a:gd name="T95" fmla="*/ 122059 h 694"/>
                <a:gd name="T96" fmla="*/ 176207 w 625"/>
                <a:gd name="T97" fmla="*/ 127897 h 694"/>
                <a:gd name="T98" fmla="*/ 182798 w 625"/>
                <a:gd name="T99" fmla="*/ 137980 h 694"/>
                <a:gd name="T100" fmla="*/ 187632 w 625"/>
                <a:gd name="T101" fmla="*/ 140633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87" name="Freeform 333"/>
            <p:cNvSpPr>
              <a:spLocks/>
            </p:cNvSpPr>
            <p:nvPr>
              <p:custDataLst>
                <p:tags r:id="rId192"/>
              </p:custDataLst>
            </p:nvPr>
          </p:nvSpPr>
          <p:spPr bwMode="auto">
            <a:xfrm>
              <a:off x="7216913" y="4390543"/>
              <a:ext cx="292587" cy="299798"/>
            </a:xfrm>
            <a:custGeom>
              <a:avLst/>
              <a:gdLst>
                <a:gd name="T0" fmla="*/ 224041 w 585"/>
                <a:gd name="T1" fmla="*/ 14606 h 493"/>
                <a:gd name="T2" fmla="*/ 214923 w 585"/>
                <a:gd name="T3" fmla="*/ 28691 h 493"/>
                <a:gd name="T4" fmla="*/ 222304 w 585"/>
                <a:gd name="T5" fmla="*/ 48514 h 493"/>
                <a:gd name="T6" fmla="*/ 231856 w 585"/>
                <a:gd name="T7" fmla="*/ 67815 h 493"/>
                <a:gd name="T8" fmla="*/ 248790 w 585"/>
                <a:gd name="T9" fmla="*/ 92333 h 493"/>
                <a:gd name="T10" fmla="*/ 251829 w 585"/>
                <a:gd name="T11" fmla="*/ 106939 h 493"/>
                <a:gd name="T12" fmla="*/ 237501 w 585"/>
                <a:gd name="T13" fmla="*/ 106417 h 493"/>
                <a:gd name="T14" fmla="*/ 224041 w 585"/>
                <a:gd name="T15" fmla="*/ 121545 h 493"/>
                <a:gd name="T16" fmla="*/ 219699 w 585"/>
                <a:gd name="T17" fmla="*/ 128327 h 493"/>
                <a:gd name="T18" fmla="*/ 224909 w 585"/>
                <a:gd name="T19" fmla="*/ 141368 h 493"/>
                <a:gd name="T20" fmla="*/ 227949 w 585"/>
                <a:gd name="T21" fmla="*/ 153366 h 493"/>
                <a:gd name="T22" fmla="*/ 219265 w 585"/>
                <a:gd name="T23" fmla="*/ 160669 h 493"/>
                <a:gd name="T24" fmla="*/ 199292 w 585"/>
                <a:gd name="T25" fmla="*/ 168494 h 493"/>
                <a:gd name="T26" fmla="*/ 192345 w 585"/>
                <a:gd name="T27" fmla="*/ 184665 h 493"/>
                <a:gd name="T28" fmla="*/ 193214 w 585"/>
                <a:gd name="T29" fmla="*/ 216486 h 493"/>
                <a:gd name="T30" fmla="*/ 186701 w 585"/>
                <a:gd name="T31" fmla="*/ 236831 h 493"/>
                <a:gd name="T32" fmla="*/ 173675 w 585"/>
                <a:gd name="T33" fmla="*/ 246220 h 493"/>
                <a:gd name="T34" fmla="*/ 160650 w 585"/>
                <a:gd name="T35" fmla="*/ 254567 h 493"/>
                <a:gd name="T36" fmla="*/ 148058 w 585"/>
                <a:gd name="T37" fmla="*/ 257175 h 493"/>
                <a:gd name="T38" fmla="*/ 142848 w 585"/>
                <a:gd name="T39" fmla="*/ 254045 h 493"/>
                <a:gd name="T40" fmla="*/ 141979 w 585"/>
                <a:gd name="T41" fmla="*/ 245699 h 493"/>
                <a:gd name="T42" fmla="*/ 131993 w 585"/>
                <a:gd name="T43" fmla="*/ 235266 h 493"/>
                <a:gd name="T44" fmla="*/ 108981 w 585"/>
                <a:gd name="T45" fmla="*/ 236831 h 493"/>
                <a:gd name="T46" fmla="*/ 95087 w 585"/>
                <a:gd name="T47" fmla="*/ 241004 h 493"/>
                <a:gd name="T48" fmla="*/ 76417 w 585"/>
                <a:gd name="T49" fmla="*/ 229527 h 493"/>
                <a:gd name="T50" fmla="*/ 52971 w 585"/>
                <a:gd name="T51" fmla="*/ 227441 h 493"/>
                <a:gd name="T52" fmla="*/ 41248 w 585"/>
                <a:gd name="T53" fmla="*/ 223789 h 493"/>
                <a:gd name="T54" fmla="*/ 35169 w 585"/>
                <a:gd name="T55" fmla="*/ 190925 h 493"/>
                <a:gd name="T56" fmla="*/ 25183 w 585"/>
                <a:gd name="T57" fmla="*/ 161712 h 493"/>
                <a:gd name="T58" fmla="*/ 15197 w 585"/>
                <a:gd name="T59" fmla="*/ 152323 h 493"/>
                <a:gd name="T60" fmla="*/ 5210 w 585"/>
                <a:gd name="T61" fmla="*/ 135630 h 493"/>
                <a:gd name="T62" fmla="*/ 2171 w 585"/>
                <a:gd name="T63" fmla="*/ 106417 h 493"/>
                <a:gd name="T64" fmla="*/ 13460 w 585"/>
                <a:gd name="T65" fmla="*/ 79813 h 493"/>
                <a:gd name="T66" fmla="*/ 23446 w 585"/>
                <a:gd name="T67" fmla="*/ 73553 h 493"/>
                <a:gd name="T68" fmla="*/ 32564 w 585"/>
                <a:gd name="T69" fmla="*/ 79291 h 493"/>
                <a:gd name="T70" fmla="*/ 42116 w 585"/>
                <a:gd name="T71" fmla="*/ 97549 h 493"/>
                <a:gd name="T72" fmla="*/ 56010 w 585"/>
                <a:gd name="T73" fmla="*/ 111634 h 493"/>
                <a:gd name="T74" fmla="*/ 73812 w 585"/>
                <a:gd name="T75" fmla="*/ 111112 h 493"/>
                <a:gd name="T76" fmla="*/ 95956 w 585"/>
                <a:gd name="T77" fmla="*/ 98592 h 493"/>
                <a:gd name="T78" fmla="*/ 101166 w 585"/>
                <a:gd name="T79" fmla="*/ 89724 h 493"/>
                <a:gd name="T80" fmla="*/ 125046 w 585"/>
                <a:gd name="T81" fmla="*/ 92854 h 493"/>
                <a:gd name="T82" fmla="*/ 141545 w 585"/>
                <a:gd name="T83" fmla="*/ 94419 h 493"/>
                <a:gd name="T84" fmla="*/ 146321 w 585"/>
                <a:gd name="T85" fmla="*/ 88681 h 493"/>
                <a:gd name="T86" fmla="*/ 157176 w 585"/>
                <a:gd name="T87" fmla="*/ 82421 h 493"/>
                <a:gd name="T88" fmla="*/ 166294 w 585"/>
                <a:gd name="T89" fmla="*/ 70945 h 493"/>
                <a:gd name="T90" fmla="*/ 180188 w 585"/>
                <a:gd name="T91" fmla="*/ 41211 h 493"/>
                <a:gd name="T92" fmla="*/ 185398 w 585"/>
                <a:gd name="T93" fmla="*/ 13041 h 493"/>
                <a:gd name="T94" fmla="*/ 194082 w 585"/>
                <a:gd name="T95" fmla="*/ 3130 h 493"/>
                <a:gd name="T96" fmla="*/ 207976 w 585"/>
                <a:gd name="T97" fmla="*/ 1043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88" name="Freeform 334"/>
            <p:cNvSpPr>
              <a:spLocks/>
            </p:cNvSpPr>
            <p:nvPr>
              <p:custDataLst>
                <p:tags r:id="rId193"/>
              </p:custDataLst>
            </p:nvPr>
          </p:nvSpPr>
          <p:spPr bwMode="auto">
            <a:xfrm>
              <a:off x="7626534" y="4864299"/>
              <a:ext cx="106063" cy="66622"/>
            </a:xfrm>
            <a:custGeom>
              <a:avLst/>
              <a:gdLst>
                <a:gd name="T0" fmla="*/ 0 w 212"/>
                <a:gd name="T1" fmla="*/ 57150 h 105"/>
                <a:gd name="T2" fmla="*/ 6949 w 212"/>
                <a:gd name="T3" fmla="*/ 46264 h 105"/>
                <a:gd name="T4" fmla="*/ 15201 w 212"/>
                <a:gd name="T5" fmla="*/ 37011 h 105"/>
                <a:gd name="T6" fmla="*/ 19110 w 212"/>
                <a:gd name="T7" fmla="*/ 32657 h 105"/>
                <a:gd name="T8" fmla="*/ 23453 w 212"/>
                <a:gd name="T9" fmla="*/ 28847 h 105"/>
                <a:gd name="T10" fmla="*/ 27796 w 212"/>
                <a:gd name="T11" fmla="*/ 25037 h 105"/>
                <a:gd name="T12" fmla="*/ 31705 w 212"/>
                <a:gd name="T13" fmla="*/ 20683 h 105"/>
                <a:gd name="T14" fmla="*/ 36048 w 212"/>
                <a:gd name="T15" fmla="*/ 17417 h 105"/>
                <a:gd name="T16" fmla="*/ 40826 w 212"/>
                <a:gd name="T17" fmla="*/ 14696 h 105"/>
                <a:gd name="T18" fmla="*/ 46038 w 212"/>
                <a:gd name="T19" fmla="*/ 11430 h 105"/>
                <a:gd name="T20" fmla="*/ 51249 w 212"/>
                <a:gd name="T21" fmla="*/ 8709 h 105"/>
                <a:gd name="T22" fmla="*/ 62542 w 212"/>
                <a:gd name="T23" fmla="*/ 4354 h 105"/>
                <a:gd name="T24" fmla="*/ 74702 w 212"/>
                <a:gd name="T25" fmla="*/ 0 h 105"/>
                <a:gd name="T26" fmla="*/ 92075 w 212"/>
                <a:gd name="T27" fmla="*/ 0 h 105"/>
                <a:gd name="T28" fmla="*/ 87732 w 212"/>
                <a:gd name="T29" fmla="*/ 4899 h 105"/>
                <a:gd name="T30" fmla="*/ 82520 w 212"/>
                <a:gd name="T31" fmla="*/ 9797 h 105"/>
                <a:gd name="T32" fmla="*/ 77308 w 212"/>
                <a:gd name="T33" fmla="*/ 14696 h 105"/>
                <a:gd name="T34" fmla="*/ 71662 w 212"/>
                <a:gd name="T35" fmla="*/ 19050 h 105"/>
                <a:gd name="T36" fmla="*/ 59501 w 212"/>
                <a:gd name="T37" fmla="*/ 28303 h 105"/>
                <a:gd name="T38" fmla="*/ 47340 w 212"/>
                <a:gd name="T39" fmla="*/ 35923 h 105"/>
                <a:gd name="T40" fmla="*/ 34311 w 212"/>
                <a:gd name="T41" fmla="*/ 42999 h 105"/>
                <a:gd name="T42" fmla="*/ 21716 w 212"/>
                <a:gd name="T43" fmla="*/ 48986 h 105"/>
                <a:gd name="T44" fmla="*/ 9989 w 212"/>
                <a:gd name="T45" fmla="*/ 53884 h 105"/>
                <a:gd name="T46" fmla="*/ 0 w 212"/>
                <a:gd name="T47" fmla="*/ 57150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89" name="Freeform 335"/>
            <p:cNvSpPr>
              <a:spLocks/>
            </p:cNvSpPr>
            <p:nvPr>
              <p:custDataLst>
                <p:tags r:id="rId194"/>
              </p:custDataLst>
            </p:nvPr>
          </p:nvSpPr>
          <p:spPr bwMode="auto">
            <a:xfrm>
              <a:off x="7760028" y="4475672"/>
              <a:ext cx="49373" cy="103634"/>
            </a:xfrm>
            <a:custGeom>
              <a:avLst/>
              <a:gdLst>
                <a:gd name="T0" fmla="*/ 0 w 92"/>
                <a:gd name="T1" fmla="*/ 43379 h 166"/>
                <a:gd name="T2" fmla="*/ 0 w 92"/>
                <a:gd name="T3" fmla="*/ 79260 h 166"/>
                <a:gd name="T4" fmla="*/ 2329 w 92"/>
                <a:gd name="T5" fmla="*/ 77118 h 166"/>
                <a:gd name="T6" fmla="*/ 5591 w 92"/>
                <a:gd name="T7" fmla="*/ 74440 h 166"/>
                <a:gd name="T8" fmla="*/ 6522 w 92"/>
                <a:gd name="T9" fmla="*/ 73369 h 166"/>
                <a:gd name="T10" fmla="*/ 7920 w 92"/>
                <a:gd name="T11" fmla="*/ 72298 h 166"/>
                <a:gd name="T12" fmla="*/ 8386 w 92"/>
                <a:gd name="T13" fmla="*/ 70692 h 166"/>
                <a:gd name="T14" fmla="*/ 8852 w 92"/>
                <a:gd name="T15" fmla="*/ 69620 h 166"/>
                <a:gd name="T16" fmla="*/ 9318 w 92"/>
                <a:gd name="T17" fmla="*/ 73905 h 166"/>
                <a:gd name="T18" fmla="*/ 11181 w 92"/>
                <a:gd name="T19" fmla="*/ 79260 h 166"/>
                <a:gd name="T20" fmla="*/ 12579 w 92"/>
                <a:gd name="T21" fmla="*/ 82473 h 166"/>
                <a:gd name="T22" fmla="*/ 13977 w 92"/>
                <a:gd name="T23" fmla="*/ 85151 h 166"/>
                <a:gd name="T24" fmla="*/ 16306 w 92"/>
                <a:gd name="T25" fmla="*/ 87293 h 166"/>
                <a:gd name="T26" fmla="*/ 18170 w 92"/>
                <a:gd name="T27" fmla="*/ 88900 h 166"/>
                <a:gd name="T28" fmla="*/ 19102 w 92"/>
                <a:gd name="T29" fmla="*/ 84616 h 166"/>
                <a:gd name="T30" fmla="*/ 19102 w 92"/>
                <a:gd name="T31" fmla="*/ 79260 h 166"/>
                <a:gd name="T32" fmla="*/ 19102 w 92"/>
                <a:gd name="T33" fmla="*/ 73369 h 166"/>
                <a:gd name="T34" fmla="*/ 19102 w 92"/>
                <a:gd name="T35" fmla="*/ 67478 h 166"/>
                <a:gd name="T36" fmla="*/ 18636 w 92"/>
                <a:gd name="T37" fmla="*/ 57303 h 166"/>
                <a:gd name="T38" fmla="*/ 18170 w 92"/>
                <a:gd name="T39" fmla="*/ 53019 h 166"/>
                <a:gd name="T40" fmla="*/ 22363 w 92"/>
                <a:gd name="T41" fmla="*/ 53554 h 166"/>
                <a:gd name="T42" fmla="*/ 26556 w 92"/>
                <a:gd name="T43" fmla="*/ 54625 h 166"/>
                <a:gd name="T44" fmla="*/ 29817 w 92"/>
                <a:gd name="T45" fmla="*/ 56232 h 166"/>
                <a:gd name="T46" fmla="*/ 33078 w 92"/>
                <a:gd name="T47" fmla="*/ 57839 h 166"/>
                <a:gd name="T48" fmla="*/ 35408 w 92"/>
                <a:gd name="T49" fmla="*/ 59445 h 166"/>
                <a:gd name="T50" fmla="*/ 38203 w 92"/>
                <a:gd name="T51" fmla="*/ 61052 h 166"/>
                <a:gd name="T52" fmla="*/ 40533 w 92"/>
                <a:gd name="T53" fmla="*/ 62123 h 166"/>
                <a:gd name="T54" fmla="*/ 42862 w 92"/>
                <a:gd name="T55" fmla="*/ 63194 h 166"/>
                <a:gd name="T56" fmla="*/ 39601 w 92"/>
                <a:gd name="T57" fmla="*/ 55161 h 166"/>
                <a:gd name="T58" fmla="*/ 37737 w 92"/>
                <a:gd name="T59" fmla="*/ 47663 h 166"/>
                <a:gd name="T60" fmla="*/ 35408 w 92"/>
                <a:gd name="T61" fmla="*/ 40166 h 166"/>
                <a:gd name="T62" fmla="*/ 34010 w 92"/>
                <a:gd name="T63" fmla="*/ 32133 h 166"/>
                <a:gd name="T64" fmla="*/ 32612 w 92"/>
                <a:gd name="T65" fmla="*/ 25170 h 166"/>
                <a:gd name="T66" fmla="*/ 31215 w 92"/>
                <a:gd name="T67" fmla="*/ 18208 h 166"/>
                <a:gd name="T68" fmla="*/ 29351 w 92"/>
                <a:gd name="T69" fmla="*/ 12317 h 166"/>
                <a:gd name="T70" fmla="*/ 27488 w 92"/>
                <a:gd name="T71" fmla="*/ 6962 h 166"/>
                <a:gd name="T72" fmla="*/ 27488 w 92"/>
                <a:gd name="T73" fmla="*/ 10175 h 166"/>
                <a:gd name="T74" fmla="*/ 27488 w 92"/>
                <a:gd name="T75" fmla="*/ 13389 h 166"/>
                <a:gd name="T76" fmla="*/ 23295 w 92"/>
                <a:gd name="T77" fmla="*/ 12317 h 166"/>
                <a:gd name="T78" fmla="*/ 19567 w 92"/>
                <a:gd name="T79" fmla="*/ 10175 h 166"/>
                <a:gd name="T80" fmla="*/ 16306 w 92"/>
                <a:gd name="T81" fmla="*/ 8033 h 166"/>
                <a:gd name="T82" fmla="*/ 13511 w 92"/>
                <a:gd name="T83" fmla="*/ 5891 h 166"/>
                <a:gd name="T84" fmla="*/ 10716 w 92"/>
                <a:gd name="T85" fmla="*/ 3749 h 166"/>
                <a:gd name="T86" fmla="*/ 7454 w 92"/>
                <a:gd name="T87" fmla="*/ 1607 h 166"/>
                <a:gd name="T88" fmla="*/ 3727 w 92"/>
                <a:gd name="T89" fmla="*/ 536 h 166"/>
                <a:gd name="T90" fmla="*/ 0 w 92"/>
                <a:gd name="T91" fmla="*/ 0 h 166"/>
                <a:gd name="T92" fmla="*/ 0 w 92"/>
                <a:gd name="T93" fmla="*/ 5355 h 166"/>
                <a:gd name="T94" fmla="*/ 0 w 92"/>
                <a:gd name="T95" fmla="*/ 10175 h 166"/>
                <a:gd name="T96" fmla="*/ 0 w 92"/>
                <a:gd name="T97" fmla="*/ 17673 h 166"/>
                <a:gd name="T98" fmla="*/ 0 w 92"/>
                <a:gd name="T99" fmla="*/ 27848 h 166"/>
                <a:gd name="T100" fmla="*/ 0 w 92"/>
                <a:gd name="T101" fmla="*/ 37488 h 166"/>
                <a:gd name="T102" fmla="*/ 0 w 92"/>
                <a:gd name="T103" fmla="*/ 43379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90" name="Freeform 336"/>
            <p:cNvSpPr>
              <a:spLocks/>
            </p:cNvSpPr>
            <p:nvPr>
              <p:custDataLst>
                <p:tags r:id="rId195"/>
              </p:custDataLst>
            </p:nvPr>
          </p:nvSpPr>
          <p:spPr bwMode="auto">
            <a:xfrm>
              <a:off x="7774657" y="4644077"/>
              <a:ext cx="82289" cy="64770"/>
            </a:xfrm>
            <a:custGeom>
              <a:avLst/>
              <a:gdLst>
                <a:gd name="T0" fmla="*/ 3012 w 166"/>
                <a:gd name="T1" fmla="*/ 0 h 62"/>
                <a:gd name="T2" fmla="*/ 6025 w 166"/>
                <a:gd name="T3" fmla="*/ 2688 h 62"/>
                <a:gd name="T4" fmla="*/ 9468 w 166"/>
                <a:gd name="T5" fmla="*/ 5377 h 62"/>
                <a:gd name="T6" fmla="*/ 12910 w 166"/>
                <a:gd name="T7" fmla="*/ 6273 h 62"/>
                <a:gd name="T8" fmla="*/ 15492 w 166"/>
                <a:gd name="T9" fmla="*/ 7169 h 62"/>
                <a:gd name="T10" fmla="*/ 20656 w 166"/>
                <a:gd name="T11" fmla="*/ 7169 h 62"/>
                <a:gd name="T12" fmla="*/ 24960 w 166"/>
                <a:gd name="T13" fmla="*/ 6273 h 62"/>
                <a:gd name="T14" fmla="*/ 29694 w 166"/>
                <a:gd name="T15" fmla="*/ 4481 h 62"/>
                <a:gd name="T16" fmla="*/ 34427 w 166"/>
                <a:gd name="T17" fmla="*/ 2688 h 62"/>
                <a:gd name="T18" fmla="*/ 39592 w 166"/>
                <a:gd name="T19" fmla="*/ 896 h 62"/>
                <a:gd name="T20" fmla="*/ 45616 w 166"/>
                <a:gd name="T21" fmla="*/ 0 h 62"/>
                <a:gd name="T22" fmla="*/ 47768 w 166"/>
                <a:gd name="T23" fmla="*/ 896 h 62"/>
                <a:gd name="T24" fmla="*/ 49489 w 166"/>
                <a:gd name="T25" fmla="*/ 1792 h 62"/>
                <a:gd name="T26" fmla="*/ 51641 w 166"/>
                <a:gd name="T27" fmla="*/ 4481 h 62"/>
                <a:gd name="T28" fmla="*/ 53363 w 166"/>
                <a:gd name="T29" fmla="*/ 7169 h 62"/>
                <a:gd name="T30" fmla="*/ 56805 w 166"/>
                <a:gd name="T31" fmla="*/ 15235 h 62"/>
                <a:gd name="T32" fmla="*/ 59387 w 166"/>
                <a:gd name="T33" fmla="*/ 23300 h 62"/>
                <a:gd name="T34" fmla="*/ 62400 w 166"/>
                <a:gd name="T35" fmla="*/ 32262 h 62"/>
                <a:gd name="T36" fmla="*/ 64982 w 166"/>
                <a:gd name="T37" fmla="*/ 40327 h 62"/>
                <a:gd name="T38" fmla="*/ 66703 w 166"/>
                <a:gd name="T39" fmla="*/ 43912 h 62"/>
                <a:gd name="T40" fmla="*/ 67994 w 166"/>
                <a:gd name="T41" fmla="*/ 46600 h 62"/>
                <a:gd name="T42" fmla="*/ 69716 w 166"/>
                <a:gd name="T43" fmla="*/ 48393 h 62"/>
                <a:gd name="T44" fmla="*/ 71437 w 166"/>
                <a:gd name="T45" fmla="*/ 50185 h 62"/>
                <a:gd name="T46" fmla="*/ 68425 w 166"/>
                <a:gd name="T47" fmla="*/ 51081 h 62"/>
                <a:gd name="T48" fmla="*/ 64982 w 166"/>
                <a:gd name="T49" fmla="*/ 52874 h 62"/>
                <a:gd name="T50" fmla="*/ 61539 w 166"/>
                <a:gd name="T51" fmla="*/ 54666 h 62"/>
                <a:gd name="T52" fmla="*/ 57236 w 166"/>
                <a:gd name="T53" fmla="*/ 55562 h 62"/>
                <a:gd name="T54" fmla="*/ 53793 w 166"/>
                <a:gd name="T55" fmla="*/ 54666 h 62"/>
                <a:gd name="T56" fmla="*/ 51211 w 166"/>
                <a:gd name="T57" fmla="*/ 51977 h 62"/>
                <a:gd name="T58" fmla="*/ 48198 w 166"/>
                <a:gd name="T59" fmla="*/ 48393 h 62"/>
                <a:gd name="T60" fmla="*/ 45616 w 166"/>
                <a:gd name="T61" fmla="*/ 44808 h 62"/>
                <a:gd name="T62" fmla="*/ 43034 w 166"/>
                <a:gd name="T63" fmla="*/ 40327 h 62"/>
                <a:gd name="T64" fmla="*/ 40022 w 166"/>
                <a:gd name="T65" fmla="*/ 36743 h 62"/>
                <a:gd name="T66" fmla="*/ 37440 w 166"/>
                <a:gd name="T67" fmla="*/ 34950 h 62"/>
                <a:gd name="T68" fmla="*/ 33997 w 166"/>
                <a:gd name="T69" fmla="*/ 34054 h 62"/>
                <a:gd name="T70" fmla="*/ 24099 w 166"/>
                <a:gd name="T71" fmla="*/ 34054 h 62"/>
                <a:gd name="T72" fmla="*/ 15062 w 166"/>
                <a:gd name="T73" fmla="*/ 34950 h 62"/>
                <a:gd name="T74" fmla="*/ 11189 w 166"/>
                <a:gd name="T75" fmla="*/ 36743 h 62"/>
                <a:gd name="T76" fmla="*/ 8177 w 166"/>
                <a:gd name="T77" fmla="*/ 38535 h 62"/>
                <a:gd name="T78" fmla="*/ 5164 w 166"/>
                <a:gd name="T79" fmla="*/ 41223 h 62"/>
                <a:gd name="T80" fmla="*/ 3012 w 166"/>
                <a:gd name="T81" fmla="*/ 44808 h 62"/>
                <a:gd name="T82" fmla="*/ 861 w 166"/>
                <a:gd name="T83" fmla="*/ 40327 h 62"/>
                <a:gd name="T84" fmla="*/ 430 w 166"/>
                <a:gd name="T85" fmla="*/ 35846 h 62"/>
                <a:gd name="T86" fmla="*/ 0 w 166"/>
                <a:gd name="T87" fmla="*/ 30469 h 62"/>
                <a:gd name="T88" fmla="*/ 430 w 166"/>
                <a:gd name="T89" fmla="*/ 25093 h 62"/>
                <a:gd name="T90" fmla="*/ 1721 w 166"/>
                <a:gd name="T91" fmla="*/ 13442 h 62"/>
                <a:gd name="T92" fmla="*/ 3012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91" name="Freeform 337"/>
            <p:cNvSpPr>
              <a:spLocks/>
            </p:cNvSpPr>
            <p:nvPr>
              <p:custDataLst>
                <p:tags r:id="rId196"/>
              </p:custDataLst>
            </p:nvPr>
          </p:nvSpPr>
          <p:spPr bwMode="auto">
            <a:xfrm>
              <a:off x="7862433" y="4555248"/>
              <a:ext cx="98748" cy="74024"/>
            </a:xfrm>
            <a:custGeom>
              <a:avLst/>
              <a:gdLst>
                <a:gd name="T0" fmla="*/ 14658 w 193"/>
                <a:gd name="T1" fmla="*/ 18368 h 121"/>
                <a:gd name="T2" fmla="*/ 21320 w 193"/>
                <a:gd name="T3" fmla="*/ 13120 h 121"/>
                <a:gd name="T4" fmla="*/ 30204 w 193"/>
                <a:gd name="T5" fmla="*/ 6298 h 121"/>
                <a:gd name="T6" fmla="*/ 37310 w 193"/>
                <a:gd name="T7" fmla="*/ 2099 h 121"/>
                <a:gd name="T8" fmla="*/ 41752 w 193"/>
                <a:gd name="T9" fmla="*/ 525 h 121"/>
                <a:gd name="T10" fmla="*/ 46638 w 193"/>
                <a:gd name="T11" fmla="*/ 525 h 121"/>
                <a:gd name="T12" fmla="*/ 51524 w 193"/>
                <a:gd name="T13" fmla="*/ 1574 h 121"/>
                <a:gd name="T14" fmla="*/ 58186 w 193"/>
                <a:gd name="T15" fmla="*/ 5248 h 121"/>
                <a:gd name="T16" fmla="*/ 65737 w 193"/>
                <a:gd name="T17" fmla="*/ 11021 h 121"/>
                <a:gd name="T18" fmla="*/ 71956 w 193"/>
                <a:gd name="T19" fmla="*/ 14694 h 121"/>
                <a:gd name="T20" fmla="*/ 76842 w 193"/>
                <a:gd name="T21" fmla="*/ 15744 h 121"/>
                <a:gd name="T22" fmla="*/ 79507 w 193"/>
                <a:gd name="T23" fmla="*/ 25190 h 121"/>
                <a:gd name="T24" fmla="*/ 79062 w 193"/>
                <a:gd name="T25" fmla="*/ 34636 h 121"/>
                <a:gd name="T26" fmla="*/ 80839 w 193"/>
                <a:gd name="T27" fmla="*/ 39360 h 121"/>
                <a:gd name="T28" fmla="*/ 83060 w 193"/>
                <a:gd name="T29" fmla="*/ 46707 h 121"/>
                <a:gd name="T30" fmla="*/ 83504 w 193"/>
                <a:gd name="T31" fmla="*/ 53529 h 121"/>
                <a:gd name="T32" fmla="*/ 84837 w 193"/>
                <a:gd name="T33" fmla="*/ 57202 h 121"/>
                <a:gd name="T34" fmla="*/ 83504 w 193"/>
                <a:gd name="T35" fmla="*/ 59826 h 121"/>
                <a:gd name="T36" fmla="*/ 78618 w 193"/>
                <a:gd name="T37" fmla="*/ 61926 h 121"/>
                <a:gd name="T38" fmla="*/ 70623 w 193"/>
                <a:gd name="T39" fmla="*/ 63500 h 121"/>
                <a:gd name="T40" fmla="*/ 51524 w 193"/>
                <a:gd name="T41" fmla="*/ 62450 h 121"/>
                <a:gd name="T42" fmla="*/ 31980 w 193"/>
                <a:gd name="T43" fmla="*/ 60876 h 121"/>
                <a:gd name="T44" fmla="*/ 27983 w 193"/>
                <a:gd name="T45" fmla="*/ 57727 h 121"/>
                <a:gd name="T46" fmla="*/ 24874 w 193"/>
                <a:gd name="T47" fmla="*/ 52479 h 121"/>
                <a:gd name="T48" fmla="*/ 23985 w 193"/>
                <a:gd name="T49" fmla="*/ 45657 h 121"/>
                <a:gd name="T50" fmla="*/ 20876 w 193"/>
                <a:gd name="T51" fmla="*/ 41459 h 121"/>
                <a:gd name="T52" fmla="*/ 13769 w 193"/>
                <a:gd name="T53" fmla="*/ 39360 h 121"/>
                <a:gd name="T54" fmla="*/ 5774 w 193"/>
                <a:gd name="T55" fmla="*/ 36211 h 121"/>
                <a:gd name="T56" fmla="*/ 1333 w 193"/>
                <a:gd name="T57" fmla="*/ 32537 h 121"/>
                <a:gd name="T58" fmla="*/ 0 w 193"/>
                <a:gd name="T59" fmla="*/ 30438 h 121"/>
                <a:gd name="T60" fmla="*/ 444 w 193"/>
                <a:gd name="T61" fmla="*/ 26764 h 121"/>
                <a:gd name="T62" fmla="*/ 3109 w 193"/>
                <a:gd name="T63" fmla="*/ 23616 h 121"/>
                <a:gd name="T64" fmla="*/ 8883 w 193"/>
                <a:gd name="T65" fmla="*/ 19942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92" name="Freeform 338"/>
            <p:cNvSpPr>
              <a:spLocks/>
            </p:cNvSpPr>
            <p:nvPr>
              <p:custDataLst>
                <p:tags r:id="rId197"/>
              </p:custDataLst>
            </p:nvPr>
          </p:nvSpPr>
          <p:spPr bwMode="auto">
            <a:xfrm>
              <a:off x="7504014" y="4483074"/>
              <a:ext cx="192009" cy="268339"/>
            </a:xfrm>
            <a:custGeom>
              <a:avLst/>
              <a:gdLst>
                <a:gd name="T0" fmla="*/ 16273 w 379"/>
                <a:gd name="T1" fmla="*/ 220707 h 437"/>
                <a:gd name="T2" fmla="*/ 20231 w 379"/>
                <a:gd name="T3" fmla="*/ 214386 h 437"/>
                <a:gd name="T4" fmla="*/ 10555 w 379"/>
                <a:gd name="T5" fmla="*/ 163818 h 437"/>
                <a:gd name="T6" fmla="*/ 880 w 379"/>
                <a:gd name="T7" fmla="*/ 154863 h 437"/>
                <a:gd name="T8" fmla="*/ 6597 w 379"/>
                <a:gd name="T9" fmla="*/ 142221 h 437"/>
                <a:gd name="T10" fmla="*/ 13634 w 379"/>
                <a:gd name="T11" fmla="*/ 116411 h 437"/>
                <a:gd name="T12" fmla="*/ 17152 w 379"/>
                <a:gd name="T13" fmla="*/ 90600 h 437"/>
                <a:gd name="T14" fmla="*/ 25069 w 379"/>
                <a:gd name="T15" fmla="*/ 83753 h 437"/>
                <a:gd name="T16" fmla="*/ 28587 w 379"/>
                <a:gd name="T17" fmla="*/ 68477 h 437"/>
                <a:gd name="T18" fmla="*/ 33425 w 379"/>
                <a:gd name="T19" fmla="*/ 41086 h 437"/>
                <a:gd name="T20" fmla="*/ 39583 w 379"/>
                <a:gd name="T21" fmla="*/ 26864 h 437"/>
                <a:gd name="T22" fmla="*/ 50578 w 379"/>
                <a:gd name="T23" fmla="*/ 16329 h 437"/>
                <a:gd name="T24" fmla="*/ 67291 w 379"/>
                <a:gd name="T25" fmla="*/ 13169 h 437"/>
                <a:gd name="T26" fmla="*/ 95438 w 379"/>
                <a:gd name="T27" fmla="*/ 20016 h 437"/>
                <a:gd name="T28" fmla="*/ 115230 w 379"/>
                <a:gd name="T29" fmla="*/ 25284 h 437"/>
                <a:gd name="T30" fmla="*/ 133262 w 379"/>
                <a:gd name="T31" fmla="*/ 23704 h 437"/>
                <a:gd name="T32" fmla="*/ 144697 w 379"/>
                <a:gd name="T33" fmla="*/ 16329 h 437"/>
                <a:gd name="T34" fmla="*/ 156571 w 379"/>
                <a:gd name="T35" fmla="*/ 3687 h 437"/>
                <a:gd name="T36" fmla="*/ 164488 w 379"/>
                <a:gd name="T37" fmla="*/ 4741 h 437"/>
                <a:gd name="T38" fmla="*/ 163608 w 379"/>
                <a:gd name="T39" fmla="*/ 18436 h 437"/>
                <a:gd name="T40" fmla="*/ 144697 w 379"/>
                <a:gd name="T41" fmla="*/ 42140 h 437"/>
                <a:gd name="T42" fmla="*/ 128424 w 379"/>
                <a:gd name="T43" fmla="*/ 51094 h 437"/>
                <a:gd name="T44" fmla="*/ 119188 w 379"/>
                <a:gd name="T45" fmla="*/ 49514 h 437"/>
                <a:gd name="T46" fmla="*/ 104674 w 379"/>
                <a:gd name="T47" fmla="*/ 36345 h 437"/>
                <a:gd name="T48" fmla="*/ 93239 w 379"/>
                <a:gd name="T49" fmla="*/ 29498 h 437"/>
                <a:gd name="T50" fmla="*/ 77846 w 379"/>
                <a:gd name="T51" fmla="*/ 29498 h 437"/>
                <a:gd name="T52" fmla="*/ 60693 w 379"/>
                <a:gd name="T53" fmla="*/ 32132 h 437"/>
                <a:gd name="T54" fmla="*/ 50138 w 379"/>
                <a:gd name="T55" fmla="*/ 41613 h 437"/>
                <a:gd name="T56" fmla="*/ 34745 w 379"/>
                <a:gd name="T57" fmla="*/ 84806 h 437"/>
                <a:gd name="T58" fmla="*/ 52337 w 379"/>
                <a:gd name="T59" fmla="*/ 89020 h 437"/>
                <a:gd name="T60" fmla="*/ 58494 w 379"/>
                <a:gd name="T61" fmla="*/ 100608 h 437"/>
                <a:gd name="T62" fmla="*/ 68170 w 379"/>
                <a:gd name="T63" fmla="*/ 88493 h 437"/>
                <a:gd name="T64" fmla="*/ 75647 w 379"/>
                <a:gd name="T65" fmla="*/ 80592 h 437"/>
                <a:gd name="T66" fmla="*/ 97197 w 379"/>
                <a:gd name="T67" fmla="*/ 79012 h 437"/>
                <a:gd name="T68" fmla="*/ 109952 w 379"/>
                <a:gd name="T69" fmla="*/ 77432 h 437"/>
                <a:gd name="T70" fmla="*/ 120067 w 379"/>
                <a:gd name="T71" fmla="*/ 91127 h 437"/>
                <a:gd name="T72" fmla="*/ 122706 w 379"/>
                <a:gd name="T73" fmla="*/ 106929 h 437"/>
                <a:gd name="T74" fmla="*/ 108193 w 379"/>
                <a:gd name="T75" fmla="*/ 101135 h 437"/>
                <a:gd name="T76" fmla="*/ 95878 w 379"/>
                <a:gd name="T77" fmla="*/ 97448 h 437"/>
                <a:gd name="T78" fmla="*/ 84443 w 379"/>
                <a:gd name="T79" fmla="*/ 102715 h 437"/>
                <a:gd name="T80" fmla="*/ 81804 w 379"/>
                <a:gd name="T81" fmla="*/ 110090 h 437"/>
                <a:gd name="T82" fmla="*/ 84443 w 379"/>
                <a:gd name="T83" fmla="*/ 122732 h 437"/>
                <a:gd name="T84" fmla="*/ 96758 w 379"/>
                <a:gd name="T85" fmla="*/ 143275 h 437"/>
                <a:gd name="T86" fmla="*/ 98957 w 379"/>
                <a:gd name="T87" fmla="*/ 155917 h 437"/>
                <a:gd name="T88" fmla="*/ 94559 w 379"/>
                <a:gd name="T89" fmla="*/ 169612 h 437"/>
                <a:gd name="T90" fmla="*/ 90161 w 379"/>
                <a:gd name="T91" fmla="*/ 181727 h 437"/>
                <a:gd name="T92" fmla="*/ 92360 w 379"/>
                <a:gd name="T93" fmla="*/ 187522 h 437"/>
                <a:gd name="T94" fmla="*/ 103795 w 379"/>
                <a:gd name="T95" fmla="*/ 193843 h 437"/>
                <a:gd name="T96" fmla="*/ 110831 w 379"/>
                <a:gd name="T97" fmla="*/ 210698 h 437"/>
                <a:gd name="T98" fmla="*/ 105114 w 379"/>
                <a:gd name="T99" fmla="*/ 225974 h 437"/>
                <a:gd name="T100" fmla="*/ 97197 w 379"/>
                <a:gd name="T101" fmla="*/ 221760 h 437"/>
                <a:gd name="T102" fmla="*/ 88841 w 379"/>
                <a:gd name="T103" fmla="*/ 219653 h 437"/>
                <a:gd name="T104" fmla="*/ 77846 w 379"/>
                <a:gd name="T105" fmla="*/ 210698 h 437"/>
                <a:gd name="T106" fmla="*/ 67291 w 379"/>
                <a:gd name="T107" fmla="*/ 187522 h 437"/>
                <a:gd name="T108" fmla="*/ 60254 w 379"/>
                <a:gd name="T109" fmla="*/ 160131 h 437"/>
                <a:gd name="T110" fmla="*/ 50138 w 379"/>
                <a:gd name="T111" fmla="*/ 138534 h 437"/>
                <a:gd name="T112" fmla="*/ 42661 w 379"/>
                <a:gd name="T113" fmla="*/ 136427 h 437"/>
                <a:gd name="T114" fmla="*/ 46180 w 379"/>
                <a:gd name="T115" fmla="*/ 200690 h 437"/>
                <a:gd name="T116" fmla="*/ 40902 w 379"/>
                <a:gd name="T117" fmla="*/ 212805 h 437"/>
                <a:gd name="T118" fmla="*/ 25069 w 379"/>
                <a:gd name="T119" fmla="*/ 224394 h 437"/>
                <a:gd name="T120" fmla="*/ 25949 w 379"/>
                <a:gd name="T121" fmla="*/ 230188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93" name="Freeform 339"/>
            <p:cNvSpPr>
              <a:spLocks/>
            </p:cNvSpPr>
            <p:nvPr>
              <p:custDataLst>
                <p:tags r:id="rId198"/>
              </p:custDataLst>
            </p:nvPr>
          </p:nvSpPr>
          <p:spPr bwMode="auto">
            <a:xfrm>
              <a:off x="7118165" y="4764366"/>
              <a:ext cx="288929" cy="111037"/>
            </a:xfrm>
            <a:custGeom>
              <a:avLst/>
              <a:gdLst>
                <a:gd name="T0" fmla="*/ 4773 w 578"/>
                <a:gd name="T1" fmla="*/ 25883 h 184"/>
                <a:gd name="T2" fmla="*/ 10415 w 578"/>
                <a:gd name="T3" fmla="*/ 16565 h 184"/>
                <a:gd name="T4" fmla="*/ 17792 w 578"/>
                <a:gd name="T5" fmla="*/ 3624 h 184"/>
                <a:gd name="T6" fmla="*/ 23433 w 578"/>
                <a:gd name="T7" fmla="*/ 0 h 184"/>
                <a:gd name="T8" fmla="*/ 34282 w 578"/>
                <a:gd name="T9" fmla="*/ 1035 h 184"/>
                <a:gd name="T10" fmla="*/ 41226 w 578"/>
                <a:gd name="T11" fmla="*/ 1035 h 184"/>
                <a:gd name="T12" fmla="*/ 43829 w 578"/>
                <a:gd name="T13" fmla="*/ 2588 h 184"/>
                <a:gd name="T14" fmla="*/ 49905 w 578"/>
                <a:gd name="T15" fmla="*/ 7765 h 184"/>
                <a:gd name="T16" fmla="*/ 63791 w 578"/>
                <a:gd name="T17" fmla="*/ 13977 h 184"/>
                <a:gd name="T18" fmla="*/ 72904 w 578"/>
                <a:gd name="T19" fmla="*/ 19154 h 184"/>
                <a:gd name="T20" fmla="*/ 77244 w 578"/>
                <a:gd name="T21" fmla="*/ 27436 h 184"/>
                <a:gd name="T22" fmla="*/ 83319 w 578"/>
                <a:gd name="T23" fmla="*/ 31577 h 184"/>
                <a:gd name="T24" fmla="*/ 100243 w 578"/>
                <a:gd name="T25" fmla="*/ 31060 h 184"/>
                <a:gd name="T26" fmla="*/ 120205 w 578"/>
                <a:gd name="T27" fmla="*/ 26401 h 184"/>
                <a:gd name="T28" fmla="*/ 129752 w 578"/>
                <a:gd name="T29" fmla="*/ 20189 h 184"/>
                <a:gd name="T30" fmla="*/ 136261 w 578"/>
                <a:gd name="T31" fmla="*/ 17601 h 184"/>
                <a:gd name="T32" fmla="*/ 141903 w 578"/>
                <a:gd name="T33" fmla="*/ 18118 h 184"/>
                <a:gd name="T34" fmla="*/ 147110 w 578"/>
                <a:gd name="T35" fmla="*/ 16048 h 184"/>
                <a:gd name="T36" fmla="*/ 158827 w 578"/>
                <a:gd name="T37" fmla="*/ 17601 h 184"/>
                <a:gd name="T38" fmla="*/ 173147 w 578"/>
                <a:gd name="T39" fmla="*/ 30542 h 184"/>
                <a:gd name="T40" fmla="*/ 185732 w 578"/>
                <a:gd name="T41" fmla="*/ 46072 h 184"/>
                <a:gd name="T42" fmla="*/ 197883 w 578"/>
                <a:gd name="T43" fmla="*/ 54355 h 184"/>
                <a:gd name="T44" fmla="*/ 207864 w 578"/>
                <a:gd name="T45" fmla="*/ 55390 h 184"/>
                <a:gd name="T46" fmla="*/ 213939 w 578"/>
                <a:gd name="T47" fmla="*/ 55908 h 184"/>
                <a:gd name="T48" fmla="*/ 219146 w 578"/>
                <a:gd name="T49" fmla="*/ 64708 h 184"/>
                <a:gd name="T50" fmla="*/ 226524 w 578"/>
                <a:gd name="T51" fmla="*/ 72473 h 184"/>
                <a:gd name="T52" fmla="*/ 231731 w 578"/>
                <a:gd name="T53" fmla="*/ 71955 h 184"/>
                <a:gd name="T54" fmla="*/ 236938 w 578"/>
                <a:gd name="T55" fmla="*/ 66261 h 184"/>
                <a:gd name="T56" fmla="*/ 242146 w 578"/>
                <a:gd name="T57" fmla="*/ 69367 h 184"/>
                <a:gd name="T58" fmla="*/ 247787 w 578"/>
                <a:gd name="T59" fmla="*/ 75061 h 184"/>
                <a:gd name="T60" fmla="*/ 250825 w 578"/>
                <a:gd name="T61" fmla="*/ 82826 h 184"/>
                <a:gd name="T62" fmla="*/ 249523 w 578"/>
                <a:gd name="T63" fmla="*/ 89556 h 184"/>
                <a:gd name="T64" fmla="*/ 246052 w 578"/>
                <a:gd name="T65" fmla="*/ 94215 h 184"/>
                <a:gd name="T66" fmla="*/ 239108 w 578"/>
                <a:gd name="T67" fmla="*/ 92144 h 184"/>
                <a:gd name="T68" fmla="*/ 228259 w 578"/>
                <a:gd name="T69" fmla="*/ 88003 h 184"/>
                <a:gd name="T70" fmla="*/ 213071 w 578"/>
                <a:gd name="T71" fmla="*/ 89038 h 184"/>
                <a:gd name="T72" fmla="*/ 200486 w 578"/>
                <a:gd name="T73" fmla="*/ 88003 h 184"/>
                <a:gd name="T74" fmla="*/ 195713 w 578"/>
                <a:gd name="T75" fmla="*/ 82826 h 184"/>
                <a:gd name="T76" fmla="*/ 190072 w 578"/>
                <a:gd name="T77" fmla="*/ 79720 h 184"/>
                <a:gd name="T78" fmla="*/ 184864 w 578"/>
                <a:gd name="T79" fmla="*/ 82826 h 184"/>
                <a:gd name="T80" fmla="*/ 180525 w 578"/>
                <a:gd name="T81" fmla="*/ 88003 h 184"/>
                <a:gd name="T82" fmla="*/ 172713 w 578"/>
                <a:gd name="T83" fmla="*/ 88520 h 184"/>
                <a:gd name="T84" fmla="*/ 142337 w 578"/>
                <a:gd name="T85" fmla="*/ 79202 h 184"/>
                <a:gd name="T86" fmla="*/ 120205 w 578"/>
                <a:gd name="T87" fmla="*/ 68332 h 184"/>
                <a:gd name="T88" fmla="*/ 115432 w 578"/>
                <a:gd name="T89" fmla="*/ 63673 h 184"/>
                <a:gd name="T90" fmla="*/ 99809 w 578"/>
                <a:gd name="T91" fmla="*/ 61602 h 184"/>
                <a:gd name="T92" fmla="*/ 87225 w 578"/>
                <a:gd name="T93" fmla="*/ 58496 h 184"/>
                <a:gd name="T94" fmla="*/ 72904 w 578"/>
                <a:gd name="T95" fmla="*/ 57461 h 184"/>
                <a:gd name="T96" fmla="*/ 63357 w 578"/>
                <a:gd name="T97" fmla="*/ 57461 h 184"/>
                <a:gd name="T98" fmla="*/ 53810 w 578"/>
                <a:gd name="T99" fmla="*/ 54355 h 184"/>
                <a:gd name="T100" fmla="*/ 52074 w 578"/>
                <a:gd name="T101" fmla="*/ 51249 h 184"/>
                <a:gd name="T102" fmla="*/ 29943 w 578"/>
                <a:gd name="T103" fmla="*/ 50213 h 184"/>
                <a:gd name="T104" fmla="*/ 19962 w 578"/>
                <a:gd name="T105" fmla="*/ 45554 h 184"/>
                <a:gd name="T106" fmla="*/ 0 w 578"/>
                <a:gd name="T107" fmla="*/ 28471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94" name="Freeform 340"/>
            <p:cNvSpPr>
              <a:spLocks/>
            </p:cNvSpPr>
            <p:nvPr>
              <p:custDataLst>
                <p:tags r:id="rId199"/>
              </p:custDataLst>
            </p:nvPr>
          </p:nvSpPr>
          <p:spPr bwMode="auto">
            <a:xfrm>
              <a:off x="7902664" y="4597811"/>
              <a:ext cx="246869" cy="294247"/>
            </a:xfrm>
            <a:custGeom>
              <a:avLst/>
              <a:gdLst>
                <a:gd name="T0" fmla="*/ 210384 w 491"/>
                <a:gd name="T1" fmla="*/ 251363 h 481"/>
                <a:gd name="T2" fmla="*/ 199472 w 491"/>
                <a:gd name="T3" fmla="*/ 244017 h 481"/>
                <a:gd name="T4" fmla="*/ 184195 w 491"/>
                <a:gd name="T5" fmla="*/ 227749 h 481"/>
                <a:gd name="T6" fmla="*/ 179830 w 491"/>
                <a:gd name="T7" fmla="*/ 218828 h 481"/>
                <a:gd name="T8" fmla="*/ 164117 w 491"/>
                <a:gd name="T9" fmla="*/ 215155 h 481"/>
                <a:gd name="T10" fmla="*/ 157133 w 491"/>
                <a:gd name="T11" fmla="*/ 213055 h 481"/>
                <a:gd name="T12" fmla="*/ 152768 w 491"/>
                <a:gd name="T13" fmla="*/ 207808 h 481"/>
                <a:gd name="T14" fmla="*/ 151022 w 491"/>
                <a:gd name="T15" fmla="*/ 196263 h 481"/>
                <a:gd name="T16" fmla="*/ 149276 w 491"/>
                <a:gd name="T17" fmla="*/ 174223 h 481"/>
                <a:gd name="T18" fmla="*/ 142729 w 491"/>
                <a:gd name="T19" fmla="*/ 159004 h 481"/>
                <a:gd name="T20" fmla="*/ 139237 w 491"/>
                <a:gd name="T21" fmla="*/ 145361 h 481"/>
                <a:gd name="T22" fmla="*/ 137055 w 491"/>
                <a:gd name="T23" fmla="*/ 128043 h 481"/>
                <a:gd name="T24" fmla="*/ 127452 w 491"/>
                <a:gd name="T25" fmla="*/ 117023 h 481"/>
                <a:gd name="T26" fmla="*/ 113485 w 491"/>
                <a:gd name="T27" fmla="*/ 107577 h 481"/>
                <a:gd name="T28" fmla="*/ 96462 w 491"/>
                <a:gd name="T29" fmla="*/ 99706 h 481"/>
                <a:gd name="T30" fmla="*/ 77694 w 491"/>
                <a:gd name="T31" fmla="*/ 94983 h 481"/>
                <a:gd name="T32" fmla="*/ 58052 w 491"/>
                <a:gd name="T33" fmla="*/ 93409 h 481"/>
                <a:gd name="T34" fmla="*/ 58052 w 491"/>
                <a:gd name="T35" fmla="*/ 81864 h 481"/>
                <a:gd name="T36" fmla="*/ 48013 w 491"/>
                <a:gd name="T37" fmla="*/ 76091 h 481"/>
                <a:gd name="T38" fmla="*/ 37101 w 491"/>
                <a:gd name="T39" fmla="*/ 68220 h 481"/>
                <a:gd name="T40" fmla="*/ 28808 w 491"/>
                <a:gd name="T41" fmla="*/ 58249 h 481"/>
                <a:gd name="T42" fmla="*/ 31863 w 491"/>
                <a:gd name="T43" fmla="*/ 69794 h 481"/>
                <a:gd name="T44" fmla="*/ 23570 w 491"/>
                <a:gd name="T45" fmla="*/ 77141 h 481"/>
                <a:gd name="T46" fmla="*/ 17459 w 491"/>
                <a:gd name="T47" fmla="*/ 93409 h 481"/>
                <a:gd name="T48" fmla="*/ 10476 w 491"/>
                <a:gd name="T49" fmla="*/ 115449 h 481"/>
                <a:gd name="T50" fmla="*/ 5674 w 491"/>
                <a:gd name="T51" fmla="*/ 139063 h 481"/>
                <a:gd name="T52" fmla="*/ 6111 w 491"/>
                <a:gd name="T53" fmla="*/ 124370 h 481"/>
                <a:gd name="T54" fmla="*/ 10039 w 491"/>
                <a:gd name="T55" fmla="*/ 109676 h 481"/>
                <a:gd name="T56" fmla="*/ 13967 w 491"/>
                <a:gd name="T57" fmla="*/ 94983 h 481"/>
                <a:gd name="T58" fmla="*/ 13094 w 491"/>
                <a:gd name="T59" fmla="*/ 75042 h 481"/>
                <a:gd name="T60" fmla="*/ 7420 w 491"/>
                <a:gd name="T61" fmla="*/ 58249 h 481"/>
                <a:gd name="T62" fmla="*/ 0 w 491"/>
                <a:gd name="T63" fmla="*/ 38308 h 481"/>
                <a:gd name="T64" fmla="*/ 14840 w 491"/>
                <a:gd name="T65" fmla="*/ 30961 h 481"/>
                <a:gd name="T66" fmla="*/ 25752 w 491"/>
                <a:gd name="T67" fmla="*/ 28862 h 481"/>
                <a:gd name="T68" fmla="*/ 36664 w 491"/>
                <a:gd name="T69" fmla="*/ 30436 h 481"/>
                <a:gd name="T70" fmla="*/ 44521 w 491"/>
                <a:gd name="T71" fmla="*/ 34635 h 481"/>
                <a:gd name="T72" fmla="*/ 52814 w 491"/>
                <a:gd name="T73" fmla="*/ 43031 h 481"/>
                <a:gd name="T74" fmla="*/ 61107 w 491"/>
                <a:gd name="T75" fmla="*/ 58249 h 481"/>
                <a:gd name="T76" fmla="*/ 79876 w 491"/>
                <a:gd name="T77" fmla="*/ 54051 h 481"/>
                <a:gd name="T78" fmla="*/ 85550 w 491"/>
                <a:gd name="T79" fmla="*/ 50378 h 481"/>
                <a:gd name="T80" fmla="*/ 87296 w 491"/>
                <a:gd name="T81" fmla="*/ 47229 h 481"/>
                <a:gd name="T82" fmla="*/ 90351 w 491"/>
                <a:gd name="T83" fmla="*/ 38308 h 481"/>
                <a:gd name="T84" fmla="*/ 101264 w 491"/>
                <a:gd name="T85" fmla="*/ 28337 h 481"/>
                <a:gd name="T86" fmla="*/ 110866 w 491"/>
                <a:gd name="T87" fmla="*/ 25714 h 481"/>
                <a:gd name="T88" fmla="*/ 114794 w 491"/>
                <a:gd name="T89" fmla="*/ 15743 h 481"/>
                <a:gd name="T90" fmla="*/ 122215 w 491"/>
                <a:gd name="T91" fmla="*/ 4723 h 481"/>
                <a:gd name="T92" fmla="*/ 130944 w 491"/>
                <a:gd name="T93" fmla="*/ 525 h 481"/>
                <a:gd name="T94" fmla="*/ 140983 w 491"/>
                <a:gd name="T95" fmla="*/ 0 h 481"/>
                <a:gd name="T96" fmla="*/ 153205 w 491"/>
                <a:gd name="T97" fmla="*/ 4198 h 481"/>
                <a:gd name="T98" fmla="*/ 174156 w 491"/>
                <a:gd name="T99" fmla="*/ 19941 h 481"/>
                <a:gd name="T100" fmla="*/ 186814 w 491"/>
                <a:gd name="T101" fmla="*/ 27813 h 481"/>
                <a:gd name="T102" fmla="*/ 200345 w 491"/>
                <a:gd name="T103" fmla="*/ 31486 h 481"/>
                <a:gd name="T104" fmla="*/ 214312 w 491"/>
                <a:gd name="T105" fmla="*/ 35159 h 481"/>
                <a:gd name="T106" fmla="*/ 214312 w 491"/>
                <a:gd name="T107" fmla="*/ 171074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95" name="Freeform 341"/>
            <p:cNvSpPr>
              <a:spLocks/>
            </p:cNvSpPr>
            <p:nvPr>
              <p:custDataLst>
                <p:tags r:id="rId200"/>
              </p:custDataLst>
            </p:nvPr>
          </p:nvSpPr>
          <p:spPr bwMode="auto">
            <a:xfrm>
              <a:off x="6211146" y="3235765"/>
              <a:ext cx="62175" cy="70323"/>
            </a:xfrm>
            <a:custGeom>
              <a:avLst/>
              <a:gdLst>
                <a:gd name="T0" fmla="*/ 0 w 133"/>
                <a:gd name="T1" fmla="*/ 9796 h 117"/>
                <a:gd name="T2" fmla="*/ 29220 w 133"/>
                <a:gd name="T3" fmla="*/ 0 h 117"/>
                <a:gd name="T4" fmla="*/ 32872 w 133"/>
                <a:gd name="T5" fmla="*/ 3094 h 117"/>
                <a:gd name="T6" fmla="*/ 36930 w 133"/>
                <a:gd name="T7" fmla="*/ 7218 h 117"/>
                <a:gd name="T8" fmla="*/ 40989 w 133"/>
                <a:gd name="T9" fmla="*/ 12890 h 117"/>
                <a:gd name="T10" fmla="*/ 44235 w 133"/>
                <a:gd name="T11" fmla="*/ 19077 h 117"/>
                <a:gd name="T12" fmla="*/ 47888 w 133"/>
                <a:gd name="T13" fmla="*/ 25264 h 117"/>
                <a:gd name="T14" fmla="*/ 51134 w 133"/>
                <a:gd name="T15" fmla="*/ 31967 h 117"/>
                <a:gd name="T16" fmla="*/ 51946 w 133"/>
                <a:gd name="T17" fmla="*/ 35061 h 117"/>
                <a:gd name="T18" fmla="*/ 52758 w 133"/>
                <a:gd name="T19" fmla="*/ 38154 h 117"/>
                <a:gd name="T20" fmla="*/ 53163 w 133"/>
                <a:gd name="T21" fmla="*/ 41248 h 117"/>
                <a:gd name="T22" fmla="*/ 53975 w 133"/>
                <a:gd name="T23" fmla="*/ 44341 h 117"/>
                <a:gd name="T24" fmla="*/ 53163 w 133"/>
                <a:gd name="T25" fmla="*/ 47435 h 117"/>
                <a:gd name="T26" fmla="*/ 51946 w 133"/>
                <a:gd name="T27" fmla="*/ 50013 h 117"/>
                <a:gd name="T28" fmla="*/ 50323 w 133"/>
                <a:gd name="T29" fmla="*/ 52591 h 117"/>
                <a:gd name="T30" fmla="*/ 47888 w 133"/>
                <a:gd name="T31" fmla="*/ 55169 h 117"/>
                <a:gd name="T32" fmla="*/ 45858 w 133"/>
                <a:gd name="T33" fmla="*/ 57231 h 117"/>
                <a:gd name="T34" fmla="*/ 43423 w 133"/>
                <a:gd name="T35" fmla="*/ 58778 h 117"/>
                <a:gd name="T36" fmla="*/ 41800 w 133"/>
                <a:gd name="T37" fmla="*/ 60325 h 117"/>
                <a:gd name="T38" fmla="*/ 40583 w 133"/>
                <a:gd name="T39" fmla="*/ 60325 h 117"/>
                <a:gd name="T40" fmla="*/ 29220 w 133"/>
                <a:gd name="T41" fmla="*/ 48982 h 117"/>
                <a:gd name="T42" fmla="*/ 18262 w 133"/>
                <a:gd name="T43" fmla="*/ 36092 h 117"/>
                <a:gd name="T44" fmla="*/ 12986 w 133"/>
                <a:gd name="T45" fmla="*/ 29905 h 117"/>
                <a:gd name="T46" fmla="*/ 7305 w 133"/>
                <a:gd name="T47" fmla="*/ 23718 h 117"/>
                <a:gd name="T48" fmla="*/ 3247 w 133"/>
                <a:gd name="T49" fmla="*/ 17015 h 117"/>
                <a:gd name="T50" fmla="*/ 0 w 133"/>
                <a:gd name="T51" fmla="*/ 9796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96" name="Freeform 342"/>
            <p:cNvSpPr>
              <a:spLocks/>
            </p:cNvSpPr>
            <p:nvPr>
              <p:custDataLst>
                <p:tags r:id="rId201"/>
              </p:custDataLst>
            </p:nvPr>
          </p:nvSpPr>
          <p:spPr bwMode="auto">
            <a:xfrm>
              <a:off x="4433681" y="2541789"/>
              <a:ext cx="254185" cy="207268"/>
            </a:xfrm>
            <a:custGeom>
              <a:avLst/>
              <a:gdLst>
                <a:gd name="T0" fmla="*/ 118852 w 505"/>
                <a:gd name="T1" fmla="*/ 18881 h 339"/>
                <a:gd name="T2" fmla="*/ 211487 w 505"/>
                <a:gd name="T3" fmla="*/ 45106 h 339"/>
                <a:gd name="T4" fmla="*/ 208865 w 505"/>
                <a:gd name="T5" fmla="*/ 57169 h 339"/>
                <a:gd name="T6" fmla="*/ 205806 w 505"/>
                <a:gd name="T7" fmla="*/ 67658 h 339"/>
                <a:gd name="T8" fmla="*/ 201437 w 505"/>
                <a:gd name="T9" fmla="*/ 76050 h 339"/>
                <a:gd name="T10" fmla="*/ 197067 w 505"/>
                <a:gd name="T11" fmla="*/ 80246 h 339"/>
                <a:gd name="T12" fmla="*/ 201437 w 505"/>
                <a:gd name="T13" fmla="*/ 96505 h 339"/>
                <a:gd name="T14" fmla="*/ 208428 w 505"/>
                <a:gd name="T15" fmla="*/ 112764 h 339"/>
                <a:gd name="T16" fmla="*/ 220663 w 505"/>
                <a:gd name="T17" fmla="*/ 135317 h 339"/>
                <a:gd name="T18" fmla="*/ 215420 w 505"/>
                <a:gd name="T19" fmla="*/ 142135 h 339"/>
                <a:gd name="T20" fmla="*/ 209302 w 505"/>
                <a:gd name="T21" fmla="*/ 153149 h 339"/>
                <a:gd name="T22" fmla="*/ 204496 w 505"/>
                <a:gd name="T23" fmla="*/ 164688 h 339"/>
                <a:gd name="T24" fmla="*/ 202748 w 505"/>
                <a:gd name="T25" fmla="*/ 177800 h 339"/>
                <a:gd name="T26" fmla="*/ 193572 w 505"/>
                <a:gd name="T27" fmla="*/ 177276 h 339"/>
                <a:gd name="T28" fmla="*/ 180900 w 505"/>
                <a:gd name="T29" fmla="*/ 175702 h 339"/>
                <a:gd name="T30" fmla="*/ 168228 w 505"/>
                <a:gd name="T31" fmla="*/ 173604 h 339"/>
                <a:gd name="T32" fmla="*/ 156430 w 505"/>
                <a:gd name="T33" fmla="*/ 170982 h 339"/>
                <a:gd name="T34" fmla="*/ 132835 w 505"/>
                <a:gd name="T35" fmla="*/ 170457 h 339"/>
                <a:gd name="T36" fmla="*/ 115356 w 505"/>
                <a:gd name="T37" fmla="*/ 168359 h 339"/>
                <a:gd name="T38" fmla="*/ 108365 w 505"/>
                <a:gd name="T39" fmla="*/ 166261 h 339"/>
                <a:gd name="T40" fmla="*/ 101374 w 505"/>
                <a:gd name="T41" fmla="*/ 162590 h 339"/>
                <a:gd name="T42" fmla="*/ 93072 w 505"/>
                <a:gd name="T43" fmla="*/ 157345 h 339"/>
                <a:gd name="T44" fmla="*/ 78652 w 505"/>
                <a:gd name="T45" fmla="*/ 151576 h 339"/>
                <a:gd name="T46" fmla="*/ 63796 w 505"/>
                <a:gd name="T47" fmla="*/ 143184 h 339"/>
                <a:gd name="T48" fmla="*/ 42822 w 505"/>
                <a:gd name="T49" fmla="*/ 130596 h 339"/>
                <a:gd name="T50" fmla="*/ 27091 w 505"/>
                <a:gd name="T51" fmla="*/ 108044 h 339"/>
                <a:gd name="T52" fmla="*/ 22722 w 505"/>
                <a:gd name="T53" fmla="*/ 88638 h 339"/>
                <a:gd name="T54" fmla="*/ 15730 w 505"/>
                <a:gd name="T55" fmla="*/ 65036 h 339"/>
                <a:gd name="T56" fmla="*/ 6554 w 505"/>
                <a:gd name="T57" fmla="*/ 43532 h 339"/>
                <a:gd name="T58" fmla="*/ 874 w 505"/>
                <a:gd name="T59" fmla="*/ 33567 h 339"/>
                <a:gd name="T60" fmla="*/ 2185 w 505"/>
                <a:gd name="T61" fmla="*/ 31994 h 339"/>
                <a:gd name="T62" fmla="*/ 4807 w 505"/>
                <a:gd name="T63" fmla="*/ 29371 h 339"/>
                <a:gd name="T64" fmla="*/ 4807 w 505"/>
                <a:gd name="T65" fmla="*/ 25175 h 339"/>
                <a:gd name="T66" fmla="*/ 4807 w 505"/>
                <a:gd name="T67" fmla="*/ 22553 h 339"/>
                <a:gd name="T68" fmla="*/ 14857 w 505"/>
                <a:gd name="T69" fmla="*/ 17832 h 339"/>
                <a:gd name="T70" fmla="*/ 31898 w 505"/>
                <a:gd name="T71" fmla="*/ 11539 h 339"/>
                <a:gd name="T72" fmla="*/ 55930 w 505"/>
                <a:gd name="T73" fmla="*/ 4196 h 339"/>
                <a:gd name="T74" fmla="*/ 75593 w 505"/>
                <a:gd name="T75" fmla="*/ 5769 h 339"/>
                <a:gd name="T76" fmla="*/ 82148 w 505"/>
                <a:gd name="T77" fmla="*/ 14686 h 339"/>
                <a:gd name="T78" fmla="*/ 87828 w 505"/>
                <a:gd name="T79" fmla="*/ 18357 h 339"/>
                <a:gd name="T80" fmla="*/ 95693 w 505"/>
                <a:gd name="T81" fmla="*/ 18881 h 339"/>
                <a:gd name="T82" fmla="*/ 104433 w 505"/>
                <a:gd name="T83" fmla="*/ 18881 h 339"/>
                <a:gd name="T84" fmla="*/ 113172 w 505"/>
                <a:gd name="T85" fmla="*/ 12588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C6AD68"/>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97" name="Freeform 343"/>
            <p:cNvSpPr>
              <a:spLocks/>
            </p:cNvSpPr>
            <p:nvPr>
              <p:custDataLst>
                <p:tags r:id="rId202"/>
              </p:custDataLst>
            </p:nvPr>
          </p:nvSpPr>
          <p:spPr bwMode="auto">
            <a:xfrm>
              <a:off x="4506828" y="2780517"/>
              <a:ext cx="168237" cy="83278"/>
            </a:xfrm>
            <a:custGeom>
              <a:avLst/>
              <a:gdLst>
                <a:gd name="T0" fmla="*/ 134815 w 338"/>
                <a:gd name="T1" fmla="*/ 0 h 141"/>
                <a:gd name="T2" fmla="*/ 80371 w 338"/>
                <a:gd name="T3" fmla="*/ 0 h 141"/>
                <a:gd name="T4" fmla="*/ 72593 w 338"/>
                <a:gd name="T5" fmla="*/ 4053 h 141"/>
                <a:gd name="T6" fmla="*/ 62222 w 338"/>
                <a:gd name="T7" fmla="*/ 10640 h 141"/>
                <a:gd name="T8" fmla="*/ 57037 w 338"/>
                <a:gd name="T9" fmla="*/ 13680 h 141"/>
                <a:gd name="T10" fmla="*/ 51420 w 338"/>
                <a:gd name="T11" fmla="*/ 16213 h 141"/>
                <a:gd name="T12" fmla="*/ 48395 w 338"/>
                <a:gd name="T13" fmla="*/ 17226 h 141"/>
                <a:gd name="T14" fmla="*/ 45371 w 338"/>
                <a:gd name="T15" fmla="*/ 17733 h 141"/>
                <a:gd name="T16" fmla="*/ 42778 w 338"/>
                <a:gd name="T17" fmla="*/ 18239 h 141"/>
                <a:gd name="T18" fmla="*/ 40185 w 338"/>
                <a:gd name="T19" fmla="*/ 18746 h 141"/>
                <a:gd name="T20" fmla="*/ 38025 w 338"/>
                <a:gd name="T21" fmla="*/ 18239 h 141"/>
                <a:gd name="T22" fmla="*/ 36296 w 338"/>
                <a:gd name="T23" fmla="*/ 17733 h 141"/>
                <a:gd name="T24" fmla="*/ 33704 w 338"/>
                <a:gd name="T25" fmla="*/ 16213 h 141"/>
                <a:gd name="T26" fmla="*/ 31975 w 338"/>
                <a:gd name="T27" fmla="*/ 15200 h 141"/>
                <a:gd name="T28" fmla="*/ 28519 w 338"/>
                <a:gd name="T29" fmla="*/ 12160 h 141"/>
                <a:gd name="T30" fmla="*/ 25494 w 338"/>
                <a:gd name="T31" fmla="*/ 9120 h 141"/>
                <a:gd name="T32" fmla="*/ 21173 w 338"/>
                <a:gd name="T33" fmla="*/ 17226 h 141"/>
                <a:gd name="T34" fmla="*/ 15988 w 338"/>
                <a:gd name="T35" fmla="*/ 25839 h 141"/>
                <a:gd name="T36" fmla="*/ 12963 w 338"/>
                <a:gd name="T37" fmla="*/ 30399 h 141"/>
                <a:gd name="T38" fmla="*/ 9074 w 338"/>
                <a:gd name="T39" fmla="*/ 34452 h 141"/>
                <a:gd name="T40" fmla="*/ 4753 w 338"/>
                <a:gd name="T41" fmla="*/ 37999 h 141"/>
                <a:gd name="T42" fmla="*/ 0 w 338"/>
                <a:gd name="T43" fmla="*/ 40532 h 141"/>
                <a:gd name="T44" fmla="*/ 5185 w 338"/>
                <a:gd name="T45" fmla="*/ 45599 h 141"/>
                <a:gd name="T46" fmla="*/ 9938 w 338"/>
                <a:gd name="T47" fmla="*/ 50665 h 141"/>
                <a:gd name="T48" fmla="*/ 14259 w 338"/>
                <a:gd name="T49" fmla="*/ 54718 h 141"/>
                <a:gd name="T50" fmla="*/ 19012 w 338"/>
                <a:gd name="T51" fmla="*/ 58772 h 141"/>
                <a:gd name="T52" fmla="*/ 23766 w 338"/>
                <a:gd name="T53" fmla="*/ 61812 h 141"/>
                <a:gd name="T54" fmla="*/ 28519 w 338"/>
                <a:gd name="T55" fmla="*/ 65358 h 141"/>
                <a:gd name="T56" fmla="*/ 34136 w 338"/>
                <a:gd name="T57" fmla="*/ 68398 h 141"/>
                <a:gd name="T58" fmla="*/ 40185 w 338"/>
                <a:gd name="T59" fmla="*/ 71438 h 141"/>
                <a:gd name="T60" fmla="*/ 111914 w 338"/>
                <a:gd name="T61" fmla="*/ 71438 h 141"/>
                <a:gd name="T62" fmla="*/ 116235 w 338"/>
                <a:gd name="T63" fmla="*/ 62825 h 141"/>
                <a:gd name="T64" fmla="*/ 121420 w 338"/>
                <a:gd name="T65" fmla="*/ 54212 h 141"/>
                <a:gd name="T66" fmla="*/ 126173 w 338"/>
                <a:gd name="T67" fmla="*/ 46612 h 141"/>
                <a:gd name="T68" fmla="*/ 131359 w 338"/>
                <a:gd name="T69" fmla="*/ 39519 h 141"/>
                <a:gd name="T70" fmla="*/ 136112 w 338"/>
                <a:gd name="T71" fmla="*/ 32426 h 141"/>
                <a:gd name="T72" fmla="*/ 140001 w 338"/>
                <a:gd name="T73" fmla="*/ 24319 h 141"/>
                <a:gd name="T74" fmla="*/ 143889 w 338"/>
                <a:gd name="T75" fmla="*/ 17226 h 141"/>
                <a:gd name="T76" fmla="*/ 146050 w 338"/>
                <a:gd name="T77" fmla="*/ 9120 h 141"/>
                <a:gd name="T78" fmla="*/ 134815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C6AD68"/>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98" name="Freeform 344"/>
            <p:cNvSpPr>
              <a:spLocks/>
            </p:cNvSpPr>
            <p:nvPr>
              <p:custDataLst>
                <p:tags r:id="rId203"/>
              </p:custDataLst>
            </p:nvPr>
          </p:nvSpPr>
          <p:spPr bwMode="auto">
            <a:xfrm>
              <a:off x="4622035" y="2378935"/>
              <a:ext cx="128007" cy="75874"/>
            </a:xfrm>
            <a:custGeom>
              <a:avLst/>
              <a:gdLst>
                <a:gd name="T0" fmla="*/ 111125 w 259"/>
                <a:gd name="T1" fmla="*/ 65087 h 129"/>
                <a:gd name="T2" fmla="*/ 109409 w 259"/>
                <a:gd name="T3" fmla="*/ 51464 h 129"/>
                <a:gd name="T4" fmla="*/ 108122 w 259"/>
                <a:gd name="T5" fmla="*/ 40364 h 129"/>
                <a:gd name="T6" fmla="*/ 108122 w 259"/>
                <a:gd name="T7" fmla="*/ 31787 h 129"/>
                <a:gd name="T8" fmla="*/ 108551 w 259"/>
                <a:gd name="T9" fmla="*/ 25228 h 129"/>
                <a:gd name="T10" fmla="*/ 110267 w 259"/>
                <a:gd name="T11" fmla="*/ 14632 h 129"/>
                <a:gd name="T12" fmla="*/ 111125 w 259"/>
                <a:gd name="T13" fmla="*/ 6055 h 129"/>
                <a:gd name="T14" fmla="*/ 110696 w 259"/>
                <a:gd name="T15" fmla="*/ 7064 h 129"/>
                <a:gd name="T16" fmla="*/ 109838 w 259"/>
                <a:gd name="T17" fmla="*/ 8073 h 129"/>
                <a:gd name="T18" fmla="*/ 108551 w 259"/>
                <a:gd name="T19" fmla="*/ 8577 h 129"/>
                <a:gd name="T20" fmla="*/ 106834 w 259"/>
                <a:gd name="T21" fmla="*/ 9082 h 129"/>
                <a:gd name="T22" fmla="*/ 102544 w 259"/>
                <a:gd name="T23" fmla="*/ 9586 h 129"/>
                <a:gd name="T24" fmla="*/ 97824 w 259"/>
                <a:gd name="T25" fmla="*/ 9586 h 129"/>
                <a:gd name="T26" fmla="*/ 87956 w 259"/>
                <a:gd name="T27" fmla="*/ 9586 h 129"/>
                <a:gd name="T28" fmla="*/ 82378 w 259"/>
                <a:gd name="T29" fmla="*/ 9082 h 129"/>
                <a:gd name="T30" fmla="*/ 77659 w 259"/>
                <a:gd name="T31" fmla="*/ 8577 h 129"/>
                <a:gd name="T32" fmla="*/ 73797 w 259"/>
                <a:gd name="T33" fmla="*/ 7568 h 129"/>
                <a:gd name="T34" fmla="*/ 69936 w 259"/>
                <a:gd name="T35" fmla="*/ 6055 h 129"/>
                <a:gd name="T36" fmla="*/ 66932 w 259"/>
                <a:gd name="T37" fmla="*/ 4541 h 129"/>
                <a:gd name="T38" fmla="*/ 62642 w 259"/>
                <a:gd name="T39" fmla="*/ 3027 h 129"/>
                <a:gd name="T40" fmla="*/ 57493 w 259"/>
                <a:gd name="T41" fmla="*/ 1514 h 129"/>
                <a:gd name="T42" fmla="*/ 50628 w 259"/>
                <a:gd name="T43" fmla="*/ 505 h 129"/>
                <a:gd name="T44" fmla="*/ 42476 w 259"/>
                <a:gd name="T45" fmla="*/ 0 h 129"/>
                <a:gd name="T46" fmla="*/ 35611 w 259"/>
                <a:gd name="T47" fmla="*/ 0 h 129"/>
                <a:gd name="T48" fmla="*/ 28747 w 259"/>
                <a:gd name="T49" fmla="*/ 0 h 129"/>
                <a:gd name="T50" fmla="*/ 21453 w 259"/>
                <a:gd name="T51" fmla="*/ 0 h 129"/>
                <a:gd name="T52" fmla="*/ 14588 w 259"/>
                <a:gd name="T53" fmla="*/ 1009 h 129"/>
                <a:gd name="T54" fmla="*/ 11584 w 259"/>
                <a:gd name="T55" fmla="*/ 2018 h 129"/>
                <a:gd name="T56" fmla="*/ 9010 w 259"/>
                <a:gd name="T57" fmla="*/ 3027 h 129"/>
                <a:gd name="T58" fmla="*/ 6007 w 259"/>
                <a:gd name="T59" fmla="*/ 4541 h 129"/>
                <a:gd name="T60" fmla="*/ 4291 w 259"/>
                <a:gd name="T61" fmla="*/ 6559 h 129"/>
                <a:gd name="T62" fmla="*/ 2145 w 259"/>
                <a:gd name="T63" fmla="*/ 8577 h 129"/>
                <a:gd name="T64" fmla="*/ 858 w 259"/>
                <a:gd name="T65" fmla="*/ 11100 h 129"/>
                <a:gd name="T66" fmla="*/ 0 w 259"/>
                <a:gd name="T67" fmla="*/ 14632 h 129"/>
                <a:gd name="T68" fmla="*/ 0 w 259"/>
                <a:gd name="T69" fmla="*/ 18164 h 129"/>
                <a:gd name="T70" fmla="*/ 0 w 259"/>
                <a:gd name="T71" fmla="*/ 24218 h 129"/>
                <a:gd name="T72" fmla="*/ 1287 w 259"/>
                <a:gd name="T73" fmla="*/ 29264 h 129"/>
                <a:gd name="T74" fmla="*/ 2574 w 259"/>
                <a:gd name="T75" fmla="*/ 32796 h 129"/>
                <a:gd name="T76" fmla="*/ 5149 w 259"/>
                <a:gd name="T77" fmla="*/ 35823 h 129"/>
                <a:gd name="T78" fmla="*/ 7294 w 259"/>
                <a:gd name="T79" fmla="*/ 38346 h 129"/>
                <a:gd name="T80" fmla="*/ 10297 w 259"/>
                <a:gd name="T81" fmla="*/ 40364 h 129"/>
                <a:gd name="T82" fmla="*/ 13301 w 259"/>
                <a:gd name="T83" fmla="*/ 41878 h 129"/>
                <a:gd name="T84" fmla="*/ 15875 w 259"/>
                <a:gd name="T85" fmla="*/ 42887 h 129"/>
                <a:gd name="T86" fmla="*/ 21453 w 259"/>
                <a:gd name="T87" fmla="*/ 44400 h 129"/>
                <a:gd name="T88" fmla="*/ 26172 w 259"/>
                <a:gd name="T89" fmla="*/ 46419 h 129"/>
                <a:gd name="T90" fmla="*/ 27889 w 259"/>
                <a:gd name="T91" fmla="*/ 47932 h 129"/>
                <a:gd name="T92" fmla="*/ 28747 w 259"/>
                <a:gd name="T93" fmla="*/ 49950 h 129"/>
                <a:gd name="T94" fmla="*/ 28747 w 259"/>
                <a:gd name="T95" fmla="*/ 52978 h 129"/>
                <a:gd name="T96" fmla="*/ 28318 w 259"/>
                <a:gd name="T97" fmla="*/ 56005 h 129"/>
                <a:gd name="T98" fmla="*/ 34753 w 259"/>
                <a:gd name="T99" fmla="*/ 55501 h 129"/>
                <a:gd name="T100" fmla="*/ 39044 w 259"/>
                <a:gd name="T101" fmla="*/ 54491 h 129"/>
                <a:gd name="T102" fmla="*/ 42047 w 259"/>
                <a:gd name="T103" fmla="*/ 53482 h 129"/>
                <a:gd name="T104" fmla="*/ 45051 w 259"/>
                <a:gd name="T105" fmla="*/ 52978 h 129"/>
                <a:gd name="T106" fmla="*/ 51486 w 259"/>
                <a:gd name="T107" fmla="*/ 53482 h 129"/>
                <a:gd name="T108" fmla="*/ 60068 w 259"/>
                <a:gd name="T109" fmla="*/ 54491 h 129"/>
                <a:gd name="T110" fmla="*/ 71223 w 259"/>
                <a:gd name="T111" fmla="*/ 56510 h 129"/>
                <a:gd name="T112" fmla="*/ 82378 w 259"/>
                <a:gd name="T113" fmla="*/ 59032 h 129"/>
                <a:gd name="T114" fmla="*/ 102115 w 259"/>
                <a:gd name="T115" fmla="*/ 63069 h 129"/>
                <a:gd name="T116" fmla="*/ 111125 w 259"/>
                <a:gd name="T117" fmla="*/ 6508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299" name="Freeform 345"/>
            <p:cNvSpPr>
              <a:spLocks/>
            </p:cNvSpPr>
            <p:nvPr>
              <p:custDataLst>
                <p:tags r:id="rId204"/>
              </p:custDataLst>
            </p:nvPr>
          </p:nvSpPr>
          <p:spPr bwMode="auto">
            <a:xfrm>
              <a:off x="4636664" y="2784218"/>
              <a:ext cx="206639" cy="166555"/>
            </a:xfrm>
            <a:custGeom>
              <a:avLst/>
              <a:gdLst>
                <a:gd name="T0" fmla="*/ 176432 w 425"/>
                <a:gd name="T1" fmla="*/ 89297 h 272"/>
                <a:gd name="T2" fmla="*/ 167991 w 425"/>
                <a:gd name="T3" fmla="*/ 98752 h 272"/>
                <a:gd name="T4" fmla="*/ 161659 w 425"/>
                <a:gd name="T5" fmla="*/ 108207 h 272"/>
                <a:gd name="T6" fmla="*/ 162081 w 425"/>
                <a:gd name="T7" fmla="*/ 116086 h 272"/>
                <a:gd name="T8" fmla="*/ 164192 w 425"/>
                <a:gd name="T9" fmla="*/ 124490 h 272"/>
                <a:gd name="T10" fmla="*/ 158283 w 425"/>
                <a:gd name="T11" fmla="*/ 128167 h 272"/>
                <a:gd name="T12" fmla="*/ 146464 w 425"/>
                <a:gd name="T13" fmla="*/ 125016 h 272"/>
                <a:gd name="T14" fmla="*/ 136756 w 425"/>
                <a:gd name="T15" fmla="*/ 123440 h 272"/>
                <a:gd name="T16" fmla="*/ 124516 w 425"/>
                <a:gd name="T17" fmla="*/ 123440 h 272"/>
                <a:gd name="T18" fmla="*/ 111009 w 425"/>
                <a:gd name="T19" fmla="*/ 127642 h 272"/>
                <a:gd name="T20" fmla="*/ 97924 w 425"/>
                <a:gd name="T21" fmla="*/ 133420 h 272"/>
                <a:gd name="T22" fmla="*/ 83151 w 425"/>
                <a:gd name="T23" fmla="*/ 140249 h 272"/>
                <a:gd name="T24" fmla="*/ 42209 w 425"/>
                <a:gd name="T25" fmla="*/ 126066 h 272"/>
                <a:gd name="T26" fmla="*/ 35877 w 425"/>
                <a:gd name="T27" fmla="*/ 118712 h 272"/>
                <a:gd name="T28" fmla="*/ 29546 w 425"/>
                <a:gd name="T29" fmla="*/ 112409 h 272"/>
                <a:gd name="T30" fmla="*/ 15617 w 425"/>
                <a:gd name="T31" fmla="*/ 100853 h 272"/>
                <a:gd name="T32" fmla="*/ 9286 w 425"/>
                <a:gd name="T33" fmla="*/ 94550 h 272"/>
                <a:gd name="T34" fmla="*/ 4643 w 425"/>
                <a:gd name="T35" fmla="*/ 87721 h 272"/>
                <a:gd name="T36" fmla="*/ 844 w 425"/>
                <a:gd name="T37" fmla="*/ 78791 h 272"/>
                <a:gd name="T38" fmla="*/ 0 w 425"/>
                <a:gd name="T39" fmla="*/ 67761 h 272"/>
                <a:gd name="T40" fmla="*/ 21104 w 425"/>
                <a:gd name="T41" fmla="*/ 34668 h 272"/>
                <a:gd name="T42" fmla="*/ 29968 w 425"/>
                <a:gd name="T43" fmla="*/ 18910 h 272"/>
                <a:gd name="T44" fmla="*/ 33767 w 425"/>
                <a:gd name="T45" fmla="*/ 11556 h 272"/>
                <a:gd name="T46" fmla="*/ 35877 w 425"/>
                <a:gd name="T47" fmla="*/ 3152 h 272"/>
                <a:gd name="T48" fmla="*/ 51917 w 425"/>
                <a:gd name="T49" fmla="*/ 5253 h 272"/>
                <a:gd name="T50" fmla="*/ 64579 w 425"/>
                <a:gd name="T51" fmla="*/ 9455 h 272"/>
                <a:gd name="T52" fmla="*/ 75976 w 425"/>
                <a:gd name="T53" fmla="*/ 14182 h 272"/>
                <a:gd name="T54" fmla="*/ 86528 w 425"/>
                <a:gd name="T55" fmla="*/ 16284 h 272"/>
                <a:gd name="T56" fmla="*/ 90327 w 425"/>
                <a:gd name="T57" fmla="*/ 15233 h 272"/>
                <a:gd name="T58" fmla="*/ 93281 w 425"/>
                <a:gd name="T59" fmla="*/ 13657 h 272"/>
                <a:gd name="T60" fmla="*/ 97924 w 425"/>
                <a:gd name="T61" fmla="*/ 7879 h 272"/>
                <a:gd name="T62" fmla="*/ 102145 w 425"/>
                <a:gd name="T63" fmla="*/ 2626 h 272"/>
                <a:gd name="T64" fmla="*/ 105522 w 425"/>
                <a:gd name="T65" fmla="*/ 1051 h 272"/>
                <a:gd name="T66" fmla="*/ 109321 w 425"/>
                <a:gd name="T67" fmla="*/ 0 h 272"/>
                <a:gd name="T68" fmla="*/ 116074 w 425"/>
                <a:gd name="T69" fmla="*/ 1051 h 272"/>
                <a:gd name="T70" fmla="*/ 121983 w 425"/>
                <a:gd name="T71" fmla="*/ 3677 h 272"/>
                <a:gd name="T72" fmla="*/ 127470 w 425"/>
                <a:gd name="T73" fmla="*/ 7879 h 272"/>
                <a:gd name="T74" fmla="*/ 130847 w 425"/>
                <a:gd name="T75" fmla="*/ 13657 h 272"/>
                <a:gd name="T76" fmla="*/ 137178 w 425"/>
                <a:gd name="T77" fmla="*/ 27840 h 272"/>
                <a:gd name="T78" fmla="*/ 142243 w 425"/>
                <a:gd name="T79" fmla="*/ 43073 h 272"/>
                <a:gd name="T80" fmla="*/ 147308 w 425"/>
                <a:gd name="T81" fmla="*/ 59356 h 272"/>
                <a:gd name="T82" fmla="*/ 150263 w 425"/>
                <a:gd name="T83" fmla="*/ 66185 h 272"/>
                <a:gd name="T84" fmla="*/ 154062 w 425"/>
                <a:gd name="T85" fmla="*/ 72488 h 272"/>
                <a:gd name="T86" fmla="*/ 158705 w 425"/>
                <a:gd name="T87" fmla="*/ 77216 h 272"/>
                <a:gd name="T88" fmla="*/ 164192 w 425"/>
                <a:gd name="T89" fmla="*/ 81943 h 272"/>
                <a:gd name="T90" fmla="*/ 170945 w 425"/>
                <a:gd name="T91" fmla="*/ 84044 h 272"/>
                <a:gd name="T92" fmla="*/ 179387 w 425"/>
                <a:gd name="T93" fmla="*/ 84569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C6AD68"/>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00" name="Freeform 347"/>
            <p:cNvSpPr>
              <a:spLocks/>
            </p:cNvSpPr>
            <p:nvPr>
              <p:custDataLst>
                <p:tags r:id="rId205"/>
              </p:custDataLst>
            </p:nvPr>
          </p:nvSpPr>
          <p:spPr bwMode="auto">
            <a:xfrm>
              <a:off x="4757356" y="2774966"/>
              <a:ext cx="98748" cy="92530"/>
            </a:xfrm>
            <a:custGeom>
              <a:avLst/>
              <a:gdLst>
                <a:gd name="T0" fmla="*/ 2679 w 192"/>
                <a:gd name="T1" fmla="*/ 9793 h 154"/>
                <a:gd name="T2" fmla="*/ 23217 w 192"/>
                <a:gd name="T3" fmla="*/ 0 h 154"/>
                <a:gd name="T4" fmla="*/ 41077 w 192"/>
                <a:gd name="T5" fmla="*/ 9793 h 154"/>
                <a:gd name="T6" fmla="*/ 53132 w 192"/>
                <a:gd name="T7" fmla="*/ 15978 h 154"/>
                <a:gd name="T8" fmla="*/ 65187 w 192"/>
                <a:gd name="T9" fmla="*/ 32472 h 154"/>
                <a:gd name="T10" fmla="*/ 74116 w 192"/>
                <a:gd name="T11" fmla="*/ 47934 h 154"/>
                <a:gd name="T12" fmla="*/ 85725 w 192"/>
                <a:gd name="T13" fmla="*/ 60820 h 154"/>
                <a:gd name="T14" fmla="*/ 67866 w 192"/>
                <a:gd name="T15" fmla="*/ 63912 h 154"/>
                <a:gd name="T16" fmla="*/ 56257 w 192"/>
                <a:gd name="T17" fmla="*/ 67005 h 154"/>
                <a:gd name="T18" fmla="*/ 56257 w 192"/>
                <a:gd name="T19" fmla="*/ 79375 h 154"/>
                <a:gd name="T20" fmla="*/ 47327 w 192"/>
                <a:gd name="T21" fmla="*/ 79375 h 154"/>
                <a:gd name="T22" fmla="*/ 44202 w 192"/>
                <a:gd name="T23" fmla="*/ 75252 h 154"/>
                <a:gd name="T24" fmla="*/ 41523 w 192"/>
                <a:gd name="T25" fmla="*/ 70613 h 154"/>
                <a:gd name="T26" fmla="*/ 39291 w 192"/>
                <a:gd name="T27" fmla="*/ 64943 h 154"/>
                <a:gd name="T28" fmla="*/ 36612 w 192"/>
                <a:gd name="T29" fmla="*/ 59274 h 154"/>
                <a:gd name="T30" fmla="*/ 33040 w 192"/>
                <a:gd name="T31" fmla="*/ 47934 h 154"/>
                <a:gd name="T32" fmla="*/ 29021 w 192"/>
                <a:gd name="T33" fmla="*/ 36595 h 154"/>
                <a:gd name="T34" fmla="*/ 26789 w 192"/>
                <a:gd name="T35" fmla="*/ 31441 h 154"/>
                <a:gd name="T36" fmla="*/ 24557 w 192"/>
                <a:gd name="T37" fmla="*/ 25771 h 154"/>
                <a:gd name="T38" fmla="*/ 21431 w 192"/>
                <a:gd name="T39" fmla="*/ 21648 h 154"/>
                <a:gd name="T40" fmla="*/ 18306 w 192"/>
                <a:gd name="T41" fmla="*/ 17524 h 154"/>
                <a:gd name="T42" fmla="*/ 14734 w 192"/>
                <a:gd name="T43" fmla="*/ 14432 h 154"/>
                <a:gd name="T44" fmla="*/ 10716 w 192"/>
                <a:gd name="T45" fmla="*/ 11855 h 154"/>
                <a:gd name="T46" fmla="*/ 8037 w 192"/>
                <a:gd name="T47" fmla="*/ 11339 h 154"/>
                <a:gd name="T48" fmla="*/ 5358 w 192"/>
                <a:gd name="T49" fmla="*/ 10308 h 154"/>
                <a:gd name="T50" fmla="*/ 2679 w 192"/>
                <a:gd name="T51" fmla="*/ 10308 h 154"/>
                <a:gd name="T52" fmla="*/ 0 w 192"/>
                <a:gd name="T53" fmla="*/ 9793 h 154"/>
                <a:gd name="T54" fmla="*/ 2679 w 192"/>
                <a:gd name="T55" fmla="*/ 9793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01" name="Freeform 348"/>
            <p:cNvSpPr>
              <a:spLocks/>
            </p:cNvSpPr>
            <p:nvPr>
              <p:custDataLst>
                <p:tags r:id="rId206"/>
              </p:custDataLst>
            </p:nvPr>
          </p:nvSpPr>
          <p:spPr bwMode="auto">
            <a:xfrm>
              <a:off x="4662265" y="2638020"/>
              <a:ext cx="438880" cy="288694"/>
            </a:xfrm>
            <a:custGeom>
              <a:avLst/>
              <a:gdLst>
                <a:gd name="T0" fmla="*/ 170299 w 877"/>
                <a:gd name="T1" fmla="*/ 179533 h 469"/>
                <a:gd name="T2" fmla="*/ 138585 w 877"/>
                <a:gd name="T3" fmla="*/ 133594 h 469"/>
                <a:gd name="T4" fmla="*/ 89494 w 877"/>
                <a:gd name="T5" fmla="*/ 127257 h 469"/>
                <a:gd name="T6" fmla="*/ 82977 w 877"/>
                <a:gd name="T7" fmla="*/ 128313 h 469"/>
                <a:gd name="T8" fmla="*/ 77330 w 877"/>
                <a:gd name="T9" fmla="*/ 132538 h 469"/>
                <a:gd name="T10" fmla="*/ 70379 w 877"/>
                <a:gd name="T11" fmla="*/ 140986 h 469"/>
                <a:gd name="T12" fmla="*/ 65600 w 877"/>
                <a:gd name="T13" fmla="*/ 143098 h 469"/>
                <a:gd name="T14" fmla="*/ 52567 w 877"/>
                <a:gd name="T15" fmla="*/ 141514 h 469"/>
                <a:gd name="T16" fmla="*/ 34320 w 877"/>
                <a:gd name="T17" fmla="*/ 134650 h 469"/>
                <a:gd name="T18" fmla="*/ 11295 w 877"/>
                <a:gd name="T19" fmla="*/ 130425 h 469"/>
                <a:gd name="T20" fmla="*/ 3475 w 877"/>
                <a:gd name="T21" fmla="*/ 111944 h 469"/>
                <a:gd name="T22" fmla="*/ 5648 w 877"/>
                <a:gd name="T23" fmla="*/ 98743 h 469"/>
                <a:gd name="T24" fmla="*/ 5648 w 877"/>
                <a:gd name="T25" fmla="*/ 95047 h 469"/>
                <a:gd name="T26" fmla="*/ 9992 w 877"/>
                <a:gd name="T27" fmla="*/ 76038 h 469"/>
                <a:gd name="T28" fmla="*/ 19115 w 877"/>
                <a:gd name="T29" fmla="*/ 59140 h 469"/>
                <a:gd name="T30" fmla="*/ 23460 w 877"/>
                <a:gd name="T31" fmla="*/ 48580 h 469"/>
                <a:gd name="T32" fmla="*/ 11295 w 877"/>
                <a:gd name="T33" fmla="*/ 26402 h 469"/>
                <a:gd name="T34" fmla="*/ 75157 w 877"/>
                <a:gd name="T35" fmla="*/ 13729 h 469"/>
                <a:gd name="T36" fmla="*/ 147274 w 877"/>
                <a:gd name="T37" fmla="*/ 26402 h 469"/>
                <a:gd name="T38" fmla="*/ 170299 w 877"/>
                <a:gd name="T39" fmla="*/ 6864 h 469"/>
                <a:gd name="T40" fmla="*/ 210701 w 877"/>
                <a:gd name="T41" fmla="*/ 0 h 469"/>
                <a:gd name="T42" fmla="*/ 251538 w 877"/>
                <a:gd name="T43" fmla="*/ 20065 h 469"/>
                <a:gd name="T44" fmla="*/ 277170 w 877"/>
                <a:gd name="T45" fmla="*/ 58612 h 469"/>
                <a:gd name="T46" fmla="*/ 314966 w 877"/>
                <a:gd name="T47" fmla="*/ 58612 h 469"/>
                <a:gd name="T48" fmla="*/ 364057 w 877"/>
                <a:gd name="T49" fmla="*/ 81846 h 469"/>
                <a:gd name="T50" fmla="*/ 375352 w 877"/>
                <a:gd name="T51" fmla="*/ 124089 h 469"/>
                <a:gd name="T52" fmla="*/ 349286 w 877"/>
                <a:gd name="T53" fmla="*/ 143626 h 469"/>
                <a:gd name="T54" fmla="*/ 327564 w 877"/>
                <a:gd name="T55" fmla="*/ 165276 h 469"/>
                <a:gd name="T56" fmla="*/ 298892 w 877"/>
                <a:gd name="T57" fmla="*/ 174253 h 469"/>
                <a:gd name="T58" fmla="*/ 288031 w 877"/>
                <a:gd name="T59" fmla="*/ 181117 h 469"/>
                <a:gd name="T60" fmla="*/ 281514 w 877"/>
                <a:gd name="T61" fmla="*/ 189038 h 469"/>
                <a:gd name="T62" fmla="*/ 280645 w 877"/>
                <a:gd name="T63" fmla="*/ 198014 h 469"/>
                <a:gd name="T64" fmla="*/ 283686 w 877"/>
                <a:gd name="T65" fmla="*/ 205935 h 469"/>
                <a:gd name="T66" fmla="*/ 289334 w 877"/>
                <a:gd name="T67" fmla="*/ 211743 h 469"/>
                <a:gd name="T68" fmla="*/ 308884 w 877"/>
                <a:gd name="T69" fmla="*/ 209103 h 469"/>
                <a:gd name="T70" fmla="*/ 321917 w 877"/>
                <a:gd name="T71" fmla="*/ 208047 h 469"/>
                <a:gd name="T72" fmla="*/ 318876 w 877"/>
                <a:gd name="T73" fmla="*/ 212799 h 469"/>
                <a:gd name="T74" fmla="*/ 311056 w 877"/>
                <a:gd name="T75" fmla="*/ 222304 h 469"/>
                <a:gd name="T76" fmla="*/ 303236 w 877"/>
                <a:gd name="T77" fmla="*/ 231281 h 469"/>
                <a:gd name="T78" fmla="*/ 299326 w 877"/>
                <a:gd name="T79" fmla="*/ 221248 h 469"/>
                <a:gd name="T80" fmla="*/ 291506 w 877"/>
                <a:gd name="T81" fmla="*/ 215440 h 469"/>
                <a:gd name="T82" fmla="*/ 289334 w 877"/>
                <a:gd name="T83" fmla="*/ 223360 h 469"/>
                <a:gd name="T84" fmla="*/ 279342 w 877"/>
                <a:gd name="T85" fmla="*/ 233393 h 469"/>
                <a:gd name="T86" fmla="*/ 268916 w 877"/>
                <a:gd name="T87" fmla="*/ 242898 h 469"/>
                <a:gd name="T88" fmla="*/ 265440 w 877"/>
                <a:gd name="T89" fmla="*/ 247650 h 469"/>
                <a:gd name="T90" fmla="*/ 258489 w 877"/>
                <a:gd name="T91" fmla="*/ 245010 h 469"/>
                <a:gd name="T92" fmla="*/ 253710 w 877"/>
                <a:gd name="T93" fmla="*/ 240257 h 469"/>
                <a:gd name="T94" fmla="*/ 249800 w 877"/>
                <a:gd name="T95" fmla="*/ 231809 h 469"/>
                <a:gd name="T96" fmla="*/ 248497 w 877"/>
                <a:gd name="T97" fmla="*/ 215440 h 469"/>
                <a:gd name="T98" fmla="*/ 238071 w 877"/>
                <a:gd name="T99" fmla="*/ 213328 h 469"/>
                <a:gd name="T100" fmla="*/ 225038 w 877"/>
                <a:gd name="T101" fmla="*/ 205407 h 469"/>
                <a:gd name="T102" fmla="*/ 242849 w 877"/>
                <a:gd name="T103" fmla="*/ 200127 h 469"/>
                <a:gd name="T104" fmla="*/ 271522 w 877"/>
                <a:gd name="T105" fmla="*/ 195374 h 469"/>
                <a:gd name="T106" fmla="*/ 214177 w 877"/>
                <a:gd name="T107" fmla="*/ 186926 h 469"/>
                <a:gd name="T108" fmla="*/ 193324 w 877"/>
                <a:gd name="T109" fmla="*/ 175837 h 469"/>
                <a:gd name="T110" fmla="*/ 172905 w 877"/>
                <a:gd name="T111" fmla="*/ 194846 h 469"/>
                <a:gd name="T112" fmla="*/ 165086 w 877"/>
                <a:gd name="T113" fmla="*/ 208575 h 469"/>
                <a:gd name="T114" fmla="*/ 153356 w 877"/>
                <a:gd name="T115" fmla="*/ 211215 h 469"/>
                <a:gd name="T116" fmla="*/ 142495 w 877"/>
                <a:gd name="T117" fmla="*/ 206991 h 469"/>
                <a:gd name="T118" fmla="*/ 132937 w 877"/>
                <a:gd name="T119" fmla="*/ 198542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C6AD68"/>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02" name="Freeform 349"/>
            <p:cNvSpPr>
              <a:spLocks/>
            </p:cNvSpPr>
            <p:nvPr>
              <p:custDataLst>
                <p:tags r:id="rId207"/>
              </p:custDataLst>
            </p:nvPr>
          </p:nvSpPr>
          <p:spPr bwMode="auto">
            <a:xfrm>
              <a:off x="5251096" y="3037751"/>
              <a:ext cx="54860" cy="74024"/>
            </a:xfrm>
            <a:custGeom>
              <a:avLst/>
              <a:gdLst>
                <a:gd name="T0" fmla="*/ 21364 w 107"/>
                <a:gd name="T1" fmla="*/ 0 h 123"/>
                <a:gd name="T2" fmla="*/ 36053 w 107"/>
                <a:gd name="T3" fmla="*/ 16004 h 123"/>
                <a:gd name="T4" fmla="*/ 41839 w 107"/>
                <a:gd name="T5" fmla="*/ 34589 h 123"/>
                <a:gd name="T6" fmla="*/ 47625 w 107"/>
                <a:gd name="T7" fmla="*/ 44398 h 123"/>
                <a:gd name="T8" fmla="*/ 47625 w 107"/>
                <a:gd name="T9" fmla="*/ 60402 h 123"/>
                <a:gd name="T10" fmla="*/ 47625 w 107"/>
                <a:gd name="T11" fmla="*/ 63500 h 123"/>
                <a:gd name="T12" fmla="*/ 39168 w 107"/>
                <a:gd name="T13" fmla="*/ 58854 h 123"/>
                <a:gd name="T14" fmla="*/ 32492 w 107"/>
                <a:gd name="T15" fmla="*/ 54207 h 123"/>
                <a:gd name="T16" fmla="*/ 27151 w 107"/>
                <a:gd name="T17" fmla="*/ 50593 h 123"/>
                <a:gd name="T18" fmla="*/ 24035 w 107"/>
                <a:gd name="T19" fmla="*/ 47496 h 123"/>
                <a:gd name="T20" fmla="*/ 22700 w 107"/>
                <a:gd name="T21" fmla="*/ 42850 h 123"/>
                <a:gd name="T22" fmla="*/ 21364 w 107"/>
                <a:gd name="T23" fmla="*/ 37687 h 123"/>
                <a:gd name="T24" fmla="*/ 17359 w 107"/>
                <a:gd name="T25" fmla="*/ 38203 h 123"/>
                <a:gd name="T26" fmla="*/ 14243 w 107"/>
                <a:gd name="T27" fmla="*/ 37687 h 123"/>
                <a:gd name="T28" fmla="*/ 11572 w 107"/>
                <a:gd name="T29" fmla="*/ 37171 h 123"/>
                <a:gd name="T30" fmla="*/ 9347 w 107"/>
                <a:gd name="T31" fmla="*/ 36138 h 123"/>
                <a:gd name="T32" fmla="*/ 7567 w 107"/>
                <a:gd name="T33" fmla="*/ 34589 h 123"/>
                <a:gd name="T34" fmla="*/ 6231 w 107"/>
                <a:gd name="T35" fmla="*/ 32524 h 123"/>
                <a:gd name="T36" fmla="*/ 4896 w 107"/>
                <a:gd name="T37" fmla="*/ 30459 h 123"/>
                <a:gd name="T38" fmla="*/ 4006 w 107"/>
                <a:gd name="T39" fmla="*/ 27878 h 123"/>
                <a:gd name="T40" fmla="*/ 1780 w 107"/>
                <a:gd name="T41" fmla="*/ 16004 h 123"/>
                <a:gd name="T42" fmla="*/ 0 w 107"/>
                <a:gd name="T43" fmla="*/ 3098 h 123"/>
                <a:gd name="T44" fmla="*/ 15133 w 107"/>
                <a:gd name="T45" fmla="*/ 0 h 123"/>
                <a:gd name="T46" fmla="*/ 21364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03" name="Freeform 350"/>
            <p:cNvSpPr>
              <a:spLocks/>
            </p:cNvSpPr>
            <p:nvPr>
              <p:custDataLst>
                <p:tags r:id="rId208"/>
              </p:custDataLst>
            </p:nvPr>
          </p:nvSpPr>
          <p:spPr bwMode="auto">
            <a:xfrm>
              <a:off x="5876500" y="3054406"/>
              <a:ext cx="239555" cy="142497"/>
            </a:xfrm>
            <a:custGeom>
              <a:avLst/>
              <a:gdLst>
                <a:gd name="T0" fmla="*/ 46802 w 471"/>
                <a:gd name="T1" fmla="*/ 35000 h 234"/>
                <a:gd name="T2" fmla="*/ 73294 w 471"/>
                <a:gd name="T3" fmla="*/ 44925 h 234"/>
                <a:gd name="T4" fmla="*/ 120097 w 471"/>
                <a:gd name="T5" fmla="*/ 54850 h 234"/>
                <a:gd name="T6" fmla="*/ 164250 w 471"/>
                <a:gd name="T7" fmla="*/ 44925 h 234"/>
                <a:gd name="T8" fmla="*/ 169107 w 471"/>
                <a:gd name="T9" fmla="*/ 49627 h 234"/>
                <a:gd name="T10" fmla="*/ 172639 w 471"/>
                <a:gd name="T11" fmla="*/ 59552 h 234"/>
                <a:gd name="T12" fmla="*/ 179262 w 471"/>
                <a:gd name="T13" fmla="*/ 64776 h 234"/>
                <a:gd name="T14" fmla="*/ 187210 w 471"/>
                <a:gd name="T15" fmla="*/ 67388 h 234"/>
                <a:gd name="T16" fmla="*/ 191184 w 471"/>
                <a:gd name="T17" fmla="*/ 70000 h 234"/>
                <a:gd name="T18" fmla="*/ 194716 w 471"/>
                <a:gd name="T19" fmla="*/ 73656 h 234"/>
                <a:gd name="T20" fmla="*/ 197807 w 471"/>
                <a:gd name="T21" fmla="*/ 78880 h 234"/>
                <a:gd name="T22" fmla="*/ 200897 w 471"/>
                <a:gd name="T23" fmla="*/ 88805 h 234"/>
                <a:gd name="T24" fmla="*/ 207962 w 471"/>
                <a:gd name="T25" fmla="*/ 99253 h 234"/>
                <a:gd name="T26" fmla="*/ 154537 w 471"/>
                <a:gd name="T27" fmla="*/ 105522 h 234"/>
                <a:gd name="T28" fmla="*/ 145706 w 471"/>
                <a:gd name="T29" fmla="*/ 117014 h 234"/>
                <a:gd name="T30" fmla="*/ 139966 w 471"/>
                <a:gd name="T31" fmla="*/ 121716 h 234"/>
                <a:gd name="T32" fmla="*/ 135109 w 471"/>
                <a:gd name="T33" fmla="*/ 121716 h 234"/>
                <a:gd name="T34" fmla="*/ 131577 w 471"/>
                <a:gd name="T35" fmla="*/ 120148 h 234"/>
                <a:gd name="T36" fmla="*/ 128928 w 471"/>
                <a:gd name="T37" fmla="*/ 117014 h 234"/>
                <a:gd name="T38" fmla="*/ 127603 w 471"/>
                <a:gd name="T39" fmla="*/ 112835 h 234"/>
                <a:gd name="T40" fmla="*/ 125395 w 471"/>
                <a:gd name="T41" fmla="*/ 103955 h 234"/>
                <a:gd name="T42" fmla="*/ 122746 w 471"/>
                <a:gd name="T43" fmla="*/ 90895 h 234"/>
                <a:gd name="T44" fmla="*/ 118772 w 471"/>
                <a:gd name="T45" fmla="*/ 80970 h 234"/>
                <a:gd name="T46" fmla="*/ 113915 w 471"/>
                <a:gd name="T47" fmla="*/ 77313 h 234"/>
                <a:gd name="T48" fmla="*/ 108617 w 471"/>
                <a:gd name="T49" fmla="*/ 73656 h 234"/>
                <a:gd name="T50" fmla="*/ 104202 w 471"/>
                <a:gd name="T51" fmla="*/ 69477 h 234"/>
                <a:gd name="T52" fmla="*/ 98903 w 471"/>
                <a:gd name="T53" fmla="*/ 73134 h 234"/>
                <a:gd name="T54" fmla="*/ 91397 w 471"/>
                <a:gd name="T55" fmla="*/ 84626 h 234"/>
                <a:gd name="T56" fmla="*/ 88307 w 471"/>
                <a:gd name="T57" fmla="*/ 92462 h 234"/>
                <a:gd name="T58" fmla="*/ 83008 w 471"/>
                <a:gd name="T59" fmla="*/ 99253 h 234"/>
                <a:gd name="T60" fmla="*/ 73736 w 471"/>
                <a:gd name="T61" fmla="*/ 104999 h 234"/>
                <a:gd name="T62" fmla="*/ 64905 w 471"/>
                <a:gd name="T63" fmla="*/ 111268 h 234"/>
                <a:gd name="T64" fmla="*/ 57399 w 471"/>
                <a:gd name="T65" fmla="*/ 114402 h 234"/>
                <a:gd name="T66" fmla="*/ 50335 w 471"/>
                <a:gd name="T67" fmla="*/ 115969 h 234"/>
                <a:gd name="T68" fmla="*/ 42829 w 471"/>
                <a:gd name="T69" fmla="*/ 115447 h 234"/>
                <a:gd name="T70" fmla="*/ 36206 w 471"/>
                <a:gd name="T71" fmla="*/ 113357 h 234"/>
                <a:gd name="T72" fmla="*/ 27817 w 471"/>
                <a:gd name="T73" fmla="*/ 107089 h 234"/>
                <a:gd name="T74" fmla="*/ 26050 w 471"/>
                <a:gd name="T75" fmla="*/ 102910 h 234"/>
                <a:gd name="T76" fmla="*/ 26050 w 471"/>
                <a:gd name="T77" fmla="*/ 70522 h 234"/>
                <a:gd name="T78" fmla="*/ 0 w 471"/>
                <a:gd name="T79" fmla="*/ 51194 h 234"/>
                <a:gd name="T80" fmla="*/ 23401 w 471"/>
                <a:gd name="T81" fmla="*/ 41791 h 234"/>
                <a:gd name="T82" fmla="*/ 37972 w 471"/>
                <a:gd name="T83" fmla="*/ 15672 h 234"/>
                <a:gd name="T84" fmla="*/ 58724 w 471"/>
                <a:gd name="T85" fmla="*/ 0 h 234"/>
                <a:gd name="T86" fmla="*/ 73294 w 471"/>
                <a:gd name="T87" fmla="*/ 21940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04" name="Freeform 351"/>
            <p:cNvSpPr>
              <a:spLocks/>
            </p:cNvSpPr>
            <p:nvPr>
              <p:custDataLst>
                <p:tags r:id="rId209"/>
              </p:custDataLst>
            </p:nvPr>
          </p:nvSpPr>
          <p:spPr bwMode="auto">
            <a:xfrm>
              <a:off x="5933188" y="2971129"/>
              <a:ext cx="259671" cy="146197"/>
            </a:xfrm>
            <a:custGeom>
              <a:avLst/>
              <a:gdLst>
                <a:gd name="T0" fmla="*/ 45514 w 525"/>
                <a:gd name="T1" fmla="*/ 96271 h 241"/>
                <a:gd name="T2" fmla="*/ 74283 w 525"/>
                <a:gd name="T3" fmla="*/ 77016 h 241"/>
                <a:gd name="T4" fmla="*/ 39932 w 525"/>
                <a:gd name="T5" fmla="*/ 54640 h 241"/>
                <a:gd name="T6" fmla="*/ 20181 w 525"/>
                <a:gd name="T7" fmla="*/ 60885 h 241"/>
                <a:gd name="T8" fmla="*/ 28339 w 525"/>
                <a:gd name="T9" fmla="*/ 31743 h 241"/>
                <a:gd name="T10" fmla="*/ 17175 w 525"/>
                <a:gd name="T11" fmla="*/ 22376 h 241"/>
                <a:gd name="T12" fmla="*/ 48091 w 525"/>
                <a:gd name="T13" fmla="*/ 13010 h 241"/>
                <a:gd name="T14" fmla="*/ 79865 w 525"/>
                <a:gd name="T15" fmla="*/ 0 h 241"/>
                <a:gd name="T16" fmla="*/ 133967 w 525"/>
                <a:gd name="T17" fmla="*/ 9887 h 241"/>
                <a:gd name="T18" fmla="*/ 188498 w 525"/>
                <a:gd name="T19" fmla="*/ 13010 h 241"/>
                <a:gd name="T20" fmla="*/ 225425 w 525"/>
                <a:gd name="T21" fmla="*/ 28621 h 241"/>
                <a:gd name="T22" fmla="*/ 222849 w 525"/>
                <a:gd name="T23" fmla="*/ 35906 h 241"/>
                <a:gd name="T24" fmla="*/ 218984 w 525"/>
                <a:gd name="T25" fmla="*/ 42671 h 241"/>
                <a:gd name="T26" fmla="*/ 214261 w 525"/>
                <a:gd name="T27" fmla="*/ 47875 h 241"/>
                <a:gd name="T28" fmla="*/ 208250 w 525"/>
                <a:gd name="T29" fmla="*/ 51518 h 241"/>
                <a:gd name="T30" fmla="*/ 189786 w 525"/>
                <a:gd name="T31" fmla="*/ 53599 h 241"/>
                <a:gd name="T32" fmla="*/ 179481 w 525"/>
                <a:gd name="T33" fmla="*/ 55681 h 241"/>
                <a:gd name="T34" fmla="*/ 174758 w 525"/>
                <a:gd name="T35" fmla="*/ 57762 h 241"/>
                <a:gd name="T36" fmla="*/ 171323 w 525"/>
                <a:gd name="T37" fmla="*/ 60885 h 241"/>
                <a:gd name="T38" fmla="*/ 166170 w 525"/>
                <a:gd name="T39" fmla="*/ 70772 h 241"/>
                <a:gd name="T40" fmla="*/ 162306 w 525"/>
                <a:gd name="T41" fmla="*/ 76496 h 241"/>
                <a:gd name="T42" fmla="*/ 156724 w 525"/>
                <a:gd name="T43" fmla="*/ 80139 h 241"/>
                <a:gd name="T44" fmla="*/ 130961 w 525"/>
                <a:gd name="T45" fmla="*/ 86383 h 241"/>
                <a:gd name="T46" fmla="*/ 117221 w 525"/>
                <a:gd name="T47" fmla="*/ 90026 h 241"/>
                <a:gd name="T48" fmla="*/ 111639 w 525"/>
                <a:gd name="T49" fmla="*/ 92628 h 241"/>
                <a:gd name="T50" fmla="*/ 112068 w 525"/>
                <a:gd name="T51" fmla="*/ 99913 h 241"/>
                <a:gd name="T52" fmla="*/ 112927 w 525"/>
                <a:gd name="T53" fmla="*/ 105637 h 241"/>
                <a:gd name="T54" fmla="*/ 117221 w 525"/>
                <a:gd name="T55" fmla="*/ 115525 h 241"/>
                <a:gd name="T56" fmla="*/ 94034 w 525"/>
                <a:gd name="T57" fmla="*/ 118647 h 241"/>
                <a:gd name="T58" fmla="*/ 48091 w 525"/>
                <a:gd name="T59" fmla="*/ 121769 h 241"/>
                <a:gd name="T60" fmla="*/ 8588 w 525"/>
                <a:gd name="T61" fmla="*/ 115525 h 241"/>
                <a:gd name="T62" fmla="*/ 22757 w 525"/>
                <a:gd name="T63" fmla="*/ 86383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05" name="Freeform 352"/>
            <p:cNvSpPr>
              <a:spLocks/>
            </p:cNvSpPr>
            <p:nvPr>
              <p:custDataLst>
                <p:tags r:id="rId210"/>
              </p:custDataLst>
            </p:nvPr>
          </p:nvSpPr>
          <p:spPr bwMode="auto">
            <a:xfrm>
              <a:off x="5479679" y="2989636"/>
              <a:ext cx="394992" cy="264636"/>
            </a:xfrm>
            <a:custGeom>
              <a:avLst/>
              <a:gdLst>
                <a:gd name="T0" fmla="*/ 335902 w 784"/>
                <a:gd name="T1" fmla="*/ 154157 h 430"/>
                <a:gd name="T2" fmla="*/ 328467 w 784"/>
                <a:gd name="T3" fmla="*/ 154685 h 430"/>
                <a:gd name="T4" fmla="*/ 319719 w 784"/>
                <a:gd name="T5" fmla="*/ 159436 h 430"/>
                <a:gd name="T6" fmla="*/ 316220 w 784"/>
                <a:gd name="T7" fmla="*/ 162604 h 430"/>
                <a:gd name="T8" fmla="*/ 313596 w 784"/>
                <a:gd name="T9" fmla="*/ 175274 h 430"/>
                <a:gd name="T10" fmla="*/ 311847 w 784"/>
                <a:gd name="T11" fmla="*/ 190057 h 430"/>
                <a:gd name="T12" fmla="*/ 307910 w 784"/>
                <a:gd name="T13" fmla="*/ 198504 h 430"/>
                <a:gd name="T14" fmla="*/ 293477 w 784"/>
                <a:gd name="T15" fmla="*/ 212230 h 430"/>
                <a:gd name="T16" fmla="*/ 276857 w 784"/>
                <a:gd name="T17" fmla="*/ 221733 h 430"/>
                <a:gd name="T18" fmla="*/ 267672 w 784"/>
                <a:gd name="T19" fmla="*/ 223844 h 430"/>
                <a:gd name="T20" fmla="*/ 256738 w 784"/>
                <a:gd name="T21" fmla="*/ 226484 h 430"/>
                <a:gd name="T22" fmla="*/ 247990 w 784"/>
                <a:gd name="T23" fmla="*/ 225956 h 430"/>
                <a:gd name="T24" fmla="*/ 238368 w 784"/>
                <a:gd name="T25" fmla="*/ 204839 h 430"/>
                <a:gd name="T26" fmla="*/ 225247 w 784"/>
                <a:gd name="T27" fmla="*/ 181610 h 430"/>
                <a:gd name="T28" fmla="*/ 209064 w 784"/>
                <a:gd name="T29" fmla="*/ 176330 h 430"/>
                <a:gd name="T30" fmla="*/ 195943 w 784"/>
                <a:gd name="T31" fmla="*/ 166299 h 430"/>
                <a:gd name="T32" fmla="*/ 182384 w 784"/>
                <a:gd name="T33" fmla="*/ 155213 h 430"/>
                <a:gd name="T34" fmla="*/ 163140 w 784"/>
                <a:gd name="T35" fmla="*/ 144654 h 430"/>
                <a:gd name="T36" fmla="*/ 133836 w 784"/>
                <a:gd name="T37" fmla="*/ 136207 h 430"/>
                <a:gd name="T38" fmla="*/ 79602 w 784"/>
                <a:gd name="T39" fmla="*/ 149406 h 430"/>
                <a:gd name="T40" fmla="*/ 66043 w 784"/>
                <a:gd name="T41" fmla="*/ 161548 h 430"/>
                <a:gd name="T42" fmla="*/ 55546 w 784"/>
                <a:gd name="T43" fmla="*/ 162604 h 430"/>
                <a:gd name="T44" fmla="*/ 28867 w 784"/>
                <a:gd name="T45" fmla="*/ 133040 h 430"/>
                <a:gd name="T46" fmla="*/ 28867 w 784"/>
                <a:gd name="T47" fmla="*/ 107699 h 430"/>
                <a:gd name="T48" fmla="*/ 17495 w 784"/>
                <a:gd name="T49" fmla="*/ 94500 h 430"/>
                <a:gd name="T50" fmla="*/ 18370 w 784"/>
                <a:gd name="T51" fmla="*/ 105059 h 430"/>
                <a:gd name="T52" fmla="*/ 15745 w 784"/>
                <a:gd name="T53" fmla="*/ 115090 h 430"/>
                <a:gd name="T54" fmla="*/ 13121 w 784"/>
                <a:gd name="T55" fmla="*/ 116674 h 430"/>
                <a:gd name="T56" fmla="*/ 13559 w 784"/>
                <a:gd name="T57" fmla="*/ 107171 h 430"/>
                <a:gd name="T58" fmla="*/ 11809 w 784"/>
                <a:gd name="T59" fmla="*/ 91861 h 430"/>
                <a:gd name="T60" fmla="*/ 14433 w 784"/>
                <a:gd name="T61" fmla="*/ 86053 h 430"/>
                <a:gd name="T62" fmla="*/ 17495 w 784"/>
                <a:gd name="T63" fmla="*/ 80246 h 430"/>
                <a:gd name="T64" fmla="*/ 11809 w 784"/>
                <a:gd name="T65" fmla="*/ 68104 h 430"/>
                <a:gd name="T66" fmla="*/ 3062 w 784"/>
                <a:gd name="T67" fmla="*/ 66520 h 430"/>
                <a:gd name="T68" fmla="*/ 0 w 784"/>
                <a:gd name="T69" fmla="*/ 61768 h 430"/>
                <a:gd name="T70" fmla="*/ 1312 w 784"/>
                <a:gd name="T71" fmla="*/ 54905 h 430"/>
                <a:gd name="T72" fmla="*/ 4811 w 784"/>
                <a:gd name="T73" fmla="*/ 49626 h 430"/>
                <a:gd name="T74" fmla="*/ 11809 w 784"/>
                <a:gd name="T75" fmla="*/ 48570 h 430"/>
                <a:gd name="T76" fmla="*/ 17932 w 784"/>
                <a:gd name="T77" fmla="*/ 52266 h 430"/>
                <a:gd name="T78" fmla="*/ 24930 w 784"/>
                <a:gd name="T79" fmla="*/ 54905 h 430"/>
                <a:gd name="T80" fmla="*/ 31053 w 784"/>
                <a:gd name="T81" fmla="*/ 48570 h 430"/>
                <a:gd name="T82" fmla="*/ 36302 w 784"/>
                <a:gd name="T83" fmla="*/ 40651 h 430"/>
                <a:gd name="T84" fmla="*/ 38051 w 784"/>
                <a:gd name="T85" fmla="*/ 33788 h 430"/>
                <a:gd name="T86" fmla="*/ 34115 w 784"/>
                <a:gd name="T87" fmla="*/ 29036 h 430"/>
                <a:gd name="T88" fmla="*/ 24055 w 784"/>
                <a:gd name="T89" fmla="*/ 25869 h 430"/>
                <a:gd name="T90" fmla="*/ 20557 w 784"/>
                <a:gd name="T91" fmla="*/ 21117 h 430"/>
                <a:gd name="T92" fmla="*/ 17932 w 784"/>
                <a:gd name="T93" fmla="*/ 14782 h 430"/>
                <a:gd name="T94" fmla="*/ 46799 w 784"/>
                <a:gd name="T95" fmla="*/ 22701 h 430"/>
                <a:gd name="T96" fmla="*/ 95785 w 784"/>
                <a:gd name="T97" fmla="*/ 39067 h 430"/>
                <a:gd name="T98" fmla="*/ 119403 w 784"/>
                <a:gd name="T99" fmla="*/ 0 h 430"/>
                <a:gd name="T100" fmla="*/ 163140 w 784"/>
                <a:gd name="T101" fmla="*/ 22701 h 430"/>
                <a:gd name="T102" fmla="*/ 203378 w 784"/>
                <a:gd name="T103" fmla="*/ 48570 h 430"/>
                <a:gd name="T104" fmla="*/ 258487 w 784"/>
                <a:gd name="T105" fmla="*/ 110866 h 430"/>
                <a:gd name="T106" fmla="*/ 316658 w 784"/>
                <a:gd name="T107" fmla="*/ 139903 h 430"/>
                <a:gd name="T108" fmla="*/ 340276 w 784"/>
                <a:gd name="T109" fmla="*/ 155741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06" name="Freeform 353"/>
            <p:cNvSpPr>
              <a:spLocks/>
            </p:cNvSpPr>
            <p:nvPr>
              <p:custDataLst>
                <p:tags r:id="rId211"/>
              </p:custDataLst>
            </p:nvPr>
          </p:nvSpPr>
          <p:spPr bwMode="auto">
            <a:xfrm>
              <a:off x="4569003" y="2858242"/>
              <a:ext cx="124349" cy="173957"/>
            </a:xfrm>
            <a:custGeom>
              <a:avLst/>
              <a:gdLst>
                <a:gd name="T0" fmla="*/ 13165 w 246"/>
                <a:gd name="T1" fmla="*/ 14187 h 284"/>
                <a:gd name="T2" fmla="*/ 12287 w 246"/>
                <a:gd name="T3" fmla="*/ 12611 h 284"/>
                <a:gd name="T4" fmla="*/ 10532 w 246"/>
                <a:gd name="T5" fmla="*/ 8932 h 284"/>
                <a:gd name="T6" fmla="*/ 15359 w 246"/>
                <a:gd name="T7" fmla="*/ 2627 h 284"/>
                <a:gd name="T8" fmla="*/ 29401 w 246"/>
                <a:gd name="T9" fmla="*/ 525 h 284"/>
                <a:gd name="T10" fmla="*/ 55291 w 246"/>
                <a:gd name="T11" fmla="*/ 6305 h 284"/>
                <a:gd name="T12" fmla="*/ 57486 w 246"/>
                <a:gd name="T13" fmla="*/ 15763 h 284"/>
                <a:gd name="T14" fmla="*/ 60996 w 246"/>
                <a:gd name="T15" fmla="*/ 24170 h 284"/>
                <a:gd name="T16" fmla="*/ 66262 w 246"/>
                <a:gd name="T17" fmla="*/ 29950 h 284"/>
                <a:gd name="T18" fmla="*/ 72405 w 246"/>
                <a:gd name="T19" fmla="*/ 35204 h 284"/>
                <a:gd name="T20" fmla="*/ 83815 w 246"/>
                <a:gd name="T21" fmla="*/ 45713 h 284"/>
                <a:gd name="T22" fmla="*/ 89081 w 246"/>
                <a:gd name="T23" fmla="*/ 53069 h 284"/>
                <a:gd name="T24" fmla="*/ 93030 w 246"/>
                <a:gd name="T25" fmla="*/ 61476 h 284"/>
                <a:gd name="T26" fmla="*/ 99174 w 246"/>
                <a:gd name="T27" fmla="*/ 61476 h 284"/>
                <a:gd name="T28" fmla="*/ 96979 w 246"/>
                <a:gd name="T29" fmla="*/ 65155 h 284"/>
                <a:gd name="T30" fmla="*/ 96979 w 246"/>
                <a:gd name="T31" fmla="*/ 67782 h 284"/>
                <a:gd name="T32" fmla="*/ 100051 w 246"/>
                <a:gd name="T33" fmla="*/ 73562 h 284"/>
                <a:gd name="T34" fmla="*/ 104878 w 246"/>
                <a:gd name="T35" fmla="*/ 80918 h 284"/>
                <a:gd name="T36" fmla="*/ 107072 w 246"/>
                <a:gd name="T37" fmla="*/ 85121 h 284"/>
                <a:gd name="T38" fmla="*/ 107950 w 246"/>
                <a:gd name="T39" fmla="*/ 90901 h 284"/>
                <a:gd name="T40" fmla="*/ 105756 w 246"/>
                <a:gd name="T41" fmla="*/ 96681 h 284"/>
                <a:gd name="T42" fmla="*/ 102245 w 246"/>
                <a:gd name="T43" fmla="*/ 100885 h 284"/>
                <a:gd name="T44" fmla="*/ 97857 w 246"/>
                <a:gd name="T45" fmla="*/ 104037 h 284"/>
                <a:gd name="T46" fmla="*/ 96541 w 246"/>
                <a:gd name="T47" fmla="*/ 107190 h 284"/>
                <a:gd name="T48" fmla="*/ 82937 w 246"/>
                <a:gd name="T49" fmla="*/ 112970 h 284"/>
                <a:gd name="T50" fmla="*/ 71967 w 246"/>
                <a:gd name="T51" fmla="*/ 120851 h 284"/>
                <a:gd name="T52" fmla="*/ 49587 w 246"/>
                <a:gd name="T53" fmla="*/ 139242 h 284"/>
                <a:gd name="T54" fmla="*/ 38616 w 246"/>
                <a:gd name="T55" fmla="*/ 121377 h 284"/>
                <a:gd name="T56" fmla="*/ 34667 w 246"/>
                <a:gd name="T57" fmla="*/ 115597 h 284"/>
                <a:gd name="T58" fmla="*/ 31595 w 246"/>
                <a:gd name="T59" fmla="*/ 113495 h 284"/>
                <a:gd name="T60" fmla="*/ 26329 w 246"/>
                <a:gd name="T61" fmla="*/ 114021 h 284"/>
                <a:gd name="T62" fmla="*/ 23696 w 246"/>
                <a:gd name="T63" fmla="*/ 116122 h 284"/>
                <a:gd name="T64" fmla="*/ 21502 w 246"/>
                <a:gd name="T65" fmla="*/ 119800 h 284"/>
                <a:gd name="T66" fmla="*/ 21063 w 246"/>
                <a:gd name="T67" fmla="*/ 124004 h 284"/>
                <a:gd name="T68" fmla="*/ 19747 w 246"/>
                <a:gd name="T69" fmla="*/ 135038 h 284"/>
                <a:gd name="T70" fmla="*/ 17992 w 246"/>
                <a:gd name="T71" fmla="*/ 141869 h 284"/>
                <a:gd name="T72" fmla="*/ 14481 w 246"/>
                <a:gd name="T73" fmla="*/ 149225 h 284"/>
                <a:gd name="T74" fmla="*/ 11409 w 246"/>
                <a:gd name="T75" fmla="*/ 127682 h 284"/>
                <a:gd name="T76" fmla="*/ 7460 w 246"/>
                <a:gd name="T77" fmla="*/ 119275 h 284"/>
                <a:gd name="T78" fmla="*/ 4827 w 246"/>
                <a:gd name="T79" fmla="*/ 116122 h 284"/>
                <a:gd name="T80" fmla="*/ 0 w 246"/>
                <a:gd name="T81" fmla="*/ 113495 h 284"/>
                <a:gd name="T82" fmla="*/ 439 w 246"/>
                <a:gd name="T83" fmla="*/ 107190 h 284"/>
                <a:gd name="T84" fmla="*/ 1755 w 246"/>
                <a:gd name="T85" fmla="*/ 101410 h 284"/>
                <a:gd name="T86" fmla="*/ 6582 w 246"/>
                <a:gd name="T87" fmla="*/ 92477 h 284"/>
                <a:gd name="T88" fmla="*/ 13603 w 246"/>
                <a:gd name="T89" fmla="*/ 84596 h 284"/>
                <a:gd name="T90" fmla="*/ 20186 w 246"/>
                <a:gd name="T91" fmla="*/ 74087 h 284"/>
                <a:gd name="T92" fmla="*/ 14481 w 246"/>
                <a:gd name="T93" fmla="*/ 23119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07" name="Freeform 354"/>
            <p:cNvSpPr>
              <a:spLocks/>
            </p:cNvSpPr>
            <p:nvPr>
              <p:custDataLst>
                <p:tags r:id="rId212"/>
              </p:custDataLst>
            </p:nvPr>
          </p:nvSpPr>
          <p:spPr bwMode="auto">
            <a:xfrm>
              <a:off x="4623863" y="2984083"/>
              <a:ext cx="78633" cy="70323"/>
            </a:xfrm>
            <a:custGeom>
              <a:avLst/>
              <a:gdLst>
                <a:gd name="T0" fmla="*/ 48637 w 160"/>
                <a:gd name="T1" fmla="*/ 0 h 117"/>
                <a:gd name="T2" fmla="*/ 48637 w 160"/>
                <a:gd name="T3" fmla="*/ 4640 h 117"/>
                <a:gd name="T4" fmla="*/ 48637 w 160"/>
                <a:gd name="T5" fmla="*/ 9281 h 117"/>
                <a:gd name="T6" fmla="*/ 49064 w 160"/>
                <a:gd name="T7" fmla="*/ 12890 h 117"/>
                <a:gd name="T8" fmla="*/ 49917 w 160"/>
                <a:gd name="T9" fmla="*/ 16499 h 117"/>
                <a:gd name="T10" fmla="*/ 50771 w 160"/>
                <a:gd name="T11" fmla="*/ 17530 h 117"/>
                <a:gd name="T12" fmla="*/ 51624 w 160"/>
                <a:gd name="T13" fmla="*/ 19077 h 117"/>
                <a:gd name="T14" fmla="*/ 52477 w 160"/>
                <a:gd name="T15" fmla="*/ 19593 h 117"/>
                <a:gd name="T16" fmla="*/ 54184 w 160"/>
                <a:gd name="T17" fmla="*/ 20108 h 117"/>
                <a:gd name="T18" fmla="*/ 55890 w 160"/>
                <a:gd name="T19" fmla="*/ 20624 h 117"/>
                <a:gd name="T20" fmla="*/ 57597 w 160"/>
                <a:gd name="T21" fmla="*/ 20108 h 117"/>
                <a:gd name="T22" fmla="*/ 59730 w 160"/>
                <a:gd name="T23" fmla="*/ 19593 h 117"/>
                <a:gd name="T24" fmla="*/ 62290 w 160"/>
                <a:gd name="T25" fmla="*/ 18562 h 117"/>
                <a:gd name="T26" fmla="*/ 63570 w 160"/>
                <a:gd name="T27" fmla="*/ 22171 h 117"/>
                <a:gd name="T28" fmla="*/ 65276 w 160"/>
                <a:gd name="T29" fmla="*/ 26811 h 117"/>
                <a:gd name="T30" fmla="*/ 66983 w 160"/>
                <a:gd name="T31" fmla="*/ 32998 h 117"/>
                <a:gd name="T32" fmla="*/ 68263 w 160"/>
                <a:gd name="T33" fmla="*/ 38154 h 117"/>
                <a:gd name="T34" fmla="*/ 56744 w 160"/>
                <a:gd name="T35" fmla="*/ 45373 h 117"/>
                <a:gd name="T36" fmla="*/ 45224 w 160"/>
                <a:gd name="T37" fmla="*/ 52591 h 117"/>
                <a:gd name="T38" fmla="*/ 39251 w 160"/>
                <a:gd name="T39" fmla="*/ 55169 h 117"/>
                <a:gd name="T40" fmla="*/ 32425 w 160"/>
                <a:gd name="T41" fmla="*/ 58263 h 117"/>
                <a:gd name="T42" fmla="*/ 26452 w 160"/>
                <a:gd name="T43" fmla="*/ 59809 h 117"/>
                <a:gd name="T44" fmla="*/ 20052 w 160"/>
                <a:gd name="T45" fmla="*/ 60325 h 117"/>
                <a:gd name="T46" fmla="*/ 13653 w 160"/>
                <a:gd name="T47" fmla="*/ 51044 h 117"/>
                <a:gd name="T48" fmla="*/ 8960 w 160"/>
                <a:gd name="T49" fmla="*/ 42795 h 117"/>
                <a:gd name="T50" fmla="*/ 4266 w 160"/>
                <a:gd name="T51" fmla="*/ 35576 h 117"/>
                <a:gd name="T52" fmla="*/ 0 w 160"/>
                <a:gd name="T53" fmla="*/ 28358 h 117"/>
                <a:gd name="T54" fmla="*/ 5546 w 160"/>
                <a:gd name="T55" fmla="*/ 24749 h 117"/>
                <a:gd name="T56" fmla="*/ 17492 w 160"/>
                <a:gd name="T57" fmla="*/ 16499 h 117"/>
                <a:gd name="T58" fmla="*/ 25599 w 160"/>
                <a:gd name="T59" fmla="*/ 11859 h 117"/>
                <a:gd name="T60" fmla="*/ 33278 w 160"/>
                <a:gd name="T61" fmla="*/ 7218 h 117"/>
                <a:gd name="T62" fmla="*/ 41384 w 160"/>
                <a:gd name="T63" fmla="*/ 3094 h 117"/>
                <a:gd name="T64" fmla="*/ 4863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08" name="Freeform 355"/>
            <p:cNvSpPr>
              <a:spLocks/>
            </p:cNvSpPr>
            <p:nvPr>
              <p:custDataLst>
                <p:tags r:id="rId213"/>
              </p:custDataLst>
            </p:nvPr>
          </p:nvSpPr>
          <p:spPr bwMode="auto">
            <a:xfrm>
              <a:off x="4720783" y="3711372"/>
              <a:ext cx="473624" cy="712482"/>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09" name="Freeform 356"/>
            <p:cNvSpPr>
              <a:spLocks/>
            </p:cNvSpPr>
            <p:nvPr>
              <p:custDataLst>
                <p:tags r:id="rId214"/>
              </p:custDataLst>
            </p:nvPr>
          </p:nvSpPr>
          <p:spPr bwMode="auto">
            <a:xfrm>
              <a:off x="5278526" y="4107401"/>
              <a:ext cx="281615" cy="503364"/>
            </a:xfrm>
            <a:custGeom>
              <a:avLst/>
              <a:gdLst>
                <a:gd name="T0" fmla="*/ 43091 w 556"/>
                <a:gd name="T1" fmla="*/ 32688 h 819"/>
                <a:gd name="T2" fmla="*/ 49247 w 556"/>
                <a:gd name="T3" fmla="*/ 29525 h 819"/>
                <a:gd name="T4" fmla="*/ 56722 w 556"/>
                <a:gd name="T5" fmla="*/ 36379 h 819"/>
                <a:gd name="T6" fmla="*/ 65516 w 556"/>
                <a:gd name="T7" fmla="*/ 44814 h 819"/>
                <a:gd name="T8" fmla="*/ 75189 w 556"/>
                <a:gd name="T9" fmla="*/ 48505 h 819"/>
                <a:gd name="T10" fmla="*/ 94536 w 556"/>
                <a:gd name="T11" fmla="*/ 46396 h 819"/>
                <a:gd name="T12" fmla="*/ 113004 w 556"/>
                <a:gd name="T13" fmla="*/ 43233 h 819"/>
                <a:gd name="T14" fmla="*/ 127954 w 556"/>
                <a:gd name="T15" fmla="*/ 41651 h 819"/>
                <a:gd name="T16" fmla="*/ 132351 w 556"/>
                <a:gd name="T17" fmla="*/ 39015 h 819"/>
                <a:gd name="T18" fmla="*/ 132351 w 556"/>
                <a:gd name="T19" fmla="*/ 35852 h 819"/>
                <a:gd name="T20" fmla="*/ 156095 w 556"/>
                <a:gd name="T21" fmla="*/ 33215 h 819"/>
                <a:gd name="T22" fmla="*/ 190831 w 556"/>
                <a:gd name="T23" fmla="*/ 23725 h 819"/>
                <a:gd name="T24" fmla="*/ 210618 w 556"/>
                <a:gd name="T25" fmla="*/ 14762 h 819"/>
                <a:gd name="T26" fmla="*/ 226007 w 556"/>
                <a:gd name="T27" fmla="*/ 4218 h 819"/>
                <a:gd name="T28" fmla="*/ 240518 w 556"/>
                <a:gd name="T29" fmla="*/ 16344 h 819"/>
                <a:gd name="T30" fmla="*/ 244035 w 556"/>
                <a:gd name="T31" fmla="*/ 30052 h 819"/>
                <a:gd name="T32" fmla="*/ 242716 w 556"/>
                <a:gd name="T33" fmla="*/ 59577 h 819"/>
                <a:gd name="T34" fmla="*/ 233922 w 556"/>
                <a:gd name="T35" fmla="*/ 91738 h 819"/>
                <a:gd name="T36" fmla="*/ 220731 w 556"/>
                <a:gd name="T37" fmla="*/ 121790 h 819"/>
                <a:gd name="T38" fmla="*/ 196547 w 556"/>
                <a:gd name="T39" fmla="*/ 169240 h 819"/>
                <a:gd name="T40" fmla="*/ 185994 w 556"/>
                <a:gd name="T41" fmla="*/ 197711 h 819"/>
                <a:gd name="T42" fmla="*/ 180278 w 556"/>
                <a:gd name="T43" fmla="*/ 218800 h 819"/>
                <a:gd name="T44" fmla="*/ 166648 w 556"/>
                <a:gd name="T45" fmla="*/ 249379 h 819"/>
                <a:gd name="T46" fmla="*/ 145102 w 556"/>
                <a:gd name="T47" fmla="*/ 279958 h 819"/>
                <a:gd name="T48" fmla="*/ 126635 w 556"/>
                <a:gd name="T49" fmla="*/ 298411 h 819"/>
                <a:gd name="T50" fmla="*/ 105089 w 556"/>
                <a:gd name="T51" fmla="*/ 316337 h 819"/>
                <a:gd name="T52" fmla="*/ 73870 w 556"/>
                <a:gd name="T53" fmla="*/ 343226 h 819"/>
                <a:gd name="T54" fmla="*/ 62878 w 556"/>
                <a:gd name="T55" fmla="*/ 358515 h 819"/>
                <a:gd name="T56" fmla="*/ 57601 w 556"/>
                <a:gd name="T57" fmla="*/ 369060 h 819"/>
                <a:gd name="T58" fmla="*/ 51006 w 556"/>
                <a:gd name="T59" fmla="*/ 378023 h 819"/>
                <a:gd name="T60" fmla="*/ 31219 w 556"/>
                <a:gd name="T61" fmla="*/ 392785 h 819"/>
                <a:gd name="T62" fmla="*/ 8354 w 556"/>
                <a:gd name="T63" fmla="*/ 422310 h 819"/>
                <a:gd name="T64" fmla="*/ 879 w 556"/>
                <a:gd name="T65" fmla="*/ 297357 h 819"/>
                <a:gd name="T66" fmla="*/ 1319 w 556"/>
                <a:gd name="T67" fmla="*/ 292084 h 819"/>
                <a:gd name="T68" fmla="*/ 11872 w 556"/>
                <a:gd name="T69" fmla="*/ 281013 h 819"/>
                <a:gd name="T70" fmla="*/ 18468 w 556"/>
                <a:gd name="T71" fmla="*/ 272050 h 819"/>
                <a:gd name="T72" fmla="*/ 26382 w 556"/>
                <a:gd name="T73" fmla="*/ 262032 h 819"/>
                <a:gd name="T74" fmla="*/ 48807 w 556"/>
                <a:gd name="T75" fmla="*/ 253070 h 819"/>
                <a:gd name="T76" fmla="*/ 52325 w 556"/>
                <a:gd name="T77" fmla="*/ 247797 h 819"/>
                <a:gd name="T78" fmla="*/ 56722 w 556"/>
                <a:gd name="T79" fmla="*/ 238307 h 819"/>
                <a:gd name="T80" fmla="*/ 66835 w 556"/>
                <a:gd name="T81" fmla="*/ 231980 h 819"/>
                <a:gd name="T82" fmla="*/ 76508 w 556"/>
                <a:gd name="T83" fmla="*/ 231453 h 819"/>
                <a:gd name="T84" fmla="*/ 86182 w 556"/>
                <a:gd name="T85" fmla="*/ 231453 h 819"/>
                <a:gd name="T86" fmla="*/ 100252 w 556"/>
                <a:gd name="T87" fmla="*/ 226181 h 819"/>
                <a:gd name="T88" fmla="*/ 110366 w 556"/>
                <a:gd name="T89" fmla="*/ 213527 h 819"/>
                <a:gd name="T90" fmla="*/ 116521 w 556"/>
                <a:gd name="T91" fmla="*/ 199820 h 819"/>
                <a:gd name="T92" fmla="*/ 130152 w 556"/>
                <a:gd name="T93" fmla="*/ 182948 h 819"/>
                <a:gd name="T94" fmla="*/ 155655 w 556"/>
                <a:gd name="T95" fmla="*/ 154478 h 819"/>
                <a:gd name="T96" fmla="*/ 165768 w 556"/>
                <a:gd name="T97" fmla="*/ 140243 h 819"/>
                <a:gd name="T98" fmla="*/ 142464 w 556"/>
                <a:gd name="T99" fmla="*/ 129698 h 819"/>
                <a:gd name="T100" fmla="*/ 113004 w 556"/>
                <a:gd name="T101" fmla="*/ 120208 h 819"/>
                <a:gd name="T102" fmla="*/ 80905 w 556"/>
                <a:gd name="T103" fmla="*/ 110191 h 819"/>
                <a:gd name="T104" fmla="*/ 65516 w 556"/>
                <a:gd name="T105" fmla="*/ 98592 h 819"/>
                <a:gd name="T106" fmla="*/ 49247 w 556"/>
                <a:gd name="T107" fmla="*/ 81193 h 819"/>
                <a:gd name="T108" fmla="*/ 39134 w 556"/>
                <a:gd name="T109" fmla="*/ 63795 h 819"/>
                <a:gd name="T110" fmla="*/ 33857 w 556"/>
                <a:gd name="T111" fmla="*/ 42178 h 819"/>
                <a:gd name="T112" fmla="*/ 28581 w 556"/>
                <a:gd name="T113" fmla="*/ 45869 h 819"/>
                <a:gd name="T114" fmla="*/ 36935 w 556"/>
                <a:gd name="T115" fmla="*/ 35852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10" name="Freeform 357"/>
            <p:cNvSpPr>
              <a:spLocks/>
            </p:cNvSpPr>
            <p:nvPr>
              <p:custDataLst>
                <p:tags r:id="rId215"/>
              </p:custDataLst>
            </p:nvPr>
          </p:nvSpPr>
          <p:spPr bwMode="auto">
            <a:xfrm>
              <a:off x="5287670" y="4092597"/>
              <a:ext cx="43888" cy="68472"/>
            </a:xfrm>
            <a:custGeom>
              <a:avLst/>
              <a:gdLst>
                <a:gd name="T0" fmla="*/ 26138 w 86"/>
                <a:gd name="T1" fmla="*/ 0 h 97"/>
                <a:gd name="T2" fmla="*/ 24809 w 86"/>
                <a:gd name="T3" fmla="*/ 1211 h 97"/>
                <a:gd name="T4" fmla="*/ 23037 w 86"/>
                <a:gd name="T5" fmla="*/ 1817 h 97"/>
                <a:gd name="T6" fmla="*/ 20379 w 86"/>
                <a:gd name="T7" fmla="*/ 1817 h 97"/>
                <a:gd name="T8" fmla="*/ 17721 w 86"/>
                <a:gd name="T9" fmla="*/ 1817 h 97"/>
                <a:gd name="T10" fmla="*/ 14620 w 86"/>
                <a:gd name="T11" fmla="*/ 1817 h 97"/>
                <a:gd name="T12" fmla="*/ 11962 w 86"/>
                <a:gd name="T13" fmla="*/ 1817 h 97"/>
                <a:gd name="T14" fmla="*/ 10190 w 86"/>
                <a:gd name="T15" fmla="*/ 2422 h 97"/>
                <a:gd name="T16" fmla="*/ 8860 w 86"/>
                <a:gd name="T17" fmla="*/ 3633 h 97"/>
                <a:gd name="T18" fmla="*/ 7088 w 86"/>
                <a:gd name="T19" fmla="*/ 5450 h 97"/>
                <a:gd name="T20" fmla="*/ 5759 w 86"/>
                <a:gd name="T21" fmla="*/ 7266 h 97"/>
                <a:gd name="T22" fmla="*/ 4873 w 86"/>
                <a:gd name="T23" fmla="*/ 9083 h 97"/>
                <a:gd name="T24" fmla="*/ 3544 w 86"/>
                <a:gd name="T25" fmla="*/ 12111 h 97"/>
                <a:gd name="T26" fmla="*/ 1772 w 86"/>
                <a:gd name="T27" fmla="*/ 17561 h 97"/>
                <a:gd name="T28" fmla="*/ 886 w 86"/>
                <a:gd name="T29" fmla="*/ 23010 h 97"/>
                <a:gd name="T30" fmla="*/ 0 w 86"/>
                <a:gd name="T31" fmla="*/ 34516 h 97"/>
                <a:gd name="T32" fmla="*/ 0 w 86"/>
                <a:gd name="T33" fmla="*/ 45415 h 97"/>
                <a:gd name="T34" fmla="*/ 0 w 86"/>
                <a:gd name="T35" fmla="*/ 49048 h 97"/>
                <a:gd name="T36" fmla="*/ 443 w 86"/>
                <a:gd name="T37" fmla="*/ 52076 h 97"/>
                <a:gd name="T38" fmla="*/ 1329 w 86"/>
                <a:gd name="T39" fmla="*/ 54498 h 97"/>
                <a:gd name="T40" fmla="*/ 3101 w 86"/>
                <a:gd name="T41" fmla="*/ 56315 h 97"/>
                <a:gd name="T42" fmla="*/ 4430 w 86"/>
                <a:gd name="T43" fmla="*/ 57526 h 97"/>
                <a:gd name="T44" fmla="*/ 5759 w 86"/>
                <a:gd name="T45" fmla="*/ 58131 h 97"/>
                <a:gd name="T46" fmla="*/ 7974 w 86"/>
                <a:gd name="T47" fmla="*/ 58737 h 97"/>
                <a:gd name="T48" fmla="*/ 9303 w 86"/>
                <a:gd name="T49" fmla="*/ 58737 h 97"/>
                <a:gd name="T50" fmla="*/ 17721 w 86"/>
                <a:gd name="T51" fmla="*/ 57526 h 97"/>
                <a:gd name="T52" fmla="*/ 23480 w 86"/>
                <a:gd name="T53" fmla="*/ 56315 h 97"/>
                <a:gd name="T54" fmla="*/ 38100 w 86"/>
                <a:gd name="T55" fmla="*/ 41176 h 97"/>
                <a:gd name="T56" fmla="*/ 26138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11" name="Freeform 358"/>
            <p:cNvSpPr>
              <a:spLocks/>
            </p:cNvSpPr>
            <p:nvPr>
              <p:custDataLst>
                <p:tags r:id="rId216"/>
              </p:custDataLst>
            </p:nvPr>
          </p:nvSpPr>
          <p:spPr bwMode="auto">
            <a:xfrm>
              <a:off x="5055428" y="3988962"/>
              <a:ext cx="418765" cy="438593"/>
            </a:xfrm>
            <a:custGeom>
              <a:avLst/>
              <a:gdLst>
                <a:gd name="T0" fmla="*/ 78300 w 845"/>
                <a:gd name="T1" fmla="*/ 18812 h 720"/>
                <a:gd name="T2" fmla="*/ 88196 w 845"/>
                <a:gd name="T3" fmla="*/ 14631 h 720"/>
                <a:gd name="T4" fmla="*/ 106265 w 845"/>
                <a:gd name="T5" fmla="*/ 0 h 720"/>
                <a:gd name="T6" fmla="*/ 117451 w 845"/>
                <a:gd name="T7" fmla="*/ 6271 h 720"/>
                <a:gd name="T8" fmla="*/ 140683 w 845"/>
                <a:gd name="T9" fmla="*/ 19334 h 720"/>
                <a:gd name="T10" fmla="*/ 163485 w 845"/>
                <a:gd name="T11" fmla="*/ 35011 h 720"/>
                <a:gd name="T12" fmla="*/ 183275 w 845"/>
                <a:gd name="T13" fmla="*/ 51210 h 720"/>
                <a:gd name="T14" fmla="*/ 190158 w 845"/>
                <a:gd name="T15" fmla="*/ 65319 h 720"/>
                <a:gd name="T16" fmla="*/ 190589 w 845"/>
                <a:gd name="T17" fmla="*/ 73157 h 720"/>
                <a:gd name="T18" fmla="*/ 197042 w 845"/>
                <a:gd name="T19" fmla="*/ 76815 h 720"/>
                <a:gd name="T20" fmla="*/ 214681 w 845"/>
                <a:gd name="T21" fmla="*/ 93014 h 720"/>
                <a:gd name="T22" fmla="*/ 217693 w 845"/>
                <a:gd name="T23" fmla="*/ 89879 h 720"/>
                <a:gd name="T24" fmla="*/ 209949 w 845"/>
                <a:gd name="T25" fmla="*/ 96149 h 720"/>
                <a:gd name="T26" fmla="*/ 206937 w 845"/>
                <a:gd name="T27" fmla="*/ 105555 h 720"/>
                <a:gd name="T28" fmla="*/ 206937 w 845"/>
                <a:gd name="T29" fmla="*/ 131683 h 720"/>
                <a:gd name="T30" fmla="*/ 212100 w 845"/>
                <a:gd name="T31" fmla="*/ 137954 h 720"/>
                <a:gd name="T32" fmla="*/ 226297 w 845"/>
                <a:gd name="T33" fmla="*/ 138476 h 720"/>
                <a:gd name="T34" fmla="*/ 234471 w 845"/>
                <a:gd name="T35" fmla="*/ 166694 h 720"/>
                <a:gd name="T36" fmla="*/ 250820 w 845"/>
                <a:gd name="T37" fmla="*/ 188641 h 720"/>
                <a:gd name="T38" fmla="*/ 277494 w 845"/>
                <a:gd name="T39" fmla="*/ 209021 h 720"/>
                <a:gd name="T40" fmla="*/ 317504 w 845"/>
                <a:gd name="T41" fmla="*/ 224697 h 720"/>
                <a:gd name="T42" fmla="*/ 363538 w 845"/>
                <a:gd name="T43" fmla="*/ 234626 h 720"/>
                <a:gd name="T44" fmla="*/ 348910 w 845"/>
                <a:gd name="T45" fmla="*/ 251870 h 720"/>
                <a:gd name="T46" fmla="*/ 314493 w 845"/>
                <a:gd name="T47" fmla="*/ 285836 h 720"/>
                <a:gd name="T48" fmla="*/ 306318 w 845"/>
                <a:gd name="T49" fmla="*/ 302557 h 720"/>
                <a:gd name="T50" fmla="*/ 299865 w 845"/>
                <a:gd name="T51" fmla="*/ 322414 h 720"/>
                <a:gd name="T52" fmla="*/ 289970 w 845"/>
                <a:gd name="T53" fmla="*/ 328685 h 720"/>
                <a:gd name="T54" fmla="*/ 249529 w 845"/>
                <a:gd name="T55" fmla="*/ 342271 h 720"/>
                <a:gd name="T56" fmla="*/ 240494 w 845"/>
                <a:gd name="T57" fmla="*/ 350632 h 720"/>
                <a:gd name="T58" fmla="*/ 225867 w 845"/>
                <a:gd name="T59" fmla="*/ 355857 h 720"/>
                <a:gd name="T60" fmla="*/ 207367 w 845"/>
                <a:gd name="T61" fmla="*/ 362128 h 720"/>
                <a:gd name="T62" fmla="*/ 198333 w 845"/>
                <a:gd name="T63" fmla="*/ 355335 h 720"/>
                <a:gd name="T64" fmla="*/ 183705 w 845"/>
                <a:gd name="T65" fmla="*/ 354812 h 720"/>
                <a:gd name="T66" fmla="*/ 174240 w 845"/>
                <a:gd name="T67" fmla="*/ 365263 h 720"/>
                <a:gd name="T68" fmla="*/ 167787 w 845"/>
                <a:gd name="T69" fmla="*/ 373102 h 720"/>
                <a:gd name="T70" fmla="*/ 154880 w 845"/>
                <a:gd name="T71" fmla="*/ 376237 h 720"/>
                <a:gd name="T72" fmla="*/ 136811 w 845"/>
                <a:gd name="T73" fmla="*/ 373102 h 720"/>
                <a:gd name="T74" fmla="*/ 124334 w 845"/>
                <a:gd name="T75" fmla="*/ 364741 h 720"/>
                <a:gd name="T76" fmla="*/ 105835 w 845"/>
                <a:gd name="T77" fmla="*/ 350632 h 720"/>
                <a:gd name="T78" fmla="*/ 77870 w 845"/>
                <a:gd name="T79" fmla="*/ 345406 h 720"/>
                <a:gd name="T80" fmla="*/ 60231 w 845"/>
                <a:gd name="T81" fmla="*/ 341226 h 720"/>
                <a:gd name="T82" fmla="*/ 64964 w 845"/>
                <a:gd name="T83" fmla="*/ 320847 h 720"/>
                <a:gd name="T84" fmla="*/ 54638 w 845"/>
                <a:gd name="T85" fmla="*/ 311441 h 720"/>
                <a:gd name="T86" fmla="*/ 46464 w 845"/>
                <a:gd name="T87" fmla="*/ 304647 h 720"/>
                <a:gd name="T88" fmla="*/ 40011 w 845"/>
                <a:gd name="T89" fmla="*/ 287926 h 720"/>
                <a:gd name="T90" fmla="*/ 33127 w 845"/>
                <a:gd name="T91" fmla="*/ 267024 h 720"/>
                <a:gd name="T92" fmla="*/ 21081 w 845"/>
                <a:gd name="T93" fmla="*/ 255528 h 720"/>
                <a:gd name="T94" fmla="*/ 6884 w 845"/>
                <a:gd name="T95" fmla="*/ 249257 h 720"/>
                <a:gd name="T96" fmla="*/ 2151 w 845"/>
                <a:gd name="T97" fmla="*/ 246644 h 720"/>
                <a:gd name="T98" fmla="*/ 860 w 845"/>
                <a:gd name="T99" fmla="*/ 234103 h 720"/>
                <a:gd name="T100" fmla="*/ 9035 w 845"/>
                <a:gd name="T101" fmla="*/ 220517 h 720"/>
                <a:gd name="T102" fmla="*/ 23662 w 845"/>
                <a:gd name="T103" fmla="*/ 215814 h 720"/>
                <a:gd name="T104" fmla="*/ 28825 w 845"/>
                <a:gd name="T105" fmla="*/ 167739 h 720"/>
                <a:gd name="T106" fmla="*/ 35278 w 845"/>
                <a:gd name="T107" fmla="*/ 143702 h 720"/>
                <a:gd name="T108" fmla="*/ 40871 w 845"/>
                <a:gd name="T109" fmla="*/ 135863 h 720"/>
                <a:gd name="T110" fmla="*/ 44313 w 845"/>
                <a:gd name="T111" fmla="*/ 123322 h 720"/>
                <a:gd name="T112" fmla="*/ 49906 w 845"/>
                <a:gd name="T113" fmla="*/ 107646 h 720"/>
                <a:gd name="T114" fmla="*/ 63673 w 845"/>
                <a:gd name="T115" fmla="*/ 93014 h 720"/>
                <a:gd name="T116" fmla="*/ 71847 w 845"/>
                <a:gd name="T117" fmla="*/ 83608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12" name="Freeform 366"/>
            <p:cNvSpPr>
              <a:spLocks/>
            </p:cNvSpPr>
            <p:nvPr>
              <p:custDataLst>
                <p:tags r:id="rId217"/>
              </p:custDataLst>
            </p:nvPr>
          </p:nvSpPr>
          <p:spPr bwMode="auto">
            <a:xfrm>
              <a:off x="5640602" y="5349157"/>
              <a:ext cx="21944" cy="68473"/>
            </a:xfrm>
            <a:custGeom>
              <a:avLst/>
              <a:gdLst>
                <a:gd name="T0" fmla="*/ 5269 w 47"/>
                <a:gd name="T1" fmla="*/ 0 h 28"/>
                <a:gd name="T2" fmla="*/ 10133 w 47"/>
                <a:gd name="T3" fmla="*/ 0 h 28"/>
                <a:gd name="T4" fmla="*/ 12565 w 47"/>
                <a:gd name="T5" fmla="*/ 4196 h 28"/>
                <a:gd name="T6" fmla="*/ 13376 w 47"/>
                <a:gd name="T7" fmla="*/ 8391 h 28"/>
                <a:gd name="T8" fmla="*/ 13376 w 47"/>
                <a:gd name="T9" fmla="*/ 12587 h 28"/>
                <a:gd name="T10" fmla="*/ 12970 w 47"/>
                <a:gd name="T11" fmla="*/ 16782 h 28"/>
                <a:gd name="T12" fmla="*/ 13376 w 47"/>
                <a:gd name="T13" fmla="*/ 20978 h 28"/>
                <a:gd name="T14" fmla="*/ 14997 w 47"/>
                <a:gd name="T15" fmla="*/ 25173 h 28"/>
                <a:gd name="T16" fmla="*/ 19050 w 47"/>
                <a:gd name="T17" fmla="*/ 25173 h 28"/>
                <a:gd name="T18" fmla="*/ 17023 w 47"/>
                <a:gd name="T19" fmla="*/ 39858 h 28"/>
                <a:gd name="T20" fmla="*/ 14997 w 47"/>
                <a:gd name="T21" fmla="*/ 52445 h 28"/>
                <a:gd name="T22" fmla="*/ 13376 w 47"/>
                <a:gd name="T23" fmla="*/ 56640 h 28"/>
                <a:gd name="T24" fmla="*/ 11349 w 47"/>
                <a:gd name="T25" fmla="*/ 58738 h 28"/>
                <a:gd name="T26" fmla="*/ 6485 w 47"/>
                <a:gd name="T27" fmla="*/ 56640 h 28"/>
                <a:gd name="T28" fmla="*/ 0 w 47"/>
                <a:gd name="T29" fmla="*/ 52445 h 28"/>
                <a:gd name="T30" fmla="*/ 405 w 47"/>
                <a:gd name="T31" fmla="*/ 39858 h 28"/>
                <a:gd name="T32" fmla="*/ 811 w 47"/>
                <a:gd name="T33" fmla="*/ 31467 h 28"/>
                <a:gd name="T34" fmla="*/ 1621 w 47"/>
                <a:gd name="T35" fmla="*/ 27271 h 28"/>
                <a:gd name="T36" fmla="*/ 2432 w 47"/>
                <a:gd name="T37" fmla="*/ 25173 h 28"/>
                <a:gd name="T38" fmla="*/ 3648 w 47"/>
                <a:gd name="T39" fmla="*/ 23076 h 28"/>
                <a:gd name="T40" fmla="*/ 4459 w 47"/>
                <a:gd name="T41" fmla="*/ 18880 h 28"/>
                <a:gd name="T42" fmla="*/ 5269 w 47"/>
                <a:gd name="T43" fmla="*/ 10489 h 28"/>
                <a:gd name="T44" fmla="*/ 5269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13" name="Freeform 367"/>
            <p:cNvSpPr>
              <a:spLocks/>
            </p:cNvSpPr>
            <p:nvPr>
              <p:custDataLst>
                <p:tags r:id="rId218"/>
              </p:custDataLst>
            </p:nvPr>
          </p:nvSpPr>
          <p:spPr bwMode="auto">
            <a:xfrm>
              <a:off x="5607686" y="5380617"/>
              <a:ext cx="27431" cy="66622"/>
            </a:xfrm>
            <a:custGeom>
              <a:avLst/>
              <a:gdLst>
                <a:gd name="T0" fmla="*/ 5841 w 53"/>
                <a:gd name="T1" fmla="*/ 0 h 33"/>
                <a:gd name="T2" fmla="*/ 11682 w 53"/>
                <a:gd name="T3" fmla="*/ 1732 h 33"/>
                <a:gd name="T4" fmla="*/ 15276 w 53"/>
                <a:gd name="T5" fmla="*/ 1732 h 33"/>
                <a:gd name="T6" fmla="*/ 16624 w 53"/>
                <a:gd name="T7" fmla="*/ 5195 h 33"/>
                <a:gd name="T8" fmla="*/ 16624 w 53"/>
                <a:gd name="T9" fmla="*/ 6927 h 33"/>
                <a:gd name="T10" fmla="*/ 16624 w 53"/>
                <a:gd name="T11" fmla="*/ 10391 h 33"/>
                <a:gd name="T12" fmla="*/ 17523 w 53"/>
                <a:gd name="T13" fmla="*/ 13855 h 33"/>
                <a:gd name="T14" fmla="*/ 19769 w 53"/>
                <a:gd name="T15" fmla="*/ 17318 h 33"/>
                <a:gd name="T16" fmla="*/ 23813 w 53"/>
                <a:gd name="T17" fmla="*/ 20782 h 33"/>
                <a:gd name="T18" fmla="*/ 21566 w 53"/>
                <a:gd name="T19" fmla="*/ 38100 h 33"/>
                <a:gd name="T20" fmla="*/ 19769 w 53"/>
                <a:gd name="T21" fmla="*/ 48491 h 33"/>
                <a:gd name="T22" fmla="*/ 18871 w 53"/>
                <a:gd name="T23" fmla="*/ 53686 h 33"/>
                <a:gd name="T24" fmla="*/ 17073 w 53"/>
                <a:gd name="T25" fmla="*/ 55418 h 33"/>
                <a:gd name="T26" fmla="*/ 16175 w 53"/>
                <a:gd name="T27" fmla="*/ 57150 h 33"/>
                <a:gd name="T28" fmla="*/ 15276 w 53"/>
                <a:gd name="T29" fmla="*/ 57150 h 33"/>
                <a:gd name="T30" fmla="*/ 8986 w 53"/>
                <a:gd name="T31" fmla="*/ 51955 h 33"/>
                <a:gd name="T32" fmla="*/ 0 w 53"/>
                <a:gd name="T33" fmla="*/ 41564 h 33"/>
                <a:gd name="T34" fmla="*/ 0 w 53"/>
                <a:gd name="T35" fmla="*/ 32905 h 33"/>
                <a:gd name="T36" fmla="*/ 899 w 53"/>
                <a:gd name="T37" fmla="*/ 27709 h 33"/>
                <a:gd name="T38" fmla="*/ 1797 w 53"/>
                <a:gd name="T39" fmla="*/ 24245 h 33"/>
                <a:gd name="T40" fmla="*/ 3145 w 53"/>
                <a:gd name="T41" fmla="*/ 20782 h 33"/>
                <a:gd name="T42" fmla="*/ 4044 w 53"/>
                <a:gd name="T43" fmla="*/ 19050 h 33"/>
                <a:gd name="T44" fmla="*/ 4942 w 53"/>
                <a:gd name="T45" fmla="*/ 15586 h 33"/>
                <a:gd name="T46" fmla="*/ 5392 w 53"/>
                <a:gd name="T47" fmla="*/ 10391 h 33"/>
                <a:gd name="T48" fmla="*/ 5841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grpSp>
          <p:nvGrpSpPr>
            <p:cNvPr id="314" name="Group 368"/>
            <p:cNvGrpSpPr>
              <a:grpSpLocks/>
            </p:cNvGrpSpPr>
            <p:nvPr>
              <p:custDataLst>
                <p:tags r:id="rId219"/>
              </p:custDataLst>
            </p:nvPr>
          </p:nvGrpSpPr>
          <p:grpSpPr bwMode="auto">
            <a:xfrm>
              <a:off x="5424819" y="4788424"/>
              <a:ext cx="193839" cy="120289"/>
              <a:chOff x="3481" y="2773"/>
              <a:chExt cx="125" cy="65"/>
            </a:xfrm>
          </p:grpSpPr>
          <p:sp>
            <p:nvSpPr>
              <p:cNvPr id="315" name="Freeform 36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16" name="Line 370"/>
              <p:cNvSpPr>
                <a:spLocks noChangeShapeType="1"/>
              </p:cNvSpPr>
              <p:nvPr/>
            </p:nvSpPr>
            <p:spPr bwMode="auto">
              <a:xfrm>
                <a:off x="3583" y="2800"/>
                <a:ext cx="2" cy="1"/>
              </a:xfrm>
              <a:prstGeom prst="line">
                <a:avLst/>
              </a:prstGeom>
              <a:noFill/>
              <a:ln w="9525">
                <a:solidFill>
                  <a:schemeClr val="tx1">
                    <a:lumMod val="85000"/>
                  </a:schemeClr>
                </a:solidFill>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17" name="Freeform 371"/>
              <p:cNvSpPr>
                <a:spLocks/>
              </p:cNvSpPr>
              <p:nvPr/>
            </p:nvSpPr>
            <p:spPr bwMode="auto">
              <a:xfrm>
                <a:off x="3554" y="2819"/>
                <a:ext cx="5" cy="6"/>
              </a:xfrm>
              <a:custGeom>
                <a:avLst/>
                <a:gdLst>
                  <a:gd name="T0" fmla="*/ 5 w 14"/>
                  <a:gd name="T1" fmla="*/ 6 h 19"/>
                  <a:gd name="T2" fmla="*/ 0 w 14"/>
                  <a:gd name="T3" fmla="*/ 0 h 19"/>
                  <a:gd name="T4" fmla="*/ 5 w 14"/>
                  <a:gd name="T5" fmla="*/ 6 h 19"/>
                  <a:gd name="T6" fmla="*/ 0 60000 65536"/>
                  <a:gd name="T7" fmla="*/ 0 60000 65536"/>
                  <a:gd name="T8" fmla="*/ 0 60000 65536"/>
                </a:gdLst>
                <a:ahLst/>
                <a:cxnLst>
                  <a:cxn ang="T6">
                    <a:pos x="T0" y="T1"/>
                  </a:cxn>
                  <a:cxn ang="T7">
                    <a:pos x="T2" y="T3"/>
                  </a:cxn>
                  <a:cxn ang="T8">
                    <a:pos x="T4" y="T5"/>
                  </a:cxn>
                </a:cxnLst>
                <a:rect l="0" t="0" r="r" b="b"/>
                <a:pathLst>
                  <a:path w="14" h="19">
                    <a:moveTo>
                      <a:pt x="14" y="19"/>
                    </a:moveTo>
                    <a:lnTo>
                      <a:pt x="0" y="0"/>
                    </a:lnTo>
                    <a:lnTo>
                      <a:pt x="14" y="19"/>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18" name="Freeform 372"/>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8">
                    <a:moveTo>
                      <a:pt x="0" y="6"/>
                    </a:moveTo>
                    <a:lnTo>
                      <a:pt x="7" y="18"/>
                    </a:lnTo>
                    <a:lnTo>
                      <a:pt x="0" y="18"/>
                    </a:lnTo>
                    <a:lnTo>
                      <a:pt x="0" y="0"/>
                    </a:lnTo>
                    <a:lnTo>
                      <a:pt x="7"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19" name="Freeform 373"/>
              <p:cNvSpPr>
                <a:spLocks/>
              </p:cNvSpPr>
              <p:nvPr/>
            </p:nvSpPr>
            <p:spPr bwMode="auto">
              <a:xfrm>
                <a:off x="3599" y="2773"/>
                <a:ext cx="7" cy="4"/>
              </a:xfrm>
              <a:custGeom>
                <a:avLst/>
                <a:gdLst>
                  <a:gd name="T0" fmla="*/ 7 w 20"/>
                  <a:gd name="T1" fmla="*/ 4 h 12"/>
                  <a:gd name="T2" fmla="*/ 4 w 20"/>
                  <a:gd name="T3" fmla="*/ 3 h 12"/>
                  <a:gd name="T4" fmla="*/ 0 w 20"/>
                  <a:gd name="T5" fmla="*/ 2 h 12"/>
                  <a:gd name="T6" fmla="*/ 0 w 20"/>
                  <a:gd name="T7" fmla="*/ 2 h 12"/>
                  <a:gd name="T8" fmla="*/ 1 w 20"/>
                  <a:gd name="T9" fmla="*/ 1 h 12"/>
                  <a:gd name="T10" fmla="*/ 3 w 20"/>
                  <a:gd name="T11" fmla="*/ 0 h 12"/>
                  <a:gd name="T12" fmla="*/ 5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20" name="Line 374"/>
              <p:cNvSpPr>
                <a:spLocks noChangeShapeType="1"/>
              </p:cNvSpPr>
              <p:nvPr/>
            </p:nvSpPr>
            <p:spPr bwMode="auto">
              <a:xfrm>
                <a:off x="3603" y="2773"/>
                <a:ext cx="1" cy="2"/>
              </a:xfrm>
              <a:prstGeom prst="line">
                <a:avLst/>
              </a:prstGeom>
              <a:noFill/>
              <a:ln w="9525">
                <a:solidFill>
                  <a:schemeClr val="tx1">
                    <a:lumMod val="85000"/>
                  </a:schemeClr>
                </a:solidFill>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21" name="Freeform 375"/>
              <p:cNvSpPr>
                <a:spLocks/>
              </p:cNvSpPr>
              <p:nvPr/>
            </p:nvSpPr>
            <p:spPr bwMode="auto">
              <a:xfrm>
                <a:off x="3481" y="2828"/>
                <a:ext cx="7" cy="6"/>
              </a:xfrm>
              <a:custGeom>
                <a:avLst/>
                <a:gdLst>
                  <a:gd name="T0" fmla="*/ 0 w 20"/>
                  <a:gd name="T1" fmla="*/ 0 h 18"/>
                  <a:gd name="T2" fmla="*/ 0 w 20"/>
                  <a:gd name="T3" fmla="*/ 6 h 18"/>
                  <a:gd name="T4" fmla="*/ 7 w 20"/>
                  <a:gd name="T5" fmla="*/ 6 h 18"/>
                  <a:gd name="T6" fmla="*/ 0 60000 65536"/>
                  <a:gd name="T7" fmla="*/ 0 60000 65536"/>
                  <a:gd name="T8" fmla="*/ 0 60000 65536"/>
                </a:gdLst>
                <a:ahLst/>
                <a:cxnLst>
                  <a:cxn ang="T6">
                    <a:pos x="T0" y="T1"/>
                  </a:cxn>
                  <a:cxn ang="T7">
                    <a:pos x="T2" y="T3"/>
                  </a:cxn>
                  <a:cxn ang="T8">
                    <a:pos x="T4" y="T5"/>
                  </a:cxn>
                </a:cxnLst>
                <a:rect l="0" t="0" r="r" b="b"/>
                <a:pathLst>
                  <a:path w="20" h="18">
                    <a:moveTo>
                      <a:pt x="0" y="0"/>
                    </a:moveTo>
                    <a:lnTo>
                      <a:pt x="0" y="18"/>
                    </a:lnTo>
                    <a:lnTo>
                      <a:pt x="20" y="18"/>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22" name="Freeform 376"/>
              <p:cNvSpPr>
                <a:spLocks/>
              </p:cNvSpPr>
              <p:nvPr/>
            </p:nvSpPr>
            <p:spPr bwMode="auto">
              <a:xfrm>
                <a:off x="3485" y="2830"/>
                <a:ext cx="3" cy="4"/>
              </a:xfrm>
              <a:custGeom>
                <a:avLst/>
                <a:gdLst>
                  <a:gd name="T0" fmla="*/ 3 w 7"/>
                  <a:gd name="T1" fmla="*/ 4 h 12"/>
                  <a:gd name="T2" fmla="*/ 2 w 7"/>
                  <a:gd name="T3" fmla="*/ 2 h 12"/>
                  <a:gd name="T4" fmla="*/ 0 w 7"/>
                  <a:gd name="T5" fmla="*/ 0 h 12"/>
                  <a:gd name="T6" fmla="*/ 0 60000 65536"/>
                  <a:gd name="T7" fmla="*/ 0 60000 65536"/>
                  <a:gd name="T8" fmla="*/ 0 60000 65536"/>
                </a:gdLst>
                <a:ahLst/>
                <a:cxnLst>
                  <a:cxn ang="T6">
                    <a:pos x="T0" y="T1"/>
                  </a:cxn>
                  <a:cxn ang="T7">
                    <a:pos x="T2" y="T3"/>
                  </a:cxn>
                  <a:cxn ang="T8">
                    <a:pos x="T4" y="T5"/>
                  </a:cxn>
                </a:cxnLst>
                <a:rect l="0" t="0" r="r" b="b"/>
                <a:pathLst>
                  <a:path w="7" h="12">
                    <a:moveTo>
                      <a:pt x="7" y="12"/>
                    </a:moveTo>
                    <a:lnTo>
                      <a:pt x="4" y="6"/>
                    </a:lnTo>
                    <a:lnTo>
                      <a:pt x="0"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23" name="Freeform 377"/>
              <p:cNvSpPr>
                <a:spLocks/>
              </p:cNvSpPr>
              <p:nvPr/>
            </p:nvSpPr>
            <p:spPr bwMode="auto">
              <a:xfrm>
                <a:off x="3481" y="2828"/>
                <a:ext cx="7" cy="6"/>
              </a:xfrm>
              <a:custGeom>
                <a:avLst/>
                <a:gdLst>
                  <a:gd name="T0" fmla="*/ 0 w 20"/>
                  <a:gd name="T1" fmla="*/ 0 h 18"/>
                  <a:gd name="T2" fmla="*/ 0 w 20"/>
                  <a:gd name="T3" fmla="*/ 6 h 18"/>
                  <a:gd name="T4" fmla="*/ 7 w 20"/>
                  <a:gd name="T5" fmla="*/ 6 h 18"/>
                  <a:gd name="T6" fmla="*/ 6 w 20"/>
                  <a:gd name="T7" fmla="*/ 4 h 18"/>
                  <a:gd name="T8" fmla="*/ 5 w 20"/>
                  <a:gd name="T9" fmla="*/ 2 h 18"/>
                  <a:gd name="T10" fmla="*/ 0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24" name="Freeform 378"/>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w 7"/>
                  <a:gd name="T11" fmla="*/ 2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25" name="Freeform 37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2 w 13"/>
                  <a:gd name="T15" fmla="*/ 2 h 18"/>
                  <a:gd name="T16" fmla="*/ 5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grpSp>
        <p:sp>
          <p:nvSpPr>
            <p:cNvPr id="326" name="Freeform 380"/>
            <p:cNvSpPr>
              <a:spLocks/>
            </p:cNvSpPr>
            <p:nvPr>
              <p:custDataLst>
                <p:tags r:id="rId220"/>
              </p:custDataLst>
            </p:nvPr>
          </p:nvSpPr>
          <p:spPr bwMode="auto">
            <a:xfrm>
              <a:off x="4420881" y="4779170"/>
              <a:ext cx="367562" cy="442296"/>
            </a:xfrm>
            <a:custGeom>
              <a:avLst/>
              <a:gdLst>
                <a:gd name="T0" fmla="*/ 26013 w 736"/>
                <a:gd name="T1" fmla="*/ 360469 h 721"/>
                <a:gd name="T2" fmla="*/ 39452 w 736"/>
                <a:gd name="T3" fmla="*/ 351523 h 721"/>
                <a:gd name="T4" fmla="*/ 54626 w 736"/>
                <a:gd name="T5" fmla="*/ 351523 h 721"/>
                <a:gd name="T6" fmla="*/ 84974 w 736"/>
                <a:gd name="T7" fmla="*/ 364152 h 721"/>
                <a:gd name="T8" fmla="*/ 106218 w 736"/>
                <a:gd name="T9" fmla="*/ 370993 h 721"/>
                <a:gd name="T10" fmla="*/ 126594 w 736"/>
                <a:gd name="T11" fmla="*/ 369941 h 721"/>
                <a:gd name="T12" fmla="*/ 264894 w 736"/>
                <a:gd name="T13" fmla="*/ 377308 h 721"/>
                <a:gd name="T14" fmla="*/ 282236 w 736"/>
                <a:gd name="T15" fmla="*/ 372046 h 721"/>
                <a:gd name="T16" fmla="*/ 271831 w 736"/>
                <a:gd name="T17" fmla="*/ 345734 h 721"/>
                <a:gd name="T18" fmla="*/ 287872 w 736"/>
                <a:gd name="T19" fmla="*/ 227858 h 721"/>
                <a:gd name="T20" fmla="*/ 307381 w 736"/>
                <a:gd name="T21" fmla="*/ 225753 h 721"/>
                <a:gd name="T22" fmla="*/ 313451 w 736"/>
                <a:gd name="T23" fmla="*/ 218912 h 721"/>
                <a:gd name="T24" fmla="*/ 318220 w 736"/>
                <a:gd name="T25" fmla="*/ 189443 h 721"/>
                <a:gd name="T26" fmla="*/ 313017 w 736"/>
                <a:gd name="T27" fmla="*/ 158922 h 721"/>
                <a:gd name="T28" fmla="*/ 306948 w 736"/>
                <a:gd name="T29" fmla="*/ 159974 h 721"/>
                <a:gd name="T30" fmla="*/ 293074 w 736"/>
                <a:gd name="T31" fmla="*/ 157869 h 721"/>
                <a:gd name="T32" fmla="*/ 274866 w 736"/>
                <a:gd name="T33" fmla="*/ 157343 h 721"/>
                <a:gd name="T34" fmla="*/ 270097 w 736"/>
                <a:gd name="T35" fmla="*/ 152607 h 721"/>
                <a:gd name="T36" fmla="*/ 267495 w 736"/>
                <a:gd name="T37" fmla="*/ 133137 h 721"/>
                <a:gd name="T38" fmla="*/ 263160 w 736"/>
                <a:gd name="T39" fmla="*/ 115245 h 721"/>
                <a:gd name="T40" fmla="*/ 258825 w 736"/>
                <a:gd name="T41" fmla="*/ 97879 h 721"/>
                <a:gd name="T42" fmla="*/ 263160 w 736"/>
                <a:gd name="T43" fmla="*/ 87881 h 721"/>
                <a:gd name="T44" fmla="*/ 267495 w 736"/>
                <a:gd name="T45" fmla="*/ 77882 h 721"/>
                <a:gd name="T46" fmla="*/ 264894 w 736"/>
                <a:gd name="T47" fmla="*/ 52623 h 721"/>
                <a:gd name="T48" fmla="*/ 235847 w 736"/>
                <a:gd name="T49" fmla="*/ 36836 h 721"/>
                <a:gd name="T50" fmla="*/ 206800 w 736"/>
                <a:gd name="T51" fmla="*/ 34731 h 721"/>
                <a:gd name="T52" fmla="*/ 204198 w 736"/>
                <a:gd name="T53" fmla="*/ 42625 h 721"/>
                <a:gd name="T54" fmla="*/ 200730 w 736"/>
                <a:gd name="T55" fmla="*/ 53149 h 721"/>
                <a:gd name="T56" fmla="*/ 190759 w 736"/>
                <a:gd name="T57" fmla="*/ 64200 h 721"/>
                <a:gd name="T58" fmla="*/ 169949 w 736"/>
                <a:gd name="T59" fmla="*/ 68410 h 721"/>
                <a:gd name="T60" fmla="*/ 157809 w 736"/>
                <a:gd name="T61" fmla="*/ 60517 h 721"/>
                <a:gd name="T62" fmla="*/ 146971 w 736"/>
                <a:gd name="T63" fmla="*/ 43151 h 721"/>
                <a:gd name="T64" fmla="*/ 138300 w 736"/>
                <a:gd name="T65" fmla="*/ 20523 h 721"/>
                <a:gd name="T66" fmla="*/ 135265 w 736"/>
                <a:gd name="T67" fmla="*/ 0 h 721"/>
                <a:gd name="T68" fmla="*/ 13006 w 736"/>
                <a:gd name="T69" fmla="*/ 7893 h 721"/>
                <a:gd name="T70" fmla="*/ 20376 w 736"/>
                <a:gd name="T71" fmla="*/ 15261 h 721"/>
                <a:gd name="T72" fmla="*/ 32516 w 736"/>
                <a:gd name="T73" fmla="*/ 39467 h 721"/>
                <a:gd name="T74" fmla="*/ 44221 w 736"/>
                <a:gd name="T75" fmla="*/ 68410 h 721"/>
                <a:gd name="T76" fmla="*/ 44655 w 736"/>
                <a:gd name="T77" fmla="*/ 89986 h 721"/>
                <a:gd name="T78" fmla="*/ 40319 w 736"/>
                <a:gd name="T79" fmla="*/ 106825 h 721"/>
                <a:gd name="T80" fmla="*/ 41620 w 736"/>
                <a:gd name="T81" fmla="*/ 120507 h 721"/>
                <a:gd name="T82" fmla="*/ 51592 w 736"/>
                <a:gd name="T83" fmla="*/ 143135 h 721"/>
                <a:gd name="T84" fmla="*/ 56794 w 736"/>
                <a:gd name="T85" fmla="*/ 161553 h 721"/>
                <a:gd name="T86" fmla="*/ 55060 w 736"/>
                <a:gd name="T87" fmla="*/ 185234 h 721"/>
                <a:gd name="T88" fmla="*/ 45955 w 736"/>
                <a:gd name="T89" fmla="*/ 212071 h 721"/>
                <a:gd name="T90" fmla="*/ 33383 w 736"/>
                <a:gd name="T91" fmla="*/ 234699 h 721"/>
                <a:gd name="T92" fmla="*/ 17775 w 736"/>
                <a:gd name="T93" fmla="*/ 251012 h 721"/>
                <a:gd name="T94" fmla="*/ 10839 w 736"/>
                <a:gd name="T95" fmla="*/ 311003 h 721"/>
                <a:gd name="T96" fmla="*/ 4769 w 736"/>
                <a:gd name="T97" fmla="*/ 3299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27" name="Freeform 381"/>
            <p:cNvSpPr>
              <a:spLocks/>
            </p:cNvSpPr>
            <p:nvPr>
              <p:custDataLst>
                <p:tags r:id="rId221"/>
              </p:custDataLst>
            </p:nvPr>
          </p:nvSpPr>
          <p:spPr bwMode="auto">
            <a:xfrm>
              <a:off x="4433681" y="4747711"/>
              <a:ext cx="18287" cy="70323"/>
            </a:xfrm>
            <a:custGeom>
              <a:avLst/>
              <a:gdLst>
                <a:gd name="T0" fmla="*/ 0 w 39"/>
                <a:gd name="T1" fmla="*/ 60325 h 31"/>
                <a:gd name="T2" fmla="*/ 4885 w 39"/>
                <a:gd name="T3" fmla="*/ 54487 h 31"/>
                <a:gd name="T4" fmla="*/ 8955 w 39"/>
                <a:gd name="T5" fmla="*/ 54487 h 31"/>
                <a:gd name="T6" fmla="*/ 10583 w 39"/>
                <a:gd name="T7" fmla="*/ 54487 h 31"/>
                <a:gd name="T8" fmla="*/ 12212 w 39"/>
                <a:gd name="T9" fmla="*/ 54487 h 31"/>
                <a:gd name="T10" fmla="*/ 14247 w 39"/>
                <a:gd name="T11" fmla="*/ 52541 h 31"/>
                <a:gd name="T12" fmla="*/ 15875 w 39"/>
                <a:gd name="T13" fmla="*/ 48649 h 31"/>
                <a:gd name="T14" fmla="*/ 15875 w 39"/>
                <a:gd name="T15" fmla="*/ 0 h 31"/>
                <a:gd name="T16" fmla="*/ 10583 w 39"/>
                <a:gd name="T17" fmla="*/ 0 h 31"/>
                <a:gd name="T18" fmla="*/ 6920 w 39"/>
                <a:gd name="T19" fmla="*/ 0 h 31"/>
                <a:gd name="T20" fmla="*/ 3256 w 39"/>
                <a:gd name="T21" fmla="*/ 0 h 31"/>
                <a:gd name="T22" fmla="*/ 0 w 39"/>
                <a:gd name="T23" fmla="*/ 0 h 31"/>
                <a:gd name="T24" fmla="*/ 0 w 39"/>
                <a:gd name="T25" fmla="*/ 60325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28" name="Freeform 382"/>
            <p:cNvSpPr>
              <a:spLocks/>
            </p:cNvSpPr>
            <p:nvPr>
              <p:custDataLst>
                <p:tags r:id="rId222"/>
              </p:custDataLst>
            </p:nvPr>
          </p:nvSpPr>
          <p:spPr bwMode="auto">
            <a:xfrm>
              <a:off x="4550716" y="5380617"/>
              <a:ext cx="457167" cy="464501"/>
            </a:xfrm>
            <a:custGeom>
              <a:avLst/>
              <a:gdLst>
                <a:gd name="T0" fmla="*/ 395117 w 903"/>
                <a:gd name="T1" fmla="*/ 152770 h 759"/>
                <a:gd name="T2" fmla="*/ 379295 w 903"/>
                <a:gd name="T3" fmla="*/ 203693 h 759"/>
                <a:gd name="T4" fmla="*/ 365670 w 903"/>
                <a:gd name="T5" fmla="*/ 217343 h 759"/>
                <a:gd name="T6" fmla="*/ 334465 w 903"/>
                <a:gd name="T7" fmla="*/ 266166 h 759"/>
                <a:gd name="T8" fmla="*/ 316445 w 903"/>
                <a:gd name="T9" fmla="*/ 294515 h 759"/>
                <a:gd name="T10" fmla="*/ 284361 w 903"/>
                <a:gd name="T11" fmla="*/ 321815 h 759"/>
                <a:gd name="T12" fmla="*/ 256233 w 903"/>
                <a:gd name="T13" fmla="*/ 349639 h 759"/>
                <a:gd name="T14" fmla="*/ 244806 w 903"/>
                <a:gd name="T15" fmla="*/ 366438 h 759"/>
                <a:gd name="T16" fmla="*/ 228544 w 903"/>
                <a:gd name="T17" fmla="*/ 370113 h 759"/>
                <a:gd name="T18" fmla="*/ 217996 w 903"/>
                <a:gd name="T19" fmla="*/ 372738 h 759"/>
                <a:gd name="T20" fmla="*/ 213161 w 903"/>
                <a:gd name="T21" fmla="*/ 381663 h 759"/>
                <a:gd name="T22" fmla="*/ 163497 w 903"/>
                <a:gd name="T23" fmla="*/ 381663 h 759"/>
                <a:gd name="T24" fmla="*/ 148993 w 903"/>
                <a:gd name="T25" fmla="*/ 384287 h 759"/>
                <a:gd name="T26" fmla="*/ 138884 w 903"/>
                <a:gd name="T27" fmla="*/ 384287 h 759"/>
                <a:gd name="T28" fmla="*/ 125699 w 903"/>
                <a:gd name="T29" fmla="*/ 381663 h 759"/>
                <a:gd name="T30" fmla="*/ 115590 w 903"/>
                <a:gd name="T31" fmla="*/ 386912 h 759"/>
                <a:gd name="T32" fmla="*/ 64168 w 903"/>
                <a:gd name="T33" fmla="*/ 398462 h 759"/>
                <a:gd name="T34" fmla="*/ 50983 w 903"/>
                <a:gd name="T35" fmla="*/ 395312 h 759"/>
                <a:gd name="T36" fmla="*/ 39556 w 903"/>
                <a:gd name="T37" fmla="*/ 387962 h 759"/>
                <a:gd name="T38" fmla="*/ 33403 w 903"/>
                <a:gd name="T39" fmla="*/ 377463 h 759"/>
                <a:gd name="T40" fmla="*/ 34721 w 903"/>
                <a:gd name="T41" fmla="*/ 365913 h 759"/>
                <a:gd name="T42" fmla="*/ 32963 w 903"/>
                <a:gd name="T43" fmla="*/ 329689 h 759"/>
                <a:gd name="T44" fmla="*/ 34721 w 903"/>
                <a:gd name="T45" fmla="*/ 319190 h 759"/>
                <a:gd name="T46" fmla="*/ 29886 w 903"/>
                <a:gd name="T47" fmla="*/ 300290 h 759"/>
                <a:gd name="T48" fmla="*/ 9669 w 903"/>
                <a:gd name="T49" fmla="*/ 270891 h 759"/>
                <a:gd name="T50" fmla="*/ 5274 w 903"/>
                <a:gd name="T51" fmla="*/ 254092 h 759"/>
                <a:gd name="T52" fmla="*/ 4395 w 903"/>
                <a:gd name="T53" fmla="*/ 230467 h 759"/>
                <a:gd name="T54" fmla="*/ 0 w 903"/>
                <a:gd name="T55" fmla="*/ 197919 h 759"/>
                <a:gd name="T56" fmla="*/ 17141 w 903"/>
                <a:gd name="T57" fmla="*/ 197919 h 759"/>
                <a:gd name="T58" fmla="*/ 25052 w 903"/>
                <a:gd name="T59" fmla="*/ 207893 h 759"/>
                <a:gd name="T60" fmla="*/ 41314 w 903"/>
                <a:gd name="T61" fmla="*/ 215243 h 759"/>
                <a:gd name="T62" fmla="*/ 59333 w 903"/>
                <a:gd name="T63" fmla="*/ 215768 h 759"/>
                <a:gd name="T64" fmla="*/ 70321 w 903"/>
                <a:gd name="T65" fmla="*/ 209993 h 759"/>
                <a:gd name="T66" fmla="*/ 79990 w 903"/>
                <a:gd name="T67" fmla="*/ 195294 h 759"/>
                <a:gd name="T68" fmla="*/ 86583 w 903"/>
                <a:gd name="T69" fmla="*/ 120221 h 759"/>
                <a:gd name="T70" fmla="*/ 89659 w 903"/>
                <a:gd name="T71" fmla="*/ 96597 h 759"/>
                <a:gd name="T72" fmla="*/ 92297 w 903"/>
                <a:gd name="T73" fmla="*/ 88197 h 759"/>
                <a:gd name="T74" fmla="*/ 105042 w 903"/>
                <a:gd name="T75" fmla="*/ 93447 h 759"/>
                <a:gd name="T76" fmla="*/ 107679 w 903"/>
                <a:gd name="T77" fmla="*/ 124946 h 759"/>
                <a:gd name="T78" fmla="*/ 108558 w 903"/>
                <a:gd name="T79" fmla="*/ 143845 h 759"/>
                <a:gd name="T80" fmla="*/ 112514 w 903"/>
                <a:gd name="T81" fmla="*/ 150670 h 759"/>
                <a:gd name="T82" fmla="*/ 126139 w 903"/>
                <a:gd name="T83" fmla="*/ 154870 h 759"/>
                <a:gd name="T84" fmla="*/ 137126 w 903"/>
                <a:gd name="T85" fmla="*/ 153820 h 759"/>
                <a:gd name="T86" fmla="*/ 146356 w 903"/>
                <a:gd name="T87" fmla="*/ 142795 h 759"/>
                <a:gd name="T88" fmla="*/ 153828 w 903"/>
                <a:gd name="T89" fmla="*/ 122846 h 759"/>
                <a:gd name="T90" fmla="*/ 161739 w 903"/>
                <a:gd name="T91" fmla="*/ 105522 h 759"/>
                <a:gd name="T92" fmla="*/ 170089 w 903"/>
                <a:gd name="T93" fmla="*/ 100272 h 759"/>
                <a:gd name="T94" fmla="*/ 181956 w 903"/>
                <a:gd name="T95" fmla="*/ 101322 h 759"/>
                <a:gd name="T96" fmla="*/ 198218 w 903"/>
                <a:gd name="T97" fmla="*/ 109196 h 759"/>
                <a:gd name="T98" fmla="*/ 210084 w 903"/>
                <a:gd name="T99" fmla="*/ 113396 h 759"/>
                <a:gd name="T100" fmla="*/ 225028 w 903"/>
                <a:gd name="T101" fmla="*/ 111821 h 759"/>
                <a:gd name="T102" fmla="*/ 233378 w 903"/>
                <a:gd name="T103" fmla="*/ 104997 h 759"/>
                <a:gd name="T104" fmla="*/ 247882 w 903"/>
                <a:gd name="T105" fmla="*/ 66673 h 759"/>
                <a:gd name="T106" fmla="*/ 272494 w 903"/>
                <a:gd name="T107" fmla="*/ 41999 h 759"/>
                <a:gd name="T108" fmla="*/ 321719 w 903"/>
                <a:gd name="T109" fmla="*/ 5775 h 759"/>
                <a:gd name="T110" fmla="*/ 354243 w 903"/>
                <a:gd name="T111" fmla="*/ 1575 h 759"/>
                <a:gd name="T112" fmla="*/ 364791 w 903"/>
                <a:gd name="T113" fmla="*/ 3150 h 759"/>
                <a:gd name="T114" fmla="*/ 375339 w 903"/>
                <a:gd name="T115" fmla="*/ 18374 h 759"/>
                <a:gd name="T116" fmla="*/ 383690 w 903"/>
                <a:gd name="T117" fmla="*/ 37274 h 759"/>
                <a:gd name="T118" fmla="*/ 388085 w 903"/>
                <a:gd name="T119" fmla="*/ 56173 h 759"/>
                <a:gd name="T120" fmla="*/ 381492 w 903"/>
                <a:gd name="T121" fmla="*/ 108671 h 759"/>
                <a:gd name="T122" fmla="*/ 364791 w 903"/>
                <a:gd name="T123" fmla="*/ 107097 h 759"/>
                <a:gd name="T124" fmla="*/ 363033 w 903"/>
                <a:gd name="T125" fmla="*/ 147520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C6AD68"/>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29" name="Freeform 383"/>
            <p:cNvSpPr>
              <a:spLocks/>
            </p:cNvSpPr>
            <p:nvPr>
              <p:custDataLst>
                <p:tags r:id="rId223"/>
              </p:custDataLst>
            </p:nvPr>
          </p:nvSpPr>
          <p:spPr bwMode="auto">
            <a:xfrm>
              <a:off x="4720783" y="3711372"/>
              <a:ext cx="473624" cy="712482"/>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grpSp>
          <p:nvGrpSpPr>
            <p:cNvPr id="330" name="Group 384"/>
            <p:cNvGrpSpPr>
              <a:grpSpLocks/>
            </p:cNvGrpSpPr>
            <p:nvPr>
              <p:custDataLst>
                <p:tags r:id="rId224"/>
              </p:custDataLst>
            </p:nvPr>
          </p:nvGrpSpPr>
          <p:grpSpPr bwMode="auto">
            <a:xfrm>
              <a:off x="3320024" y="3946398"/>
              <a:ext cx="93261" cy="96231"/>
              <a:chOff x="2352" y="2343"/>
              <a:chExt cx="65" cy="53"/>
            </a:xfrm>
          </p:grpSpPr>
          <p:sp>
            <p:nvSpPr>
              <p:cNvPr id="331" name="Freeform 385"/>
              <p:cNvSpPr>
                <a:spLocks/>
              </p:cNvSpPr>
              <p:nvPr/>
            </p:nvSpPr>
            <p:spPr bwMode="auto">
              <a:xfrm>
                <a:off x="2352" y="2343"/>
                <a:ext cx="16" cy="11"/>
              </a:xfrm>
              <a:custGeom>
                <a:avLst/>
                <a:gdLst>
                  <a:gd name="T0" fmla="*/ 14 w 51"/>
                  <a:gd name="T1" fmla="*/ 0 h 33"/>
                  <a:gd name="T2" fmla="*/ 0 w 51"/>
                  <a:gd name="T3" fmla="*/ 2 h 33"/>
                  <a:gd name="T4" fmla="*/ 1 w 51"/>
                  <a:gd name="T5" fmla="*/ 9 h 33"/>
                  <a:gd name="T6" fmla="*/ 3 w 51"/>
                  <a:gd name="T7" fmla="*/ 11 h 33"/>
                  <a:gd name="T8" fmla="*/ 11 w 51"/>
                  <a:gd name="T9" fmla="*/ 8 h 33"/>
                  <a:gd name="T10" fmla="*/ 15 w 51"/>
                  <a:gd name="T11" fmla="*/ 5 h 33"/>
                  <a:gd name="T12" fmla="*/ 16 w 51"/>
                  <a:gd name="T13" fmla="*/ 3 h 33"/>
                  <a:gd name="T14" fmla="*/ 14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32" name="Freeform 386"/>
              <p:cNvSpPr>
                <a:spLocks/>
              </p:cNvSpPr>
              <p:nvPr/>
            </p:nvSpPr>
            <p:spPr bwMode="auto">
              <a:xfrm>
                <a:off x="2372" y="2354"/>
                <a:ext cx="20" cy="7"/>
              </a:xfrm>
              <a:custGeom>
                <a:avLst/>
                <a:gdLst>
                  <a:gd name="T0" fmla="*/ 20 w 61"/>
                  <a:gd name="T1" fmla="*/ 2 h 20"/>
                  <a:gd name="T2" fmla="*/ 17 w 61"/>
                  <a:gd name="T3" fmla="*/ 1 h 20"/>
                  <a:gd name="T4" fmla="*/ 0 w 61"/>
                  <a:gd name="T5" fmla="*/ 0 h 20"/>
                  <a:gd name="T6" fmla="*/ 1 w 61"/>
                  <a:gd name="T7" fmla="*/ 5 h 20"/>
                  <a:gd name="T8" fmla="*/ 2 w 61"/>
                  <a:gd name="T9" fmla="*/ 7 h 20"/>
                  <a:gd name="T10" fmla="*/ 6 w 61"/>
                  <a:gd name="T11" fmla="*/ 5 h 20"/>
                  <a:gd name="T12" fmla="*/ 20 w 61"/>
                  <a:gd name="T13" fmla="*/ 2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33" name="Freeform 387"/>
              <p:cNvSpPr>
                <a:spLocks/>
              </p:cNvSpPr>
              <p:nvPr/>
            </p:nvSpPr>
            <p:spPr bwMode="auto">
              <a:xfrm>
                <a:off x="2407" y="2346"/>
                <a:ext cx="5" cy="12"/>
              </a:xfrm>
              <a:custGeom>
                <a:avLst/>
                <a:gdLst>
                  <a:gd name="T0" fmla="*/ 1 w 15"/>
                  <a:gd name="T1" fmla="*/ 0 h 36"/>
                  <a:gd name="T2" fmla="*/ 0 w 15"/>
                  <a:gd name="T3" fmla="*/ 7 h 36"/>
                  <a:gd name="T4" fmla="*/ 0 w 15"/>
                  <a:gd name="T5" fmla="*/ 12 h 36"/>
                  <a:gd name="T6" fmla="*/ 4 w 15"/>
                  <a:gd name="T7" fmla="*/ 12 h 36"/>
                  <a:gd name="T8" fmla="*/ 5 w 15"/>
                  <a:gd name="T9" fmla="*/ 5 h 36"/>
                  <a:gd name="T10" fmla="*/ 1 w 1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34" name="Freeform 388"/>
              <p:cNvSpPr>
                <a:spLocks/>
              </p:cNvSpPr>
              <p:nvPr/>
            </p:nvSpPr>
            <p:spPr bwMode="auto">
              <a:xfrm>
                <a:off x="2406" y="2361"/>
                <a:ext cx="11" cy="11"/>
              </a:xfrm>
              <a:custGeom>
                <a:avLst/>
                <a:gdLst>
                  <a:gd name="T0" fmla="*/ 1 w 37"/>
                  <a:gd name="T1" fmla="*/ 1 h 33"/>
                  <a:gd name="T2" fmla="*/ 7 w 37"/>
                  <a:gd name="T3" fmla="*/ 0 h 33"/>
                  <a:gd name="T4" fmla="*/ 10 w 37"/>
                  <a:gd name="T5" fmla="*/ 2 h 33"/>
                  <a:gd name="T6" fmla="*/ 11 w 37"/>
                  <a:gd name="T7" fmla="*/ 7 h 33"/>
                  <a:gd name="T8" fmla="*/ 7 w 37"/>
                  <a:gd name="T9" fmla="*/ 11 h 33"/>
                  <a:gd name="T10" fmla="*/ 3 w 37"/>
                  <a:gd name="T11" fmla="*/ 11 h 33"/>
                  <a:gd name="T12" fmla="*/ 1 w 37"/>
                  <a:gd name="T13" fmla="*/ 8 h 33"/>
                  <a:gd name="T14" fmla="*/ 0 w 37"/>
                  <a:gd name="T15" fmla="*/ 5 h 33"/>
                  <a:gd name="T16" fmla="*/ 1 w 37"/>
                  <a:gd name="T17" fmla="*/ 1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35" name="Freeform 389"/>
              <p:cNvSpPr>
                <a:spLocks/>
              </p:cNvSpPr>
              <p:nvPr/>
            </p:nvSpPr>
            <p:spPr bwMode="auto">
              <a:xfrm>
                <a:off x="2388" y="2378"/>
                <a:ext cx="16" cy="18"/>
              </a:xfrm>
              <a:custGeom>
                <a:avLst/>
                <a:gdLst>
                  <a:gd name="T0" fmla="*/ 1 w 49"/>
                  <a:gd name="T1" fmla="*/ 0 h 54"/>
                  <a:gd name="T2" fmla="*/ 0 w 49"/>
                  <a:gd name="T3" fmla="*/ 0 h 54"/>
                  <a:gd name="T4" fmla="*/ 1 w 49"/>
                  <a:gd name="T5" fmla="*/ 17 h 54"/>
                  <a:gd name="T6" fmla="*/ 6 w 49"/>
                  <a:gd name="T7" fmla="*/ 18 h 54"/>
                  <a:gd name="T8" fmla="*/ 14 w 49"/>
                  <a:gd name="T9" fmla="*/ 15 h 54"/>
                  <a:gd name="T10" fmla="*/ 16 w 49"/>
                  <a:gd name="T11" fmla="*/ 10 h 54"/>
                  <a:gd name="T12" fmla="*/ 13 w 49"/>
                  <a:gd name="T13" fmla="*/ 7 h 54"/>
                  <a:gd name="T14" fmla="*/ 6 w 49"/>
                  <a:gd name="T15" fmla="*/ 3 h 54"/>
                  <a:gd name="T16" fmla="*/ 1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36" name="Freeform 390"/>
              <p:cNvSpPr>
                <a:spLocks/>
              </p:cNvSpPr>
              <p:nvPr/>
            </p:nvSpPr>
            <p:spPr bwMode="auto">
              <a:xfrm>
                <a:off x="2374" y="2388"/>
                <a:ext cx="9" cy="7"/>
              </a:xfrm>
              <a:custGeom>
                <a:avLst/>
                <a:gdLst>
                  <a:gd name="T0" fmla="*/ 6 w 26"/>
                  <a:gd name="T1" fmla="*/ 0 h 22"/>
                  <a:gd name="T2" fmla="*/ 1 w 26"/>
                  <a:gd name="T3" fmla="*/ 1 h 22"/>
                  <a:gd name="T4" fmla="*/ 0 w 26"/>
                  <a:gd name="T5" fmla="*/ 5 h 22"/>
                  <a:gd name="T6" fmla="*/ 2 w 26"/>
                  <a:gd name="T7" fmla="*/ 7 h 22"/>
                  <a:gd name="T8" fmla="*/ 7 w 26"/>
                  <a:gd name="T9" fmla="*/ 7 h 22"/>
                  <a:gd name="T10" fmla="*/ 9 w 26"/>
                  <a:gd name="T11" fmla="*/ 4 h 22"/>
                  <a:gd name="T12" fmla="*/ 6 w 2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grpSp>
        <p:grpSp>
          <p:nvGrpSpPr>
            <p:cNvPr id="337" name="Group 391"/>
            <p:cNvGrpSpPr>
              <a:grpSpLocks/>
            </p:cNvGrpSpPr>
            <p:nvPr>
              <p:custDataLst>
                <p:tags r:id="rId225"/>
              </p:custDataLst>
            </p:nvPr>
          </p:nvGrpSpPr>
          <p:grpSpPr bwMode="auto">
            <a:xfrm>
              <a:off x="838522" y="1684958"/>
              <a:ext cx="2185258" cy="1321333"/>
              <a:chOff x="527" y="1110"/>
              <a:chExt cx="1410" cy="709"/>
            </a:xfrm>
            <a:solidFill>
              <a:srgbClr val="C6AD68"/>
            </a:solidFill>
          </p:grpSpPr>
          <p:sp>
            <p:nvSpPr>
              <p:cNvPr id="338" name="Freeform 392"/>
              <p:cNvSpPr>
                <a:spLocks/>
              </p:cNvSpPr>
              <p:nvPr/>
            </p:nvSpPr>
            <p:spPr bwMode="auto">
              <a:xfrm>
                <a:off x="1401" y="1427"/>
                <a:ext cx="31" cy="17"/>
              </a:xfrm>
              <a:custGeom>
                <a:avLst/>
                <a:gdLst>
                  <a:gd name="T0" fmla="*/ 0 w 98"/>
                  <a:gd name="T1" fmla="*/ 13 h 54"/>
                  <a:gd name="T2" fmla="*/ 2 w 98"/>
                  <a:gd name="T3" fmla="*/ 14 h 54"/>
                  <a:gd name="T4" fmla="*/ 4 w 98"/>
                  <a:gd name="T5" fmla="*/ 16 h 54"/>
                  <a:gd name="T6" fmla="*/ 7 w 98"/>
                  <a:gd name="T7" fmla="*/ 17 h 54"/>
                  <a:gd name="T8" fmla="*/ 10 w 98"/>
                  <a:gd name="T9" fmla="*/ 17 h 54"/>
                  <a:gd name="T10" fmla="*/ 12 w 98"/>
                  <a:gd name="T11" fmla="*/ 17 h 54"/>
                  <a:gd name="T12" fmla="*/ 14 w 98"/>
                  <a:gd name="T13" fmla="*/ 17 h 54"/>
                  <a:gd name="T14" fmla="*/ 16 w 98"/>
                  <a:gd name="T15" fmla="*/ 16 h 54"/>
                  <a:gd name="T16" fmla="*/ 18 w 98"/>
                  <a:gd name="T17" fmla="*/ 15 h 54"/>
                  <a:gd name="T18" fmla="*/ 21 w 98"/>
                  <a:gd name="T19" fmla="*/ 13 h 54"/>
                  <a:gd name="T20" fmla="*/ 24 w 98"/>
                  <a:gd name="T21" fmla="*/ 11 h 54"/>
                  <a:gd name="T22" fmla="*/ 27 w 98"/>
                  <a:gd name="T23" fmla="*/ 9 h 54"/>
                  <a:gd name="T24" fmla="*/ 29 w 98"/>
                  <a:gd name="T25" fmla="*/ 6 h 54"/>
                  <a:gd name="T26" fmla="*/ 30 w 98"/>
                  <a:gd name="T27" fmla="*/ 4 h 54"/>
                  <a:gd name="T28" fmla="*/ 31 w 98"/>
                  <a:gd name="T29" fmla="*/ 1 h 54"/>
                  <a:gd name="T30" fmla="*/ 29 w 98"/>
                  <a:gd name="T31" fmla="*/ 1 h 54"/>
                  <a:gd name="T32" fmla="*/ 26 w 98"/>
                  <a:gd name="T33" fmla="*/ 0 h 54"/>
                  <a:gd name="T34" fmla="*/ 24 w 98"/>
                  <a:gd name="T35" fmla="*/ 0 h 54"/>
                  <a:gd name="T36" fmla="*/ 22 w 98"/>
                  <a:gd name="T37" fmla="*/ 0 h 54"/>
                  <a:gd name="T38" fmla="*/ 19 w 98"/>
                  <a:gd name="T39" fmla="*/ 0 h 54"/>
                  <a:gd name="T40" fmla="*/ 16 w 98"/>
                  <a:gd name="T41" fmla="*/ 1 h 54"/>
                  <a:gd name="T42" fmla="*/ 14 w 98"/>
                  <a:gd name="T43" fmla="*/ 2 h 54"/>
                  <a:gd name="T44" fmla="*/ 12 w 98"/>
                  <a:gd name="T45" fmla="*/ 3 h 54"/>
                  <a:gd name="T46" fmla="*/ 7 w 98"/>
                  <a:gd name="T47" fmla="*/ 5 h 54"/>
                  <a:gd name="T48" fmla="*/ 4 w 98"/>
                  <a:gd name="T49" fmla="*/ 8 h 54"/>
                  <a:gd name="T50" fmla="*/ 2 w 98"/>
                  <a:gd name="T51" fmla="*/ 9 h 54"/>
                  <a:gd name="T52" fmla="*/ 1 w 98"/>
                  <a:gd name="T53" fmla="*/ 10 h 54"/>
                  <a:gd name="T54" fmla="*/ 0 w 98"/>
                  <a:gd name="T55" fmla="*/ 12 h 54"/>
                  <a:gd name="T56" fmla="*/ 0 w 98"/>
                  <a:gd name="T57" fmla="*/ 13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39" name="Freeform 393"/>
              <p:cNvSpPr>
                <a:spLocks/>
              </p:cNvSpPr>
              <p:nvPr/>
            </p:nvSpPr>
            <p:spPr bwMode="auto">
              <a:xfrm>
                <a:off x="1387" y="1551"/>
                <a:ext cx="21" cy="8"/>
              </a:xfrm>
              <a:custGeom>
                <a:avLst/>
                <a:gdLst>
                  <a:gd name="T0" fmla="*/ 0 w 67"/>
                  <a:gd name="T1" fmla="*/ 8 h 28"/>
                  <a:gd name="T2" fmla="*/ 3 w 67"/>
                  <a:gd name="T3" fmla="*/ 8 h 28"/>
                  <a:gd name="T4" fmla="*/ 7 w 67"/>
                  <a:gd name="T5" fmla="*/ 8 h 28"/>
                  <a:gd name="T6" fmla="*/ 10 w 67"/>
                  <a:gd name="T7" fmla="*/ 7 h 28"/>
                  <a:gd name="T8" fmla="*/ 13 w 67"/>
                  <a:gd name="T9" fmla="*/ 6 h 28"/>
                  <a:gd name="T10" fmla="*/ 15 w 67"/>
                  <a:gd name="T11" fmla="*/ 5 h 28"/>
                  <a:gd name="T12" fmla="*/ 18 w 67"/>
                  <a:gd name="T13" fmla="*/ 3 h 28"/>
                  <a:gd name="T14" fmla="*/ 20 w 67"/>
                  <a:gd name="T15" fmla="*/ 2 h 28"/>
                  <a:gd name="T16" fmla="*/ 21 w 67"/>
                  <a:gd name="T17" fmla="*/ 1 h 28"/>
                  <a:gd name="T18" fmla="*/ 18 w 67"/>
                  <a:gd name="T19" fmla="*/ 0 h 28"/>
                  <a:gd name="T20" fmla="*/ 14 w 67"/>
                  <a:gd name="T21" fmla="*/ 0 h 28"/>
                  <a:gd name="T22" fmla="*/ 11 w 67"/>
                  <a:gd name="T23" fmla="*/ 0 h 28"/>
                  <a:gd name="T24" fmla="*/ 8 w 67"/>
                  <a:gd name="T25" fmla="*/ 1 h 28"/>
                  <a:gd name="T26" fmla="*/ 5 w 67"/>
                  <a:gd name="T27" fmla="*/ 2 h 28"/>
                  <a:gd name="T28" fmla="*/ 3 w 67"/>
                  <a:gd name="T29" fmla="*/ 3 h 28"/>
                  <a:gd name="T30" fmla="*/ 2 w 67"/>
                  <a:gd name="T31" fmla="*/ 4 h 28"/>
                  <a:gd name="T32" fmla="*/ 1 w 67"/>
                  <a:gd name="T33" fmla="*/ 5 h 28"/>
                  <a:gd name="T34" fmla="*/ 1 w 67"/>
                  <a:gd name="T35" fmla="*/ 6 h 28"/>
                  <a:gd name="T36" fmla="*/ 0 w 67"/>
                  <a:gd name="T37" fmla="*/ 8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40" name="Freeform 394"/>
              <p:cNvSpPr>
                <a:spLocks/>
              </p:cNvSpPr>
              <p:nvPr/>
            </p:nvSpPr>
            <p:spPr bwMode="auto">
              <a:xfrm>
                <a:off x="1332" y="1608"/>
                <a:ext cx="11" cy="11"/>
              </a:xfrm>
              <a:custGeom>
                <a:avLst/>
                <a:gdLst>
                  <a:gd name="T0" fmla="*/ 0 w 32"/>
                  <a:gd name="T1" fmla="*/ 6 h 36"/>
                  <a:gd name="T2" fmla="*/ 0 w 32"/>
                  <a:gd name="T3" fmla="*/ 7 h 36"/>
                  <a:gd name="T4" fmla="*/ 1 w 32"/>
                  <a:gd name="T5" fmla="*/ 9 h 36"/>
                  <a:gd name="T6" fmla="*/ 2 w 32"/>
                  <a:gd name="T7" fmla="*/ 10 h 36"/>
                  <a:gd name="T8" fmla="*/ 3 w 32"/>
                  <a:gd name="T9" fmla="*/ 10 h 36"/>
                  <a:gd name="T10" fmla="*/ 4 w 32"/>
                  <a:gd name="T11" fmla="*/ 11 h 36"/>
                  <a:gd name="T12" fmla="*/ 4 w 32"/>
                  <a:gd name="T13" fmla="*/ 11 h 36"/>
                  <a:gd name="T14" fmla="*/ 11 w 32"/>
                  <a:gd name="T15" fmla="*/ 11 h 36"/>
                  <a:gd name="T16" fmla="*/ 11 w 32"/>
                  <a:gd name="T17" fmla="*/ 7 h 36"/>
                  <a:gd name="T18" fmla="*/ 11 w 32"/>
                  <a:gd name="T19" fmla="*/ 4 h 36"/>
                  <a:gd name="T20" fmla="*/ 10 w 32"/>
                  <a:gd name="T21" fmla="*/ 2 h 36"/>
                  <a:gd name="T22" fmla="*/ 9 w 32"/>
                  <a:gd name="T23" fmla="*/ 0 h 36"/>
                  <a:gd name="T24" fmla="*/ 7 w 32"/>
                  <a:gd name="T25" fmla="*/ 1 h 36"/>
                  <a:gd name="T26" fmla="*/ 4 w 32"/>
                  <a:gd name="T27" fmla="*/ 2 h 36"/>
                  <a:gd name="T28" fmla="*/ 2 w 32"/>
                  <a:gd name="T29" fmla="*/ 3 h 36"/>
                  <a:gd name="T30" fmla="*/ 1 w 32"/>
                  <a:gd name="T31" fmla="*/ 4 h 36"/>
                  <a:gd name="T32" fmla="*/ 0 w 32"/>
                  <a:gd name="T33" fmla="*/ 5 h 36"/>
                  <a:gd name="T34" fmla="*/ 0 w 32"/>
                  <a:gd name="T35" fmla="*/ 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41" name="Freeform 395"/>
              <p:cNvSpPr>
                <a:spLocks/>
              </p:cNvSpPr>
              <p:nvPr/>
            </p:nvSpPr>
            <p:spPr bwMode="auto">
              <a:xfrm>
                <a:off x="1279" y="1314"/>
                <a:ext cx="46" cy="17"/>
              </a:xfrm>
              <a:custGeom>
                <a:avLst/>
                <a:gdLst>
                  <a:gd name="T0" fmla="*/ 0 w 146"/>
                  <a:gd name="T1" fmla="*/ 14 h 52"/>
                  <a:gd name="T2" fmla="*/ 3 w 146"/>
                  <a:gd name="T3" fmla="*/ 15 h 52"/>
                  <a:gd name="T4" fmla="*/ 7 w 146"/>
                  <a:gd name="T5" fmla="*/ 16 h 52"/>
                  <a:gd name="T6" fmla="*/ 10 w 146"/>
                  <a:gd name="T7" fmla="*/ 17 h 52"/>
                  <a:gd name="T8" fmla="*/ 14 w 146"/>
                  <a:gd name="T9" fmla="*/ 17 h 52"/>
                  <a:gd name="T10" fmla="*/ 20 w 146"/>
                  <a:gd name="T11" fmla="*/ 17 h 52"/>
                  <a:gd name="T12" fmla="*/ 26 w 146"/>
                  <a:gd name="T13" fmla="*/ 17 h 52"/>
                  <a:gd name="T14" fmla="*/ 37 w 146"/>
                  <a:gd name="T15" fmla="*/ 15 h 52"/>
                  <a:gd name="T16" fmla="*/ 46 w 146"/>
                  <a:gd name="T17" fmla="*/ 14 h 52"/>
                  <a:gd name="T18" fmla="*/ 45 w 146"/>
                  <a:gd name="T19" fmla="*/ 12 h 52"/>
                  <a:gd name="T20" fmla="*/ 45 w 146"/>
                  <a:gd name="T21" fmla="*/ 10 h 52"/>
                  <a:gd name="T22" fmla="*/ 44 w 146"/>
                  <a:gd name="T23" fmla="*/ 8 h 52"/>
                  <a:gd name="T24" fmla="*/ 43 w 146"/>
                  <a:gd name="T25" fmla="*/ 6 h 52"/>
                  <a:gd name="T26" fmla="*/ 42 w 146"/>
                  <a:gd name="T27" fmla="*/ 5 h 52"/>
                  <a:gd name="T28" fmla="*/ 41 w 146"/>
                  <a:gd name="T29" fmla="*/ 4 h 52"/>
                  <a:gd name="T30" fmla="*/ 39 w 146"/>
                  <a:gd name="T31" fmla="*/ 3 h 52"/>
                  <a:gd name="T32" fmla="*/ 38 w 146"/>
                  <a:gd name="T33" fmla="*/ 2 h 52"/>
                  <a:gd name="T34" fmla="*/ 35 w 146"/>
                  <a:gd name="T35" fmla="*/ 1 h 52"/>
                  <a:gd name="T36" fmla="*/ 32 w 146"/>
                  <a:gd name="T37" fmla="*/ 0 h 52"/>
                  <a:gd name="T38" fmla="*/ 28 w 146"/>
                  <a:gd name="T39" fmla="*/ 0 h 52"/>
                  <a:gd name="T40" fmla="*/ 25 w 146"/>
                  <a:gd name="T41" fmla="*/ 1 h 52"/>
                  <a:gd name="T42" fmla="*/ 21 w 146"/>
                  <a:gd name="T43" fmla="*/ 2 h 52"/>
                  <a:gd name="T44" fmla="*/ 17 w 146"/>
                  <a:gd name="T45" fmla="*/ 3 h 52"/>
                  <a:gd name="T46" fmla="*/ 14 w 146"/>
                  <a:gd name="T47" fmla="*/ 5 h 52"/>
                  <a:gd name="T48" fmla="*/ 10 w 146"/>
                  <a:gd name="T49" fmla="*/ 6 h 52"/>
                  <a:gd name="T50" fmla="*/ 7 w 146"/>
                  <a:gd name="T51" fmla="*/ 8 h 52"/>
                  <a:gd name="T52" fmla="*/ 4 w 146"/>
                  <a:gd name="T53" fmla="*/ 10 h 52"/>
                  <a:gd name="T54" fmla="*/ 2 w 146"/>
                  <a:gd name="T55" fmla="*/ 12 h 52"/>
                  <a:gd name="T56" fmla="*/ 0 w 146"/>
                  <a:gd name="T57" fmla="*/ 14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42" name="Freeform 396"/>
              <p:cNvSpPr>
                <a:spLocks/>
              </p:cNvSpPr>
              <p:nvPr/>
            </p:nvSpPr>
            <p:spPr bwMode="auto">
              <a:xfrm>
                <a:off x="1261" y="1252"/>
                <a:ext cx="20" cy="10"/>
              </a:xfrm>
              <a:custGeom>
                <a:avLst/>
                <a:gdLst>
                  <a:gd name="T0" fmla="*/ 20 w 60"/>
                  <a:gd name="T1" fmla="*/ 0 h 31"/>
                  <a:gd name="T2" fmla="*/ 16 w 60"/>
                  <a:gd name="T3" fmla="*/ 0 h 31"/>
                  <a:gd name="T4" fmla="*/ 13 w 60"/>
                  <a:gd name="T5" fmla="*/ 0 h 31"/>
                  <a:gd name="T6" fmla="*/ 10 w 60"/>
                  <a:gd name="T7" fmla="*/ 0 h 31"/>
                  <a:gd name="T8" fmla="*/ 9 w 60"/>
                  <a:gd name="T9" fmla="*/ 0 h 31"/>
                  <a:gd name="T10" fmla="*/ 6 w 60"/>
                  <a:gd name="T11" fmla="*/ 0 h 31"/>
                  <a:gd name="T12" fmla="*/ 3 w 60"/>
                  <a:gd name="T13" fmla="*/ 1 h 31"/>
                  <a:gd name="T14" fmla="*/ 2 w 60"/>
                  <a:gd name="T15" fmla="*/ 1 h 31"/>
                  <a:gd name="T16" fmla="*/ 1 w 60"/>
                  <a:gd name="T17" fmla="*/ 2 h 31"/>
                  <a:gd name="T18" fmla="*/ 0 w 60"/>
                  <a:gd name="T19" fmla="*/ 3 h 31"/>
                  <a:gd name="T20" fmla="*/ 0 w 60"/>
                  <a:gd name="T21" fmla="*/ 4 h 31"/>
                  <a:gd name="T22" fmla="*/ 0 w 60"/>
                  <a:gd name="T23" fmla="*/ 5 h 31"/>
                  <a:gd name="T24" fmla="*/ 1 w 60"/>
                  <a:gd name="T25" fmla="*/ 6 h 31"/>
                  <a:gd name="T26" fmla="*/ 2 w 60"/>
                  <a:gd name="T27" fmla="*/ 7 h 31"/>
                  <a:gd name="T28" fmla="*/ 3 w 60"/>
                  <a:gd name="T29" fmla="*/ 8 h 31"/>
                  <a:gd name="T30" fmla="*/ 4 w 60"/>
                  <a:gd name="T31" fmla="*/ 9 h 31"/>
                  <a:gd name="T32" fmla="*/ 6 w 60"/>
                  <a:gd name="T33" fmla="*/ 9 h 31"/>
                  <a:gd name="T34" fmla="*/ 7 w 60"/>
                  <a:gd name="T35" fmla="*/ 10 h 31"/>
                  <a:gd name="T36" fmla="*/ 9 w 60"/>
                  <a:gd name="T37" fmla="*/ 10 h 31"/>
                  <a:gd name="T38" fmla="*/ 11 w 60"/>
                  <a:gd name="T39" fmla="*/ 10 h 31"/>
                  <a:gd name="T40" fmla="*/ 12 w 60"/>
                  <a:gd name="T41" fmla="*/ 9 h 31"/>
                  <a:gd name="T42" fmla="*/ 14 w 60"/>
                  <a:gd name="T43" fmla="*/ 8 h 31"/>
                  <a:gd name="T44" fmla="*/ 16 w 60"/>
                  <a:gd name="T45" fmla="*/ 6 h 31"/>
                  <a:gd name="T46" fmla="*/ 19 w 60"/>
                  <a:gd name="T47" fmla="*/ 3 h 31"/>
                  <a:gd name="T48" fmla="*/ 20 w 60"/>
                  <a:gd name="T49" fmla="*/ 2 h 31"/>
                  <a:gd name="T50" fmla="*/ 20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43" name="Freeform 397"/>
              <p:cNvSpPr>
                <a:spLocks/>
              </p:cNvSpPr>
              <p:nvPr/>
            </p:nvSpPr>
            <p:spPr bwMode="auto">
              <a:xfrm>
                <a:off x="1730" y="1713"/>
                <a:ext cx="26" cy="20"/>
              </a:xfrm>
              <a:custGeom>
                <a:avLst/>
                <a:gdLst>
                  <a:gd name="T0" fmla="*/ 0 w 80"/>
                  <a:gd name="T1" fmla="*/ 14 h 62"/>
                  <a:gd name="T2" fmla="*/ 0 w 80"/>
                  <a:gd name="T3" fmla="*/ 15 h 62"/>
                  <a:gd name="T4" fmla="*/ 0 w 80"/>
                  <a:gd name="T5" fmla="*/ 16 h 62"/>
                  <a:gd name="T6" fmla="*/ 1 w 80"/>
                  <a:gd name="T7" fmla="*/ 16 h 62"/>
                  <a:gd name="T8" fmla="*/ 1 w 80"/>
                  <a:gd name="T9" fmla="*/ 17 h 62"/>
                  <a:gd name="T10" fmla="*/ 3 w 80"/>
                  <a:gd name="T11" fmla="*/ 18 h 62"/>
                  <a:gd name="T12" fmla="*/ 5 w 80"/>
                  <a:gd name="T13" fmla="*/ 19 h 62"/>
                  <a:gd name="T14" fmla="*/ 9 w 80"/>
                  <a:gd name="T15" fmla="*/ 20 h 62"/>
                  <a:gd name="T16" fmla="*/ 13 w 80"/>
                  <a:gd name="T17" fmla="*/ 20 h 62"/>
                  <a:gd name="T18" fmla="*/ 15 w 80"/>
                  <a:gd name="T19" fmla="*/ 20 h 62"/>
                  <a:gd name="T20" fmla="*/ 16 w 80"/>
                  <a:gd name="T21" fmla="*/ 19 h 62"/>
                  <a:gd name="T22" fmla="*/ 18 w 80"/>
                  <a:gd name="T23" fmla="*/ 18 h 62"/>
                  <a:gd name="T24" fmla="*/ 19 w 80"/>
                  <a:gd name="T25" fmla="*/ 17 h 62"/>
                  <a:gd name="T26" fmla="*/ 21 w 80"/>
                  <a:gd name="T27" fmla="*/ 15 h 62"/>
                  <a:gd name="T28" fmla="*/ 23 w 80"/>
                  <a:gd name="T29" fmla="*/ 12 h 62"/>
                  <a:gd name="T30" fmla="*/ 24 w 80"/>
                  <a:gd name="T31" fmla="*/ 9 h 62"/>
                  <a:gd name="T32" fmla="*/ 25 w 80"/>
                  <a:gd name="T33" fmla="*/ 6 h 62"/>
                  <a:gd name="T34" fmla="*/ 26 w 80"/>
                  <a:gd name="T35" fmla="*/ 3 h 62"/>
                  <a:gd name="T36" fmla="*/ 26 w 80"/>
                  <a:gd name="T37" fmla="*/ 0 h 62"/>
                  <a:gd name="T38" fmla="*/ 23 w 80"/>
                  <a:gd name="T39" fmla="*/ 0 h 62"/>
                  <a:gd name="T40" fmla="*/ 19 w 80"/>
                  <a:gd name="T41" fmla="*/ 1 h 62"/>
                  <a:gd name="T42" fmla="*/ 15 w 80"/>
                  <a:gd name="T43" fmla="*/ 3 h 62"/>
                  <a:gd name="T44" fmla="*/ 11 w 80"/>
                  <a:gd name="T45" fmla="*/ 4 h 62"/>
                  <a:gd name="T46" fmla="*/ 7 w 80"/>
                  <a:gd name="T47" fmla="*/ 6 h 62"/>
                  <a:gd name="T48" fmla="*/ 3 w 80"/>
                  <a:gd name="T49" fmla="*/ 8 h 62"/>
                  <a:gd name="T50" fmla="*/ 2 w 80"/>
                  <a:gd name="T51" fmla="*/ 10 h 62"/>
                  <a:gd name="T52" fmla="*/ 1 w 80"/>
                  <a:gd name="T53" fmla="*/ 11 h 62"/>
                  <a:gd name="T54" fmla="*/ 0 w 80"/>
                  <a:gd name="T55" fmla="*/ 13 h 62"/>
                  <a:gd name="T56" fmla="*/ 0 w 80"/>
                  <a:gd name="T57" fmla="*/ 14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44" name="Freeform 398"/>
              <p:cNvSpPr>
                <a:spLocks/>
              </p:cNvSpPr>
              <p:nvPr/>
            </p:nvSpPr>
            <p:spPr bwMode="auto">
              <a:xfrm>
                <a:off x="1583" y="1674"/>
                <a:ext cx="33" cy="16"/>
              </a:xfrm>
              <a:custGeom>
                <a:avLst/>
                <a:gdLst>
                  <a:gd name="T0" fmla="*/ 25 w 106"/>
                  <a:gd name="T1" fmla="*/ 4 h 49"/>
                  <a:gd name="T2" fmla="*/ 22 w 106"/>
                  <a:gd name="T3" fmla="*/ 4 h 49"/>
                  <a:gd name="T4" fmla="*/ 21 w 106"/>
                  <a:gd name="T5" fmla="*/ 4 h 49"/>
                  <a:gd name="T6" fmla="*/ 18 w 106"/>
                  <a:gd name="T7" fmla="*/ 3 h 49"/>
                  <a:gd name="T8" fmla="*/ 17 w 106"/>
                  <a:gd name="T9" fmla="*/ 2 h 49"/>
                  <a:gd name="T10" fmla="*/ 15 w 106"/>
                  <a:gd name="T11" fmla="*/ 1 h 49"/>
                  <a:gd name="T12" fmla="*/ 13 w 106"/>
                  <a:gd name="T13" fmla="*/ 1 h 49"/>
                  <a:gd name="T14" fmla="*/ 11 w 106"/>
                  <a:gd name="T15" fmla="*/ 0 h 49"/>
                  <a:gd name="T16" fmla="*/ 8 w 106"/>
                  <a:gd name="T17" fmla="*/ 0 h 49"/>
                  <a:gd name="T18" fmla="*/ 5 w 106"/>
                  <a:gd name="T19" fmla="*/ 0 h 49"/>
                  <a:gd name="T20" fmla="*/ 0 w 106"/>
                  <a:gd name="T21" fmla="*/ 0 h 49"/>
                  <a:gd name="T22" fmla="*/ 3 w 106"/>
                  <a:gd name="T23" fmla="*/ 4 h 49"/>
                  <a:gd name="T24" fmla="*/ 5 w 106"/>
                  <a:gd name="T25" fmla="*/ 7 h 49"/>
                  <a:gd name="T26" fmla="*/ 8 w 106"/>
                  <a:gd name="T27" fmla="*/ 9 h 49"/>
                  <a:gd name="T28" fmla="*/ 11 w 106"/>
                  <a:gd name="T29" fmla="*/ 12 h 49"/>
                  <a:gd name="T30" fmla="*/ 13 w 106"/>
                  <a:gd name="T31" fmla="*/ 14 h 49"/>
                  <a:gd name="T32" fmla="*/ 16 w 106"/>
                  <a:gd name="T33" fmla="*/ 15 h 49"/>
                  <a:gd name="T34" fmla="*/ 19 w 106"/>
                  <a:gd name="T35" fmla="*/ 16 h 49"/>
                  <a:gd name="T36" fmla="*/ 22 w 106"/>
                  <a:gd name="T37" fmla="*/ 16 h 49"/>
                  <a:gd name="T38" fmla="*/ 25 w 106"/>
                  <a:gd name="T39" fmla="*/ 16 h 49"/>
                  <a:gd name="T40" fmla="*/ 27 w 106"/>
                  <a:gd name="T41" fmla="*/ 15 h 49"/>
                  <a:gd name="T42" fmla="*/ 30 w 106"/>
                  <a:gd name="T43" fmla="*/ 13 h 49"/>
                  <a:gd name="T44" fmla="*/ 33 w 106"/>
                  <a:gd name="T45" fmla="*/ 10 h 49"/>
                  <a:gd name="T46" fmla="*/ 31 w 106"/>
                  <a:gd name="T47" fmla="*/ 10 h 49"/>
                  <a:gd name="T48" fmla="*/ 31 w 106"/>
                  <a:gd name="T49" fmla="*/ 9 h 49"/>
                  <a:gd name="T50" fmla="*/ 29 w 106"/>
                  <a:gd name="T51" fmla="*/ 8 h 49"/>
                  <a:gd name="T52" fmla="*/ 28 w 106"/>
                  <a:gd name="T53" fmla="*/ 7 h 49"/>
                  <a:gd name="T54" fmla="*/ 27 w 106"/>
                  <a:gd name="T55" fmla="*/ 6 h 49"/>
                  <a:gd name="T56" fmla="*/ 26 w 106"/>
                  <a:gd name="T57" fmla="*/ 5 h 49"/>
                  <a:gd name="T58" fmla="*/ 26 w 106"/>
                  <a:gd name="T59" fmla="*/ 5 h 49"/>
                  <a:gd name="T60" fmla="*/ 25 w 106"/>
                  <a:gd name="T61" fmla="*/ 4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45" name="Freeform 399"/>
              <p:cNvSpPr>
                <a:spLocks/>
              </p:cNvSpPr>
              <p:nvPr/>
            </p:nvSpPr>
            <p:spPr bwMode="auto">
              <a:xfrm>
                <a:off x="1599" y="1713"/>
                <a:ext cx="15" cy="7"/>
              </a:xfrm>
              <a:custGeom>
                <a:avLst/>
                <a:gdLst>
                  <a:gd name="T0" fmla="*/ 0 w 47"/>
                  <a:gd name="T1" fmla="*/ 6 h 22"/>
                  <a:gd name="T2" fmla="*/ 2 w 47"/>
                  <a:gd name="T3" fmla="*/ 7 h 22"/>
                  <a:gd name="T4" fmla="*/ 4 w 47"/>
                  <a:gd name="T5" fmla="*/ 7 h 22"/>
                  <a:gd name="T6" fmla="*/ 6 w 47"/>
                  <a:gd name="T7" fmla="*/ 7 h 22"/>
                  <a:gd name="T8" fmla="*/ 8 w 47"/>
                  <a:gd name="T9" fmla="*/ 7 h 22"/>
                  <a:gd name="T10" fmla="*/ 11 w 47"/>
                  <a:gd name="T11" fmla="*/ 6 h 22"/>
                  <a:gd name="T12" fmla="*/ 12 w 47"/>
                  <a:gd name="T13" fmla="*/ 5 h 22"/>
                  <a:gd name="T14" fmla="*/ 13 w 47"/>
                  <a:gd name="T15" fmla="*/ 4 h 22"/>
                  <a:gd name="T16" fmla="*/ 14 w 47"/>
                  <a:gd name="T17" fmla="*/ 3 h 22"/>
                  <a:gd name="T18" fmla="*/ 14 w 47"/>
                  <a:gd name="T19" fmla="*/ 2 h 22"/>
                  <a:gd name="T20" fmla="*/ 15 w 47"/>
                  <a:gd name="T21" fmla="*/ 0 h 22"/>
                  <a:gd name="T22" fmla="*/ 0 w 47"/>
                  <a:gd name="T23" fmla="*/ 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46" name="Freeform 400"/>
              <p:cNvSpPr>
                <a:spLocks/>
              </p:cNvSpPr>
              <p:nvPr/>
            </p:nvSpPr>
            <p:spPr bwMode="auto">
              <a:xfrm>
                <a:off x="1608" y="1742"/>
                <a:ext cx="17" cy="11"/>
              </a:xfrm>
              <a:custGeom>
                <a:avLst/>
                <a:gdLst>
                  <a:gd name="T0" fmla="*/ 17 w 53"/>
                  <a:gd name="T1" fmla="*/ 0 h 32"/>
                  <a:gd name="T2" fmla="*/ 12 w 53"/>
                  <a:gd name="T3" fmla="*/ 3 h 32"/>
                  <a:gd name="T4" fmla="*/ 7 w 53"/>
                  <a:gd name="T5" fmla="*/ 6 h 32"/>
                  <a:gd name="T6" fmla="*/ 4 w 53"/>
                  <a:gd name="T7" fmla="*/ 9 h 32"/>
                  <a:gd name="T8" fmla="*/ 0 w 53"/>
                  <a:gd name="T9" fmla="*/ 11 h 32"/>
                  <a:gd name="T10" fmla="*/ 4 w 53"/>
                  <a:gd name="T11" fmla="*/ 11 h 32"/>
                  <a:gd name="T12" fmla="*/ 8 w 53"/>
                  <a:gd name="T13" fmla="*/ 11 h 32"/>
                  <a:gd name="T14" fmla="*/ 13 w 53"/>
                  <a:gd name="T15" fmla="*/ 11 h 32"/>
                  <a:gd name="T16" fmla="*/ 17 w 53"/>
                  <a:gd name="T17" fmla="*/ 11 h 32"/>
                  <a:gd name="T18" fmla="*/ 17 w 53"/>
                  <a:gd name="T19" fmla="*/ 8 h 32"/>
                  <a:gd name="T20" fmla="*/ 17 w 53"/>
                  <a:gd name="T21" fmla="*/ 6 h 32"/>
                  <a:gd name="T22" fmla="*/ 17 w 53"/>
                  <a:gd name="T23" fmla="*/ 3 h 32"/>
                  <a:gd name="T24" fmla="*/ 17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47" name="Freeform 401"/>
              <p:cNvSpPr>
                <a:spLocks/>
              </p:cNvSpPr>
              <p:nvPr/>
            </p:nvSpPr>
            <p:spPr bwMode="auto">
              <a:xfrm>
                <a:off x="1450" y="1438"/>
                <a:ext cx="14" cy="12"/>
              </a:xfrm>
              <a:custGeom>
                <a:avLst/>
                <a:gdLst>
                  <a:gd name="T0" fmla="*/ 8 w 46"/>
                  <a:gd name="T1" fmla="*/ 1 h 34"/>
                  <a:gd name="T2" fmla="*/ 0 w 46"/>
                  <a:gd name="T3" fmla="*/ 6 h 34"/>
                  <a:gd name="T4" fmla="*/ 0 w 46"/>
                  <a:gd name="T5" fmla="*/ 12 h 34"/>
                  <a:gd name="T6" fmla="*/ 8 w 46"/>
                  <a:gd name="T7" fmla="*/ 12 h 34"/>
                  <a:gd name="T8" fmla="*/ 9 w 46"/>
                  <a:gd name="T9" fmla="*/ 11 h 34"/>
                  <a:gd name="T10" fmla="*/ 11 w 46"/>
                  <a:gd name="T11" fmla="*/ 10 h 34"/>
                  <a:gd name="T12" fmla="*/ 12 w 46"/>
                  <a:gd name="T13" fmla="*/ 9 h 34"/>
                  <a:gd name="T14" fmla="*/ 13 w 46"/>
                  <a:gd name="T15" fmla="*/ 7 h 34"/>
                  <a:gd name="T16" fmla="*/ 13 w 46"/>
                  <a:gd name="T17" fmla="*/ 6 h 34"/>
                  <a:gd name="T18" fmla="*/ 14 w 46"/>
                  <a:gd name="T19" fmla="*/ 5 h 34"/>
                  <a:gd name="T20" fmla="*/ 14 w 46"/>
                  <a:gd name="T21" fmla="*/ 3 h 34"/>
                  <a:gd name="T22" fmla="*/ 14 w 46"/>
                  <a:gd name="T23" fmla="*/ 1 h 34"/>
                  <a:gd name="T24" fmla="*/ 14 w 46"/>
                  <a:gd name="T25" fmla="*/ 0 h 34"/>
                  <a:gd name="T26" fmla="*/ 13 w 46"/>
                  <a:gd name="T27" fmla="*/ 0 h 34"/>
                  <a:gd name="T28" fmla="*/ 13 w 46"/>
                  <a:gd name="T29" fmla="*/ 0 h 34"/>
                  <a:gd name="T30" fmla="*/ 12 w 46"/>
                  <a:gd name="T31" fmla="*/ 0 h 34"/>
                  <a:gd name="T32" fmla="*/ 10 w 46"/>
                  <a:gd name="T33" fmla="*/ 1 h 34"/>
                  <a:gd name="T34" fmla="*/ 8 w 46"/>
                  <a:gd name="T35" fmla="*/ 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48" name="Freeform 402"/>
              <p:cNvSpPr>
                <a:spLocks/>
              </p:cNvSpPr>
              <p:nvPr/>
            </p:nvSpPr>
            <p:spPr bwMode="auto">
              <a:xfrm>
                <a:off x="1305" y="1224"/>
                <a:ext cx="16" cy="8"/>
              </a:xfrm>
              <a:custGeom>
                <a:avLst/>
                <a:gdLst>
                  <a:gd name="T0" fmla="*/ 0 w 48"/>
                  <a:gd name="T1" fmla="*/ 8 h 25"/>
                  <a:gd name="T2" fmla="*/ 5 w 48"/>
                  <a:gd name="T3" fmla="*/ 8 h 25"/>
                  <a:gd name="T4" fmla="*/ 9 w 48"/>
                  <a:gd name="T5" fmla="*/ 8 h 25"/>
                  <a:gd name="T6" fmla="*/ 10 w 48"/>
                  <a:gd name="T7" fmla="*/ 8 h 25"/>
                  <a:gd name="T8" fmla="*/ 11 w 48"/>
                  <a:gd name="T9" fmla="*/ 7 h 25"/>
                  <a:gd name="T10" fmla="*/ 12 w 48"/>
                  <a:gd name="T11" fmla="*/ 6 h 25"/>
                  <a:gd name="T12" fmla="*/ 13 w 48"/>
                  <a:gd name="T13" fmla="*/ 5 h 25"/>
                  <a:gd name="T14" fmla="*/ 15 w 48"/>
                  <a:gd name="T15" fmla="*/ 2 h 25"/>
                  <a:gd name="T16" fmla="*/ 16 w 48"/>
                  <a:gd name="T17" fmla="*/ 0 h 25"/>
                  <a:gd name="T18" fmla="*/ 13 w 48"/>
                  <a:gd name="T19" fmla="*/ 0 h 25"/>
                  <a:gd name="T20" fmla="*/ 11 w 48"/>
                  <a:gd name="T21" fmla="*/ 1 h 25"/>
                  <a:gd name="T22" fmla="*/ 9 w 48"/>
                  <a:gd name="T23" fmla="*/ 2 h 25"/>
                  <a:gd name="T24" fmla="*/ 7 w 48"/>
                  <a:gd name="T25" fmla="*/ 3 h 25"/>
                  <a:gd name="T26" fmla="*/ 4 w 48"/>
                  <a:gd name="T27" fmla="*/ 5 h 25"/>
                  <a:gd name="T28" fmla="*/ 0 w 48"/>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49" name="Freeform 403"/>
              <p:cNvSpPr>
                <a:spLocks/>
              </p:cNvSpPr>
              <p:nvPr/>
            </p:nvSpPr>
            <p:spPr bwMode="auto">
              <a:xfrm>
                <a:off x="1343" y="1188"/>
                <a:ext cx="8" cy="11"/>
              </a:xfrm>
              <a:custGeom>
                <a:avLst/>
                <a:gdLst>
                  <a:gd name="T0" fmla="*/ 0 w 30"/>
                  <a:gd name="T1" fmla="*/ 0 h 37"/>
                  <a:gd name="T2" fmla="*/ 0 w 30"/>
                  <a:gd name="T3" fmla="*/ 11 h 37"/>
                  <a:gd name="T4" fmla="*/ 3 w 30"/>
                  <a:gd name="T5" fmla="*/ 11 h 37"/>
                  <a:gd name="T6" fmla="*/ 5 w 30"/>
                  <a:gd name="T7" fmla="*/ 10 h 37"/>
                  <a:gd name="T8" fmla="*/ 6 w 30"/>
                  <a:gd name="T9" fmla="*/ 10 h 37"/>
                  <a:gd name="T10" fmla="*/ 7 w 30"/>
                  <a:gd name="T11" fmla="*/ 10 h 37"/>
                  <a:gd name="T12" fmla="*/ 7 w 30"/>
                  <a:gd name="T13" fmla="*/ 9 h 37"/>
                  <a:gd name="T14" fmla="*/ 8 w 30"/>
                  <a:gd name="T15" fmla="*/ 8 h 37"/>
                  <a:gd name="T16" fmla="*/ 8 w 30"/>
                  <a:gd name="T17" fmla="*/ 7 h 37"/>
                  <a:gd name="T18" fmla="*/ 8 w 30"/>
                  <a:gd name="T19" fmla="*/ 5 h 37"/>
                  <a:gd name="T20" fmla="*/ 8 w 30"/>
                  <a:gd name="T21" fmla="*/ 3 h 37"/>
                  <a:gd name="T22" fmla="*/ 7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50" name="Freeform 404"/>
              <p:cNvSpPr>
                <a:spLocks/>
              </p:cNvSpPr>
              <p:nvPr/>
            </p:nvSpPr>
            <p:spPr bwMode="auto">
              <a:xfrm>
                <a:off x="1334" y="1208"/>
                <a:ext cx="36" cy="16"/>
              </a:xfrm>
              <a:custGeom>
                <a:avLst/>
                <a:gdLst>
                  <a:gd name="T0" fmla="*/ 11 w 113"/>
                  <a:gd name="T1" fmla="*/ 1 h 46"/>
                  <a:gd name="T2" fmla="*/ 7 w 113"/>
                  <a:gd name="T3" fmla="*/ 1 h 46"/>
                  <a:gd name="T4" fmla="*/ 4 w 113"/>
                  <a:gd name="T5" fmla="*/ 2 h 46"/>
                  <a:gd name="T6" fmla="*/ 2 w 113"/>
                  <a:gd name="T7" fmla="*/ 2 h 46"/>
                  <a:gd name="T8" fmla="*/ 1 w 113"/>
                  <a:gd name="T9" fmla="*/ 4 h 46"/>
                  <a:gd name="T10" fmla="*/ 0 w 113"/>
                  <a:gd name="T11" fmla="*/ 5 h 46"/>
                  <a:gd name="T12" fmla="*/ 0 w 113"/>
                  <a:gd name="T13" fmla="*/ 7 h 46"/>
                  <a:gd name="T14" fmla="*/ 2 w 113"/>
                  <a:gd name="T15" fmla="*/ 9 h 46"/>
                  <a:gd name="T16" fmla="*/ 3 w 113"/>
                  <a:gd name="T17" fmla="*/ 11 h 46"/>
                  <a:gd name="T18" fmla="*/ 5 w 113"/>
                  <a:gd name="T19" fmla="*/ 13 h 46"/>
                  <a:gd name="T20" fmla="*/ 6 w 113"/>
                  <a:gd name="T21" fmla="*/ 14 h 46"/>
                  <a:gd name="T22" fmla="*/ 8 w 113"/>
                  <a:gd name="T23" fmla="*/ 15 h 46"/>
                  <a:gd name="T24" fmla="*/ 10 w 113"/>
                  <a:gd name="T25" fmla="*/ 16 h 46"/>
                  <a:gd name="T26" fmla="*/ 11 w 113"/>
                  <a:gd name="T27" fmla="*/ 16 h 46"/>
                  <a:gd name="T28" fmla="*/ 13 w 113"/>
                  <a:gd name="T29" fmla="*/ 16 h 46"/>
                  <a:gd name="T30" fmla="*/ 18 w 113"/>
                  <a:gd name="T31" fmla="*/ 16 h 46"/>
                  <a:gd name="T32" fmla="*/ 22 w 113"/>
                  <a:gd name="T33" fmla="*/ 15 h 46"/>
                  <a:gd name="T34" fmla="*/ 24 w 113"/>
                  <a:gd name="T35" fmla="*/ 14 h 46"/>
                  <a:gd name="T36" fmla="*/ 26 w 113"/>
                  <a:gd name="T37" fmla="*/ 13 h 46"/>
                  <a:gd name="T38" fmla="*/ 28 w 113"/>
                  <a:gd name="T39" fmla="*/ 13 h 46"/>
                  <a:gd name="T40" fmla="*/ 29 w 113"/>
                  <a:gd name="T41" fmla="*/ 11 h 46"/>
                  <a:gd name="T42" fmla="*/ 32 w 113"/>
                  <a:gd name="T43" fmla="*/ 9 h 46"/>
                  <a:gd name="T44" fmla="*/ 34 w 113"/>
                  <a:gd name="T45" fmla="*/ 7 h 46"/>
                  <a:gd name="T46" fmla="*/ 35 w 113"/>
                  <a:gd name="T47" fmla="*/ 4 h 46"/>
                  <a:gd name="T48" fmla="*/ 36 w 113"/>
                  <a:gd name="T49" fmla="*/ 1 h 46"/>
                  <a:gd name="T50" fmla="*/ 32 w 113"/>
                  <a:gd name="T51" fmla="*/ 0 h 46"/>
                  <a:gd name="T52" fmla="*/ 28 w 113"/>
                  <a:gd name="T53" fmla="*/ 0 h 46"/>
                  <a:gd name="T54" fmla="*/ 24 w 113"/>
                  <a:gd name="T55" fmla="*/ 0 h 46"/>
                  <a:gd name="T56" fmla="*/ 21 w 113"/>
                  <a:gd name="T57" fmla="*/ 0 h 46"/>
                  <a:gd name="T58" fmla="*/ 15 w 113"/>
                  <a:gd name="T59" fmla="*/ 1 h 46"/>
                  <a:gd name="T60" fmla="*/ 11 w 113"/>
                  <a:gd name="T61" fmla="*/ 1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51" name="Freeform 405"/>
              <p:cNvSpPr>
                <a:spLocks/>
              </p:cNvSpPr>
              <p:nvPr/>
            </p:nvSpPr>
            <p:spPr bwMode="auto">
              <a:xfrm>
                <a:off x="1365" y="1201"/>
                <a:ext cx="49" cy="28"/>
              </a:xfrm>
              <a:custGeom>
                <a:avLst/>
                <a:gdLst>
                  <a:gd name="T0" fmla="*/ 0 w 153"/>
                  <a:gd name="T1" fmla="*/ 27 h 82"/>
                  <a:gd name="T2" fmla="*/ 1 w 153"/>
                  <a:gd name="T3" fmla="*/ 28 h 82"/>
                  <a:gd name="T4" fmla="*/ 2 w 153"/>
                  <a:gd name="T5" fmla="*/ 28 h 82"/>
                  <a:gd name="T6" fmla="*/ 3 w 153"/>
                  <a:gd name="T7" fmla="*/ 28 h 82"/>
                  <a:gd name="T8" fmla="*/ 4 w 153"/>
                  <a:gd name="T9" fmla="*/ 28 h 82"/>
                  <a:gd name="T10" fmla="*/ 7 w 153"/>
                  <a:gd name="T11" fmla="*/ 27 h 82"/>
                  <a:gd name="T12" fmla="*/ 11 w 153"/>
                  <a:gd name="T13" fmla="*/ 27 h 82"/>
                  <a:gd name="T14" fmla="*/ 13 w 153"/>
                  <a:gd name="T15" fmla="*/ 27 h 82"/>
                  <a:gd name="T16" fmla="*/ 15 w 153"/>
                  <a:gd name="T17" fmla="*/ 27 h 82"/>
                  <a:gd name="T18" fmla="*/ 18 w 153"/>
                  <a:gd name="T19" fmla="*/ 26 h 82"/>
                  <a:gd name="T20" fmla="*/ 21 w 153"/>
                  <a:gd name="T21" fmla="*/ 25 h 82"/>
                  <a:gd name="T22" fmla="*/ 27 w 153"/>
                  <a:gd name="T23" fmla="*/ 23 h 82"/>
                  <a:gd name="T24" fmla="*/ 33 w 153"/>
                  <a:gd name="T25" fmla="*/ 20 h 82"/>
                  <a:gd name="T26" fmla="*/ 36 w 153"/>
                  <a:gd name="T27" fmla="*/ 18 h 82"/>
                  <a:gd name="T28" fmla="*/ 39 w 153"/>
                  <a:gd name="T29" fmla="*/ 17 h 82"/>
                  <a:gd name="T30" fmla="*/ 41 w 153"/>
                  <a:gd name="T31" fmla="*/ 15 h 82"/>
                  <a:gd name="T32" fmla="*/ 44 w 153"/>
                  <a:gd name="T33" fmla="*/ 13 h 82"/>
                  <a:gd name="T34" fmla="*/ 45 w 153"/>
                  <a:gd name="T35" fmla="*/ 11 h 82"/>
                  <a:gd name="T36" fmla="*/ 47 w 153"/>
                  <a:gd name="T37" fmla="*/ 9 h 82"/>
                  <a:gd name="T38" fmla="*/ 48 w 153"/>
                  <a:gd name="T39" fmla="*/ 6 h 82"/>
                  <a:gd name="T40" fmla="*/ 49 w 153"/>
                  <a:gd name="T41" fmla="*/ 4 h 82"/>
                  <a:gd name="T42" fmla="*/ 43 w 153"/>
                  <a:gd name="T43" fmla="*/ 3 h 82"/>
                  <a:gd name="T44" fmla="*/ 37 w 153"/>
                  <a:gd name="T45" fmla="*/ 1 h 82"/>
                  <a:gd name="T46" fmla="*/ 31 w 153"/>
                  <a:gd name="T47" fmla="*/ 0 h 82"/>
                  <a:gd name="T48" fmla="*/ 25 w 153"/>
                  <a:gd name="T49" fmla="*/ 0 h 82"/>
                  <a:gd name="T50" fmla="*/ 22 w 153"/>
                  <a:gd name="T51" fmla="*/ 0 h 82"/>
                  <a:gd name="T52" fmla="*/ 19 w 153"/>
                  <a:gd name="T53" fmla="*/ 0 h 82"/>
                  <a:gd name="T54" fmla="*/ 17 w 153"/>
                  <a:gd name="T55" fmla="*/ 1 h 82"/>
                  <a:gd name="T56" fmla="*/ 14 w 153"/>
                  <a:gd name="T57" fmla="*/ 1 h 82"/>
                  <a:gd name="T58" fmla="*/ 12 w 153"/>
                  <a:gd name="T59" fmla="*/ 2 h 82"/>
                  <a:gd name="T60" fmla="*/ 11 w 153"/>
                  <a:gd name="T61" fmla="*/ 3 h 82"/>
                  <a:gd name="T62" fmla="*/ 10 w 153"/>
                  <a:gd name="T63" fmla="*/ 5 h 82"/>
                  <a:gd name="T64" fmla="*/ 8 w 153"/>
                  <a:gd name="T65" fmla="*/ 6 h 82"/>
                  <a:gd name="T66" fmla="*/ 10 w 153"/>
                  <a:gd name="T67" fmla="*/ 8 h 82"/>
                  <a:gd name="T68" fmla="*/ 12 w 153"/>
                  <a:gd name="T69" fmla="*/ 10 h 82"/>
                  <a:gd name="T70" fmla="*/ 12 w 153"/>
                  <a:gd name="T71" fmla="*/ 11 h 82"/>
                  <a:gd name="T72" fmla="*/ 13 w 153"/>
                  <a:gd name="T73" fmla="*/ 12 h 82"/>
                  <a:gd name="T74" fmla="*/ 14 w 153"/>
                  <a:gd name="T75" fmla="*/ 12 h 82"/>
                  <a:gd name="T76" fmla="*/ 15 w 153"/>
                  <a:gd name="T77" fmla="*/ 12 h 82"/>
                  <a:gd name="T78" fmla="*/ 13 w 153"/>
                  <a:gd name="T79" fmla="*/ 14 h 82"/>
                  <a:gd name="T80" fmla="*/ 11 w 153"/>
                  <a:gd name="T81" fmla="*/ 16 h 82"/>
                  <a:gd name="T82" fmla="*/ 9 w 153"/>
                  <a:gd name="T83" fmla="*/ 18 h 82"/>
                  <a:gd name="T84" fmla="*/ 7 w 153"/>
                  <a:gd name="T85" fmla="*/ 19 h 82"/>
                  <a:gd name="T86" fmla="*/ 6 w 153"/>
                  <a:gd name="T87" fmla="*/ 22 h 82"/>
                  <a:gd name="T88" fmla="*/ 4 w 153"/>
                  <a:gd name="T89" fmla="*/ 24 h 82"/>
                  <a:gd name="T90" fmla="*/ 2 w 153"/>
                  <a:gd name="T91" fmla="*/ 26 h 82"/>
                  <a:gd name="T92" fmla="*/ 0 w 153"/>
                  <a:gd name="T93" fmla="*/ 27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52" name="Freeform 406"/>
              <p:cNvSpPr>
                <a:spLocks/>
              </p:cNvSpPr>
              <p:nvPr/>
            </p:nvSpPr>
            <p:spPr bwMode="auto">
              <a:xfrm>
                <a:off x="1414" y="1217"/>
                <a:ext cx="29" cy="17"/>
              </a:xfrm>
              <a:custGeom>
                <a:avLst/>
                <a:gdLst>
                  <a:gd name="T0" fmla="*/ 0 w 86"/>
                  <a:gd name="T1" fmla="*/ 13 h 50"/>
                  <a:gd name="T2" fmla="*/ 2 w 86"/>
                  <a:gd name="T3" fmla="*/ 14 h 50"/>
                  <a:gd name="T4" fmla="*/ 4 w 86"/>
                  <a:gd name="T5" fmla="*/ 15 h 50"/>
                  <a:gd name="T6" fmla="*/ 5 w 86"/>
                  <a:gd name="T7" fmla="*/ 16 h 50"/>
                  <a:gd name="T8" fmla="*/ 8 w 86"/>
                  <a:gd name="T9" fmla="*/ 16 h 50"/>
                  <a:gd name="T10" fmla="*/ 12 w 86"/>
                  <a:gd name="T11" fmla="*/ 17 h 50"/>
                  <a:gd name="T12" fmla="*/ 16 w 86"/>
                  <a:gd name="T13" fmla="*/ 17 h 50"/>
                  <a:gd name="T14" fmla="*/ 20 w 86"/>
                  <a:gd name="T15" fmla="*/ 17 h 50"/>
                  <a:gd name="T16" fmla="*/ 23 w 86"/>
                  <a:gd name="T17" fmla="*/ 16 h 50"/>
                  <a:gd name="T18" fmla="*/ 25 w 86"/>
                  <a:gd name="T19" fmla="*/ 16 h 50"/>
                  <a:gd name="T20" fmla="*/ 27 w 86"/>
                  <a:gd name="T21" fmla="*/ 15 h 50"/>
                  <a:gd name="T22" fmla="*/ 28 w 86"/>
                  <a:gd name="T23" fmla="*/ 14 h 50"/>
                  <a:gd name="T24" fmla="*/ 28 w 86"/>
                  <a:gd name="T25" fmla="*/ 13 h 50"/>
                  <a:gd name="T26" fmla="*/ 29 w 86"/>
                  <a:gd name="T27" fmla="*/ 11 h 50"/>
                  <a:gd name="T28" fmla="*/ 29 w 86"/>
                  <a:gd name="T29" fmla="*/ 9 h 50"/>
                  <a:gd name="T30" fmla="*/ 29 w 86"/>
                  <a:gd name="T31" fmla="*/ 6 h 50"/>
                  <a:gd name="T32" fmla="*/ 28 w 86"/>
                  <a:gd name="T33" fmla="*/ 3 h 50"/>
                  <a:gd name="T34" fmla="*/ 28 w 86"/>
                  <a:gd name="T35" fmla="*/ 2 h 50"/>
                  <a:gd name="T36" fmla="*/ 27 w 86"/>
                  <a:gd name="T37" fmla="*/ 2 h 50"/>
                  <a:gd name="T38" fmla="*/ 26 w 86"/>
                  <a:gd name="T39" fmla="*/ 1 h 50"/>
                  <a:gd name="T40" fmla="*/ 25 w 86"/>
                  <a:gd name="T41" fmla="*/ 0 h 50"/>
                  <a:gd name="T42" fmla="*/ 0 w 86"/>
                  <a:gd name="T43" fmla="*/ 13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53" name="Freeform 407"/>
              <p:cNvSpPr>
                <a:spLocks/>
              </p:cNvSpPr>
              <p:nvPr/>
            </p:nvSpPr>
            <p:spPr bwMode="auto">
              <a:xfrm>
                <a:off x="1379" y="1163"/>
                <a:ext cx="55" cy="25"/>
              </a:xfrm>
              <a:custGeom>
                <a:avLst/>
                <a:gdLst>
                  <a:gd name="T0" fmla="*/ 38 w 172"/>
                  <a:gd name="T1" fmla="*/ 21 h 74"/>
                  <a:gd name="T2" fmla="*/ 35 w 172"/>
                  <a:gd name="T3" fmla="*/ 21 h 74"/>
                  <a:gd name="T4" fmla="*/ 32 w 172"/>
                  <a:gd name="T5" fmla="*/ 21 h 74"/>
                  <a:gd name="T6" fmla="*/ 29 w 172"/>
                  <a:gd name="T7" fmla="*/ 21 h 74"/>
                  <a:gd name="T8" fmla="*/ 26 w 172"/>
                  <a:gd name="T9" fmla="*/ 21 h 74"/>
                  <a:gd name="T10" fmla="*/ 19 w 172"/>
                  <a:gd name="T11" fmla="*/ 25 h 74"/>
                  <a:gd name="T12" fmla="*/ 11 w 172"/>
                  <a:gd name="T13" fmla="*/ 25 h 74"/>
                  <a:gd name="T14" fmla="*/ 12 w 172"/>
                  <a:gd name="T15" fmla="*/ 21 h 74"/>
                  <a:gd name="T16" fmla="*/ 12 w 172"/>
                  <a:gd name="T17" fmla="*/ 17 h 74"/>
                  <a:gd name="T18" fmla="*/ 10 w 172"/>
                  <a:gd name="T19" fmla="*/ 17 h 74"/>
                  <a:gd name="T20" fmla="*/ 7 w 172"/>
                  <a:gd name="T21" fmla="*/ 16 h 74"/>
                  <a:gd name="T22" fmla="*/ 5 w 172"/>
                  <a:gd name="T23" fmla="*/ 16 h 74"/>
                  <a:gd name="T24" fmla="*/ 3 w 172"/>
                  <a:gd name="T25" fmla="*/ 15 h 74"/>
                  <a:gd name="T26" fmla="*/ 2 w 172"/>
                  <a:gd name="T27" fmla="*/ 14 h 74"/>
                  <a:gd name="T28" fmla="*/ 1 w 172"/>
                  <a:gd name="T29" fmla="*/ 13 h 74"/>
                  <a:gd name="T30" fmla="*/ 0 w 172"/>
                  <a:gd name="T31" fmla="*/ 12 h 74"/>
                  <a:gd name="T32" fmla="*/ 0 w 172"/>
                  <a:gd name="T33" fmla="*/ 10 h 74"/>
                  <a:gd name="T34" fmla="*/ 0 w 172"/>
                  <a:gd name="T35" fmla="*/ 9 h 74"/>
                  <a:gd name="T36" fmla="*/ 1 w 172"/>
                  <a:gd name="T37" fmla="*/ 7 h 74"/>
                  <a:gd name="T38" fmla="*/ 2 w 172"/>
                  <a:gd name="T39" fmla="*/ 6 h 74"/>
                  <a:gd name="T40" fmla="*/ 3 w 172"/>
                  <a:gd name="T41" fmla="*/ 5 h 74"/>
                  <a:gd name="T42" fmla="*/ 4 w 172"/>
                  <a:gd name="T43" fmla="*/ 3 h 74"/>
                  <a:gd name="T44" fmla="*/ 6 w 172"/>
                  <a:gd name="T45" fmla="*/ 2 h 74"/>
                  <a:gd name="T46" fmla="*/ 8 w 172"/>
                  <a:gd name="T47" fmla="*/ 2 h 74"/>
                  <a:gd name="T48" fmla="*/ 9 w 172"/>
                  <a:gd name="T49" fmla="*/ 1 h 74"/>
                  <a:gd name="T50" fmla="*/ 13 w 172"/>
                  <a:gd name="T51" fmla="*/ 0 h 74"/>
                  <a:gd name="T52" fmla="*/ 18 w 172"/>
                  <a:gd name="T53" fmla="*/ 0 h 74"/>
                  <a:gd name="T54" fmla="*/ 22 w 172"/>
                  <a:gd name="T55" fmla="*/ 0 h 74"/>
                  <a:gd name="T56" fmla="*/ 26 w 172"/>
                  <a:gd name="T57" fmla="*/ 0 h 74"/>
                  <a:gd name="T58" fmla="*/ 30 w 172"/>
                  <a:gd name="T59" fmla="*/ 0 h 74"/>
                  <a:gd name="T60" fmla="*/ 34 w 172"/>
                  <a:gd name="T61" fmla="*/ 1 h 74"/>
                  <a:gd name="T62" fmla="*/ 37 w 172"/>
                  <a:gd name="T63" fmla="*/ 2 h 74"/>
                  <a:gd name="T64" fmla="*/ 41 w 172"/>
                  <a:gd name="T65" fmla="*/ 4 h 74"/>
                  <a:gd name="T66" fmla="*/ 44 w 172"/>
                  <a:gd name="T67" fmla="*/ 6 h 74"/>
                  <a:gd name="T68" fmla="*/ 48 w 172"/>
                  <a:gd name="T69" fmla="*/ 7 h 74"/>
                  <a:gd name="T70" fmla="*/ 51 w 172"/>
                  <a:gd name="T71" fmla="*/ 8 h 74"/>
                  <a:gd name="T72" fmla="*/ 55 w 172"/>
                  <a:gd name="T73" fmla="*/ 8 h 74"/>
                  <a:gd name="T74" fmla="*/ 55 w 172"/>
                  <a:gd name="T75" fmla="*/ 15 h 74"/>
                  <a:gd name="T76" fmla="*/ 54 w 172"/>
                  <a:gd name="T77" fmla="*/ 16 h 74"/>
                  <a:gd name="T78" fmla="*/ 53 w 172"/>
                  <a:gd name="T79" fmla="*/ 18 h 74"/>
                  <a:gd name="T80" fmla="*/ 51 w 172"/>
                  <a:gd name="T81" fmla="*/ 19 h 74"/>
                  <a:gd name="T82" fmla="*/ 51 w 172"/>
                  <a:gd name="T83" fmla="*/ 20 h 74"/>
                  <a:gd name="T84" fmla="*/ 49 w 172"/>
                  <a:gd name="T85" fmla="*/ 21 h 74"/>
                  <a:gd name="T86" fmla="*/ 48 w 172"/>
                  <a:gd name="T87" fmla="*/ 21 h 74"/>
                  <a:gd name="T88" fmla="*/ 47 w 172"/>
                  <a:gd name="T89" fmla="*/ 22 h 74"/>
                  <a:gd name="T90" fmla="*/ 45 w 172"/>
                  <a:gd name="T91" fmla="*/ 22 h 74"/>
                  <a:gd name="T92" fmla="*/ 42 w 172"/>
                  <a:gd name="T93" fmla="*/ 22 h 74"/>
                  <a:gd name="T94" fmla="*/ 39 w 172"/>
                  <a:gd name="T95" fmla="*/ 21 h 74"/>
                  <a:gd name="T96" fmla="*/ 36 w 172"/>
                  <a:gd name="T97" fmla="*/ 20 h 74"/>
                  <a:gd name="T98" fmla="*/ 32 w 172"/>
                  <a:gd name="T99" fmla="*/ 19 h 74"/>
                  <a:gd name="T100" fmla="*/ 34 w 172"/>
                  <a:gd name="T101" fmla="*/ 19 h 74"/>
                  <a:gd name="T102" fmla="*/ 38 w 172"/>
                  <a:gd name="T103" fmla="*/ 21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54" name="Freeform 408"/>
              <p:cNvSpPr>
                <a:spLocks/>
              </p:cNvSpPr>
              <p:nvPr/>
            </p:nvSpPr>
            <p:spPr bwMode="auto">
              <a:xfrm>
                <a:off x="1450" y="1171"/>
                <a:ext cx="38" cy="17"/>
              </a:xfrm>
              <a:custGeom>
                <a:avLst/>
                <a:gdLst>
                  <a:gd name="T0" fmla="*/ 9 w 120"/>
                  <a:gd name="T1" fmla="*/ 17 h 49"/>
                  <a:gd name="T2" fmla="*/ 15 w 120"/>
                  <a:gd name="T3" fmla="*/ 17 h 49"/>
                  <a:gd name="T4" fmla="*/ 20 w 120"/>
                  <a:gd name="T5" fmla="*/ 17 h 49"/>
                  <a:gd name="T6" fmla="*/ 25 w 120"/>
                  <a:gd name="T7" fmla="*/ 16 h 49"/>
                  <a:gd name="T8" fmla="*/ 29 w 120"/>
                  <a:gd name="T9" fmla="*/ 15 h 49"/>
                  <a:gd name="T10" fmla="*/ 30 w 120"/>
                  <a:gd name="T11" fmla="*/ 14 h 49"/>
                  <a:gd name="T12" fmla="*/ 32 w 120"/>
                  <a:gd name="T13" fmla="*/ 13 h 49"/>
                  <a:gd name="T14" fmla="*/ 33 w 120"/>
                  <a:gd name="T15" fmla="*/ 12 h 49"/>
                  <a:gd name="T16" fmla="*/ 34 w 120"/>
                  <a:gd name="T17" fmla="*/ 11 h 49"/>
                  <a:gd name="T18" fmla="*/ 36 w 120"/>
                  <a:gd name="T19" fmla="*/ 8 h 49"/>
                  <a:gd name="T20" fmla="*/ 38 w 120"/>
                  <a:gd name="T21" fmla="*/ 4 h 49"/>
                  <a:gd name="T22" fmla="*/ 32 w 120"/>
                  <a:gd name="T23" fmla="*/ 2 h 49"/>
                  <a:gd name="T24" fmla="*/ 27 w 120"/>
                  <a:gd name="T25" fmla="*/ 1 h 49"/>
                  <a:gd name="T26" fmla="*/ 21 w 120"/>
                  <a:gd name="T27" fmla="*/ 0 h 49"/>
                  <a:gd name="T28" fmla="*/ 16 w 120"/>
                  <a:gd name="T29" fmla="*/ 0 h 49"/>
                  <a:gd name="T30" fmla="*/ 11 w 120"/>
                  <a:gd name="T31" fmla="*/ 0 h 49"/>
                  <a:gd name="T32" fmla="*/ 6 w 120"/>
                  <a:gd name="T33" fmla="*/ 1 h 49"/>
                  <a:gd name="T34" fmla="*/ 3 w 120"/>
                  <a:gd name="T35" fmla="*/ 1 h 49"/>
                  <a:gd name="T36" fmla="*/ 0 w 120"/>
                  <a:gd name="T37" fmla="*/ 2 h 49"/>
                  <a:gd name="T38" fmla="*/ 0 w 120"/>
                  <a:gd name="T39" fmla="*/ 10 h 49"/>
                  <a:gd name="T40" fmla="*/ 1 w 120"/>
                  <a:gd name="T41" fmla="*/ 12 h 49"/>
                  <a:gd name="T42" fmla="*/ 2 w 120"/>
                  <a:gd name="T43" fmla="*/ 13 h 49"/>
                  <a:gd name="T44" fmla="*/ 3 w 120"/>
                  <a:gd name="T45" fmla="*/ 14 h 49"/>
                  <a:gd name="T46" fmla="*/ 4 w 120"/>
                  <a:gd name="T47" fmla="*/ 16 h 49"/>
                  <a:gd name="T48" fmla="*/ 6 w 120"/>
                  <a:gd name="T49" fmla="*/ 17 h 49"/>
                  <a:gd name="T50" fmla="*/ 9 w 120"/>
                  <a:gd name="T51" fmla="*/ 1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55" name="Freeform 409"/>
              <p:cNvSpPr>
                <a:spLocks/>
              </p:cNvSpPr>
              <p:nvPr/>
            </p:nvSpPr>
            <p:spPr bwMode="auto">
              <a:xfrm>
                <a:off x="1441" y="1194"/>
                <a:ext cx="26" cy="19"/>
              </a:xfrm>
              <a:custGeom>
                <a:avLst/>
                <a:gdLst>
                  <a:gd name="T0" fmla="*/ 10 w 85"/>
                  <a:gd name="T1" fmla="*/ 0 h 61"/>
                  <a:gd name="T2" fmla="*/ 7 w 85"/>
                  <a:gd name="T3" fmla="*/ 2 h 61"/>
                  <a:gd name="T4" fmla="*/ 3 w 85"/>
                  <a:gd name="T5" fmla="*/ 4 h 61"/>
                  <a:gd name="T6" fmla="*/ 2 w 85"/>
                  <a:gd name="T7" fmla="*/ 5 h 61"/>
                  <a:gd name="T8" fmla="*/ 1 w 85"/>
                  <a:gd name="T9" fmla="*/ 7 h 61"/>
                  <a:gd name="T10" fmla="*/ 0 w 85"/>
                  <a:gd name="T11" fmla="*/ 8 h 61"/>
                  <a:gd name="T12" fmla="*/ 0 w 85"/>
                  <a:gd name="T13" fmla="*/ 10 h 61"/>
                  <a:gd name="T14" fmla="*/ 0 w 85"/>
                  <a:gd name="T15" fmla="*/ 11 h 61"/>
                  <a:gd name="T16" fmla="*/ 0 w 85"/>
                  <a:gd name="T17" fmla="*/ 12 h 61"/>
                  <a:gd name="T18" fmla="*/ 1 w 85"/>
                  <a:gd name="T19" fmla="*/ 12 h 61"/>
                  <a:gd name="T20" fmla="*/ 2 w 85"/>
                  <a:gd name="T21" fmla="*/ 13 h 61"/>
                  <a:gd name="T22" fmla="*/ 3 w 85"/>
                  <a:gd name="T23" fmla="*/ 15 h 61"/>
                  <a:gd name="T24" fmla="*/ 6 w 85"/>
                  <a:gd name="T25" fmla="*/ 17 h 61"/>
                  <a:gd name="T26" fmla="*/ 8 w 85"/>
                  <a:gd name="T27" fmla="*/ 17 h 61"/>
                  <a:gd name="T28" fmla="*/ 11 w 85"/>
                  <a:gd name="T29" fmla="*/ 18 h 61"/>
                  <a:gd name="T30" fmla="*/ 14 w 85"/>
                  <a:gd name="T31" fmla="*/ 19 h 61"/>
                  <a:gd name="T32" fmla="*/ 16 w 85"/>
                  <a:gd name="T33" fmla="*/ 19 h 61"/>
                  <a:gd name="T34" fmla="*/ 17 w 85"/>
                  <a:gd name="T35" fmla="*/ 19 h 61"/>
                  <a:gd name="T36" fmla="*/ 18 w 85"/>
                  <a:gd name="T37" fmla="*/ 19 h 61"/>
                  <a:gd name="T38" fmla="*/ 19 w 85"/>
                  <a:gd name="T39" fmla="*/ 18 h 61"/>
                  <a:gd name="T40" fmla="*/ 20 w 85"/>
                  <a:gd name="T41" fmla="*/ 18 h 61"/>
                  <a:gd name="T42" fmla="*/ 22 w 85"/>
                  <a:gd name="T43" fmla="*/ 16 h 61"/>
                  <a:gd name="T44" fmla="*/ 24 w 85"/>
                  <a:gd name="T45" fmla="*/ 15 h 61"/>
                  <a:gd name="T46" fmla="*/ 24 w 85"/>
                  <a:gd name="T47" fmla="*/ 12 h 61"/>
                  <a:gd name="T48" fmla="*/ 25 w 85"/>
                  <a:gd name="T49" fmla="*/ 10 h 61"/>
                  <a:gd name="T50" fmla="*/ 26 w 85"/>
                  <a:gd name="T51" fmla="*/ 8 h 61"/>
                  <a:gd name="T52" fmla="*/ 26 w 85"/>
                  <a:gd name="T53" fmla="*/ 6 h 61"/>
                  <a:gd name="T54" fmla="*/ 10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56" name="Freeform 410"/>
              <p:cNvSpPr>
                <a:spLocks/>
              </p:cNvSpPr>
              <p:nvPr/>
            </p:nvSpPr>
            <p:spPr bwMode="auto">
              <a:xfrm>
                <a:off x="1254" y="1188"/>
                <a:ext cx="31" cy="6"/>
              </a:xfrm>
              <a:custGeom>
                <a:avLst/>
                <a:gdLst>
                  <a:gd name="T0" fmla="*/ 0 w 100"/>
                  <a:gd name="T1" fmla="*/ 2 h 19"/>
                  <a:gd name="T2" fmla="*/ 2 w 100"/>
                  <a:gd name="T3" fmla="*/ 3 h 19"/>
                  <a:gd name="T4" fmla="*/ 4 w 100"/>
                  <a:gd name="T5" fmla="*/ 5 h 19"/>
                  <a:gd name="T6" fmla="*/ 7 w 100"/>
                  <a:gd name="T7" fmla="*/ 6 h 19"/>
                  <a:gd name="T8" fmla="*/ 8 w 100"/>
                  <a:gd name="T9" fmla="*/ 6 h 19"/>
                  <a:gd name="T10" fmla="*/ 31 w 100"/>
                  <a:gd name="T11" fmla="*/ 2 h 19"/>
                  <a:gd name="T12" fmla="*/ 23 w 100"/>
                  <a:gd name="T13" fmla="*/ 1 h 19"/>
                  <a:gd name="T14" fmla="*/ 15 w 100"/>
                  <a:gd name="T15" fmla="*/ 0 h 19"/>
                  <a:gd name="T16" fmla="*/ 11 w 100"/>
                  <a:gd name="T17" fmla="*/ 0 h 19"/>
                  <a:gd name="T18" fmla="*/ 7 w 100"/>
                  <a:gd name="T19" fmla="*/ 0 h 19"/>
                  <a:gd name="T20" fmla="*/ 4 w 100"/>
                  <a:gd name="T21" fmla="*/ 1 h 19"/>
                  <a:gd name="T22" fmla="*/ 0 w 100"/>
                  <a:gd name="T23" fmla="*/ 2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57" name="Freeform 411"/>
              <p:cNvSpPr>
                <a:spLocks/>
              </p:cNvSpPr>
              <p:nvPr/>
            </p:nvSpPr>
            <p:spPr bwMode="auto">
              <a:xfrm>
                <a:off x="1272" y="1168"/>
                <a:ext cx="53" cy="15"/>
              </a:xfrm>
              <a:custGeom>
                <a:avLst/>
                <a:gdLst>
                  <a:gd name="T0" fmla="*/ 0 w 166"/>
                  <a:gd name="T1" fmla="*/ 9 h 45"/>
                  <a:gd name="T2" fmla="*/ 0 w 166"/>
                  <a:gd name="T3" fmla="*/ 10 h 45"/>
                  <a:gd name="T4" fmla="*/ 1 w 166"/>
                  <a:gd name="T5" fmla="*/ 10 h 45"/>
                  <a:gd name="T6" fmla="*/ 3 w 166"/>
                  <a:gd name="T7" fmla="*/ 11 h 45"/>
                  <a:gd name="T8" fmla="*/ 4 w 166"/>
                  <a:gd name="T9" fmla="*/ 12 h 45"/>
                  <a:gd name="T10" fmla="*/ 9 w 166"/>
                  <a:gd name="T11" fmla="*/ 13 h 45"/>
                  <a:gd name="T12" fmla="*/ 14 w 166"/>
                  <a:gd name="T13" fmla="*/ 14 h 45"/>
                  <a:gd name="T14" fmla="*/ 24 w 166"/>
                  <a:gd name="T15" fmla="*/ 15 h 45"/>
                  <a:gd name="T16" fmla="*/ 29 w 166"/>
                  <a:gd name="T17" fmla="*/ 15 h 45"/>
                  <a:gd name="T18" fmla="*/ 53 w 166"/>
                  <a:gd name="T19" fmla="*/ 9 h 45"/>
                  <a:gd name="T20" fmla="*/ 50 w 166"/>
                  <a:gd name="T21" fmla="*/ 8 h 45"/>
                  <a:gd name="T22" fmla="*/ 44 w 166"/>
                  <a:gd name="T23" fmla="*/ 6 h 45"/>
                  <a:gd name="T24" fmla="*/ 35 w 166"/>
                  <a:gd name="T25" fmla="*/ 4 h 45"/>
                  <a:gd name="T26" fmla="*/ 26 w 166"/>
                  <a:gd name="T27" fmla="*/ 1 h 45"/>
                  <a:gd name="T28" fmla="*/ 21 w 166"/>
                  <a:gd name="T29" fmla="*/ 1 h 45"/>
                  <a:gd name="T30" fmla="*/ 16 w 166"/>
                  <a:gd name="T31" fmla="*/ 0 h 45"/>
                  <a:gd name="T32" fmla="*/ 11 w 166"/>
                  <a:gd name="T33" fmla="*/ 0 h 45"/>
                  <a:gd name="T34" fmla="*/ 8 w 166"/>
                  <a:gd name="T35" fmla="*/ 1 h 45"/>
                  <a:gd name="T36" fmla="*/ 6 w 166"/>
                  <a:gd name="T37" fmla="*/ 1 h 45"/>
                  <a:gd name="T38" fmla="*/ 4 w 166"/>
                  <a:gd name="T39" fmla="*/ 2 h 45"/>
                  <a:gd name="T40" fmla="*/ 3 w 166"/>
                  <a:gd name="T41" fmla="*/ 2 h 45"/>
                  <a:gd name="T42" fmla="*/ 2 w 166"/>
                  <a:gd name="T43" fmla="*/ 3 h 45"/>
                  <a:gd name="T44" fmla="*/ 1 w 166"/>
                  <a:gd name="T45" fmla="*/ 4 h 45"/>
                  <a:gd name="T46" fmla="*/ 0 w 166"/>
                  <a:gd name="T47" fmla="*/ 6 h 45"/>
                  <a:gd name="T48" fmla="*/ 0 w 166"/>
                  <a:gd name="T49" fmla="*/ 7 h 45"/>
                  <a:gd name="T50" fmla="*/ 0 w 166"/>
                  <a:gd name="T51" fmla="*/ 9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58" name="Freeform 412"/>
              <p:cNvSpPr>
                <a:spLocks/>
              </p:cNvSpPr>
              <p:nvPr/>
            </p:nvSpPr>
            <p:spPr bwMode="auto">
              <a:xfrm>
                <a:off x="1488" y="1422"/>
                <a:ext cx="11" cy="8"/>
              </a:xfrm>
              <a:custGeom>
                <a:avLst/>
                <a:gdLst>
                  <a:gd name="T0" fmla="*/ 0 w 33"/>
                  <a:gd name="T1" fmla="*/ 0 h 25"/>
                  <a:gd name="T2" fmla="*/ 0 w 33"/>
                  <a:gd name="T3" fmla="*/ 3 h 25"/>
                  <a:gd name="T4" fmla="*/ 1 w 33"/>
                  <a:gd name="T5" fmla="*/ 5 h 25"/>
                  <a:gd name="T6" fmla="*/ 2 w 33"/>
                  <a:gd name="T7" fmla="*/ 6 h 25"/>
                  <a:gd name="T8" fmla="*/ 4 w 33"/>
                  <a:gd name="T9" fmla="*/ 7 h 25"/>
                  <a:gd name="T10" fmla="*/ 5 w 33"/>
                  <a:gd name="T11" fmla="*/ 8 h 25"/>
                  <a:gd name="T12" fmla="*/ 7 w 33"/>
                  <a:gd name="T13" fmla="*/ 8 h 25"/>
                  <a:gd name="T14" fmla="*/ 9 w 33"/>
                  <a:gd name="T15" fmla="*/ 8 h 25"/>
                  <a:gd name="T16" fmla="*/ 11 w 33"/>
                  <a:gd name="T17" fmla="*/ 8 h 25"/>
                  <a:gd name="T18" fmla="*/ 11 w 33"/>
                  <a:gd name="T19" fmla="*/ 0 h 25"/>
                  <a:gd name="T20" fmla="*/ 8 w 33"/>
                  <a:gd name="T21" fmla="*/ 0 h 25"/>
                  <a:gd name="T22" fmla="*/ 5 w 33"/>
                  <a:gd name="T23" fmla="*/ 0 h 25"/>
                  <a:gd name="T24" fmla="*/ 3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59" name="Freeform 413"/>
              <p:cNvSpPr>
                <a:spLocks/>
              </p:cNvSpPr>
              <p:nvPr/>
            </p:nvSpPr>
            <p:spPr bwMode="auto">
              <a:xfrm>
                <a:off x="1605" y="1729"/>
                <a:ext cx="16" cy="20"/>
              </a:xfrm>
              <a:custGeom>
                <a:avLst/>
                <a:gdLst>
                  <a:gd name="T0" fmla="*/ 0 w 48"/>
                  <a:gd name="T1" fmla="*/ 20 h 62"/>
                  <a:gd name="T2" fmla="*/ 4 w 48"/>
                  <a:gd name="T3" fmla="*/ 18 h 62"/>
                  <a:gd name="T4" fmla="*/ 7 w 48"/>
                  <a:gd name="T5" fmla="*/ 16 h 62"/>
                  <a:gd name="T6" fmla="*/ 10 w 48"/>
                  <a:gd name="T7" fmla="*/ 14 h 62"/>
                  <a:gd name="T8" fmla="*/ 12 w 48"/>
                  <a:gd name="T9" fmla="*/ 12 h 62"/>
                  <a:gd name="T10" fmla="*/ 14 w 48"/>
                  <a:gd name="T11" fmla="*/ 9 h 62"/>
                  <a:gd name="T12" fmla="*/ 15 w 48"/>
                  <a:gd name="T13" fmla="*/ 6 h 62"/>
                  <a:gd name="T14" fmla="*/ 16 w 48"/>
                  <a:gd name="T15" fmla="*/ 3 h 62"/>
                  <a:gd name="T16" fmla="*/ 16 w 48"/>
                  <a:gd name="T17" fmla="*/ 0 h 62"/>
                  <a:gd name="T18" fmla="*/ 13 w 48"/>
                  <a:gd name="T19" fmla="*/ 1 h 62"/>
                  <a:gd name="T20" fmla="*/ 11 w 48"/>
                  <a:gd name="T21" fmla="*/ 2 h 62"/>
                  <a:gd name="T22" fmla="*/ 8 w 48"/>
                  <a:gd name="T23" fmla="*/ 3 h 62"/>
                  <a:gd name="T24" fmla="*/ 6 w 48"/>
                  <a:gd name="T25" fmla="*/ 5 h 62"/>
                  <a:gd name="T26" fmla="*/ 3 w 48"/>
                  <a:gd name="T27" fmla="*/ 7 h 62"/>
                  <a:gd name="T28" fmla="*/ 2 w 48"/>
                  <a:gd name="T29" fmla="*/ 9 h 62"/>
                  <a:gd name="T30" fmla="*/ 1 w 48"/>
                  <a:gd name="T31" fmla="*/ 10 h 62"/>
                  <a:gd name="T32" fmla="*/ 1 w 48"/>
                  <a:gd name="T33" fmla="*/ 11 h 62"/>
                  <a:gd name="T34" fmla="*/ 0 w 48"/>
                  <a:gd name="T35" fmla="*/ 13 h 62"/>
                  <a:gd name="T36" fmla="*/ 0 w 48"/>
                  <a:gd name="T37" fmla="*/ 14 h 62"/>
                  <a:gd name="T38" fmla="*/ 0 w 48"/>
                  <a:gd name="T39" fmla="*/ 17 h 62"/>
                  <a:gd name="T40" fmla="*/ 0 w 48"/>
                  <a:gd name="T41" fmla="*/ 2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60" name="Freeform 414"/>
              <p:cNvSpPr>
                <a:spLocks/>
              </p:cNvSpPr>
              <p:nvPr/>
            </p:nvSpPr>
            <p:spPr bwMode="auto">
              <a:xfrm>
                <a:off x="1554" y="1729"/>
                <a:ext cx="36" cy="20"/>
              </a:xfrm>
              <a:custGeom>
                <a:avLst/>
                <a:gdLst>
                  <a:gd name="T0" fmla="*/ 15 w 113"/>
                  <a:gd name="T1" fmla="*/ 0 h 62"/>
                  <a:gd name="T2" fmla="*/ 11 w 113"/>
                  <a:gd name="T3" fmla="*/ 2 h 62"/>
                  <a:gd name="T4" fmla="*/ 7 w 113"/>
                  <a:gd name="T5" fmla="*/ 5 h 62"/>
                  <a:gd name="T6" fmla="*/ 4 w 113"/>
                  <a:gd name="T7" fmla="*/ 9 h 62"/>
                  <a:gd name="T8" fmla="*/ 0 w 113"/>
                  <a:gd name="T9" fmla="*/ 12 h 62"/>
                  <a:gd name="T10" fmla="*/ 7 w 113"/>
                  <a:gd name="T11" fmla="*/ 15 h 62"/>
                  <a:gd name="T12" fmla="*/ 13 w 113"/>
                  <a:gd name="T13" fmla="*/ 17 h 62"/>
                  <a:gd name="T14" fmla="*/ 16 w 113"/>
                  <a:gd name="T15" fmla="*/ 18 h 62"/>
                  <a:gd name="T16" fmla="*/ 20 w 113"/>
                  <a:gd name="T17" fmla="*/ 19 h 62"/>
                  <a:gd name="T18" fmla="*/ 23 w 113"/>
                  <a:gd name="T19" fmla="*/ 20 h 62"/>
                  <a:gd name="T20" fmla="*/ 28 w 113"/>
                  <a:gd name="T21" fmla="*/ 20 h 62"/>
                  <a:gd name="T22" fmla="*/ 31 w 113"/>
                  <a:gd name="T23" fmla="*/ 20 h 62"/>
                  <a:gd name="T24" fmla="*/ 34 w 113"/>
                  <a:gd name="T25" fmla="*/ 19 h 62"/>
                  <a:gd name="T26" fmla="*/ 35 w 113"/>
                  <a:gd name="T27" fmla="*/ 18 h 62"/>
                  <a:gd name="T28" fmla="*/ 35 w 113"/>
                  <a:gd name="T29" fmla="*/ 17 h 62"/>
                  <a:gd name="T30" fmla="*/ 36 w 113"/>
                  <a:gd name="T31" fmla="*/ 17 h 62"/>
                  <a:gd name="T32" fmla="*/ 36 w 113"/>
                  <a:gd name="T33" fmla="*/ 16 h 62"/>
                  <a:gd name="T34" fmla="*/ 29 w 113"/>
                  <a:gd name="T35" fmla="*/ 13 h 62"/>
                  <a:gd name="T36" fmla="*/ 22 w 113"/>
                  <a:gd name="T37" fmla="*/ 10 h 62"/>
                  <a:gd name="T38" fmla="*/ 21 w 113"/>
                  <a:gd name="T39" fmla="*/ 9 h 62"/>
                  <a:gd name="T40" fmla="*/ 19 w 113"/>
                  <a:gd name="T41" fmla="*/ 8 h 62"/>
                  <a:gd name="T42" fmla="*/ 18 w 113"/>
                  <a:gd name="T43" fmla="*/ 7 h 62"/>
                  <a:gd name="T44" fmla="*/ 17 w 113"/>
                  <a:gd name="T45" fmla="*/ 6 h 62"/>
                  <a:gd name="T46" fmla="*/ 16 w 113"/>
                  <a:gd name="T47" fmla="*/ 5 h 62"/>
                  <a:gd name="T48" fmla="*/ 15 w 113"/>
                  <a:gd name="T49" fmla="*/ 3 h 62"/>
                  <a:gd name="T50" fmla="*/ 15 w 113"/>
                  <a:gd name="T51" fmla="*/ 2 h 62"/>
                  <a:gd name="T52" fmla="*/ 15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61" name="Freeform 415"/>
              <p:cNvSpPr>
                <a:spLocks/>
              </p:cNvSpPr>
              <p:nvPr/>
            </p:nvSpPr>
            <p:spPr bwMode="auto">
              <a:xfrm>
                <a:off x="1748" y="1188"/>
                <a:ext cx="29" cy="15"/>
              </a:xfrm>
              <a:custGeom>
                <a:avLst/>
                <a:gdLst>
                  <a:gd name="T0" fmla="*/ 0 w 93"/>
                  <a:gd name="T1" fmla="*/ 0 h 50"/>
                  <a:gd name="T2" fmla="*/ 5 w 93"/>
                  <a:gd name="T3" fmla="*/ 0 h 50"/>
                  <a:gd name="T4" fmla="*/ 9 w 93"/>
                  <a:gd name="T5" fmla="*/ 0 h 50"/>
                  <a:gd name="T6" fmla="*/ 14 w 93"/>
                  <a:gd name="T7" fmla="*/ 1 h 50"/>
                  <a:gd name="T8" fmla="*/ 18 w 93"/>
                  <a:gd name="T9" fmla="*/ 2 h 50"/>
                  <a:gd name="T10" fmla="*/ 20 w 93"/>
                  <a:gd name="T11" fmla="*/ 2 h 50"/>
                  <a:gd name="T12" fmla="*/ 22 w 93"/>
                  <a:gd name="T13" fmla="*/ 3 h 50"/>
                  <a:gd name="T14" fmla="*/ 23 w 93"/>
                  <a:gd name="T15" fmla="*/ 4 h 50"/>
                  <a:gd name="T16" fmla="*/ 25 w 93"/>
                  <a:gd name="T17" fmla="*/ 5 h 50"/>
                  <a:gd name="T18" fmla="*/ 27 w 93"/>
                  <a:gd name="T19" fmla="*/ 6 h 50"/>
                  <a:gd name="T20" fmla="*/ 28 w 93"/>
                  <a:gd name="T21" fmla="*/ 8 h 50"/>
                  <a:gd name="T22" fmla="*/ 28 w 93"/>
                  <a:gd name="T23" fmla="*/ 9 h 50"/>
                  <a:gd name="T24" fmla="*/ 29 w 93"/>
                  <a:gd name="T25" fmla="*/ 11 h 50"/>
                  <a:gd name="T26" fmla="*/ 25 w 93"/>
                  <a:gd name="T27" fmla="*/ 11 h 50"/>
                  <a:gd name="T28" fmla="*/ 21 w 93"/>
                  <a:gd name="T29" fmla="*/ 12 h 50"/>
                  <a:gd name="T30" fmla="*/ 19 w 93"/>
                  <a:gd name="T31" fmla="*/ 12 h 50"/>
                  <a:gd name="T32" fmla="*/ 16 w 93"/>
                  <a:gd name="T33" fmla="*/ 13 h 50"/>
                  <a:gd name="T34" fmla="*/ 13 w 93"/>
                  <a:gd name="T35" fmla="*/ 14 h 50"/>
                  <a:gd name="T36" fmla="*/ 10 w 93"/>
                  <a:gd name="T37" fmla="*/ 15 h 50"/>
                  <a:gd name="T38" fmla="*/ 9 w 93"/>
                  <a:gd name="T39" fmla="*/ 15 h 50"/>
                  <a:gd name="T40" fmla="*/ 9 w 93"/>
                  <a:gd name="T41" fmla="*/ 14 h 50"/>
                  <a:gd name="T42" fmla="*/ 8 w 93"/>
                  <a:gd name="T43" fmla="*/ 14 h 50"/>
                  <a:gd name="T44" fmla="*/ 8 w 93"/>
                  <a:gd name="T45" fmla="*/ 14 h 50"/>
                  <a:gd name="T46" fmla="*/ 7 w 93"/>
                  <a:gd name="T47" fmla="*/ 12 h 50"/>
                  <a:gd name="T48" fmla="*/ 7 w 93"/>
                  <a:gd name="T49" fmla="*/ 11 h 50"/>
                  <a:gd name="T50" fmla="*/ 7 w 93"/>
                  <a:gd name="T51" fmla="*/ 9 h 50"/>
                  <a:gd name="T52" fmla="*/ 7 w 93"/>
                  <a:gd name="T53" fmla="*/ 8 h 50"/>
                  <a:gd name="T54" fmla="*/ 7 w 93"/>
                  <a:gd name="T55" fmla="*/ 7 h 50"/>
                  <a:gd name="T56" fmla="*/ 8 w 93"/>
                  <a:gd name="T57" fmla="*/ 6 h 50"/>
                  <a:gd name="T58" fmla="*/ 0 w 93"/>
                  <a:gd name="T59" fmla="*/ 6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62" name="Freeform 416"/>
              <p:cNvSpPr>
                <a:spLocks/>
              </p:cNvSpPr>
              <p:nvPr/>
            </p:nvSpPr>
            <p:spPr bwMode="auto">
              <a:xfrm>
                <a:off x="1436" y="1246"/>
                <a:ext cx="331" cy="198"/>
              </a:xfrm>
              <a:custGeom>
                <a:avLst/>
                <a:gdLst>
                  <a:gd name="T0" fmla="*/ 6 w 1029"/>
                  <a:gd name="T1" fmla="*/ 37 h 604"/>
                  <a:gd name="T2" fmla="*/ 22 w 1029"/>
                  <a:gd name="T3" fmla="*/ 20 h 604"/>
                  <a:gd name="T4" fmla="*/ 86 w 1029"/>
                  <a:gd name="T5" fmla="*/ 0 h 604"/>
                  <a:gd name="T6" fmla="*/ 66 w 1029"/>
                  <a:gd name="T7" fmla="*/ 15 h 604"/>
                  <a:gd name="T8" fmla="*/ 58 w 1029"/>
                  <a:gd name="T9" fmla="*/ 34 h 604"/>
                  <a:gd name="T10" fmla="*/ 88 w 1029"/>
                  <a:gd name="T11" fmla="*/ 20 h 604"/>
                  <a:gd name="T12" fmla="*/ 128 w 1029"/>
                  <a:gd name="T13" fmla="*/ 5 h 604"/>
                  <a:gd name="T14" fmla="*/ 141 w 1029"/>
                  <a:gd name="T15" fmla="*/ 8 h 604"/>
                  <a:gd name="T16" fmla="*/ 139 w 1029"/>
                  <a:gd name="T17" fmla="*/ 23 h 604"/>
                  <a:gd name="T18" fmla="*/ 187 w 1029"/>
                  <a:gd name="T19" fmla="*/ 26 h 604"/>
                  <a:gd name="T20" fmla="*/ 217 w 1029"/>
                  <a:gd name="T21" fmla="*/ 29 h 604"/>
                  <a:gd name="T22" fmla="*/ 241 w 1029"/>
                  <a:gd name="T23" fmla="*/ 36 h 604"/>
                  <a:gd name="T24" fmla="*/ 241 w 1029"/>
                  <a:gd name="T25" fmla="*/ 44 h 604"/>
                  <a:gd name="T26" fmla="*/ 229 w 1029"/>
                  <a:gd name="T27" fmla="*/ 60 h 604"/>
                  <a:gd name="T28" fmla="*/ 257 w 1029"/>
                  <a:gd name="T29" fmla="*/ 55 h 604"/>
                  <a:gd name="T30" fmla="*/ 279 w 1029"/>
                  <a:gd name="T31" fmla="*/ 63 h 604"/>
                  <a:gd name="T32" fmla="*/ 275 w 1029"/>
                  <a:gd name="T33" fmla="*/ 78 h 604"/>
                  <a:gd name="T34" fmla="*/ 253 w 1029"/>
                  <a:gd name="T35" fmla="*/ 81 h 604"/>
                  <a:gd name="T36" fmla="*/ 276 w 1029"/>
                  <a:gd name="T37" fmla="*/ 93 h 604"/>
                  <a:gd name="T38" fmla="*/ 290 w 1029"/>
                  <a:gd name="T39" fmla="*/ 107 h 604"/>
                  <a:gd name="T40" fmla="*/ 314 w 1029"/>
                  <a:gd name="T41" fmla="*/ 108 h 604"/>
                  <a:gd name="T42" fmla="*/ 331 w 1029"/>
                  <a:gd name="T43" fmla="*/ 115 h 604"/>
                  <a:gd name="T44" fmla="*/ 302 w 1029"/>
                  <a:gd name="T45" fmla="*/ 134 h 604"/>
                  <a:gd name="T46" fmla="*/ 289 w 1029"/>
                  <a:gd name="T47" fmla="*/ 137 h 604"/>
                  <a:gd name="T48" fmla="*/ 281 w 1029"/>
                  <a:gd name="T49" fmla="*/ 145 h 604"/>
                  <a:gd name="T50" fmla="*/ 267 w 1029"/>
                  <a:gd name="T51" fmla="*/ 136 h 604"/>
                  <a:gd name="T52" fmla="*/ 274 w 1029"/>
                  <a:gd name="T53" fmla="*/ 129 h 604"/>
                  <a:gd name="T54" fmla="*/ 255 w 1029"/>
                  <a:gd name="T55" fmla="*/ 124 h 604"/>
                  <a:gd name="T56" fmla="*/ 244 w 1029"/>
                  <a:gd name="T57" fmla="*/ 119 h 604"/>
                  <a:gd name="T58" fmla="*/ 239 w 1029"/>
                  <a:gd name="T59" fmla="*/ 129 h 604"/>
                  <a:gd name="T60" fmla="*/ 240 w 1029"/>
                  <a:gd name="T61" fmla="*/ 146 h 604"/>
                  <a:gd name="T62" fmla="*/ 256 w 1029"/>
                  <a:gd name="T63" fmla="*/ 171 h 604"/>
                  <a:gd name="T64" fmla="*/ 248 w 1029"/>
                  <a:gd name="T65" fmla="*/ 179 h 604"/>
                  <a:gd name="T66" fmla="*/ 228 w 1029"/>
                  <a:gd name="T67" fmla="*/ 182 h 604"/>
                  <a:gd name="T68" fmla="*/ 199 w 1029"/>
                  <a:gd name="T69" fmla="*/ 169 h 604"/>
                  <a:gd name="T70" fmla="*/ 215 w 1029"/>
                  <a:gd name="T71" fmla="*/ 186 h 604"/>
                  <a:gd name="T72" fmla="*/ 214 w 1029"/>
                  <a:gd name="T73" fmla="*/ 198 h 604"/>
                  <a:gd name="T74" fmla="*/ 167 w 1029"/>
                  <a:gd name="T75" fmla="*/ 187 h 604"/>
                  <a:gd name="T76" fmla="*/ 152 w 1029"/>
                  <a:gd name="T77" fmla="*/ 171 h 604"/>
                  <a:gd name="T78" fmla="*/ 132 w 1029"/>
                  <a:gd name="T79" fmla="*/ 155 h 604"/>
                  <a:gd name="T80" fmla="*/ 118 w 1029"/>
                  <a:gd name="T81" fmla="*/ 149 h 604"/>
                  <a:gd name="T82" fmla="*/ 126 w 1029"/>
                  <a:gd name="T83" fmla="*/ 142 h 604"/>
                  <a:gd name="T84" fmla="*/ 148 w 1029"/>
                  <a:gd name="T85" fmla="*/ 131 h 604"/>
                  <a:gd name="T86" fmla="*/ 161 w 1029"/>
                  <a:gd name="T87" fmla="*/ 124 h 604"/>
                  <a:gd name="T88" fmla="*/ 186 w 1029"/>
                  <a:gd name="T89" fmla="*/ 125 h 604"/>
                  <a:gd name="T90" fmla="*/ 198 w 1029"/>
                  <a:gd name="T91" fmla="*/ 129 h 604"/>
                  <a:gd name="T92" fmla="*/ 221 w 1029"/>
                  <a:gd name="T93" fmla="*/ 127 h 604"/>
                  <a:gd name="T94" fmla="*/ 187 w 1029"/>
                  <a:gd name="T95" fmla="*/ 116 h 604"/>
                  <a:gd name="T96" fmla="*/ 174 w 1029"/>
                  <a:gd name="T97" fmla="*/ 118 h 604"/>
                  <a:gd name="T98" fmla="*/ 173 w 1029"/>
                  <a:gd name="T99" fmla="*/ 115 h 604"/>
                  <a:gd name="T100" fmla="*/ 185 w 1029"/>
                  <a:gd name="T101" fmla="*/ 100 h 604"/>
                  <a:gd name="T102" fmla="*/ 185 w 1029"/>
                  <a:gd name="T103" fmla="*/ 90 h 604"/>
                  <a:gd name="T104" fmla="*/ 169 w 1029"/>
                  <a:gd name="T105" fmla="*/ 83 h 604"/>
                  <a:gd name="T106" fmla="*/ 152 w 1029"/>
                  <a:gd name="T107" fmla="*/ 65 h 604"/>
                  <a:gd name="T108" fmla="*/ 140 w 1029"/>
                  <a:gd name="T109" fmla="*/ 55 h 604"/>
                  <a:gd name="T110" fmla="*/ 131 w 1029"/>
                  <a:gd name="T111" fmla="*/ 53 h 604"/>
                  <a:gd name="T112" fmla="*/ 122 w 1029"/>
                  <a:gd name="T113" fmla="*/ 67 h 604"/>
                  <a:gd name="T114" fmla="*/ 67 w 1029"/>
                  <a:gd name="T115" fmla="*/ 57 h 604"/>
                  <a:gd name="T116" fmla="*/ 37 w 1029"/>
                  <a:gd name="T117" fmla="*/ 62 h 604"/>
                  <a:gd name="T118" fmla="*/ 25 w 1029"/>
                  <a:gd name="T119" fmla="*/ 61 h 604"/>
                  <a:gd name="T120" fmla="*/ 5 w 1029"/>
                  <a:gd name="T121" fmla="*/ 59 h 604"/>
                  <a:gd name="T122" fmla="*/ 3 w 1029"/>
                  <a:gd name="T123" fmla="*/ 52 h 604"/>
                  <a:gd name="T124" fmla="*/ 24 w 1029"/>
                  <a:gd name="T125" fmla="*/ 49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63" name="Freeform 417"/>
              <p:cNvSpPr>
                <a:spLocks/>
              </p:cNvSpPr>
              <p:nvPr/>
            </p:nvSpPr>
            <p:spPr bwMode="auto">
              <a:xfrm>
                <a:off x="1528" y="1110"/>
                <a:ext cx="409" cy="105"/>
              </a:xfrm>
              <a:custGeom>
                <a:avLst/>
                <a:gdLst>
                  <a:gd name="T0" fmla="*/ 257 w 1268"/>
                  <a:gd name="T1" fmla="*/ 12 h 321"/>
                  <a:gd name="T2" fmla="*/ 262 w 1268"/>
                  <a:gd name="T3" fmla="*/ 5 h 321"/>
                  <a:gd name="T4" fmla="*/ 273 w 1268"/>
                  <a:gd name="T5" fmla="*/ 3 h 321"/>
                  <a:gd name="T6" fmla="*/ 279 w 1268"/>
                  <a:gd name="T7" fmla="*/ 8 h 321"/>
                  <a:gd name="T8" fmla="*/ 303 w 1268"/>
                  <a:gd name="T9" fmla="*/ 5 h 321"/>
                  <a:gd name="T10" fmla="*/ 329 w 1268"/>
                  <a:gd name="T11" fmla="*/ 0 h 321"/>
                  <a:gd name="T12" fmla="*/ 350 w 1268"/>
                  <a:gd name="T13" fmla="*/ 6 h 321"/>
                  <a:gd name="T14" fmla="*/ 365 w 1268"/>
                  <a:gd name="T15" fmla="*/ 7 h 321"/>
                  <a:gd name="T16" fmla="*/ 409 w 1268"/>
                  <a:gd name="T17" fmla="*/ 10 h 321"/>
                  <a:gd name="T18" fmla="*/ 401 w 1268"/>
                  <a:gd name="T19" fmla="*/ 16 h 321"/>
                  <a:gd name="T20" fmla="*/ 375 w 1268"/>
                  <a:gd name="T21" fmla="*/ 21 h 321"/>
                  <a:gd name="T22" fmla="*/ 340 w 1268"/>
                  <a:gd name="T23" fmla="*/ 25 h 321"/>
                  <a:gd name="T24" fmla="*/ 332 w 1268"/>
                  <a:gd name="T25" fmla="*/ 31 h 321"/>
                  <a:gd name="T26" fmla="*/ 322 w 1268"/>
                  <a:gd name="T27" fmla="*/ 34 h 321"/>
                  <a:gd name="T28" fmla="*/ 304 w 1268"/>
                  <a:gd name="T29" fmla="*/ 33 h 321"/>
                  <a:gd name="T30" fmla="*/ 300 w 1268"/>
                  <a:gd name="T31" fmla="*/ 39 h 321"/>
                  <a:gd name="T32" fmla="*/ 241 w 1268"/>
                  <a:gd name="T33" fmla="*/ 44 h 321"/>
                  <a:gd name="T34" fmla="*/ 215 w 1268"/>
                  <a:gd name="T35" fmla="*/ 51 h 321"/>
                  <a:gd name="T36" fmla="*/ 205 w 1268"/>
                  <a:gd name="T37" fmla="*/ 59 h 321"/>
                  <a:gd name="T38" fmla="*/ 191 w 1268"/>
                  <a:gd name="T39" fmla="*/ 55 h 321"/>
                  <a:gd name="T40" fmla="*/ 184 w 1268"/>
                  <a:gd name="T41" fmla="*/ 59 h 321"/>
                  <a:gd name="T42" fmla="*/ 190 w 1268"/>
                  <a:gd name="T43" fmla="*/ 68 h 321"/>
                  <a:gd name="T44" fmla="*/ 176 w 1268"/>
                  <a:gd name="T45" fmla="*/ 78 h 321"/>
                  <a:gd name="T46" fmla="*/ 156 w 1268"/>
                  <a:gd name="T47" fmla="*/ 77 h 321"/>
                  <a:gd name="T48" fmla="*/ 130 w 1268"/>
                  <a:gd name="T49" fmla="*/ 79 h 321"/>
                  <a:gd name="T50" fmla="*/ 131 w 1268"/>
                  <a:gd name="T51" fmla="*/ 84 h 321"/>
                  <a:gd name="T52" fmla="*/ 126 w 1268"/>
                  <a:gd name="T53" fmla="*/ 96 h 321"/>
                  <a:gd name="T54" fmla="*/ 107 w 1268"/>
                  <a:gd name="T55" fmla="*/ 105 h 321"/>
                  <a:gd name="T56" fmla="*/ 94 w 1268"/>
                  <a:gd name="T57" fmla="*/ 97 h 321"/>
                  <a:gd name="T58" fmla="*/ 82 w 1268"/>
                  <a:gd name="T59" fmla="*/ 93 h 321"/>
                  <a:gd name="T60" fmla="*/ 31 w 1268"/>
                  <a:gd name="T61" fmla="*/ 90 h 321"/>
                  <a:gd name="T62" fmla="*/ 0 w 1268"/>
                  <a:gd name="T63" fmla="*/ 93 h 321"/>
                  <a:gd name="T64" fmla="*/ 3 w 1268"/>
                  <a:gd name="T65" fmla="*/ 87 h 321"/>
                  <a:gd name="T66" fmla="*/ 18 w 1268"/>
                  <a:gd name="T67" fmla="*/ 80 h 321"/>
                  <a:gd name="T68" fmla="*/ 46 w 1268"/>
                  <a:gd name="T69" fmla="*/ 77 h 321"/>
                  <a:gd name="T70" fmla="*/ 55 w 1268"/>
                  <a:gd name="T71" fmla="*/ 74 h 321"/>
                  <a:gd name="T72" fmla="*/ 61 w 1268"/>
                  <a:gd name="T73" fmla="*/ 71 h 321"/>
                  <a:gd name="T74" fmla="*/ 71 w 1268"/>
                  <a:gd name="T75" fmla="*/ 76 h 321"/>
                  <a:gd name="T76" fmla="*/ 80 w 1268"/>
                  <a:gd name="T77" fmla="*/ 81 h 321"/>
                  <a:gd name="T78" fmla="*/ 67 w 1268"/>
                  <a:gd name="T79" fmla="*/ 68 h 321"/>
                  <a:gd name="T80" fmla="*/ 62 w 1268"/>
                  <a:gd name="T81" fmla="*/ 65 h 321"/>
                  <a:gd name="T82" fmla="*/ 64 w 1268"/>
                  <a:gd name="T83" fmla="*/ 59 h 321"/>
                  <a:gd name="T84" fmla="*/ 79 w 1268"/>
                  <a:gd name="T85" fmla="*/ 57 h 321"/>
                  <a:gd name="T86" fmla="*/ 118 w 1268"/>
                  <a:gd name="T87" fmla="*/ 61 h 321"/>
                  <a:gd name="T88" fmla="*/ 135 w 1268"/>
                  <a:gd name="T89" fmla="*/ 57 h 321"/>
                  <a:gd name="T90" fmla="*/ 104 w 1268"/>
                  <a:gd name="T91" fmla="*/ 55 h 321"/>
                  <a:gd name="T92" fmla="*/ 96 w 1268"/>
                  <a:gd name="T93" fmla="*/ 49 h 321"/>
                  <a:gd name="T94" fmla="*/ 122 w 1268"/>
                  <a:gd name="T95" fmla="*/ 45 h 321"/>
                  <a:gd name="T96" fmla="*/ 141 w 1268"/>
                  <a:gd name="T97" fmla="*/ 51 h 321"/>
                  <a:gd name="T98" fmla="*/ 154 w 1268"/>
                  <a:gd name="T99" fmla="*/ 41 h 321"/>
                  <a:gd name="T100" fmla="*/ 214 w 1268"/>
                  <a:gd name="T101" fmla="*/ 28 h 321"/>
                  <a:gd name="T102" fmla="*/ 190 w 1268"/>
                  <a:gd name="T103" fmla="*/ 36 h 321"/>
                  <a:gd name="T104" fmla="*/ 145 w 1268"/>
                  <a:gd name="T105" fmla="*/ 36 h 321"/>
                  <a:gd name="T106" fmla="*/ 101 w 1268"/>
                  <a:gd name="T107" fmla="*/ 38 h 321"/>
                  <a:gd name="T108" fmla="*/ 82 w 1268"/>
                  <a:gd name="T109" fmla="*/ 33 h 321"/>
                  <a:gd name="T110" fmla="*/ 71 w 1268"/>
                  <a:gd name="T111" fmla="*/ 26 h 321"/>
                  <a:gd name="T112" fmla="*/ 82 w 1268"/>
                  <a:gd name="T113" fmla="*/ 23 h 321"/>
                  <a:gd name="T114" fmla="*/ 144 w 1268"/>
                  <a:gd name="T115" fmla="*/ 15 h 321"/>
                  <a:gd name="T116" fmla="*/ 199 w 1268"/>
                  <a:gd name="T117" fmla="*/ 10 h 321"/>
                  <a:gd name="T118" fmla="*/ 217 w 1268"/>
                  <a:gd name="T119" fmla="*/ 7 h 321"/>
                  <a:gd name="T120" fmla="*/ 244 w 1268"/>
                  <a:gd name="T121" fmla="*/ 9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64" name="Freeform 418"/>
              <p:cNvSpPr>
                <a:spLocks/>
              </p:cNvSpPr>
              <p:nvPr/>
            </p:nvSpPr>
            <p:spPr bwMode="auto">
              <a:xfrm>
                <a:off x="553" y="1660"/>
                <a:ext cx="51" cy="38"/>
              </a:xfrm>
              <a:custGeom>
                <a:avLst/>
                <a:gdLst>
                  <a:gd name="T0" fmla="*/ 0 w 160"/>
                  <a:gd name="T1" fmla="*/ 0 h 117"/>
                  <a:gd name="T2" fmla="*/ 0 w 160"/>
                  <a:gd name="T3" fmla="*/ 3 h 117"/>
                  <a:gd name="T4" fmla="*/ 1 w 160"/>
                  <a:gd name="T5" fmla="*/ 6 h 117"/>
                  <a:gd name="T6" fmla="*/ 3 w 160"/>
                  <a:gd name="T7" fmla="*/ 9 h 117"/>
                  <a:gd name="T8" fmla="*/ 5 w 160"/>
                  <a:gd name="T9" fmla="*/ 13 h 117"/>
                  <a:gd name="T10" fmla="*/ 7 w 160"/>
                  <a:gd name="T11" fmla="*/ 16 h 117"/>
                  <a:gd name="T12" fmla="*/ 10 w 160"/>
                  <a:gd name="T13" fmla="*/ 19 h 117"/>
                  <a:gd name="T14" fmla="*/ 13 w 160"/>
                  <a:gd name="T15" fmla="*/ 22 h 117"/>
                  <a:gd name="T16" fmla="*/ 16 w 160"/>
                  <a:gd name="T17" fmla="*/ 25 h 117"/>
                  <a:gd name="T18" fmla="*/ 20 w 160"/>
                  <a:gd name="T19" fmla="*/ 28 h 117"/>
                  <a:gd name="T20" fmla="*/ 23 w 160"/>
                  <a:gd name="T21" fmla="*/ 30 h 117"/>
                  <a:gd name="T22" fmla="*/ 27 w 160"/>
                  <a:gd name="T23" fmla="*/ 32 h 117"/>
                  <a:gd name="T24" fmla="*/ 30 w 160"/>
                  <a:gd name="T25" fmla="*/ 34 h 117"/>
                  <a:gd name="T26" fmla="*/ 34 w 160"/>
                  <a:gd name="T27" fmla="*/ 36 h 117"/>
                  <a:gd name="T28" fmla="*/ 37 w 160"/>
                  <a:gd name="T29" fmla="*/ 37 h 117"/>
                  <a:gd name="T30" fmla="*/ 40 w 160"/>
                  <a:gd name="T31" fmla="*/ 38 h 117"/>
                  <a:gd name="T32" fmla="*/ 42 w 160"/>
                  <a:gd name="T33" fmla="*/ 38 h 117"/>
                  <a:gd name="T34" fmla="*/ 44 w 160"/>
                  <a:gd name="T35" fmla="*/ 38 h 117"/>
                  <a:gd name="T36" fmla="*/ 47 w 160"/>
                  <a:gd name="T37" fmla="*/ 37 h 117"/>
                  <a:gd name="T38" fmla="*/ 49 w 160"/>
                  <a:gd name="T39" fmla="*/ 36 h 117"/>
                  <a:gd name="T40" fmla="*/ 51 w 160"/>
                  <a:gd name="T41" fmla="*/ 34 h 117"/>
                  <a:gd name="T42" fmla="*/ 48 w 160"/>
                  <a:gd name="T43" fmla="*/ 30 h 117"/>
                  <a:gd name="T44" fmla="*/ 45 w 160"/>
                  <a:gd name="T45" fmla="*/ 26 h 117"/>
                  <a:gd name="T46" fmla="*/ 44 w 160"/>
                  <a:gd name="T47" fmla="*/ 24 h 117"/>
                  <a:gd name="T48" fmla="*/ 43 w 160"/>
                  <a:gd name="T49" fmla="*/ 21 h 117"/>
                  <a:gd name="T50" fmla="*/ 42 w 160"/>
                  <a:gd name="T51" fmla="*/ 19 h 117"/>
                  <a:gd name="T52" fmla="*/ 42 w 160"/>
                  <a:gd name="T53" fmla="*/ 16 h 117"/>
                  <a:gd name="T54" fmla="*/ 40 w 160"/>
                  <a:gd name="T55" fmla="*/ 16 h 117"/>
                  <a:gd name="T56" fmla="*/ 38 w 160"/>
                  <a:gd name="T57" fmla="*/ 15 h 117"/>
                  <a:gd name="T58" fmla="*/ 34 w 160"/>
                  <a:gd name="T59" fmla="*/ 13 h 117"/>
                  <a:gd name="T60" fmla="*/ 31 w 160"/>
                  <a:gd name="T61" fmla="*/ 11 h 117"/>
                  <a:gd name="T62" fmla="*/ 28 w 160"/>
                  <a:gd name="T63" fmla="*/ 9 h 117"/>
                  <a:gd name="T64" fmla="*/ 25 w 160"/>
                  <a:gd name="T65" fmla="*/ 7 h 117"/>
                  <a:gd name="T66" fmla="*/ 24 w 160"/>
                  <a:gd name="T67" fmla="*/ 6 h 117"/>
                  <a:gd name="T68" fmla="*/ 23 w 160"/>
                  <a:gd name="T69" fmla="*/ 4 h 117"/>
                  <a:gd name="T70" fmla="*/ 22 w 160"/>
                  <a:gd name="T71" fmla="*/ 3 h 117"/>
                  <a:gd name="T72" fmla="*/ 21 w 160"/>
                  <a:gd name="T73" fmla="*/ 2 h 117"/>
                  <a:gd name="T74" fmla="*/ 19 w 160"/>
                  <a:gd name="T75" fmla="*/ 2 h 117"/>
                  <a:gd name="T76" fmla="*/ 17 w 160"/>
                  <a:gd name="T77" fmla="*/ 2 h 117"/>
                  <a:gd name="T78" fmla="*/ 14 w 160"/>
                  <a:gd name="T79" fmla="*/ 1 h 117"/>
                  <a:gd name="T80" fmla="*/ 11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65" name="Freeform 419"/>
              <p:cNvSpPr>
                <a:spLocks/>
              </p:cNvSpPr>
              <p:nvPr/>
            </p:nvSpPr>
            <p:spPr bwMode="auto">
              <a:xfrm>
                <a:off x="527" y="1592"/>
                <a:ext cx="26" cy="46"/>
              </a:xfrm>
              <a:custGeom>
                <a:avLst/>
                <a:gdLst>
                  <a:gd name="T0" fmla="*/ 13 w 80"/>
                  <a:gd name="T1" fmla="*/ 40 h 141"/>
                  <a:gd name="T2" fmla="*/ 26 w 80"/>
                  <a:gd name="T3" fmla="*/ 12 h 141"/>
                  <a:gd name="T4" fmla="*/ 26 w 80"/>
                  <a:gd name="T5" fmla="*/ 6 h 141"/>
                  <a:gd name="T6" fmla="*/ 22 w 80"/>
                  <a:gd name="T7" fmla="*/ 6 h 141"/>
                  <a:gd name="T8" fmla="*/ 19 w 80"/>
                  <a:gd name="T9" fmla="*/ 5 h 141"/>
                  <a:gd name="T10" fmla="*/ 17 w 80"/>
                  <a:gd name="T11" fmla="*/ 5 h 141"/>
                  <a:gd name="T12" fmla="*/ 15 w 80"/>
                  <a:gd name="T13" fmla="*/ 4 h 141"/>
                  <a:gd name="T14" fmla="*/ 14 w 80"/>
                  <a:gd name="T15" fmla="*/ 3 h 141"/>
                  <a:gd name="T16" fmla="*/ 14 w 80"/>
                  <a:gd name="T17" fmla="*/ 2 h 141"/>
                  <a:gd name="T18" fmla="*/ 13 w 80"/>
                  <a:gd name="T19" fmla="*/ 1 h 141"/>
                  <a:gd name="T20" fmla="*/ 13 w 80"/>
                  <a:gd name="T21" fmla="*/ 0 h 141"/>
                  <a:gd name="T22" fmla="*/ 0 w 80"/>
                  <a:gd name="T23" fmla="*/ 0 h 141"/>
                  <a:gd name="T24" fmla="*/ 0 w 80"/>
                  <a:gd name="T25" fmla="*/ 8 h 141"/>
                  <a:gd name="T26" fmla="*/ 0 w 80"/>
                  <a:gd name="T27" fmla="*/ 13 h 141"/>
                  <a:gd name="T28" fmla="*/ 0 w 80"/>
                  <a:gd name="T29" fmla="*/ 17 h 141"/>
                  <a:gd name="T30" fmla="*/ 0 w 80"/>
                  <a:gd name="T31" fmla="*/ 20 h 141"/>
                  <a:gd name="T32" fmla="*/ 0 w 80"/>
                  <a:gd name="T33" fmla="*/ 23 h 141"/>
                  <a:gd name="T34" fmla="*/ 1 w 80"/>
                  <a:gd name="T35" fmla="*/ 25 h 141"/>
                  <a:gd name="T36" fmla="*/ 2 w 80"/>
                  <a:gd name="T37" fmla="*/ 29 h 141"/>
                  <a:gd name="T38" fmla="*/ 4 w 80"/>
                  <a:gd name="T39" fmla="*/ 32 h 141"/>
                  <a:gd name="T40" fmla="*/ 7 w 80"/>
                  <a:gd name="T41" fmla="*/ 39 h 141"/>
                  <a:gd name="T42" fmla="*/ 9 w 80"/>
                  <a:gd name="T43" fmla="*/ 46 h 141"/>
                  <a:gd name="T44" fmla="*/ 10 w 80"/>
                  <a:gd name="T45" fmla="*/ 44 h 141"/>
                  <a:gd name="T46" fmla="*/ 11 w 80"/>
                  <a:gd name="T47" fmla="*/ 42 h 141"/>
                  <a:gd name="T48" fmla="*/ 11 w 80"/>
                  <a:gd name="T49" fmla="*/ 41 h 141"/>
                  <a:gd name="T50" fmla="*/ 12 w 80"/>
                  <a:gd name="T51" fmla="*/ 41 h 141"/>
                  <a:gd name="T52" fmla="*/ 12 w 80"/>
                  <a:gd name="T53" fmla="*/ 40 h 141"/>
                  <a:gd name="T54" fmla="*/ 13 w 80"/>
                  <a:gd name="T55" fmla="*/ 40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66" name="Freeform 420"/>
              <p:cNvSpPr>
                <a:spLocks/>
              </p:cNvSpPr>
              <p:nvPr/>
            </p:nvSpPr>
            <p:spPr bwMode="auto">
              <a:xfrm>
                <a:off x="1379" y="1383"/>
                <a:ext cx="83" cy="41"/>
              </a:xfrm>
              <a:custGeom>
                <a:avLst/>
                <a:gdLst>
                  <a:gd name="T0" fmla="*/ 0 w 259"/>
                  <a:gd name="T1" fmla="*/ 31 h 124"/>
                  <a:gd name="T2" fmla="*/ 0 w 259"/>
                  <a:gd name="T3" fmla="*/ 32 h 124"/>
                  <a:gd name="T4" fmla="*/ 1 w 259"/>
                  <a:gd name="T5" fmla="*/ 33 h 124"/>
                  <a:gd name="T6" fmla="*/ 1 w 259"/>
                  <a:gd name="T7" fmla="*/ 34 h 124"/>
                  <a:gd name="T8" fmla="*/ 2 w 259"/>
                  <a:gd name="T9" fmla="*/ 35 h 124"/>
                  <a:gd name="T10" fmla="*/ 4 w 259"/>
                  <a:gd name="T11" fmla="*/ 37 h 124"/>
                  <a:gd name="T12" fmla="*/ 7 w 259"/>
                  <a:gd name="T13" fmla="*/ 38 h 124"/>
                  <a:gd name="T14" fmla="*/ 10 w 259"/>
                  <a:gd name="T15" fmla="*/ 40 h 124"/>
                  <a:gd name="T16" fmla="*/ 13 w 259"/>
                  <a:gd name="T17" fmla="*/ 40 h 124"/>
                  <a:gd name="T18" fmla="*/ 16 w 259"/>
                  <a:gd name="T19" fmla="*/ 41 h 124"/>
                  <a:gd name="T20" fmla="*/ 19 w 259"/>
                  <a:gd name="T21" fmla="*/ 41 h 124"/>
                  <a:gd name="T22" fmla="*/ 22 w 259"/>
                  <a:gd name="T23" fmla="*/ 41 h 124"/>
                  <a:gd name="T24" fmla="*/ 24 w 259"/>
                  <a:gd name="T25" fmla="*/ 41 h 124"/>
                  <a:gd name="T26" fmla="*/ 26 w 259"/>
                  <a:gd name="T27" fmla="*/ 40 h 124"/>
                  <a:gd name="T28" fmla="*/ 28 w 259"/>
                  <a:gd name="T29" fmla="*/ 40 h 124"/>
                  <a:gd name="T30" fmla="*/ 31 w 259"/>
                  <a:gd name="T31" fmla="*/ 38 h 124"/>
                  <a:gd name="T32" fmla="*/ 34 w 259"/>
                  <a:gd name="T33" fmla="*/ 36 h 124"/>
                  <a:gd name="T34" fmla="*/ 37 w 259"/>
                  <a:gd name="T35" fmla="*/ 34 h 124"/>
                  <a:gd name="T36" fmla="*/ 40 w 259"/>
                  <a:gd name="T37" fmla="*/ 32 h 124"/>
                  <a:gd name="T38" fmla="*/ 42 w 259"/>
                  <a:gd name="T39" fmla="*/ 32 h 124"/>
                  <a:gd name="T40" fmla="*/ 44 w 259"/>
                  <a:gd name="T41" fmla="*/ 31 h 124"/>
                  <a:gd name="T42" fmla="*/ 46 w 259"/>
                  <a:gd name="T43" fmla="*/ 31 h 124"/>
                  <a:gd name="T44" fmla="*/ 49 w 259"/>
                  <a:gd name="T45" fmla="*/ 31 h 124"/>
                  <a:gd name="T46" fmla="*/ 52 w 259"/>
                  <a:gd name="T47" fmla="*/ 31 h 124"/>
                  <a:gd name="T48" fmla="*/ 55 w 259"/>
                  <a:gd name="T49" fmla="*/ 32 h 124"/>
                  <a:gd name="T50" fmla="*/ 58 w 259"/>
                  <a:gd name="T51" fmla="*/ 33 h 124"/>
                  <a:gd name="T52" fmla="*/ 60 w 259"/>
                  <a:gd name="T53" fmla="*/ 34 h 124"/>
                  <a:gd name="T54" fmla="*/ 65 w 259"/>
                  <a:gd name="T55" fmla="*/ 37 h 124"/>
                  <a:gd name="T56" fmla="*/ 70 w 259"/>
                  <a:gd name="T57" fmla="*/ 39 h 124"/>
                  <a:gd name="T58" fmla="*/ 83 w 259"/>
                  <a:gd name="T59" fmla="*/ 39 h 124"/>
                  <a:gd name="T60" fmla="*/ 83 w 259"/>
                  <a:gd name="T61" fmla="*/ 33 h 124"/>
                  <a:gd name="T62" fmla="*/ 81 w 259"/>
                  <a:gd name="T63" fmla="*/ 32 h 124"/>
                  <a:gd name="T64" fmla="*/ 78 w 259"/>
                  <a:gd name="T65" fmla="*/ 32 h 124"/>
                  <a:gd name="T66" fmla="*/ 76 w 259"/>
                  <a:gd name="T67" fmla="*/ 31 h 124"/>
                  <a:gd name="T68" fmla="*/ 72 w 259"/>
                  <a:gd name="T69" fmla="*/ 31 h 124"/>
                  <a:gd name="T70" fmla="*/ 74 w 259"/>
                  <a:gd name="T71" fmla="*/ 28 h 124"/>
                  <a:gd name="T72" fmla="*/ 76 w 259"/>
                  <a:gd name="T73" fmla="*/ 26 h 124"/>
                  <a:gd name="T74" fmla="*/ 77 w 259"/>
                  <a:gd name="T75" fmla="*/ 24 h 124"/>
                  <a:gd name="T76" fmla="*/ 79 w 259"/>
                  <a:gd name="T77" fmla="*/ 23 h 124"/>
                  <a:gd name="T78" fmla="*/ 76 w 259"/>
                  <a:gd name="T79" fmla="*/ 20 h 124"/>
                  <a:gd name="T80" fmla="*/ 74 w 259"/>
                  <a:gd name="T81" fmla="*/ 19 h 124"/>
                  <a:gd name="T82" fmla="*/ 71 w 259"/>
                  <a:gd name="T83" fmla="*/ 17 h 124"/>
                  <a:gd name="T84" fmla="*/ 69 w 259"/>
                  <a:gd name="T85" fmla="*/ 15 h 124"/>
                  <a:gd name="T86" fmla="*/ 63 w 259"/>
                  <a:gd name="T87" fmla="*/ 12 h 124"/>
                  <a:gd name="T88" fmla="*/ 58 w 259"/>
                  <a:gd name="T89" fmla="*/ 10 h 124"/>
                  <a:gd name="T90" fmla="*/ 53 w 259"/>
                  <a:gd name="T91" fmla="*/ 8 h 124"/>
                  <a:gd name="T92" fmla="*/ 49 w 259"/>
                  <a:gd name="T93" fmla="*/ 6 h 124"/>
                  <a:gd name="T94" fmla="*/ 47 w 259"/>
                  <a:gd name="T95" fmla="*/ 4 h 124"/>
                  <a:gd name="T96" fmla="*/ 45 w 259"/>
                  <a:gd name="T97" fmla="*/ 3 h 124"/>
                  <a:gd name="T98" fmla="*/ 44 w 259"/>
                  <a:gd name="T99" fmla="*/ 2 h 124"/>
                  <a:gd name="T100" fmla="*/ 42 w 259"/>
                  <a:gd name="T101" fmla="*/ 0 h 124"/>
                  <a:gd name="T102" fmla="*/ 40 w 259"/>
                  <a:gd name="T103" fmla="*/ 1 h 124"/>
                  <a:gd name="T104" fmla="*/ 37 w 259"/>
                  <a:gd name="T105" fmla="*/ 2 h 124"/>
                  <a:gd name="T106" fmla="*/ 34 w 259"/>
                  <a:gd name="T107" fmla="*/ 4 h 124"/>
                  <a:gd name="T108" fmla="*/ 30 w 259"/>
                  <a:gd name="T109" fmla="*/ 6 h 124"/>
                  <a:gd name="T110" fmla="*/ 24 w 259"/>
                  <a:gd name="T111" fmla="*/ 10 h 124"/>
                  <a:gd name="T112" fmla="*/ 18 w 259"/>
                  <a:gd name="T113" fmla="*/ 14 h 124"/>
                  <a:gd name="T114" fmla="*/ 12 w 259"/>
                  <a:gd name="T115" fmla="*/ 19 h 124"/>
                  <a:gd name="T116" fmla="*/ 7 w 259"/>
                  <a:gd name="T117" fmla="*/ 23 h 124"/>
                  <a:gd name="T118" fmla="*/ 3 w 259"/>
                  <a:gd name="T119" fmla="*/ 27 h 124"/>
                  <a:gd name="T120" fmla="*/ 0 w 259"/>
                  <a:gd name="T121" fmla="*/ 31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67" name="Freeform 421"/>
              <p:cNvSpPr>
                <a:spLocks/>
              </p:cNvSpPr>
              <p:nvPr/>
            </p:nvSpPr>
            <p:spPr bwMode="auto">
              <a:xfrm>
                <a:off x="1509" y="1389"/>
                <a:ext cx="38" cy="19"/>
              </a:xfrm>
              <a:custGeom>
                <a:avLst/>
                <a:gdLst>
                  <a:gd name="T0" fmla="*/ 0 w 119"/>
                  <a:gd name="T1" fmla="*/ 11 h 57"/>
                  <a:gd name="T2" fmla="*/ 2 w 119"/>
                  <a:gd name="T3" fmla="*/ 12 h 57"/>
                  <a:gd name="T4" fmla="*/ 4 w 119"/>
                  <a:gd name="T5" fmla="*/ 13 h 57"/>
                  <a:gd name="T6" fmla="*/ 6 w 119"/>
                  <a:gd name="T7" fmla="*/ 14 h 57"/>
                  <a:gd name="T8" fmla="*/ 8 w 119"/>
                  <a:gd name="T9" fmla="*/ 16 h 57"/>
                  <a:gd name="T10" fmla="*/ 10 w 119"/>
                  <a:gd name="T11" fmla="*/ 17 h 57"/>
                  <a:gd name="T12" fmla="*/ 11 w 119"/>
                  <a:gd name="T13" fmla="*/ 18 h 57"/>
                  <a:gd name="T14" fmla="*/ 13 w 119"/>
                  <a:gd name="T15" fmla="*/ 19 h 57"/>
                  <a:gd name="T16" fmla="*/ 15 w 119"/>
                  <a:gd name="T17" fmla="*/ 19 h 57"/>
                  <a:gd name="T18" fmla="*/ 18 w 119"/>
                  <a:gd name="T19" fmla="*/ 19 h 57"/>
                  <a:gd name="T20" fmla="*/ 20 w 119"/>
                  <a:gd name="T21" fmla="*/ 19 h 57"/>
                  <a:gd name="T22" fmla="*/ 22 w 119"/>
                  <a:gd name="T23" fmla="*/ 18 h 57"/>
                  <a:gd name="T24" fmla="*/ 25 w 119"/>
                  <a:gd name="T25" fmla="*/ 18 h 57"/>
                  <a:gd name="T26" fmla="*/ 27 w 119"/>
                  <a:gd name="T27" fmla="*/ 17 h 57"/>
                  <a:gd name="T28" fmla="*/ 28 w 119"/>
                  <a:gd name="T29" fmla="*/ 16 h 57"/>
                  <a:gd name="T30" fmla="*/ 30 w 119"/>
                  <a:gd name="T31" fmla="*/ 15 h 57"/>
                  <a:gd name="T32" fmla="*/ 31 w 119"/>
                  <a:gd name="T33" fmla="*/ 13 h 57"/>
                  <a:gd name="T34" fmla="*/ 34 w 119"/>
                  <a:gd name="T35" fmla="*/ 11 h 57"/>
                  <a:gd name="T36" fmla="*/ 36 w 119"/>
                  <a:gd name="T37" fmla="*/ 8 h 57"/>
                  <a:gd name="T38" fmla="*/ 37 w 119"/>
                  <a:gd name="T39" fmla="*/ 4 h 57"/>
                  <a:gd name="T40" fmla="*/ 38 w 119"/>
                  <a:gd name="T41" fmla="*/ 0 h 57"/>
                  <a:gd name="T42" fmla="*/ 32 w 119"/>
                  <a:gd name="T43" fmla="*/ 0 h 57"/>
                  <a:gd name="T44" fmla="*/ 26 w 119"/>
                  <a:gd name="T45" fmla="*/ 0 h 57"/>
                  <a:gd name="T46" fmla="*/ 20 w 119"/>
                  <a:gd name="T47" fmla="*/ 1 h 57"/>
                  <a:gd name="T48" fmla="*/ 14 w 119"/>
                  <a:gd name="T49" fmla="*/ 2 h 57"/>
                  <a:gd name="T50" fmla="*/ 11 w 119"/>
                  <a:gd name="T51" fmla="*/ 2 h 57"/>
                  <a:gd name="T52" fmla="*/ 9 w 119"/>
                  <a:gd name="T53" fmla="*/ 3 h 57"/>
                  <a:gd name="T54" fmla="*/ 7 w 119"/>
                  <a:gd name="T55" fmla="*/ 4 h 57"/>
                  <a:gd name="T56" fmla="*/ 5 w 119"/>
                  <a:gd name="T57" fmla="*/ 5 h 57"/>
                  <a:gd name="T58" fmla="*/ 3 w 119"/>
                  <a:gd name="T59" fmla="*/ 6 h 57"/>
                  <a:gd name="T60" fmla="*/ 2 w 119"/>
                  <a:gd name="T61" fmla="*/ 8 h 57"/>
                  <a:gd name="T62" fmla="*/ 1 w 119"/>
                  <a:gd name="T63" fmla="*/ 9 h 57"/>
                  <a:gd name="T64" fmla="*/ 0 w 119"/>
                  <a:gd name="T65" fmla="*/ 11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68" name="Freeform 422"/>
              <p:cNvSpPr>
                <a:spLocks/>
              </p:cNvSpPr>
              <p:nvPr/>
            </p:nvSpPr>
            <p:spPr bwMode="auto">
              <a:xfrm>
                <a:off x="1554" y="1335"/>
                <a:ext cx="34" cy="17"/>
              </a:xfrm>
              <a:custGeom>
                <a:avLst/>
                <a:gdLst>
                  <a:gd name="T0" fmla="*/ 0 w 107"/>
                  <a:gd name="T1" fmla="*/ 16 h 52"/>
                  <a:gd name="T2" fmla="*/ 2 w 107"/>
                  <a:gd name="T3" fmla="*/ 17 h 52"/>
                  <a:gd name="T4" fmla="*/ 3 w 107"/>
                  <a:gd name="T5" fmla="*/ 17 h 52"/>
                  <a:gd name="T6" fmla="*/ 4 w 107"/>
                  <a:gd name="T7" fmla="*/ 17 h 52"/>
                  <a:gd name="T8" fmla="*/ 5 w 107"/>
                  <a:gd name="T9" fmla="*/ 17 h 52"/>
                  <a:gd name="T10" fmla="*/ 8 w 107"/>
                  <a:gd name="T11" fmla="*/ 16 h 52"/>
                  <a:gd name="T12" fmla="*/ 11 w 107"/>
                  <a:gd name="T13" fmla="*/ 16 h 52"/>
                  <a:gd name="T14" fmla="*/ 14 w 107"/>
                  <a:gd name="T15" fmla="*/ 16 h 52"/>
                  <a:gd name="T16" fmla="*/ 17 w 107"/>
                  <a:gd name="T17" fmla="*/ 16 h 52"/>
                  <a:gd name="T18" fmla="*/ 20 w 107"/>
                  <a:gd name="T19" fmla="*/ 15 h 52"/>
                  <a:gd name="T20" fmla="*/ 22 w 107"/>
                  <a:gd name="T21" fmla="*/ 14 h 52"/>
                  <a:gd name="T22" fmla="*/ 25 w 107"/>
                  <a:gd name="T23" fmla="*/ 13 h 52"/>
                  <a:gd name="T24" fmla="*/ 28 w 107"/>
                  <a:gd name="T25" fmla="*/ 12 h 52"/>
                  <a:gd name="T26" fmla="*/ 31 w 107"/>
                  <a:gd name="T27" fmla="*/ 10 h 52"/>
                  <a:gd name="T28" fmla="*/ 34 w 107"/>
                  <a:gd name="T29" fmla="*/ 8 h 52"/>
                  <a:gd name="T30" fmla="*/ 34 w 107"/>
                  <a:gd name="T31" fmla="*/ 0 h 52"/>
                  <a:gd name="T32" fmla="*/ 31 w 107"/>
                  <a:gd name="T33" fmla="*/ 0 h 52"/>
                  <a:gd name="T34" fmla="*/ 27 w 107"/>
                  <a:gd name="T35" fmla="*/ 1 h 52"/>
                  <a:gd name="T36" fmla="*/ 23 w 107"/>
                  <a:gd name="T37" fmla="*/ 2 h 52"/>
                  <a:gd name="T38" fmla="*/ 18 w 107"/>
                  <a:gd name="T39" fmla="*/ 4 h 52"/>
                  <a:gd name="T40" fmla="*/ 13 w 107"/>
                  <a:gd name="T41" fmla="*/ 7 h 52"/>
                  <a:gd name="T42" fmla="*/ 8 w 107"/>
                  <a:gd name="T43" fmla="*/ 9 h 52"/>
                  <a:gd name="T44" fmla="*/ 6 w 107"/>
                  <a:gd name="T45" fmla="*/ 11 h 52"/>
                  <a:gd name="T46" fmla="*/ 4 w 107"/>
                  <a:gd name="T47" fmla="*/ 12 h 52"/>
                  <a:gd name="T48" fmla="*/ 2 w 107"/>
                  <a:gd name="T49" fmla="*/ 14 h 52"/>
                  <a:gd name="T50" fmla="*/ 0 w 107"/>
                  <a:gd name="T51" fmla="*/ 16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69" name="Freeform 423"/>
              <p:cNvSpPr>
                <a:spLocks/>
              </p:cNvSpPr>
              <p:nvPr/>
            </p:nvSpPr>
            <p:spPr bwMode="auto">
              <a:xfrm>
                <a:off x="1381" y="1244"/>
                <a:ext cx="79" cy="32"/>
              </a:xfrm>
              <a:custGeom>
                <a:avLst/>
                <a:gdLst>
                  <a:gd name="T0" fmla="*/ 9 w 246"/>
                  <a:gd name="T1" fmla="*/ 32 h 99"/>
                  <a:gd name="T2" fmla="*/ 7 w 246"/>
                  <a:gd name="T3" fmla="*/ 31 h 99"/>
                  <a:gd name="T4" fmla="*/ 5 w 246"/>
                  <a:gd name="T5" fmla="*/ 31 h 99"/>
                  <a:gd name="T6" fmla="*/ 4 w 246"/>
                  <a:gd name="T7" fmla="*/ 30 h 99"/>
                  <a:gd name="T8" fmla="*/ 3 w 246"/>
                  <a:gd name="T9" fmla="*/ 29 h 99"/>
                  <a:gd name="T10" fmla="*/ 2 w 246"/>
                  <a:gd name="T11" fmla="*/ 28 h 99"/>
                  <a:gd name="T12" fmla="*/ 1 w 246"/>
                  <a:gd name="T13" fmla="*/ 27 h 99"/>
                  <a:gd name="T14" fmla="*/ 0 w 246"/>
                  <a:gd name="T15" fmla="*/ 25 h 99"/>
                  <a:gd name="T16" fmla="*/ 0 w 246"/>
                  <a:gd name="T17" fmla="*/ 24 h 99"/>
                  <a:gd name="T18" fmla="*/ 0 w 246"/>
                  <a:gd name="T19" fmla="*/ 22 h 99"/>
                  <a:gd name="T20" fmla="*/ 0 w 246"/>
                  <a:gd name="T21" fmla="*/ 21 h 99"/>
                  <a:gd name="T22" fmla="*/ 1 w 246"/>
                  <a:gd name="T23" fmla="*/ 19 h 99"/>
                  <a:gd name="T24" fmla="*/ 2 w 246"/>
                  <a:gd name="T25" fmla="*/ 18 h 99"/>
                  <a:gd name="T26" fmla="*/ 3 w 246"/>
                  <a:gd name="T27" fmla="*/ 16 h 99"/>
                  <a:gd name="T28" fmla="*/ 6 w 246"/>
                  <a:gd name="T29" fmla="*/ 13 h 99"/>
                  <a:gd name="T30" fmla="*/ 8 w 246"/>
                  <a:gd name="T31" fmla="*/ 11 h 99"/>
                  <a:gd name="T32" fmla="*/ 11 w 246"/>
                  <a:gd name="T33" fmla="*/ 9 h 99"/>
                  <a:gd name="T34" fmla="*/ 15 w 246"/>
                  <a:gd name="T35" fmla="*/ 7 h 99"/>
                  <a:gd name="T36" fmla="*/ 18 w 246"/>
                  <a:gd name="T37" fmla="*/ 6 h 99"/>
                  <a:gd name="T38" fmla="*/ 22 w 246"/>
                  <a:gd name="T39" fmla="*/ 5 h 99"/>
                  <a:gd name="T40" fmla="*/ 26 w 246"/>
                  <a:gd name="T41" fmla="*/ 3 h 99"/>
                  <a:gd name="T42" fmla="*/ 30 w 246"/>
                  <a:gd name="T43" fmla="*/ 2 h 99"/>
                  <a:gd name="T44" fmla="*/ 33 w 246"/>
                  <a:gd name="T45" fmla="*/ 1 h 99"/>
                  <a:gd name="T46" fmla="*/ 40 w 246"/>
                  <a:gd name="T47" fmla="*/ 0 h 99"/>
                  <a:gd name="T48" fmla="*/ 45 w 246"/>
                  <a:gd name="T49" fmla="*/ 0 h 99"/>
                  <a:gd name="T50" fmla="*/ 54 w 246"/>
                  <a:gd name="T51" fmla="*/ 0 h 99"/>
                  <a:gd name="T52" fmla="*/ 62 w 246"/>
                  <a:gd name="T53" fmla="*/ 0 h 99"/>
                  <a:gd name="T54" fmla="*/ 70 w 246"/>
                  <a:gd name="T55" fmla="*/ 1 h 99"/>
                  <a:gd name="T56" fmla="*/ 79 w 246"/>
                  <a:gd name="T57" fmla="*/ 2 h 99"/>
                  <a:gd name="T58" fmla="*/ 78 w 246"/>
                  <a:gd name="T59" fmla="*/ 4 h 99"/>
                  <a:gd name="T60" fmla="*/ 77 w 246"/>
                  <a:gd name="T61" fmla="*/ 5 h 99"/>
                  <a:gd name="T62" fmla="*/ 76 w 246"/>
                  <a:gd name="T63" fmla="*/ 6 h 99"/>
                  <a:gd name="T64" fmla="*/ 74 w 246"/>
                  <a:gd name="T65" fmla="*/ 8 h 99"/>
                  <a:gd name="T66" fmla="*/ 69 w 246"/>
                  <a:gd name="T67" fmla="*/ 12 h 99"/>
                  <a:gd name="T68" fmla="*/ 64 w 246"/>
                  <a:gd name="T69" fmla="*/ 15 h 99"/>
                  <a:gd name="T70" fmla="*/ 58 w 246"/>
                  <a:gd name="T71" fmla="*/ 18 h 99"/>
                  <a:gd name="T72" fmla="*/ 52 w 246"/>
                  <a:gd name="T73" fmla="*/ 20 h 99"/>
                  <a:gd name="T74" fmla="*/ 49 w 246"/>
                  <a:gd name="T75" fmla="*/ 21 h 99"/>
                  <a:gd name="T76" fmla="*/ 46 w 246"/>
                  <a:gd name="T77" fmla="*/ 21 h 99"/>
                  <a:gd name="T78" fmla="*/ 43 w 246"/>
                  <a:gd name="T79" fmla="*/ 22 h 99"/>
                  <a:gd name="T80" fmla="*/ 40 w 246"/>
                  <a:gd name="T81" fmla="*/ 22 h 99"/>
                  <a:gd name="T82" fmla="*/ 39 w 246"/>
                  <a:gd name="T83" fmla="*/ 22 h 99"/>
                  <a:gd name="T84" fmla="*/ 35 w 246"/>
                  <a:gd name="T85" fmla="*/ 22 h 99"/>
                  <a:gd name="T86" fmla="*/ 32 w 246"/>
                  <a:gd name="T87" fmla="*/ 22 h 99"/>
                  <a:gd name="T88" fmla="*/ 30 w 246"/>
                  <a:gd name="T89" fmla="*/ 22 h 99"/>
                  <a:gd name="T90" fmla="*/ 28 w 246"/>
                  <a:gd name="T91" fmla="*/ 22 h 99"/>
                  <a:gd name="T92" fmla="*/ 26 w 246"/>
                  <a:gd name="T93" fmla="*/ 23 h 99"/>
                  <a:gd name="T94" fmla="*/ 23 w 246"/>
                  <a:gd name="T95" fmla="*/ 25 h 99"/>
                  <a:gd name="T96" fmla="*/ 20 w 246"/>
                  <a:gd name="T97" fmla="*/ 27 h 99"/>
                  <a:gd name="T98" fmla="*/ 17 w 246"/>
                  <a:gd name="T99" fmla="*/ 28 h 99"/>
                  <a:gd name="T100" fmla="*/ 14 w 246"/>
                  <a:gd name="T101" fmla="*/ 30 h 99"/>
                  <a:gd name="T102" fmla="*/ 11 w 246"/>
                  <a:gd name="T103" fmla="*/ 31 h 99"/>
                  <a:gd name="T104" fmla="*/ 9 w 246"/>
                  <a:gd name="T105" fmla="*/ 32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70" name="Freeform 424"/>
              <p:cNvSpPr>
                <a:spLocks/>
              </p:cNvSpPr>
              <p:nvPr/>
            </p:nvSpPr>
            <p:spPr bwMode="auto">
              <a:xfrm>
                <a:off x="1294" y="1248"/>
                <a:ext cx="76" cy="40"/>
              </a:xfrm>
              <a:custGeom>
                <a:avLst/>
                <a:gdLst>
                  <a:gd name="T0" fmla="*/ 11 w 233"/>
                  <a:gd name="T1" fmla="*/ 29 h 123"/>
                  <a:gd name="T2" fmla="*/ 3 w 233"/>
                  <a:gd name="T3" fmla="*/ 25 h 123"/>
                  <a:gd name="T4" fmla="*/ 0 w 233"/>
                  <a:gd name="T5" fmla="*/ 18 h 123"/>
                  <a:gd name="T6" fmla="*/ 7 w 233"/>
                  <a:gd name="T7" fmla="*/ 12 h 123"/>
                  <a:gd name="T8" fmla="*/ 13 w 233"/>
                  <a:gd name="T9" fmla="*/ 12 h 123"/>
                  <a:gd name="T10" fmla="*/ 20 w 233"/>
                  <a:gd name="T11" fmla="*/ 12 h 123"/>
                  <a:gd name="T12" fmla="*/ 23 w 233"/>
                  <a:gd name="T13" fmla="*/ 12 h 123"/>
                  <a:gd name="T14" fmla="*/ 27 w 233"/>
                  <a:gd name="T15" fmla="*/ 11 h 123"/>
                  <a:gd name="T16" fmla="*/ 34 w 233"/>
                  <a:gd name="T17" fmla="*/ 7 h 123"/>
                  <a:gd name="T18" fmla="*/ 40 w 233"/>
                  <a:gd name="T19" fmla="*/ 4 h 123"/>
                  <a:gd name="T20" fmla="*/ 48 w 233"/>
                  <a:gd name="T21" fmla="*/ 0 h 123"/>
                  <a:gd name="T22" fmla="*/ 53 w 233"/>
                  <a:gd name="T23" fmla="*/ 3 h 123"/>
                  <a:gd name="T24" fmla="*/ 59 w 233"/>
                  <a:gd name="T25" fmla="*/ 4 h 123"/>
                  <a:gd name="T26" fmla="*/ 62 w 233"/>
                  <a:gd name="T27" fmla="*/ 3 h 123"/>
                  <a:gd name="T28" fmla="*/ 66 w 233"/>
                  <a:gd name="T29" fmla="*/ 2 h 123"/>
                  <a:gd name="T30" fmla="*/ 69 w 233"/>
                  <a:gd name="T31" fmla="*/ 0 h 123"/>
                  <a:gd name="T32" fmla="*/ 76 w 233"/>
                  <a:gd name="T33" fmla="*/ 2 h 123"/>
                  <a:gd name="T34" fmla="*/ 74 w 233"/>
                  <a:gd name="T35" fmla="*/ 6 h 123"/>
                  <a:gd name="T36" fmla="*/ 71 w 233"/>
                  <a:gd name="T37" fmla="*/ 8 h 123"/>
                  <a:gd name="T38" fmla="*/ 68 w 233"/>
                  <a:gd name="T39" fmla="*/ 10 h 123"/>
                  <a:gd name="T40" fmla="*/ 66 w 233"/>
                  <a:gd name="T41" fmla="*/ 14 h 123"/>
                  <a:gd name="T42" fmla="*/ 67 w 233"/>
                  <a:gd name="T43" fmla="*/ 20 h 123"/>
                  <a:gd name="T44" fmla="*/ 60 w 233"/>
                  <a:gd name="T45" fmla="*/ 28 h 123"/>
                  <a:gd name="T46" fmla="*/ 51 w 233"/>
                  <a:gd name="T47" fmla="*/ 31 h 123"/>
                  <a:gd name="T48" fmla="*/ 45 w 233"/>
                  <a:gd name="T49" fmla="*/ 32 h 123"/>
                  <a:gd name="T50" fmla="*/ 38 w 233"/>
                  <a:gd name="T51" fmla="*/ 33 h 123"/>
                  <a:gd name="T52" fmla="*/ 31 w 233"/>
                  <a:gd name="T53" fmla="*/ 34 h 123"/>
                  <a:gd name="T54" fmla="*/ 27 w 233"/>
                  <a:gd name="T55" fmla="*/ 37 h 123"/>
                  <a:gd name="T56" fmla="*/ 22 w 233"/>
                  <a:gd name="T57" fmla="*/ 40 h 123"/>
                  <a:gd name="T58" fmla="*/ 19 w 233"/>
                  <a:gd name="T59" fmla="*/ 40 h 123"/>
                  <a:gd name="T60" fmla="*/ 17 w 233"/>
                  <a:gd name="T61" fmla="*/ 37 h 123"/>
                  <a:gd name="T62" fmla="*/ 16 w 233"/>
                  <a:gd name="T63" fmla="*/ 33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71" name="Freeform 425"/>
              <p:cNvSpPr>
                <a:spLocks/>
              </p:cNvSpPr>
              <p:nvPr/>
            </p:nvSpPr>
            <p:spPr bwMode="auto">
              <a:xfrm>
                <a:off x="983" y="1236"/>
                <a:ext cx="157" cy="56"/>
              </a:xfrm>
              <a:custGeom>
                <a:avLst/>
                <a:gdLst>
                  <a:gd name="T0" fmla="*/ 0 w 484"/>
                  <a:gd name="T1" fmla="*/ 48 h 172"/>
                  <a:gd name="T2" fmla="*/ 1 w 484"/>
                  <a:gd name="T3" fmla="*/ 51 h 172"/>
                  <a:gd name="T4" fmla="*/ 3 w 484"/>
                  <a:gd name="T5" fmla="*/ 53 h 172"/>
                  <a:gd name="T6" fmla="*/ 6 w 484"/>
                  <a:gd name="T7" fmla="*/ 54 h 172"/>
                  <a:gd name="T8" fmla="*/ 10 w 484"/>
                  <a:gd name="T9" fmla="*/ 55 h 172"/>
                  <a:gd name="T10" fmla="*/ 17 w 484"/>
                  <a:gd name="T11" fmla="*/ 56 h 172"/>
                  <a:gd name="T12" fmla="*/ 24 w 484"/>
                  <a:gd name="T13" fmla="*/ 56 h 172"/>
                  <a:gd name="T14" fmla="*/ 32 w 484"/>
                  <a:gd name="T15" fmla="*/ 54 h 172"/>
                  <a:gd name="T16" fmla="*/ 45 w 484"/>
                  <a:gd name="T17" fmla="*/ 51 h 172"/>
                  <a:gd name="T18" fmla="*/ 61 w 484"/>
                  <a:gd name="T19" fmla="*/ 44 h 172"/>
                  <a:gd name="T20" fmla="*/ 78 w 484"/>
                  <a:gd name="T21" fmla="*/ 37 h 172"/>
                  <a:gd name="T22" fmla="*/ 93 w 484"/>
                  <a:gd name="T23" fmla="*/ 33 h 172"/>
                  <a:gd name="T24" fmla="*/ 114 w 484"/>
                  <a:gd name="T25" fmla="*/ 28 h 172"/>
                  <a:gd name="T26" fmla="*/ 130 w 484"/>
                  <a:gd name="T27" fmla="*/ 24 h 172"/>
                  <a:gd name="T28" fmla="*/ 141 w 484"/>
                  <a:gd name="T29" fmla="*/ 21 h 172"/>
                  <a:gd name="T30" fmla="*/ 150 w 484"/>
                  <a:gd name="T31" fmla="*/ 17 h 172"/>
                  <a:gd name="T32" fmla="*/ 154 w 484"/>
                  <a:gd name="T33" fmla="*/ 14 h 172"/>
                  <a:gd name="T34" fmla="*/ 156 w 484"/>
                  <a:gd name="T35" fmla="*/ 11 h 172"/>
                  <a:gd name="T36" fmla="*/ 146 w 484"/>
                  <a:gd name="T37" fmla="*/ 8 h 172"/>
                  <a:gd name="T38" fmla="*/ 126 w 484"/>
                  <a:gd name="T39" fmla="*/ 5 h 172"/>
                  <a:gd name="T40" fmla="*/ 107 w 484"/>
                  <a:gd name="T41" fmla="*/ 2 h 172"/>
                  <a:gd name="T42" fmla="*/ 88 w 484"/>
                  <a:gd name="T43" fmla="*/ 0 h 172"/>
                  <a:gd name="T44" fmla="*/ 73 w 484"/>
                  <a:gd name="T45" fmla="*/ 0 h 172"/>
                  <a:gd name="T46" fmla="*/ 66 w 484"/>
                  <a:gd name="T47" fmla="*/ 1 h 172"/>
                  <a:gd name="T48" fmla="*/ 60 w 484"/>
                  <a:gd name="T49" fmla="*/ 3 h 172"/>
                  <a:gd name="T50" fmla="*/ 57 w 484"/>
                  <a:gd name="T51" fmla="*/ 2 h 172"/>
                  <a:gd name="T52" fmla="*/ 55 w 484"/>
                  <a:gd name="T53" fmla="*/ 1 h 172"/>
                  <a:gd name="T54" fmla="*/ 54 w 484"/>
                  <a:gd name="T55" fmla="*/ 3 h 172"/>
                  <a:gd name="T56" fmla="*/ 52 w 484"/>
                  <a:gd name="T57" fmla="*/ 8 h 172"/>
                  <a:gd name="T58" fmla="*/ 50 w 484"/>
                  <a:gd name="T59" fmla="*/ 12 h 172"/>
                  <a:gd name="T60" fmla="*/ 47 w 484"/>
                  <a:gd name="T61" fmla="*/ 15 h 172"/>
                  <a:gd name="T62" fmla="*/ 41 w 484"/>
                  <a:gd name="T63" fmla="*/ 19 h 172"/>
                  <a:gd name="T64" fmla="*/ 31 w 484"/>
                  <a:gd name="T65" fmla="*/ 22 h 172"/>
                  <a:gd name="T66" fmla="*/ 21 w 484"/>
                  <a:gd name="T67" fmla="*/ 25 h 172"/>
                  <a:gd name="T68" fmla="*/ 12 w 484"/>
                  <a:gd name="T69" fmla="*/ 29 h 172"/>
                  <a:gd name="T70" fmla="*/ 6 w 484"/>
                  <a:gd name="T71" fmla="*/ 32 h 172"/>
                  <a:gd name="T72" fmla="*/ 3 w 484"/>
                  <a:gd name="T73" fmla="*/ 35 h 172"/>
                  <a:gd name="T74" fmla="*/ 1 w 484"/>
                  <a:gd name="T75" fmla="*/ 39 h 172"/>
                  <a:gd name="T76" fmla="*/ 0 w 484"/>
                  <a:gd name="T77" fmla="*/ 44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72" name="Freeform 426"/>
              <p:cNvSpPr>
                <a:spLocks/>
              </p:cNvSpPr>
              <p:nvPr/>
            </p:nvSpPr>
            <p:spPr bwMode="auto">
              <a:xfrm>
                <a:off x="1043" y="1255"/>
                <a:ext cx="221" cy="79"/>
              </a:xfrm>
              <a:custGeom>
                <a:avLst/>
                <a:gdLst>
                  <a:gd name="T0" fmla="*/ 102 w 684"/>
                  <a:gd name="T1" fmla="*/ 2 h 240"/>
                  <a:gd name="T2" fmla="*/ 98 w 684"/>
                  <a:gd name="T3" fmla="*/ 9 h 240"/>
                  <a:gd name="T4" fmla="*/ 96 w 684"/>
                  <a:gd name="T5" fmla="*/ 13 h 240"/>
                  <a:gd name="T6" fmla="*/ 97 w 684"/>
                  <a:gd name="T7" fmla="*/ 14 h 240"/>
                  <a:gd name="T8" fmla="*/ 109 w 684"/>
                  <a:gd name="T9" fmla="*/ 13 h 240"/>
                  <a:gd name="T10" fmla="*/ 120 w 684"/>
                  <a:gd name="T11" fmla="*/ 6 h 240"/>
                  <a:gd name="T12" fmla="*/ 122 w 684"/>
                  <a:gd name="T13" fmla="*/ 13 h 240"/>
                  <a:gd name="T14" fmla="*/ 122 w 684"/>
                  <a:gd name="T15" fmla="*/ 18 h 240"/>
                  <a:gd name="T16" fmla="*/ 131 w 684"/>
                  <a:gd name="T17" fmla="*/ 23 h 240"/>
                  <a:gd name="T18" fmla="*/ 165 w 684"/>
                  <a:gd name="T19" fmla="*/ 17 h 240"/>
                  <a:gd name="T20" fmla="*/ 166 w 684"/>
                  <a:gd name="T21" fmla="*/ 23 h 240"/>
                  <a:gd name="T22" fmla="*/ 175 w 684"/>
                  <a:gd name="T23" fmla="*/ 21 h 240"/>
                  <a:gd name="T24" fmla="*/ 180 w 684"/>
                  <a:gd name="T25" fmla="*/ 15 h 240"/>
                  <a:gd name="T26" fmla="*/ 180 w 684"/>
                  <a:gd name="T27" fmla="*/ 6 h 240"/>
                  <a:gd name="T28" fmla="*/ 182 w 684"/>
                  <a:gd name="T29" fmla="*/ 3 h 240"/>
                  <a:gd name="T30" fmla="*/ 187 w 684"/>
                  <a:gd name="T31" fmla="*/ 0 h 240"/>
                  <a:gd name="T32" fmla="*/ 202 w 684"/>
                  <a:gd name="T33" fmla="*/ 1 h 240"/>
                  <a:gd name="T34" fmla="*/ 208 w 684"/>
                  <a:gd name="T35" fmla="*/ 0 h 240"/>
                  <a:gd name="T36" fmla="*/ 212 w 684"/>
                  <a:gd name="T37" fmla="*/ 13 h 240"/>
                  <a:gd name="T38" fmla="*/ 211 w 684"/>
                  <a:gd name="T39" fmla="*/ 23 h 240"/>
                  <a:gd name="T40" fmla="*/ 206 w 684"/>
                  <a:gd name="T41" fmla="*/ 33 h 240"/>
                  <a:gd name="T42" fmla="*/ 200 w 684"/>
                  <a:gd name="T43" fmla="*/ 41 h 240"/>
                  <a:gd name="T44" fmla="*/ 209 w 684"/>
                  <a:gd name="T45" fmla="*/ 45 h 240"/>
                  <a:gd name="T46" fmla="*/ 217 w 684"/>
                  <a:gd name="T47" fmla="*/ 48 h 240"/>
                  <a:gd name="T48" fmla="*/ 221 w 684"/>
                  <a:gd name="T49" fmla="*/ 59 h 240"/>
                  <a:gd name="T50" fmla="*/ 206 w 684"/>
                  <a:gd name="T51" fmla="*/ 61 h 240"/>
                  <a:gd name="T52" fmla="*/ 196 w 684"/>
                  <a:gd name="T53" fmla="*/ 60 h 240"/>
                  <a:gd name="T54" fmla="*/ 185 w 684"/>
                  <a:gd name="T55" fmla="*/ 59 h 240"/>
                  <a:gd name="T56" fmla="*/ 182 w 684"/>
                  <a:gd name="T57" fmla="*/ 61 h 240"/>
                  <a:gd name="T58" fmla="*/ 175 w 684"/>
                  <a:gd name="T59" fmla="*/ 66 h 240"/>
                  <a:gd name="T60" fmla="*/ 169 w 684"/>
                  <a:gd name="T61" fmla="*/ 69 h 240"/>
                  <a:gd name="T62" fmla="*/ 159 w 684"/>
                  <a:gd name="T63" fmla="*/ 69 h 240"/>
                  <a:gd name="T64" fmla="*/ 146 w 684"/>
                  <a:gd name="T65" fmla="*/ 67 h 240"/>
                  <a:gd name="T66" fmla="*/ 136 w 684"/>
                  <a:gd name="T67" fmla="*/ 65 h 240"/>
                  <a:gd name="T68" fmla="*/ 109 w 684"/>
                  <a:gd name="T69" fmla="*/ 69 h 240"/>
                  <a:gd name="T70" fmla="*/ 75 w 684"/>
                  <a:gd name="T71" fmla="*/ 76 h 240"/>
                  <a:gd name="T72" fmla="*/ 55 w 684"/>
                  <a:gd name="T73" fmla="*/ 78 h 240"/>
                  <a:gd name="T74" fmla="*/ 40 w 684"/>
                  <a:gd name="T75" fmla="*/ 78 h 240"/>
                  <a:gd name="T76" fmla="*/ 32 w 684"/>
                  <a:gd name="T77" fmla="*/ 75 h 240"/>
                  <a:gd name="T78" fmla="*/ 22 w 684"/>
                  <a:gd name="T79" fmla="*/ 68 h 240"/>
                  <a:gd name="T80" fmla="*/ 9 w 684"/>
                  <a:gd name="T81" fmla="*/ 65 h 240"/>
                  <a:gd name="T82" fmla="*/ 0 w 684"/>
                  <a:gd name="T83" fmla="*/ 57 h 240"/>
                  <a:gd name="T84" fmla="*/ 21 w 684"/>
                  <a:gd name="T85" fmla="*/ 52 h 240"/>
                  <a:gd name="T86" fmla="*/ 32 w 684"/>
                  <a:gd name="T87" fmla="*/ 51 h 240"/>
                  <a:gd name="T88" fmla="*/ 50 w 684"/>
                  <a:gd name="T89" fmla="*/ 53 h 240"/>
                  <a:gd name="T90" fmla="*/ 65 w 684"/>
                  <a:gd name="T91" fmla="*/ 54 h 240"/>
                  <a:gd name="T92" fmla="*/ 72 w 684"/>
                  <a:gd name="T93" fmla="*/ 53 h 240"/>
                  <a:gd name="T94" fmla="*/ 8 w 684"/>
                  <a:gd name="T95" fmla="*/ 45 h 240"/>
                  <a:gd name="T96" fmla="*/ 17 w 684"/>
                  <a:gd name="T97" fmla="*/ 42 h 240"/>
                  <a:gd name="T98" fmla="*/ 35 w 684"/>
                  <a:gd name="T99" fmla="*/ 39 h 240"/>
                  <a:gd name="T100" fmla="*/ 53 w 684"/>
                  <a:gd name="T101" fmla="*/ 36 h 240"/>
                  <a:gd name="T102" fmla="*/ 60 w 684"/>
                  <a:gd name="T103" fmla="*/ 33 h 240"/>
                  <a:gd name="T104" fmla="*/ 54 w 684"/>
                  <a:gd name="T105" fmla="*/ 31 h 240"/>
                  <a:gd name="T106" fmla="*/ 40 w 684"/>
                  <a:gd name="T107" fmla="*/ 32 h 240"/>
                  <a:gd name="T108" fmla="*/ 23 w 684"/>
                  <a:gd name="T109" fmla="*/ 36 h 240"/>
                  <a:gd name="T110" fmla="*/ 17 w 684"/>
                  <a:gd name="T111" fmla="*/ 35 h 240"/>
                  <a:gd name="T112" fmla="*/ 18 w 684"/>
                  <a:gd name="T113" fmla="*/ 30 h 240"/>
                  <a:gd name="T114" fmla="*/ 17 w 684"/>
                  <a:gd name="T115" fmla="*/ 27 h 240"/>
                  <a:gd name="T116" fmla="*/ 19 w 684"/>
                  <a:gd name="T117" fmla="*/ 26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73" name="Freeform 427"/>
              <p:cNvSpPr>
                <a:spLocks/>
              </p:cNvSpPr>
              <p:nvPr/>
            </p:nvSpPr>
            <p:spPr bwMode="auto">
              <a:xfrm>
                <a:off x="1645" y="1643"/>
                <a:ext cx="108" cy="93"/>
              </a:xfrm>
              <a:custGeom>
                <a:avLst/>
                <a:gdLst>
                  <a:gd name="T0" fmla="*/ 59 w 332"/>
                  <a:gd name="T1" fmla="*/ 12 h 287"/>
                  <a:gd name="T2" fmla="*/ 66 w 332"/>
                  <a:gd name="T3" fmla="*/ 8 h 287"/>
                  <a:gd name="T4" fmla="*/ 74 w 332"/>
                  <a:gd name="T5" fmla="*/ 2 h 287"/>
                  <a:gd name="T6" fmla="*/ 78 w 332"/>
                  <a:gd name="T7" fmla="*/ 0 h 287"/>
                  <a:gd name="T8" fmla="*/ 80 w 332"/>
                  <a:gd name="T9" fmla="*/ 0 h 287"/>
                  <a:gd name="T10" fmla="*/ 80 w 332"/>
                  <a:gd name="T11" fmla="*/ 4 h 287"/>
                  <a:gd name="T12" fmla="*/ 76 w 332"/>
                  <a:gd name="T13" fmla="*/ 11 h 287"/>
                  <a:gd name="T14" fmla="*/ 71 w 332"/>
                  <a:gd name="T15" fmla="*/ 18 h 287"/>
                  <a:gd name="T16" fmla="*/ 66 w 332"/>
                  <a:gd name="T17" fmla="*/ 22 h 287"/>
                  <a:gd name="T18" fmla="*/ 62 w 332"/>
                  <a:gd name="T19" fmla="*/ 23 h 287"/>
                  <a:gd name="T20" fmla="*/ 62 w 332"/>
                  <a:gd name="T21" fmla="*/ 24 h 287"/>
                  <a:gd name="T22" fmla="*/ 65 w 332"/>
                  <a:gd name="T23" fmla="*/ 24 h 287"/>
                  <a:gd name="T24" fmla="*/ 70 w 332"/>
                  <a:gd name="T25" fmla="*/ 23 h 287"/>
                  <a:gd name="T26" fmla="*/ 73 w 332"/>
                  <a:gd name="T27" fmla="*/ 25 h 287"/>
                  <a:gd name="T28" fmla="*/ 71 w 332"/>
                  <a:gd name="T29" fmla="*/ 29 h 287"/>
                  <a:gd name="T30" fmla="*/ 70 w 332"/>
                  <a:gd name="T31" fmla="*/ 31 h 287"/>
                  <a:gd name="T32" fmla="*/ 71 w 332"/>
                  <a:gd name="T33" fmla="*/ 34 h 287"/>
                  <a:gd name="T34" fmla="*/ 81 w 332"/>
                  <a:gd name="T35" fmla="*/ 37 h 287"/>
                  <a:gd name="T36" fmla="*/ 100 w 332"/>
                  <a:gd name="T37" fmla="*/ 40 h 287"/>
                  <a:gd name="T38" fmla="*/ 105 w 332"/>
                  <a:gd name="T39" fmla="*/ 42 h 287"/>
                  <a:gd name="T40" fmla="*/ 102 w 332"/>
                  <a:gd name="T41" fmla="*/ 45 h 287"/>
                  <a:gd name="T42" fmla="*/ 99 w 332"/>
                  <a:gd name="T43" fmla="*/ 48 h 287"/>
                  <a:gd name="T44" fmla="*/ 97 w 332"/>
                  <a:gd name="T45" fmla="*/ 50 h 287"/>
                  <a:gd name="T46" fmla="*/ 98 w 332"/>
                  <a:gd name="T47" fmla="*/ 52 h 287"/>
                  <a:gd name="T48" fmla="*/ 100 w 332"/>
                  <a:gd name="T49" fmla="*/ 54 h 287"/>
                  <a:gd name="T50" fmla="*/ 104 w 332"/>
                  <a:gd name="T51" fmla="*/ 57 h 287"/>
                  <a:gd name="T52" fmla="*/ 107 w 332"/>
                  <a:gd name="T53" fmla="*/ 60 h 287"/>
                  <a:gd name="T54" fmla="*/ 94 w 332"/>
                  <a:gd name="T55" fmla="*/ 68 h 287"/>
                  <a:gd name="T56" fmla="*/ 78 w 332"/>
                  <a:gd name="T57" fmla="*/ 78 h 287"/>
                  <a:gd name="T58" fmla="*/ 67 w 332"/>
                  <a:gd name="T59" fmla="*/ 87 h 287"/>
                  <a:gd name="T60" fmla="*/ 56 w 332"/>
                  <a:gd name="T61" fmla="*/ 79 h 287"/>
                  <a:gd name="T62" fmla="*/ 59 w 332"/>
                  <a:gd name="T63" fmla="*/ 79 h 287"/>
                  <a:gd name="T64" fmla="*/ 61 w 332"/>
                  <a:gd name="T65" fmla="*/ 78 h 287"/>
                  <a:gd name="T66" fmla="*/ 65 w 332"/>
                  <a:gd name="T67" fmla="*/ 75 h 287"/>
                  <a:gd name="T68" fmla="*/ 48 w 332"/>
                  <a:gd name="T69" fmla="*/ 75 h 287"/>
                  <a:gd name="T70" fmla="*/ 33 w 332"/>
                  <a:gd name="T71" fmla="*/ 75 h 287"/>
                  <a:gd name="T72" fmla="*/ 19 w 332"/>
                  <a:gd name="T73" fmla="*/ 75 h 287"/>
                  <a:gd name="T74" fmla="*/ 9 w 332"/>
                  <a:gd name="T75" fmla="*/ 75 h 287"/>
                  <a:gd name="T76" fmla="*/ 4 w 332"/>
                  <a:gd name="T77" fmla="*/ 74 h 287"/>
                  <a:gd name="T78" fmla="*/ 1 w 332"/>
                  <a:gd name="T79" fmla="*/ 72 h 287"/>
                  <a:gd name="T80" fmla="*/ 0 w 332"/>
                  <a:gd name="T81" fmla="*/ 69 h 287"/>
                  <a:gd name="T82" fmla="*/ 1 w 332"/>
                  <a:gd name="T83" fmla="*/ 66 h 287"/>
                  <a:gd name="T84" fmla="*/ 4 w 332"/>
                  <a:gd name="T85" fmla="*/ 64 h 287"/>
                  <a:gd name="T86" fmla="*/ 13 w 332"/>
                  <a:gd name="T87" fmla="*/ 58 h 287"/>
                  <a:gd name="T88" fmla="*/ 24 w 332"/>
                  <a:gd name="T89" fmla="*/ 52 h 287"/>
                  <a:gd name="T90" fmla="*/ 28 w 332"/>
                  <a:gd name="T91" fmla="*/ 49 h 287"/>
                  <a:gd name="T92" fmla="*/ 30 w 332"/>
                  <a:gd name="T93" fmla="*/ 47 h 287"/>
                  <a:gd name="T94" fmla="*/ 34 w 332"/>
                  <a:gd name="T95" fmla="*/ 42 h 287"/>
                  <a:gd name="T96" fmla="*/ 38 w 332"/>
                  <a:gd name="T97" fmla="*/ 37 h 287"/>
                  <a:gd name="T98" fmla="*/ 42 w 332"/>
                  <a:gd name="T99" fmla="*/ 26 h 287"/>
                  <a:gd name="T100" fmla="*/ 45 w 332"/>
                  <a:gd name="T101" fmla="*/ 21 h 287"/>
                  <a:gd name="T102" fmla="*/ 48 w 332"/>
                  <a:gd name="T103" fmla="*/ 17 h 287"/>
                  <a:gd name="T104" fmla="*/ 51 w 332"/>
                  <a:gd name="T105" fmla="*/ 14 h 287"/>
                  <a:gd name="T106" fmla="*/ 56 w 332"/>
                  <a:gd name="T107" fmla="*/ 13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74" name="Freeform 428"/>
              <p:cNvSpPr>
                <a:spLocks/>
              </p:cNvSpPr>
              <p:nvPr/>
            </p:nvSpPr>
            <p:spPr bwMode="auto">
              <a:xfrm>
                <a:off x="1102" y="1190"/>
                <a:ext cx="111" cy="27"/>
              </a:xfrm>
              <a:custGeom>
                <a:avLst/>
                <a:gdLst>
                  <a:gd name="T0" fmla="*/ 34 w 345"/>
                  <a:gd name="T1" fmla="*/ 27 h 86"/>
                  <a:gd name="T2" fmla="*/ 38 w 345"/>
                  <a:gd name="T3" fmla="*/ 25 h 86"/>
                  <a:gd name="T4" fmla="*/ 43 w 345"/>
                  <a:gd name="T5" fmla="*/ 24 h 86"/>
                  <a:gd name="T6" fmla="*/ 48 w 345"/>
                  <a:gd name="T7" fmla="*/ 23 h 86"/>
                  <a:gd name="T8" fmla="*/ 53 w 345"/>
                  <a:gd name="T9" fmla="*/ 22 h 86"/>
                  <a:gd name="T10" fmla="*/ 63 w 345"/>
                  <a:gd name="T11" fmla="*/ 20 h 86"/>
                  <a:gd name="T12" fmla="*/ 74 w 345"/>
                  <a:gd name="T13" fmla="*/ 18 h 86"/>
                  <a:gd name="T14" fmla="*/ 79 w 345"/>
                  <a:gd name="T15" fmla="*/ 17 h 86"/>
                  <a:gd name="T16" fmla="*/ 85 w 345"/>
                  <a:gd name="T17" fmla="*/ 16 h 86"/>
                  <a:gd name="T18" fmla="*/ 90 w 345"/>
                  <a:gd name="T19" fmla="*/ 14 h 86"/>
                  <a:gd name="T20" fmla="*/ 95 w 345"/>
                  <a:gd name="T21" fmla="*/ 13 h 86"/>
                  <a:gd name="T22" fmla="*/ 99 w 345"/>
                  <a:gd name="T23" fmla="*/ 11 h 86"/>
                  <a:gd name="T24" fmla="*/ 104 w 345"/>
                  <a:gd name="T25" fmla="*/ 9 h 86"/>
                  <a:gd name="T26" fmla="*/ 107 w 345"/>
                  <a:gd name="T27" fmla="*/ 7 h 86"/>
                  <a:gd name="T28" fmla="*/ 111 w 345"/>
                  <a:gd name="T29" fmla="*/ 4 h 86"/>
                  <a:gd name="T30" fmla="*/ 108 w 345"/>
                  <a:gd name="T31" fmla="*/ 4 h 86"/>
                  <a:gd name="T32" fmla="*/ 105 w 345"/>
                  <a:gd name="T33" fmla="*/ 3 h 86"/>
                  <a:gd name="T34" fmla="*/ 102 w 345"/>
                  <a:gd name="T35" fmla="*/ 3 h 86"/>
                  <a:gd name="T36" fmla="*/ 99 w 345"/>
                  <a:gd name="T37" fmla="*/ 2 h 86"/>
                  <a:gd name="T38" fmla="*/ 97 w 345"/>
                  <a:gd name="T39" fmla="*/ 1 h 86"/>
                  <a:gd name="T40" fmla="*/ 94 w 345"/>
                  <a:gd name="T41" fmla="*/ 1 h 86"/>
                  <a:gd name="T42" fmla="*/ 90 w 345"/>
                  <a:gd name="T43" fmla="*/ 0 h 86"/>
                  <a:gd name="T44" fmla="*/ 88 w 345"/>
                  <a:gd name="T45" fmla="*/ 0 h 86"/>
                  <a:gd name="T46" fmla="*/ 83 w 345"/>
                  <a:gd name="T47" fmla="*/ 0 h 86"/>
                  <a:gd name="T48" fmla="*/ 79 w 345"/>
                  <a:gd name="T49" fmla="*/ 1 h 86"/>
                  <a:gd name="T50" fmla="*/ 73 w 345"/>
                  <a:gd name="T51" fmla="*/ 2 h 86"/>
                  <a:gd name="T52" fmla="*/ 67 w 345"/>
                  <a:gd name="T53" fmla="*/ 3 h 86"/>
                  <a:gd name="T54" fmla="*/ 54 w 345"/>
                  <a:gd name="T55" fmla="*/ 6 h 86"/>
                  <a:gd name="T56" fmla="*/ 41 w 345"/>
                  <a:gd name="T57" fmla="*/ 9 h 86"/>
                  <a:gd name="T58" fmla="*/ 33 w 345"/>
                  <a:gd name="T59" fmla="*/ 11 h 86"/>
                  <a:gd name="T60" fmla="*/ 27 w 345"/>
                  <a:gd name="T61" fmla="*/ 13 h 86"/>
                  <a:gd name="T62" fmla="*/ 21 w 345"/>
                  <a:gd name="T63" fmla="*/ 16 h 86"/>
                  <a:gd name="T64" fmla="*/ 15 w 345"/>
                  <a:gd name="T65" fmla="*/ 18 h 86"/>
                  <a:gd name="T66" fmla="*/ 10 w 345"/>
                  <a:gd name="T67" fmla="*/ 20 h 86"/>
                  <a:gd name="T68" fmla="*/ 6 w 345"/>
                  <a:gd name="T69" fmla="*/ 23 h 86"/>
                  <a:gd name="T70" fmla="*/ 3 w 345"/>
                  <a:gd name="T71" fmla="*/ 25 h 86"/>
                  <a:gd name="T72" fmla="*/ 0 w 345"/>
                  <a:gd name="T73" fmla="*/ 27 h 86"/>
                  <a:gd name="T74" fmla="*/ 34 w 345"/>
                  <a:gd name="T75" fmla="*/ 2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75" name="Freeform 429"/>
              <p:cNvSpPr>
                <a:spLocks/>
              </p:cNvSpPr>
              <p:nvPr/>
            </p:nvSpPr>
            <p:spPr bwMode="auto">
              <a:xfrm>
                <a:off x="1158" y="1199"/>
                <a:ext cx="149" cy="43"/>
              </a:xfrm>
              <a:custGeom>
                <a:avLst/>
                <a:gdLst>
                  <a:gd name="T0" fmla="*/ 6 w 464"/>
                  <a:gd name="T1" fmla="*/ 28 h 130"/>
                  <a:gd name="T2" fmla="*/ 25 w 464"/>
                  <a:gd name="T3" fmla="*/ 27 h 130"/>
                  <a:gd name="T4" fmla="*/ 33 w 464"/>
                  <a:gd name="T5" fmla="*/ 27 h 130"/>
                  <a:gd name="T6" fmla="*/ 30 w 464"/>
                  <a:gd name="T7" fmla="*/ 29 h 130"/>
                  <a:gd name="T8" fmla="*/ 26 w 464"/>
                  <a:gd name="T9" fmla="*/ 33 h 130"/>
                  <a:gd name="T10" fmla="*/ 23 w 464"/>
                  <a:gd name="T11" fmla="*/ 37 h 130"/>
                  <a:gd name="T12" fmla="*/ 23 w 464"/>
                  <a:gd name="T13" fmla="*/ 39 h 130"/>
                  <a:gd name="T14" fmla="*/ 25 w 464"/>
                  <a:gd name="T15" fmla="*/ 41 h 130"/>
                  <a:gd name="T16" fmla="*/ 30 w 464"/>
                  <a:gd name="T17" fmla="*/ 43 h 130"/>
                  <a:gd name="T18" fmla="*/ 35 w 464"/>
                  <a:gd name="T19" fmla="*/ 43 h 130"/>
                  <a:gd name="T20" fmla="*/ 41 w 464"/>
                  <a:gd name="T21" fmla="*/ 42 h 130"/>
                  <a:gd name="T22" fmla="*/ 50 w 464"/>
                  <a:gd name="T23" fmla="*/ 39 h 130"/>
                  <a:gd name="T24" fmla="*/ 63 w 464"/>
                  <a:gd name="T25" fmla="*/ 36 h 130"/>
                  <a:gd name="T26" fmla="*/ 73 w 464"/>
                  <a:gd name="T27" fmla="*/ 33 h 130"/>
                  <a:gd name="T28" fmla="*/ 80 w 464"/>
                  <a:gd name="T29" fmla="*/ 33 h 130"/>
                  <a:gd name="T30" fmla="*/ 85 w 464"/>
                  <a:gd name="T31" fmla="*/ 33 h 130"/>
                  <a:gd name="T32" fmla="*/ 98 w 464"/>
                  <a:gd name="T33" fmla="*/ 33 h 130"/>
                  <a:gd name="T34" fmla="*/ 107 w 464"/>
                  <a:gd name="T35" fmla="*/ 32 h 130"/>
                  <a:gd name="T36" fmla="*/ 121 w 464"/>
                  <a:gd name="T37" fmla="*/ 31 h 130"/>
                  <a:gd name="T38" fmla="*/ 133 w 464"/>
                  <a:gd name="T39" fmla="*/ 27 h 130"/>
                  <a:gd name="T40" fmla="*/ 144 w 464"/>
                  <a:gd name="T41" fmla="*/ 22 h 130"/>
                  <a:gd name="T42" fmla="*/ 146 w 464"/>
                  <a:gd name="T43" fmla="*/ 17 h 130"/>
                  <a:gd name="T44" fmla="*/ 141 w 464"/>
                  <a:gd name="T45" fmla="*/ 16 h 130"/>
                  <a:gd name="T46" fmla="*/ 133 w 464"/>
                  <a:gd name="T47" fmla="*/ 16 h 130"/>
                  <a:gd name="T48" fmla="*/ 127 w 464"/>
                  <a:gd name="T49" fmla="*/ 15 h 130"/>
                  <a:gd name="T50" fmla="*/ 130 w 464"/>
                  <a:gd name="T51" fmla="*/ 12 h 130"/>
                  <a:gd name="T52" fmla="*/ 133 w 464"/>
                  <a:gd name="T53" fmla="*/ 7 h 130"/>
                  <a:gd name="T54" fmla="*/ 134 w 464"/>
                  <a:gd name="T55" fmla="*/ 2 h 130"/>
                  <a:gd name="T56" fmla="*/ 121 w 464"/>
                  <a:gd name="T57" fmla="*/ 0 h 130"/>
                  <a:gd name="T58" fmla="*/ 116 w 464"/>
                  <a:gd name="T59" fmla="*/ 6 h 130"/>
                  <a:gd name="T60" fmla="*/ 110 w 464"/>
                  <a:gd name="T61" fmla="*/ 14 h 130"/>
                  <a:gd name="T62" fmla="*/ 104 w 464"/>
                  <a:gd name="T63" fmla="*/ 20 h 130"/>
                  <a:gd name="T64" fmla="*/ 100 w 464"/>
                  <a:gd name="T65" fmla="*/ 22 h 130"/>
                  <a:gd name="T66" fmla="*/ 96 w 464"/>
                  <a:gd name="T67" fmla="*/ 22 h 130"/>
                  <a:gd name="T68" fmla="*/ 89 w 464"/>
                  <a:gd name="T69" fmla="*/ 22 h 130"/>
                  <a:gd name="T70" fmla="*/ 84 w 464"/>
                  <a:gd name="T71" fmla="*/ 21 h 130"/>
                  <a:gd name="T72" fmla="*/ 77 w 464"/>
                  <a:gd name="T73" fmla="*/ 18 h 130"/>
                  <a:gd name="T74" fmla="*/ 66 w 464"/>
                  <a:gd name="T75" fmla="*/ 10 h 130"/>
                  <a:gd name="T76" fmla="*/ 58 w 464"/>
                  <a:gd name="T77" fmla="*/ 10 h 130"/>
                  <a:gd name="T78" fmla="*/ 48 w 464"/>
                  <a:gd name="T79" fmla="*/ 10 h 130"/>
                  <a:gd name="T80" fmla="*/ 38 w 464"/>
                  <a:gd name="T81" fmla="*/ 12 h 130"/>
                  <a:gd name="T82" fmla="*/ 27 w 464"/>
                  <a:gd name="T83" fmla="*/ 15 h 130"/>
                  <a:gd name="T84" fmla="*/ 17 w 464"/>
                  <a:gd name="T85" fmla="*/ 18 h 130"/>
                  <a:gd name="T86" fmla="*/ 9 w 464"/>
                  <a:gd name="T87" fmla="*/ 22 h 130"/>
                  <a:gd name="T88" fmla="*/ 3 w 464"/>
                  <a:gd name="T89" fmla="*/ 25 h 130"/>
                  <a:gd name="T90" fmla="*/ 0 w 464"/>
                  <a:gd name="T91" fmla="*/ 28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76" name="Freeform 430"/>
              <p:cNvSpPr>
                <a:spLocks/>
              </p:cNvSpPr>
              <p:nvPr/>
            </p:nvSpPr>
            <p:spPr bwMode="auto">
              <a:xfrm>
                <a:off x="1472" y="1205"/>
                <a:ext cx="153" cy="31"/>
              </a:xfrm>
              <a:custGeom>
                <a:avLst/>
                <a:gdLst>
                  <a:gd name="T0" fmla="*/ 20 w 472"/>
                  <a:gd name="T1" fmla="*/ 0 h 92"/>
                  <a:gd name="T2" fmla="*/ 14 w 472"/>
                  <a:gd name="T3" fmla="*/ 0 h 92"/>
                  <a:gd name="T4" fmla="*/ 8 w 472"/>
                  <a:gd name="T5" fmla="*/ 0 h 92"/>
                  <a:gd name="T6" fmla="*/ 4 w 472"/>
                  <a:gd name="T7" fmla="*/ 1 h 92"/>
                  <a:gd name="T8" fmla="*/ 2 w 472"/>
                  <a:gd name="T9" fmla="*/ 3 h 92"/>
                  <a:gd name="T10" fmla="*/ 2 w 472"/>
                  <a:gd name="T11" fmla="*/ 5 h 92"/>
                  <a:gd name="T12" fmla="*/ 3 w 472"/>
                  <a:gd name="T13" fmla="*/ 8 h 92"/>
                  <a:gd name="T14" fmla="*/ 5 w 472"/>
                  <a:gd name="T15" fmla="*/ 11 h 92"/>
                  <a:gd name="T16" fmla="*/ 5 w 472"/>
                  <a:gd name="T17" fmla="*/ 14 h 92"/>
                  <a:gd name="T18" fmla="*/ 1 w 472"/>
                  <a:gd name="T19" fmla="*/ 17 h 92"/>
                  <a:gd name="T20" fmla="*/ 0 w 472"/>
                  <a:gd name="T21" fmla="*/ 19 h 92"/>
                  <a:gd name="T22" fmla="*/ 1 w 472"/>
                  <a:gd name="T23" fmla="*/ 22 h 92"/>
                  <a:gd name="T24" fmla="*/ 5 w 472"/>
                  <a:gd name="T25" fmla="*/ 23 h 92"/>
                  <a:gd name="T26" fmla="*/ 16 w 472"/>
                  <a:gd name="T27" fmla="*/ 26 h 92"/>
                  <a:gd name="T28" fmla="*/ 35 w 472"/>
                  <a:gd name="T29" fmla="*/ 29 h 92"/>
                  <a:gd name="T30" fmla="*/ 54 w 472"/>
                  <a:gd name="T31" fmla="*/ 31 h 92"/>
                  <a:gd name="T32" fmla="*/ 118 w 472"/>
                  <a:gd name="T33" fmla="*/ 31 h 92"/>
                  <a:gd name="T34" fmla="*/ 121 w 472"/>
                  <a:gd name="T35" fmla="*/ 27 h 92"/>
                  <a:gd name="T36" fmla="*/ 125 w 472"/>
                  <a:gd name="T37" fmla="*/ 25 h 92"/>
                  <a:gd name="T38" fmla="*/ 129 w 472"/>
                  <a:gd name="T39" fmla="*/ 25 h 92"/>
                  <a:gd name="T40" fmla="*/ 133 w 472"/>
                  <a:gd name="T41" fmla="*/ 25 h 92"/>
                  <a:gd name="T42" fmla="*/ 143 w 472"/>
                  <a:gd name="T43" fmla="*/ 26 h 92"/>
                  <a:gd name="T44" fmla="*/ 148 w 472"/>
                  <a:gd name="T45" fmla="*/ 26 h 92"/>
                  <a:gd name="T46" fmla="*/ 153 w 472"/>
                  <a:gd name="T47" fmla="*/ 25 h 92"/>
                  <a:gd name="T48" fmla="*/ 151 w 472"/>
                  <a:gd name="T49" fmla="*/ 11 h 92"/>
                  <a:gd name="T50" fmla="*/ 147 w 472"/>
                  <a:gd name="T51" fmla="*/ 9 h 92"/>
                  <a:gd name="T52" fmla="*/ 144 w 472"/>
                  <a:gd name="T53" fmla="*/ 6 h 92"/>
                  <a:gd name="T54" fmla="*/ 140 w 472"/>
                  <a:gd name="T55" fmla="*/ 4 h 92"/>
                  <a:gd name="T56" fmla="*/ 135 w 472"/>
                  <a:gd name="T57" fmla="*/ 4 h 92"/>
                  <a:gd name="T58" fmla="*/ 128 w 472"/>
                  <a:gd name="T59" fmla="*/ 5 h 92"/>
                  <a:gd name="T60" fmla="*/ 119 w 472"/>
                  <a:gd name="T61" fmla="*/ 7 h 92"/>
                  <a:gd name="T62" fmla="*/ 106 w 472"/>
                  <a:gd name="T63" fmla="*/ 11 h 92"/>
                  <a:gd name="T64" fmla="*/ 97 w 472"/>
                  <a:gd name="T65" fmla="*/ 13 h 92"/>
                  <a:gd name="T66" fmla="*/ 89 w 472"/>
                  <a:gd name="T67" fmla="*/ 14 h 92"/>
                  <a:gd name="T68" fmla="*/ 77 w 472"/>
                  <a:gd name="T69" fmla="*/ 14 h 92"/>
                  <a:gd name="T70" fmla="*/ 62 w 472"/>
                  <a:gd name="T71" fmla="*/ 14 h 92"/>
                  <a:gd name="T72" fmla="*/ 51 w 472"/>
                  <a:gd name="T73" fmla="*/ 14 h 92"/>
                  <a:gd name="T74" fmla="*/ 39 w 472"/>
                  <a:gd name="T75" fmla="*/ 14 h 92"/>
                  <a:gd name="T76" fmla="*/ 29 w 472"/>
                  <a:gd name="T77" fmla="*/ 14 h 92"/>
                  <a:gd name="T78" fmla="*/ 25 w 472"/>
                  <a:gd name="T79" fmla="*/ 12 h 92"/>
                  <a:gd name="T80" fmla="*/ 23 w 472"/>
                  <a:gd name="T81" fmla="*/ 9 h 92"/>
                  <a:gd name="T82" fmla="*/ 22 w 472"/>
                  <a:gd name="T83" fmla="*/ 6 h 92"/>
                  <a:gd name="T84" fmla="*/ 22 w 472"/>
                  <a:gd name="T85" fmla="*/ 3 h 92"/>
                  <a:gd name="T86" fmla="*/ 24 w 472"/>
                  <a:gd name="T87" fmla="*/ 1 h 92"/>
                  <a:gd name="T88" fmla="*/ 24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77" name="Freeform 431"/>
              <p:cNvSpPr>
                <a:spLocks/>
              </p:cNvSpPr>
              <p:nvPr/>
            </p:nvSpPr>
            <p:spPr bwMode="auto">
              <a:xfrm>
                <a:off x="1513" y="1136"/>
                <a:ext cx="106" cy="45"/>
              </a:xfrm>
              <a:custGeom>
                <a:avLst/>
                <a:gdLst>
                  <a:gd name="T0" fmla="*/ 47 w 326"/>
                  <a:gd name="T1" fmla="*/ 36 h 135"/>
                  <a:gd name="T2" fmla="*/ 66 w 326"/>
                  <a:gd name="T3" fmla="*/ 32 h 135"/>
                  <a:gd name="T4" fmla="*/ 85 w 326"/>
                  <a:gd name="T5" fmla="*/ 28 h 135"/>
                  <a:gd name="T6" fmla="*/ 98 w 326"/>
                  <a:gd name="T7" fmla="*/ 25 h 135"/>
                  <a:gd name="T8" fmla="*/ 103 w 326"/>
                  <a:gd name="T9" fmla="*/ 22 h 135"/>
                  <a:gd name="T10" fmla="*/ 105 w 326"/>
                  <a:gd name="T11" fmla="*/ 19 h 135"/>
                  <a:gd name="T12" fmla="*/ 101 w 326"/>
                  <a:gd name="T13" fmla="*/ 16 h 135"/>
                  <a:gd name="T14" fmla="*/ 98 w 326"/>
                  <a:gd name="T15" fmla="*/ 14 h 135"/>
                  <a:gd name="T16" fmla="*/ 93 w 326"/>
                  <a:gd name="T17" fmla="*/ 12 h 135"/>
                  <a:gd name="T18" fmla="*/ 86 w 326"/>
                  <a:gd name="T19" fmla="*/ 11 h 135"/>
                  <a:gd name="T20" fmla="*/ 75 w 326"/>
                  <a:gd name="T21" fmla="*/ 10 h 135"/>
                  <a:gd name="T22" fmla="*/ 68 w 326"/>
                  <a:gd name="T23" fmla="*/ 10 h 135"/>
                  <a:gd name="T24" fmla="*/ 66 w 326"/>
                  <a:gd name="T25" fmla="*/ 8 h 135"/>
                  <a:gd name="T26" fmla="*/ 64 w 326"/>
                  <a:gd name="T27" fmla="*/ 6 h 135"/>
                  <a:gd name="T28" fmla="*/ 62 w 326"/>
                  <a:gd name="T29" fmla="*/ 3 h 135"/>
                  <a:gd name="T30" fmla="*/ 59 w 326"/>
                  <a:gd name="T31" fmla="*/ 2 h 135"/>
                  <a:gd name="T32" fmla="*/ 53 w 326"/>
                  <a:gd name="T33" fmla="*/ 0 h 135"/>
                  <a:gd name="T34" fmla="*/ 44 w 326"/>
                  <a:gd name="T35" fmla="*/ 0 h 135"/>
                  <a:gd name="T36" fmla="*/ 28 w 326"/>
                  <a:gd name="T37" fmla="*/ 3 h 135"/>
                  <a:gd name="T38" fmla="*/ 16 w 326"/>
                  <a:gd name="T39" fmla="*/ 6 h 135"/>
                  <a:gd name="T40" fmla="*/ 9 w 326"/>
                  <a:gd name="T41" fmla="*/ 9 h 135"/>
                  <a:gd name="T42" fmla="*/ 4 w 326"/>
                  <a:gd name="T43" fmla="*/ 12 h 135"/>
                  <a:gd name="T44" fmla="*/ 1 w 326"/>
                  <a:gd name="T45" fmla="*/ 15 h 135"/>
                  <a:gd name="T46" fmla="*/ 0 w 326"/>
                  <a:gd name="T47" fmla="*/ 17 h 135"/>
                  <a:gd name="T48" fmla="*/ 11 w 326"/>
                  <a:gd name="T49" fmla="*/ 25 h 135"/>
                  <a:gd name="T50" fmla="*/ 18 w 326"/>
                  <a:gd name="T51" fmla="*/ 27 h 135"/>
                  <a:gd name="T52" fmla="*/ 13 w 326"/>
                  <a:gd name="T53" fmla="*/ 30 h 135"/>
                  <a:gd name="T54" fmla="*/ 12 w 326"/>
                  <a:gd name="T55" fmla="*/ 33 h 135"/>
                  <a:gd name="T56" fmla="*/ 14 w 326"/>
                  <a:gd name="T57" fmla="*/ 38 h 135"/>
                  <a:gd name="T58" fmla="*/ 16 w 326"/>
                  <a:gd name="T59" fmla="*/ 43 h 135"/>
                  <a:gd name="T60" fmla="*/ 18 w 326"/>
                  <a:gd name="T61" fmla="*/ 45 h 135"/>
                  <a:gd name="T62" fmla="*/ 22 w 326"/>
                  <a:gd name="T63" fmla="*/ 45 h 135"/>
                  <a:gd name="T64" fmla="*/ 28 w 326"/>
                  <a:gd name="T65" fmla="*/ 44 h 135"/>
                  <a:gd name="T66" fmla="*/ 33 w 326"/>
                  <a:gd name="T67" fmla="*/ 42 h 135"/>
                  <a:gd name="T68" fmla="*/ 38 w 326"/>
                  <a:gd name="T69" fmla="*/ 41 h 135"/>
                  <a:gd name="T70" fmla="*/ 39 w 326"/>
                  <a:gd name="T71" fmla="*/ 37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78" name="Freeform 432"/>
              <p:cNvSpPr>
                <a:spLocks/>
              </p:cNvSpPr>
              <p:nvPr/>
            </p:nvSpPr>
            <p:spPr bwMode="auto">
              <a:xfrm>
                <a:off x="1584" y="1245"/>
                <a:ext cx="51" cy="18"/>
              </a:xfrm>
              <a:custGeom>
                <a:avLst/>
                <a:gdLst>
                  <a:gd name="T0" fmla="*/ 15 w 159"/>
                  <a:gd name="T1" fmla="*/ 17 h 56"/>
                  <a:gd name="T2" fmla="*/ 13 w 159"/>
                  <a:gd name="T3" fmla="*/ 17 h 56"/>
                  <a:gd name="T4" fmla="*/ 11 w 159"/>
                  <a:gd name="T5" fmla="*/ 16 h 56"/>
                  <a:gd name="T6" fmla="*/ 8 w 159"/>
                  <a:gd name="T7" fmla="*/ 14 h 56"/>
                  <a:gd name="T8" fmla="*/ 6 w 159"/>
                  <a:gd name="T9" fmla="*/ 12 h 56"/>
                  <a:gd name="T10" fmla="*/ 3 w 159"/>
                  <a:gd name="T11" fmla="*/ 10 h 56"/>
                  <a:gd name="T12" fmla="*/ 2 w 159"/>
                  <a:gd name="T13" fmla="*/ 8 h 56"/>
                  <a:gd name="T14" fmla="*/ 1 w 159"/>
                  <a:gd name="T15" fmla="*/ 7 h 56"/>
                  <a:gd name="T16" fmla="*/ 0 w 159"/>
                  <a:gd name="T17" fmla="*/ 5 h 56"/>
                  <a:gd name="T18" fmla="*/ 0 w 159"/>
                  <a:gd name="T19" fmla="*/ 4 h 56"/>
                  <a:gd name="T20" fmla="*/ 0 w 159"/>
                  <a:gd name="T21" fmla="*/ 3 h 56"/>
                  <a:gd name="T22" fmla="*/ 7 w 159"/>
                  <a:gd name="T23" fmla="*/ 3 h 56"/>
                  <a:gd name="T24" fmla="*/ 13 w 159"/>
                  <a:gd name="T25" fmla="*/ 3 h 56"/>
                  <a:gd name="T26" fmla="*/ 17 w 159"/>
                  <a:gd name="T27" fmla="*/ 3 h 56"/>
                  <a:gd name="T28" fmla="*/ 19 w 159"/>
                  <a:gd name="T29" fmla="*/ 3 h 56"/>
                  <a:gd name="T30" fmla="*/ 27 w 159"/>
                  <a:gd name="T31" fmla="*/ 2 h 56"/>
                  <a:gd name="T32" fmla="*/ 38 w 159"/>
                  <a:gd name="T33" fmla="*/ 0 h 56"/>
                  <a:gd name="T34" fmla="*/ 40 w 159"/>
                  <a:gd name="T35" fmla="*/ 0 h 56"/>
                  <a:gd name="T36" fmla="*/ 42 w 159"/>
                  <a:gd name="T37" fmla="*/ 0 h 56"/>
                  <a:gd name="T38" fmla="*/ 45 w 159"/>
                  <a:gd name="T39" fmla="*/ 0 h 56"/>
                  <a:gd name="T40" fmla="*/ 47 w 159"/>
                  <a:gd name="T41" fmla="*/ 1 h 56"/>
                  <a:gd name="T42" fmla="*/ 48 w 159"/>
                  <a:gd name="T43" fmla="*/ 2 h 56"/>
                  <a:gd name="T44" fmla="*/ 50 w 159"/>
                  <a:gd name="T45" fmla="*/ 3 h 56"/>
                  <a:gd name="T46" fmla="*/ 51 w 159"/>
                  <a:gd name="T47" fmla="*/ 5 h 56"/>
                  <a:gd name="T48" fmla="*/ 51 w 159"/>
                  <a:gd name="T49" fmla="*/ 7 h 56"/>
                  <a:gd name="T50" fmla="*/ 51 w 159"/>
                  <a:gd name="T51" fmla="*/ 10 h 56"/>
                  <a:gd name="T52" fmla="*/ 50 w 159"/>
                  <a:gd name="T53" fmla="*/ 12 h 56"/>
                  <a:gd name="T54" fmla="*/ 48 w 159"/>
                  <a:gd name="T55" fmla="*/ 14 h 56"/>
                  <a:gd name="T56" fmla="*/ 47 w 159"/>
                  <a:gd name="T57" fmla="*/ 15 h 56"/>
                  <a:gd name="T58" fmla="*/ 45 w 159"/>
                  <a:gd name="T59" fmla="*/ 17 h 56"/>
                  <a:gd name="T60" fmla="*/ 42 w 159"/>
                  <a:gd name="T61" fmla="*/ 17 h 56"/>
                  <a:gd name="T62" fmla="*/ 40 w 159"/>
                  <a:gd name="T63" fmla="*/ 18 h 56"/>
                  <a:gd name="T64" fmla="*/ 37 w 159"/>
                  <a:gd name="T65" fmla="*/ 18 h 56"/>
                  <a:gd name="T66" fmla="*/ 25 w 159"/>
                  <a:gd name="T67" fmla="*/ 18 h 56"/>
                  <a:gd name="T68" fmla="*/ 15 w 159"/>
                  <a:gd name="T69" fmla="*/ 1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79" name="Freeform 433"/>
              <p:cNvSpPr>
                <a:spLocks/>
              </p:cNvSpPr>
              <p:nvPr/>
            </p:nvSpPr>
            <p:spPr bwMode="auto">
              <a:xfrm>
                <a:off x="534" y="1280"/>
                <a:ext cx="1205" cy="539"/>
              </a:xfrm>
              <a:custGeom>
                <a:avLst/>
                <a:gdLst>
                  <a:gd name="T0" fmla="*/ 946 w 3734"/>
                  <a:gd name="T1" fmla="*/ 447 h 1644"/>
                  <a:gd name="T2" fmla="*/ 825 w 3734"/>
                  <a:gd name="T3" fmla="*/ 499 h 1644"/>
                  <a:gd name="T4" fmla="*/ 746 w 3734"/>
                  <a:gd name="T5" fmla="*/ 522 h 1644"/>
                  <a:gd name="T6" fmla="*/ 740 w 3734"/>
                  <a:gd name="T7" fmla="*/ 536 h 1644"/>
                  <a:gd name="T8" fmla="*/ 703 w 3734"/>
                  <a:gd name="T9" fmla="*/ 527 h 1644"/>
                  <a:gd name="T10" fmla="*/ 735 w 3734"/>
                  <a:gd name="T11" fmla="*/ 496 h 1644"/>
                  <a:gd name="T12" fmla="*/ 699 w 3734"/>
                  <a:gd name="T13" fmla="*/ 464 h 1644"/>
                  <a:gd name="T14" fmla="*/ 676 w 3734"/>
                  <a:gd name="T15" fmla="*/ 425 h 1644"/>
                  <a:gd name="T16" fmla="*/ 628 w 3734"/>
                  <a:gd name="T17" fmla="*/ 432 h 1644"/>
                  <a:gd name="T18" fmla="*/ 572 w 3734"/>
                  <a:gd name="T19" fmla="*/ 420 h 1644"/>
                  <a:gd name="T20" fmla="*/ 84 w 3734"/>
                  <a:gd name="T21" fmla="*/ 405 h 1644"/>
                  <a:gd name="T22" fmla="*/ 41 w 3734"/>
                  <a:gd name="T23" fmla="*/ 369 h 1644"/>
                  <a:gd name="T24" fmla="*/ 49 w 3734"/>
                  <a:gd name="T25" fmla="*/ 341 h 1644"/>
                  <a:gd name="T26" fmla="*/ 47 w 3734"/>
                  <a:gd name="T27" fmla="*/ 304 h 1644"/>
                  <a:gd name="T28" fmla="*/ 84 w 3734"/>
                  <a:gd name="T29" fmla="*/ 282 h 1644"/>
                  <a:gd name="T30" fmla="*/ 81 w 3734"/>
                  <a:gd name="T31" fmla="*/ 245 h 1644"/>
                  <a:gd name="T32" fmla="*/ 41 w 3734"/>
                  <a:gd name="T33" fmla="*/ 218 h 1644"/>
                  <a:gd name="T34" fmla="*/ 194 w 3734"/>
                  <a:gd name="T35" fmla="*/ 37 h 1644"/>
                  <a:gd name="T36" fmla="*/ 370 w 3734"/>
                  <a:gd name="T37" fmla="*/ 34 h 1644"/>
                  <a:gd name="T38" fmla="*/ 418 w 3734"/>
                  <a:gd name="T39" fmla="*/ 38 h 1644"/>
                  <a:gd name="T40" fmla="*/ 530 w 3734"/>
                  <a:gd name="T41" fmla="*/ 54 h 1644"/>
                  <a:gd name="T42" fmla="*/ 572 w 3734"/>
                  <a:gd name="T43" fmla="*/ 68 h 1644"/>
                  <a:gd name="T44" fmla="*/ 670 w 3734"/>
                  <a:gd name="T45" fmla="*/ 63 h 1644"/>
                  <a:gd name="T46" fmla="*/ 738 w 3734"/>
                  <a:gd name="T47" fmla="*/ 71 h 1644"/>
                  <a:gd name="T48" fmla="*/ 763 w 3734"/>
                  <a:gd name="T49" fmla="*/ 71 h 1644"/>
                  <a:gd name="T50" fmla="*/ 813 w 3734"/>
                  <a:gd name="T51" fmla="*/ 40 h 1644"/>
                  <a:gd name="T52" fmla="*/ 835 w 3734"/>
                  <a:gd name="T53" fmla="*/ 1 h 1644"/>
                  <a:gd name="T54" fmla="*/ 853 w 3734"/>
                  <a:gd name="T55" fmla="*/ 34 h 1644"/>
                  <a:gd name="T56" fmla="*/ 860 w 3734"/>
                  <a:gd name="T57" fmla="*/ 54 h 1644"/>
                  <a:gd name="T58" fmla="*/ 876 w 3734"/>
                  <a:gd name="T59" fmla="*/ 64 h 1644"/>
                  <a:gd name="T60" fmla="*/ 933 w 3734"/>
                  <a:gd name="T61" fmla="*/ 40 h 1644"/>
                  <a:gd name="T62" fmla="*/ 980 w 3734"/>
                  <a:gd name="T63" fmla="*/ 44 h 1644"/>
                  <a:gd name="T64" fmla="*/ 930 w 3734"/>
                  <a:gd name="T65" fmla="*/ 89 h 1644"/>
                  <a:gd name="T66" fmla="*/ 900 w 3734"/>
                  <a:gd name="T67" fmla="*/ 95 h 1644"/>
                  <a:gd name="T68" fmla="*/ 829 w 3734"/>
                  <a:gd name="T69" fmla="*/ 100 h 1644"/>
                  <a:gd name="T70" fmla="*/ 807 w 3734"/>
                  <a:gd name="T71" fmla="*/ 132 h 1644"/>
                  <a:gd name="T72" fmla="*/ 753 w 3734"/>
                  <a:gd name="T73" fmla="*/ 154 h 1644"/>
                  <a:gd name="T74" fmla="*/ 673 w 3734"/>
                  <a:gd name="T75" fmla="*/ 205 h 1644"/>
                  <a:gd name="T76" fmla="*/ 680 w 3734"/>
                  <a:gd name="T77" fmla="*/ 260 h 1644"/>
                  <a:gd name="T78" fmla="*/ 762 w 3734"/>
                  <a:gd name="T79" fmla="*/ 297 h 1644"/>
                  <a:gd name="T80" fmla="*/ 788 w 3734"/>
                  <a:gd name="T81" fmla="*/ 347 h 1644"/>
                  <a:gd name="T82" fmla="*/ 844 w 3734"/>
                  <a:gd name="T83" fmla="*/ 324 h 1644"/>
                  <a:gd name="T84" fmla="*/ 919 w 3734"/>
                  <a:gd name="T85" fmla="*/ 257 h 1644"/>
                  <a:gd name="T86" fmla="*/ 935 w 3734"/>
                  <a:gd name="T87" fmla="*/ 196 h 1644"/>
                  <a:gd name="T88" fmla="*/ 1018 w 3734"/>
                  <a:gd name="T89" fmla="*/ 164 h 1644"/>
                  <a:gd name="T90" fmla="*/ 1057 w 3734"/>
                  <a:gd name="T91" fmla="*/ 194 h 1644"/>
                  <a:gd name="T92" fmla="*/ 1041 w 3734"/>
                  <a:gd name="T93" fmla="*/ 241 h 1644"/>
                  <a:gd name="T94" fmla="*/ 1127 w 3734"/>
                  <a:gd name="T95" fmla="*/ 201 h 1644"/>
                  <a:gd name="T96" fmla="*/ 1144 w 3734"/>
                  <a:gd name="T97" fmla="*/ 254 h 1644"/>
                  <a:gd name="T98" fmla="*/ 1182 w 3734"/>
                  <a:gd name="T99" fmla="*/ 303 h 1644"/>
                  <a:gd name="T100" fmla="*/ 1167 w 3734"/>
                  <a:gd name="T101" fmla="*/ 315 h 1644"/>
                  <a:gd name="T102" fmla="*/ 1192 w 3734"/>
                  <a:gd name="T103" fmla="*/ 337 h 1644"/>
                  <a:gd name="T104" fmla="*/ 1148 w 3734"/>
                  <a:gd name="T105" fmla="*/ 363 h 1644"/>
                  <a:gd name="T106" fmla="*/ 1017 w 3734"/>
                  <a:gd name="T107" fmla="*/ 383 h 1644"/>
                  <a:gd name="T108" fmla="*/ 921 w 3734"/>
                  <a:gd name="T109" fmla="*/ 438 h 1644"/>
                  <a:gd name="T110" fmla="*/ 937 w 3734"/>
                  <a:gd name="T111" fmla="*/ 438 h 1644"/>
                  <a:gd name="T112" fmla="*/ 1038 w 3734"/>
                  <a:gd name="T113" fmla="*/ 412 h 1644"/>
                  <a:gd name="T114" fmla="*/ 989 w 3734"/>
                  <a:gd name="T115" fmla="*/ 426 h 1644"/>
                  <a:gd name="T116" fmla="*/ 1013 w 3734"/>
                  <a:gd name="T117" fmla="*/ 456 h 1644"/>
                  <a:gd name="T118" fmla="*/ 1048 w 3734"/>
                  <a:gd name="T119" fmla="*/ 483 h 1644"/>
                  <a:gd name="T120" fmla="*/ 974 w 3734"/>
                  <a:gd name="T121" fmla="*/ 513 h 1644"/>
                  <a:gd name="T122" fmla="*/ 1029 w 3734"/>
                  <a:gd name="T123" fmla="*/ 481 h 1644"/>
                  <a:gd name="T124" fmla="*/ 973 w 3734"/>
                  <a:gd name="T125" fmla="*/ 487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grpSp>
        <p:sp>
          <p:nvSpPr>
            <p:cNvPr id="380" name="Freeform 434"/>
            <p:cNvSpPr>
              <a:spLocks/>
            </p:cNvSpPr>
            <p:nvPr>
              <p:custDataLst>
                <p:tags r:id="rId226"/>
              </p:custDataLst>
            </p:nvPr>
          </p:nvSpPr>
          <p:spPr bwMode="auto">
            <a:xfrm>
              <a:off x="4951195" y="4418302"/>
              <a:ext cx="146293" cy="185061"/>
            </a:xfrm>
            <a:custGeom>
              <a:avLst/>
              <a:gdLst>
                <a:gd name="T0" fmla="*/ 115257 w 292"/>
                <a:gd name="T1" fmla="*/ 5154 h 308"/>
                <a:gd name="T2" fmla="*/ 120041 w 292"/>
                <a:gd name="T3" fmla="*/ 19071 h 308"/>
                <a:gd name="T4" fmla="*/ 124390 w 292"/>
                <a:gd name="T5" fmla="*/ 46903 h 308"/>
                <a:gd name="T6" fmla="*/ 127000 w 292"/>
                <a:gd name="T7" fmla="*/ 74221 h 308"/>
                <a:gd name="T8" fmla="*/ 126565 w 292"/>
                <a:gd name="T9" fmla="*/ 82983 h 308"/>
                <a:gd name="T10" fmla="*/ 124390 w 292"/>
                <a:gd name="T11" fmla="*/ 92261 h 308"/>
                <a:gd name="T12" fmla="*/ 116997 w 292"/>
                <a:gd name="T13" fmla="*/ 106177 h 308"/>
                <a:gd name="T14" fmla="*/ 100469 w 292"/>
                <a:gd name="T15" fmla="*/ 95353 h 308"/>
                <a:gd name="T16" fmla="*/ 71764 w 292"/>
                <a:gd name="T17" fmla="*/ 132979 h 308"/>
                <a:gd name="T18" fmla="*/ 57411 w 292"/>
                <a:gd name="T19" fmla="*/ 143287 h 308"/>
                <a:gd name="T20" fmla="*/ 25661 w 292"/>
                <a:gd name="T21" fmla="*/ 152565 h 308"/>
                <a:gd name="T22" fmla="*/ 13918 w 292"/>
                <a:gd name="T23" fmla="*/ 158750 h 308"/>
                <a:gd name="T24" fmla="*/ 2610 w 292"/>
                <a:gd name="T25" fmla="*/ 158750 h 308"/>
                <a:gd name="T26" fmla="*/ 3914 w 292"/>
                <a:gd name="T27" fmla="*/ 153080 h 308"/>
                <a:gd name="T28" fmla="*/ 4784 w 292"/>
                <a:gd name="T29" fmla="*/ 147411 h 308"/>
                <a:gd name="T30" fmla="*/ 3045 w 292"/>
                <a:gd name="T31" fmla="*/ 136587 h 308"/>
                <a:gd name="T32" fmla="*/ 870 w 292"/>
                <a:gd name="T33" fmla="*/ 126794 h 308"/>
                <a:gd name="T34" fmla="*/ 0 w 292"/>
                <a:gd name="T35" fmla="*/ 117516 h 308"/>
                <a:gd name="T36" fmla="*/ 1305 w 292"/>
                <a:gd name="T37" fmla="*/ 105662 h 308"/>
                <a:gd name="T38" fmla="*/ 5219 w 292"/>
                <a:gd name="T39" fmla="*/ 96899 h 308"/>
                <a:gd name="T40" fmla="*/ 11308 w 292"/>
                <a:gd name="T41" fmla="*/ 89683 h 308"/>
                <a:gd name="T42" fmla="*/ 18267 w 292"/>
                <a:gd name="T43" fmla="*/ 82983 h 308"/>
                <a:gd name="T44" fmla="*/ 33490 w 292"/>
                <a:gd name="T45" fmla="*/ 69582 h 308"/>
                <a:gd name="T46" fmla="*/ 40449 w 292"/>
                <a:gd name="T47" fmla="*/ 61335 h 308"/>
                <a:gd name="T48" fmla="*/ 45668 w 292"/>
                <a:gd name="T49" fmla="*/ 50511 h 308"/>
                <a:gd name="T50" fmla="*/ 42623 w 292"/>
                <a:gd name="T51" fmla="*/ 49481 h 308"/>
                <a:gd name="T52" fmla="*/ 40014 w 292"/>
                <a:gd name="T53" fmla="*/ 46903 h 308"/>
                <a:gd name="T54" fmla="*/ 35664 w 292"/>
                <a:gd name="T55" fmla="*/ 37626 h 308"/>
                <a:gd name="T56" fmla="*/ 32185 w 292"/>
                <a:gd name="T57" fmla="*/ 25771 h 308"/>
                <a:gd name="T58" fmla="*/ 31315 w 292"/>
                <a:gd name="T59" fmla="*/ 12370 h 308"/>
                <a:gd name="T60" fmla="*/ 39144 w 292"/>
                <a:gd name="T61" fmla="*/ 9793 h 308"/>
                <a:gd name="T62" fmla="*/ 45668 w 292"/>
                <a:gd name="T63" fmla="*/ 10308 h 308"/>
                <a:gd name="T64" fmla="*/ 57411 w 292"/>
                <a:gd name="T65" fmla="*/ 12370 h 308"/>
                <a:gd name="T66" fmla="*/ 73503 w 292"/>
                <a:gd name="T67" fmla="*/ 10824 h 308"/>
                <a:gd name="T68" fmla="*/ 91336 w 292"/>
                <a:gd name="T69" fmla="*/ 6185 h 308"/>
                <a:gd name="T70" fmla="*/ 112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81" name="Freeform 435"/>
            <p:cNvSpPr>
              <a:spLocks/>
            </p:cNvSpPr>
            <p:nvPr>
              <p:custDataLst>
                <p:tags r:id="rId227"/>
              </p:custDataLst>
            </p:nvPr>
          </p:nvSpPr>
          <p:spPr bwMode="auto">
            <a:xfrm>
              <a:off x="5073715" y="4594110"/>
              <a:ext cx="7315" cy="66622"/>
            </a:xfrm>
            <a:custGeom>
              <a:avLst/>
              <a:gdLst>
                <a:gd name="T0" fmla="*/ 4989 w 14"/>
                <a:gd name="T1" fmla="*/ 0 h 7"/>
                <a:gd name="T2" fmla="*/ 5896 w 14"/>
                <a:gd name="T3" fmla="*/ 24493 h 7"/>
                <a:gd name="T4" fmla="*/ 6350 w 14"/>
                <a:gd name="T5" fmla="*/ 57150 h 7"/>
                <a:gd name="T6" fmla="*/ 0 w 14"/>
                <a:gd name="T7" fmla="*/ 57150 h 7"/>
                <a:gd name="T8" fmla="*/ 4989 w 1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0"/>
                  </a:moveTo>
                  <a:lnTo>
                    <a:pt x="13" y="3"/>
                  </a:lnTo>
                  <a:lnTo>
                    <a:pt x="14" y="7"/>
                  </a:lnTo>
                  <a:lnTo>
                    <a:pt x="0" y="7"/>
                  </a:lnTo>
                  <a:lnTo>
                    <a:pt x="11"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82" name="Freeform 436"/>
            <p:cNvSpPr>
              <a:spLocks/>
            </p:cNvSpPr>
            <p:nvPr>
              <p:custDataLst>
                <p:tags r:id="rId228"/>
              </p:custDataLst>
            </p:nvPr>
          </p:nvSpPr>
          <p:spPr bwMode="auto">
            <a:xfrm>
              <a:off x="4486713" y="3703970"/>
              <a:ext cx="287100" cy="582940"/>
            </a:xfrm>
            <a:custGeom>
              <a:avLst/>
              <a:gdLst>
                <a:gd name="T0" fmla="*/ 34747 w 581"/>
                <a:gd name="T1" fmla="*/ 60217 h 955"/>
                <a:gd name="T2" fmla="*/ 44614 w 581"/>
                <a:gd name="T3" fmla="*/ 79591 h 955"/>
                <a:gd name="T4" fmla="*/ 47617 w 581"/>
                <a:gd name="T5" fmla="*/ 94253 h 955"/>
                <a:gd name="T6" fmla="*/ 40753 w 581"/>
                <a:gd name="T7" fmla="*/ 122528 h 955"/>
                <a:gd name="T8" fmla="*/ 41182 w 581"/>
                <a:gd name="T9" fmla="*/ 170178 h 955"/>
                <a:gd name="T10" fmla="*/ 39895 w 581"/>
                <a:gd name="T11" fmla="*/ 190076 h 955"/>
                <a:gd name="T12" fmla="*/ 35176 w 581"/>
                <a:gd name="T13" fmla="*/ 207356 h 955"/>
                <a:gd name="T14" fmla="*/ 25310 w 581"/>
                <a:gd name="T15" fmla="*/ 224635 h 955"/>
                <a:gd name="T16" fmla="*/ 13298 w 581"/>
                <a:gd name="T17" fmla="*/ 241391 h 955"/>
                <a:gd name="T18" fmla="*/ 7293 w 581"/>
                <a:gd name="T19" fmla="*/ 251864 h 955"/>
                <a:gd name="T20" fmla="*/ 858 w 581"/>
                <a:gd name="T21" fmla="*/ 283805 h 955"/>
                <a:gd name="T22" fmla="*/ 29600 w 581"/>
                <a:gd name="T23" fmla="*/ 322553 h 955"/>
                <a:gd name="T24" fmla="*/ 29600 w 581"/>
                <a:gd name="T25" fmla="*/ 331978 h 955"/>
                <a:gd name="T26" fmla="*/ 31744 w 581"/>
                <a:gd name="T27" fmla="*/ 348211 h 955"/>
                <a:gd name="T28" fmla="*/ 31744 w 581"/>
                <a:gd name="T29" fmla="*/ 364443 h 955"/>
                <a:gd name="T30" fmla="*/ 33460 w 581"/>
                <a:gd name="T31" fmla="*/ 383817 h 955"/>
                <a:gd name="T32" fmla="*/ 40324 w 581"/>
                <a:gd name="T33" fmla="*/ 407380 h 955"/>
                <a:gd name="T34" fmla="*/ 45043 w 581"/>
                <a:gd name="T35" fmla="*/ 414711 h 955"/>
                <a:gd name="T36" fmla="*/ 29171 w 581"/>
                <a:gd name="T37" fmla="*/ 415758 h 955"/>
                <a:gd name="T38" fmla="*/ 18017 w 581"/>
                <a:gd name="T39" fmla="*/ 419947 h 955"/>
                <a:gd name="T40" fmla="*/ 15443 w 581"/>
                <a:gd name="T41" fmla="*/ 425184 h 955"/>
                <a:gd name="T42" fmla="*/ 18017 w 581"/>
                <a:gd name="T43" fmla="*/ 440892 h 955"/>
                <a:gd name="T44" fmla="*/ 29600 w 581"/>
                <a:gd name="T45" fmla="*/ 458696 h 955"/>
                <a:gd name="T46" fmla="*/ 37321 w 581"/>
                <a:gd name="T47" fmla="*/ 470739 h 955"/>
                <a:gd name="T48" fmla="*/ 42898 w 581"/>
                <a:gd name="T49" fmla="*/ 485400 h 955"/>
                <a:gd name="T50" fmla="*/ 66921 w 581"/>
                <a:gd name="T51" fmla="*/ 500062 h 955"/>
                <a:gd name="T52" fmla="*/ 81077 w 581"/>
                <a:gd name="T53" fmla="*/ 493255 h 955"/>
                <a:gd name="T54" fmla="*/ 106387 w 581"/>
                <a:gd name="T55" fmla="*/ 486448 h 955"/>
                <a:gd name="T56" fmla="*/ 119685 w 581"/>
                <a:gd name="T57" fmla="*/ 482259 h 955"/>
                <a:gd name="T58" fmla="*/ 127407 w 581"/>
                <a:gd name="T59" fmla="*/ 473357 h 955"/>
                <a:gd name="T60" fmla="*/ 129552 w 581"/>
                <a:gd name="T61" fmla="*/ 467074 h 955"/>
                <a:gd name="T62" fmla="*/ 129552 w 581"/>
                <a:gd name="T63" fmla="*/ 454507 h 955"/>
                <a:gd name="T64" fmla="*/ 144995 w 581"/>
                <a:gd name="T65" fmla="*/ 456077 h 955"/>
                <a:gd name="T66" fmla="*/ 157435 w 581"/>
                <a:gd name="T67" fmla="*/ 453459 h 955"/>
                <a:gd name="T68" fmla="*/ 166873 w 581"/>
                <a:gd name="T69" fmla="*/ 448223 h 955"/>
                <a:gd name="T70" fmla="*/ 173737 w 581"/>
                <a:gd name="T71" fmla="*/ 440892 h 955"/>
                <a:gd name="T72" fmla="*/ 185319 w 581"/>
                <a:gd name="T73" fmla="*/ 422565 h 955"/>
                <a:gd name="T74" fmla="*/ 197330 w 581"/>
                <a:gd name="T75" fmla="*/ 404762 h 955"/>
                <a:gd name="T76" fmla="*/ 204623 w 581"/>
                <a:gd name="T77" fmla="*/ 397955 h 955"/>
                <a:gd name="T78" fmla="*/ 215348 w 581"/>
                <a:gd name="T79" fmla="*/ 393766 h 955"/>
                <a:gd name="T80" fmla="*/ 223498 w 581"/>
                <a:gd name="T81" fmla="*/ 390101 h 955"/>
                <a:gd name="T82" fmla="*/ 214061 w 581"/>
                <a:gd name="T83" fmla="*/ 364967 h 955"/>
                <a:gd name="T84" fmla="*/ 207626 w 581"/>
                <a:gd name="T85" fmla="*/ 341927 h 955"/>
                <a:gd name="T86" fmla="*/ 202478 w 581"/>
                <a:gd name="T87" fmla="*/ 326218 h 955"/>
                <a:gd name="T88" fmla="*/ 206339 w 581"/>
                <a:gd name="T89" fmla="*/ 319411 h 955"/>
                <a:gd name="T90" fmla="*/ 208913 w 581"/>
                <a:gd name="T91" fmla="*/ 303179 h 955"/>
                <a:gd name="T92" fmla="*/ 211916 w 581"/>
                <a:gd name="T93" fmla="*/ 283281 h 955"/>
                <a:gd name="T94" fmla="*/ 216635 w 581"/>
                <a:gd name="T95" fmla="*/ 271761 h 955"/>
                <a:gd name="T96" fmla="*/ 228217 w 581"/>
                <a:gd name="T97" fmla="*/ 254482 h 955"/>
                <a:gd name="T98" fmla="*/ 244518 w 581"/>
                <a:gd name="T99" fmla="*/ 241391 h 955"/>
                <a:gd name="T100" fmla="*/ 55338 w 581"/>
                <a:gd name="T101" fmla="*/ 0 h 955"/>
                <a:gd name="T102" fmla="*/ 42040 w 581"/>
                <a:gd name="T103" fmla="*/ 2618 h 955"/>
                <a:gd name="T104" fmla="*/ 29600 w 581"/>
                <a:gd name="T105" fmla="*/ 1256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83" name="Freeform 437"/>
            <p:cNvSpPr>
              <a:spLocks/>
            </p:cNvSpPr>
            <p:nvPr>
              <p:custDataLst>
                <p:tags r:id="rId229"/>
              </p:custDataLst>
            </p:nvPr>
          </p:nvSpPr>
          <p:spPr bwMode="auto">
            <a:xfrm>
              <a:off x="4113665" y="2984083"/>
              <a:ext cx="18287" cy="66622"/>
            </a:xfrm>
            <a:custGeom>
              <a:avLst/>
              <a:gdLst>
                <a:gd name="T0" fmla="*/ 9172 w 45"/>
                <a:gd name="T1" fmla="*/ 0 h 36"/>
                <a:gd name="T2" fmla="*/ 0 w 45"/>
                <a:gd name="T3" fmla="*/ 28575 h 36"/>
                <a:gd name="T4" fmla="*/ 8114 w 45"/>
                <a:gd name="T5" fmla="*/ 57150 h 36"/>
                <a:gd name="T6" fmla="*/ 15875 w 45"/>
                <a:gd name="T7" fmla="*/ 23813 h 36"/>
                <a:gd name="T8" fmla="*/ 9172 w 4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grpSp>
          <p:nvGrpSpPr>
            <p:cNvPr id="384" name="Group 438"/>
            <p:cNvGrpSpPr>
              <a:grpSpLocks/>
            </p:cNvGrpSpPr>
            <p:nvPr>
              <p:custDataLst>
                <p:tags r:id="rId230"/>
              </p:custDataLst>
            </p:nvPr>
          </p:nvGrpSpPr>
          <p:grpSpPr bwMode="auto">
            <a:xfrm>
              <a:off x="2155162" y="5386169"/>
              <a:ext cx="442537" cy="1202894"/>
              <a:chOff x="1589" y="3126"/>
              <a:chExt cx="290" cy="657"/>
            </a:xfrm>
            <a:solidFill>
              <a:srgbClr val="C6AD68"/>
            </a:solidFill>
          </p:grpSpPr>
          <p:sp>
            <p:nvSpPr>
              <p:cNvPr id="385" name="Freeform 439"/>
              <p:cNvSpPr>
                <a:spLocks/>
              </p:cNvSpPr>
              <p:nvPr/>
            </p:nvSpPr>
            <p:spPr bwMode="auto">
              <a:xfrm>
                <a:off x="1748" y="3531"/>
                <a:ext cx="15" cy="17"/>
              </a:xfrm>
              <a:custGeom>
                <a:avLst/>
                <a:gdLst>
                  <a:gd name="T0" fmla="*/ 15 w 46"/>
                  <a:gd name="T1" fmla="*/ 4 h 51"/>
                  <a:gd name="T2" fmla="*/ 6 w 46"/>
                  <a:gd name="T3" fmla="*/ 0 h 51"/>
                  <a:gd name="T4" fmla="*/ 4 w 46"/>
                  <a:gd name="T5" fmla="*/ 2 h 51"/>
                  <a:gd name="T6" fmla="*/ 2 w 46"/>
                  <a:gd name="T7" fmla="*/ 3 h 51"/>
                  <a:gd name="T8" fmla="*/ 1 w 46"/>
                  <a:gd name="T9" fmla="*/ 4 h 51"/>
                  <a:gd name="T10" fmla="*/ 1 w 46"/>
                  <a:gd name="T11" fmla="*/ 5 h 51"/>
                  <a:gd name="T12" fmla="*/ 0 w 46"/>
                  <a:gd name="T13" fmla="*/ 5 h 51"/>
                  <a:gd name="T14" fmla="*/ 0 w 46"/>
                  <a:gd name="T15" fmla="*/ 6 h 51"/>
                  <a:gd name="T16" fmla="*/ 0 w 46"/>
                  <a:gd name="T17" fmla="*/ 8 h 51"/>
                  <a:gd name="T18" fmla="*/ 1 w 46"/>
                  <a:gd name="T19" fmla="*/ 10 h 51"/>
                  <a:gd name="T20" fmla="*/ 1 w 46"/>
                  <a:gd name="T21" fmla="*/ 12 h 51"/>
                  <a:gd name="T22" fmla="*/ 2 w 46"/>
                  <a:gd name="T23" fmla="*/ 14 h 51"/>
                  <a:gd name="T24" fmla="*/ 3 w 46"/>
                  <a:gd name="T25" fmla="*/ 15 h 51"/>
                  <a:gd name="T26" fmla="*/ 4 w 46"/>
                  <a:gd name="T27" fmla="*/ 16 h 51"/>
                  <a:gd name="T28" fmla="*/ 5 w 46"/>
                  <a:gd name="T29" fmla="*/ 17 h 51"/>
                  <a:gd name="T30" fmla="*/ 5 w 46"/>
                  <a:gd name="T31" fmla="*/ 17 h 51"/>
                  <a:gd name="T32" fmla="*/ 6 w 46"/>
                  <a:gd name="T33" fmla="*/ 17 h 51"/>
                  <a:gd name="T34" fmla="*/ 6 w 46"/>
                  <a:gd name="T35" fmla="*/ 17 h 51"/>
                  <a:gd name="T36" fmla="*/ 11 w 46"/>
                  <a:gd name="T37" fmla="*/ 17 h 51"/>
                  <a:gd name="T38" fmla="*/ 15 w 46"/>
                  <a:gd name="T39" fmla="*/ 17 h 51"/>
                  <a:gd name="T40" fmla="*/ 15 w 46"/>
                  <a:gd name="T41" fmla="*/ 12 h 51"/>
                  <a:gd name="T42" fmla="*/ 15 w 46"/>
                  <a:gd name="T43" fmla="*/ 9 h 51"/>
                  <a:gd name="T44" fmla="*/ 15 w 46"/>
                  <a:gd name="T45" fmla="*/ 6 h 51"/>
                  <a:gd name="T46" fmla="*/ 15 w 46"/>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86" name="Freeform 440"/>
              <p:cNvSpPr>
                <a:spLocks/>
              </p:cNvSpPr>
              <p:nvPr/>
            </p:nvSpPr>
            <p:spPr bwMode="auto">
              <a:xfrm>
                <a:off x="1759" y="3730"/>
                <a:ext cx="63" cy="53"/>
              </a:xfrm>
              <a:custGeom>
                <a:avLst/>
                <a:gdLst>
                  <a:gd name="T0" fmla="*/ 0 w 192"/>
                  <a:gd name="T1" fmla="*/ 0 h 158"/>
                  <a:gd name="T2" fmla="*/ 0 w 192"/>
                  <a:gd name="T3" fmla="*/ 5 h 158"/>
                  <a:gd name="T4" fmla="*/ 1 w 192"/>
                  <a:gd name="T5" fmla="*/ 9 h 158"/>
                  <a:gd name="T6" fmla="*/ 1 w 192"/>
                  <a:gd name="T7" fmla="*/ 13 h 158"/>
                  <a:gd name="T8" fmla="*/ 2 w 192"/>
                  <a:gd name="T9" fmla="*/ 17 h 158"/>
                  <a:gd name="T10" fmla="*/ 4 w 192"/>
                  <a:gd name="T11" fmla="*/ 20 h 158"/>
                  <a:gd name="T12" fmla="*/ 5 w 192"/>
                  <a:gd name="T13" fmla="*/ 24 h 158"/>
                  <a:gd name="T14" fmla="*/ 7 w 192"/>
                  <a:gd name="T15" fmla="*/ 27 h 158"/>
                  <a:gd name="T16" fmla="*/ 8 w 192"/>
                  <a:gd name="T17" fmla="*/ 30 h 158"/>
                  <a:gd name="T18" fmla="*/ 15 w 192"/>
                  <a:gd name="T19" fmla="*/ 41 h 158"/>
                  <a:gd name="T20" fmla="*/ 22 w 192"/>
                  <a:gd name="T21" fmla="*/ 50 h 158"/>
                  <a:gd name="T22" fmla="*/ 24 w 192"/>
                  <a:gd name="T23" fmla="*/ 51 h 158"/>
                  <a:gd name="T24" fmla="*/ 26 w 192"/>
                  <a:gd name="T25" fmla="*/ 51 h 158"/>
                  <a:gd name="T26" fmla="*/ 28 w 192"/>
                  <a:gd name="T27" fmla="*/ 52 h 158"/>
                  <a:gd name="T28" fmla="*/ 30 w 192"/>
                  <a:gd name="T29" fmla="*/ 52 h 158"/>
                  <a:gd name="T30" fmla="*/ 34 w 192"/>
                  <a:gd name="T31" fmla="*/ 53 h 158"/>
                  <a:gd name="T32" fmla="*/ 39 w 192"/>
                  <a:gd name="T33" fmla="*/ 53 h 158"/>
                  <a:gd name="T34" fmla="*/ 50 w 192"/>
                  <a:gd name="T35" fmla="*/ 52 h 158"/>
                  <a:gd name="T36" fmla="*/ 63 w 192"/>
                  <a:gd name="T37" fmla="*/ 52 h 158"/>
                  <a:gd name="T38" fmla="*/ 60 w 192"/>
                  <a:gd name="T39" fmla="*/ 51 h 158"/>
                  <a:gd name="T40" fmla="*/ 58 w 192"/>
                  <a:gd name="T41" fmla="*/ 51 h 158"/>
                  <a:gd name="T42" fmla="*/ 55 w 192"/>
                  <a:gd name="T43" fmla="*/ 51 h 158"/>
                  <a:gd name="T44" fmla="*/ 53 w 192"/>
                  <a:gd name="T45" fmla="*/ 50 h 158"/>
                  <a:gd name="T46" fmla="*/ 48 w 192"/>
                  <a:gd name="T47" fmla="*/ 48 h 158"/>
                  <a:gd name="T48" fmla="*/ 42 w 192"/>
                  <a:gd name="T49" fmla="*/ 46 h 158"/>
                  <a:gd name="T50" fmla="*/ 38 w 192"/>
                  <a:gd name="T51" fmla="*/ 44 h 158"/>
                  <a:gd name="T52" fmla="*/ 33 w 192"/>
                  <a:gd name="T53" fmla="*/ 40 h 158"/>
                  <a:gd name="T54" fmla="*/ 29 w 192"/>
                  <a:gd name="T55" fmla="*/ 37 h 158"/>
                  <a:gd name="T56" fmla="*/ 25 w 192"/>
                  <a:gd name="T57" fmla="*/ 33 h 158"/>
                  <a:gd name="T58" fmla="*/ 21 w 192"/>
                  <a:gd name="T59" fmla="*/ 29 h 158"/>
                  <a:gd name="T60" fmla="*/ 17 w 192"/>
                  <a:gd name="T61" fmla="*/ 25 h 158"/>
                  <a:gd name="T62" fmla="*/ 14 w 192"/>
                  <a:gd name="T63" fmla="*/ 21 h 158"/>
                  <a:gd name="T64" fmla="*/ 11 w 192"/>
                  <a:gd name="T65" fmla="*/ 17 h 158"/>
                  <a:gd name="T66" fmla="*/ 9 w 192"/>
                  <a:gd name="T67" fmla="*/ 13 h 158"/>
                  <a:gd name="T68" fmla="*/ 7 w 192"/>
                  <a:gd name="T69" fmla="*/ 9 h 158"/>
                  <a:gd name="T70" fmla="*/ 5 w 192"/>
                  <a:gd name="T71" fmla="*/ 5 h 158"/>
                  <a:gd name="T72" fmla="*/ 4 w 192"/>
                  <a:gd name="T73" fmla="*/ 2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87" name="Freeform 441"/>
              <p:cNvSpPr>
                <a:spLocks/>
              </p:cNvSpPr>
              <p:nvPr/>
            </p:nvSpPr>
            <p:spPr bwMode="auto">
              <a:xfrm>
                <a:off x="1589" y="3126"/>
                <a:ext cx="290" cy="606"/>
              </a:xfrm>
              <a:custGeom>
                <a:avLst/>
                <a:gdLst>
                  <a:gd name="T0" fmla="*/ 253 w 884"/>
                  <a:gd name="T1" fmla="*/ 138 h 1818"/>
                  <a:gd name="T2" fmla="*/ 286 w 884"/>
                  <a:gd name="T3" fmla="*/ 114 h 1818"/>
                  <a:gd name="T4" fmla="*/ 290 w 884"/>
                  <a:gd name="T5" fmla="*/ 77 h 1818"/>
                  <a:gd name="T6" fmla="*/ 276 w 884"/>
                  <a:gd name="T7" fmla="*/ 64 h 1818"/>
                  <a:gd name="T8" fmla="*/ 276 w 884"/>
                  <a:gd name="T9" fmla="*/ 87 h 1818"/>
                  <a:gd name="T10" fmla="*/ 254 w 884"/>
                  <a:gd name="T11" fmla="*/ 109 h 1818"/>
                  <a:gd name="T12" fmla="*/ 219 w 884"/>
                  <a:gd name="T13" fmla="*/ 110 h 1818"/>
                  <a:gd name="T14" fmla="*/ 205 w 884"/>
                  <a:gd name="T15" fmla="*/ 97 h 1818"/>
                  <a:gd name="T16" fmla="*/ 216 w 884"/>
                  <a:gd name="T17" fmla="*/ 72 h 1818"/>
                  <a:gd name="T18" fmla="*/ 178 w 884"/>
                  <a:gd name="T19" fmla="*/ 49 h 1818"/>
                  <a:gd name="T20" fmla="*/ 139 w 884"/>
                  <a:gd name="T21" fmla="*/ 29 h 1818"/>
                  <a:gd name="T22" fmla="*/ 122 w 884"/>
                  <a:gd name="T23" fmla="*/ 3 h 1818"/>
                  <a:gd name="T24" fmla="*/ 94 w 884"/>
                  <a:gd name="T25" fmla="*/ 7 h 1818"/>
                  <a:gd name="T26" fmla="*/ 77 w 884"/>
                  <a:gd name="T27" fmla="*/ 8 h 1818"/>
                  <a:gd name="T28" fmla="*/ 56 w 884"/>
                  <a:gd name="T29" fmla="*/ 3 h 1818"/>
                  <a:gd name="T30" fmla="*/ 32 w 884"/>
                  <a:gd name="T31" fmla="*/ 18 h 1818"/>
                  <a:gd name="T32" fmla="*/ 22 w 884"/>
                  <a:gd name="T33" fmla="*/ 39 h 1818"/>
                  <a:gd name="T34" fmla="*/ 9 w 884"/>
                  <a:gd name="T35" fmla="*/ 60 h 1818"/>
                  <a:gd name="T36" fmla="*/ 18 w 884"/>
                  <a:gd name="T37" fmla="*/ 84 h 1818"/>
                  <a:gd name="T38" fmla="*/ 17 w 884"/>
                  <a:gd name="T39" fmla="*/ 106 h 1818"/>
                  <a:gd name="T40" fmla="*/ 0 w 884"/>
                  <a:gd name="T41" fmla="*/ 144 h 1818"/>
                  <a:gd name="T42" fmla="*/ 4 w 884"/>
                  <a:gd name="T43" fmla="*/ 203 h 1818"/>
                  <a:gd name="T44" fmla="*/ 25 w 884"/>
                  <a:gd name="T45" fmla="*/ 232 h 1818"/>
                  <a:gd name="T46" fmla="*/ 20 w 884"/>
                  <a:gd name="T47" fmla="*/ 251 h 1818"/>
                  <a:gd name="T48" fmla="*/ 20 w 884"/>
                  <a:gd name="T49" fmla="*/ 269 h 1818"/>
                  <a:gd name="T50" fmla="*/ 27 w 884"/>
                  <a:gd name="T51" fmla="*/ 283 h 1818"/>
                  <a:gd name="T52" fmla="*/ 17 w 884"/>
                  <a:gd name="T53" fmla="*/ 300 h 1818"/>
                  <a:gd name="T54" fmla="*/ 27 w 884"/>
                  <a:gd name="T55" fmla="*/ 328 h 1818"/>
                  <a:gd name="T56" fmla="*/ 27 w 884"/>
                  <a:gd name="T57" fmla="*/ 352 h 1818"/>
                  <a:gd name="T58" fmla="*/ 26 w 884"/>
                  <a:gd name="T59" fmla="*/ 384 h 1818"/>
                  <a:gd name="T60" fmla="*/ 45 w 884"/>
                  <a:gd name="T61" fmla="*/ 422 h 1818"/>
                  <a:gd name="T62" fmla="*/ 65 w 884"/>
                  <a:gd name="T63" fmla="*/ 465 h 1818"/>
                  <a:gd name="T64" fmla="*/ 71 w 884"/>
                  <a:gd name="T65" fmla="*/ 488 h 1818"/>
                  <a:gd name="T66" fmla="*/ 75 w 884"/>
                  <a:gd name="T67" fmla="*/ 509 h 1818"/>
                  <a:gd name="T68" fmla="*/ 70 w 884"/>
                  <a:gd name="T69" fmla="*/ 530 h 1818"/>
                  <a:gd name="T70" fmla="*/ 66 w 884"/>
                  <a:gd name="T71" fmla="*/ 548 h 1818"/>
                  <a:gd name="T72" fmla="*/ 75 w 884"/>
                  <a:gd name="T73" fmla="*/ 573 h 1818"/>
                  <a:gd name="T74" fmla="*/ 102 w 884"/>
                  <a:gd name="T75" fmla="*/ 591 h 1818"/>
                  <a:gd name="T76" fmla="*/ 129 w 884"/>
                  <a:gd name="T77" fmla="*/ 599 h 1818"/>
                  <a:gd name="T78" fmla="*/ 148 w 884"/>
                  <a:gd name="T79" fmla="*/ 595 h 1818"/>
                  <a:gd name="T80" fmla="*/ 149 w 884"/>
                  <a:gd name="T81" fmla="*/ 568 h 1818"/>
                  <a:gd name="T82" fmla="*/ 154 w 884"/>
                  <a:gd name="T83" fmla="*/ 537 h 1818"/>
                  <a:gd name="T84" fmla="*/ 162 w 884"/>
                  <a:gd name="T85" fmla="*/ 503 h 1818"/>
                  <a:gd name="T86" fmla="*/ 138 w 884"/>
                  <a:gd name="T87" fmla="*/ 495 h 1818"/>
                  <a:gd name="T88" fmla="*/ 132 w 884"/>
                  <a:gd name="T89" fmla="*/ 477 h 1818"/>
                  <a:gd name="T90" fmla="*/ 149 w 884"/>
                  <a:gd name="T91" fmla="*/ 465 h 1818"/>
                  <a:gd name="T92" fmla="*/ 159 w 884"/>
                  <a:gd name="T93" fmla="*/ 444 h 1818"/>
                  <a:gd name="T94" fmla="*/ 149 w 884"/>
                  <a:gd name="T95" fmla="*/ 408 h 1818"/>
                  <a:gd name="T96" fmla="*/ 139 w 884"/>
                  <a:gd name="T97" fmla="*/ 380 h 1818"/>
                  <a:gd name="T98" fmla="*/ 170 w 884"/>
                  <a:gd name="T99" fmla="*/ 389 h 1818"/>
                  <a:gd name="T100" fmla="*/ 186 w 884"/>
                  <a:gd name="T101" fmla="*/ 384 h 1818"/>
                  <a:gd name="T102" fmla="*/ 183 w 884"/>
                  <a:gd name="T103" fmla="*/ 359 h 1818"/>
                  <a:gd name="T104" fmla="*/ 185 w 884"/>
                  <a:gd name="T105" fmla="*/ 343 h 1818"/>
                  <a:gd name="T106" fmla="*/ 222 w 884"/>
                  <a:gd name="T107" fmla="*/ 341 h 1818"/>
                  <a:gd name="T108" fmla="*/ 261 w 884"/>
                  <a:gd name="T109" fmla="*/ 324 h 1818"/>
                  <a:gd name="T110" fmla="*/ 268 w 884"/>
                  <a:gd name="T111" fmla="*/ 294 h 1818"/>
                  <a:gd name="T112" fmla="*/ 256 w 884"/>
                  <a:gd name="T113" fmla="*/ 284 h 1818"/>
                  <a:gd name="T114" fmla="*/ 249 w 884"/>
                  <a:gd name="T115" fmla="*/ 270 h 1818"/>
                  <a:gd name="T116" fmla="*/ 227 w 884"/>
                  <a:gd name="T117" fmla="*/ 251 h 1818"/>
                  <a:gd name="T118" fmla="*/ 230 w 884"/>
                  <a:gd name="T119" fmla="*/ 17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grpSp>
        <p:sp>
          <p:nvSpPr>
            <p:cNvPr id="388" name="Freeform 442"/>
            <p:cNvSpPr>
              <a:spLocks/>
            </p:cNvSpPr>
            <p:nvPr>
              <p:custDataLst>
                <p:tags r:id="rId231"/>
              </p:custDataLst>
            </p:nvPr>
          </p:nvSpPr>
          <p:spPr bwMode="auto">
            <a:xfrm>
              <a:off x="5276697" y="2998888"/>
              <a:ext cx="142636" cy="127693"/>
            </a:xfrm>
            <a:custGeom>
              <a:avLst/>
              <a:gdLst>
                <a:gd name="T0" fmla="*/ 14646 w 279"/>
                <a:gd name="T1" fmla="*/ 46715 h 204"/>
                <a:gd name="T2" fmla="*/ 26185 w 279"/>
                <a:gd name="T3" fmla="*/ 76247 h 204"/>
                <a:gd name="T4" fmla="*/ 26185 w 279"/>
                <a:gd name="T5" fmla="*/ 96114 h 204"/>
                <a:gd name="T6" fmla="*/ 45269 w 279"/>
                <a:gd name="T7" fmla="*/ 105242 h 204"/>
                <a:gd name="T8" fmla="*/ 54146 w 279"/>
                <a:gd name="T9" fmla="*/ 108464 h 204"/>
                <a:gd name="T10" fmla="*/ 61691 w 279"/>
                <a:gd name="T11" fmla="*/ 109538 h 204"/>
                <a:gd name="T12" fmla="*/ 64797 w 279"/>
                <a:gd name="T13" fmla="*/ 107927 h 204"/>
                <a:gd name="T14" fmla="*/ 67016 w 279"/>
                <a:gd name="T15" fmla="*/ 104168 h 204"/>
                <a:gd name="T16" fmla="*/ 71011 w 279"/>
                <a:gd name="T17" fmla="*/ 92356 h 204"/>
                <a:gd name="T18" fmla="*/ 76337 w 279"/>
                <a:gd name="T19" fmla="*/ 80006 h 204"/>
                <a:gd name="T20" fmla="*/ 80331 w 279"/>
                <a:gd name="T21" fmla="*/ 75710 h 204"/>
                <a:gd name="T22" fmla="*/ 85213 w 279"/>
                <a:gd name="T23" fmla="*/ 73025 h 204"/>
                <a:gd name="T24" fmla="*/ 92758 w 279"/>
                <a:gd name="T25" fmla="*/ 74099 h 204"/>
                <a:gd name="T26" fmla="*/ 97640 w 279"/>
                <a:gd name="T27" fmla="*/ 76247 h 204"/>
                <a:gd name="T28" fmla="*/ 101190 w 279"/>
                <a:gd name="T29" fmla="*/ 79469 h 204"/>
                <a:gd name="T30" fmla="*/ 102522 w 279"/>
                <a:gd name="T31" fmla="*/ 82690 h 204"/>
                <a:gd name="T32" fmla="*/ 103853 w 279"/>
                <a:gd name="T33" fmla="*/ 88060 h 204"/>
                <a:gd name="T34" fmla="*/ 102522 w 279"/>
                <a:gd name="T35" fmla="*/ 89671 h 204"/>
                <a:gd name="T36" fmla="*/ 103853 w 279"/>
                <a:gd name="T37" fmla="*/ 82154 h 204"/>
                <a:gd name="T38" fmla="*/ 105628 w 279"/>
                <a:gd name="T39" fmla="*/ 75173 h 204"/>
                <a:gd name="T40" fmla="*/ 108735 w 279"/>
                <a:gd name="T41" fmla="*/ 62823 h 204"/>
                <a:gd name="T42" fmla="*/ 112730 w 279"/>
                <a:gd name="T43" fmla="*/ 61749 h 204"/>
                <a:gd name="T44" fmla="*/ 117168 w 279"/>
                <a:gd name="T45" fmla="*/ 59065 h 204"/>
                <a:gd name="T46" fmla="*/ 123825 w 279"/>
                <a:gd name="T47" fmla="*/ 53158 h 204"/>
                <a:gd name="T48" fmla="*/ 111842 w 279"/>
                <a:gd name="T49" fmla="*/ 40271 h 204"/>
                <a:gd name="T50" fmla="*/ 100747 w 279"/>
                <a:gd name="T51" fmla="*/ 31143 h 204"/>
                <a:gd name="T52" fmla="*/ 90539 w 279"/>
                <a:gd name="T53" fmla="*/ 23626 h 204"/>
                <a:gd name="T54" fmla="*/ 82106 w 279"/>
                <a:gd name="T55" fmla="*/ 16645 h 204"/>
                <a:gd name="T56" fmla="*/ 64797 w 279"/>
                <a:gd name="T57" fmla="*/ 36513 h 204"/>
                <a:gd name="T58" fmla="*/ 35062 w 279"/>
                <a:gd name="T59" fmla="*/ 13424 h 204"/>
                <a:gd name="T60" fmla="*/ 23078 w 279"/>
                <a:gd name="T61" fmla="*/ 6443 h 204"/>
                <a:gd name="T62" fmla="*/ 20416 w 279"/>
                <a:gd name="T63" fmla="*/ 33291 h 204"/>
                <a:gd name="T64" fmla="*/ 0 w 279"/>
                <a:gd name="T65" fmla="*/ 30069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89" name="Freeform 443"/>
            <p:cNvSpPr>
              <a:spLocks/>
            </p:cNvSpPr>
            <p:nvPr>
              <p:custDataLst>
                <p:tags r:id="rId232"/>
              </p:custDataLst>
            </p:nvPr>
          </p:nvSpPr>
          <p:spPr bwMode="auto">
            <a:xfrm>
              <a:off x="4662265" y="2501076"/>
              <a:ext cx="241384" cy="175807"/>
            </a:xfrm>
            <a:custGeom>
              <a:avLst/>
              <a:gdLst>
                <a:gd name="T0" fmla="*/ 108880 w 485"/>
                <a:gd name="T1" fmla="*/ 10365 h 291"/>
                <a:gd name="T2" fmla="*/ 129619 w 485"/>
                <a:gd name="T3" fmla="*/ 22803 h 291"/>
                <a:gd name="T4" fmla="*/ 160727 w 485"/>
                <a:gd name="T5" fmla="*/ 22803 h 291"/>
                <a:gd name="T6" fmla="*/ 183626 w 485"/>
                <a:gd name="T7" fmla="*/ 67891 h 291"/>
                <a:gd name="T8" fmla="*/ 209550 w 485"/>
                <a:gd name="T9" fmla="*/ 86548 h 291"/>
                <a:gd name="T10" fmla="*/ 178009 w 485"/>
                <a:gd name="T11" fmla="*/ 89658 h 291"/>
                <a:gd name="T12" fmla="*/ 187083 w 485"/>
                <a:gd name="T13" fmla="*/ 108833 h 291"/>
                <a:gd name="T14" fmla="*/ 169368 w 485"/>
                <a:gd name="T15" fmla="*/ 124899 h 291"/>
                <a:gd name="T16" fmla="*/ 166344 w 485"/>
                <a:gd name="T17" fmla="*/ 150812 h 291"/>
                <a:gd name="T18" fmla="*/ 123138 w 485"/>
                <a:gd name="T19" fmla="*/ 137856 h 291"/>
                <a:gd name="T20" fmla="*/ 74747 w 485"/>
                <a:gd name="T21" fmla="*/ 131637 h 291"/>
                <a:gd name="T22" fmla="*/ 25924 w 485"/>
                <a:gd name="T23" fmla="*/ 137856 h 291"/>
                <a:gd name="T24" fmla="*/ 6481 w 485"/>
                <a:gd name="T25" fmla="*/ 140447 h 291"/>
                <a:gd name="T26" fmla="*/ 3456 w 485"/>
                <a:gd name="T27" fmla="*/ 133191 h 291"/>
                <a:gd name="T28" fmla="*/ 1296 w 485"/>
                <a:gd name="T29" fmla="*/ 126454 h 291"/>
                <a:gd name="T30" fmla="*/ 0 w 485"/>
                <a:gd name="T31" fmla="*/ 118680 h 291"/>
                <a:gd name="T32" fmla="*/ 2160 w 485"/>
                <a:gd name="T33" fmla="*/ 113498 h 291"/>
                <a:gd name="T34" fmla="*/ 6049 w 485"/>
                <a:gd name="T35" fmla="*/ 107279 h 291"/>
                <a:gd name="T36" fmla="*/ 9937 w 485"/>
                <a:gd name="T37" fmla="*/ 97950 h 291"/>
                <a:gd name="T38" fmla="*/ 13394 w 485"/>
                <a:gd name="T39" fmla="*/ 86030 h 291"/>
                <a:gd name="T40" fmla="*/ 17715 w 485"/>
                <a:gd name="T41" fmla="*/ 71001 h 291"/>
                <a:gd name="T42" fmla="*/ 20739 w 485"/>
                <a:gd name="T43" fmla="*/ 65300 h 291"/>
                <a:gd name="T44" fmla="*/ 25924 w 485"/>
                <a:gd name="T45" fmla="*/ 61672 h 291"/>
                <a:gd name="T46" fmla="*/ 37589 w 485"/>
                <a:gd name="T47" fmla="*/ 57526 h 291"/>
                <a:gd name="T48" fmla="*/ 38454 w 485"/>
                <a:gd name="T49" fmla="*/ 54935 h 291"/>
                <a:gd name="T50" fmla="*/ 40614 w 485"/>
                <a:gd name="T51" fmla="*/ 51825 h 291"/>
                <a:gd name="T52" fmla="*/ 43638 w 485"/>
                <a:gd name="T53" fmla="*/ 49234 h 291"/>
                <a:gd name="T54" fmla="*/ 45799 w 485"/>
                <a:gd name="T55" fmla="*/ 48198 h 291"/>
                <a:gd name="T56" fmla="*/ 45799 w 485"/>
                <a:gd name="T57" fmla="*/ 39387 h 291"/>
                <a:gd name="T58" fmla="*/ 47095 w 485"/>
                <a:gd name="T59" fmla="*/ 36278 h 291"/>
                <a:gd name="T60" fmla="*/ 48823 w 485"/>
                <a:gd name="T61" fmla="*/ 34723 h 291"/>
                <a:gd name="T62" fmla="*/ 52712 w 485"/>
                <a:gd name="T63" fmla="*/ 35760 h 291"/>
                <a:gd name="T64" fmla="*/ 55304 w 485"/>
                <a:gd name="T65" fmla="*/ 35760 h 291"/>
                <a:gd name="T66" fmla="*/ 57032 w 485"/>
                <a:gd name="T67" fmla="*/ 34205 h 291"/>
                <a:gd name="T68" fmla="*/ 57896 w 485"/>
                <a:gd name="T69" fmla="*/ 29022 h 291"/>
                <a:gd name="T70" fmla="*/ 60057 w 485"/>
                <a:gd name="T71" fmla="*/ 22803 h 291"/>
                <a:gd name="T72" fmla="*/ 62217 w 485"/>
                <a:gd name="T73" fmla="*/ 20212 h 291"/>
                <a:gd name="T74" fmla="*/ 92029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90" name="Freeform 444"/>
            <p:cNvSpPr>
              <a:spLocks/>
            </p:cNvSpPr>
            <p:nvPr>
              <p:custDataLst>
                <p:tags r:id="rId233"/>
              </p:custDataLst>
            </p:nvPr>
          </p:nvSpPr>
          <p:spPr bwMode="auto">
            <a:xfrm>
              <a:off x="4497685" y="2887852"/>
              <a:ext cx="95091" cy="101784"/>
            </a:xfrm>
            <a:custGeom>
              <a:avLst/>
              <a:gdLst>
                <a:gd name="T0" fmla="*/ 38168 w 186"/>
                <a:gd name="T1" fmla="*/ 77319 h 166"/>
                <a:gd name="T2" fmla="*/ 36837 w 186"/>
                <a:gd name="T3" fmla="*/ 71534 h 166"/>
                <a:gd name="T4" fmla="*/ 34618 w 186"/>
                <a:gd name="T5" fmla="*/ 66800 h 166"/>
                <a:gd name="T6" fmla="*/ 32842 w 186"/>
                <a:gd name="T7" fmla="*/ 62066 h 166"/>
                <a:gd name="T8" fmla="*/ 31067 w 186"/>
                <a:gd name="T9" fmla="*/ 57858 h 166"/>
                <a:gd name="T10" fmla="*/ 26629 w 186"/>
                <a:gd name="T11" fmla="*/ 49968 h 166"/>
                <a:gd name="T12" fmla="*/ 21747 w 186"/>
                <a:gd name="T13" fmla="*/ 43131 h 166"/>
                <a:gd name="T14" fmla="*/ 16421 w 186"/>
                <a:gd name="T15" fmla="*/ 36819 h 166"/>
                <a:gd name="T16" fmla="*/ 11095 w 186"/>
                <a:gd name="T17" fmla="*/ 29455 h 166"/>
                <a:gd name="T18" fmla="*/ 5770 w 186"/>
                <a:gd name="T19" fmla="*/ 19987 h 166"/>
                <a:gd name="T20" fmla="*/ 0 w 186"/>
                <a:gd name="T21" fmla="*/ 9468 h 166"/>
                <a:gd name="T22" fmla="*/ 0 w 186"/>
                <a:gd name="T23" fmla="*/ 0 h 166"/>
                <a:gd name="T24" fmla="*/ 3107 w 186"/>
                <a:gd name="T25" fmla="*/ 1052 h 166"/>
                <a:gd name="T26" fmla="*/ 6213 w 186"/>
                <a:gd name="T27" fmla="*/ 1578 h 166"/>
                <a:gd name="T28" fmla="*/ 8876 w 186"/>
                <a:gd name="T29" fmla="*/ 2104 h 166"/>
                <a:gd name="T30" fmla="*/ 11983 w 186"/>
                <a:gd name="T31" fmla="*/ 2104 h 166"/>
                <a:gd name="T32" fmla="*/ 14646 w 186"/>
                <a:gd name="T33" fmla="*/ 2104 h 166"/>
                <a:gd name="T34" fmla="*/ 17753 w 186"/>
                <a:gd name="T35" fmla="*/ 1578 h 166"/>
                <a:gd name="T36" fmla="*/ 20859 w 186"/>
                <a:gd name="T37" fmla="*/ 1052 h 166"/>
                <a:gd name="T38" fmla="*/ 23522 w 186"/>
                <a:gd name="T39" fmla="*/ 0 h 166"/>
                <a:gd name="T40" fmla="*/ 62134 w 186"/>
                <a:gd name="T41" fmla="*/ 6312 h 166"/>
                <a:gd name="T42" fmla="*/ 82550 w 186"/>
                <a:gd name="T43" fmla="*/ 47864 h 166"/>
                <a:gd name="T44" fmla="*/ 75893 w 186"/>
                <a:gd name="T45" fmla="*/ 58910 h 166"/>
                <a:gd name="T46" fmla="*/ 68792 w 186"/>
                <a:gd name="T47" fmla="*/ 67852 h 166"/>
                <a:gd name="T48" fmla="*/ 66129 w 186"/>
                <a:gd name="T49" fmla="*/ 72060 h 166"/>
                <a:gd name="T50" fmla="*/ 63910 w 186"/>
                <a:gd name="T51" fmla="*/ 76267 h 166"/>
                <a:gd name="T52" fmla="*/ 63022 w 186"/>
                <a:gd name="T53" fmla="*/ 78897 h 166"/>
                <a:gd name="T54" fmla="*/ 62578 w 186"/>
                <a:gd name="T55" fmla="*/ 82053 h 166"/>
                <a:gd name="T56" fmla="*/ 62134 w 186"/>
                <a:gd name="T57" fmla="*/ 84683 h 166"/>
                <a:gd name="T58" fmla="*/ 62134 w 186"/>
                <a:gd name="T59" fmla="*/ 87313 h 166"/>
                <a:gd name="T60" fmla="*/ 38168 w 186"/>
                <a:gd name="T61" fmla="*/ 77319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91" name="Freeform 446"/>
            <p:cNvSpPr>
              <a:spLocks/>
            </p:cNvSpPr>
            <p:nvPr>
              <p:custDataLst>
                <p:tags r:id="rId234"/>
              </p:custDataLst>
            </p:nvPr>
          </p:nvSpPr>
          <p:spPr bwMode="auto">
            <a:xfrm>
              <a:off x="4680552" y="2928565"/>
              <a:ext cx="153608" cy="112887"/>
            </a:xfrm>
            <a:custGeom>
              <a:avLst/>
              <a:gdLst>
                <a:gd name="T0" fmla="*/ 33873 w 311"/>
                <a:gd name="T1" fmla="*/ 20558 h 179"/>
                <a:gd name="T2" fmla="*/ 49309 w 311"/>
                <a:gd name="T3" fmla="*/ 14066 h 179"/>
                <a:gd name="T4" fmla="*/ 63459 w 311"/>
                <a:gd name="T5" fmla="*/ 7574 h 179"/>
                <a:gd name="T6" fmla="*/ 76323 w 311"/>
                <a:gd name="T7" fmla="*/ 2164 h 179"/>
                <a:gd name="T8" fmla="*/ 90472 w 311"/>
                <a:gd name="T9" fmla="*/ 0 h 179"/>
                <a:gd name="T10" fmla="*/ 101192 w 311"/>
                <a:gd name="T11" fmla="*/ 1082 h 179"/>
                <a:gd name="T12" fmla="*/ 109767 w 311"/>
                <a:gd name="T13" fmla="*/ 3246 h 179"/>
                <a:gd name="T14" fmla="*/ 125203 w 311"/>
                <a:gd name="T15" fmla="*/ 6492 h 179"/>
                <a:gd name="T16" fmla="*/ 123059 w 311"/>
                <a:gd name="T17" fmla="*/ 15148 h 179"/>
                <a:gd name="T18" fmla="*/ 119200 w 311"/>
                <a:gd name="T19" fmla="*/ 22722 h 179"/>
                <a:gd name="T20" fmla="*/ 115341 w 311"/>
                <a:gd name="T21" fmla="*/ 28673 h 179"/>
                <a:gd name="T22" fmla="*/ 113626 w 311"/>
                <a:gd name="T23" fmla="*/ 33542 h 179"/>
                <a:gd name="T24" fmla="*/ 114055 w 311"/>
                <a:gd name="T25" fmla="*/ 35706 h 179"/>
                <a:gd name="T26" fmla="*/ 116199 w 311"/>
                <a:gd name="T27" fmla="*/ 38411 h 179"/>
                <a:gd name="T28" fmla="*/ 122202 w 311"/>
                <a:gd name="T29" fmla="*/ 42739 h 179"/>
                <a:gd name="T30" fmla="*/ 133350 w 311"/>
                <a:gd name="T31" fmla="*/ 50312 h 179"/>
                <a:gd name="T32" fmla="*/ 123059 w 311"/>
                <a:gd name="T33" fmla="*/ 57886 h 179"/>
                <a:gd name="T34" fmla="*/ 120487 w 311"/>
                <a:gd name="T35" fmla="*/ 62214 h 179"/>
                <a:gd name="T36" fmla="*/ 119200 w 311"/>
                <a:gd name="T37" fmla="*/ 69788 h 179"/>
                <a:gd name="T38" fmla="*/ 108052 w 311"/>
                <a:gd name="T39" fmla="*/ 73575 h 179"/>
                <a:gd name="T40" fmla="*/ 90472 w 311"/>
                <a:gd name="T41" fmla="*/ 80067 h 179"/>
                <a:gd name="T42" fmla="*/ 81897 w 311"/>
                <a:gd name="T43" fmla="*/ 90887 h 179"/>
                <a:gd name="T44" fmla="*/ 76323 w 311"/>
                <a:gd name="T45" fmla="*/ 95215 h 179"/>
                <a:gd name="T46" fmla="*/ 70748 w 311"/>
                <a:gd name="T47" fmla="*/ 96838 h 179"/>
                <a:gd name="T48" fmla="*/ 64745 w 311"/>
                <a:gd name="T49" fmla="*/ 94674 h 179"/>
                <a:gd name="T50" fmla="*/ 58743 w 311"/>
                <a:gd name="T51" fmla="*/ 90346 h 179"/>
                <a:gd name="T52" fmla="*/ 51453 w 311"/>
                <a:gd name="T53" fmla="*/ 85477 h 179"/>
                <a:gd name="T54" fmla="*/ 42020 w 311"/>
                <a:gd name="T55" fmla="*/ 83854 h 179"/>
                <a:gd name="T56" fmla="*/ 28299 w 311"/>
                <a:gd name="T57" fmla="*/ 83854 h 179"/>
                <a:gd name="T58" fmla="*/ 21868 w 311"/>
                <a:gd name="T59" fmla="*/ 84936 h 179"/>
                <a:gd name="T60" fmla="*/ 16722 w 311"/>
                <a:gd name="T61" fmla="*/ 87100 h 179"/>
                <a:gd name="T62" fmla="*/ 15436 w 311"/>
                <a:gd name="T63" fmla="*/ 76821 h 179"/>
                <a:gd name="T64" fmla="*/ 13721 w 311"/>
                <a:gd name="T65" fmla="*/ 66542 h 179"/>
                <a:gd name="T66" fmla="*/ 9004 w 311"/>
                <a:gd name="T67" fmla="*/ 69247 h 179"/>
                <a:gd name="T68" fmla="*/ 5574 w 311"/>
                <a:gd name="T69" fmla="*/ 69788 h 179"/>
                <a:gd name="T70" fmla="*/ 3001 w 311"/>
                <a:gd name="T71" fmla="*/ 68165 h 179"/>
                <a:gd name="T72" fmla="*/ 1286 w 311"/>
                <a:gd name="T73" fmla="*/ 65460 h 179"/>
                <a:gd name="T74" fmla="*/ 0 w 311"/>
                <a:gd name="T75" fmla="*/ 56804 h 179"/>
                <a:gd name="T76" fmla="*/ 0 w 311"/>
                <a:gd name="T77" fmla="*/ 47067 h 179"/>
                <a:gd name="T78" fmla="*/ 1286 w 311"/>
                <a:gd name="T79" fmla="*/ 44362 h 179"/>
                <a:gd name="T80" fmla="*/ 5574 w 311"/>
                <a:gd name="T81" fmla="*/ 42198 h 179"/>
                <a:gd name="T82" fmla="*/ 9004 w 311"/>
                <a:gd name="T83" fmla="*/ 38952 h 179"/>
                <a:gd name="T84" fmla="*/ 10719 w 311"/>
                <a:gd name="T85" fmla="*/ 36788 h 179"/>
                <a:gd name="T86" fmla="*/ 11148 w 311"/>
                <a:gd name="T87" fmla="*/ 33542 h 179"/>
                <a:gd name="T88" fmla="*/ 10291 w 311"/>
                <a:gd name="T89" fmla="*/ 27591 h 179"/>
                <a:gd name="T90" fmla="*/ 8147 w 311"/>
                <a:gd name="T91" fmla="*/ 23263 h 179"/>
                <a:gd name="T92" fmla="*/ 3430 w 311"/>
                <a:gd name="T93" fmla="*/ 15689 h 179"/>
                <a:gd name="T94" fmla="*/ 429 w 311"/>
                <a:gd name="T95" fmla="*/ 9738 h 179"/>
                <a:gd name="T96" fmla="*/ 429 w 311"/>
                <a:gd name="T97" fmla="*/ 7033 h 179"/>
                <a:gd name="T98" fmla="*/ 2573 w 311"/>
                <a:gd name="T99" fmla="*/ 3246 h 179"/>
                <a:gd name="T100" fmla="*/ 0 w 311"/>
                <a:gd name="T101" fmla="*/ 3246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C6AD68"/>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92" name="Freeform 447"/>
            <p:cNvSpPr>
              <a:spLocks/>
            </p:cNvSpPr>
            <p:nvPr>
              <p:custDataLst>
                <p:tags r:id="rId235"/>
              </p:custDataLst>
            </p:nvPr>
          </p:nvSpPr>
          <p:spPr bwMode="auto">
            <a:xfrm>
              <a:off x="3938113" y="4009319"/>
              <a:ext cx="204811" cy="192463"/>
            </a:xfrm>
            <a:custGeom>
              <a:avLst/>
              <a:gdLst>
                <a:gd name="T0" fmla="*/ 2634 w 405"/>
                <a:gd name="T1" fmla="*/ 136707 h 314"/>
                <a:gd name="T2" fmla="*/ 5707 w 405"/>
                <a:gd name="T3" fmla="*/ 124614 h 314"/>
                <a:gd name="T4" fmla="*/ 7463 w 405"/>
                <a:gd name="T5" fmla="*/ 106211 h 314"/>
                <a:gd name="T6" fmla="*/ 10097 w 405"/>
                <a:gd name="T7" fmla="*/ 90963 h 314"/>
                <a:gd name="T8" fmla="*/ 14048 w 405"/>
                <a:gd name="T9" fmla="*/ 85179 h 314"/>
                <a:gd name="T10" fmla="*/ 21073 w 405"/>
                <a:gd name="T11" fmla="*/ 78869 h 314"/>
                <a:gd name="T12" fmla="*/ 31609 w 405"/>
                <a:gd name="T13" fmla="*/ 74137 h 314"/>
                <a:gd name="T14" fmla="*/ 40828 w 405"/>
                <a:gd name="T15" fmla="*/ 70457 h 314"/>
                <a:gd name="T16" fmla="*/ 45657 w 405"/>
                <a:gd name="T17" fmla="*/ 65725 h 314"/>
                <a:gd name="T18" fmla="*/ 49608 w 405"/>
                <a:gd name="T19" fmla="*/ 59941 h 314"/>
                <a:gd name="T20" fmla="*/ 53999 w 405"/>
                <a:gd name="T21" fmla="*/ 48899 h 314"/>
                <a:gd name="T22" fmla="*/ 59706 w 405"/>
                <a:gd name="T23" fmla="*/ 36280 h 314"/>
                <a:gd name="T24" fmla="*/ 64535 w 405"/>
                <a:gd name="T25" fmla="*/ 28919 h 314"/>
                <a:gd name="T26" fmla="*/ 68047 w 405"/>
                <a:gd name="T27" fmla="*/ 26816 h 314"/>
                <a:gd name="T28" fmla="*/ 74632 w 405"/>
                <a:gd name="T29" fmla="*/ 26816 h 314"/>
                <a:gd name="T30" fmla="*/ 82973 w 405"/>
                <a:gd name="T31" fmla="*/ 25238 h 314"/>
                <a:gd name="T32" fmla="*/ 93510 w 405"/>
                <a:gd name="T33" fmla="*/ 18403 h 314"/>
                <a:gd name="T34" fmla="*/ 104046 w 405"/>
                <a:gd name="T35" fmla="*/ 10516 h 314"/>
                <a:gd name="T36" fmla="*/ 112826 w 405"/>
                <a:gd name="T37" fmla="*/ 5784 h 314"/>
                <a:gd name="T38" fmla="*/ 123801 w 405"/>
                <a:gd name="T39" fmla="*/ 2103 h 314"/>
                <a:gd name="T40" fmla="*/ 137850 w 405"/>
                <a:gd name="T41" fmla="*/ 0 h 314"/>
                <a:gd name="T42" fmla="*/ 145752 w 405"/>
                <a:gd name="T43" fmla="*/ 7361 h 314"/>
                <a:gd name="T44" fmla="*/ 147947 w 405"/>
                <a:gd name="T45" fmla="*/ 17877 h 314"/>
                <a:gd name="T46" fmla="*/ 150581 w 405"/>
                <a:gd name="T47" fmla="*/ 26290 h 314"/>
                <a:gd name="T48" fmla="*/ 154532 w 405"/>
                <a:gd name="T49" fmla="*/ 32599 h 314"/>
                <a:gd name="T50" fmla="*/ 161557 w 405"/>
                <a:gd name="T51" fmla="*/ 38909 h 314"/>
                <a:gd name="T52" fmla="*/ 167703 w 405"/>
                <a:gd name="T53" fmla="*/ 44693 h 314"/>
                <a:gd name="T54" fmla="*/ 171215 w 405"/>
                <a:gd name="T55" fmla="*/ 48899 h 314"/>
                <a:gd name="T56" fmla="*/ 173849 w 405"/>
                <a:gd name="T57" fmla="*/ 60467 h 314"/>
                <a:gd name="T58" fmla="*/ 174727 w 405"/>
                <a:gd name="T59" fmla="*/ 75189 h 314"/>
                <a:gd name="T60" fmla="*/ 174727 w 405"/>
                <a:gd name="T61" fmla="*/ 89385 h 314"/>
                <a:gd name="T62" fmla="*/ 176483 w 405"/>
                <a:gd name="T63" fmla="*/ 103056 h 314"/>
                <a:gd name="T64" fmla="*/ 174727 w 405"/>
                <a:gd name="T65" fmla="*/ 114098 h 314"/>
                <a:gd name="T66" fmla="*/ 167703 w 405"/>
                <a:gd name="T67" fmla="*/ 118830 h 314"/>
                <a:gd name="T68" fmla="*/ 160240 w 405"/>
                <a:gd name="T69" fmla="*/ 126717 h 314"/>
                <a:gd name="T70" fmla="*/ 159361 w 405"/>
                <a:gd name="T71" fmla="*/ 124614 h 314"/>
                <a:gd name="T72" fmla="*/ 157166 w 405"/>
                <a:gd name="T73" fmla="*/ 122511 h 314"/>
                <a:gd name="T74" fmla="*/ 150142 w 405"/>
                <a:gd name="T75" fmla="*/ 119356 h 314"/>
                <a:gd name="T76" fmla="*/ 140045 w 405"/>
                <a:gd name="T77" fmla="*/ 117253 h 314"/>
                <a:gd name="T78" fmla="*/ 66730 w 405"/>
                <a:gd name="T79" fmla="*/ 126717 h 314"/>
                <a:gd name="T80" fmla="*/ 65852 w 405"/>
                <a:gd name="T81" fmla="*/ 135130 h 314"/>
                <a:gd name="T82" fmla="*/ 65852 w 405"/>
                <a:gd name="T83" fmla="*/ 144068 h 314"/>
                <a:gd name="T84" fmla="*/ 66730 w 405"/>
                <a:gd name="T85" fmla="*/ 165100 h 314"/>
                <a:gd name="T86" fmla="*/ 61023 w 405"/>
                <a:gd name="T87" fmla="*/ 164048 h 314"/>
                <a:gd name="T88" fmla="*/ 55316 w 405"/>
                <a:gd name="T89" fmla="*/ 160368 h 314"/>
                <a:gd name="T90" fmla="*/ 43901 w 405"/>
                <a:gd name="T91" fmla="*/ 152481 h 314"/>
                <a:gd name="T92" fmla="*/ 39072 w 405"/>
                <a:gd name="T93" fmla="*/ 161419 h 314"/>
                <a:gd name="T94" fmla="*/ 35999 w 405"/>
                <a:gd name="T95" fmla="*/ 164048 h 314"/>
                <a:gd name="T96" fmla="*/ 32048 w 405"/>
                <a:gd name="T97" fmla="*/ 165100 h 314"/>
                <a:gd name="T98" fmla="*/ 26341 w 405"/>
                <a:gd name="T99" fmla="*/ 163523 h 314"/>
                <a:gd name="T100" fmla="*/ 20634 w 405"/>
                <a:gd name="T101" fmla="*/ 158790 h 314"/>
                <a:gd name="T102" fmla="*/ 12292 w 405"/>
                <a:gd name="T103" fmla="*/ 153007 h 314"/>
                <a:gd name="T104" fmla="*/ 0 w 405"/>
                <a:gd name="T105" fmla="*/ 149326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93" name="Freeform 448"/>
            <p:cNvSpPr>
              <a:spLocks/>
            </p:cNvSpPr>
            <p:nvPr>
              <p:custDataLst>
                <p:tags r:id="rId236"/>
              </p:custDataLst>
            </p:nvPr>
          </p:nvSpPr>
          <p:spPr bwMode="auto">
            <a:xfrm>
              <a:off x="4338591" y="4088895"/>
              <a:ext cx="223097" cy="407133"/>
            </a:xfrm>
            <a:custGeom>
              <a:avLst/>
              <a:gdLst>
                <a:gd name="T0" fmla="*/ 143225 w 453"/>
                <a:gd name="T1" fmla="*/ 19021 h 661"/>
                <a:gd name="T2" fmla="*/ 137240 w 453"/>
                <a:gd name="T3" fmla="*/ 51780 h 661"/>
                <a:gd name="T4" fmla="*/ 118428 w 453"/>
                <a:gd name="T5" fmla="*/ 85595 h 661"/>
                <a:gd name="T6" fmla="*/ 108167 w 453"/>
                <a:gd name="T7" fmla="*/ 115712 h 661"/>
                <a:gd name="T8" fmla="*/ 99189 w 453"/>
                <a:gd name="T9" fmla="*/ 143716 h 661"/>
                <a:gd name="T10" fmla="*/ 89356 w 453"/>
                <a:gd name="T11" fmla="*/ 173832 h 661"/>
                <a:gd name="T12" fmla="*/ 83798 w 453"/>
                <a:gd name="T13" fmla="*/ 191269 h 661"/>
                <a:gd name="T14" fmla="*/ 76957 w 453"/>
                <a:gd name="T15" fmla="*/ 200779 h 661"/>
                <a:gd name="T16" fmla="*/ 71399 w 453"/>
                <a:gd name="T17" fmla="*/ 206063 h 661"/>
                <a:gd name="T18" fmla="*/ 60283 w 453"/>
                <a:gd name="T19" fmla="*/ 201836 h 661"/>
                <a:gd name="T20" fmla="*/ 51732 w 453"/>
                <a:gd name="T21" fmla="*/ 195495 h 661"/>
                <a:gd name="T22" fmla="*/ 40189 w 453"/>
                <a:gd name="T23" fmla="*/ 193910 h 661"/>
                <a:gd name="T24" fmla="*/ 27362 w 453"/>
                <a:gd name="T25" fmla="*/ 200779 h 661"/>
                <a:gd name="T26" fmla="*/ 18812 w 453"/>
                <a:gd name="T27" fmla="*/ 212932 h 661"/>
                <a:gd name="T28" fmla="*/ 8978 w 453"/>
                <a:gd name="T29" fmla="*/ 239878 h 661"/>
                <a:gd name="T30" fmla="*/ 2993 w 453"/>
                <a:gd name="T31" fmla="*/ 254672 h 661"/>
                <a:gd name="T32" fmla="*/ 428 w 453"/>
                <a:gd name="T33" fmla="*/ 264183 h 661"/>
                <a:gd name="T34" fmla="*/ 3420 w 453"/>
                <a:gd name="T35" fmla="*/ 273165 h 661"/>
                <a:gd name="T36" fmla="*/ 8551 w 453"/>
                <a:gd name="T37" fmla="*/ 277921 h 661"/>
                <a:gd name="T38" fmla="*/ 23515 w 453"/>
                <a:gd name="T39" fmla="*/ 277921 h 661"/>
                <a:gd name="T40" fmla="*/ 30355 w 453"/>
                <a:gd name="T41" fmla="*/ 289545 h 661"/>
                <a:gd name="T42" fmla="*/ 31210 w 453"/>
                <a:gd name="T43" fmla="*/ 311736 h 661"/>
                <a:gd name="T44" fmla="*/ 28645 w 453"/>
                <a:gd name="T45" fmla="*/ 332871 h 661"/>
                <a:gd name="T46" fmla="*/ 185124 w 453"/>
                <a:gd name="T47" fmla="*/ 349250 h 661"/>
                <a:gd name="T48" fmla="*/ 188972 w 453"/>
                <a:gd name="T49" fmla="*/ 307509 h 661"/>
                <a:gd name="T50" fmla="*/ 177429 w 453"/>
                <a:gd name="T51" fmla="*/ 300112 h 661"/>
                <a:gd name="T52" fmla="*/ 159472 w 453"/>
                <a:gd name="T53" fmla="*/ 294300 h 661"/>
                <a:gd name="T54" fmla="*/ 150921 w 453"/>
                <a:gd name="T55" fmla="*/ 290073 h 661"/>
                <a:gd name="T56" fmla="*/ 145363 w 453"/>
                <a:gd name="T57" fmla="*/ 283733 h 661"/>
                <a:gd name="T58" fmla="*/ 142370 w 453"/>
                <a:gd name="T59" fmla="*/ 272109 h 661"/>
                <a:gd name="T60" fmla="*/ 142370 w 453"/>
                <a:gd name="T61" fmla="*/ 245162 h 661"/>
                <a:gd name="T62" fmla="*/ 144081 w 453"/>
                <a:gd name="T63" fmla="*/ 226141 h 661"/>
                <a:gd name="T64" fmla="*/ 150066 w 453"/>
                <a:gd name="T65" fmla="*/ 209761 h 661"/>
                <a:gd name="T66" fmla="*/ 159472 w 453"/>
                <a:gd name="T67" fmla="*/ 192325 h 661"/>
                <a:gd name="T68" fmla="*/ 167595 w 453"/>
                <a:gd name="T69" fmla="*/ 174361 h 661"/>
                <a:gd name="T70" fmla="*/ 170588 w 453"/>
                <a:gd name="T71" fmla="*/ 156925 h 661"/>
                <a:gd name="T72" fmla="*/ 166313 w 453"/>
                <a:gd name="T73" fmla="*/ 141074 h 661"/>
                <a:gd name="T74" fmla="*/ 159472 w 453"/>
                <a:gd name="T75" fmla="*/ 129978 h 661"/>
                <a:gd name="T76" fmla="*/ 146646 w 453"/>
                <a:gd name="T77" fmla="*/ 114655 h 661"/>
                <a:gd name="T78" fmla="*/ 142370 w 453"/>
                <a:gd name="T79" fmla="*/ 101446 h 661"/>
                <a:gd name="T80" fmla="*/ 143225 w 453"/>
                <a:gd name="T81" fmla="*/ 91407 h 661"/>
                <a:gd name="T82" fmla="*/ 150921 w 453"/>
                <a:gd name="T83" fmla="*/ 86652 h 661"/>
                <a:gd name="T84" fmla="*/ 173581 w 453"/>
                <a:gd name="T85" fmla="*/ 85595 h 661"/>
                <a:gd name="T86" fmla="*/ 168878 w 453"/>
                <a:gd name="T87" fmla="*/ 79783 h 661"/>
                <a:gd name="T88" fmla="*/ 162037 w 453"/>
                <a:gd name="T89" fmla="*/ 61819 h 661"/>
                <a:gd name="T90" fmla="*/ 158617 w 453"/>
                <a:gd name="T91" fmla="*/ 38571 h 661"/>
                <a:gd name="T92" fmla="*/ 159472 w 453"/>
                <a:gd name="T93" fmla="*/ 23776 h 661"/>
                <a:gd name="T94" fmla="*/ 156907 w 453"/>
                <a:gd name="T95" fmla="*/ 5812 h 661"/>
                <a:gd name="T96" fmla="*/ 148356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94" name="Freeform 449"/>
            <p:cNvSpPr>
              <a:spLocks/>
            </p:cNvSpPr>
            <p:nvPr>
              <p:custDataLst>
                <p:tags r:id="rId237"/>
              </p:custDataLst>
            </p:nvPr>
          </p:nvSpPr>
          <p:spPr bwMode="auto">
            <a:xfrm>
              <a:off x="7162053" y="3807603"/>
              <a:ext cx="64004" cy="66622"/>
            </a:xfrm>
            <a:custGeom>
              <a:avLst/>
              <a:gdLst>
                <a:gd name="T0" fmla="*/ 0 w 126"/>
                <a:gd name="T1" fmla="*/ 30480 h 105"/>
                <a:gd name="T2" fmla="*/ 1764 w 126"/>
                <a:gd name="T3" fmla="*/ 26670 h 105"/>
                <a:gd name="T4" fmla="*/ 4410 w 126"/>
                <a:gd name="T5" fmla="*/ 22316 h 105"/>
                <a:gd name="T6" fmla="*/ 7056 w 126"/>
                <a:gd name="T7" fmla="*/ 17961 h 105"/>
                <a:gd name="T8" fmla="*/ 10583 w 126"/>
                <a:gd name="T9" fmla="*/ 13607 h 105"/>
                <a:gd name="T10" fmla="*/ 16316 w 126"/>
                <a:gd name="T11" fmla="*/ 5987 h 105"/>
                <a:gd name="T12" fmla="*/ 20726 w 126"/>
                <a:gd name="T13" fmla="*/ 0 h 105"/>
                <a:gd name="T14" fmla="*/ 49830 w 126"/>
                <a:gd name="T15" fmla="*/ 0 h 105"/>
                <a:gd name="T16" fmla="*/ 50271 w 126"/>
                <a:gd name="T17" fmla="*/ 2177 h 105"/>
                <a:gd name="T18" fmla="*/ 50712 w 126"/>
                <a:gd name="T19" fmla="*/ 4354 h 105"/>
                <a:gd name="T20" fmla="*/ 51594 w 126"/>
                <a:gd name="T21" fmla="*/ 6531 h 105"/>
                <a:gd name="T22" fmla="*/ 52476 w 126"/>
                <a:gd name="T23" fmla="*/ 7620 h 105"/>
                <a:gd name="T24" fmla="*/ 54681 w 126"/>
                <a:gd name="T25" fmla="*/ 10886 h 105"/>
                <a:gd name="T26" fmla="*/ 55563 w 126"/>
                <a:gd name="T27" fmla="*/ 13063 h 105"/>
                <a:gd name="T28" fmla="*/ 55563 w 126"/>
                <a:gd name="T29" fmla="*/ 17417 h 105"/>
                <a:gd name="T30" fmla="*/ 55122 w 126"/>
                <a:gd name="T31" fmla="*/ 22316 h 105"/>
                <a:gd name="T32" fmla="*/ 54681 w 126"/>
                <a:gd name="T33" fmla="*/ 26126 h 105"/>
                <a:gd name="T34" fmla="*/ 53799 w 126"/>
                <a:gd name="T35" fmla="*/ 29936 h 105"/>
                <a:gd name="T36" fmla="*/ 52476 w 126"/>
                <a:gd name="T37" fmla="*/ 33746 h 105"/>
                <a:gd name="T38" fmla="*/ 51153 w 126"/>
                <a:gd name="T39" fmla="*/ 37556 h 105"/>
                <a:gd name="T40" fmla="*/ 49389 w 126"/>
                <a:gd name="T41" fmla="*/ 40821 h 105"/>
                <a:gd name="T42" fmla="*/ 47625 w 126"/>
                <a:gd name="T43" fmla="*/ 44087 h 105"/>
                <a:gd name="T44" fmla="*/ 45862 w 126"/>
                <a:gd name="T45" fmla="*/ 46809 h 105"/>
                <a:gd name="T46" fmla="*/ 43657 w 126"/>
                <a:gd name="T47" fmla="*/ 48986 h 105"/>
                <a:gd name="T48" fmla="*/ 41011 w 126"/>
                <a:gd name="T49" fmla="*/ 51163 h 105"/>
                <a:gd name="T50" fmla="*/ 38806 w 126"/>
                <a:gd name="T51" fmla="*/ 53884 h 105"/>
                <a:gd name="T52" fmla="*/ 35719 w 126"/>
                <a:gd name="T53" fmla="*/ 54973 h 105"/>
                <a:gd name="T54" fmla="*/ 32632 w 126"/>
                <a:gd name="T55" fmla="*/ 56061 h 105"/>
                <a:gd name="T56" fmla="*/ 29545 w 126"/>
                <a:gd name="T57" fmla="*/ 57150 h 105"/>
                <a:gd name="T58" fmla="*/ 26459 w 126"/>
                <a:gd name="T59" fmla="*/ 57150 h 105"/>
                <a:gd name="T60" fmla="*/ 21167 w 126"/>
                <a:gd name="T61" fmla="*/ 56606 h 105"/>
                <a:gd name="T62" fmla="*/ 16757 w 126"/>
                <a:gd name="T63" fmla="*/ 55517 h 105"/>
                <a:gd name="T64" fmla="*/ 13670 w 126"/>
                <a:gd name="T65" fmla="*/ 53340 h 105"/>
                <a:gd name="T66" fmla="*/ 10583 w 126"/>
                <a:gd name="T67" fmla="*/ 50074 h 105"/>
                <a:gd name="T68" fmla="*/ 8820 w 126"/>
                <a:gd name="T69" fmla="*/ 46809 h 105"/>
                <a:gd name="T70" fmla="*/ 7056 w 126"/>
                <a:gd name="T71" fmla="*/ 42454 h 105"/>
                <a:gd name="T72" fmla="*/ 6174 w 126"/>
                <a:gd name="T73" fmla="*/ 38100 h 105"/>
                <a:gd name="T74" fmla="*/ 5733 w 126"/>
                <a:gd name="T75" fmla="*/ 33746 h 105"/>
                <a:gd name="T76" fmla="*/ 0 w 126"/>
                <a:gd name="T77" fmla="*/ 30480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95" name="Freeform 451"/>
            <p:cNvSpPr>
              <a:spLocks/>
            </p:cNvSpPr>
            <p:nvPr>
              <p:custDataLst>
                <p:tags r:id="rId238"/>
              </p:custDataLst>
            </p:nvPr>
          </p:nvSpPr>
          <p:spPr bwMode="auto">
            <a:xfrm>
              <a:off x="4406252" y="4427555"/>
              <a:ext cx="215783" cy="320155"/>
            </a:xfrm>
            <a:custGeom>
              <a:avLst/>
              <a:gdLst>
                <a:gd name="T0" fmla="*/ 187325 w 429"/>
                <a:gd name="T1" fmla="*/ 11531 h 524"/>
                <a:gd name="T2" fmla="*/ 186888 w 429"/>
                <a:gd name="T3" fmla="*/ 22537 h 524"/>
                <a:gd name="T4" fmla="*/ 185142 w 429"/>
                <a:gd name="T5" fmla="*/ 28302 h 524"/>
                <a:gd name="T6" fmla="*/ 181212 w 429"/>
                <a:gd name="T7" fmla="*/ 35116 h 524"/>
                <a:gd name="T8" fmla="*/ 180339 w 429"/>
                <a:gd name="T9" fmla="*/ 42454 h 524"/>
                <a:gd name="T10" fmla="*/ 180775 w 429"/>
                <a:gd name="T11" fmla="*/ 83859 h 524"/>
                <a:gd name="T12" fmla="*/ 178155 w 429"/>
                <a:gd name="T13" fmla="*/ 108492 h 524"/>
                <a:gd name="T14" fmla="*/ 172915 w 429"/>
                <a:gd name="T15" fmla="*/ 126313 h 524"/>
                <a:gd name="T16" fmla="*/ 162436 w 429"/>
                <a:gd name="T17" fmla="*/ 145705 h 524"/>
                <a:gd name="T18" fmla="*/ 147589 w 429"/>
                <a:gd name="T19" fmla="*/ 161953 h 524"/>
                <a:gd name="T20" fmla="*/ 139293 w 429"/>
                <a:gd name="T21" fmla="*/ 174531 h 524"/>
                <a:gd name="T22" fmla="*/ 136236 w 429"/>
                <a:gd name="T23" fmla="*/ 215937 h 524"/>
                <a:gd name="T24" fmla="*/ 132743 w 429"/>
                <a:gd name="T25" fmla="*/ 230088 h 524"/>
                <a:gd name="T26" fmla="*/ 126630 w 429"/>
                <a:gd name="T27" fmla="*/ 234805 h 524"/>
                <a:gd name="T28" fmla="*/ 117460 w 429"/>
                <a:gd name="T29" fmla="*/ 238474 h 524"/>
                <a:gd name="T30" fmla="*/ 110474 w 429"/>
                <a:gd name="T31" fmla="*/ 247384 h 524"/>
                <a:gd name="T32" fmla="*/ 102177 w 429"/>
                <a:gd name="T33" fmla="*/ 262059 h 524"/>
                <a:gd name="T34" fmla="*/ 97374 w 429"/>
                <a:gd name="T35" fmla="*/ 264680 h 524"/>
                <a:gd name="T36" fmla="*/ 87768 w 429"/>
                <a:gd name="T37" fmla="*/ 264156 h 524"/>
                <a:gd name="T38" fmla="*/ 82528 w 429"/>
                <a:gd name="T39" fmla="*/ 261011 h 524"/>
                <a:gd name="T40" fmla="*/ 63315 w 429"/>
                <a:gd name="T41" fmla="*/ 262059 h 524"/>
                <a:gd name="T42" fmla="*/ 53709 w 429"/>
                <a:gd name="T43" fmla="*/ 262059 h 524"/>
                <a:gd name="T44" fmla="*/ 49342 w 429"/>
                <a:gd name="T45" fmla="*/ 258914 h 524"/>
                <a:gd name="T46" fmla="*/ 41482 w 429"/>
                <a:gd name="T47" fmla="*/ 258390 h 524"/>
                <a:gd name="T48" fmla="*/ 34059 w 429"/>
                <a:gd name="T49" fmla="*/ 263107 h 524"/>
                <a:gd name="T50" fmla="*/ 27073 w 429"/>
                <a:gd name="T51" fmla="*/ 272017 h 524"/>
                <a:gd name="T52" fmla="*/ 11790 w 429"/>
                <a:gd name="T53" fmla="*/ 257342 h 524"/>
                <a:gd name="T54" fmla="*/ 2620 w 429"/>
                <a:gd name="T55" fmla="*/ 234281 h 524"/>
                <a:gd name="T56" fmla="*/ 10916 w 429"/>
                <a:gd name="T57" fmla="*/ 225371 h 524"/>
                <a:gd name="T58" fmla="*/ 18340 w 429"/>
                <a:gd name="T59" fmla="*/ 222226 h 524"/>
                <a:gd name="T60" fmla="*/ 26636 w 429"/>
                <a:gd name="T61" fmla="*/ 224323 h 524"/>
                <a:gd name="T62" fmla="*/ 25326 w 429"/>
                <a:gd name="T63" fmla="*/ 219081 h 524"/>
                <a:gd name="T64" fmla="*/ 19649 w 429"/>
                <a:gd name="T65" fmla="*/ 202310 h 524"/>
                <a:gd name="T66" fmla="*/ 20523 w 429"/>
                <a:gd name="T67" fmla="*/ 191827 h 524"/>
                <a:gd name="T68" fmla="*/ 24889 w 429"/>
                <a:gd name="T69" fmla="*/ 186586 h 524"/>
                <a:gd name="T70" fmla="*/ 31003 w 429"/>
                <a:gd name="T71" fmla="*/ 184490 h 524"/>
                <a:gd name="T72" fmla="*/ 38862 w 429"/>
                <a:gd name="T73" fmla="*/ 176628 h 524"/>
                <a:gd name="T74" fmla="*/ 45412 w 429"/>
                <a:gd name="T75" fmla="*/ 174531 h 524"/>
                <a:gd name="T76" fmla="*/ 50215 w 429"/>
                <a:gd name="T77" fmla="*/ 179248 h 524"/>
                <a:gd name="T78" fmla="*/ 58948 w 429"/>
                <a:gd name="T79" fmla="*/ 188158 h 524"/>
                <a:gd name="T80" fmla="*/ 67245 w 429"/>
                <a:gd name="T81" fmla="*/ 183966 h 524"/>
                <a:gd name="T82" fmla="*/ 79035 w 429"/>
                <a:gd name="T83" fmla="*/ 185014 h 524"/>
                <a:gd name="T84" fmla="*/ 86894 w 429"/>
                <a:gd name="T85" fmla="*/ 178200 h 524"/>
                <a:gd name="T86" fmla="*/ 91698 w 429"/>
                <a:gd name="T87" fmla="*/ 165097 h 524"/>
                <a:gd name="T88" fmla="*/ 93008 w 429"/>
                <a:gd name="T89" fmla="*/ 151994 h 524"/>
                <a:gd name="T90" fmla="*/ 93881 w 429"/>
                <a:gd name="T91" fmla="*/ 140988 h 524"/>
                <a:gd name="T92" fmla="*/ 87768 w 429"/>
                <a:gd name="T93" fmla="*/ 123692 h 524"/>
                <a:gd name="T94" fmla="*/ 82091 w 429"/>
                <a:gd name="T95" fmla="*/ 106396 h 524"/>
                <a:gd name="T96" fmla="*/ 90388 w 429"/>
                <a:gd name="T97" fmla="*/ 92769 h 524"/>
                <a:gd name="T98" fmla="*/ 91698 w 429"/>
                <a:gd name="T99" fmla="*/ 85955 h 524"/>
                <a:gd name="T100" fmla="*/ 87331 w 429"/>
                <a:gd name="T101" fmla="*/ 81238 h 524"/>
                <a:gd name="T102" fmla="*/ 86021 w 429"/>
                <a:gd name="T103" fmla="*/ 71804 h 524"/>
                <a:gd name="T104" fmla="*/ 82091 w 429"/>
                <a:gd name="T105" fmla="*/ 67611 h 524"/>
                <a:gd name="T106" fmla="*/ 70301 w 429"/>
                <a:gd name="T107" fmla="*/ 69184 h 524"/>
                <a:gd name="T108" fmla="*/ 59822 w 429"/>
                <a:gd name="T109" fmla="*/ 68660 h 524"/>
                <a:gd name="T110" fmla="*/ 54582 w 429"/>
                <a:gd name="T111" fmla="*/ 62370 h 524"/>
                <a:gd name="T112" fmla="*/ 53709 w 429"/>
                <a:gd name="T113" fmla="*/ 53984 h 524"/>
                <a:gd name="T114" fmla="*/ 57638 w 429"/>
                <a:gd name="T115" fmla="*/ 39833 h 524"/>
                <a:gd name="T116" fmla="*/ 133616 w 429"/>
                <a:gd name="T117" fmla="*/ 19916 h 524"/>
                <a:gd name="T118" fmla="*/ 141040 w 429"/>
                <a:gd name="T119" fmla="*/ 8910 h 524"/>
                <a:gd name="T120" fmla="*/ 149773 w 429"/>
                <a:gd name="T121" fmla="*/ 3669 h 524"/>
                <a:gd name="T122" fmla="*/ 163309 w 429"/>
                <a:gd name="T123" fmla="*/ 2621 h 524"/>
                <a:gd name="T124" fmla="*/ 178155 w 429"/>
                <a:gd name="T125" fmla="*/ 2096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96" name="Freeform 452"/>
            <p:cNvSpPr>
              <a:spLocks/>
            </p:cNvSpPr>
            <p:nvPr>
              <p:custDataLst>
                <p:tags r:id="rId239"/>
              </p:custDataLst>
            </p:nvPr>
          </p:nvSpPr>
          <p:spPr bwMode="auto">
            <a:xfrm>
              <a:off x="4442825" y="2845288"/>
              <a:ext cx="146293" cy="133244"/>
            </a:xfrm>
            <a:custGeom>
              <a:avLst/>
              <a:gdLst>
                <a:gd name="T0" fmla="*/ 112647 w 292"/>
                <a:gd name="T1" fmla="*/ 47668 h 223"/>
                <a:gd name="T2" fmla="*/ 72199 w 292"/>
                <a:gd name="T3" fmla="*/ 39467 h 223"/>
                <a:gd name="T4" fmla="*/ 66110 w 292"/>
                <a:gd name="T5" fmla="*/ 40492 h 223"/>
                <a:gd name="T6" fmla="*/ 60455 w 292"/>
                <a:gd name="T7" fmla="*/ 40492 h 223"/>
                <a:gd name="T8" fmla="*/ 54801 w 292"/>
                <a:gd name="T9" fmla="*/ 39467 h 223"/>
                <a:gd name="T10" fmla="*/ 51757 w 292"/>
                <a:gd name="T11" fmla="*/ 47668 h 223"/>
                <a:gd name="T12" fmla="*/ 62630 w 292"/>
                <a:gd name="T13" fmla="*/ 67145 h 223"/>
                <a:gd name="T14" fmla="*/ 73068 w 292"/>
                <a:gd name="T15" fmla="*/ 80471 h 223"/>
                <a:gd name="T16" fmla="*/ 82202 w 292"/>
                <a:gd name="T17" fmla="*/ 94823 h 223"/>
                <a:gd name="T18" fmla="*/ 85682 w 292"/>
                <a:gd name="T19" fmla="*/ 103536 h 223"/>
                <a:gd name="T20" fmla="*/ 89161 w 292"/>
                <a:gd name="T21" fmla="*/ 113787 h 223"/>
                <a:gd name="T22" fmla="*/ 76113 w 292"/>
                <a:gd name="T23" fmla="*/ 114300 h 223"/>
                <a:gd name="T24" fmla="*/ 70024 w 292"/>
                <a:gd name="T25" fmla="*/ 113787 h 223"/>
                <a:gd name="T26" fmla="*/ 63500 w 292"/>
                <a:gd name="T27" fmla="*/ 110712 h 223"/>
                <a:gd name="T28" fmla="*/ 58281 w 292"/>
                <a:gd name="T29" fmla="*/ 107124 h 223"/>
                <a:gd name="T30" fmla="*/ 55236 w 292"/>
                <a:gd name="T31" fmla="*/ 101486 h 223"/>
                <a:gd name="T32" fmla="*/ 52627 w 292"/>
                <a:gd name="T33" fmla="*/ 95848 h 223"/>
                <a:gd name="T34" fmla="*/ 49147 w 292"/>
                <a:gd name="T35" fmla="*/ 92260 h 223"/>
                <a:gd name="T36" fmla="*/ 39579 w 292"/>
                <a:gd name="T37" fmla="*/ 74321 h 223"/>
                <a:gd name="T38" fmla="*/ 29575 w 292"/>
                <a:gd name="T39" fmla="*/ 57919 h 223"/>
                <a:gd name="T40" fmla="*/ 23921 w 292"/>
                <a:gd name="T41" fmla="*/ 50743 h 223"/>
                <a:gd name="T42" fmla="*/ 18267 w 292"/>
                <a:gd name="T43" fmla="*/ 44592 h 223"/>
                <a:gd name="T44" fmla="*/ 11743 w 292"/>
                <a:gd name="T45" fmla="*/ 40492 h 223"/>
                <a:gd name="T46" fmla="*/ 5654 w 292"/>
                <a:gd name="T47" fmla="*/ 38442 h 223"/>
                <a:gd name="T48" fmla="*/ 1740 w 292"/>
                <a:gd name="T49" fmla="*/ 33316 h 223"/>
                <a:gd name="T50" fmla="*/ 435 w 292"/>
                <a:gd name="T51" fmla="*/ 29728 h 223"/>
                <a:gd name="T52" fmla="*/ 0 w 292"/>
                <a:gd name="T53" fmla="*/ 25115 h 223"/>
                <a:gd name="T54" fmla="*/ 17397 w 292"/>
                <a:gd name="T55" fmla="*/ 28191 h 223"/>
                <a:gd name="T56" fmla="*/ 30445 w 292"/>
                <a:gd name="T57" fmla="*/ 28191 h 223"/>
                <a:gd name="T58" fmla="*/ 39579 w 292"/>
                <a:gd name="T59" fmla="*/ 25628 h 223"/>
                <a:gd name="T60" fmla="*/ 46103 w 292"/>
                <a:gd name="T61" fmla="*/ 21015 h 223"/>
                <a:gd name="T62" fmla="*/ 55236 w 292"/>
                <a:gd name="T63" fmla="*/ 10251 h 223"/>
                <a:gd name="T64" fmla="*/ 60021 w 292"/>
                <a:gd name="T65" fmla="*/ 4613 h 223"/>
                <a:gd name="T66" fmla="*/ 66110 w 292"/>
                <a:gd name="T67" fmla="*/ 0 h 223"/>
                <a:gd name="T68" fmla="*/ 74808 w 292"/>
                <a:gd name="T69" fmla="*/ 7176 h 223"/>
                <a:gd name="T70" fmla="*/ 84377 w 292"/>
                <a:gd name="T71" fmla="*/ 13326 h 223"/>
                <a:gd name="T72" fmla="*/ 94815 w 292"/>
                <a:gd name="T73" fmla="*/ 17427 h 223"/>
                <a:gd name="T74" fmla="*/ 106993 w 292"/>
                <a:gd name="T75" fmla="*/ 18965 h 223"/>
                <a:gd name="T76" fmla="*/ 113952 w 292"/>
                <a:gd name="T77" fmla="*/ 17427 h 223"/>
                <a:gd name="T78" fmla="*/ 121346 w 292"/>
                <a:gd name="T79" fmla="*/ 15889 h 223"/>
                <a:gd name="T80" fmla="*/ 123955 w 292"/>
                <a:gd name="T81" fmla="*/ 24090 h 223"/>
                <a:gd name="T82" fmla="*/ 124825 w 292"/>
                <a:gd name="T83" fmla="*/ 25115 h 223"/>
                <a:gd name="T84" fmla="*/ 127000 w 292"/>
                <a:gd name="T85" fmla="*/ 35366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97" name="Freeform 453"/>
            <p:cNvSpPr>
              <a:spLocks/>
            </p:cNvSpPr>
            <p:nvPr>
              <p:custDataLst>
                <p:tags r:id="rId240"/>
              </p:custDataLst>
            </p:nvPr>
          </p:nvSpPr>
          <p:spPr bwMode="auto">
            <a:xfrm>
              <a:off x="4386136" y="2680584"/>
              <a:ext cx="193839" cy="90680"/>
            </a:xfrm>
            <a:custGeom>
              <a:avLst/>
              <a:gdLst>
                <a:gd name="T0" fmla="*/ 166499 w 379"/>
                <a:gd name="T1" fmla="*/ 49742 h 147"/>
                <a:gd name="T2" fmla="*/ 159839 w 379"/>
                <a:gd name="T3" fmla="*/ 53446 h 147"/>
                <a:gd name="T4" fmla="*/ 157175 w 379"/>
                <a:gd name="T5" fmla="*/ 57150 h 147"/>
                <a:gd name="T6" fmla="*/ 154067 w 379"/>
                <a:gd name="T7" fmla="*/ 61913 h 147"/>
                <a:gd name="T8" fmla="*/ 147851 w 379"/>
                <a:gd name="T9" fmla="*/ 67205 h 147"/>
                <a:gd name="T10" fmla="*/ 142079 w 379"/>
                <a:gd name="T11" fmla="*/ 69321 h 147"/>
                <a:gd name="T12" fmla="*/ 138083 w 379"/>
                <a:gd name="T13" fmla="*/ 69850 h 147"/>
                <a:gd name="T14" fmla="*/ 133643 w 379"/>
                <a:gd name="T15" fmla="*/ 68792 h 147"/>
                <a:gd name="T16" fmla="*/ 129203 w 379"/>
                <a:gd name="T17" fmla="*/ 66675 h 147"/>
                <a:gd name="T18" fmla="*/ 124763 w 379"/>
                <a:gd name="T19" fmla="*/ 62971 h 147"/>
                <a:gd name="T20" fmla="*/ 122099 w 379"/>
                <a:gd name="T21" fmla="*/ 61384 h 147"/>
                <a:gd name="T22" fmla="*/ 119435 w 379"/>
                <a:gd name="T23" fmla="*/ 62442 h 147"/>
                <a:gd name="T24" fmla="*/ 118547 w 379"/>
                <a:gd name="T25" fmla="*/ 65088 h 147"/>
                <a:gd name="T26" fmla="*/ 118103 w 379"/>
                <a:gd name="T27" fmla="*/ 74084 h 147"/>
                <a:gd name="T28" fmla="*/ 114107 w 379"/>
                <a:gd name="T29" fmla="*/ 76730 h 147"/>
                <a:gd name="T30" fmla="*/ 108335 w 379"/>
                <a:gd name="T31" fmla="*/ 74084 h 147"/>
                <a:gd name="T32" fmla="*/ 101675 w 379"/>
                <a:gd name="T33" fmla="*/ 69321 h 147"/>
                <a:gd name="T34" fmla="*/ 50172 w 379"/>
                <a:gd name="T35" fmla="*/ 74613 h 147"/>
                <a:gd name="T36" fmla="*/ 35520 w 379"/>
                <a:gd name="T37" fmla="*/ 65617 h 147"/>
                <a:gd name="T38" fmla="*/ 25752 w 379"/>
                <a:gd name="T39" fmla="*/ 57680 h 147"/>
                <a:gd name="T40" fmla="*/ 19980 w 379"/>
                <a:gd name="T41" fmla="*/ 49742 h 147"/>
                <a:gd name="T42" fmla="*/ 16428 w 379"/>
                <a:gd name="T43" fmla="*/ 43392 h 147"/>
                <a:gd name="T44" fmla="*/ 11544 w 379"/>
                <a:gd name="T45" fmla="*/ 31221 h 147"/>
                <a:gd name="T46" fmla="*/ 7104 w 379"/>
                <a:gd name="T47" fmla="*/ 25400 h 147"/>
                <a:gd name="T48" fmla="*/ 0 w 379"/>
                <a:gd name="T49" fmla="*/ 19050 h 147"/>
                <a:gd name="T50" fmla="*/ 12876 w 379"/>
                <a:gd name="T51" fmla="*/ 21167 h 147"/>
                <a:gd name="T52" fmla="*/ 23088 w 379"/>
                <a:gd name="T53" fmla="*/ 20108 h 147"/>
                <a:gd name="T54" fmla="*/ 31968 w 379"/>
                <a:gd name="T55" fmla="*/ 17463 h 147"/>
                <a:gd name="T56" fmla="*/ 38628 w 379"/>
                <a:gd name="T57" fmla="*/ 13229 h 147"/>
                <a:gd name="T58" fmla="*/ 52836 w 379"/>
                <a:gd name="T59" fmla="*/ 4233 h 147"/>
                <a:gd name="T60" fmla="*/ 61272 w 379"/>
                <a:gd name="T61" fmla="*/ 1058 h 147"/>
                <a:gd name="T62" fmla="*/ 70596 w 379"/>
                <a:gd name="T63" fmla="*/ 0 h 147"/>
                <a:gd name="T64" fmla="*/ 88799 w 379"/>
                <a:gd name="T65" fmla="*/ 12171 h 147"/>
                <a:gd name="T66" fmla="*/ 108335 w 379"/>
                <a:gd name="T67" fmla="*/ 23813 h 147"/>
                <a:gd name="T68" fmla="*/ 129647 w 379"/>
                <a:gd name="T69" fmla="*/ 35454 h 147"/>
                <a:gd name="T70" fmla="*/ 147851 w 379"/>
                <a:gd name="T71" fmla="*/ 42334 h 147"/>
                <a:gd name="T72" fmla="*/ 157175 w 379"/>
                <a:gd name="T73" fmla="*/ 45509 h 147"/>
                <a:gd name="T74" fmla="*/ 168275 w 379"/>
                <a:gd name="T75" fmla="*/ 48684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C6AD68"/>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98" name="Freeform 454"/>
            <p:cNvSpPr>
              <a:spLocks/>
            </p:cNvSpPr>
            <p:nvPr>
              <p:custDataLst>
                <p:tags r:id="rId241"/>
              </p:custDataLst>
            </p:nvPr>
          </p:nvSpPr>
          <p:spPr bwMode="auto">
            <a:xfrm>
              <a:off x="4344077" y="2512179"/>
              <a:ext cx="34744" cy="70323"/>
            </a:xfrm>
            <a:custGeom>
              <a:avLst/>
              <a:gdLst>
                <a:gd name="T0" fmla="*/ 0 w 61"/>
                <a:gd name="T1" fmla="*/ 0 h 67"/>
                <a:gd name="T2" fmla="*/ 0 w 61"/>
                <a:gd name="T3" fmla="*/ 8103 h 67"/>
                <a:gd name="T4" fmla="*/ 0 w 61"/>
                <a:gd name="T5" fmla="*/ 16207 h 67"/>
                <a:gd name="T6" fmla="*/ 494 w 61"/>
                <a:gd name="T7" fmla="*/ 21609 h 67"/>
                <a:gd name="T8" fmla="*/ 989 w 61"/>
                <a:gd name="T9" fmla="*/ 27011 h 67"/>
                <a:gd name="T10" fmla="*/ 1483 w 61"/>
                <a:gd name="T11" fmla="*/ 32413 h 67"/>
                <a:gd name="T12" fmla="*/ 2967 w 61"/>
                <a:gd name="T13" fmla="*/ 37816 h 67"/>
                <a:gd name="T14" fmla="*/ 5934 w 61"/>
                <a:gd name="T15" fmla="*/ 49521 h 67"/>
                <a:gd name="T16" fmla="*/ 10384 w 61"/>
                <a:gd name="T17" fmla="*/ 60325 h 67"/>
                <a:gd name="T18" fmla="*/ 13845 w 61"/>
                <a:gd name="T19" fmla="*/ 58524 h 67"/>
                <a:gd name="T20" fmla="*/ 17306 w 61"/>
                <a:gd name="T21" fmla="*/ 54923 h 67"/>
                <a:gd name="T22" fmla="*/ 20767 w 61"/>
                <a:gd name="T23" fmla="*/ 52222 h 67"/>
                <a:gd name="T24" fmla="*/ 23734 w 61"/>
                <a:gd name="T25" fmla="*/ 47720 h 67"/>
                <a:gd name="T26" fmla="*/ 26206 w 61"/>
                <a:gd name="T27" fmla="*/ 42318 h 67"/>
                <a:gd name="T28" fmla="*/ 28184 w 61"/>
                <a:gd name="T29" fmla="*/ 36015 h 67"/>
                <a:gd name="T30" fmla="*/ 29173 w 61"/>
                <a:gd name="T31" fmla="*/ 28812 h 67"/>
                <a:gd name="T32" fmla="*/ 30162 w 61"/>
                <a:gd name="T33" fmla="*/ 21609 h 67"/>
                <a:gd name="T34" fmla="*/ 26206 w 61"/>
                <a:gd name="T35" fmla="*/ 12605 h 67"/>
                <a:gd name="T36" fmla="*/ 20273 w 61"/>
                <a:gd name="T37" fmla="*/ 0 h 67"/>
                <a:gd name="T38" fmla="*/ 13845 w 61"/>
                <a:gd name="T39" fmla="*/ 2701 h 67"/>
                <a:gd name="T40" fmla="*/ 8900 w 61"/>
                <a:gd name="T41" fmla="*/ 3601 h 67"/>
                <a:gd name="T42" fmla="*/ 6428 w 61"/>
                <a:gd name="T43" fmla="*/ 3601 h 67"/>
                <a:gd name="T44" fmla="*/ 4945 w 61"/>
                <a:gd name="T45" fmla="*/ 2701 h 67"/>
                <a:gd name="T46" fmla="*/ 2967 w 61"/>
                <a:gd name="T47" fmla="*/ 1801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399" name="Freeform 455"/>
            <p:cNvSpPr>
              <a:spLocks/>
            </p:cNvSpPr>
            <p:nvPr>
              <p:custDataLst>
                <p:tags r:id="rId242"/>
              </p:custDataLst>
            </p:nvPr>
          </p:nvSpPr>
          <p:spPr bwMode="auto">
            <a:xfrm>
              <a:off x="4311161" y="2517731"/>
              <a:ext cx="29259" cy="68473"/>
            </a:xfrm>
            <a:custGeom>
              <a:avLst/>
              <a:gdLst>
                <a:gd name="T0" fmla="*/ 0 w 60"/>
                <a:gd name="T1" fmla="*/ 6408 h 55"/>
                <a:gd name="T2" fmla="*/ 0 w 60"/>
                <a:gd name="T3" fmla="*/ 25631 h 55"/>
                <a:gd name="T4" fmla="*/ 2117 w 60"/>
                <a:gd name="T5" fmla="*/ 34175 h 55"/>
                <a:gd name="T6" fmla="*/ 4233 w 60"/>
                <a:gd name="T7" fmla="*/ 42719 h 55"/>
                <a:gd name="T8" fmla="*/ 6773 w 60"/>
                <a:gd name="T9" fmla="*/ 48058 h 55"/>
                <a:gd name="T10" fmla="*/ 8890 w 60"/>
                <a:gd name="T11" fmla="*/ 52330 h 55"/>
                <a:gd name="T12" fmla="*/ 11430 w 60"/>
                <a:gd name="T13" fmla="*/ 55534 h 55"/>
                <a:gd name="T14" fmla="*/ 13970 w 60"/>
                <a:gd name="T15" fmla="*/ 57670 h 55"/>
                <a:gd name="T16" fmla="*/ 16933 w 60"/>
                <a:gd name="T17" fmla="*/ 58738 h 55"/>
                <a:gd name="T18" fmla="*/ 19473 w 60"/>
                <a:gd name="T19" fmla="*/ 58738 h 55"/>
                <a:gd name="T20" fmla="*/ 22437 w 60"/>
                <a:gd name="T21" fmla="*/ 55534 h 55"/>
                <a:gd name="T22" fmla="*/ 25400 w 60"/>
                <a:gd name="T23" fmla="*/ 52330 h 55"/>
                <a:gd name="T24" fmla="*/ 21167 w 60"/>
                <a:gd name="T25" fmla="*/ 36311 h 55"/>
                <a:gd name="T26" fmla="*/ 17780 w 60"/>
                <a:gd name="T27" fmla="*/ 23495 h 55"/>
                <a:gd name="T28" fmla="*/ 16510 w 60"/>
                <a:gd name="T29" fmla="*/ 18155 h 55"/>
                <a:gd name="T30" fmla="*/ 14817 w 60"/>
                <a:gd name="T31" fmla="*/ 12816 h 55"/>
                <a:gd name="T32" fmla="*/ 14393 w 60"/>
                <a:gd name="T33" fmla="*/ 6408 h 55"/>
                <a:gd name="T34" fmla="*/ 13970 w 60"/>
                <a:gd name="T35" fmla="*/ 0 h 55"/>
                <a:gd name="T36" fmla="*/ 9737 w 60"/>
                <a:gd name="T37" fmla="*/ 1068 h 55"/>
                <a:gd name="T38" fmla="*/ 6350 w 60"/>
                <a:gd name="T39" fmla="*/ 3204 h 55"/>
                <a:gd name="T40" fmla="*/ 2963 w 60"/>
                <a:gd name="T41" fmla="*/ 5340 h 55"/>
                <a:gd name="T42" fmla="*/ 0 w 60"/>
                <a:gd name="T43" fmla="*/ 6408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00" name="Freeform 456"/>
            <p:cNvSpPr>
              <a:spLocks/>
            </p:cNvSpPr>
            <p:nvPr>
              <p:custDataLst>
                <p:tags r:id="rId243"/>
              </p:custDataLst>
            </p:nvPr>
          </p:nvSpPr>
          <p:spPr bwMode="auto">
            <a:xfrm>
              <a:off x="4276416" y="2454810"/>
              <a:ext cx="60347" cy="90680"/>
            </a:xfrm>
            <a:custGeom>
              <a:avLst/>
              <a:gdLst>
                <a:gd name="T0" fmla="*/ 32306 w 120"/>
                <a:gd name="T1" fmla="*/ 67802 h 148"/>
                <a:gd name="T2" fmla="*/ 30560 w 120"/>
                <a:gd name="T3" fmla="*/ 68853 h 148"/>
                <a:gd name="T4" fmla="*/ 29250 w 120"/>
                <a:gd name="T5" fmla="*/ 69378 h 148"/>
                <a:gd name="T6" fmla="*/ 27940 w 120"/>
                <a:gd name="T7" fmla="*/ 69904 h 148"/>
                <a:gd name="T8" fmla="*/ 26194 w 120"/>
                <a:gd name="T9" fmla="*/ 69904 h 148"/>
                <a:gd name="T10" fmla="*/ 24448 w 120"/>
                <a:gd name="T11" fmla="*/ 69904 h 148"/>
                <a:gd name="T12" fmla="*/ 23138 w 120"/>
                <a:gd name="T13" fmla="*/ 69378 h 148"/>
                <a:gd name="T14" fmla="*/ 21828 w 120"/>
                <a:gd name="T15" fmla="*/ 68853 h 148"/>
                <a:gd name="T16" fmla="*/ 20519 w 120"/>
                <a:gd name="T17" fmla="*/ 67802 h 148"/>
                <a:gd name="T18" fmla="*/ 17899 w 120"/>
                <a:gd name="T19" fmla="*/ 67276 h 148"/>
                <a:gd name="T20" fmla="*/ 14843 w 120"/>
                <a:gd name="T21" fmla="*/ 65699 h 148"/>
                <a:gd name="T22" fmla="*/ 11351 w 120"/>
                <a:gd name="T23" fmla="*/ 63071 h 148"/>
                <a:gd name="T24" fmla="*/ 8295 w 120"/>
                <a:gd name="T25" fmla="*/ 60443 h 148"/>
                <a:gd name="T26" fmla="*/ 4802 w 120"/>
                <a:gd name="T27" fmla="*/ 56764 h 148"/>
                <a:gd name="T28" fmla="*/ 2619 w 120"/>
                <a:gd name="T29" fmla="*/ 53085 h 148"/>
                <a:gd name="T30" fmla="*/ 1310 w 120"/>
                <a:gd name="T31" fmla="*/ 50983 h 148"/>
                <a:gd name="T32" fmla="*/ 873 w 120"/>
                <a:gd name="T33" fmla="*/ 49406 h 148"/>
                <a:gd name="T34" fmla="*/ 437 w 120"/>
                <a:gd name="T35" fmla="*/ 47304 h 148"/>
                <a:gd name="T36" fmla="*/ 0 w 120"/>
                <a:gd name="T37" fmla="*/ 45727 h 148"/>
                <a:gd name="T38" fmla="*/ 873 w 120"/>
                <a:gd name="T39" fmla="*/ 38368 h 148"/>
                <a:gd name="T40" fmla="*/ 3493 w 120"/>
                <a:gd name="T41" fmla="*/ 28908 h 148"/>
                <a:gd name="T42" fmla="*/ 6112 w 120"/>
                <a:gd name="T43" fmla="*/ 18396 h 148"/>
                <a:gd name="T44" fmla="*/ 8731 w 120"/>
                <a:gd name="T45" fmla="*/ 9461 h 148"/>
                <a:gd name="T46" fmla="*/ 13970 w 120"/>
                <a:gd name="T47" fmla="*/ 8935 h 148"/>
                <a:gd name="T48" fmla="*/ 18336 w 120"/>
                <a:gd name="T49" fmla="*/ 8410 h 148"/>
                <a:gd name="T50" fmla="*/ 22265 w 120"/>
                <a:gd name="T51" fmla="*/ 7358 h 148"/>
                <a:gd name="T52" fmla="*/ 25321 w 120"/>
                <a:gd name="T53" fmla="*/ 5782 h 148"/>
                <a:gd name="T54" fmla="*/ 30560 w 120"/>
                <a:gd name="T55" fmla="*/ 2628 h 148"/>
                <a:gd name="T56" fmla="*/ 34925 w 120"/>
                <a:gd name="T57" fmla="*/ 0 h 148"/>
                <a:gd name="T58" fmla="*/ 37108 w 120"/>
                <a:gd name="T59" fmla="*/ 1051 h 148"/>
                <a:gd name="T60" fmla="*/ 40601 w 120"/>
                <a:gd name="T61" fmla="*/ 3679 h 148"/>
                <a:gd name="T62" fmla="*/ 42784 w 120"/>
                <a:gd name="T63" fmla="*/ 5256 h 148"/>
                <a:gd name="T64" fmla="*/ 44530 w 120"/>
                <a:gd name="T65" fmla="*/ 6833 h 148"/>
                <a:gd name="T66" fmla="*/ 46276 w 120"/>
                <a:gd name="T67" fmla="*/ 8410 h 148"/>
                <a:gd name="T68" fmla="*/ 46713 w 120"/>
                <a:gd name="T69" fmla="*/ 9461 h 148"/>
                <a:gd name="T70" fmla="*/ 43657 w 120"/>
                <a:gd name="T71" fmla="*/ 14717 h 148"/>
                <a:gd name="T72" fmla="*/ 40601 w 120"/>
                <a:gd name="T73" fmla="*/ 19447 h 148"/>
                <a:gd name="T74" fmla="*/ 41474 w 120"/>
                <a:gd name="T75" fmla="*/ 22075 h 148"/>
                <a:gd name="T76" fmla="*/ 42784 w 120"/>
                <a:gd name="T77" fmla="*/ 25754 h 148"/>
                <a:gd name="T78" fmla="*/ 44530 w 120"/>
                <a:gd name="T79" fmla="*/ 29433 h 148"/>
                <a:gd name="T80" fmla="*/ 46713 w 120"/>
                <a:gd name="T81" fmla="*/ 33112 h 148"/>
                <a:gd name="T82" fmla="*/ 50205 w 120"/>
                <a:gd name="T83" fmla="*/ 39420 h 148"/>
                <a:gd name="T84" fmla="*/ 52388 w 120"/>
                <a:gd name="T85" fmla="*/ 41522 h 148"/>
                <a:gd name="T86" fmla="*/ 49332 w 120"/>
                <a:gd name="T87" fmla="*/ 42573 h 148"/>
                <a:gd name="T88" fmla="*/ 46713 w 120"/>
                <a:gd name="T89" fmla="*/ 44150 h 148"/>
                <a:gd name="T90" fmla="*/ 43657 w 120"/>
                <a:gd name="T91" fmla="*/ 45727 h 148"/>
                <a:gd name="T92" fmla="*/ 41910 w 120"/>
                <a:gd name="T93" fmla="*/ 47829 h 148"/>
                <a:gd name="T94" fmla="*/ 39291 w 120"/>
                <a:gd name="T95" fmla="*/ 49931 h 148"/>
                <a:gd name="T96" fmla="*/ 37981 w 120"/>
                <a:gd name="T97" fmla="*/ 52034 h 148"/>
                <a:gd name="T98" fmla="*/ 35798 w 120"/>
                <a:gd name="T99" fmla="*/ 54662 h 148"/>
                <a:gd name="T100" fmla="*/ 34925 w 120"/>
                <a:gd name="T101" fmla="*/ 57290 h 148"/>
                <a:gd name="T102" fmla="*/ 34052 w 120"/>
                <a:gd name="T103" fmla="*/ 59918 h 148"/>
                <a:gd name="T104" fmla="*/ 33616 w 120"/>
                <a:gd name="T105" fmla="*/ 63071 h 148"/>
                <a:gd name="T106" fmla="*/ 33179 w 120"/>
                <a:gd name="T107" fmla="*/ 65699 h 148"/>
                <a:gd name="T108" fmla="*/ 32743 w 120"/>
                <a:gd name="T109" fmla="*/ 68327 h 148"/>
                <a:gd name="T110" fmla="*/ 33179 w 120"/>
                <a:gd name="T111" fmla="*/ 70955 h 148"/>
                <a:gd name="T112" fmla="*/ 33616 w 120"/>
                <a:gd name="T113" fmla="*/ 73583 h 148"/>
                <a:gd name="T114" fmla="*/ 34052 w 120"/>
                <a:gd name="T115" fmla="*/ 75686 h 148"/>
                <a:gd name="T116" fmla="*/ 34925 w 120"/>
                <a:gd name="T117" fmla="*/ 77788 h 148"/>
                <a:gd name="T118" fmla="*/ 32306 w 120"/>
                <a:gd name="T119" fmla="*/ 67802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C6AD68"/>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01" name="Freeform 457"/>
            <p:cNvSpPr>
              <a:spLocks/>
            </p:cNvSpPr>
            <p:nvPr>
              <p:custDataLst>
                <p:tags r:id="rId244"/>
              </p:custDataLst>
            </p:nvPr>
          </p:nvSpPr>
          <p:spPr bwMode="auto">
            <a:xfrm>
              <a:off x="4773813" y="3393067"/>
              <a:ext cx="314531" cy="359018"/>
            </a:xfrm>
            <a:custGeom>
              <a:avLst/>
              <a:gdLst>
                <a:gd name="T0" fmla="*/ 9087 w 631"/>
                <a:gd name="T1" fmla="*/ 1040 h 592"/>
                <a:gd name="T2" fmla="*/ 13847 w 631"/>
                <a:gd name="T3" fmla="*/ 2081 h 592"/>
                <a:gd name="T4" fmla="*/ 23367 w 631"/>
                <a:gd name="T5" fmla="*/ 4162 h 592"/>
                <a:gd name="T6" fmla="*/ 33753 w 631"/>
                <a:gd name="T7" fmla="*/ 5723 h 592"/>
                <a:gd name="T8" fmla="*/ 45003 w 631"/>
                <a:gd name="T9" fmla="*/ 9884 h 592"/>
                <a:gd name="T10" fmla="*/ 56254 w 631"/>
                <a:gd name="T11" fmla="*/ 16647 h 592"/>
                <a:gd name="T12" fmla="*/ 63178 w 631"/>
                <a:gd name="T13" fmla="*/ 20809 h 592"/>
                <a:gd name="T14" fmla="*/ 68803 w 631"/>
                <a:gd name="T15" fmla="*/ 22370 h 592"/>
                <a:gd name="T16" fmla="*/ 81785 w 631"/>
                <a:gd name="T17" fmla="*/ 22370 h 592"/>
                <a:gd name="T18" fmla="*/ 98229 w 631"/>
                <a:gd name="T19" fmla="*/ 19248 h 592"/>
                <a:gd name="T20" fmla="*/ 119865 w 631"/>
                <a:gd name="T21" fmla="*/ 11965 h 592"/>
                <a:gd name="T22" fmla="*/ 172658 w 631"/>
                <a:gd name="T23" fmla="*/ 19769 h 592"/>
                <a:gd name="T24" fmla="*/ 174389 w 631"/>
                <a:gd name="T25" fmla="*/ 35896 h 592"/>
                <a:gd name="T26" fmla="*/ 177418 w 631"/>
                <a:gd name="T27" fmla="*/ 49422 h 592"/>
                <a:gd name="T28" fmla="*/ 180447 w 631"/>
                <a:gd name="T29" fmla="*/ 61907 h 592"/>
                <a:gd name="T30" fmla="*/ 184774 w 631"/>
                <a:gd name="T31" fmla="*/ 72832 h 592"/>
                <a:gd name="T32" fmla="*/ 194727 w 631"/>
                <a:gd name="T33" fmla="*/ 91040 h 592"/>
                <a:gd name="T34" fmla="*/ 204247 w 631"/>
                <a:gd name="T35" fmla="*/ 106127 h 592"/>
                <a:gd name="T36" fmla="*/ 208574 w 631"/>
                <a:gd name="T37" fmla="*/ 115491 h 592"/>
                <a:gd name="T38" fmla="*/ 209872 w 631"/>
                <a:gd name="T39" fmla="*/ 124855 h 592"/>
                <a:gd name="T40" fmla="*/ 212468 w 631"/>
                <a:gd name="T41" fmla="*/ 132658 h 592"/>
                <a:gd name="T42" fmla="*/ 214632 w 631"/>
                <a:gd name="T43" fmla="*/ 135780 h 592"/>
                <a:gd name="T44" fmla="*/ 218527 w 631"/>
                <a:gd name="T45" fmla="*/ 138381 h 592"/>
                <a:gd name="T46" fmla="*/ 221988 w 631"/>
                <a:gd name="T47" fmla="*/ 140462 h 592"/>
                <a:gd name="T48" fmla="*/ 224585 w 631"/>
                <a:gd name="T49" fmla="*/ 144623 h 592"/>
                <a:gd name="T50" fmla="*/ 230643 w 631"/>
                <a:gd name="T51" fmla="*/ 157629 h 592"/>
                <a:gd name="T52" fmla="*/ 234105 w 631"/>
                <a:gd name="T53" fmla="*/ 172195 h 592"/>
                <a:gd name="T54" fmla="*/ 235836 w 631"/>
                <a:gd name="T55" fmla="*/ 186242 h 592"/>
                <a:gd name="T56" fmla="*/ 237134 w 631"/>
                <a:gd name="T57" fmla="*/ 191444 h 592"/>
                <a:gd name="T58" fmla="*/ 241028 w 631"/>
                <a:gd name="T59" fmla="*/ 198207 h 592"/>
                <a:gd name="T60" fmla="*/ 252279 w 631"/>
                <a:gd name="T61" fmla="*/ 215895 h 592"/>
                <a:gd name="T62" fmla="*/ 264828 w 631"/>
                <a:gd name="T63" fmla="*/ 232542 h 592"/>
                <a:gd name="T64" fmla="*/ 273050 w 631"/>
                <a:gd name="T65" fmla="*/ 240866 h 592"/>
                <a:gd name="T66" fmla="*/ 264828 w 631"/>
                <a:gd name="T67" fmla="*/ 250230 h 592"/>
                <a:gd name="T68" fmla="*/ 270021 w 631"/>
                <a:gd name="T69" fmla="*/ 258033 h 592"/>
                <a:gd name="T70" fmla="*/ 270886 w 631"/>
                <a:gd name="T71" fmla="*/ 263756 h 592"/>
                <a:gd name="T72" fmla="*/ 270886 w 631"/>
                <a:gd name="T73" fmla="*/ 268438 h 592"/>
                <a:gd name="T74" fmla="*/ 273050 w 631"/>
                <a:gd name="T75" fmla="*/ 276241 h 592"/>
                <a:gd name="T76" fmla="*/ 270886 w 631"/>
                <a:gd name="T77" fmla="*/ 280403 h 592"/>
                <a:gd name="T78" fmla="*/ 266992 w 631"/>
                <a:gd name="T79" fmla="*/ 285085 h 592"/>
                <a:gd name="T80" fmla="*/ 256174 w 631"/>
                <a:gd name="T81" fmla="*/ 296010 h 592"/>
                <a:gd name="T82" fmla="*/ 241461 w 631"/>
                <a:gd name="T83" fmla="*/ 307975 h 592"/>
                <a:gd name="T84" fmla="*/ 19905 w 631"/>
                <a:gd name="T85" fmla="*/ 90520 h 592"/>
                <a:gd name="T86" fmla="*/ 10818 w 631"/>
                <a:gd name="T87" fmla="*/ 81676 h 592"/>
                <a:gd name="T88" fmla="*/ 4760 w 631"/>
                <a:gd name="T89" fmla="*/ 71791 h 592"/>
                <a:gd name="T90" fmla="*/ 865 w 631"/>
                <a:gd name="T91" fmla="*/ 60867 h 592"/>
                <a:gd name="T92" fmla="*/ 0 w 631"/>
                <a:gd name="T93" fmla="*/ 48381 h 592"/>
                <a:gd name="T94" fmla="*/ 1298 w 631"/>
                <a:gd name="T95" fmla="*/ 46300 h 592"/>
                <a:gd name="T96" fmla="*/ 4327 w 631"/>
                <a:gd name="T97" fmla="*/ 43179 h 592"/>
                <a:gd name="T98" fmla="*/ 7356 w 631"/>
                <a:gd name="T99" fmla="*/ 40058 h 592"/>
                <a:gd name="T100" fmla="*/ 8655 w 631"/>
                <a:gd name="T101" fmla="*/ 35896 h 592"/>
                <a:gd name="T102" fmla="*/ 7789 w 631"/>
                <a:gd name="T103" fmla="*/ 27572 h 592"/>
                <a:gd name="T104" fmla="*/ 5625 w 631"/>
                <a:gd name="T105" fmla="*/ 21850 h 592"/>
                <a:gd name="T106" fmla="*/ 3895 w 631"/>
                <a:gd name="T107" fmla="*/ 17688 h 592"/>
                <a:gd name="T108" fmla="*/ 3029 w 631"/>
                <a:gd name="T109" fmla="*/ 13526 h 592"/>
                <a:gd name="T110" fmla="*/ 5625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02" name="Freeform 458"/>
            <p:cNvSpPr>
              <a:spLocks/>
            </p:cNvSpPr>
            <p:nvPr>
              <p:custDataLst>
                <p:tags r:id="rId245"/>
              </p:custDataLst>
            </p:nvPr>
          </p:nvSpPr>
          <p:spPr bwMode="auto">
            <a:xfrm>
              <a:off x="4307504" y="2967428"/>
              <a:ext cx="20115" cy="66622"/>
            </a:xfrm>
            <a:custGeom>
              <a:avLst/>
              <a:gdLst>
                <a:gd name="T0" fmla="*/ 3056 w 40"/>
                <a:gd name="T1" fmla="*/ 19050 h 93"/>
                <a:gd name="T2" fmla="*/ 4366 w 40"/>
                <a:gd name="T3" fmla="*/ 18435 h 93"/>
                <a:gd name="T4" fmla="*/ 6112 w 40"/>
                <a:gd name="T5" fmla="*/ 15977 h 93"/>
                <a:gd name="T6" fmla="*/ 8731 w 40"/>
                <a:gd name="T7" fmla="*/ 12290 h 93"/>
                <a:gd name="T8" fmla="*/ 10914 w 40"/>
                <a:gd name="T9" fmla="*/ 9218 h 93"/>
                <a:gd name="T10" fmla="*/ 15279 w 40"/>
                <a:gd name="T11" fmla="*/ 2458 h 93"/>
                <a:gd name="T12" fmla="*/ 17462 w 40"/>
                <a:gd name="T13" fmla="*/ 0 h 93"/>
                <a:gd name="T14" fmla="*/ 16152 w 40"/>
                <a:gd name="T15" fmla="*/ 15977 h 93"/>
                <a:gd name="T16" fmla="*/ 15279 w 40"/>
                <a:gd name="T17" fmla="*/ 32569 h 93"/>
                <a:gd name="T18" fmla="*/ 14843 w 40"/>
                <a:gd name="T19" fmla="*/ 39944 h 93"/>
                <a:gd name="T20" fmla="*/ 14843 w 40"/>
                <a:gd name="T21" fmla="*/ 47318 h 93"/>
                <a:gd name="T22" fmla="*/ 15279 w 40"/>
                <a:gd name="T23" fmla="*/ 50390 h 93"/>
                <a:gd name="T24" fmla="*/ 15716 w 40"/>
                <a:gd name="T25" fmla="*/ 52848 h 93"/>
                <a:gd name="T26" fmla="*/ 16152 w 40"/>
                <a:gd name="T27" fmla="*/ 55306 h 93"/>
                <a:gd name="T28" fmla="*/ 17462 w 40"/>
                <a:gd name="T29" fmla="*/ 57150 h 93"/>
                <a:gd name="T30" fmla="*/ 11350 w 40"/>
                <a:gd name="T31" fmla="*/ 57150 h 93"/>
                <a:gd name="T32" fmla="*/ 5675 w 40"/>
                <a:gd name="T33" fmla="*/ 57150 h 93"/>
                <a:gd name="T34" fmla="*/ 4802 w 40"/>
                <a:gd name="T35" fmla="*/ 56535 h 93"/>
                <a:gd name="T36" fmla="*/ 3492 w 40"/>
                <a:gd name="T37" fmla="*/ 55921 h 93"/>
                <a:gd name="T38" fmla="*/ 2619 w 40"/>
                <a:gd name="T39" fmla="*/ 54077 h 93"/>
                <a:gd name="T40" fmla="*/ 1746 w 40"/>
                <a:gd name="T41" fmla="*/ 52848 h 93"/>
                <a:gd name="T42" fmla="*/ 437 w 40"/>
                <a:gd name="T43" fmla="*/ 49161 h 93"/>
                <a:gd name="T44" fmla="*/ 0 w 40"/>
                <a:gd name="T45" fmla="*/ 44860 h 93"/>
                <a:gd name="T46" fmla="*/ 437 w 40"/>
                <a:gd name="T47" fmla="*/ 39329 h 93"/>
                <a:gd name="T48" fmla="*/ 1310 w 40"/>
                <a:gd name="T49" fmla="*/ 30726 h 93"/>
                <a:gd name="T50" fmla="*/ 2619 w 40"/>
                <a:gd name="T51" fmla="*/ 22737 h 93"/>
                <a:gd name="T52" fmla="*/ 3056 w 40"/>
                <a:gd name="T53" fmla="*/ 19050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03" name="Freeform 459"/>
            <p:cNvSpPr>
              <a:spLocks/>
            </p:cNvSpPr>
            <p:nvPr>
              <p:custDataLst>
                <p:tags r:id="rId246"/>
              </p:custDataLst>
            </p:nvPr>
          </p:nvSpPr>
          <p:spPr bwMode="auto">
            <a:xfrm>
              <a:off x="3892396" y="2676883"/>
              <a:ext cx="340132" cy="318305"/>
            </a:xfrm>
            <a:custGeom>
              <a:avLst/>
              <a:gdLst>
                <a:gd name="T0" fmla="*/ 66259 w 664"/>
                <a:gd name="T1" fmla="*/ 234570 h 518"/>
                <a:gd name="T2" fmla="*/ 67148 w 664"/>
                <a:gd name="T3" fmla="*/ 227190 h 518"/>
                <a:gd name="T4" fmla="*/ 64925 w 664"/>
                <a:gd name="T5" fmla="*/ 210849 h 518"/>
                <a:gd name="T6" fmla="*/ 67148 w 664"/>
                <a:gd name="T7" fmla="*/ 186075 h 518"/>
                <a:gd name="T8" fmla="*/ 64925 w 664"/>
                <a:gd name="T9" fmla="*/ 157083 h 518"/>
                <a:gd name="T10" fmla="*/ 59589 w 664"/>
                <a:gd name="T11" fmla="*/ 132308 h 518"/>
                <a:gd name="T12" fmla="*/ 48471 w 664"/>
                <a:gd name="T13" fmla="*/ 127037 h 518"/>
                <a:gd name="T14" fmla="*/ 8894 w 664"/>
                <a:gd name="T15" fmla="*/ 101208 h 518"/>
                <a:gd name="T16" fmla="*/ 10673 w 664"/>
                <a:gd name="T17" fmla="*/ 90138 h 518"/>
                <a:gd name="T18" fmla="*/ 16009 w 664"/>
                <a:gd name="T19" fmla="*/ 83813 h 518"/>
                <a:gd name="T20" fmla="*/ 21345 w 664"/>
                <a:gd name="T21" fmla="*/ 78014 h 518"/>
                <a:gd name="T22" fmla="*/ 44469 w 664"/>
                <a:gd name="T23" fmla="*/ 81704 h 518"/>
                <a:gd name="T24" fmla="*/ 55586 w 664"/>
                <a:gd name="T25" fmla="*/ 80123 h 518"/>
                <a:gd name="T26" fmla="*/ 65370 w 664"/>
                <a:gd name="T27" fmla="*/ 82758 h 518"/>
                <a:gd name="T28" fmla="*/ 73374 w 664"/>
                <a:gd name="T29" fmla="*/ 49550 h 518"/>
                <a:gd name="T30" fmla="*/ 82268 w 664"/>
                <a:gd name="T31" fmla="*/ 57456 h 518"/>
                <a:gd name="T32" fmla="*/ 92051 w 664"/>
                <a:gd name="T33" fmla="*/ 57984 h 518"/>
                <a:gd name="T34" fmla="*/ 104947 w 664"/>
                <a:gd name="T35" fmla="*/ 52185 h 518"/>
                <a:gd name="T36" fmla="*/ 117398 w 664"/>
                <a:gd name="T37" fmla="*/ 42170 h 518"/>
                <a:gd name="T38" fmla="*/ 128516 w 664"/>
                <a:gd name="T39" fmla="*/ 30046 h 518"/>
                <a:gd name="T40" fmla="*/ 136965 w 664"/>
                <a:gd name="T41" fmla="*/ 16868 h 518"/>
                <a:gd name="T42" fmla="*/ 141412 w 664"/>
                <a:gd name="T43" fmla="*/ 6325 h 518"/>
                <a:gd name="T44" fmla="*/ 164536 w 664"/>
                <a:gd name="T45" fmla="*/ 2108 h 518"/>
                <a:gd name="T46" fmla="*/ 179655 w 664"/>
                <a:gd name="T47" fmla="*/ 16868 h 518"/>
                <a:gd name="T48" fmla="*/ 203224 w 664"/>
                <a:gd name="T49" fmla="*/ 32155 h 518"/>
                <a:gd name="T50" fmla="*/ 227237 w 664"/>
                <a:gd name="T51" fmla="*/ 47441 h 518"/>
                <a:gd name="T52" fmla="*/ 245470 w 664"/>
                <a:gd name="T53" fmla="*/ 56402 h 518"/>
                <a:gd name="T54" fmla="*/ 257032 w 664"/>
                <a:gd name="T55" fmla="*/ 61146 h 518"/>
                <a:gd name="T56" fmla="*/ 277043 w 664"/>
                <a:gd name="T57" fmla="*/ 63782 h 518"/>
                <a:gd name="T58" fmla="*/ 292607 w 664"/>
                <a:gd name="T59" fmla="*/ 71689 h 518"/>
                <a:gd name="T60" fmla="*/ 286826 w 664"/>
                <a:gd name="T61" fmla="*/ 87503 h 518"/>
                <a:gd name="T62" fmla="*/ 275709 w 664"/>
                <a:gd name="T63" fmla="*/ 124401 h 518"/>
                <a:gd name="T64" fmla="*/ 265925 w 664"/>
                <a:gd name="T65" fmla="*/ 143378 h 518"/>
                <a:gd name="T66" fmla="*/ 260144 w 664"/>
                <a:gd name="T67" fmla="*/ 150757 h 518"/>
                <a:gd name="T68" fmla="*/ 266370 w 664"/>
                <a:gd name="T69" fmla="*/ 157083 h 518"/>
                <a:gd name="T70" fmla="*/ 274819 w 664"/>
                <a:gd name="T71" fmla="*/ 161827 h 518"/>
                <a:gd name="T72" fmla="*/ 277043 w 664"/>
                <a:gd name="T73" fmla="*/ 176059 h 518"/>
                <a:gd name="T74" fmla="*/ 275709 w 664"/>
                <a:gd name="T75" fmla="*/ 182912 h 518"/>
                <a:gd name="T76" fmla="*/ 274819 w 664"/>
                <a:gd name="T77" fmla="*/ 196090 h 518"/>
                <a:gd name="T78" fmla="*/ 276598 w 664"/>
                <a:gd name="T79" fmla="*/ 210322 h 518"/>
                <a:gd name="T80" fmla="*/ 281045 w 664"/>
                <a:gd name="T81" fmla="*/ 222973 h 518"/>
                <a:gd name="T82" fmla="*/ 270372 w 664"/>
                <a:gd name="T83" fmla="*/ 240895 h 518"/>
                <a:gd name="T84" fmla="*/ 253029 w 664"/>
                <a:gd name="T85" fmla="*/ 255128 h 518"/>
                <a:gd name="T86" fmla="*/ 241023 w 664"/>
                <a:gd name="T87" fmla="*/ 257763 h 518"/>
                <a:gd name="T88" fmla="*/ 226348 w 664"/>
                <a:gd name="T89" fmla="*/ 253546 h 518"/>
                <a:gd name="T90" fmla="*/ 212118 w 664"/>
                <a:gd name="T91" fmla="*/ 242477 h 518"/>
                <a:gd name="T92" fmla="*/ 205892 w 664"/>
                <a:gd name="T93" fmla="*/ 240368 h 518"/>
                <a:gd name="T94" fmla="*/ 196998 w 664"/>
                <a:gd name="T95" fmla="*/ 240895 h 518"/>
                <a:gd name="T96" fmla="*/ 188104 w 664"/>
                <a:gd name="T97" fmla="*/ 245112 h 518"/>
                <a:gd name="T98" fmla="*/ 180545 w 664"/>
                <a:gd name="T99" fmla="*/ 251438 h 518"/>
                <a:gd name="T100" fmla="*/ 172540 w 664"/>
                <a:gd name="T101" fmla="*/ 265143 h 518"/>
                <a:gd name="T102" fmla="*/ 171206 w 664"/>
                <a:gd name="T103" fmla="*/ 272523 h 518"/>
                <a:gd name="T104" fmla="*/ 148082 w 664"/>
                <a:gd name="T105" fmla="*/ 271469 h 518"/>
                <a:gd name="T106" fmla="*/ 140967 w 664"/>
                <a:gd name="T107" fmla="*/ 267252 h 518"/>
                <a:gd name="T108" fmla="*/ 136520 w 664"/>
                <a:gd name="T109" fmla="*/ 263562 h 518"/>
                <a:gd name="T110" fmla="*/ 131629 w 664"/>
                <a:gd name="T111" fmla="*/ 267779 h 518"/>
                <a:gd name="T112" fmla="*/ 127626 w 664"/>
                <a:gd name="T113" fmla="*/ 271996 h 518"/>
                <a:gd name="T114" fmla="*/ 119177 w 664"/>
                <a:gd name="T115" fmla="*/ 271996 h 518"/>
                <a:gd name="T116" fmla="*/ 100945 w 664"/>
                <a:gd name="T117" fmla="*/ 266725 h 518"/>
                <a:gd name="T118" fmla="*/ 82268 w 664"/>
                <a:gd name="T119" fmla="*/ 256709 h 518"/>
                <a:gd name="T120" fmla="*/ 71151 w 664"/>
                <a:gd name="T121" fmla="*/ 247221 h 518"/>
                <a:gd name="T122" fmla="*/ 64925 w 664"/>
                <a:gd name="T123" fmla="*/ 237206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C6AD68"/>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04" name="Freeform 460"/>
            <p:cNvSpPr>
              <a:spLocks/>
            </p:cNvSpPr>
            <p:nvPr>
              <p:custDataLst>
                <p:tags r:id="rId247"/>
              </p:custDataLst>
            </p:nvPr>
          </p:nvSpPr>
          <p:spPr bwMode="auto">
            <a:xfrm>
              <a:off x="5137719" y="2950772"/>
              <a:ext cx="173723" cy="96231"/>
            </a:xfrm>
            <a:custGeom>
              <a:avLst/>
              <a:gdLst>
                <a:gd name="T0" fmla="*/ 142243 w 352"/>
                <a:gd name="T1" fmla="*/ 49098 h 153"/>
                <a:gd name="T2" fmla="*/ 150812 w 352"/>
                <a:gd name="T3" fmla="*/ 82550 h 153"/>
                <a:gd name="T4" fmla="*/ 139672 w 352"/>
                <a:gd name="T5" fmla="*/ 76075 h 153"/>
                <a:gd name="T6" fmla="*/ 128105 w 352"/>
                <a:gd name="T7" fmla="*/ 69601 h 153"/>
                <a:gd name="T8" fmla="*/ 113966 w 352"/>
                <a:gd name="T9" fmla="*/ 76075 h 153"/>
                <a:gd name="T10" fmla="*/ 99399 w 352"/>
                <a:gd name="T11" fmla="*/ 76075 h 153"/>
                <a:gd name="T12" fmla="*/ 97257 w 352"/>
                <a:gd name="T13" fmla="*/ 72838 h 153"/>
                <a:gd name="T14" fmla="*/ 96828 w 352"/>
                <a:gd name="T15" fmla="*/ 72838 h 153"/>
                <a:gd name="T16" fmla="*/ 93829 w 352"/>
                <a:gd name="T17" fmla="*/ 69601 h 153"/>
                <a:gd name="T18" fmla="*/ 91258 w 352"/>
                <a:gd name="T19" fmla="*/ 67443 h 153"/>
                <a:gd name="T20" fmla="*/ 87831 w 352"/>
                <a:gd name="T21" fmla="*/ 65285 h 153"/>
                <a:gd name="T22" fmla="*/ 84403 w 352"/>
                <a:gd name="T23" fmla="*/ 63666 h 153"/>
                <a:gd name="T24" fmla="*/ 77548 w 352"/>
                <a:gd name="T25" fmla="*/ 60968 h 153"/>
                <a:gd name="T26" fmla="*/ 69836 w 352"/>
                <a:gd name="T27" fmla="*/ 59350 h 153"/>
                <a:gd name="T28" fmla="*/ 53984 w 352"/>
                <a:gd name="T29" fmla="*/ 57731 h 153"/>
                <a:gd name="T30" fmla="*/ 36846 w 352"/>
                <a:gd name="T31" fmla="*/ 56112 h 153"/>
                <a:gd name="T32" fmla="*/ 36418 w 352"/>
                <a:gd name="T33" fmla="*/ 50717 h 153"/>
                <a:gd name="T34" fmla="*/ 35132 w 352"/>
                <a:gd name="T35" fmla="*/ 45322 h 153"/>
                <a:gd name="T36" fmla="*/ 34275 w 352"/>
                <a:gd name="T37" fmla="*/ 40466 h 153"/>
                <a:gd name="T38" fmla="*/ 32133 w 352"/>
                <a:gd name="T39" fmla="*/ 36149 h 153"/>
                <a:gd name="T40" fmla="*/ 30419 w 352"/>
                <a:gd name="T41" fmla="*/ 31833 h 153"/>
                <a:gd name="T42" fmla="*/ 28706 w 352"/>
                <a:gd name="T43" fmla="*/ 28056 h 153"/>
                <a:gd name="T44" fmla="*/ 26135 w 352"/>
                <a:gd name="T45" fmla="*/ 23740 h 153"/>
                <a:gd name="T46" fmla="*/ 23993 w 352"/>
                <a:gd name="T47" fmla="*/ 19963 h 153"/>
                <a:gd name="T48" fmla="*/ 18852 w 352"/>
                <a:gd name="T49" fmla="*/ 14028 h 153"/>
                <a:gd name="T50" fmla="*/ 12425 w 352"/>
                <a:gd name="T51" fmla="*/ 8633 h 153"/>
                <a:gd name="T52" fmla="*/ 6427 w 352"/>
                <a:gd name="T53" fmla="*/ 3777 h 153"/>
                <a:gd name="T54" fmla="*/ 0 w 352"/>
                <a:gd name="T55" fmla="*/ 0 h 153"/>
                <a:gd name="T56" fmla="*/ 2999 w 352"/>
                <a:gd name="T57" fmla="*/ 0 h 153"/>
                <a:gd name="T58" fmla="*/ 25707 w 352"/>
                <a:gd name="T59" fmla="*/ 9712 h 153"/>
                <a:gd name="T60" fmla="*/ 45415 w 352"/>
                <a:gd name="T61" fmla="*/ 16186 h 153"/>
                <a:gd name="T62" fmla="*/ 57411 w 352"/>
                <a:gd name="T63" fmla="*/ 9712 h 153"/>
                <a:gd name="T64" fmla="*/ 77120 w 352"/>
                <a:gd name="T65" fmla="*/ 19424 h 153"/>
                <a:gd name="T66" fmla="*/ 88259 w 352"/>
                <a:gd name="T67" fmla="*/ 29675 h 153"/>
                <a:gd name="T68" fmla="*/ 105397 w 352"/>
                <a:gd name="T69" fmla="*/ 26438 h 153"/>
                <a:gd name="T70" fmla="*/ 122535 w 352"/>
                <a:gd name="T71" fmla="*/ 32912 h 153"/>
                <a:gd name="T72" fmla="*/ 134103 w 352"/>
                <a:gd name="T73" fmla="*/ 42624 h 153"/>
                <a:gd name="T74" fmla="*/ 142243 w 352"/>
                <a:gd name="T75" fmla="*/ 49098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05" name="Freeform 461"/>
            <p:cNvSpPr>
              <a:spLocks/>
            </p:cNvSpPr>
            <p:nvPr>
              <p:custDataLst>
                <p:tags r:id="rId248"/>
              </p:custDataLst>
            </p:nvPr>
          </p:nvSpPr>
          <p:spPr bwMode="auto">
            <a:xfrm>
              <a:off x="4618377" y="3021095"/>
              <a:ext cx="170065" cy="201717"/>
            </a:xfrm>
            <a:custGeom>
              <a:avLst/>
              <a:gdLst>
                <a:gd name="T0" fmla="*/ 102588 w 331"/>
                <a:gd name="T1" fmla="*/ 21167 h 327"/>
                <a:gd name="T2" fmla="*/ 86084 w 331"/>
                <a:gd name="T3" fmla="*/ 29633 h 327"/>
                <a:gd name="T4" fmla="*/ 81178 w 331"/>
                <a:gd name="T5" fmla="*/ 35454 h 327"/>
                <a:gd name="T6" fmla="*/ 80732 w 331"/>
                <a:gd name="T7" fmla="*/ 42863 h 327"/>
                <a:gd name="T8" fmla="*/ 82070 w 331"/>
                <a:gd name="T9" fmla="*/ 49742 h 327"/>
                <a:gd name="T10" fmla="*/ 78948 w 331"/>
                <a:gd name="T11" fmla="*/ 53975 h 327"/>
                <a:gd name="T12" fmla="*/ 74934 w 331"/>
                <a:gd name="T13" fmla="*/ 55563 h 327"/>
                <a:gd name="T14" fmla="*/ 71365 w 331"/>
                <a:gd name="T15" fmla="*/ 51858 h 327"/>
                <a:gd name="T16" fmla="*/ 66459 w 331"/>
                <a:gd name="T17" fmla="*/ 44979 h 327"/>
                <a:gd name="T18" fmla="*/ 56200 w 331"/>
                <a:gd name="T19" fmla="*/ 39158 h 327"/>
                <a:gd name="T20" fmla="*/ 56646 w 331"/>
                <a:gd name="T21" fmla="*/ 50800 h 327"/>
                <a:gd name="T22" fmla="*/ 61999 w 331"/>
                <a:gd name="T23" fmla="*/ 61384 h 327"/>
                <a:gd name="T24" fmla="*/ 68689 w 331"/>
                <a:gd name="T25" fmla="*/ 68263 h 327"/>
                <a:gd name="T26" fmla="*/ 70919 w 331"/>
                <a:gd name="T27" fmla="*/ 68792 h 327"/>
                <a:gd name="T28" fmla="*/ 70919 w 331"/>
                <a:gd name="T29" fmla="*/ 93663 h 327"/>
                <a:gd name="T30" fmla="*/ 70919 w 331"/>
                <a:gd name="T31" fmla="*/ 125413 h 327"/>
                <a:gd name="T32" fmla="*/ 69581 w 331"/>
                <a:gd name="T33" fmla="*/ 132821 h 327"/>
                <a:gd name="T34" fmla="*/ 65567 w 331"/>
                <a:gd name="T35" fmla="*/ 137055 h 327"/>
                <a:gd name="T36" fmla="*/ 64675 w 331"/>
                <a:gd name="T37" fmla="*/ 139700 h 327"/>
                <a:gd name="T38" fmla="*/ 72257 w 331"/>
                <a:gd name="T39" fmla="*/ 146050 h 327"/>
                <a:gd name="T40" fmla="*/ 74488 w 331"/>
                <a:gd name="T41" fmla="*/ 151342 h 327"/>
                <a:gd name="T42" fmla="*/ 69135 w 331"/>
                <a:gd name="T43" fmla="*/ 156105 h 327"/>
                <a:gd name="T44" fmla="*/ 62445 w 331"/>
                <a:gd name="T45" fmla="*/ 157163 h 327"/>
                <a:gd name="T46" fmla="*/ 57984 w 331"/>
                <a:gd name="T47" fmla="*/ 162455 h 327"/>
                <a:gd name="T48" fmla="*/ 56200 w 331"/>
                <a:gd name="T49" fmla="*/ 169863 h 327"/>
                <a:gd name="T50" fmla="*/ 53970 w 331"/>
                <a:gd name="T51" fmla="*/ 158750 h 327"/>
                <a:gd name="T52" fmla="*/ 55308 w 331"/>
                <a:gd name="T53" fmla="*/ 152400 h 327"/>
                <a:gd name="T54" fmla="*/ 48618 w 331"/>
                <a:gd name="T55" fmla="*/ 151342 h 327"/>
                <a:gd name="T56" fmla="*/ 41481 w 331"/>
                <a:gd name="T57" fmla="*/ 154517 h 327"/>
                <a:gd name="T58" fmla="*/ 35237 w 331"/>
                <a:gd name="T59" fmla="*/ 156634 h 327"/>
                <a:gd name="T60" fmla="*/ 32560 w 331"/>
                <a:gd name="T61" fmla="*/ 128059 h 327"/>
                <a:gd name="T62" fmla="*/ 35237 w 331"/>
                <a:gd name="T63" fmla="*/ 114300 h 327"/>
                <a:gd name="T64" fmla="*/ 21410 w 331"/>
                <a:gd name="T65" fmla="*/ 111654 h 327"/>
                <a:gd name="T66" fmla="*/ 12489 w 331"/>
                <a:gd name="T67" fmla="*/ 104775 h 327"/>
                <a:gd name="T68" fmla="*/ 5798 w 331"/>
                <a:gd name="T69" fmla="*/ 91546 h 327"/>
                <a:gd name="T70" fmla="*/ 0 w 331"/>
                <a:gd name="T71" fmla="*/ 68792 h 327"/>
                <a:gd name="T72" fmla="*/ 12489 w 331"/>
                <a:gd name="T73" fmla="*/ 58738 h 327"/>
                <a:gd name="T74" fmla="*/ 22302 w 331"/>
                <a:gd name="T75" fmla="*/ 42863 h 327"/>
                <a:gd name="T76" fmla="*/ 32560 w 331"/>
                <a:gd name="T77" fmla="*/ 29104 h 327"/>
                <a:gd name="T78" fmla="*/ 51294 w 331"/>
                <a:gd name="T79" fmla="*/ 21696 h 327"/>
                <a:gd name="T80" fmla="*/ 80286 w 331"/>
                <a:gd name="T81" fmla="*/ 7408 h 327"/>
                <a:gd name="T82" fmla="*/ 97235 w 331"/>
                <a:gd name="T83" fmla="*/ 3704 h 327"/>
                <a:gd name="T84" fmla="*/ 111062 w 331"/>
                <a:gd name="T85" fmla="*/ 7408 h 327"/>
                <a:gd name="T86" fmla="*/ 120875 w 331"/>
                <a:gd name="T87" fmla="*/ 14288 h 327"/>
                <a:gd name="T88" fmla="*/ 130242 w 331"/>
                <a:gd name="T89" fmla="*/ 15875 h 327"/>
                <a:gd name="T90" fmla="*/ 136932 w 331"/>
                <a:gd name="T91" fmla="*/ 10583 h 327"/>
                <a:gd name="T92" fmla="*/ 145853 w 331"/>
                <a:gd name="T93" fmla="*/ 3175 h 327"/>
                <a:gd name="T94" fmla="*/ 147191 w 331"/>
                <a:gd name="T95" fmla="*/ 16933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06" name="Freeform 462"/>
            <p:cNvSpPr>
              <a:spLocks/>
            </p:cNvSpPr>
            <p:nvPr>
              <p:custDataLst>
                <p:tags r:id="rId249"/>
              </p:custDataLst>
            </p:nvPr>
          </p:nvSpPr>
          <p:spPr bwMode="auto">
            <a:xfrm>
              <a:off x="4715296" y="3245019"/>
              <a:ext cx="80461" cy="66622"/>
            </a:xfrm>
            <a:custGeom>
              <a:avLst/>
              <a:gdLst>
                <a:gd name="T0" fmla="*/ 0 w 153"/>
                <a:gd name="T1" fmla="*/ 0 h 49"/>
                <a:gd name="T2" fmla="*/ 20088 w 153"/>
                <a:gd name="T3" fmla="*/ 2333 h 49"/>
                <a:gd name="T4" fmla="*/ 37892 w 153"/>
                <a:gd name="T5" fmla="*/ 6998 h 49"/>
                <a:gd name="T6" fmla="*/ 47023 w 153"/>
                <a:gd name="T7" fmla="*/ 9331 h 49"/>
                <a:gd name="T8" fmla="*/ 55241 w 153"/>
                <a:gd name="T9" fmla="*/ 8164 h 49"/>
                <a:gd name="T10" fmla="*/ 59350 w 153"/>
                <a:gd name="T11" fmla="*/ 6998 h 49"/>
                <a:gd name="T12" fmla="*/ 62545 w 153"/>
                <a:gd name="T13" fmla="*/ 5832 h 49"/>
                <a:gd name="T14" fmla="*/ 66198 w 153"/>
                <a:gd name="T15" fmla="*/ 3499 h 49"/>
                <a:gd name="T16" fmla="*/ 69850 w 153"/>
                <a:gd name="T17" fmla="*/ 0 h 49"/>
                <a:gd name="T18" fmla="*/ 69850 w 153"/>
                <a:gd name="T19" fmla="*/ 10497 h 49"/>
                <a:gd name="T20" fmla="*/ 69850 w 153"/>
                <a:gd name="T21" fmla="*/ 29158 h 49"/>
                <a:gd name="T22" fmla="*/ 65285 w 153"/>
                <a:gd name="T23" fmla="*/ 36156 h 49"/>
                <a:gd name="T24" fmla="*/ 60719 w 153"/>
                <a:gd name="T25" fmla="*/ 41988 h 49"/>
                <a:gd name="T26" fmla="*/ 56610 w 153"/>
                <a:gd name="T27" fmla="*/ 46653 h 49"/>
                <a:gd name="T28" fmla="*/ 52045 w 153"/>
                <a:gd name="T29" fmla="*/ 51318 h 49"/>
                <a:gd name="T30" fmla="*/ 48393 w 153"/>
                <a:gd name="T31" fmla="*/ 53651 h 49"/>
                <a:gd name="T32" fmla="*/ 45197 w 153"/>
                <a:gd name="T33" fmla="*/ 55984 h 49"/>
                <a:gd name="T34" fmla="*/ 42001 w 153"/>
                <a:gd name="T35" fmla="*/ 57150 h 49"/>
                <a:gd name="T36" fmla="*/ 39719 w 153"/>
                <a:gd name="T37" fmla="*/ 57150 h 49"/>
                <a:gd name="T38" fmla="*/ 32871 w 153"/>
                <a:gd name="T39" fmla="*/ 55984 h 49"/>
                <a:gd name="T40" fmla="*/ 27392 w 153"/>
                <a:gd name="T41" fmla="*/ 53651 h 49"/>
                <a:gd name="T42" fmla="*/ 22827 w 153"/>
                <a:gd name="T43" fmla="*/ 50152 h 49"/>
                <a:gd name="T44" fmla="*/ 18718 w 153"/>
                <a:gd name="T45" fmla="*/ 44320 h 49"/>
                <a:gd name="T46" fmla="*/ 10044 w 153"/>
                <a:gd name="T47" fmla="*/ 33823 h 49"/>
                <a:gd name="T48" fmla="*/ 0 w 153"/>
                <a:gd name="T49" fmla="*/ 22160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07" name="Freeform 463"/>
            <p:cNvSpPr>
              <a:spLocks/>
            </p:cNvSpPr>
            <p:nvPr>
              <p:custDataLst>
                <p:tags r:id="rId250"/>
              </p:custDataLst>
            </p:nvPr>
          </p:nvSpPr>
          <p:spPr bwMode="auto">
            <a:xfrm>
              <a:off x="3654669" y="4098147"/>
              <a:ext cx="215783" cy="185061"/>
            </a:xfrm>
            <a:custGeom>
              <a:avLst/>
              <a:gdLst>
                <a:gd name="T0" fmla="*/ 85308 w 426"/>
                <a:gd name="T1" fmla="*/ 8495 h 299"/>
                <a:gd name="T2" fmla="*/ 94982 w 426"/>
                <a:gd name="T3" fmla="*/ 11681 h 299"/>
                <a:gd name="T4" fmla="*/ 101138 w 426"/>
                <a:gd name="T5" fmla="*/ 15397 h 299"/>
                <a:gd name="T6" fmla="*/ 111252 w 426"/>
                <a:gd name="T7" fmla="*/ 18583 h 299"/>
                <a:gd name="T8" fmla="*/ 122685 w 426"/>
                <a:gd name="T9" fmla="*/ 19645 h 299"/>
                <a:gd name="T10" fmla="*/ 131919 w 426"/>
                <a:gd name="T11" fmla="*/ 19645 h 299"/>
                <a:gd name="T12" fmla="*/ 140274 w 426"/>
                <a:gd name="T13" fmla="*/ 18052 h 299"/>
                <a:gd name="T14" fmla="*/ 144671 w 426"/>
                <a:gd name="T15" fmla="*/ 15397 h 299"/>
                <a:gd name="T16" fmla="*/ 160501 w 426"/>
                <a:gd name="T17" fmla="*/ 13273 h 299"/>
                <a:gd name="T18" fmla="*/ 163580 w 426"/>
                <a:gd name="T19" fmla="*/ 26016 h 299"/>
                <a:gd name="T20" fmla="*/ 168417 w 426"/>
                <a:gd name="T21" fmla="*/ 39289 h 299"/>
                <a:gd name="T22" fmla="*/ 171934 w 426"/>
                <a:gd name="T23" fmla="*/ 44599 h 299"/>
                <a:gd name="T24" fmla="*/ 175892 w 426"/>
                <a:gd name="T25" fmla="*/ 48846 h 299"/>
                <a:gd name="T26" fmla="*/ 181169 w 426"/>
                <a:gd name="T27" fmla="*/ 51501 h 299"/>
                <a:gd name="T28" fmla="*/ 186885 w 426"/>
                <a:gd name="T29" fmla="*/ 52563 h 299"/>
                <a:gd name="T30" fmla="*/ 186885 w 426"/>
                <a:gd name="T31" fmla="*/ 63712 h 299"/>
                <a:gd name="T32" fmla="*/ 186885 w 426"/>
                <a:gd name="T33" fmla="*/ 75393 h 299"/>
                <a:gd name="T34" fmla="*/ 182928 w 426"/>
                <a:gd name="T35" fmla="*/ 83888 h 299"/>
                <a:gd name="T36" fmla="*/ 181169 w 426"/>
                <a:gd name="T37" fmla="*/ 90259 h 299"/>
                <a:gd name="T38" fmla="*/ 181169 w 426"/>
                <a:gd name="T39" fmla="*/ 96099 h 299"/>
                <a:gd name="T40" fmla="*/ 182488 w 426"/>
                <a:gd name="T41" fmla="*/ 100878 h 299"/>
                <a:gd name="T42" fmla="*/ 186006 w 426"/>
                <a:gd name="T43" fmla="*/ 112028 h 299"/>
                <a:gd name="T44" fmla="*/ 187325 w 426"/>
                <a:gd name="T45" fmla="*/ 119992 h 299"/>
                <a:gd name="T46" fmla="*/ 186885 w 426"/>
                <a:gd name="T47" fmla="*/ 131141 h 299"/>
                <a:gd name="T48" fmla="*/ 187325 w 426"/>
                <a:gd name="T49" fmla="*/ 145477 h 299"/>
                <a:gd name="T50" fmla="*/ 186006 w 426"/>
                <a:gd name="T51" fmla="*/ 151317 h 299"/>
                <a:gd name="T52" fmla="*/ 181169 w 426"/>
                <a:gd name="T53" fmla="*/ 157157 h 299"/>
                <a:gd name="T54" fmla="*/ 167097 w 426"/>
                <a:gd name="T55" fmla="*/ 158219 h 299"/>
                <a:gd name="T56" fmla="*/ 162700 w 426"/>
                <a:gd name="T57" fmla="*/ 158750 h 299"/>
                <a:gd name="T58" fmla="*/ 158303 w 426"/>
                <a:gd name="T59" fmla="*/ 157157 h 299"/>
                <a:gd name="T60" fmla="*/ 154345 w 426"/>
                <a:gd name="T61" fmla="*/ 153972 h 299"/>
                <a:gd name="T62" fmla="*/ 148629 w 426"/>
                <a:gd name="T63" fmla="*/ 147600 h 299"/>
                <a:gd name="T64" fmla="*/ 142473 w 426"/>
                <a:gd name="T65" fmla="*/ 138574 h 299"/>
                <a:gd name="T66" fmla="*/ 136756 w 426"/>
                <a:gd name="T67" fmla="*/ 134327 h 299"/>
                <a:gd name="T68" fmla="*/ 129281 w 426"/>
                <a:gd name="T69" fmla="*/ 133265 h 299"/>
                <a:gd name="T70" fmla="*/ 122245 w 426"/>
                <a:gd name="T71" fmla="*/ 123177 h 299"/>
                <a:gd name="T72" fmla="*/ 120486 w 426"/>
                <a:gd name="T73" fmla="*/ 111497 h 299"/>
                <a:gd name="T74" fmla="*/ 118287 w 426"/>
                <a:gd name="T75" fmla="*/ 104594 h 299"/>
                <a:gd name="T76" fmla="*/ 114770 w 426"/>
                <a:gd name="T77" fmla="*/ 97692 h 299"/>
                <a:gd name="T78" fmla="*/ 110372 w 426"/>
                <a:gd name="T79" fmla="*/ 91852 h 299"/>
                <a:gd name="T80" fmla="*/ 104656 w 426"/>
                <a:gd name="T81" fmla="*/ 87605 h 299"/>
                <a:gd name="T82" fmla="*/ 97620 w 426"/>
                <a:gd name="T83" fmla="*/ 85481 h 299"/>
                <a:gd name="T84" fmla="*/ 89705 w 426"/>
                <a:gd name="T85" fmla="*/ 85481 h 299"/>
                <a:gd name="T86" fmla="*/ 82669 w 426"/>
                <a:gd name="T87" fmla="*/ 86543 h 299"/>
                <a:gd name="T88" fmla="*/ 76073 w 426"/>
                <a:gd name="T89" fmla="*/ 89197 h 299"/>
                <a:gd name="T90" fmla="*/ 70357 w 426"/>
                <a:gd name="T91" fmla="*/ 93445 h 299"/>
                <a:gd name="T92" fmla="*/ 62002 w 426"/>
                <a:gd name="T93" fmla="*/ 101409 h 299"/>
                <a:gd name="T94" fmla="*/ 51888 w 426"/>
                <a:gd name="T95" fmla="*/ 114151 h 299"/>
                <a:gd name="T96" fmla="*/ 46172 w 426"/>
                <a:gd name="T97" fmla="*/ 115744 h 299"/>
                <a:gd name="T98" fmla="*/ 43973 w 426"/>
                <a:gd name="T99" fmla="*/ 106718 h 299"/>
                <a:gd name="T100" fmla="*/ 39576 w 426"/>
                <a:gd name="T101" fmla="*/ 98754 h 299"/>
                <a:gd name="T102" fmla="*/ 33419 w 426"/>
                <a:gd name="T103" fmla="*/ 90790 h 299"/>
                <a:gd name="T104" fmla="*/ 21987 w 426"/>
                <a:gd name="T105" fmla="*/ 81233 h 299"/>
                <a:gd name="T106" fmla="*/ 10554 w 426"/>
                <a:gd name="T107" fmla="*/ 71145 h 299"/>
                <a:gd name="T108" fmla="*/ 3518 w 426"/>
                <a:gd name="T109" fmla="*/ 63181 h 299"/>
                <a:gd name="T110" fmla="*/ 6596 w 426"/>
                <a:gd name="T111" fmla="*/ 53625 h 299"/>
                <a:gd name="T112" fmla="*/ 20228 w 426"/>
                <a:gd name="T113" fmla="*/ 40882 h 299"/>
                <a:gd name="T114" fmla="*/ 32980 w 426"/>
                <a:gd name="T115" fmla="*/ 25485 h 299"/>
                <a:gd name="T116" fmla="*/ 43094 w 426"/>
                <a:gd name="T117" fmla="*/ 9026 h 299"/>
                <a:gd name="T118" fmla="*/ 78712 w 426"/>
                <a:gd name="T119" fmla="*/ 6902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08" name="Freeform 464"/>
            <p:cNvSpPr>
              <a:spLocks/>
            </p:cNvSpPr>
            <p:nvPr>
              <p:custDataLst>
                <p:tags r:id="rId251"/>
              </p:custDataLst>
            </p:nvPr>
          </p:nvSpPr>
          <p:spPr bwMode="auto">
            <a:xfrm>
              <a:off x="6009992" y="3239467"/>
              <a:ext cx="797299" cy="1019684"/>
            </a:xfrm>
            <a:custGeom>
              <a:avLst/>
              <a:gdLst>
                <a:gd name="T0" fmla="*/ 207124 w 1594"/>
                <a:gd name="T1" fmla="*/ 56044 h 1670"/>
                <a:gd name="T2" fmla="*/ 210598 w 1594"/>
                <a:gd name="T3" fmla="*/ 96899 h 1670"/>
                <a:gd name="T4" fmla="*/ 250980 w 1594"/>
                <a:gd name="T5" fmla="*/ 150325 h 1670"/>
                <a:gd name="T6" fmla="*/ 304390 w 1594"/>
                <a:gd name="T7" fmla="*/ 240415 h 1670"/>
                <a:gd name="T8" fmla="*/ 345207 w 1594"/>
                <a:gd name="T9" fmla="*/ 261366 h 1670"/>
                <a:gd name="T10" fmla="*/ 380813 w 1594"/>
                <a:gd name="T11" fmla="*/ 258224 h 1670"/>
                <a:gd name="T12" fmla="*/ 403827 w 1594"/>
                <a:gd name="T13" fmla="*/ 281270 h 1670"/>
                <a:gd name="T14" fmla="*/ 478513 w 1594"/>
                <a:gd name="T15" fmla="*/ 296983 h 1670"/>
                <a:gd name="T16" fmla="*/ 486763 w 1594"/>
                <a:gd name="T17" fmla="*/ 241463 h 1670"/>
                <a:gd name="T18" fmla="*/ 511948 w 1594"/>
                <a:gd name="T19" fmla="*/ 282318 h 1670"/>
                <a:gd name="T20" fmla="*/ 539738 w 1594"/>
                <a:gd name="T21" fmla="*/ 293841 h 1670"/>
                <a:gd name="T22" fmla="*/ 564054 w 1594"/>
                <a:gd name="T23" fmla="*/ 260843 h 1670"/>
                <a:gd name="T24" fmla="*/ 609648 w 1594"/>
                <a:gd name="T25" fmla="*/ 214226 h 1670"/>
                <a:gd name="T26" fmla="*/ 672610 w 1594"/>
                <a:gd name="T27" fmla="*/ 224178 h 1670"/>
                <a:gd name="T28" fmla="*/ 685637 w 1594"/>
                <a:gd name="T29" fmla="*/ 260843 h 1670"/>
                <a:gd name="T30" fmla="*/ 653070 w 1594"/>
                <a:gd name="T31" fmla="*/ 283889 h 1670"/>
                <a:gd name="T32" fmla="*/ 644820 w 1594"/>
                <a:gd name="T33" fmla="*/ 355647 h 1670"/>
                <a:gd name="T34" fmla="*/ 620503 w 1594"/>
                <a:gd name="T35" fmla="*/ 368741 h 1670"/>
                <a:gd name="T36" fmla="*/ 611385 w 1594"/>
                <a:gd name="T37" fmla="*/ 426357 h 1670"/>
                <a:gd name="T38" fmla="*/ 573607 w 1594"/>
                <a:gd name="T39" fmla="*/ 394930 h 1670"/>
                <a:gd name="T40" fmla="*/ 574476 w 1594"/>
                <a:gd name="T41" fmla="*/ 365599 h 1670"/>
                <a:gd name="T42" fmla="*/ 531922 w 1594"/>
                <a:gd name="T43" fmla="*/ 334172 h 1670"/>
                <a:gd name="T44" fmla="*/ 515422 w 1594"/>
                <a:gd name="T45" fmla="*/ 307983 h 1670"/>
                <a:gd name="T46" fmla="*/ 491105 w 1594"/>
                <a:gd name="T47" fmla="*/ 301174 h 1670"/>
                <a:gd name="T48" fmla="*/ 489368 w 1594"/>
                <a:gd name="T49" fmla="*/ 327363 h 1670"/>
                <a:gd name="T50" fmla="*/ 485026 w 1594"/>
                <a:gd name="T51" fmla="*/ 357742 h 1670"/>
                <a:gd name="T52" fmla="*/ 503698 w 1594"/>
                <a:gd name="T53" fmla="*/ 384978 h 1670"/>
                <a:gd name="T54" fmla="*/ 498921 w 1594"/>
                <a:gd name="T55" fmla="*/ 441547 h 1670"/>
                <a:gd name="T56" fmla="*/ 466789 w 1594"/>
                <a:gd name="T57" fmla="*/ 452546 h 1670"/>
                <a:gd name="T58" fmla="*/ 455499 w 1594"/>
                <a:gd name="T59" fmla="*/ 490782 h 1670"/>
                <a:gd name="T60" fmla="*/ 414248 w 1594"/>
                <a:gd name="T61" fmla="*/ 524304 h 1670"/>
                <a:gd name="T62" fmla="*/ 396011 w 1594"/>
                <a:gd name="T63" fmla="*/ 549969 h 1670"/>
                <a:gd name="T64" fmla="*/ 338693 w 1594"/>
                <a:gd name="T65" fmla="*/ 622251 h 1670"/>
                <a:gd name="T66" fmla="*/ 313943 w 1594"/>
                <a:gd name="T67" fmla="*/ 645821 h 1670"/>
                <a:gd name="T68" fmla="*/ 323061 w 1594"/>
                <a:gd name="T69" fmla="*/ 703961 h 1670"/>
                <a:gd name="T70" fmla="*/ 309166 w 1594"/>
                <a:gd name="T71" fmla="*/ 756862 h 1670"/>
                <a:gd name="T72" fmla="*/ 313508 w 1594"/>
                <a:gd name="T73" fmla="*/ 798241 h 1670"/>
                <a:gd name="T74" fmla="*/ 300916 w 1594"/>
                <a:gd name="T75" fmla="*/ 825478 h 1670"/>
                <a:gd name="T76" fmla="*/ 258362 w 1594"/>
                <a:gd name="T77" fmla="*/ 871047 h 1670"/>
                <a:gd name="T78" fmla="*/ 224059 w 1594"/>
                <a:gd name="T79" fmla="*/ 800860 h 1670"/>
                <a:gd name="T80" fmla="*/ 181939 w 1594"/>
                <a:gd name="T81" fmla="*/ 698723 h 1670"/>
                <a:gd name="T82" fmla="*/ 130701 w 1594"/>
                <a:gd name="T83" fmla="*/ 583491 h 1670"/>
                <a:gd name="T84" fmla="*/ 112464 w 1594"/>
                <a:gd name="T85" fmla="*/ 450975 h 1670"/>
                <a:gd name="T86" fmla="*/ 99871 w 1594"/>
                <a:gd name="T87" fmla="*/ 426357 h 1670"/>
                <a:gd name="T88" fmla="*/ 71212 w 1594"/>
                <a:gd name="T89" fmla="*/ 471402 h 1670"/>
                <a:gd name="T90" fmla="*/ 39080 w 1594"/>
                <a:gd name="T91" fmla="*/ 458831 h 1670"/>
                <a:gd name="T92" fmla="*/ 22145 w 1594"/>
                <a:gd name="T93" fmla="*/ 417977 h 1670"/>
                <a:gd name="T94" fmla="*/ 13027 w 1594"/>
                <a:gd name="T95" fmla="*/ 403835 h 1670"/>
                <a:gd name="T96" fmla="*/ 13895 w 1594"/>
                <a:gd name="T97" fmla="*/ 370836 h 1670"/>
                <a:gd name="T98" fmla="*/ 69041 w 1594"/>
                <a:gd name="T99" fmla="*/ 345171 h 1670"/>
                <a:gd name="T100" fmla="*/ 39948 w 1594"/>
                <a:gd name="T101" fmla="*/ 298031 h 1670"/>
                <a:gd name="T102" fmla="*/ 25619 w 1594"/>
                <a:gd name="T103" fmla="*/ 261890 h 1670"/>
                <a:gd name="T104" fmla="*/ 70344 w 1594"/>
                <a:gd name="T105" fmla="*/ 240415 h 1670"/>
                <a:gd name="T106" fmla="*/ 117240 w 1594"/>
                <a:gd name="T107" fmla="*/ 153991 h 1670"/>
                <a:gd name="T108" fmla="*/ 118977 w 1594"/>
                <a:gd name="T109" fmla="*/ 120469 h 1670"/>
                <a:gd name="T110" fmla="*/ 98568 w 1594"/>
                <a:gd name="T111" fmla="*/ 74377 h 1670"/>
                <a:gd name="T112" fmla="*/ 139820 w 1594"/>
                <a:gd name="T113" fmla="*/ 28284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chemeClr val="bg1">
                <a:lumMod val="75000"/>
              </a:schemeClr>
            </a:solidFill>
            <a:ln w="9525" cmpd="sng">
              <a:solidFill>
                <a:schemeClr val="tx1">
                  <a:lumMod val="65000"/>
                  <a:lumOff val="3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09" name="Freeform 465"/>
            <p:cNvSpPr>
              <a:spLocks/>
            </p:cNvSpPr>
            <p:nvPr>
              <p:custDataLst>
                <p:tags r:id="rId252"/>
              </p:custDataLst>
            </p:nvPr>
          </p:nvSpPr>
          <p:spPr bwMode="auto">
            <a:xfrm>
              <a:off x="3846680" y="4166621"/>
              <a:ext cx="182867" cy="240579"/>
            </a:xfrm>
            <a:custGeom>
              <a:avLst/>
              <a:gdLst>
                <a:gd name="T0" fmla="*/ 23437 w 359"/>
                <a:gd name="T1" fmla="*/ 200089 h 394"/>
                <a:gd name="T2" fmla="*/ 23437 w 359"/>
                <a:gd name="T3" fmla="*/ 187518 h 394"/>
                <a:gd name="T4" fmla="*/ 23437 w 359"/>
                <a:gd name="T5" fmla="*/ 174424 h 394"/>
                <a:gd name="T6" fmla="*/ 22110 w 359"/>
                <a:gd name="T7" fmla="*/ 163424 h 394"/>
                <a:gd name="T8" fmla="*/ 19015 w 359"/>
                <a:gd name="T9" fmla="*/ 153472 h 394"/>
                <a:gd name="T10" fmla="*/ 15477 w 359"/>
                <a:gd name="T11" fmla="*/ 145091 h 394"/>
                <a:gd name="T12" fmla="*/ 5749 w 359"/>
                <a:gd name="T13" fmla="*/ 128330 h 394"/>
                <a:gd name="T14" fmla="*/ 0 w 359"/>
                <a:gd name="T15" fmla="*/ 96902 h 394"/>
                <a:gd name="T16" fmla="*/ 14593 w 359"/>
                <a:gd name="T17" fmla="*/ 94807 h 394"/>
                <a:gd name="T18" fmla="*/ 17688 w 359"/>
                <a:gd name="T19" fmla="*/ 88521 h 394"/>
                <a:gd name="T20" fmla="*/ 18130 w 359"/>
                <a:gd name="T21" fmla="*/ 78569 h 394"/>
                <a:gd name="T22" fmla="*/ 16804 w 359"/>
                <a:gd name="T23" fmla="*/ 56046 h 394"/>
                <a:gd name="T24" fmla="*/ 13708 w 359"/>
                <a:gd name="T25" fmla="*/ 34047 h 394"/>
                <a:gd name="T26" fmla="*/ 14150 w 359"/>
                <a:gd name="T27" fmla="*/ 24618 h 394"/>
                <a:gd name="T28" fmla="*/ 15919 w 359"/>
                <a:gd name="T29" fmla="*/ 18857 h 394"/>
                <a:gd name="T30" fmla="*/ 53064 w 359"/>
                <a:gd name="T31" fmla="*/ 16238 h 394"/>
                <a:gd name="T32" fmla="*/ 53948 w 359"/>
                <a:gd name="T33" fmla="*/ 11523 h 394"/>
                <a:gd name="T34" fmla="*/ 56602 w 359"/>
                <a:gd name="T35" fmla="*/ 7333 h 394"/>
                <a:gd name="T36" fmla="*/ 61908 w 359"/>
                <a:gd name="T37" fmla="*/ 0 h 394"/>
                <a:gd name="T38" fmla="*/ 62792 w 359"/>
                <a:gd name="T39" fmla="*/ 9428 h 394"/>
                <a:gd name="T40" fmla="*/ 62792 w 359"/>
                <a:gd name="T41" fmla="*/ 13619 h 394"/>
                <a:gd name="T42" fmla="*/ 61908 w 359"/>
                <a:gd name="T43" fmla="*/ 16238 h 394"/>
                <a:gd name="T44" fmla="*/ 74290 w 359"/>
                <a:gd name="T45" fmla="*/ 16238 h 394"/>
                <a:gd name="T46" fmla="*/ 82249 w 359"/>
                <a:gd name="T47" fmla="*/ 16238 h 394"/>
                <a:gd name="T48" fmla="*/ 94631 w 359"/>
                <a:gd name="T49" fmla="*/ 19904 h 394"/>
                <a:gd name="T50" fmla="*/ 103033 w 359"/>
                <a:gd name="T51" fmla="*/ 25666 h 394"/>
                <a:gd name="T52" fmla="*/ 108781 w 359"/>
                <a:gd name="T53" fmla="*/ 30380 h 394"/>
                <a:gd name="T54" fmla="*/ 114530 w 359"/>
                <a:gd name="T55" fmla="*/ 31951 h 394"/>
                <a:gd name="T56" fmla="*/ 118510 w 359"/>
                <a:gd name="T57" fmla="*/ 30904 h 394"/>
                <a:gd name="T58" fmla="*/ 121605 w 359"/>
                <a:gd name="T59" fmla="*/ 28285 h 394"/>
                <a:gd name="T60" fmla="*/ 126469 w 359"/>
                <a:gd name="T61" fmla="*/ 19380 h 394"/>
                <a:gd name="T62" fmla="*/ 137967 w 359"/>
                <a:gd name="T63" fmla="*/ 27237 h 394"/>
                <a:gd name="T64" fmla="*/ 143715 w 359"/>
                <a:gd name="T65" fmla="*/ 30904 h 394"/>
                <a:gd name="T66" fmla="*/ 149464 w 359"/>
                <a:gd name="T67" fmla="*/ 31951 h 394"/>
                <a:gd name="T68" fmla="*/ 156097 w 359"/>
                <a:gd name="T69" fmla="*/ 84331 h 394"/>
                <a:gd name="T70" fmla="*/ 149464 w 359"/>
                <a:gd name="T71" fmla="*/ 96902 h 394"/>
                <a:gd name="T72" fmla="*/ 142831 w 359"/>
                <a:gd name="T73" fmla="*/ 107902 h 394"/>
                <a:gd name="T74" fmla="*/ 139293 w 359"/>
                <a:gd name="T75" fmla="*/ 117330 h 394"/>
                <a:gd name="T76" fmla="*/ 138409 w 359"/>
                <a:gd name="T77" fmla="*/ 125187 h 394"/>
                <a:gd name="T78" fmla="*/ 138409 w 359"/>
                <a:gd name="T79" fmla="*/ 133568 h 394"/>
                <a:gd name="T80" fmla="*/ 141946 w 359"/>
                <a:gd name="T81" fmla="*/ 142996 h 394"/>
                <a:gd name="T82" fmla="*/ 146368 w 359"/>
                <a:gd name="T83" fmla="*/ 153472 h 394"/>
                <a:gd name="T84" fmla="*/ 149022 w 359"/>
                <a:gd name="T85" fmla="*/ 161852 h 394"/>
                <a:gd name="T86" fmla="*/ 149022 w 359"/>
                <a:gd name="T87" fmla="*/ 168138 h 394"/>
                <a:gd name="T88" fmla="*/ 145926 w 359"/>
                <a:gd name="T89" fmla="*/ 176519 h 394"/>
                <a:gd name="T90" fmla="*/ 144157 w 359"/>
                <a:gd name="T91" fmla="*/ 183852 h 394"/>
                <a:gd name="T92" fmla="*/ 141062 w 359"/>
                <a:gd name="T93" fmla="*/ 187518 h 394"/>
                <a:gd name="T94" fmla="*/ 136198 w 359"/>
                <a:gd name="T95" fmla="*/ 186471 h 394"/>
                <a:gd name="T96" fmla="*/ 131776 w 359"/>
                <a:gd name="T97" fmla="*/ 183328 h 394"/>
                <a:gd name="T98" fmla="*/ 126912 w 359"/>
                <a:gd name="T99" fmla="*/ 178090 h 394"/>
                <a:gd name="T100" fmla="*/ 122490 w 359"/>
                <a:gd name="T101" fmla="*/ 175471 h 394"/>
                <a:gd name="T102" fmla="*/ 117625 w 359"/>
                <a:gd name="T103" fmla="*/ 174424 h 394"/>
                <a:gd name="T104" fmla="*/ 108781 w 359"/>
                <a:gd name="T105" fmla="*/ 174424 h 394"/>
                <a:gd name="T106" fmla="*/ 97726 w 359"/>
                <a:gd name="T107" fmla="*/ 175995 h 394"/>
                <a:gd name="T108" fmla="*/ 80038 w 359"/>
                <a:gd name="T109" fmla="*/ 179661 h 394"/>
                <a:gd name="T110" fmla="*/ 57928 w 359"/>
                <a:gd name="T111" fmla="*/ 188042 h 394"/>
                <a:gd name="T112" fmla="*/ 38029 w 359"/>
                <a:gd name="T113" fmla="*/ 196423 h 394"/>
                <a:gd name="T114" fmla="*/ 23437 w 359"/>
                <a:gd name="T115" fmla="*/ 206375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10" name="Freeform 466"/>
            <p:cNvSpPr>
              <a:spLocks/>
            </p:cNvSpPr>
            <p:nvPr>
              <p:custDataLst>
                <p:tags r:id="rId253"/>
              </p:custDataLst>
            </p:nvPr>
          </p:nvSpPr>
          <p:spPr bwMode="auto">
            <a:xfrm>
              <a:off x="5077372" y="4394244"/>
              <a:ext cx="221269" cy="316454"/>
            </a:xfrm>
            <a:custGeom>
              <a:avLst/>
              <a:gdLst>
                <a:gd name="T0" fmla="*/ 175403 w 449"/>
                <a:gd name="T1" fmla="*/ 54500 h 523"/>
                <a:gd name="T2" fmla="*/ 173264 w 449"/>
                <a:gd name="T3" fmla="*/ 50867 h 523"/>
                <a:gd name="T4" fmla="*/ 174548 w 449"/>
                <a:gd name="T5" fmla="*/ 47753 h 523"/>
                <a:gd name="T6" fmla="*/ 180537 w 449"/>
                <a:gd name="T7" fmla="*/ 39967 h 523"/>
                <a:gd name="T8" fmla="*/ 188665 w 449"/>
                <a:gd name="T9" fmla="*/ 31143 h 523"/>
                <a:gd name="T10" fmla="*/ 191232 w 449"/>
                <a:gd name="T11" fmla="*/ 25952 h 523"/>
                <a:gd name="T12" fmla="*/ 192088 w 449"/>
                <a:gd name="T13" fmla="*/ 19205 h 523"/>
                <a:gd name="T14" fmla="*/ 184815 w 449"/>
                <a:gd name="T15" fmla="*/ 17648 h 523"/>
                <a:gd name="T16" fmla="*/ 180537 w 449"/>
                <a:gd name="T17" fmla="*/ 14014 h 523"/>
                <a:gd name="T18" fmla="*/ 175831 w 449"/>
                <a:gd name="T19" fmla="*/ 10900 h 523"/>
                <a:gd name="T20" fmla="*/ 166847 w 449"/>
                <a:gd name="T21" fmla="*/ 9343 h 523"/>
                <a:gd name="T22" fmla="*/ 161285 w 449"/>
                <a:gd name="T23" fmla="*/ 10381 h 523"/>
                <a:gd name="T24" fmla="*/ 157435 w 449"/>
                <a:gd name="T25" fmla="*/ 12457 h 523"/>
                <a:gd name="T26" fmla="*/ 151874 w 449"/>
                <a:gd name="T27" fmla="*/ 19205 h 523"/>
                <a:gd name="T28" fmla="*/ 145456 w 449"/>
                <a:gd name="T29" fmla="*/ 25952 h 523"/>
                <a:gd name="T30" fmla="*/ 139467 w 449"/>
                <a:gd name="T31" fmla="*/ 28029 h 523"/>
                <a:gd name="T32" fmla="*/ 132622 w 449"/>
                <a:gd name="T33" fmla="*/ 28548 h 523"/>
                <a:gd name="T34" fmla="*/ 122782 w 449"/>
                <a:gd name="T35" fmla="*/ 28029 h 523"/>
                <a:gd name="T36" fmla="*/ 114226 w 449"/>
                <a:gd name="T37" fmla="*/ 25952 h 523"/>
                <a:gd name="T38" fmla="*/ 100536 w 449"/>
                <a:gd name="T39" fmla="*/ 18686 h 523"/>
                <a:gd name="T40" fmla="*/ 88129 w 449"/>
                <a:gd name="T41" fmla="*/ 9862 h 523"/>
                <a:gd name="T42" fmla="*/ 80857 w 449"/>
                <a:gd name="T43" fmla="*/ 6229 h 523"/>
                <a:gd name="T44" fmla="*/ 72728 w 449"/>
                <a:gd name="T45" fmla="*/ 3114 h 523"/>
                <a:gd name="T46" fmla="*/ 57327 w 449"/>
                <a:gd name="T47" fmla="*/ 4152 h 523"/>
                <a:gd name="T48" fmla="*/ 50910 w 449"/>
                <a:gd name="T49" fmla="*/ 3114 h 523"/>
                <a:gd name="T50" fmla="*/ 44065 w 449"/>
                <a:gd name="T51" fmla="*/ 0 h 523"/>
                <a:gd name="T52" fmla="*/ 22246 w 449"/>
                <a:gd name="T53" fmla="*/ 0 h 523"/>
                <a:gd name="T54" fmla="*/ 2139 w 449"/>
                <a:gd name="T55" fmla="*/ 0 h 523"/>
                <a:gd name="T56" fmla="*/ 2139 w 449"/>
                <a:gd name="T57" fmla="*/ 9343 h 523"/>
                <a:gd name="T58" fmla="*/ 2139 w 449"/>
                <a:gd name="T59" fmla="*/ 19205 h 523"/>
                <a:gd name="T60" fmla="*/ 6417 w 449"/>
                <a:gd name="T61" fmla="*/ 31143 h 523"/>
                <a:gd name="T62" fmla="*/ 9840 w 449"/>
                <a:gd name="T63" fmla="*/ 47234 h 523"/>
                <a:gd name="T64" fmla="*/ 13262 w 449"/>
                <a:gd name="T65" fmla="*/ 66438 h 523"/>
                <a:gd name="T66" fmla="*/ 16257 w 449"/>
                <a:gd name="T67" fmla="*/ 89277 h 523"/>
                <a:gd name="T68" fmla="*/ 15829 w 449"/>
                <a:gd name="T69" fmla="*/ 106924 h 523"/>
                <a:gd name="T70" fmla="*/ 12407 w 449"/>
                <a:gd name="T71" fmla="*/ 119381 h 523"/>
                <a:gd name="T72" fmla="*/ 2995 w 449"/>
                <a:gd name="T73" fmla="*/ 139624 h 523"/>
                <a:gd name="T74" fmla="*/ 4278 w 449"/>
                <a:gd name="T75" fmla="*/ 166615 h 523"/>
                <a:gd name="T76" fmla="*/ 11979 w 449"/>
                <a:gd name="T77" fmla="*/ 175958 h 523"/>
                <a:gd name="T78" fmla="*/ 35936 w 449"/>
                <a:gd name="T79" fmla="*/ 190491 h 523"/>
                <a:gd name="T80" fmla="*/ 58183 w 449"/>
                <a:gd name="T81" fmla="*/ 205544 h 523"/>
                <a:gd name="T82" fmla="*/ 72728 w 449"/>
                <a:gd name="T83" fmla="*/ 218001 h 523"/>
                <a:gd name="T84" fmla="*/ 80857 w 449"/>
                <a:gd name="T85" fmla="*/ 226306 h 523"/>
                <a:gd name="T86" fmla="*/ 84707 w 449"/>
                <a:gd name="T87" fmla="*/ 234091 h 523"/>
                <a:gd name="T88" fmla="*/ 85990 w 449"/>
                <a:gd name="T89" fmla="*/ 240839 h 523"/>
                <a:gd name="T90" fmla="*/ 89413 w 449"/>
                <a:gd name="T91" fmla="*/ 248625 h 523"/>
                <a:gd name="T92" fmla="*/ 94119 w 449"/>
                <a:gd name="T93" fmla="*/ 255372 h 523"/>
                <a:gd name="T94" fmla="*/ 99680 w 449"/>
                <a:gd name="T95" fmla="*/ 261082 h 523"/>
                <a:gd name="T96" fmla="*/ 105670 w 449"/>
                <a:gd name="T97" fmla="*/ 265753 h 523"/>
                <a:gd name="T98" fmla="*/ 112943 w 449"/>
                <a:gd name="T99" fmla="*/ 269387 h 523"/>
                <a:gd name="T100" fmla="*/ 120215 w 449"/>
                <a:gd name="T101" fmla="*/ 271463 h 523"/>
                <a:gd name="T102" fmla="*/ 130055 w 449"/>
                <a:gd name="T103" fmla="*/ 260563 h 523"/>
                <a:gd name="T104" fmla="*/ 143317 w 449"/>
                <a:gd name="T105" fmla="*/ 239801 h 523"/>
                <a:gd name="T106" fmla="*/ 156152 w 449"/>
                <a:gd name="T107" fmla="*/ 221634 h 523"/>
                <a:gd name="T108" fmla="*/ 168558 w 449"/>
                <a:gd name="T109" fmla="*/ 202429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11" name="Freeform 467"/>
            <p:cNvSpPr>
              <a:spLocks/>
            </p:cNvSpPr>
            <p:nvPr>
              <p:custDataLst>
                <p:tags r:id="rId254"/>
              </p:custDataLst>
            </p:nvPr>
          </p:nvSpPr>
          <p:spPr bwMode="auto">
            <a:xfrm>
              <a:off x="5057257" y="3328296"/>
              <a:ext cx="117035" cy="151750"/>
            </a:xfrm>
            <a:custGeom>
              <a:avLst/>
              <a:gdLst>
                <a:gd name="T0" fmla="*/ 5395 w 226"/>
                <a:gd name="T1" fmla="*/ 120650 h 246"/>
                <a:gd name="T2" fmla="*/ 16184 w 226"/>
                <a:gd name="T3" fmla="*/ 127000 h 246"/>
                <a:gd name="T4" fmla="*/ 23827 w 226"/>
                <a:gd name="T5" fmla="*/ 129646 h 246"/>
                <a:gd name="T6" fmla="*/ 30570 w 226"/>
                <a:gd name="T7" fmla="*/ 129646 h 246"/>
                <a:gd name="T8" fmla="*/ 38212 w 226"/>
                <a:gd name="T9" fmla="*/ 127529 h 246"/>
                <a:gd name="T10" fmla="*/ 49451 w 226"/>
                <a:gd name="T11" fmla="*/ 120650 h 246"/>
                <a:gd name="T12" fmla="*/ 63388 w 226"/>
                <a:gd name="T13" fmla="*/ 108479 h 246"/>
                <a:gd name="T14" fmla="*/ 72379 w 226"/>
                <a:gd name="T15" fmla="*/ 97367 h 246"/>
                <a:gd name="T16" fmla="*/ 71480 w 226"/>
                <a:gd name="T17" fmla="*/ 91546 h 246"/>
                <a:gd name="T18" fmla="*/ 66984 w 226"/>
                <a:gd name="T19" fmla="*/ 84667 h 246"/>
                <a:gd name="T20" fmla="*/ 64287 w 226"/>
                <a:gd name="T21" fmla="*/ 76729 h 246"/>
                <a:gd name="T22" fmla="*/ 63388 w 226"/>
                <a:gd name="T23" fmla="*/ 68792 h 246"/>
                <a:gd name="T24" fmla="*/ 63388 w 226"/>
                <a:gd name="T25" fmla="*/ 61383 h 246"/>
                <a:gd name="T26" fmla="*/ 65635 w 226"/>
                <a:gd name="T27" fmla="*/ 55562 h 246"/>
                <a:gd name="T28" fmla="*/ 70131 w 226"/>
                <a:gd name="T29" fmla="*/ 49742 h 246"/>
                <a:gd name="T30" fmla="*/ 75526 w 226"/>
                <a:gd name="T31" fmla="*/ 45508 h 246"/>
                <a:gd name="T32" fmla="*/ 91710 w 226"/>
                <a:gd name="T33" fmla="*/ 37571 h 246"/>
                <a:gd name="T34" fmla="*/ 101150 w 226"/>
                <a:gd name="T35" fmla="*/ 25929 h 246"/>
                <a:gd name="T36" fmla="*/ 99352 w 226"/>
                <a:gd name="T37" fmla="*/ 15875 h 246"/>
                <a:gd name="T38" fmla="*/ 96205 w 226"/>
                <a:gd name="T39" fmla="*/ 8996 h 246"/>
                <a:gd name="T40" fmla="*/ 95306 w 226"/>
                <a:gd name="T41" fmla="*/ 3175 h 246"/>
                <a:gd name="T42" fmla="*/ 90811 w 226"/>
                <a:gd name="T43" fmla="*/ 529 h 246"/>
                <a:gd name="T44" fmla="*/ 81370 w 226"/>
                <a:gd name="T45" fmla="*/ 3704 h 246"/>
                <a:gd name="T46" fmla="*/ 69232 w 226"/>
                <a:gd name="T47" fmla="*/ 10583 h 246"/>
                <a:gd name="T48" fmla="*/ 54396 w 226"/>
                <a:gd name="T49" fmla="*/ 20108 h 246"/>
                <a:gd name="T50" fmla="*/ 44956 w 226"/>
                <a:gd name="T51" fmla="*/ 26987 h 246"/>
                <a:gd name="T52" fmla="*/ 39112 w 226"/>
                <a:gd name="T53" fmla="*/ 29104 h 246"/>
                <a:gd name="T54" fmla="*/ 33717 w 226"/>
                <a:gd name="T55" fmla="*/ 28575 h 246"/>
                <a:gd name="T56" fmla="*/ 26524 w 226"/>
                <a:gd name="T57" fmla="*/ 24871 h 246"/>
                <a:gd name="T58" fmla="*/ 16184 w 226"/>
                <a:gd name="T59" fmla="*/ 16404 h 246"/>
                <a:gd name="T60" fmla="*/ 10789 w 226"/>
                <a:gd name="T61" fmla="*/ 20638 h 246"/>
                <a:gd name="T62" fmla="*/ 8092 w 226"/>
                <a:gd name="T63" fmla="*/ 50271 h 246"/>
                <a:gd name="T64" fmla="*/ 4496 w 226"/>
                <a:gd name="T65" fmla="*/ 86254 h 246"/>
                <a:gd name="T66" fmla="*/ 1349 w 226"/>
                <a:gd name="T67" fmla="*/ 112183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12" name="Freeform 468"/>
            <p:cNvSpPr>
              <a:spLocks/>
            </p:cNvSpPr>
            <p:nvPr>
              <p:custDataLst>
                <p:tags r:id="rId255"/>
              </p:custDataLst>
            </p:nvPr>
          </p:nvSpPr>
          <p:spPr bwMode="auto">
            <a:xfrm>
              <a:off x="5401047" y="3448585"/>
              <a:ext cx="25601" cy="64770"/>
            </a:xfrm>
            <a:custGeom>
              <a:avLst/>
              <a:gdLst>
                <a:gd name="T0" fmla="*/ 10001 w 60"/>
                <a:gd name="T1" fmla="*/ 0 h 81"/>
                <a:gd name="T2" fmla="*/ 10742 w 60"/>
                <a:gd name="T3" fmla="*/ 1372 h 81"/>
                <a:gd name="T4" fmla="*/ 11853 w 60"/>
                <a:gd name="T5" fmla="*/ 2058 h 81"/>
                <a:gd name="T6" fmla="*/ 13335 w 60"/>
                <a:gd name="T7" fmla="*/ 2058 h 81"/>
                <a:gd name="T8" fmla="*/ 14817 w 60"/>
                <a:gd name="T9" fmla="*/ 1372 h 81"/>
                <a:gd name="T10" fmla="*/ 17410 w 60"/>
                <a:gd name="T11" fmla="*/ 686 h 81"/>
                <a:gd name="T12" fmla="*/ 19632 w 60"/>
                <a:gd name="T13" fmla="*/ 0 h 81"/>
                <a:gd name="T14" fmla="*/ 19632 w 60"/>
                <a:gd name="T15" fmla="*/ 17835 h 81"/>
                <a:gd name="T16" fmla="*/ 20003 w 60"/>
                <a:gd name="T17" fmla="*/ 32240 h 81"/>
                <a:gd name="T18" fmla="*/ 20003 w 60"/>
                <a:gd name="T19" fmla="*/ 39099 h 81"/>
                <a:gd name="T20" fmla="*/ 20743 w 60"/>
                <a:gd name="T21" fmla="*/ 44587 h 81"/>
                <a:gd name="T22" fmla="*/ 21484 w 60"/>
                <a:gd name="T23" fmla="*/ 50074 h 81"/>
                <a:gd name="T24" fmla="*/ 22225 w 60"/>
                <a:gd name="T25" fmla="*/ 55562 h 81"/>
                <a:gd name="T26" fmla="*/ 7408 w 60"/>
                <a:gd name="T27" fmla="*/ 55562 h 81"/>
                <a:gd name="T28" fmla="*/ 5186 w 60"/>
                <a:gd name="T29" fmla="*/ 54876 h 81"/>
                <a:gd name="T30" fmla="*/ 2593 w 60"/>
                <a:gd name="T31" fmla="*/ 52818 h 81"/>
                <a:gd name="T32" fmla="*/ 1852 w 60"/>
                <a:gd name="T33" fmla="*/ 50760 h 81"/>
                <a:gd name="T34" fmla="*/ 741 w 60"/>
                <a:gd name="T35" fmla="*/ 49388 h 81"/>
                <a:gd name="T36" fmla="*/ 370 w 60"/>
                <a:gd name="T37" fmla="*/ 48017 h 81"/>
                <a:gd name="T38" fmla="*/ 0 w 60"/>
                <a:gd name="T39" fmla="*/ 46645 h 81"/>
                <a:gd name="T40" fmla="*/ 2593 w 60"/>
                <a:gd name="T41" fmla="*/ 8231 h 81"/>
                <a:gd name="T42" fmla="*/ 7408 w 60"/>
                <a:gd name="T43" fmla="*/ 4116 h 81"/>
                <a:gd name="T44" fmla="*/ 12594 w 60"/>
                <a:gd name="T45" fmla="*/ 0 h 81"/>
                <a:gd name="T46" fmla="*/ 10001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13" name="Freeform 469"/>
            <p:cNvSpPr>
              <a:spLocks/>
            </p:cNvSpPr>
            <p:nvPr>
              <p:custDataLst>
                <p:tags r:id="rId256"/>
              </p:custDataLst>
            </p:nvPr>
          </p:nvSpPr>
          <p:spPr bwMode="auto">
            <a:xfrm>
              <a:off x="4579975" y="2440005"/>
              <a:ext cx="186524" cy="77726"/>
            </a:xfrm>
            <a:custGeom>
              <a:avLst/>
              <a:gdLst>
                <a:gd name="T0" fmla="*/ 109409 w 370"/>
                <a:gd name="T1" fmla="*/ 60473 h 129"/>
                <a:gd name="T2" fmla="*/ 112910 w 370"/>
                <a:gd name="T3" fmla="*/ 61506 h 129"/>
                <a:gd name="T4" fmla="*/ 121225 w 370"/>
                <a:gd name="T5" fmla="*/ 63574 h 129"/>
                <a:gd name="T6" fmla="*/ 129102 w 370"/>
                <a:gd name="T7" fmla="*/ 65641 h 129"/>
                <a:gd name="T8" fmla="*/ 132603 w 370"/>
                <a:gd name="T9" fmla="*/ 66675 h 129"/>
                <a:gd name="T10" fmla="*/ 161925 w 370"/>
                <a:gd name="T11" fmla="*/ 50135 h 129"/>
                <a:gd name="T12" fmla="*/ 156673 w 370"/>
                <a:gd name="T13" fmla="*/ 38765 h 129"/>
                <a:gd name="T14" fmla="*/ 150984 w 370"/>
                <a:gd name="T15" fmla="*/ 24809 h 129"/>
                <a:gd name="T16" fmla="*/ 146608 w 370"/>
                <a:gd name="T17" fmla="*/ 13955 h 129"/>
                <a:gd name="T18" fmla="*/ 144420 w 370"/>
                <a:gd name="T19" fmla="*/ 9303 h 129"/>
                <a:gd name="T20" fmla="*/ 131291 w 370"/>
                <a:gd name="T21" fmla="*/ 7753 h 129"/>
                <a:gd name="T22" fmla="*/ 112472 w 370"/>
                <a:gd name="T23" fmla="*/ 4652 h 129"/>
                <a:gd name="T24" fmla="*/ 93654 w 370"/>
                <a:gd name="T25" fmla="*/ 1034 h 129"/>
                <a:gd name="T26" fmla="*/ 80087 w 370"/>
                <a:gd name="T27" fmla="*/ 0 h 129"/>
                <a:gd name="T28" fmla="*/ 78337 w 370"/>
                <a:gd name="T29" fmla="*/ 0 h 129"/>
                <a:gd name="T30" fmla="*/ 77024 w 370"/>
                <a:gd name="T31" fmla="*/ 517 h 129"/>
                <a:gd name="T32" fmla="*/ 75273 w 370"/>
                <a:gd name="T33" fmla="*/ 1034 h 129"/>
                <a:gd name="T34" fmla="*/ 74398 w 370"/>
                <a:gd name="T35" fmla="*/ 1551 h 129"/>
                <a:gd name="T36" fmla="*/ 70897 w 370"/>
                <a:gd name="T37" fmla="*/ 3618 h 129"/>
                <a:gd name="T38" fmla="*/ 65645 w 370"/>
                <a:gd name="T39" fmla="*/ 6202 h 129"/>
                <a:gd name="T40" fmla="*/ 64332 w 370"/>
                <a:gd name="T41" fmla="*/ 10854 h 129"/>
                <a:gd name="T42" fmla="*/ 61269 w 370"/>
                <a:gd name="T43" fmla="*/ 18090 h 129"/>
                <a:gd name="T44" fmla="*/ 58643 w 370"/>
                <a:gd name="T45" fmla="*/ 24809 h 129"/>
                <a:gd name="T46" fmla="*/ 57330 w 370"/>
                <a:gd name="T47" fmla="*/ 28427 h 129"/>
                <a:gd name="T48" fmla="*/ 53391 w 370"/>
                <a:gd name="T49" fmla="*/ 27910 h 129"/>
                <a:gd name="T50" fmla="*/ 48578 w 370"/>
                <a:gd name="T51" fmla="*/ 25326 h 129"/>
                <a:gd name="T52" fmla="*/ 42888 w 370"/>
                <a:gd name="T53" fmla="*/ 22742 h 129"/>
                <a:gd name="T54" fmla="*/ 36761 w 370"/>
                <a:gd name="T55" fmla="*/ 19641 h 129"/>
                <a:gd name="T56" fmla="*/ 26258 w 370"/>
                <a:gd name="T57" fmla="*/ 13438 h 129"/>
                <a:gd name="T58" fmla="*/ 19256 w 370"/>
                <a:gd name="T59" fmla="*/ 9303 h 129"/>
                <a:gd name="T60" fmla="*/ 14004 w 370"/>
                <a:gd name="T61" fmla="*/ 12922 h 129"/>
                <a:gd name="T62" fmla="*/ 9190 w 370"/>
                <a:gd name="T63" fmla="*/ 17056 h 129"/>
                <a:gd name="T64" fmla="*/ 7002 w 370"/>
                <a:gd name="T65" fmla="*/ 19124 h 129"/>
                <a:gd name="T66" fmla="*/ 5252 w 370"/>
                <a:gd name="T67" fmla="*/ 21191 h 129"/>
                <a:gd name="T68" fmla="*/ 3939 w 370"/>
                <a:gd name="T69" fmla="*/ 23776 h 129"/>
                <a:gd name="T70" fmla="*/ 2188 w 370"/>
                <a:gd name="T71" fmla="*/ 26877 h 129"/>
                <a:gd name="T72" fmla="*/ 1313 w 370"/>
                <a:gd name="T73" fmla="*/ 29461 h 129"/>
                <a:gd name="T74" fmla="*/ 438 w 370"/>
                <a:gd name="T75" fmla="*/ 32562 h 129"/>
                <a:gd name="T76" fmla="*/ 0 w 370"/>
                <a:gd name="T77" fmla="*/ 35663 h 129"/>
                <a:gd name="T78" fmla="*/ 0 w 370"/>
                <a:gd name="T79" fmla="*/ 38765 h 129"/>
                <a:gd name="T80" fmla="*/ 438 w 370"/>
                <a:gd name="T81" fmla="*/ 42383 h 129"/>
                <a:gd name="T82" fmla="*/ 1313 w 370"/>
                <a:gd name="T83" fmla="*/ 45484 h 129"/>
                <a:gd name="T84" fmla="*/ 2626 w 370"/>
                <a:gd name="T85" fmla="*/ 49619 h 129"/>
                <a:gd name="T86" fmla="*/ 4814 w 370"/>
                <a:gd name="T87" fmla="*/ 53237 h 129"/>
                <a:gd name="T88" fmla="*/ 8753 w 370"/>
                <a:gd name="T89" fmla="*/ 52203 h 129"/>
                <a:gd name="T90" fmla="*/ 14442 w 370"/>
                <a:gd name="T91" fmla="*/ 51169 h 129"/>
                <a:gd name="T92" fmla="*/ 21882 w 370"/>
                <a:gd name="T93" fmla="*/ 50135 h 129"/>
                <a:gd name="T94" fmla="*/ 30197 w 370"/>
                <a:gd name="T95" fmla="*/ 49102 h 129"/>
                <a:gd name="T96" fmla="*/ 44639 w 370"/>
                <a:gd name="T97" fmla="*/ 47551 h 129"/>
                <a:gd name="T98" fmla="*/ 51203 w 370"/>
                <a:gd name="T99" fmla="*/ 47034 h 129"/>
                <a:gd name="T100" fmla="*/ 59956 w 370"/>
                <a:gd name="T101" fmla="*/ 47551 h 129"/>
                <a:gd name="T102" fmla="*/ 66521 w 370"/>
                <a:gd name="T103" fmla="*/ 48585 h 129"/>
                <a:gd name="T104" fmla="*/ 72647 w 370"/>
                <a:gd name="T105" fmla="*/ 50135 h 129"/>
                <a:gd name="T106" fmla="*/ 77461 w 370"/>
                <a:gd name="T107" fmla="*/ 51686 h 129"/>
                <a:gd name="T108" fmla="*/ 82713 w 370"/>
                <a:gd name="T109" fmla="*/ 53753 h 129"/>
                <a:gd name="T110" fmla="*/ 87965 w 370"/>
                <a:gd name="T111" fmla="*/ 55821 h 129"/>
                <a:gd name="T112" fmla="*/ 94967 w 370"/>
                <a:gd name="T113" fmla="*/ 56855 h 129"/>
                <a:gd name="T114" fmla="*/ 103720 w 370"/>
                <a:gd name="T115" fmla="*/ 57372 h 129"/>
                <a:gd name="T116" fmla="*/ 103720 w 370"/>
                <a:gd name="T117" fmla="*/ 60473 h 129"/>
                <a:gd name="T118" fmla="*/ 109409 w 370"/>
                <a:gd name="T119" fmla="*/ 60473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14" name="Freeform 470"/>
            <p:cNvSpPr>
              <a:spLocks/>
            </p:cNvSpPr>
            <p:nvPr>
              <p:custDataLst>
                <p:tags r:id="rId257"/>
              </p:custDataLst>
            </p:nvPr>
          </p:nvSpPr>
          <p:spPr bwMode="auto">
            <a:xfrm>
              <a:off x="5053600" y="3280180"/>
              <a:ext cx="34744" cy="66622"/>
            </a:xfrm>
            <a:custGeom>
              <a:avLst/>
              <a:gdLst>
                <a:gd name="T0" fmla="*/ 10180 w 80"/>
                <a:gd name="T1" fmla="*/ 608 h 94"/>
                <a:gd name="T2" fmla="*/ 12819 w 80"/>
                <a:gd name="T3" fmla="*/ 0 h 94"/>
                <a:gd name="T4" fmla="*/ 15458 w 80"/>
                <a:gd name="T5" fmla="*/ 0 h 94"/>
                <a:gd name="T6" fmla="*/ 17720 w 80"/>
                <a:gd name="T7" fmla="*/ 1216 h 94"/>
                <a:gd name="T8" fmla="*/ 20359 w 80"/>
                <a:gd name="T9" fmla="*/ 2432 h 94"/>
                <a:gd name="T10" fmla="*/ 22622 w 80"/>
                <a:gd name="T11" fmla="*/ 3648 h 94"/>
                <a:gd name="T12" fmla="*/ 24884 w 80"/>
                <a:gd name="T13" fmla="*/ 4864 h 94"/>
                <a:gd name="T14" fmla="*/ 27523 w 80"/>
                <a:gd name="T15" fmla="*/ 4864 h 94"/>
                <a:gd name="T16" fmla="*/ 30162 w 80"/>
                <a:gd name="T17" fmla="*/ 4256 h 94"/>
                <a:gd name="T18" fmla="*/ 30162 w 80"/>
                <a:gd name="T19" fmla="*/ 23103 h 94"/>
                <a:gd name="T20" fmla="*/ 28277 w 80"/>
                <a:gd name="T21" fmla="*/ 26751 h 94"/>
                <a:gd name="T22" fmla="*/ 26015 w 80"/>
                <a:gd name="T23" fmla="*/ 31007 h 94"/>
                <a:gd name="T24" fmla="*/ 24130 w 80"/>
                <a:gd name="T25" fmla="*/ 35871 h 94"/>
                <a:gd name="T26" fmla="*/ 21867 w 80"/>
                <a:gd name="T27" fmla="*/ 41343 h 94"/>
                <a:gd name="T28" fmla="*/ 19228 w 80"/>
                <a:gd name="T29" fmla="*/ 51070 h 94"/>
                <a:gd name="T30" fmla="*/ 17720 w 80"/>
                <a:gd name="T31" fmla="*/ 57150 h 94"/>
                <a:gd name="T32" fmla="*/ 16212 w 80"/>
                <a:gd name="T33" fmla="*/ 56542 h 94"/>
                <a:gd name="T34" fmla="*/ 15081 w 80"/>
                <a:gd name="T35" fmla="*/ 55934 h 94"/>
                <a:gd name="T36" fmla="*/ 13950 w 80"/>
                <a:gd name="T37" fmla="*/ 55326 h 94"/>
                <a:gd name="T38" fmla="*/ 12819 w 80"/>
                <a:gd name="T39" fmla="*/ 54110 h 94"/>
                <a:gd name="T40" fmla="*/ 10934 w 80"/>
                <a:gd name="T41" fmla="*/ 51070 h 94"/>
                <a:gd name="T42" fmla="*/ 8672 w 80"/>
                <a:gd name="T43" fmla="*/ 47422 h 94"/>
                <a:gd name="T44" fmla="*/ 7163 w 80"/>
                <a:gd name="T45" fmla="*/ 43774 h 94"/>
                <a:gd name="T46" fmla="*/ 4901 w 80"/>
                <a:gd name="T47" fmla="*/ 39519 h 94"/>
                <a:gd name="T48" fmla="*/ 2639 w 80"/>
                <a:gd name="T49" fmla="*/ 36479 h 94"/>
                <a:gd name="T50" fmla="*/ 0 w 80"/>
                <a:gd name="T51" fmla="*/ 34047 h 94"/>
                <a:gd name="T52" fmla="*/ 3016 w 80"/>
                <a:gd name="T53" fmla="*/ 24927 h 94"/>
                <a:gd name="T54" fmla="*/ 4901 w 80"/>
                <a:gd name="T55" fmla="*/ 17631 h 94"/>
                <a:gd name="T56" fmla="*/ 7163 w 80"/>
                <a:gd name="T57" fmla="*/ 10336 h 94"/>
                <a:gd name="T58" fmla="*/ 10180 w 80"/>
                <a:gd name="T59" fmla="*/ 608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15" name="Freeform 471"/>
            <p:cNvSpPr>
              <a:spLocks/>
            </p:cNvSpPr>
            <p:nvPr>
              <p:custDataLst>
                <p:tags r:id="rId258"/>
              </p:custDataLst>
            </p:nvPr>
          </p:nvSpPr>
          <p:spPr bwMode="auto">
            <a:xfrm>
              <a:off x="4841475" y="5624898"/>
              <a:ext cx="71317" cy="66622"/>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16" name="Freeform 472"/>
            <p:cNvSpPr>
              <a:spLocks/>
            </p:cNvSpPr>
            <p:nvPr>
              <p:custDataLst>
                <p:tags r:id="rId259"/>
              </p:custDataLst>
            </p:nvPr>
          </p:nvSpPr>
          <p:spPr bwMode="auto">
            <a:xfrm>
              <a:off x="4578147" y="2495523"/>
              <a:ext cx="151779" cy="98083"/>
            </a:xfrm>
            <a:custGeom>
              <a:avLst/>
              <a:gdLst>
                <a:gd name="T0" fmla="*/ 81084 w 312"/>
                <a:gd name="T1" fmla="*/ 84138 h 155"/>
                <a:gd name="T2" fmla="*/ 81929 w 312"/>
                <a:gd name="T3" fmla="*/ 81967 h 155"/>
                <a:gd name="T4" fmla="*/ 83196 w 312"/>
                <a:gd name="T5" fmla="*/ 80338 h 155"/>
                <a:gd name="T6" fmla="*/ 84463 w 312"/>
                <a:gd name="T7" fmla="*/ 78710 h 155"/>
                <a:gd name="T8" fmla="*/ 85730 w 312"/>
                <a:gd name="T9" fmla="*/ 77081 h 155"/>
                <a:gd name="T10" fmla="*/ 89108 w 312"/>
                <a:gd name="T11" fmla="*/ 74367 h 155"/>
                <a:gd name="T12" fmla="*/ 92909 w 312"/>
                <a:gd name="T13" fmla="*/ 71653 h 155"/>
                <a:gd name="T14" fmla="*/ 100511 w 312"/>
                <a:gd name="T15" fmla="*/ 66768 h 155"/>
                <a:gd name="T16" fmla="*/ 106845 w 312"/>
                <a:gd name="T17" fmla="*/ 63511 h 155"/>
                <a:gd name="T18" fmla="*/ 107690 w 312"/>
                <a:gd name="T19" fmla="*/ 59168 h 155"/>
                <a:gd name="T20" fmla="*/ 109802 w 312"/>
                <a:gd name="T21" fmla="*/ 52654 h 155"/>
                <a:gd name="T22" fmla="*/ 111491 w 312"/>
                <a:gd name="T23" fmla="*/ 49397 h 155"/>
                <a:gd name="T24" fmla="*/ 112758 w 312"/>
                <a:gd name="T25" fmla="*/ 46683 h 155"/>
                <a:gd name="T26" fmla="*/ 113602 w 312"/>
                <a:gd name="T27" fmla="*/ 44512 h 155"/>
                <a:gd name="T28" fmla="*/ 114869 w 312"/>
                <a:gd name="T29" fmla="*/ 43969 h 155"/>
                <a:gd name="T30" fmla="*/ 131762 w 312"/>
                <a:gd name="T31" fmla="*/ 23884 h 155"/>
                <a:gd name="T32" fmla="*/ 131762 w 312"/>
                <a:gd name="T33" fmla="*/ 21170 h 155"/>
                <a:gd name="T34" fmla="*/ 130917 w 312"/>
                <a:gd name="T35" fmla="*/ 18999 h 155"/>
                <a:gd name="T36" fmla="*/ 129228 w 312"/>
                <a:gd name="T37" fmla="*/ 17370 h 155"/>
                <a:gd name="T38" fmla="*/ 127539 w 312"/>
                <a:gd name="T39" fmla="*/ 16285 h 155"/>
                <a:gd name="T40" fmla="*/ 122893 w 312"/>
                <a:gd name="T41" fmla="*/ 15199 h 155"/>
                <a:gd name="T42" fmla="*/ 118248 w 312"/>
                <a:gd name="T43" fmla="*/ 14656 h 155"/>
                <a:gd name="T44" fmla="*/ 113180 w 312"/>
                <a:gd name="T45" fmla="*/ 14656 h 155"/>
                <a:gd name="T46" fmla="*/ 109379 w 312"/>
                <a:gd name="T47" fmla="*/ 14656 h 155"/>
                <a:gd name="T48" fmla="*/ 108112 w 312"/>
                <a:gd name="T49" fmla="*/ 14113 h 155"/>
                <a:gd name="T50" fmla="*/ 106845 w 312"/>
                <a:gd name="T51" fmla="*/ 13571 h 155"/>
                <a:gd name="T52" fmla="*/ 106423 w 312"/>
                <a:gd name="T53" fmla="*/ 12485 h 155"/>
                <a:gd name="T54" fmla="*/ 106845 w 312"/>
                <a:gd name="T55" fmla="*/ 10857 h 155"/>
                <a:gd name="T56" fmla="*/ 97977 w 312"/>
                <a:gd name="T57" fmla="*/ 10314 h 155"/>
                <a:gd name="T58" fmla="*/ 91220 w 312"/>
                <a:gd name="T59" fmla="*/ 9228 h 155"/>
                <a:gd name="T60" fmla="*/ 85307 w 312"/>
                <a:gd name="T61" fmla="*/ 7057 h 155"/>
                <a:gd name="T62" fmla="*/ 79817 w 312"/>
                <a:gd name="T63" fmla="*/ 4885 h 155"/>
                <a:gd name="T64" fmla="*/ 74750 w 312"/>
                <a:gd name="T65" fmla="*/ 3257 h 155"/>
                <a:gd name="T66" fmla="*/ 68837 w 312"/>
                <a:gd name="T67" fmla="*/ 1628 h 155"/>
                <a:gd name="T68" fmla="*/ 61658 w 312"/>
                <a:gd name="T69" fmla="*/ 543 h 155"/>
                <a:gd name="T70" fmla="*/ 53212 w 312"/>
                <a:gd name="T71" fmla="*/ 0 h 155"/>
                <a:gd name="T72" fmla="*/ 46455 w 312"/>
                <a:gd name="T73" fmla="*/ 543 h 155"/>
                <a:gd name="T74" fmla="*/ 31251 w 312"/>
                <a:gd name="T75" fmla="*/ 2171 h 155"/>
                <a:gd name="T76" fmla="*/ 22383 w 312"/>
                <a:gd name="T77" fmla="*/ 3257 h 155"/>
                <a:gd name="T78" fmla="*/ 14359 w 312"/>
                <a:gd name="T79" fmla="*/ 4343 h 155"/>
                <a:gd name="T80" fmla="*/ 7602 w 312"/>
                <a:gd name="T81" fmla="*/ 5428 h 155"/>
                <a:gd name="T82" fmla="*/ 2956 w 312"/>
                <a:gd name="T83" fmla="*/ 6514 h 155"/>
                <a:gd name="T84" fmla="*/ 3801 w 312"/>
                <a:gd name="T85" fmla="*/ 9228 h 155"/>
                <a:gd name="T86" fmla="*/ 4645 w 312"/>
                <a:gd name="T87" fmla="*/ 10314 h 155"/>
                <a:gd name="T88" fmla="*/ 5490 w 312"/>
                <a:gd name="T89" fmla="*/ 10314 h 155"/>
                <a:gd name="T90" fmla="*/ 6335 w 312"/>
                <a:gd name="T91" fmla="*/ 10857 h 155"/>
                <a:gd name="T92" fmla="*/ 7602 w 312"/>
                <a:gd name="T93" fmla="*/ 10857 h 155"/>
                <a:gd name="T94" fmla="*/ 8024 w 312"/>
                <a:gd name="T95" fmla="*/ 10857 h 155"/>
                <a:gd name="T96" fmla="*/ 8446 w 312"/>
                <a:gd name="T97" fmla="*/ 11942 h 155"/>
                <a:gd name="T98" fmla="*/ 8446 w 312"/>
                <a:gd name="T99" fmla="*/ 14113 h 155"/>
                <a:gd name="T100" fmla="*/ 8446 w 312"/>
                <a:gd name="T101" fmla="*/ 16285 h 155"/>
                <a:gd name="T102" fmla="*/ 8024 w 312"/>
                <a:gd name="T103" fmla="*/ 18999 h 155"/>
                <a:gd name="T104" fmla="*/ 7602 w 312"/>
                <a:gd name="T105" fmla="*/ 21170 h 155"/>
                <a:gd name="T106" fmla="*/ 6335 w 312"/>
                <a:gd name="T107" fmla="*/ 22799 h 155"/>
                <a:gd name="T108" fmla="*/ 5068 w 312"/>
                <a:gd name="T109" fmla="*/ 24427 h 155"/>
                <a:gd name="T110" fmla="*/ 3801 w 312"/>
                <a:gd name="T111" fmla="*/ 26056 h 155"/>
                <a:gd name="T112" fmla="*/ 1689 w 312"/>
                <a:gd name="T113" fmla="*/ 26598 h 155"/>
                <a:gd name="T114" fmla="*/ 0 w 312"/>
                <a:gd name="T115" fmla="*/ 27141 h 155"/>
                <a:gd name="T116" fmla="*/ 31251 w 312"/>
                <a:gd name="T117" fmla="*/ 36912 h 155"/>
                <a:gd name="T118" fmla="*/ 36741 w 312"/>
                <a:gd name="T119" fmla="*/ 60254 h 155"/>
                <a:gd name="T120" fmla="*/ 70104 w 312"/>
                <a:gd name="T121" fmla="*/ 66768 h 155"/>
                <a:gd name="T122" fmla="*/ 81084 w 312"/>
                <a:gd name="T123" fmla="*/ 84138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17" name="Freeform 473"/>
            <p:cNvSpPr>
              <a:spLocks/>
            </p:cNvSpPr>
            <p:nvPr>
              <p:custDataLst>
                <p:tags r:id="rId260"/>
              </p:custDataLst>
            </p:nvPr>
          </p:nvSpPr>
          <p:spPr bwMode="auto">
            <a:xfrm>
              <a:off x="4239843" y="2712044"/>
              <a:ext cx="21944" cy="70323"/>
            </a:xfrm>
            <a:custGeom>
              <a:avLst/>
              <a:gdLst>
                <a:gd name="T0" fmla="*/ 0 w 46"/>
                <a:gd name="T1" fmla="*/ 30163 h 50"/>
                <a:gd name="T2" fmla="*/ 828 w 46"/>
                <a:gd name="T3" fmla="*/ 21717 h 50"/>
                <a:gd name="T4" fmla="*/ 414 w 46"/>
                <a:gd name="T5" fmla="*/ 16891 h 50"/>
                <a:gd name="T6" fmla="*/ 828 w 46"/>
                <a:gd name="T7" fmla="*/ 15685 h 50"/>
                <a:gd name="T8" fmla="*/ 1242 w 46"/>
                <a:gd name="T9" fmla="*/ 15685 h 50"/>
                <a:gd name="T10" fmla="*/ 2485 w 46"/>
                <a:gd name="T11" fmla="*/ 14478 h 50"/>
                <a:gd name="T12" fmla="*/ 5384 w 46"/>
                <a:gd name="T13" fmla="*/ 14478 h 50"/>
                <a:gd name="T14" fmla="*/ 19050 w 46"/>
                <a:gd name="T15" fmla="*/ 0 h 50"/>
                <a:gd name="T16" fmla="*/ 19050 w 46"/>
                <a:gd name="T17" fmla="*/ 60325 h 50"/>
                <a:gd name="T18" fmla="*/ 16565 w 46"/>
                <a:gd name="T19" fmla="*/ 59119 h 50"/>
                <a:gd name="T20" fmla="*/ 13666 w 46"/>
                <a:gd name="T21" fmla="*/ 54293 h 50"/>
                <a:gd name="T22" fmla="*/ 10353 w 46"/>
                <a:gd name="T23" fmla="*/ 49467 h 50"/>
                <a:gd name="T24" fmla="*/ 7040 w 46"/>
                <a:gd name="T25" fmla="*/ 44641 h 50"/>
                <a:gd name="T26" fmla="*/ 2071 w 46"/>
                <a:gd name="T27" fmla="*/ 33782 h 50"/>
                <a:gd name="T28" fmla="*/ 0 w 46"/>
                <a:gd name="T29" fmla="*/ 30163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18" name="Freeform 474"/>
            <p:cNvSpPr>
              <a:spLocks/>
            </p:cNvSpPr>
            <p:nvPr>
              <p:custDataLst>
                <p:tags r:id="rId261"/>
              </p:custDataLst>
            </p:nvPr>
          </p:nvSpPr>
          <p:spPr bwMode="auto">
            <a:xfrm>
              <a:off x="5042628" y="4908712"/>
              <a:ext cx="80461" cy="281292"/>
            </a:xfrm>
            <a:custGeom>
              <a:avLst/>
              <a:gdLst>
                <a:gd name="T0" fmla="*/ 4208 w 166"/>
                <a:gd name="T1" fmla="*/ 149225 h 456"/>
                <a:gd name="T2" fmla="*/ 7995 w 166"/>
                <a:gd name="T3" fmla="*/ 153458 h 456"/>
                <a:gd name="T4" fmla="*/ 15569 w 166"/>
                <a:gd name="T5" fmla="*/ 158750 h 456"/>
                <a:gd name="T6" fmla="*/ 24405 w 166"/>
                <a:gd name="T7" fmla="*/ 161925 h 456"/>
                <a:gd name="T8" fmla="*/ 29455 w 166"/>
                <a:gd name="T9" fmla="*/ 165100 h 456"/>
                <a:gd name="T10" fmla="*/ 33663 w 166"/>
                <a:gd name="T11" fmla="*/ 169333 h 456"/>
                <a:gd name="T12" fmla="*/ 36187 w 166"/>
                <a:gd name="T13" fmla="*/ 175154 h 456"/>
                <a:gd name="T14" fmla="*/ 36187 w 166"/>
                <a:gd name="T15" fmla="*/ 183621 h 456"/>
                <a:gd name="T16" fmla="*/ 32821 w 166"/>
                <a:gd name="T17" fmla="*/ 192088 h 456"/>
                <a:gd name="T18" fmla="*/ 28613 w 166"/>
                <a:gd name="T19" fmla="*/ 198438 h 456"/>
                <a:gd name="T20" fmla="*/ 26089 w 166"/>
                <a:gd name="T21" fmla="*/ 205317 h 456"/>
                <a:gd name="T22" fmla="*/ 25247 w 166"/>
                <a:gd name="T23" fmla="*/ 211667 h 456"/>
                <a:gd name="T24" fmla="*/ 26930 w 166"/>
                <a:gd name="T25" fmla="*/ 217487 h 456"/>
                <a:gd name="T26" fmla="*/ 31980 w 166"/>
                <a:gd name="T27" fmla="*/ 224367 h 456"/>
                <a:gd name="T28" fmla="*/ 43761 w 166"/>
                <a:gd name="T29" fmla="*/ 235479 h 456"/>
                <a:gd name="T30" fmla="*/ 50494 w 166"/>
                <a:gd name="T31" fmla="*/ 234421 h 456"/>
                <a:gd name="T32" fmla="*/ 50494 w 166"/>
                <a:gd name="T33" fmla="*/ 223837 h 456"/>
                <a:gd name="T34" fmla="*/ 55123 w 166"/>
                <a:gd name="T35" fmla="*/ 218546 h 456"/>
                <a:gd name="T36" fmla="*/ 61014 w 166"/>
                <a:gd name="T37" fmla="*/ 215371 h 456"/>
                <a:gd name="T38" fmla="*/ 64380 w 166"/>
                <a:gd name="T39" fmla="*/ 212725 h 456"/>
                <a:gd name="T40" fmla="*/ 67325 w 166"/>
                <a:gd name="T41" fmla="*/ 207962 h 456"/>
                <a:gd name="T42" fmla="*/ 69850 w 166"/>
                <a:gd name="T43" fmla="*/ 198438 h 456"/>
                <a:gd name="T44" fmla="*/ 69429 w 166"/>
                <a:gd name="T45" fmla="*/ 185208 h 456"/>
                <a:gd name="T46" fmla="*/ 66484 w 166"/>
                <a:gd name="T47" fmla="*/ 173567 h 456"/>
                <a:gd name="T48" fmla="*/ 62276 w 166"/>
                <a:gd name="T49" fmla="*/ 162454 h 456"/>
                <a:gd name="T50" fmla="*/ 59330 w 166"/>
                <a:gd name="T51" fmla="*/ 150283 h 456"/>
                <a:gd name="T52" fmla="*/ 56806 w 166"/>
                <a:gd name="T53" fmla="*/ 142346 h 456"/>
                <a:gd name="T54" fmla="*/ 49652 w 166"/>
                <a:gd name="T55" fmla="*/ 132821 h 456"/>
                <a:gd name="T56" fmla="*/ 40816 w 166"/>
                <a:gd name="T57" fmla="*/ 118533 h 456"/>
                <a:gd name="T58" fmla="*/ 35767 w 166"/>
                <a:gd name="T59" fmla="*/ 109008 h 456"/>
                <a:gd name="T60" fmla="*/ 33663 w 166"/>
                <a:gd name="T61" fmla="*/ 103187 h 456"/>
                <a:gd name="T62" fmla="*/ 34083 w 166"/>
                <a:gd name="T63" fmla="*/ 93663 h 456"/>
                <a:gd name="T64" fmla="*/ 37029 w 166"/>
                <a:gd name="T65" fmla="*/ 77788 h 456"/>
                <a:gd name="T66" fmla="*/ 40395 w 166"/>
                <a:gd name="T67" fmla="*/ 68263 h 456"/>
                <a:gd name="T68" fmla="*/ 41237 w 166"/>
                <a:gd name="T69" fmla="*/ 59796 h 456"/>
                <a:gd name="T70" fmla="*/ 39974 w 166"/>
                <a:gd name="T71" fmla="*/ 43392 h 456"/>
                <a:gd name="T72" fmla="*/ 38712 w 166"/>
                <a:gd name="T73" fmla="*/ 23813 h 456"/>
                <a:gd name="T74" fmla="*/ 37450 w 166"/>
                <a:gd name="T75" fmla="*/ 9525 h 456"/>
                <a:gd name="T76" fmla="*/ 29876 w 166"/>
                <a:gd name="T77" fmla="*/ 4233 h 456"/>
                <a:gd name="T78" fmla="*/ 13886 w 166"/>
                <a:gd name="T79" fmla="*/ 2117 h 456"/>
                <a:gd name="T80" fmla="*/ 5049 w 166"/>
                <a:gd name="T81" fmla="*/ 5292 h 456"/>
                <a:gd name="T82" fmla="*/ 9257 w 166"/>
                <a:gd name="T83" fmla="*/ 13229 h 456"/>
                <a:gd name="T84" fmla="*/ 13886 w 166"/>
                <a:gd name="T85" fmla="*/ 15875 h 456"/>
                <a:gd name="T86" fmla="*/ 16831 w 166"/>
                <a:gd name="T87" fmla="*/ 23283 h 456"/>
                <a:gd name="T88" fmla="*/ 16831 w 166"/>
                <a:gd name="T89" fmla="*/ 33867 h 456"/>
                <a:gd name="T90" fmla="*/ 16831 w 166"/>
                <a:gd name="T91" fmla="*/ 41275 h 456"/>
                <a:gd name="T92" fmla="*/ 15148 w 166"/>
                <a:gd name="T93" fmla="*/ 44979 h 456"/>
                <a:gd name="T94" fmla="*/ 12203 w 166"/>
                <a:gd name="T95" fmla="*/ 50271 h 456"/>
                <a:gd name="T96" fmla="*/ 6312 w 166"/>
                <a:gd name="T97" fmla="*/ 57679 h 456"/>
                <a:gd name="T98" fmla="*/ 1262 w 166"/>
                <a:gd name="T99" fmla="*/ 64558 h 456"/>
                <a:gd name="T100" fmla="*/ 2945 w 166"/>
                <a:gd name="T101" fmla="*/ 146579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19" name="Freeform 475"/>
            <p:cNvSpPr>
              <a:spLocks/>
            </p:cNvSpPr>
            <p:nvPr>
              <p:custDataLst>
                <p:tags r:id="rId262"/>
              </p:custDataLst>
            </p:nvPr>
          </p:nvSpPr>
          <p:spPr bwMode="auto">
            <a:xfrm>
              <a:off x="4457455" y="3243168"/>
              <a:ext cx="16457" cy="66622"/>
            </a:xfrm>
            <a:custGeom>
              <a:avLst/>
              <a:gdLst>
                <a:gd name="T0" fmla="*/ 14287 w 27"/>
                <a:gd name="T1" fmla="*/ 0 h 19"/>
                <a:gd name="T2" fmla="*/ 14287 w 27"/>
                <a:gd name="T3" fmla="*/ 36095 h 19"/>
                <a:gd name="T4" fmla="*/ 14287 w 27"/>
                <a:gd name="T5" fmla="*/ 57150 h 19"/>
                <a:gd name="T6" fmla="*/ 4762 w 27"/>
                <a:gd name="T7" fmla="*/ 57150 h 19"/>
                <a:gd name="T8" fmla="*/ 0 w 27"/>
                <a:gd name="T9" fmla="*/ 57150 h 19"/>
                <a:gd name="T10" fmla="*/ 4762 w 27"/>
                <a:gd name="T11" fmla="*/ 36095 h 19"/>
                <a:gd name="T12" fmla="*/ 1428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20" name="Freeform 476"/>
            <p:cNvSpPr>
              <a:spLocks/>
            </p:cNvSpPr>
            <p:nvPr>
              <p:custDataLst>
                <p:tags r:id="rId263"/>
              </p:custDataLst>
            </p:nvPr>
          </p:nvSpPr>
          <p:spPr bwMode="auto">
            <a:xfrm>
              <a:off x="4825016" y="5132636"/>
              <a:ext cx="217612" cy="253532"/>
            </a:xfrm>
            <a:custGeom>
              <a:avLst/>
              <a:gdLst>
                <a:gd name="T0" fmla="*/ 122492 w 438"/>
                <a:gd name="T1" fmla="*/ 4285 h 406"/>
                <a:gd name="T2" fmla="*/ 138019 w 438"/>
                <a:gd name="T3" fmla="*/ 14463 h 406"/>
                <a:gd name="T4" fmla="*/ 156565 w 438"/>
                <a:gd name="T5" fmla="*/ 25177 h 406"/>
                <a:gd name="T6" fmla="*/ 170367 w 438"/>
                <a:gd name="T7" fmla="*/ 31070 h 406"/>
                <a:gd name="T8" fmla="*/ 179424 w 438"/>
                <a:gd name="T9" fmla="*/ 32677 h 406"/>
                <a:gd name="T10" fmla="*/ 183306 w 438"/>
                <a:gd name="T11" fmla="*/ 43390 h 406"/>
                <a:gd name="T12" fmla="*/ 185031 w 438"/>
                <a:gd name="T13" fmla="*/ 64282 h 406"/>
                <a:gd name="T14" fmla="*/ 187188 w 438"/>
                <a:gd name="T15" fmla="*/ 84102 h 406"/>
                <a:gd name="T16" fmla="*/ 188913 w 438"/>
                <a:gd name="T17" fmla="*/ 104458 h 406"/>
                <a:gd name="T18" fmla="*/ 188913 w 438"/>
                <a:gd name="T19" fmla="*/ 119457 h 406"/>
                <a:gd name="T20" fmla="*/ 187619 w 438"/>
                <a:gd name="T21" fmla="*/ 126957 h 406"/>
                <a:gd name="T22" fmla="*/ 183306 w 438"/>
                <a:gd name="T23" fmla="*/ 138742 h 406"/>
                <a:gd name="T24" fmla="*/ 175542 w 438"/>
                <a:gd name="T25" fmla="*/ 153741 h 406"/>
                <a:gd name="T26" fmla="*/ 168642 w 438"/>
                <a:gd name="T27" fmla="*/ 164454 h 406"/>
                <a:gd name="T28" fmla="*/ 164328 w 438"/>
                <a:gd name="T29" fmla="*/ 171418 h 406"/>
                <a:gd name="T30" fmla="*/ 161309 w 438"/>
                <a:gd name="T31" fmla="*/ 177847 h 406"/>
                <a:gd name="T32" fmla="*/ 160447 w 438"/>
                <a:gd name="T33" fmla="*/ 188560 h 406"/>
                <a:gd name="T34" fmla="*/ 154840 w 438"/>
                <a:gd name="T35" fmla="*/ 199274 h 406"/>
                <a:gd name="T36" fmla="*/ 138450 w 438"/>
                <a:gd name="T37" fmla="*/ 214809 h 406"/>
                <a:gd name="T38" fmla="*/ 88418 w 438"/>
                <a:gd name="T39" fmla="*/ 207845 h 406"/>
                <a:gd name="T40" fmla="*/ 78498 w 438"/>
                <a:gd name="T41" fmla="*/ 203024 h 406"/>
                <a:gd name="T42" fmla="*/ 71166 w 438"/>
                <a:gd name="T43" fmla="*/ 198202 h 406"/>
                <a:gd name="T44" fmla="*/ 64696 w 438"/>
                <a:gd name="T45" fmla="*/ 192310 h 406"/>
                <a:gd name="T46" fmla="*/ 59952 w 438"/>
                <a:gd name="T47" fmla="*/ 185346 h 406"/>
                <a:gd name="T48" fmla="*/ 53482 w 438"/>
                <a:gd name="T49" fmla="*/ 172490 h 406"/>
                <a:gd name="T50" fmla="*/ 46581 w 438"/>
                <a:gd name="T51" fmla="*/ 158562 h 406"/>
                <a:gd name="T52" fmla="*/ 40543 w 438"/>
                <a:gd name="T53" fmla="*/ 149455 h 406"/>
                <a:gd name="T54" fmla="*/ 31054 w 438"/>
                <a:gd name="T55" fmla="*/ 138742 h 406"/>
                <a:gd name="T56" fmla="*/ 18978 w 438"/>
                <a:gd name="T57" fmla="*/ 125350 h 406"/>
                <a:gd name="T58" fmla="*/ 10351 w 438"/>
                <a:gd name="T59" fmla="*/ 114100 h 406"/>
                <a:gd name="T60" fmla="*/ 5607 w 438"/>
                <a:gd name="T61" fmla="*/ 104458 h 406"/>
                <a:gd name="T62" fmla="*/ 1725 w 438"/>
                <a:gd name="T63" fmla="*/ 94280 h 406"/>
                <a:gd name="T64" fmla="*/ 0 w 438"/>
                <a:gd name="T65" fmla="*/ 82495 h 406"/>
                <a:gd name="T66" fmla="*/ 7764 w 438"/>
                <a:gd name="T67" fmla="*/ 75531 h 406"/>
                <a:gd name="T68" fmla="*/ 17252 w 438"/>
                <a:gd name="T69" fmla="*/ 75531 h 406"/>
                <a:gd name="T70" fmla="*/ 22859 w 438"/>
                <a:gd name="T71" fmla="*/ 75531 h 406"/>
                <a:gd name="T72" fmla="*/ 27172 w 438"/>
                <a:gd name="T73" fmla="*/ 73924 h 406"/>
                <a:gd name="T74" fmla="*/ 33211 w 438"/>
                <a:gd name="T75" fmla="*/ 70174 h 406"/>
                <a:gd name="T76" fmla="*/ 42700 w 438"/>
                <a:gd name="T77" fmla="*/ 57854 h 406"/>
                <a:gd name="T78" fmla="*/ 50463 w 438"/>
                <a:gd name="T79" fmla="*/ 46604 h 406"/>
                <a:gd name="T80" fmla="*/ 56070 w 438"/>
                <a:gd name="T81" fmla="*/ 42855 h 406"/>
                <a:gd name="T82" fmla="*/ 64696 w 438"/>
                <a:gd name="T83" fmla="*/ 38033 h 406"/>
                <a:gd name="T84" fmla="*/ 77204 w 438"/>
                <a:gd name="T85" fmla="*/ 32141 h 406"/>
                <a:gd name="T86" fmla="*/ 87556 w 438"/>
                <a:gd name="T87" fmla="*/ 26784 h 406"/>
                <a:gd name="T88" fmla="*/ 91006 w 438"/>
                <a:gd name="T89" fmla="*/ 23034 h 406"/>
                <a:gd name="T90" fmla="*/ 90575 w 438"/>
                <a:gd name="T91" fmla="*/ 20356 h 406"/>
                <a:gd name="T92" fmla="*/ 91006 w 438"/>
                <a:gd name="T93" fmla="*/ 16070 h 406"/>
                <a:gd name="T94" fmla="*/ 91869 w 438"/>
                <a:gd name="T95" fmla="*/ 9107 h 406"/>
                <a:gd name="T96" fmla="*/ 93594 w 438"/>
                <a:gd name="T97" fmla="*/ 6428 h 406"/>
                <a:gd name="T98" fmla="*/ 97044 w 438"/>
                <a:gd name="T99" fmla="*/ 6428 h 406"/>
                <a:gd name="T100" fmla="*/ 100064 w 438"/>
                <a:gd name="T101" fmla="*/ 4821 h 406"/>
                <a:gd name="T102" fmla="*/ 101789 w 438"/>
                <a:gd name="T103" fmla="*/ 2143 h 406"/>
                <a:gd name="T104" fmla="*/ 105239 w 438"/>
                <a:gd name="T105" fmla="*/ 1071 h 406"/>
                <a:gd name="T106" fmla="*/ 108258 w 438"/>
                <a:gd name="T107" fmla="*/ 1607 h 406"/>
                <a:gd name="T108" fmla="*/ 113865 w 438"/>
                <a:gd name="T109" fmla="*/ 536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21" name="Freeform 477"/>
            <p:cNvSpPr>
              <a:spLocks/>
            </p:cNvSpPr>
            <p:nvPr>
              <p:custDataLst>
                <p:tags r:id="rId264"/>
              </p:custDataLst>
            </p:nvPr>
          </p:nvSpPr>
          <p:spPr bwMode="auto">
            <a:xfrm>
              <a:off x="4724440" y="4871701"/>
              <a:ext cx="338303" cy="349765"/>
            </a:xfrm>
            <a:custGeom>
              <a:avLst/>
              <a:gdLst>
                <a:gd name="T0" fmla="*/ 222215 w 678"/>
                <a:gd name="T1" fmla="*/ 4182 h 574"/>
                <a:gd name="T2" fmla="*/ 239108 w 678"/>
                <a:gd name="T3" fmla="*/ 13591 h 574"/>
                <a:gd name="T4" fmla="*/ 279393 w 678"/>
                <a:gd name="T5" fmla="*/ 32931 h 574"/>
                <a:gd name="T6" fmla="*/ 285890 w 678"/>
                <a:gd name="T7" fmla="*/ 45999 h 574"/>
                <a:gd name="T8" fmla="*/ 293687 w 678"/>
                <a:gd name="T9" fmla="*/ 49135 h 574"/>
                <a:gd name="T10" fmla="*/ 293687 w 678"/>
                <a:gd name="T11" fmla="*/ 66385 h 574"/>
                <a:gd name="T12" fmla="*/ 293254 w 678"/>
                <a:gd name="T13" fmla="*/ 75271 h 574"/>
                <a:gd name="T14" fmla="*/ 288922 w 678"/>
                <a:gd name="T15" fmla="*/ 82589 h 574"/>
                <a:gd name="T16" fmla="*/ 280259 w 678"/>
                <a:gd name="T17" fmla="*/ 93043 h 574"/>
                <a:gd name="T18" fmla="*/ 276360 w 678"/>
                <a:gd name="T19" fmla="*/ 180859 h 574"/>
                <a:gd name="T20" fmla="*/ 199690 w 678"/>
                <a:gd name="T21" fmla="*/ 202813 h 574"/>
                <a:gd name="T22" fmla="*/ 199690 w 678"/>
                <a:gd name="T23" fmla="*/ 216926 h 574"/>
                <a:gd name="T24" fmla="*/ 197091 w 678"/>
                <a:gd name="T25" fmla="*/ 227381 h 574"/>
                <a:gd name="T26" fmla="*/ 192326 w 678"/>
                <a:gd name="T27" fmla="*/ 227381 h 574"/>
                <a:gd name="T28" fmla="*/ 187994 w 678"/>
                <a:gd name="T29" fmla="*/ 229994 h 574"/>
                <a:gd name="T30" fmla="*/ 184096 w 678"/>
                <a:gd name="T31" fmla="*/ 232608 h 574"/>
                <a:gd name="T32" fmla="*/ 179331 w 678"/>
                <a:gd name="T33" fmla="*/ 233653 h 574"/>
                <a:gd name="T34" fmla="*/ 178032 w 678"/>
                <a:gd name="T35" fmla="*/ 242017 h 574"/>
                <a:gd name="T36" fmla="*/ 177598 w 678"/>
                <a:gd name="T37" fmla="*/ 247767 h 574"/>
                <a:gd name="T38" fmla="*/ 174566 w 678"/>
                <a:gd name="T39" fmla="*/ 252471 h 574"/>
                <a:gd name="T40" fmla="*/ 158106 w 678"/>
                <a:gd name="T41" fmla="*/ 260312 h 574"/>
                <a:gd name="T42" fmla="*/ 142945 w 678"/>
                <a:gd name="T43" fmla="*/ 268152 h 574"/>
                <a:gd name="T44" fmla="*/ 135581 w 678"/>
                <a:gd name="T45" fmla="*/ 274425 h 574"/>
                <a:gd name="T46" fmla="*/ 119987 w 678"/>
                <a:gd name="T47" fmla="*/ 294811 h 574"/>
                <a:gd name="T48" fmla="*/ 111757 w 678"/>
                <a:gd name="T49" fmla="*/ 299515 h 574"/>
                <a:gd name="T50" fmla="*/ 103094 w 678"/>
                <a:gd name="T51" fmla="*/ 300038 h 574"/>
                <a:gd name="T52" fmla="*/ 83601 w 678"/>
                <a:gd name="T53" fmla="*/ 300038 h 574"/>
                <a:gd name="T54" fmla="*/ 80569 w 678"/>
                <a:gd name="T55" fmla="*/ 292197 h 574"/>
                <a:gd name="T56" fmla="*/ 71473 w 678"/>
                <a:gd name="T57" fmla="*/ 285925 h 574"/>
                <a:gd name="T58" fmla="*/ 57611 w 678"/>
                <a:gd name="T59" fmla="*/ 284879 h 574"/>
                <a:gd name="T60" fmla="*/ 40285 w 678"/>
                <a:gd name="T61" fmla="*/ 290629 h 574"/>
                <a:gd name="T62" fmla="*/ 14295 w 678"/>
                <a:gd name="T63" fmla="*/ 275470 h 574"/>
                <a:gd name="T64" fmla="*/ 0 w 678"/>
                <a:gd name="T65" fmla="*/ 148974 h 574"/>
                <a:gd name="T66" fmla="*/ 31621 w 678"/>
                <a:gd name="T67" fmla="*/ 149496 h 574"/>
                <a:gd name="T68" fmla="*/ 44616 w 678"/>
                <a:gd name="T69" fmla="*/ 147405 h 574"/>
                <a:gd name="T70" fmla="*/ 51547 w 678"/>
                <a:gd name="T71" fmla="*/ 143746 h 574"/>
                <a:gd name="T72" fmla="*/ 55879 w 678"/>
                <a:gd name="T73" fmla="*/ 133815 h 574"/>
                <a:gd name="T74" fmla="*/ 56745 w 678"/>
                <a:gd name="T75" fmla="*/ 119702 h 574"/>
                <a:gd name="T76" fmla="*/ 54579 w 678"/>
                <a:gd name="T77" fmla="*/ 96702 h 574"/>
                <a:gd name="T78" fmla="*/ 56312 w 678"/>
                <a:gd name="T79" fmla="*/ 86248 h 574"/>
                <a:gd name="T80" fmla="*/ 60643 w 678"/>
                <a:gd name="T81" fmla="*/ 89384 h 574"/>
                <a:gd name="T82" fmla="*/ 75371 w 678"/>
                <a:gd name="T83" fmla="*/ 91475 h 574"/>
                <a:gd name="T84" fmla="*/ 81435 w 678"/>
                <a:gd name="T85" fmla="*/ 97225 h 574"/>
                <a:gd name="T86" fmla="*/ 84468 w 678"/>
                <a:gd name="T87" fmla="*/ 105066 h 574"/>
                <a:gd name="T88" fmla="*/ 90099 w 678"/>
                <a:gd name="T89" fmla="*/ 109770 h 574"/>
                <a:gd name="T90" fmla="*/ 104393 w 678"/>
                <a:gd name="T91" fmla="*/ 113429 h 574"/>
                <a:gd name="T92" fmla="*/ 116522 w 678"/>
                <a:gd name="T93" fmla="*/ 111861 h 574"/>
                <a:gd name="T94" fmla="*/ 130383 w 678"/>
                <a:gd name="T95" fmla="*/ 104020 h 574"/>
                <a:gd name="T96" fmla="*/ 138180 w 678"/>
                <a:gd name="T97" fmla="*/ 102452 h 574"/>
                <a:gd name="T98" fmla="*/ 143378 w 678"/>
                <a:gd name="T99" fmla="*/ 100884 h 574"/>
                <a:gd name="T100" fmla="*/ 148576 w 678"/>
                <a:gd name="T101" fmla="*/ 99316 h 574"/>
                <a:gd name="T102" fmla="*/ 154641 w 678"/>
                <a:gd name="T103" fmla="*/ 95134 h 574"/>
                <a:gd name="T104" fmla="*/ 159405 w 678"/>
                <a:gd name="T105" fmla="*/ 87816 h 574"/>
                <a:gd name="T106" fmla="*/ 165903 w 678"/>
                <a:gd name="T107" fmla="*/ 65862 h 574"/>
                <a:gd name="T108" fmla="*/ 174566 w 678"/>
                <a:gd name="T109" fmla="*/ 24568 h 574"/>
                <a:gd name="T110" fmla="*/ 179331 w 678"/>
                <a:gd name="T111" fmla="*/ 5227 h 574"/>
                <a:gd name="T112" fmla="*/ 186695 w 678"/>
                <a:gd name="T113" fmla="*/ 3136 h 574"/>
                <a:gd name="T114" fmla="*/ 196225 w 678"/>
                <a:gd name="T115" fmla="*/ 4182 h 574"/>
                <a:gd name="T116" fmla="*/ 208786 w 678"/>
                <a:gd name="T117" fmla="*/ 523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22" name="Freeform 478"/>
            <p:cNvSpPr>
              <a:spLocks/>
            </p:cNvSpPr>
            <p:nvPr>
              <p:custDataLst>
                <p:tags r:id="rId265"/>
              </p:custDataLst>
            </p:nvPr>
          </p:nvSpPr>
          <p:spPr bwMode="auto">
            <a:xfrm>
              <a:off x="4420881" y="5190004"/>
              <a:ext cx="404135" cy="444145"/>
            </a:xfrm>
            <a:custGeom>
              <a:avLst/>
              <a:gdLst>
                <a:gd name="T0" fmla="*/ 345206 w 810"/>
                <a:gd name="T1" fmla="*/ 22011 h 727"/>
                <a:gd name="T2" fmla="*/ 331779 w 810"/>
                <a:gd name="T3" fmla="*/ 13626 h 727"/>
                <a:gd name="T4" fmla="*/ 310989 w 810"/>
                <a:gd name="T5" fmla="*/ 17294 h 727"/>
                <a:gd name="T6" fmla="*/ 274606 w 810"/>
                <a:gd name="T7" fmla="*/ 23059 h 727"/>
                <a:gd name="T8" fmla="*/ 261612 w 810"/>
                <a:gd name="T9" fmla="*/ 28824 h 727"/>
                <a:gd name="T10" fmla="*/ 121277 w 810"/>
                <a:gd name="T11" fmla="*/ 20963 h 727"/>
                <a:gd name="T12" fmla="*/ 100487 w 810"/>
                <a:gd name="T13" fmla="*/ 19391 h 727"/>
                <a:gd name="T14" fmla="*/ 74499 w 810"/>
                <a:gd name="T15" fmla="*/ 8909 h 727"/>
                <a:gd name="T16" fmla="*/ 50243 w 810"/>
                <a:gd name="T17" fmla="*/ 0 h 727"/>
                <a:gd name="T18" fmla="*/ 35950 w 810"/>
                <a:gd name="T19" fmla="*/ 2620 h 727"/>
                <a:gd name="T20" fmla="*/ 22956 w 810"/>
                <a:gd name="T21" fmla="*/ 12578 h 727"/>
                <a:gd name="T22" fmla="*/ 0 w 810"/>
                <a:gd name="T23" fmla="*/ 28824 h 727"/>
                <a:gd name="T24" fmla="*/ 3032 w 810"/>
                <a:gd name="T25" fmla="*/ 35637 h 727"/>
                <a:gd name="T26" fmla="*/ 11261 w 810"/>
                <a:gd name="T27" fmla="*/ 38781 h 727"/>
                <a:gd name="T28" fmla="*/ 15593 w 810"/>
                <a:gd name="T29" fmla="*/ 67605 h 727"/>
                <a:gd name="T30" fmla="*/ 25988 w 810"/>
                <a:gd name="T31" fmla="*/ 100622 h 727"/>
                <a:gd name="T32" fmla="*/ 47211 w 810"/>
                <a:gd name="T33" fmla="*/ 144644 h 727"/>
                <a:gd name="T34" fmla="*/ 57607 w 810"/>
                <a:gd name="T35" fmla="*/ 157221 h 727"/>
                <a:gd name="T36" fmla="*/ 68868 w 810"/>
                <a:gd name="T37" fmla="*/ 158270 h 727"/>
                <a:gd name="T38" fmla="*/ 68868 w 810"/>
                <a:gd name="T39" fmla="*/ 173992 h 727"/>
                <a:gd name="T40" fmla="*/ 65836 w 810"/>
                <a:gd name="T41" fmla="*/ 188142 h 727"/>
                <a:gd name="T42" fmla="*/ 63237 w 810"/>
                <a:gd name="T43" fmla="*/ 206484 h 727"/>
                <a:gd name="T44" fmla="*/ 64970 w 810"/>
                <a:gd name="T45" fmla="*/ 222730 h 727"/>
                <a:gd name="T46" fmla="*/ 74932 w 810"/>
                <a:gd name="T47" fmla="*/ 253651 h 727"/>
                <a:gd name="T48" fmla="*/ 77531 w 810"/>
                <a:gd name="T49" fmla="*/ 271469 h 727"/>
                <a:gd name="T50" fmla="*/ 80996 w 810"/>
                <a:gd name="T51" fmla="*/ 317587 h 727"/>
                <a:gd name="T52" fmla="*/ 88359 w 810"/>
                <a:gd name="T53" fmla="*/ 339074 h 727"/>
                <a:gd name="T54" fmla="*/ 100054 w 810"/>
                <a:gd name="T55" fmla="*/ 361609 h 727"/>
                <a:gd name="T56" fmla="*/ 106117 w 810"/>
                <a:gd name="T57" fmla="*/ 366850 h 727"/>
                <a:gd name="T58" fmla="*/ 112181 w 810"/>
                <a:gd name="T59" fmla="*/ 374711 h 727"/>
                <a:gd name="T60" fmla="*/ 114780 w 810"/>
                <a:gd name="T61" fmla="*/ 355320 h 727"/>
                <a:gd name="T62" fmla="*/ 133405 w 810"/>
                <a:gd name="T63" fmla="*/ 364754 h 727"/>
                <a:gd name="T64" fmla="*/ 142067 w 810"/>
                <a:gd name="T65" fmla="*/ 373663 h 727"/>
                <a:gd name="T66" fmla="*/ 161125 w 810"/>
                <a:gd name="T67" fmla="*/ 380476 h 727"/>
                <a:gd name="T68" fmla="*/ 176285 w 810"/>
                <a:gd name="T69" fmla="*/ 378904 h 727"/>
                <a:gd name="T70" fmla="*/ 185814 w 810"/>
                <a:gd name="T71" fmla="*/ 372091 h 727"/>
                <a:gd name="T72" fmla="*/ 195776 w 810"/>
                <a:gd name="T73" fmla="*/ 353748 h 727"/>
                <a:gd name="T74" fmla="*/ 200540 w 810"/>
                <a:gd name="T75" fmla="*/ 277234 h 727"/>
                <a:gd name="T76" fmla="*/ 201406 w 810"/>
                <a:gd name="T77" fmla="*/ 251554 h 727"/>
                <a:gd name="T78" fmla="*/ 204005 w 810"/>
                <a:gd name="T79" fmla="*/ 245790 h 727"/>
                <a:gd name="T80" fmla="*/ 200540 w 810"/>
                <a:gd name="T81" fmla="*/ 223254 h 727"/>
                <a:gd name="T82" fmla="*/ 203139 w 810"/>
                <a:gd name="T83" fmla="*/ 192858 h 727"/>
                <a:gd name="T84" fmla="*/ 216566 w 810"/>
                <a:gd name="T85" fmla="*/ 172944 h 727"/>
                <a:gd name="T86" fmla="*/ 227394 w 810"/>
                <a:gd name="T87" fmla="*/ 167703 h 727"/>
                <a:gd name="T88" fmla="*/ 233025 w 810"/>
                <a:gd name="T89" fmla="*/ 121585 h 727"/>
                <a:gd name="T90" fmla="*/ 238656 w 810"/>
                <a:gd name="T91" fmla="*/ 77563 h 727"/>
                <a:gd name="T92" fmla="*/ 234324 w 810"/>
                <a:gd name="T93" fmla="*/ 64985 h 727"/>
                <a:gd name="T94" fmla="*/ 229993 w 810"/>
                <a:gd name="T95" fmla="*/ 51883 h 727"/>
                <a:gd name="T96" fmla="*/ 233458 w 810"/>
                <a:gd name="T97" fmla="*/ 45070 h 727"/>
                <a:gd name="T98" fmla="*/ 267243 w 810"/>
                <a:gd name="T99" fmla="*/ 41926 h 727"/>
                <a:gd name="T100" fmla="*/ 306658 w 810"/>
                <a:gd name="T101" fmla="*/ 33017 h 727"/>
                <a:gd name="T102" fmla="*/ 347805 w 810"/>
                <a:gd name="T103" fmla="*/ 31968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23" name="Freeform 479"/>
            <p:cNvSpPr>
              <a:spLocks/>
            </p:cNvSpPr>
            <p:nvPr>
              <p:custDataLst>
                <p:tags r:id="rId266"/>
              </p:custDataLst>
            </p:nvPr>
          </p:nvSpPr>
          <p:spPr bwMode="auto">
            <a:xfrm>
              <a:off x="3590666" y="3942697"/>
              <a:ext cx="186524" cy="164704"/>
            </a:xfrm>
            <a:custGeom>
              <a:avLst/>
              <a:gdLst>
                <a:gd name="T0" fmla="*/ 90057 w 365"/>
                <a:gd name="T1" fmla="*/ 130339 h 271"/>
                <a:gd name="T2" fmla="*/ 72312 w 365"/>
                <a:gd name="T3" fmla="*/ 128254 h 271"/>
                <a:gd name="T4" fmla="*/ 53679 w 365"/>
                <a:gd name="T5" fmla="*/ 128775 h 271"/>
                <a:gd name="T6" fmla="*/ 40814 w 365"/>
                <a:gd name="T7" fmla="*/ 130339 h 271"/>
                <a:gd name="T8" fmla="*/ 32829 w 365"/>
                <a:gd name="T9" fmla="*/ 132946 h 271"/>
                <a:gd name="T10" fmla="*/ 11534 w 365"/>
                <a:gd name="T11" fmla="*/ 141288 h 271"/>
                <a:gd name="T12" fmla="*/ 8873 w 365"/>
                <a:gd name="T13" fmla="*/ 140767 h 271"/>
                <a:gd name="T14" fmla="*/ 7542 w 365"/>
                <a:gd name="T15" fmla="*/ 138681 h 271"/>
                <a:gd name="T16" fmla="*/ 7985 w 365"/>
                <a:gd name="T17" fmla="*/ 132425 h 271"/>
                <a:gd name="T18" fmla="*/ 11534 w 365"/>
                <a:gd name="T19" fmla="*/ 118870 h 271"/>
                <a:gd name="T20" fmla="*/ 27061 w 365"/>
                <a:gd name="T21" fmla="*/ 117827 h 271"/>
                <a:gd name="T22" fmla="*/ 39483 w 365"/>
                <a:gd name="T23" fmla="*/ 115741 h 271"/>
                <a:gd name="T24" fmla="*/ 51017 w 365"/>
                <a:gd name="T25" fmla="*/ 113656 h 271"/>
                <a:gd name="T26" fmla="*/ 64770 w 365"/>
                <a:gd name="T27" fmla="*/ 112613 h 271"/>
                <a:gd name="T28" fmla="*/ 80741 w 365"/>
                <a:gd name="T29" fmla="*/ 113656 h 271"/>
                <a:gd name="T30" fmla="*/ 88282 w 365"/>
                <a:gd name="T31" fmla="*/ 113656 h 271"/>
                <a:gd name="T32" fmla="*/ 97155 w 365"/>
                <a:gd name="T33" fmla="*/ 112613 h 271"/>
                <a:gd name="T34" fmla="*/ 95380 w 365"/>
                <a:gd name="T35" fmla="*/ 108442 h 271"/>
                <a:gd name="T36" fmla="*/ 93162 w 365"/>
                <a:gd name="T37" fmla="*/ 104793 h 271"/>
                <a:gd name="T38" fmla="*/ 86508 w 365"/>
                <a:gd name="T39" fmla="*/ 101143 h 271"/>
                <a:gd name="T40" fmla="*/ 77635 w 365"/>
                <a:gd name="T41" fmla="*/ 99579 h 271"/>
                <a:gd name="T42" fmla="*/ 67432 w 365"/>
                <a:gd name="T43" fmla="*/ 99058 h 271"/>
                <a:gd name="T44" fmla="*/ 41258 w 365"/>
                <a:gd name="T45" fmla="*/ 100101 h 271"/>
                <a:gd name="T46" fmla="*/ 28392 w 365"/>
                <a:gd name="T47" fmla="*/ 102186 h 271"/>
                <a:gd name="T48" fmla="*/ 14640 w 365"/>
                <a:gd name="T49" fmla="*/ 105836 h 271"/>
                <a:gd name="T50" fmla="*/ 16858 w 365"/>
                <a:gd name="T51" fmla="*/ 95409 h 271"/>
                <a:gd name="T52" fmla="*/ 17302 w 365"/>
                <a:gd name="T53" fmla="*/ 89674 h 271"/>
                <a:gd name="T54" fmla="*/ 11534 w 365"/>
                <a:gd name="T55" fmla="*/ 85503 h 271"/>
                <a:gd name="T56" fmla="*/ 5767 w 365"/>
                <a:gd name="T57" fmla="*/ 83417 h 271"/>
                <a:gd name="T58" fmla="*/ 4880 w 365"/>
                <a:gd name="T59" fmla="*/ 76640 h 271"/>
                <a:gd name="T60" fmla="*/ 2662 w 365"/>
                <a:gd name="T61" fmla="*/ 74554 h 271"/>
                <a:gd name="T62" fmla="*/ 887 w 365"/>
                <a:gd name="T63" fmla="*/ 73511 h 271"/>
                <a:gd name="T64" fmla="*/ 0 w 365"/>
                <a:gd name="T65" fmla="*/ 70383 h 271"/>
                <a:gd name="T66" fmla="*/ 2218 w 365"/>
                <a:gd name="T67" fmla="*/ 59956 h 271"/>
                <a:gd name="T68" fmla="*/ 7542 w 365"/>
                <a:gd name="T69" fmla="*/ 47965 h 271"/>
                <a:gd name="T70" fmla="*/ 13309 w 365"/>
                <a:gd name="T71" fmla="*/ 35974 h 271"/>
                <a:gd name="T72" fmla="*/ 17302 w 365"/>
                <a:gd name="T73" fmla="*/ 25547 h 271"/>
                <a:gd name="T74" fmla="*/ 21294 w 365"/>
                <a:gd name="T75" fmla="*/ 21897 h 271"/>
                <a:gd name="T76" fmla="*/ 21738 w 365"/>
                <a:gd name="T77" fmla="*/ 25025 h 271"/>
                <a:gd name="T78" fmla="*/ 23069 w 365"/>
                <a:gd name="T79" fmla="*/ 18769 h 271"/>
                <a:gd name="T80" fmla="*/ 33272 w 365"/>
                <a:gd name="T81" fmla="*/ 16162 h 271"/>
                <a:gd name="T82" fmla="*/ 50574 w 365"/>
                <a:gd name="T83" fmla="*/ 9384 h 271"/>
                <a:gd name="T84" fmla="*/ 73199 w 365"/>
                <a:gd name="T85" fmla="*/ 0 h 271"/>
                <a:gd name="T86" fmla="*/ 81628 w 365"/>
                <a:gd name="T87" fmla="*/ 7820 h 271"/>
                <a:gd name="T88" fmla="*/ 89613 w 365"/>
                <a:gd name="T89" fmla="*/ 12513 h 271"/>
                <a:gd name="T90" fmla="*/ 97599 w 365"/>
                <a:gd name="T91" fmla="*/ 15119 h 271"/>
                <a:gd name="T92" fmla="*/ 106028 w 365"/>
                <a:gd name="T93" fmla="*/ 15641 h 271"/>
                <a:gd name="T94" fmla="*/ 106915 w 365"/>
                <a:gd name="T95" fmla="*/ 27111 h 271"/>
                <a:gd name="T96" fmla="*/ 109577 w 365"/>
                <a:gd name="T97" fmla="*/ 35974 h 271"/>
                <a:gd name="T98" fmla="*/ 112682 w 365"/>
                <a:gd name="T99" fmla="*/ 43794 h 271"/>
                <a:gd name="T100" fmla="*/ 117118 w 365"/>
                <a:gd name="T101" fmla="*/ 49529 h 271"/>
                <a:gd name="T102" fmla="*/ 135307 w 365"/>
                <a:gd name="T103" fmla="*/ 67255 h 271"/>
                <a:gd name="T104" fmla="*/ 156158 w 365"/>
                <a:gd name="T105" fmla="*/ 121998 h 271"/>
                <a:gd name="T106" fmla="*/ 159263 w 365"/>
                <a:gd name="T107" fmla="*/ 133989 h 271"/>
                <a:gd name="T108" fmla="*/ 161925 w 365"/>
                <a:gd name="T109" fmla="*/ 141288 h 271"/>
                <a:gd name="T110" fmla="*/ 142405 w 365"/>
                <a:gd name="T111" fmla="*/ 135032 h 271"/>
                <a:gd name="T112" fmla="*/ 121998 w 365"/>
                <a:gd name="T113" fmla="*/ 131382 h 271"/>
                <a:gd name="T114" fmla="*/ 110020 w 365"/>
                <a:gd name="T115" fmla="*/ 130861 h 271"/>
                <a:gd name="T116" fmla="*/ 97155 w 365"/>
                <a:gd name="T117" fmla="*/ 131382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24" name="Freeform 480"/>
            <p:cNvSpPr>
              <a:spLocks/>
            </p:cNvSpPr>
            <p:nvPr>
              <p:custDataLst>
                <p:tags r:id="rId267"/>
              </p:custDataLst>
            </p:nvPr>
          </p:nvSpPr>
          <p:spPr bwMode="auto">
            <a:xfrm>
              <a:off x="4942051" y="4597811"/>
              <a:ext cx="310873" cy="390478"/>
            </a:xfrm>
            <a:custGeom>
              <a:avLst/>
              <a:gdLst>
                <a:gd name="T0" fmla="*/ 63144 w 624"/>
                <a:gd name="T1" fmla="*/ 6281 h 640"/>
                <a:gd name="T2" fmla="*/ 103366 w 624"/>
                <a:gd name="T3" fmla="*/ 6281 h 640"/>
                <a:gd name="T4" fmla="*/ 124125 w 624"/>
                <a:gd name="T5" fmla="*/ 2617 h 640"/>
                <a:gd name="T6" fmla="*/ 140992 w 624"/>
                <a:gd name="T7" fmla="*/ 11514 h 640"/>
                <a:gd name="T8" fmla="*/ 171267 w 624"/>
                <a:gd name="T9" fmla="*/ 34543 h 640"/>
                <a:gd name="T10" fmla="*/ 201109 w 624"/>
                <a:gd name="T11" fmla="*/ 58095 h 640"/>
                <a:gd name="T12" fmla="*/ 202839 w 624"/>
                <a:gd name="T13" fmla="*/ 68563 h 640"/>
                <a:gd name="T14" fmla="*/ 207596 w 624"/>
                <a:gd name="T15" fmla="*/ 80077 h 640"/>
                <a:gd name="T16" fmla="*/ 214949 w 624"/>
                <a:gd name="T17" fmla="*/ 88975 h 640"/>
                <a:gd name="T18" fmla="*/ 224463 w 624"/>
                <a:gd name="T19" fmla="*/ 95778 h 640"/>
                <a:gd name="T20" fmla="*/ 234843 w 624"/>
                <a:gd name="T21" fmla="*/ 99442 h 640"/>
                <a:gd name="T22" fmla="*/ 239601 w 624"/>
                <a:gd name="T23" fmla="*/ 102059 h 640"/>
                <a:gd name="T24" fmla="*/ 244358 w 624"/>
                <a:gd name="T25" fmla="*/ 107293 h 640"/>
                <a:gd name="T26" fmla="*/ 242628 w 624"/>
                <a:gd name="T27" fmla="*/ 118807 h 640"/>
                <a:gd name="T28" fmla="*/ 232248 w 624"/>
                <a:gd name="T29" fmla="*/ 131892 h 640"/>
                <a:gd name="T30" fmla="*/ 227058 w 624"/>
                <a:gd name="T31" fmla="*/ 141836 h 640"/>
                <a:gd name="T32" fmla="*/ 230518 w 624"/>
                <a:gd name="T33" fmla="*/ 150210 h 640"/>
                <a:gd name="T34" fmla="*/ 236573 w 624"/>
                <a:gd name="T35" fmla="*/ 156491 h 640"/>
                <a:gd name="T36" fmla="*/ 238736 w 624"/>
                <a:gd name="T37" fmla="*/ 222436 h 640"/>
                <a:gd name="T38" fmla="*/ 237871 w 624"/>
                <a:gd name="T39" fmla="*/ 229764 h 640"/>
                <a:gd name="T40" fmla="*/ 241331 w 624"/>
                <a:gd name="T41" fmla="*/ 241801 h 640"/>
                <a:gd name="T42" fmla="*/ 241331 w 624"/>
                <a:gd name="T43" fmla="*/ 255933 h 640"/>
                <a:gd name="T44" fmla="*/ 242628 w 624"/>
                <a:gd name="T45" fmla="*/ 269541 h 640"/>
                <a:gd name="T46" fmla="*/ 256900 w 624"/>
                <a:gd name="T47" fmla="*/ 287335 h 640"/>
                <a:gd name="T48" fmla="*/ 266415 w 624"/>
                <a:gd name="T49" fmla="*/ 303037 h 640"/>
                <a:gd name="T50" fmla="*/ 248683 w 624"/>
                <a:gd name="T51" fmla="*/ 314028 h 640"/>
                <a:gd name="T52" fmla="*/ 212354 w 624"/>
                <a:gd name="T53" fmla="*/ 330253 h 640"/>
                <a:gd name="T54" fmla="*/ 191594 w 624"/>
                <a:gd name="T55" fmla="*/ 333916 h 640"/>
                <a:gd name="T56" fmla="*/ 169537 w 624"/>
                <a:gd name="T57" fmla="*/ 328682 h 640"/>
                <a:gd name="T58" fmla="*/ 146615 w 624"/>
                <a:gd name="T59" fmla="*/ 331299 h 640"/>
                <a:gd name="T60" fmla="*/ 132343 w 624"/>
                <a:gd name="T61" fmla="*/ 328682 h 640"/>
                <a:gd name="T62" fmla="*/ 129315 w 624"/>
                <a:gd name="T63" fmla="*/ 321355 h 640"/>
                <a:gd name="T64" fmla="*/ 127153 w 624"/>
                <a:gd name="T65" fmla="*/ 299897 h 640"/>
                <a:gd name="T66" fmla="*/ 124558 w 624"/>
                <a:gd name="T67" fmla="*/ 276868 h 640"/>
                <a:gd name="T68" fmla="*/ 109420 w 624"/>
                <a:gd name="T69" fmla="*/ 270587 h 640"/>
                <a:gd name="T70" fmla="*/ 80011 w 624"/>
                <a:gd name="T71" fmla="*/ 262737 h 640"/>
                <a:gd name="T72" fmla="*/ 38924 w 624"/>
                <a:gd name="T73" fmla="*/ 240231 h 640"/>
                <a:gd name="T74" fmla="*/ 29409 w 624"/>
                <a:gd name="T75" fmla="*/ 233427 h 640"/>
                <a:gd name="T76" fmla="*/ 28544 w 624"/>
                <a:gd name="T77" fmla="*/ 224007 h 640"/>
                <a:gd name="T78" fmla="*/ 28112 w 624"/>
                <a:gd name="T79" fmla="*/ 210399 h 640"/>
                <a:gd name="T80" fmla="*/ 22922 w 624"/>
                <a:gd name="T81" fmla="*/ 197314 h 640"/>
                <a:gd name="T82" fmla="*/ 17732 w 624"/>
                <a:gd name="T83" fmla="*/ 186847 h 640"/>
                <a:gd name="T84" fmla="*/ 11677 w 624"/>
                <a:gd name="T85" fmla="*/ 181613 h 640"/>
                <a:gd name="T86" fmla="*/ 5190 w 624"/>
                <a:gd name="T87" fmla="*/ 173762 h 640"/>
                <a:gd name="T88" fmla="*/ 2162 w 624"/>
                <a:gd name="T89" fmla="*/ 161201 h 640"/>
                <a:gd name="T90" fmla="*/ 0 w 624"/>
                <a:gd name="T91" fmla="*/ 137125 h 640"/>
                <a:gd name="T92" fmla="*/ 0 w 624"/>
                <a:gd name="T93" fmla="*/ 122471 h 640"/>
                <a:gd name="T94" fmla="*/ 4325 w 624"/>
                <a:gd name="T95" fmla="*/ 110956 h 640"/>
                <a:gd name="T96" fmla="*/ 16435 w 624"/>
                <a:gd name="T97" fmla="*/ 102059 h 640"/>
                <a:gd name="T98" fmla="*/ 26382 w 624"/>
                <a:gd name="T99" fmla="*/ 90545 h 640"/>
                <a:gd name="T100" fmla="*/ 33302 w 624"/>
                <a:gd name="T101" fmla="*/ 40300 h 640"/>
                <a:gd name="T102" fmla="*/ 36329 w 624"/>
                <a:gd name="T103" fmla="*/ 22505 h 640"/>
                <a:gd name="T104" fmla="*/ 35464 w 624"/>
                <a:gd name="T105" fmla="*/ 418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25" name="Freeform 481"/>
            <p:cNvSpPr>
              <a:spLocks/>
            </p:cNvSpPr>
            <p:nvPr>
              <p:custDataLst>
                <p:tags r:id="rId268"/>
              </p:custDataLst>
            </p:nvPr>
          </p:nvSpPr>
          <p:spPr bwMode="auto">
            <a:xfrm>
              <a:off x="7895349" y="2865645"/>
              <a:ext cx="21944" cy="66622"/>
            </a:xfrm>
            <a:custGeom>
              <a:avLst/>
              <a:gdLst>
                <a:gd name="T0" fmla="*/ 4763 w 52"/>
                <a:gd name="T1" fmla="*/ 57150 h 50"/>
                <a:gd name="T2" fmla="*/ 0 w 52"/>
                <a:gd name="T3" fmla="*/ 36576 h 50"/>
                <a:gd name="T4" fmla="*/ 733 w 52"/>
                <a:gd name="T5" fmla="*/ 28575 h 50"/>
                <a:gd name="T6" fmla="*/ 2198 w 52"/>
                <a:gd name="T7" fmla="*/ 20574 h 50"/>
                <a:gd name="T8" fmla="*/ 4396 w 52"/>
                <a:gd name="T9" fmla="*/ 14859 h 50"/>
                <a:gd name="T10" fmla="*/ 6594 w 52"/>
                <a:gd name="T11" fmla="*/ 10287 h 50"/>
                <a:gd name="T12" fmla="*/ 9525 w 52"/>
                <a:gd name="T13" fmla="*/ 5715 h 50"/>
                <a:gd name="T14" fmla="*/ 12456 w 52"/>
                <a:gd name="T15" fmla="*/ 3429 h 50"/>
                <a:gd name="T16" fmla="*/ 15753 w 52"/>
                <a:gd name="T17" fmla="*/ 1143 h 50"/>
                <a:gd name="T18" fmla="*/ 19050 w 52"/>
                <a:gd name="T19" fmla="*/ 0 h 50"/>
                <a:gd name="T20" fmla="*/ 14654 w 52"/>
                <a:gd name="T21" fmla="*/ 12573 h 50"/>
                <a:gd name="T22" fmla="*/ 9891 w 52"/>
                <a:gd name="T23" fmla="*/ 25146 h 50"/>
                <a:gd name="T24" fmla="*/ 8060 w 52"/>
                <a:gd name="T25" fmla="*/ 34290 h 50"/>
                <a:gd name="T26" fmla="*/ 6228 w 52"/>
                <a:gd name="T27" fmla="*/ 41148 h 50"/>
                <a:gd name="T28" fmla="*/ 5129 w 52"/>
                <a:gd name="T29" fmla="*/ 49149 h 50"/>
                <a:gd name="T30" fmla="*/ 4763 w 52"/>
                <a:gd name="T31" fmla="*/ 5715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26" name="Freeform 482"/>
            <p:cNvSpPr>
              <a:spLocks/>
            </p:cNvSpPr>
            <p:nvPr>
              <p:custDataLst>
                <p:tags r:id="rId269"/>
              </p:custDataLst>
            </p:nvPr>
          </p:nvSpPr>
          <p:spPr bwMode="auto">
            <a:xfrm>
              <a:off x="7732597" y="2867496"/>
              <a:ext cx="162752" cy="146197"/>
            </a:xfrm>
            <a:custGeom>
              <a:avLst/>
              <a:gdLst>
                <a:gd name="T0" fmla="*/ 33556 w 320"/>
                <a:gd name="T1" fmla="*/ 123804 h 234"/>
                <a:gd name="T2" fmla="*/ 26933 w 320"/>
                <a:gd name="T3" fmla="*/ 121124 h 234"/>
                <a:gd name="T4" fmla="*/ 29141 w 320"/>
                <a:gd name="T5" fmla="*/ 118981 h 234"/>
                <a:gd name="T6" fmla="*/ 33997 w 320"/>
                <a:gd name="T7" fmla="*/ 116301 h 234"/>
                <a:gd name="T8" fmla="*/ 28258 w 320"/>
                <a:gd name="T9" fmla="*/ 109334 h 234"/>
                <a:gd name="T10" fmla="*/ 18986 w 320"/>
                <a:gd name="T11" fmla="*/ 101294 h 234"/>
                <a:gd name="T12" fmla="*/ 15895 w 320"/>
                <a:gd name="T13" fmla="*/ 95935 h 234"/>
                <a:gd name="T14" fmla="*/ 15012 w 320"/>
                <a:gd name="T15" fmla="*/ 91647 h 234"/>
                <a:gd name="T16" fmla="*/ 15012 w 320"/>
                <a:gd name="T17" fmla="*/ 87896 h 234"/>
                <a:gd name="T18" fmla="*/ 15895 w 320"/>
                <a:gd name="T19" fmla="*/ 84144 h 234"/>
                <a:gd name="T20" fmla="*/ 18986 w 320"/>
                <a:gd name="T21" fmla="*/ 79856 h 234"/>
                <a:gd name="T22" fmla="*/ 24725 w 320"/>
                <a:gd name="T23" fmla="*/ 75569 h 234"/>
                <a:gd name="T24" fmla="*/ 32231 w 320"/>
                <a:gd name="T25" fmla="*/ 73425 h 234"/>
                <a:gd name="T26" fmla="*/ 35322 w 320"/>
                <a:gd name="T27" fmla="*/ 67530 h 234"/>
                <a:gd name="T28" fmla="*/ 29582 w 320"/>
                <a:gd name="T29" fmla="*/ 59490 h 234"/>
                <a:gd name="T30" fmla="*/ 26933 w 320"/>
                <a:gd name="T31" fmla="*/ 54667 h 234"/>
                <a:gd name="T32" fmla="*/ 26492 w 320"/>
                <a:gd name="T33" fmla="*/ 46092 h 234"/>
                <a:gd name="T34" fmla="*/ 24284 w 320"/>
                <a:gd name="T35" fmla="*/ 37516 h 234"/>
                <a:gd name="T36" fmla="*/ 20310 w 320"/>
                <a:gd name="T37" fmla="*/ 24654 h 234"/>
                <a:gd name="T38" fmla="*/ 14570 w 320"/>
                <a:gd name="T39" fmla="*/ 16614 h 234"/>
                <a:gd name="T40" fmla="*/ 8831 w 320"/>
                <a:gd name="T41" fmla="*/ 13399 h 234"/>
                <a:gd name="T42" fmla="*/ 3091 w 320"/>
                <a:gd name="T43" fmla="*/ 5359 h 234"/>
                <a:gd name="T44" fmla="*/ 3974 w 320"/>
                <a:gd name="T45" fmla="*/ 0 h 234"/>
                <a:gd name="T46" fmla="*/ 10597 w 320"/>
                <a:gd name="T47" fmla="*/ 0 h 234"/>
                <a:gd name="T48" fmla="*/ 16778 w 320"/>
                <a:gd name="T49" fmla="*/ 1608 h 234"/>
                <a:gd name="T50" fmla="*/ 24725 w 320"/>
                <a:gd name="T51" fmla="*/ 8575 h 234"/>
                <a:gd name="T52" fmla="*/ 34439 w 320"/>
                <a:gd name="T53" fmla="*/ 18758 h 234"/>
                <a:gd name="T54" fmla="*/ 42386 w 320"/>
                <a:gd name="T55" fmla="*/ 25726 h 234"/>
                <a:gd name="T56" fmla="*/ 52541 w 320"/>
                <a:gd name="T57" fmla="*/ 31085 h 234"/>
                <a:gd name="T58" fmla="*/ 67112 w 320"/>
                <a:gd name="T59" fmla="*/ 37516 h 234"/>
                <a:gd name="T60" fmla="*/ 79916 w 320"/>
                <a:gd name="T61" fmla="*/ 42340 h 234"/>
                <a:gd name="T62" fmla="*/ 94486 w 320"/>
                <a:gd name="T63" fmla="*/ 45556 h 234"/>
                <a:gd name="T64" fmla="*/ 104200 w 320"/>
                <a:gd name="T65" fmla="*/ 41268 h 234"/>
                <a:gd name="T66" fmla="*/ 113472 w 320"/>
                <a:gd name="T67" fmla="*/ 44484 h 234"/>
                <a:gd name="T68" fmla="*/ 125393 w 320"/>
                <a:gd name="T69" fmla="*/ 57347 h 234"/>
                <a:gd name="T70" fmla="*/ 134665 w 320"/>
                <a:gd name="T71" fmla="*/ 63778 h 234"/>
                <a:gd name="T72" fmla="*/ 131133 w 320"/>
                <a:gd name="T73" fmla="*/ 71281 h 234"/>
                <a:gd name="T74" fmla="*/ 118329 w 320"/>
                <a:gd name="T75" fmla="*/ 77177 h 234"/>
                <a:gd name="T76" fmla="*/ 109940 w 320"/>
                <a:gd name="T77" fmla="*/ 79320 h 234"/>
                <a:gd name="T78" fmla="*/ 104641 w 320"/>
                <a:gd name="T79" fmla="*/ 85216 h 234"/>
                <a:gd name="T80" fmla="*/ 102434 w 320"/>
                <a:gd name="T81" fmla="*/ 94327 h 234"/>
                <a:gd name="T82" fmla="*/ 101992 w 320"/>
                <a:gd name="T83" fmla="*/ 100222 h 234"/>
                <a:gd name="T84" fmla="*/ 98019 w 320"/>
                <a:gd name="T85" fmla="*/ 102902 h 234"/>
                <a:gd name="T86" fmla="*/ 90071 w 320"/>
                <a:gd name="T87" fmla="*/ 101294 h 234"/>
                <a:gd name="T88" fmla="*/ 82124 w 320"/>
                <a:gd name="T89" fmla="*/ 97007 h 234"/>
                <a:gd name="T90" fmla="*/ 74176 w 320"/>
                <a:gd name="T91" fmla="*/ 91111 h 234"/>
                <a:gd name="T92" fmla="*/ 68436 w 320"/>
                <a:gd name="T93" fmla="*/ 87896 h 234"/>
                <a:gd name="T94" fmla="*/ 64021 w 320"/>
                <a:gd name="T95" fmla="*/ 86288 h 234"/>
                <a:gd name="T96" fmla="*/ 57840 w 320"/>
                <a:gd name="T97" fmla="*/ 86824 h 234"/>
                <a:gd name="T98" fmla="*/ 50334 w 320"/>
                <a:gd name="T99" fmla="*/ 89503 h 234"/>
                <a:gd name="T100" fmla="*/ 44153 w 320"/>
                <a:gd name="T101" fmla="*/ 92719 h 234"/>
                <a:gd name="T102" fmla="*/ 38413 w 320"/>
                <a:gd name="T103" fmla="*/ 95399 h 234"/>
                <a:gd name="T104" fmla="*/ 37530 w 320"/>
                <a:gd name="T105" fmla="*/ 98079 h 234"/>
                <a:gd name="T106" fmla="*/ 42386 w 320"/>
                <a:gd name="T107" fmla="*/ 102366 h 234"/>
                <a:gd name="T108" fmla="*/ 51217 w 320"/>
                <a:gd name="T109" fmla="*/ 107190 h 234"/>
                <a:gd name="T110" fmla="*/ 55632 w 320"/>
                <a:gd name="T111" fmla="*/ 113621 h 234"/>
                <a:gd name="T112" fmla="*/ 49892 w 320"/>
                <a:gd name="T113" fmla="*/ 120053 h 234"/>
                <a:gd name="T114" fmla="*/ 45036 w 320"/>
                <a:gd name="T115" fmla="*/ 123804 h 234"/>
                <a:gd name="T116" fmla="*/ 40179 w 320"/>
                <a:gd name="T117" fmla="*/ 125412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27" name="Freeform 483"/>
            <p:cNvSpPr>
              <a:spLocks/>
            </p:cNvSpPr>
            <p:nvPr>
              <p:custDataLst>
                <p:tags r:id="rId270"/>
              </p:custDataLst>
            </p:nvPr>
          </p:nvSpPr>
          <p:spPr bwMode="auto">
            <a:xfrm>
              <a:off x="7697853" y="3280180"/>
              <a:ext cx="60345" cy="66622"/>
            </a:xfrm>
            <a:custGeom>
              <a:avLst/>
              <a:gdLst>
                <a:gd name="T0" fmla="*/ 13830 w 125"/>
                <a:gd name="T1" fmla="*/ 11676 h 93"/>
                <a:gd name="T2" fmla="*/ 18021 w 125"/>
                <a:gd name="T3" fmla="*/ 11676 h 93"/>
                <a:gd name="T4" fmla="*/ 21793 w 125"/>
                <a:gd name="T5" fmla="*/ 11676 h 93"/>
                <a:gd name="T6" fmla="*/ 23050 w 125"/>
                <a:gd name="T7" fmla="*/ 11676 h 93"/>
                <a:gd name="T8" fmla="*/ 24308 w 125"/>
                <a:gd name="T9" fmla="*/ 10447 h 93"/>
                <a:gd name="T10" fmla="*/ 25565 w 125"/>
                <a:gd name="T11" fmla="*/ 9218 h 93"/>
                <a:gd name="T12" fmla="*/ 27241 w 125"/>
                <a:gd name="T13" fmla="*/ 6760 h 93"/>
                <a:gd name="T14" fmla="*/ 28499 w 125"/>
                <a:gd name="T15" fmla="*/ 4916 h 93"/>
                <a:gd name="T16" fmla="*/ 29337 w 125"/>
                <a:gd name="T17" fmla="*/ 3073 h 93"/>
                <a:gd name="T18" fmla="*/ 30175 w 125"/>
                <a:gd name="T19" fmla="*/ 1844 h 93"/>
                <a:gd name="T20" fmla="*/ 30175 w 125"/>
                <a:gd name="T21" fmla="*/ 0 h 93"/>
                <a:gd name="T22" fmla="*/ 49453 w 125"/>
                <a:gd name="T23" fmla="*/ 0 h 93"/>
                <a:gd name="T24" fmla="*/ 51130 w 125"/>
                <a:gd name="T25" fmla="*/ 9218 h 93"/>
                <a:gd name="T26" fmla="*/ 52387 w 125"/>
                <a:gd name="T27" fmla="*/ 15363 h 93"/>
                <a:gd name="T28" fmla="*/ 51968 w 125"/>
                <a:gd name="T29" fmla="*/ 17821 h 93"/>
                <a:gd name="T30" fmla="*/ 51130 w 125"/>
                <a:gd name="T31" fmla="*/ 20279 h 93"/>
                <a:gd name="T32" fmla="*/ 49872 w 125"/>
                <a:gd name="T33" fmla="*/ 21508 h 93"/>
                <a:gd name="T34" fmla="*/ 49034 w 125"/>
                <a:gd name="T35" fmla="*/ 22737 h 93"/>
                <a:gd name="T36" fmla="*/ 46520 w 125"/>
                <a:gd name="T37" fmla="*/ 24581 h 93"/>
                <a:gd name="T38" fmla="*/ 43586 w 125"/>
                <a:gd name="T39" fmla="*/ 25195 h 93"/>
                <a:gd name="T40" fmla="*/ 36880 w 125"/>
                <a:gd name="T41" fmla="*/ 25195 h 93"/>
                <a:gd name="T42" fmla="*/ 30175 w 125"/>
                <a:gd name="T43" fmla="*/ 26424 h 93"/>
                <a:gd name="T44" fmla="*/ 29337 w 125"/>
                <a:gd name="T45" fmla="*/ 28882 h 93"/>
                <a:gd name="T46" fmla="*/ 28918 w 125"/>
                <a:gd name="T47" fmla="*/ 32569 h 93"/>
                <a:gd name="T48" fmla="*/ 28079 w 125"/>
                <a:gd name="T49" fmla="*/ 37485 h 93"/>
                <a:gd name="T50" fmla="*/ 28079 w 125"/>
                <a:gd name="T51" fmla="*/ 43631 h 93"/>
                <a:gd name="T52" fmla="*/ 27660 w 125"/>
                <a:gd name="T53" fmla="*/ 52848 h 93"/>
                <a:gd name="T54" fmla="*/ 27660 w 125"/>
                <a:gd name="T55" fmla="*/ 57150 h 93"/>
                <a:gd name="T56" fmla="*/ 20536 w 125"/>
                <a:gd name="T57" fmla="*/ 52234 h 93"/>
                <a:gd name="T58" fmla="*/ 11316 w 125"/>
                <a:gd name="T59" fmla="*/ 44860 h 93"/>
                <a:gd name="T60" fmla="*/ 6706 w 125"/>
                <a:gd name="T61" fmla="*/ 39944 h 93"/>
                <a:gd name="T62" fmla="*/ 2934 w 125"/>
                <a:gd name="T63" fmla="*/ 35642 h 93"/>
                <a:gd name="T64" fmla="*/ 1676 w 125"/>
                <a:gd name="T65" fmla="*/ 33184 h 93"/>
                <a:gd name="T66" fmla="*/ 838 w 125"/>
                <a:gd name="T67" fmla="*/ 30726 h 93"/>
                <a:gd name="T68" fmla="*/ 0 w 125"/>
                <a:gd name="T69" fmla="*/ 28882 h 93"/>
                <a:gd name="T70" fmla="*/ 0 w 125"/>
                <a:gd name="T71" fmla="*/ 26424 h 93"/>
                <a:gd name="T72" fmla="*/ 2934 w 125"/>
                <a:gd name="T73" fmla="*/ 26424 h 93"/>
                <a:gd name="T74" fmla="*/ 6286 w 125"/>
                <a:gd name="T75" fmla="*/ 25195 h 93"/>
                <a:gd name="T76" fmla="*/ 8382 w 125"/>
                <a:gd name="T77" fmla="*/ 23966 h 93"/>
                <a:gd name="T78" fmla="*/ 9639 w 125"/>
                <a:gd name="T79" fmla="*/ 22123 h 93"/>
                <a:gd name="T80" fmla="*/ 11735 w 125"/>
                <a:gd name="T81" fmla="*/ 17206 h 93"/>
                <a:gd name="T82" fmla="*/ 13830 w 125"/>
                <a:gd name="T83" fmla="*/ 11676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28" name="Freeform 484"/>
            <p:cNvSpPr>
              <a:spLocks/>
            </p:cNvSpPr>
            <p:nvPr>
              <p:custDataLst>
                <p:tags r:id="rId271"/>
              </p:custDataLst>
            </p:nvPr>
          </p:nvSpPr>
          <p:spPr bwMode="auto">
            <a:xfrm>
              <a:off x="7635678" y="3296836"/>
              <a:ext cx="69489" cy="98081"/>
            </a:xfrm>
            <a:custGeom>
              <a:avLst/>
              <a:gdLst>
                <a:gd name="T0" fmla="*/ 9071 w 133"/>
                <a:gd name="T1" fmla="*/ 6556 h 154"/>
                <a:gd name="T2" fmla="*/ 10886 w 133"/>
                <a:gd name="T3" fmla="*/ 5463 h 154"/>
                <a:gd name="T4" fmla="*/ 14061 w 133"/>
                <a:gd name="T5" fmla="*/ 3278 h 154"/>
                <a:gd name="T6" fmla="*/ 15421 w 133"/>
                <a:gd name="T7" fmla="*/ 2185 h 154"/>
                <a:gd name="T8" fmla="*/ 16782 w 133"/>
                <a:gd name="T9" fmla="*/ 1093 h 154"/>
                <a:gd name="T10" fmla="*/ 19050 w 133"/>
                <a:gd name="T11" fmla="*/ 546 h 154"/>
                <a:gd name="T12" fmla="*/ 20864 w 133"/>
                <a:gd name="T13" fmla="*/ 0 h 154"/>
                <a:gd name="T14" fmla="*/ 26761 w 133"/>
                <a:gd name="T15" fmla="*/ 546 h 154"/>
                <a:gd name="T16" fmla="*/ 31750 w 133"/>
                <a:gd name="T17" fmla="*/ 2185 h 154"/>
                <a:gd name="T18" fmla="*/ 36739 w 133"/>
                <a:gd name="T19" fmla="*/ 4371 h 154"/>
                <a:gd name="T20" fmla="*/ 40821 w 133"/>
                <a:gd name="T21" fmla="*/ 7649 h 154"/>
                <a:gd name="T22" fmla="*/ 44904 w 133"/>
                <a:gd name="T23" fmla="*/ 11473 h 154"/>
                <a:gd name="T24" fmla="*/ 47625 w 133"/>
                <a:gd name="T25" fmla="*/ 16390 h 154"/>
                <a:gd name="T26" fmla="*/ 50800 w 133"/>
                <a:gd name="T27" fmla="*/ 21854 h 154"/>
                <a:gd name="T28" fmla="*/ 52614 w 133"/>
                <a:gd name="T29" fmla="*/ 27317 h 154"/>
                <a:gd name="T30" fmla="*/ 54882 w 133"/>
                <a:gd name="T31" fmla="*/ 32781 h 154"/>
                <a:gd name="T32" fmla="*/ 56243 w 133"/>
                <a:gd name="T33" fmla="*/ 38790 h 154"/>
                <a:gd name="T34" fmla="*/ 57604 w 133"/>
                <a:gd name="T35" fmla="*/ 44800 h 154"/>
                <a:gd name="T36" fmla="*/ 58964 w 133"/>
                <a:gd name="T37" fmla="*/ 51356 h 154"/>
                <a:gd name="T38" fmla="*/ 59871 w 133"/>
                <a:gd name="T39" fmla="*/ 63376 h 154"/>
                <a:gd name="T40" fmla="*/ 60325 w 133"/>
                <a:gd name="T41" fmla="*/ 73756 h 154"/>
                <a:gd name="T42" fmla="*/ 59871 w 133"/>
                <a:gd name="T43" fmla="*/ 75395 h 154"/>
                <a:gd name="T44" fmla="*/ 58964 w 133"/>
                <a:gd name="T45" fmla="*/ 77035 h 154"/>
                <a:gd name="T46" fmla="*/ 56696 w 133"/>
                <a:gd name="T47" fmla="*/ 78674 h 154"/>
                <a:gd name="T48" fmla="*/ 54882 w 133"/>
                <a:gd name="T49" fmla="*/ 80313 h 154"/>
                <a:gd name="T50" fmla="*/ 52161 w 133"/>
                <a:gd name="T51" fmla="*/ 81952 h 154"/>
                <a:gd name="T52" fmla="*/ 49893 w 133"/>
                <a:gd name="T53" fmla="*/ 83591 h 154"/>
                <a:gd name="T54" fmla="*/ 47171 w 133"/>
                <a:gd name="T55" fmla="*/ 84137 h 154"/>
                <a:gd name="T56" fmla="*/ 44904 w 133"/>
                <a:gd name="T57" fmla="*/ 84137 h 154"/>
                <a:gd name="T58" fmla="*/ 42182 w 133"/>
                <a:gd name="T59" fmla="*/ 83591 h 154"/>
                <a:gd name="T60" fmla="*/ 39461 w 133"/>
                <a:gd name="T61" fmla="*/ 81405 h 154"/>
                <a:gd name="T62" fmla="*/ 35832 w 133"/>
                <a:gd name="T63" fmla="*/ 77035 h 154"/>
                <a:gd name="T64" fmla="*/ 32204 w 133"/>
                <a:gd name="T65" fmla="*/ 73210 h 154"/>
                <a:gd name="T66" fmla="*/ 29029 w 133"/>
                <a:gd name="T67" fmla="*/ 68839 h 154"/>
                <a:gd name="T68" fmla="*/ 26307 w 133"/>
                <a:gd name="T69" fmla="*/ 64469 h 154"/>
                <a:gd name="T70" fmla="*/ 24493 w 133"/>
                <a:gd name="T71" fmla="*/ 60644 h 154"/>
                <a:gd name="T72" fmla="*/ 24039 w 133"/>
                <a:gd name="T73" fmla="*/ 57366 h 154"/>
                <a:gd name="T74" fmla="*/ 24493 w 133"/>
                <a:gd name="T75" fmla="*/ 53542 h 154"/>
                <a:gd name="T76" fmla="*/ 25400 w 133"/>
                <a:gd name="T77" fmla="*/ 45347 h 154"/>
                <a:gd name="T78" fmla="*/ 26307 w 133"/>
                <a:gd name="T79" fmla="*/ 37151 h 154"/>
                <a:gd name="T80" fmla="*/ 26761 w 133"/>
                <a:gd name="T81" fmla="*/ 33873 h 154"/>
                <a:gd name="T82" fmla="*/ 21318 w 133"/>
                <a:gd name="T83" fmla="*/ 33327 h 154"/>
                <a:gd name="T84" fmla="*/ 16329 w 133"/>
                <a:gd name="T85" fmla="*/ 32234 h 154"/>
                <a:gd name="T86" fmla="*/ 11339 w 133"/>
                <a:gd name="T87" fmla="*/ 30595 h 154"/>
                <a:gd name="T88" fmla="*/ 7711 w 133"/>
                <a:gd name="T89" fmla="*/ 28410 h 154"/>
                <a:gd name="T90" fmla="*/ 5896 w 133"/>
                <a:gd name="T91" fmla="*/ 26771 h 154"/>
                <a:gd name="T92" fmla="*/ 4536 w 133"/>
                <a:gd name="T93" fmla="*/ 25132 h 154"/>
                <a:gd name="T94" fmla="*/ 3175 w 133"/>
                <a:gd name="T95" fmla="*/ 23493 h 154"/>
                <a:gd name="T96" fmla="*/ 1814 w 133"/>
                <a:gd name="T97" fmla="*/ 21307 h 154"/>
                <a:gd name="T98" fmla="*/ 907 w 133"/>
                <a:gd name="T99" fmla="*/ 18576 h 154"/>
                <a:gd name="T100" fmla="*/ 454 w 133"/>
                <a:gd name="T101" fmla="*/ 15844 h 154"/>
                <a:gd name="T102" fmla="*/ 0 w 133"/>
                <a:gd name="T103" fmla="*/ 13112 h 154"/>
                <a:gd name="T104" fmla="*/ 0 w 133"/>
                <a:gd name="T105" fmla="*/ 9834 h 154"/>
                <a:gd name="T106" fmla="*/ 3175 w 133"/>
                <a:gd name="T107" fmla="*/ 8195 h 154"/>
                <a:gd name="T108" fmla="*/ 9071 w 133"/>
                <a:gd name="T109" fmla="*/ 6556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29" name="Freeform 485"/>
            <p:cNvSpPr>
              <a:spLocks/>
            </p:cNvSpPr>
            <p:nvPr>
              <p:custDataLst>
                <p:tags r:id="rId272"/>
              </p:custDataLst>
            </p:nvPr>
          </p:nvSpPr>
          <p:spPr bwMode="auto">
            <a:xfrm>
              <a:off x="7653965" y="3019245"/>
              <a:ext cx="241384" cy="284994"/>
            </a:xfrm>
            <a:custGeom>
              <a:avLst/>
              <a:gdLst>
                <a:gd name="T0" fmla="*/ 57896 w 485"/>
                <a:gd name="T1" fmla="*/ 183356 h 468"/>
                <a:gd name="T2" fmla="*/ 72154 w 485"/>
                <a:gd name="T3" fmla="*/ 177088 h 468"/>
                <a:gd name="T4" fmla="*/ 86412 w 485"/>
                <a:gd name="T5" fmla="*/ 177088 h 468"/>
                <a:gd name="T6" fmla="*/ 97646 w 485"/>
                <a:gd name="T7" fmla="*/ 181789 h 468"/>
                <a:gd name="T8" fmla="*/ 96782 w 485"/>
                <a:gd name="T9" fmla="*/ 170819 h 468"/>
                <a:gd name="T10" fmla="*/ 95054 w 485"/>
                <a:gd name="T11" fmla="*/ 165073 h 468"/>
                <a:gd name="T12" fmla="*/ 100670 w 485"/>
                <a:gd name="T13" fmla="*/ 158282 h 468"/>
                <a:gd name="T14" fmla="*/ 103263 w 485"/>
                <a:gd name="T15" fmla="*/ 144178 h 468"/>
                <a:gd name="T16" fmla="*/ 104559 w 485"/>
                <a:gd name="T17" fmla="*/ 128506 h 468"/>
                <a:gd name="T18" fmla="*/ 115793 w 485"/>
                <a:gd name="T19" fmla="*/ 133208 h 468"/>
                <a:gd name="T20" fmla="*/ 129619 w 485"/>
                <a:gd name="T21" fmla="*/ 124327 h 468"/>
                <a:gd name="T22" fmla="*/ 136532 w 485"/>
                <a:gd name="T23" fmla="*/ 113357 h 468"/>
                <a:gd name="T24" fmla="*/ 126594 w 485"/>
                <a:gd name="T25" fmla="*/ 101342 h 468"/>
                <a:gd name="T26" fmla="*/ 137396 w 485"/>
                <a:gd name="T27" fmla="*/ 103954 h 468"/>
                <a:gd name="T28" fmla="*/ 148197 w 485"/>
                <a:gd name="T29" fmla="*/ 105521 h 468"/>
                <a:gd name="T30" fmla="*/ 149493 w 485"/>
                <a:gd name="T31" fmla="*/ 96641 h 468"/>
                <a:gd name="T32" fmla="*/ 127458 w 485"/>
                <a:gd name="T33" fmla="*/ 50149 h 468"/>
                <a:gd name="T34" fmla="*/ 123138 w 485"/>
                <a:gd name="T35" fmla="*/ 27686 h 468"/>
                <a:gd name="T36" fmla="*/ 125730 w 485"/>
                <a:gd name="T37" fmla="*/ 9925 h 468"/>
                <a:gd name="T38" fmla="*/ 136532 w 485"/>
                <a:gd name="T39" fmla="*/ 522 h 468"/>
                <a:gd name="T40" fmla="*/ 145173 w 485"/>
                <a:gd name="T41" fmla="*/ 9403 h 468"/>
                <a:gd name="T42" fmla="*/ 162887 w 485"/>
                <a:gd name="T43" fmla="*/ 23507 h 468"/>
                <a:gd name="T44" fmla="*/ 179306 w 485"/>
                <a:gd name="T45" fmla="*/ 37612 h 468"/>
                <a:gd name="T46" fmla="*/ 184058 w 485"/>
                <a:gd name="T47" fmla="*/ 51193 h 468"/>
                <a:gd name="T48" fmla="*/ 188379 w 485"/>
                <a:gd name="T49" fmla="*/ 71566 h 468"/>
                <a:gd name="T50" fmla="*/ 192268 w 485"/>
                <a:gd name="T51" fmla="*/ 90372 h 468"/>
                <a:gd name="T52" fmla="*/ 184922 w 485"/>
                <a:gd name="T53" fmla="*/ 93506 h 468"/>
                <a:gd name="T54" fmla="*/ 178009 w 485"/>
                <a:gd name="T55" fmla="*/ 96641 h 468"/>
                <a:gd name="T56" fmla="*/ 184058 w 485"/>
                <a:gd name="T57" fmla="*/ 103954 h 468"/>
                <a:gd name="T58" fmla="*/ 192268 w 485"/>
                <a:gd name="T59" fmla="*/ 106044 h 468"/>
                <a:gd name="T60" fmla="*/ 196588 w 485"/>
                <a:gd name="T61" fmla="*/ 136864 h 468"/>
                <a:gd name="T62" fmla="*/ 205229 w 485"/>
                <a:gd name="T63" fmla="*/ 162983 h 468"/>
                <a:gd name="T64" fmla="*/ 207390 w 485"/>
                <a:gd name="T65" fmla="*/ 199028 h 468"/>
                <a:gd name="T66" fmla="*/ 200045 w 485"/>
                <a:gd name="T67" fmla="*/ 190147 h 468"/>
                <a:gd name="T68" fmla="*/ 195724 w 485"/>
                <a:gd name="T69" fmla="*/ 185968 h 468"/>
                <a:gd name="T70" fmla="*/ 188379 w 485"/>
                <a:gd name="T71" fmla="*/ 189625 h 468"/>
                <a:gd name="T72" fmla="*/ 185355 w 485"/>
                <a:gd name="T73" fmla="*/ 208431 h 468"/>
                <a:gd name="T74" fmla="*/ 176281 w 485"/>
                <a:gd name="T75" fmla="*/ 203207 h 468"/>
                <a:gd name="T76" fmla="*/ 168072 w 485"/>
                <a:gd name="T77" fmla="*/ 199550 h 468"/>
                <a:gd name="T78" fmla="*/ 162455 w 485"/>
                <a:gd name="T79" fmla="*/ 209998 h 468"/>
                <a:gd name="T80" fmla="*/ 149061 w 485"/>
                <a:gd name="T81" fmla="*/ 215744 h 468"/>
                <a:gd name="T82" fmla="*/ 144309 w 485"/>
                <a:gd name="T83" fmla="*/ 208953 h 468"/>
                <a:gd name="T84" fmla="*/ 134803 w 485"/>
                <a:gd name="T85" fmla="*/ 206341 h 468"/>
                <a:gd name="T86" fmla="*/ 130915 w 485"/>
                <a:gd name="T87" fmla="*/ 222535 h 468"/>
                <a:gd name="T88" fmla="*/ 129186 w 485"/>
                <a:gd name="T89" fmla="*/ 235072 h 468"/>
                <a:gd name="T90" fmla="*/ 132643 w 485"/>
                <a:gd name="T91" fmla="*/ 243430 h 468"/>
                <a:gd name="T92" fmla="*/ 117521 w 485"/>
                <a:gd name="T93" fmla="*/ 244475 h 468"/>
                <a:gd name="T94" fmla="*/ 111472 w 485"/>
                <a:gd name="T95" fmla="*/ 242908 h 468"/>
                <a:gd name="T96" fmla="*/ 105423 w 485"/>
                <a:gd name="T97" fmla="*/ 229848 h 468"/>
                <a:gd name="T98" fmla="*/ 98942 w 485"/>
                <a:gd name="T99" fmla="*/ 218356 h 468"/>
                <a:gd name="T100" fmla="*/ 88141 w 485"/>
                <a:gd name="T101" fmla="*/ 212087 h 468"/>
                <a:gd name="T102" fmla="*/ 82092 w 485"/>
                <a:gd name="T103" fmla="*/ 205819 h 468"/>
                <a:gd name="T104" fmla="*/ 58760 w 485"/>
                <a:gd name="T105" fmla="*/ 217833 h 468"/>
                <a:gd name="T106" fmla="*/ 38886 w 485"/>
                <a:gd name="T107" fmla="*/ 227236 h 468"/>
                <a:gd name="T108" fmla="*/ 28084 w 485"/>
                <a:gd name="T109" fmla="*/ 239774 h 468"/>
                <a:gd name="T110" fmla="*/ 11666 w 485"/>
                <a:gd name="T111" fmla="*/ 240818 h 468"/>
                <a:gd name="T112" fmla="*/ 3024 w 485"/>
                <a:gd name="T113" fmla="*/ 228804 h 468"/>
                <a:gd name="T114" fmla="*/ 0 w 485"/>
                <a:gd name="T115" fmla="*/ 217833 h 468"/>
                <a:gd name="T116" fmla="*/ 3024 w 485"/>
                <a:gd name="T117" fmla="*/ 215744 h 468"/>
                <a:gd name="T118" fmla="*/ 11666 w 485"/>
                <a:gd name="T119" fmla="*/ 216266 h 468"/>
                <a:gd name="T120" fmla="*/ 20739 w 485"/>
                <a:gd name="T121" fmla="*/ 211565 h 468"/>
                <a:gd name="T122" fmla="*/ 31108 w 485"/>
                <a:gd name="T123" fmla="*/ 192759 h 468"/>
                <a:gd name="T124" fmla="*/ 40182 w 485"/>
                <a:gd name="T125" fmla="*/ 183879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C6AD68"/>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30" name="Freeform 486"/>
            <p:cNvSpPr>
              <a:spLocks/>
            </p:cNvSpPr>
            <p:nvPr>
              <p:custDataLst>
                <p:tags r:id="rId273"/>
              </p:custDataLst>
            </p:nvPr>
          </p:nvSpPr>
          <p:spPr bwMode="auto">
            <a:xfrm>
              <a:off x="4870733" y="1725671"/>
              <a:ext cx="124349" cy="70323"/>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31" name="Freeform 487"/>
            <p:cNvSpPr>
              <a:spLocks/>
            </p:cNvSpPr>
            <p:nvPr>
              <p:custDataLst>
                <p:tags r:id="rId274"/>
              </p:custDataLst>
            </p:nvPr>
          </p:nvSpPr>
          <p:spPr bwMode="auto">
            <a:xfrm>
              <a:off x="5035313" y="1705316"/>
              <a:ext cx="73147" cy="66622"/>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32" name="Freeform 488"/>
            <p:cNvSpPr>
              <a:spLocks/>
            </p:cNvSpPr>
            <p:nvPr>
              <p:custDataLst>
                <p:tags r:id="rId275"/>
              </p:custDataLst>
            </p:nvPr>
          </p:nvSpPr>
          <p:spPr bwMode="auto">
            <a:xfrm>
              <a:off x="5077372" y="1714568"/>
              <a:ext cx="149951" cy="66622"/>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33" name="Freeform 489"/>
            <p:cNvSpPr>
              <a:spLocks/>
            </p:cNvSpPr>
            <p:nvPr>
              <p:custDataLst>
                <p:tags r:id="rId276"/>
              </p:custDataLst>
            </p:nvPr>
          </p:nvSpPr>
          <p:spPr bwMode="auto">
            <a:xfrm>
              <a:off x="5691804" y="1931089"/>
              <a:ext cx="47545" cy="66622"/>
            </a:xfrm>
            <a:custGeom>
              <a:avLst/>
              <a:gdLst>
                <a:gd name="T0" fmla="*/ 38386 w 100"/>
                <a:gd name="T1" fmla="*/ 0 h 42"/>
                <a:gd name="T2" fmla="*/ 40037 w 100"/>
                <a:gd name="T3" fmla="*/ 9525 h 42"/>
                <a:gd name="T4" fmla="*/ 41275 w 100"/>
                <a:gd name="T5" fmla="*/ 24493 h 42"/>
                <a:gd name="T6" fmla="*/ 37973 w 100"/>
                <a:gd name="T7" fmla="*/ 32657 h 42"/>
                <a:gd name="T8" fmla="*/ 35497 w 100"/>
                <a:gd name="T9" fmla="*/ 39461 h 42"/>
                <a:gd name="T10" fmla="*/ 32607 w 100"/>
                <a:gd name="T11" fmla="*/ 46264 h 42"/>
                <a:gd name="T12" fmla="*/ 29718 w 100"/>
                <a:gd name="T13" fmla="*/ 50346 h 42"/>
                <a:gd name="T14" fmla="*/ 26829 w 100"/>
                <a:gd name="T15" fmla="*/ 53068 h 42"/>
                <a:gd name="T16" fmla="*/ 23527 w 100"/>
                <a:gd name="T17" fmla="*/ 55789 h 42"/>
                <a:gd name="T18" fmla="*/ 20225 w 100"/>
                <a:gd name="T19" fmla="*/ 57150 h 42"/>
                <a:gd name="T20" fmla="*/ 16510 w 100"/>
                <a:gd name="T21" fmla="*/ 57150 h 42"/>
                <a:gd name="T22" fmla="*/ 11144 w 100"/>
                <a:gd name="T23" fmla="*/ 55789 h 42"/>
                <a:gd name="T24" fmla="*/ 4953 w 100"/>
                <a:gd name="T25" fmla="*/ 53068 h 42"/>
                <a:gd name="T26" fmla="*/ 413 w 100"/>
                <a:gd name="T27" fmla="*/ 50346 h 42"/>
                <a:gd name="T28" fmla="*/ 0 w 100"/>
                <a:gd name="T29" fmla="*/ 48986 h 42"/>
                <a:gd name="T30" fmla="*/ 2477 w 100"/>
                <a:gd name="T31" fmla="*/ 48986 h 42"/>
                <a:gd name="T32" fmla="*/ 4953 w 100"/>
                <a:gd name="T33" fmla="*/ 47625 h 42"/>
                <a:gd name="T34" fmla="*/ 7430 w 100"/>
                <a:gd name="T35" fmla="*/ 44904 h 42"/>
                <a:gd name="T36" fmla="*/ 9493 w 100"/>
                <a:gd name="T37" fmla="*/ 40821 h 42"/>
                <a:gd name="T38" fmla="*/ 13621 w 100"/>
                <a:gd name="T39" fmla="*/ 34018 h 42"/>
                <a:gd name="T40" fmla="*/ 18161 w 100"/>
                <a:gd name="T41" fmla="*/ 24493 h 42"/>
                <a:gd name="T42" fmla="*/ 22701 w 100"/>
                <a:gd name="T43" fmla="*/ 14968 h 42"/>
                <a:gd name="T44" fmla="*/ 27242 w 100"/>
                <a:gd name="T45" fmla="*/ 6804 h 42"/>
                <a:gd name="T46" fmla="*/ 29718 w 100"/>
                <a:gd name="T47" fmla="*/ 4082 h 42"/>
                <a:gd name="T48" fmla="*/ 32607 w 100"/>
                <a:gd name="T49" fmla="*/ 1361 h 42"/>
                <a:gd name="T50" fmla="*/ 35497 w 100"/>
                <a:gd name="T51" fmla="*/ 0 h 42"/>
                <a:gd name="T52" fmla="*/ 38386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34" name="Freeform 490"/>
            <p:cNvSpPr>
              <a:spLocks/>
            </p:cNvSpPr>
            <p:nvPr>
              <p:custDataLst>
                <p:tags r:id="rId277"/>
              </p:custDataLst>
            </p:nvPr>
          </p:nvSpPr>
          <p:spPr bwMode="auto">
            <a:xfrm>
              <a:off x="5587571" y="1766384"/>
              <a:ext cx="18287" cy="68473"/>
            </a:xfrm>
            <a:custGeom>
              <a:avLst/>
              <a:gdLst>
                <a:gd name="T0" fmla="*/ 15875 w 40"/>
                <a:gd name="T1" fmla="*/ 58738 h 5"/>
                <a:gd name="T2" fmla="*/ 0 w 40"/>
                <a:gd name="T3" fmla="*/ 58738 h 5"/>
                <a:gd name="T4" fmla="*/ 1984 w 40"/>
                <a:gd name="T5" fmla="*/ 35243 h 5"/>
                <a:gd name="T6" fmla="*/ 3572 w 40"/>
                <a:gd name="T7" fmla="*/ 11748 h 5"/>
                <a:gd name="T8" fmla="*/ 5953 w 40"/>
                <a:gd name="T9" fmla="*/ 0 h 5"/>
                <a:gd name="T10" fmla="*/ 7938 w 40"/>
                <a:gd name="T11" fmla="*/ 0 h 5"/>
                <a:gd name="T12" fmla="*/ 9922 w 40"/>
                <a:gd name="T13" fmla="*/ 0 h 5"/>
                <a:gd name="T14" fmla="*/ 11906 w 40"/>
                <a:gd name="T15" fmla="*/ 11748 h 5"/>
                <a:gd name="T16" fmla="*/ 13891 w 40"/>
                <a:gd name="T17" fmla="*/ 35243 h 5"/>
                <a:gd name="T18" fmla="*/ 15875 w 40"/>
                <a:gd name="T19" fmla="*/ 58738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35" name="Freeform 491"/>
            <p:cNvSpPr>
              <a:spLocks/>
            </p:cNvSpPr>
            <p:nvPr>
              <p:custDataLst>
                <p:tags r:id="rId278"/>
              </p:custDataLst>
            </p:nvPr>
          </p:nvSpPr>
          <p:spPr bwMode="auto">
            <a:xfrm>
              <a:off x="5613172" y="1718269"/>
              <a:ext cx="16457" cy="70323"/>
            </a:xfrm>
            <a:custGeom>
              <a:avLst/>
              <a:gdLst>
                <a:gd name="T0" fmla="*/ 0 w 33"/>
                <a:gd name="T1" fmla="*/ 36973 h 31"/>
                <a:gd name="T2" fmla="*/ 8659 w 33"/>
                <a:gd name="T3" fmla="*/ 0 h 31"/>
                <a:gd name="T4" fmla="*/ 8659 w 33"/>
                <a:gd name="T5" fmla="*/ 7784 h 31"/>
                <a:gd name="T6" fmla="*/ 9525 w 33"/>
                <a:gd name="T7" fmla="*/ 19460 h 31"/>
                <a:gd name="T8" fmla="*/ 10823 w 33"/>
                <a:gd name="T9" fmla="*/ 27244 h 31"/>
                <a:gd name="T10" fmla="*/ 11689 w 33"/>
                <a:gd name="T11" fmla="*/ 35027 h 31"/>
                <a:gd name="T12" fmla="*/ 13421 w 33"/>
                <a:gd name="T13" fmla="*/ 50595 h 31"/>
                <a:gd name="T14" fmla="*/ 14287 w 33"/>
                <a:gd name="T15" fmla="*/ 60325 h 31"/>
                <a:gd name="T16" fmla="*/ 0 w 33"/>
                <a:gd name="T17" fmla="*/ 60325 h 31"/>
                <a:gd name="T18" fmla="*/ 0 w 33"/>
                <a:gd name="T19" fmla="*/ 48649 h 31"/>
                <a:gd name="T20" fmla="*/ 0 w 33"/>
                <a:gd name="T21" fmla="*/ 36973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36" name="Freeform 492"/>
            <p:cNvSpPr>
              <a:spLocks/>
            </p:cNvSpPr>
            <p:nvPr>
              <p:custDataLst>
                <p:tags r:id="rId279"/>
              </p:custDataLst>
            </p:nvPr>
          </p:nvSpPr>
          <p:spPr bwMode="auto">
            <a:xfrm>
              <a:off x="5779580" y="1853364"/>
              <a:ext cx="20116" cy="66622"/>
            </a:xfrm>
            <a:custGeom>
              <a:avLst/>
              <a:gdLst>
                <a:gd name="T0" fmla="*/ 17463 w 41"/>
                <a:gd name="T1" fmla="*/ 0 h 43"/>
                <a:gd name="T2" fmla="*/ 17463 w 41"/>
                <a:gd name="T3" fmla="*/ 57150 h 43"/>
                <a:gd name="T4" fmla="*/ 13204 w 41"/>
                <a:gd name="T5" fmla="*/ 55821 h 43"/>
                <a:gd name="T6" fmla="*/ 10222 w 41"/>
                <a:gd name="T7" fmla="*/ 53163 h 43"/>
                <a:gd name="T8" fmla="*/ 7667 w 41"/>
                <a:gd name="T9" fmla="*/ 49176 h 43"/>
                <a:gd name="T10" fmla="*/ 5537 w 41"/>
                <a:gd name="T11" fmla="*/ 43859 h 43"/>
                <a:gd name="T12" fmla="*/ 2130 w 41"/>
                <a:gd name="T13" fmla="*/ 33227 h 43"/>
                <a:gd name="T14" fmla="*/ 0 w 41"/>
                <a:gd name="T15" fmla="*/ 25252 h 43"/>
                <a:gd name="T16" fmla="*/ 5111 w 41"/>
                <a:gd name="T17" fmla="*/ 17278 h 43"/>
                <a:gd name="T18" fmla="*/ 10648 w 41"/>
                <a:gd name="T19" fmla="*/ 9303 h 43"/>
                <a:gd name="T20" fmla="*/ 15333 w 41"/>
                <a:gd name="T21" fmla="*/ 2658 h 43"/>
                <a:gd name="T22" fmla="*/ 17463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37" name="Freeform 493"/>
            <p:cNvSpPr>
              <a:spLocks/>
            </p:cNvSpPr>
            <p:nvPr>
              <p:custDataLst>
                <p:tags r:id="rId280"/>
              </p:custDataLst>
            </p:nvPr>
          </p:nvSpPr>
          <p:spPr bwMode="auto">
            <a:xfrm>
              <a:off x="5841755" y="1718269"/>
              <a:ext cx="107892" cy="70323"/>
            </a:xfrm>
            <a:custGeom>
              <a:avLst/>
              <a:gdLst>
                <a:gd name="T0" fmla="*/ 26824 w 213"/>
                <a:gd name="T1" fmla="*/ 0 h 62"/>
                <a:gd name="T2" fmla="*/ 36498 w 213"/>
                <a:gd name="T3" fmla="*/ 0 h 62"/>
                <a:gd name="T4" fmla="*/ 46172 w 213"/>
                <a:gd name="T5" fmla="*/ 973 h 62"/>
                <a:gd name="T6" fmla="*/ 55846 w 213"/>
                <a:gd name="T7" fmla="*/ 2919 h 62"/>
                <a:gd name="T8" fmla="*/ 64201 w 213"/>
                <a:gd name="T9" fmla="*/ 6811 h 62"/>
                <a:gd name="T10" fmla="*/ 72996 w 213"/>
                <a:gd name="T11" fmla="*/ 10703 h 62"/>
                <a:gd name="T12" fmla="*/ 80911 w 213"/>
                <a:gd name="T13" fmla="*/ 15568 h 62"/>
                <a:gd name="T14" fmla="*/ 83989 w 213"/>
                <a:gd name="T15" fmla="*/ 18487 h 62"/>
                <a:gd name="T16" fmla="*/ 87507 w 213"/>
                <a:gd name="T17" fmla="*/ 22379 h 62"/>
                <a:gd name="T18" fmla="*/ 91025 w 213"/>
                <a:gd name="T19" fmla="*/ 26271 h 62"/>
                <a:gd name="T20" fmla="*/ 93663 w 213"/>
                <a:gd name="T21" fmla="*/ 30163 h 62"/>
                <a:gd name="T22" fmla="*/ 92784 w 213"/>
                <a:gd name="T23" fmla="*/ 34054 h 62"/>
                <a:gd name="T24" fmla="*/ 91025 w 213"/>
                <a:gd name="T25" fmla="*/ 36973 h 62"/>
                <a:gd name="T26" fmla="*/ 88386 w 213"/>
                <a:gd name="T27" fmla="*/ 39892 h 62"/>
                <a:gd name="T28" fmla="*/ 85748 w 213"/>
                <a:gd name="T29" fmla="*/ 42811 h 62"/>
                <a:gd name="T30" fmla="*/ 77833 w 213"/>
                <a:gd name="T31" fmla="*/ 47676 h 62"/>
                <a:gd name="T32" fmla="*/ 68598 w 213"/>
                <a:gd name="T33" fmla="*/ 51568 h 62"/>
                <a:gd name="T34" fmla="*/ 59364 w 213"/>
                <a:gd name="T35" fmla="*/ 55460 h 62"/>
                <a:gd name="T36" fmla="*/ 50129 w 213"/>
                <a:gd name="T37" fmla="*/ 57406 h 62"/>
                <a:gd name="T38" fmla="*/ 41775 w 213"/>
                <a:gd name="T39" fmla="*/ 60325 h 62"/>
                <a:gd name="T40" fmla="*/ 35179 w 213"/>
                <a:gd name="T41" fmla="*/ 60325 h 62"/>
                <a:gd name="T42" fmla="*/ 27263 w 213"/>
                <a:gd name="T43" fmla="*/ 60325 h 62"/>
                <a:gd name="T44" fmla="*/ 18908 w 213"/>
                <a:gd name="T45" fmla="*/ 57406 h 62"/>
                <a:gd name="T46" fmla="*/ 14511 w 213"/>
                <a:gd name="T47" fmla="*/ 57406 h 62"/>
                <a:gd name="T48" fmla="*/ 10114 w 213"/>
                <a:gd name="T49" fmla="*/ 57406 h 62"/>
                <a:gd name="T50" fmla="*/ 5277 w 213"/>
                <a:gd name="T51" fmla="*/ 58379 h 62"/>
                <a:gd name="T52" fmla="*/ 0 w 213"/>
                <a:gd name="T53" fmla="*/ 60325 h 62"/>
                <a:gd name="T54" fmla="*/ 2638 w 213"/>
                <a:gd name="T55" fmla="*/ 48649 h 62"/>
                <a:gd name="T56" fmla="*/ 4837 w 213"/>
                <a:gd name="T57" fmla="*/ 37946 h 62"/>
                <a:gd name="T58" fmla="*/ 7475 w 213"/>
                <a:gd name="T59" fmla="*/ 28217 h 62"/>
                <a:gd name="T60" fmla="*/ 10114 w 213"/>
                <a:gd name="T61" fmla="*/ 19460 h 62"/>
                <a:gd name="T62" fmla="*/ 11873 w 213"/>
                <a:gd name="T63" fmla="*/ 15568 h 62"/>
                <a:gd name="T64" fmla="*/ 13192 w 213"/>
                <a:gd name="T65" fmla="*/ 11676 h 62"/>
                <a:gd name="T66" fmla="*/ 14951 w 213"/>
                <a:gd name="T67" fmla="*/ 8757 h 62"/>
                <a:gd name="T68" fmla="*/ 17150 w 213"/>
                <a:gd name="T69" fmla="*/ 5838 h 62"/>
                <a:gd name="T70" fmla="*/ 18908 w 213"/>
                <a:gd name="T71" fmla="*/ 2919 h 62"/>
                <a:gd name="T72" fmla="*/ 21547 w 213"/>
                <a:gd name="T73" fmla="*/ 973 h 62"/>
                <a:gd name="T74" fmla="*/ 23746 w 213"/>
                <a:gd name="T75" fmla="*/ 0 h 62"/>
                <a:gd name="T76" fmla="*/ 26824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38" name="Freeform 494"/>
            <p:cNvSpPr>
              <a:spLocks/>
            </p:cNvSpPr>
            <p:nvPr>
              <p:custDataLst>
                <p:tags r:id="rId281"/>
              </p:custDataLst>
            </p:nvPr>
          </p:nvSpPr>
          <p:spPr bwMode="auto">
            <a:xfrm>
              <a:off x="5911244" y="1747879"/>
              <a:ext cx="118864" cy="70323"/>
            </a:xfrm>
            <a:custGeom>
              <a:avLst/>
              <a:gdLst>
                <a:gd name="T0" fmla="*/ 17702 w 239"/>
                <a:gd name="T1" fmla="*/ 0 h 56"/>
                <a:gd name="T2" fmla="*/ 12952 w 239"/>
                <a:gd name="T3" fmla="*/ 3232 h 56"/>
                <a:gd name="T4" fmla="*/ 9930 w 239"/>
                <a:gd name="T5" fmla="*/ 5386 h 56"/>
                <a:gd name="T6" fmla="*/ 8203 w 239"/>
                <a:gd name="T7" fmla="*/ 7541 h 56"/>
                <a:gd name="T8" fmla="*/ 6476 w 239"/>
                <a:gd name="T9" fmla="*/ 9695 h 56"/>
                <a:gd name="T10" fmla="*/ 5613 w 239"/>
                <a:gd name="T11" fmla="*/ 14004 h 56"/>
                <a:gd name="T12" fmla="*/ 4317 w 239"/>
                <a:gd name="T13" fmla="*/ 16158 h 56"/>
                <a:gd name="T14" fmla="*/ 3022 w 239"/>
                <a:gd name="T15" fmla="*/ 18313 h 56"/>
                <a:gd name="T16" fmla="*/ 0 w 239"/>
                <a:gd name="T17" fmla="*/ 20467 h 56"/>
                <a:gd name="T18" fmla="*/ 863 w 239"/>
                <a:gd name="T19" fmla="*/ 25854 h 56"/>
                <a:gd name="T20" fmla="*/ 2159 w 239"/>
                <a:gd name="T21" fmla="*/ 29085 h 56"/>
                <a:gd name="T22" fmla="*/ 3022 w 239"/>
                <a:gd name="T23" fmla="*/ 32317 h 56"/>
                <a:gd name="T24" fmla="*/ 4317 w 239"/>
                <a:gd name="T25" fmla="*/ 35549 h 56"/>
                <a:gd name="T26" fmla="*/ 7340 w 239"/>
                <a:gd name="T27" fmla="*/ 38780 h 56"/>
                <a:gd name="T28" fmla="*/ 10362 w 239"/>
                <a:gd name="T29" fmla="*/ 40935 h 56"/>
                <a:gd name="T30" fmla="*/ 17702 w 239"/>
                <a:gd name="T31" fmla="*/ 40935 h 56"/>
                <a:gd name="T32" fmla="*/ 23314 w 239"/>
                <a:gd name="T33" fmla="*/ 40935 h 56"/>
                <a:gd name="T34" fmla="*/ 66058 w 239"/>
                <a:gd name="T35" fmla="*/ 40935 h 56"/>
                <a:gd name="T36" fmla="*/ 66921 w 239"/>
                <a:gd name="T37" fmla="*/ 44167 h 56"/>
                <a:gd name="T38" fmla="*/ 67353 w 239"/>
                <a:gd name="T39" fmla="*/ 47398 h 56"/>
                <a:gd name="T40" fmla="*/ 68648 w 239"/>
                <a:gd name="T41" fmla="*/ 49553 h 56"/>
                <a:gd name="T42" fmla="*/ 69943 w 239"/>
                <a:gd name="T43" fmla="*/ 51707 h 56"/>
                <a:gd name="T44" fmla="*/ 72102 w 239"/>
                <a:gd name="T45" fmla="*/ 54939 h 56"/>
                <a:gd name="T46" fmla="*/ 75124 w 239"/>
                <a:gd name="T47" fmla="*/ 58171 h 56"/>
                <a:gd name="T48" fmla="*/ 81169 w 239"/>
                <a:gd name="T49" fmla="*/ 60325 h 56"/>
                <a:gd name="T50" fmla="*/ 86350 w 239"/>
                <a:gd name="T51" fmla="*/ 60325 h 56"/>
                <a:gd name="T52" fmla="*/ 88077 w 239"/>
                <a:gd name="T53" fmla="*/ 59248 h 56"/>
                <a:gd name="T54" fmla="*/ 90667 w 239"/>
                <a:gd name="T55" fmla="*/ 58171 h 56"/>
                <a:gd name="T56" fmla="*/ 92394 w 239"/>
                <a:gd name="T57" fmla="*/ 56016 h 56"/>
                <a:gd name="T58" fmla="*/ 94985 w 239"/>
                <a:gd name="T59" fmla="*/ 52784 h 56"/>
                <a:gd name="T60" fmla="*/ 99302 w 239"/>
                <a:gd name="T61" fmla="*/ 46321 h 56"/>
                <a:gd name="T62" fmla="*/ 103188 w 239"/>
                <a:gd name="T63" fmla="*/ 40935 h 56"/>
                <a:gd name="T64" fmla="*/ 100166 w 239"/>
                <a:gd name="T65" fmla="*/ 39858 h 56"/>
                <a:gd name="T66" fmla="*/ 97144 w 239"/>
                <a:gd name="T67" fmla="*/ 38780 h 56"/>
                <a:gd name="T68" fmla="*/ 94553 w 239"/>
                <a:gd name="T69" fmla="*/ 36626 h 56"/>
                <a:gd name="T70" fmla="*/ 91963 w 239"/>
                <a:gd name="T71" fmla="*/ 34471 h 56"/>
                <a:gd name="T72" fmla="*/ 86782 w 239"/>
                <a:gd name="T73" fmla="*/ 28008 h 56"/>
                <a:gd name="T74" fmla="*/ 82032 w 239"/>
                <a:gd name="T75" fmla="*/ 20467 h 56"/>
                <a:gd name="T76" fmla="*/ 76851 w 239"/>
                <a:gd name="T77" fmla="*/ 14004 h 56"/>
                <a:gd name="T78" fmla="*/ 72102 w 239"/>
                <a:gd name="T79" fmla="*/ 6463 h 56"/>
                <a:gd name="T80" fmla="*/ 69080 w 239"/>
                <a:gd name="T81" fmla="*/ 4309 h 56"/>
                <a:gd name="T82" fmla="*/ 66489 w 239"/>
                <a:gd name="T83" fmla="*/ 2154 h 56"/>
                <a:gd name="T84" fmla="*/ 63467 w 239"/>
                <a:gd name="T85" fmla="*/ 1077 h 56"/>
                <a:gd name="T86" fmla="*/ 60445 w 239"/>
                <a:gd name="T87" fmla="*/ 0 h 56"/>
                <a:gd name="T88" fmla="*/ 57854 w 239"/>
                <a:gd name="T89" fmla="*/ 1077 h 56"/>
                <a:gd name="T90" fmla="*/ 54832 w 239"/>
                <a:gd name="T91" fmla="*/ 4309 h 56"/>
                <a:gd name="T92" fmla="*/ 53537 w 239"/>
                <a:gd name="T93" fmla="*/ 6463 h 56"/>
                <a:gd name="T94" fmla="*/ 52673 w 239"/>
                <a:gd name="T95" fmla="*/ 8618 h 56"/>
                <a:gd name="T96" fmla="*/ 52242 w 239"/>
                <a:gd name="T97" fmla="*/ 10772 h 56"/>
                <a:gd name="T98" fmla="*/ 51810 w 239"/>
                <a:gd name="T99" fmla="*/ 14004 h 56"/>
                <a:gd name="T100" fmla="*/ 43175 w 239"/>
                <a:gd name="T101" fmla="*/ 8618 h 56"/>
                <a:gd name="T102" fmla="*/ 34540 w 239"/>
                <a:gd name="T103" fmla="*/ 4309 h 56"/>
                <a:gd name="T104" fmla="*/ 26337 w 239"/>
                <a:gd name="T105" fmla="*/ 1077 h 56"/>
                <a:gd name="T106" fmla="*/ 17702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39" name="Freeform 495"/>
            <p:cNvSpPr>
              <a:spLocks/>
            </p:cNvSpPr>
            <p:nvPr>
              <p:custDataLst>
                <p:tags r:id="rId282"/>
              </p:custDataLst>
            </p:nvPr>
          </p:nvSpPr>
          <p:spPr bwMode="auto">
            <a:xfrm>
              <a:off x="6046566" y="1764535"/>
              <a:ext cx="95091" cy="66622"/>
            </a:xfrm>
            <a:custGeom>
              <a:avLst/>
              <a:gdLst>
                <a:gd name="T0" fmla="*/ 6180 w 187"/>
                <a:gd name="T1" fmla="*/ 13573 h 80"/>
                <a:gd name="T2" fmla="*/ 18099 w 187"/>
                <a:gd name="T3" fmla="*/ 0 h 80"/>
                <a:gd name="T4" fmla="*/ 19424 w 187"/>
                <a:gd name="T5" fmla="*/ 2143 h 80"/>
                <a:gd name="T6" fmla="*/ 22072 w 187"/>
                <a:gd name="T7" fmla="*/ 4286 h 80"/>
                <a:gd name="T8" fmla="*/ 25604 w 187"/>
                <a:gd name="T9" fmla="*/ 6429 h 80"/>
                <a:gd name="T10" fmla="*/ 29577 w 187"/>
                <a:gd name="T11" fmla="*/ 8573 h 80"/>
                <a:gd name="T12" fmla="*/ 39289 w 187"/>
                <a:gd name="T13" fmla="*/ 13573 h 80"/>
                <a:gd name="T14" fmla="*/ 50325 w 187"/>
                <a:gd name="T15" fmla="*/ 18574 h 80"/>
                <a:gd name="T16" fmla="*/ 61361 w 187"/>
                <a:gd name="T17" fmla="*/ 23574 h 80"/>
                <a:gd name="T18" fmla="*/ 71072 w 187"/>
                <a:gd name="T19" fmla="*/ 27146 h 80"/>
                <a:gd name="T20" fmla="*/ 78136 w 187"/>
                <a:gd name="T21" fmla="*/ 30004 h 80"/>
                <a:gd name="T22" fmla="*/ 82550 w 187"/>
                <a:gd name="T23" fmla="*/ 30718 h 80"/>
                <a:gd name="T24" fmla="*/ 82550 w 187"/>
                <a:gd name="T25" fmla="*/ 40005 h 80"/>
                <a:gd name="T26" fmla="*/ 82550 w 187"/>
                <a:gd name="T27" fmla="*/ 48578 h 80"/>
                <a:gd name="T28" fmla="*/ 75045 w 187"/>
                <a:gd name="T29" fmla="*/ 50006 h 80"/>
                <a:gd name="T30" fmla="*/ 66658 w 187"/>
                <a:gd name="T31" fmla="*/ 50721 h 80"/>
                <a:gd name="T32" fmla="*/ 58712 w 187"/>
                <a:gd name="T33" fmla="*/ 50721 h 80"/>
                <a:gd name="T34" fmla="*/ 51207 w 187"/>
                <a:gd name="T35" fmla="*/ 50006 h 80"/>
                <a:gd name="T36" fmla="*/ 37523 w 187"/>
                <a:gd name="T37" fmla="*/ 49292 h 80"/>
                <a:gd name="T38" fmla="*/ 26928 w 187"/>
                <a:gd name="T39" fmla="*/ 48578 h 80"/>
                <a:gd name="T40" fmla="*/ 24279 w 187"/>
                <a:gd name="T41" fmla="*/ 49292 h 80"/>
                <a:gd name="T42" fmla="*/ 22514 w 187"/>
                <a:gd name="T43" fmla="*/ 50006 h 80"/>
                <a:gd name="T44" fmla="*/ 19865 w 187"/>
                <a:gd name="T45" fmla="*/ 51435 h 80"/>
                <a:gd name="T46" fmla="*/ 18099 w 187"/>
                <a:gd name="T47" fmla="*/ 52864 h 80"/>
                <a:gd name="T48" fmla="*/ 14568 w 187"/>
                <a:gd name="T49" fmla="*/ 55721 h 80"/>
                <a:gd name="T50" fmla="*/ 12360 w 187"/>
                <a:gd name="T51" fmla="*/ 57150 h 80"/>
                <a:gd name="T52" fmla="*/ 9712 w 187"/>
                <a:gd name="T53" fmla="*/ 56436 h 80"/>
                <a:gd name="T54" fmla="*/ 7946 w 187"/>
                <a:gd name="T55" fmla="*/ 54293 h 80"/>
                <a:gd name="T56" fmla="*/ 6180 w 187"/>
                <a:gd name="T57" fmla="*/ 51435 h 80"/>
                <a:gd name="T58" fmla="*/ 3973 w 187"/>
                <a:gd name="T59" fmla="*/ 47863 h 80"/>
                <a:gd name="T60" fmla="*/ 2649 w 187"/>
                <a:gd name="T61" fmla="*/ 44291 h 80"/>
                <a:gd name="T62" fmla="*/ 1324 w 187"/>
                <a:gd name="T63" fmla="*/ 40719 h 80"/>
                <a:gd name="T64" fmla="*/ 883 w 187"/>
                <a:gd name="T65" fmla="*/ 37862 h 80"/>
                <a:gd name="T66" fmla="*/ 0 w 187"/>
                <a:gd name="T67" fmla="*/ 35719 h 80"/>
                <a:gd name="T68" fmla="*/ 883 w 187"/>
                <a:gd name="T69" fmla="*/ 31433 h 80"/>
                <a:gd name="T70" fmla="*/ 1324 w 187"/>
                <a:gd name="T71" fmla="*/ 28575 h 80"/>
                <a:gd name="T72" fmla="*/ 2207 w 187"/>
                <a:gd name="T73" fmla="*/ 25718 h 80"/>
                <a:gd name="T74" fmla="*/ 3090 w 187"/>
                <a:gd name="T75" fmla="*/ 22146 h 80"/>
                <a:gd name="T76" fmla="*/ 5739 w 187"/>
                <a:gd name="T77" fmla="*/ 17145 h 80"/>
                <a:gd name="T78" fmla="*/ 6180 w 187"/>
                <a:gd name="T79" fmla="*/ 13573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40" name="Freeform 496"/>
            <p:cNvSpPr>
              <a:spLocks/>
            </p:cNvSpPr>
            <p:nvPr>
              <p:custDataLst>
                <p:tags r:id="rId283"/>
              </p:custDataLst>
            </p:nvPr>
          </p:nvSpPr>
          <p:spPr bwMode="auto">
            <a:xfrm>
              <a:off x="6653683" y="1910732"/>
              <a:ext cx="91433" cy="68473"/>
            </a:xfrm>
            <a:custGeom>
              <a:avLst/>
              <a:gdLst>
                <a:gd name="T0" fmla="*/ 21687 w 183"/>
                <a:gd name="T1" fmla="*/ 0 h 73"/>
                <a:gd name="T2" fmla="*/ 27326 w 183"/>
                <a:gd name="T3" fmla="*/ 0 h 73"/>
                <a:gd name="T4" fmla="*/ 32531 w 183"/>
                <a:gd name="T5" fmla="*/ 805 h 73"/>
                <a:gd name="T6" fmla="*/ 37302 w 183"/>
                <a:gd name="T7" fmla="*/ 3219 h 73"/>
                <a:gd name="T8" fmla="*/ 42073 w 183"/>
                <a:gd name="T9" fmla="*/ 5632 h 73"/>
                <a:gd name="T10" fmla="*/ 45977 w 183"/>
                <a:gd name="T11" fmla="*/ 8046 h 73"/>
                <a:gd name="T12" fmla="*/ 50314 w 183"/>
                <a:gd name="T13" fmla="*/ 12069 h 73"/>
                <a:gd name="T14" fmla="*/ 53784 w 183"/>
                <a:gd name="T15" fmla="*/ 15288 h 73"/>
                <a:gd name="T16" fmla="*/ 56820 w 183"/>
                <a:gd name="T17" fmla="*/ 20116 h 73"/>
                <a:gd name="T18" fmla="*/ 68965 w 183"/>
                <a:gd name="T19" fmla="*/ 39427 h 73"/>
                <a:gd name="T20" fmla="*/ 79375 w 183"/>
                <a:gd name="T21" fmla="*/ 58738 h 73"/>
                <a:gd name="T22" fmla="*/ 59423 w 183"/>
                <a:gd name="T23" fmla="*/ 58738 h 73"/>
                <a:gd name="T24" fmla="*/ 55519 w 183"/>
                <a:gd name="T25" fmla="*/ 57933 h 73"/>
                <a:gd name="T26" fmla="*/ 50748 w 183"/>
                <a:gd name="T27" fmla="*/ 56324 h 73"/>
                <a:gd name="T28" fmla="*/ 45109 w 183"/>
                <a:gd name="T29" fmla="*/ 53106 h 73"/>
                <a:gd name="T30" fmla="*/ 39037 w 183"/>
                <a:gd name="T31" fmla="*/ 49887 h 73"/>
                <a:gd name="T32" fmla="*/ 31663 w 183"/>
                <a:gd name="T33" fmla="*/ 45059 h 73"/>
                <a:gd name="T34" fmla="*/ 25157 w 183"/>
                <a:gd name="T35" fmla="*/ 40232 h 73"/>
                <a:gd name="T36" fmla="*/ 18217 w 183"/>
                <a:gd name="T37" fmla="*/ 35404 h 73"/>
                <a:gd name="T38" fmla="*/ 12145 w 183"/>
                <a:gd name="T39" fmla="*/ 29771 h 73"/>
                <a:gd name="T40" fmla="*/ 6940 w 183"/>
                <a:gd name="T41" fmla="*/ 24139 h 73"/>
                <a:gd name="T42" fmla="*/ 3036 w 183"/>
                <a:gd name="T43" fmla="*/ 18506 h 73"/>
                <a:gd name="T44" fmla="*/ 1735 w 183"/>
                <a:gd name="T45" fmla="*/ 15288 h 73"/>
                <a:gd name="T46" fmla="*/ 867 w 183"/>
                <a:gd name="T47" fmla="*/ 12874 h 73"/>
                <a:gd name="T48" fmla="*/ 434 w 183"/>
                <a:gd name="T49" fmla="*/ 11265 h 73"/>
                <a:gd name="T50" fmla="*/ 0 w 183"/>
                <a:gd name="T51" fmla="*/ 8851 h 73"/>
                <a:gd name="T52" fmla="*/ 434 w 183"/>
                <a:gd name="T53" fmla="*/ 6437 h 73"/>
                <a:gd name="T54" fmla="*/ 1301 w 183"/>
                <a:gd name="T55" fmla="*/ 4828 h 73"/>
                <a:gd name="T56" fmla="*/ 3036 w 183"/>
                <a:gd name="T57" fmla="*/ 3219 h 73"/>
                <a:gd name="T58" fmla="*/ 5639 w 183"/>
                <a:gd name="T59" fmla="*/ 2414 h 73"/>
                <a:gd name="T60" fmla="*/ 8241 w 183"/>
                <a:gd name="T61" fmla="*/ 805 h 73"/>
                <a:gd name="T62" fmla="*/ 12145 w 183"/>
                <a:gd name="T63" fmla="*/ 0 h 73"/>
                <a:gd name="T64" fmla="*/ 16482 w 183"/>
                <a:gd name="T65" fmla="*/ 0 h 73"/>
                <a:gd name="T66" fmla="*/ 2168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41" name="Freeform 497"/>
            <p:cNvSpPr>
              <a:spLocks/>
            </p:cNvSpPr>
            <p:nvPr>
              <p:custDataLst>
                <p:tags r:id="rId284"/>
              </p:custDataLst>
            </p:nvPr>
          </p:nvSpPr>
          <p:spPr bwMode="auto">
            <a:xfrm>
              <a:off x="6730487" y="1931089"/>
              <a:ext cx="38403" cy="66622"/>
            </a:xfrm>
            <a:custGeom>
              <a:avLst/>
              <a:gdLst>
                <a:gd name="T0" fmla="*/ 0 w 79"/>
                <a:gd name="T1" fmla="*/ 8164 h 42"/>
                <a:gd name="T2" fmla="*/ 9706 w 79"/>
                <a:gd name="T3" fmla="*/ 2721 h 42"/>
                <a:gd name="T4" fmla="*/ 17302 w 79"/>
                <a:gd name="T5" fmla="*/ 1361 h 42"/>
                <a:gd name="T6" fmla="*/ 25320 w 79"/>
                <a:gd name="T7" fmla="*/ 0 h 42"/>
                <a:gd name="T8" fmla="*/ 33338 w 79"/>
                <a:gd name="T9" fmla="*/ 0 h 42"/>
                <a:gd name="T10" fmla="*/ 33338 w 79"/>
                <a:gd name="T11" fmla="*/ 12246 h 42"/>
                <a:gd name="T12" fmla="*/ 33338 w 79"/>
                <a:gd name="T13" fmla="*/ 24493 h 42"/>
                <a:gd name="T14" fmla="*/ 33338 w 79"/>
                <a:gd name="T15" fmla="*/ 29936 h 42"/>
                <a:gd name="T16" fmla="*/ 31650 w 79"/>
                <a:gd name="T17" fmla="*/ 36739 h 42"/>
                <a:gd name="T18" fmla="*/ 30384 w 79"/>
                <a:gd name="T19" fmla="*/ 42182 h 42"/>
                <a:gd name="T20" fmla="*/ 28696 w 79"/>
                <a:gd name="T21" fmla="*/ 47625 h 42"/>
                <a:gd name="T22" fmla="*/ 26164 w 79"/>
                <a:gd name="T23" fmla="*/ 51707 h 42"/>
                <a:gd name="T24" fmla="*/ 24054 w 79"/>
                <a:gd name="T25" fmla="*/ 54429 h 42"/>
                <a:gd name="T26" fmla="*/ 21522 w 79"/>
                <a:gd name="T27" fmla="*/ 57150 h 42"/>
                <a:gd name="T28" fmla="*/ 19412 w 79"/>
                <a:gd name="T29" fmla="*/ 57150 h 42"/>
                <a:gd name="T30" fmla="*/ 16880 w 79"/>
                <a:gd name="T31" fmla="*/ 57150 h 42"/>
                <a:gd name="T32" fmla="*/ 14770 w 79"/>
                <a:gd name="T33" fmla="*/ 55789 h 42"/>
                <a:gd name="T34" fmla="*/ 12238 w 79"/>
                <a:gd name="T35" fmla="*/ 53068 h 42"/>
                <a:gd name="T36" fmla="*/ 10550 w 79"/>
                <a:gd name="T37" fmla="*/ 50346 h 42"/>
                <a:gd name="T38" fmla="*/ 6752 w 79"/>
                <a:gd name="T39" fmla="*/ 43543 h 42"/>
                <a:gd name="T40" fmla="*/ 4642 w 79"/>
                <a:gd name="T41" fmla="*/ 35379 h 42"/>
                <a:gd name="T42" fmla="*/ 2110 w 79"/>
                <a:gd name="T43" fmla="*/ 27214 h 42"/>
                <a:gd name="T44" fmla="*/ 844 w 79"/>
                <a:gd name="T45" fmla="*/ 19050 h 42"/>
                <a:gd name="T46" fmla="*/ 0 w 79"/>
                <a:gd name="T47" fmla="*/ 12246 h 42"/>
                <a:gd name="T48" fmla="*/ 0 w 79"/>
                <a:gd name="T49" fmla="*/ 8164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42" name="Freeform 498"/>
            <p:cNvSpPr>
              <a:spLocks/>
            </p:cNvSpPr>
            <p:nvPr>
              <p:custDataLst>
                <p:tags r:id="rId285"/>
              </p:custDataLst>
            </p:nvPr>
          </p:nvSpPr>
          <p:spPr bwMode="auto">
            <a:xfrm>
              <a:off x="6765233" y="1944043"/>
              <a:ext cx="60345" cy="68473"/>
            </a:xfrm>
            <a:custGeom>
              <a:avLst/>
              <a:gdLst>
                <a:gd name="T0" fmla="*/ 52387 w 113"/>
                <a:gd name="T1" fmla="*/ 44054 h 52"/>
                <a:gd name="T2" fmla="*/ 51923 w 113"/>
                <a:gd name="T3" fmla="*/ 47442 h 52"/>
                <a:gd name="T4" fmla="*/ 50533 w 113"/>
                <a:gd name="T5" fmla="*/ 50831 h 52"/>
                <a:gd name="T6" fmla="*/ 49142 w 113"/>
                <a:gd name="T7" fmla="*/ 53090 h 52"/>
                <a:gd name="T8" fmla="*/ 47751 w 113"/>
                <a:gd name="T9" fmla="*/ 55349 h 52"/>
                <a:gd name="T10" fmla="*/ 43579 w 113"/>
                <a:gd name="T11" fmla="*/ 57608 h 52"/>
                <a:gd name="T12" fmla="*/ 39406 w 113"/>
                <a:gd name="T13" fmla="*/ 58738 h 52"/>
                <a:gd name="T14" fmla="*/ 30598 w 113"/>
                <a:gd name="T15" fmla="*/ 58738 h 52"/>
                <a:gd name="T16" fmla="*/ 24571 w 113"/>
                <a:gd name="T17" fmla="*/ 57608 h 52"/>
                <a:gd name="T18" fmla="*/ 21789 w 113"/>
                <a:gd name="T19" fmla="*/ 57608 h 52"/>
                <a:gd name="T20" fmla="*/ 18080 w 113"/>
                <a:gd name="T21" fmla="*/ 54220 h 52"/>
                <a:gd name="T22" fmla="*/ 13908 w 113"/>
                <a:gd name="T23" fmla="*/ 50831 h 52"/>
                <a:gd name="T24" fmla="*/ 9736 w 113"/>
                <a:gd name="T25" fmla="*/ 46313 h 52"/>
                <a:gd name="T26" fmla="*/ 6027 w 113"/>
                <a:gd name="T27" fmla="*/ 40665 h 52"/>
                <a:gd name="T28" fmla="*/ 2782 w 113"/>
                <a:gd name="T29" fmla="*/ 35017 h 52"/>
                <a:gd name="T30" fmla="*/ 1854 w 113"/>
                <a:gd name="T31" fmla="*/ 31628 h 52"/>
                <a:gd name="T32" fmla="*/ 927 w 113"/>
                <a:gd name="T33" fmla="*/ 28239 h 52"/>
                <a:gd name="T34" fmla="*/ 464 w 113"/>
                <a:gd name="T35" fmla="*/ 24851 h 52"/>
                <a:gd name="T36" fmla="*/ 0 w 113"/>
                <a:gd name="T37" fmla="*/ 22592 h 52"/>
                <a:gd name="T38" fmla="*/ 464 w 113"/>
                <a:gd name="T39" fmla="*/ 16944 h 52"/>
                <a:gd name="T40" fmla="*/ 464 w 113"/>
                <a:gd name="T41" fmla="*/ 12425 h 52"/>
                <a:gd name="T42" fmla="*/ 1391 w 113"/>
                <a:gd name="T43" fmla="*/ 9037 h 52"/>
                <a:gd name="T44" fmla="*/ 2318 w 113"/>
                <a:gd name="T45" fmla="*/ 5648 h 52"/>
                <a:gd name="T46" fmla="*/ 3245 w 113"/>
                <a:gd name="T47" fmla="*/ 3389 h 52"/>
                <a:gd name="T48" fmla="*/ 4636 w 113"/>
                <a:gd name="T49" fmla="*/ 2259 h 52"/>
                <a:gd name="T50" fmla="*/ 6490 w 113"/>
                <a:gd name="T51" fmla="*/ 1130 h 52"/>
                <a:gd name="T52" fmla="*/ 7881 w 113"/>
                <a:gd name="T53" fmla="*/ 0 h 52"/>
                <a:gd name="T54" fmla="*/ 12054 w 113"/>
                <a:gd name="T55" fmla="*/ 0 h 52"/>
                <a:gd name="T56" fmla="*/ 16690 w 113"/>
                <a:gd name="T57" fmla="*/ 2259 h 52"/>
                <a:gd name="T58" fmla="*/ 21326 w 113"/>
                <a:gd name="T59" fmla="*/ 5648 h 52"/>
                <a:gd name="T60" fmla="*/ 26425 w 113"/>
                <a:gd name="T61" fmla="*/ 10166 h 52"/>
                <a:gd name="T62" fmla="*/ 35697 w 113"/>
                <a:gd name="T63" fmla="*/ 20332 h 52"/>
                <a:gd name="T64" fmla="*/ 44042 w 113"/>
                <a:gd name="T65" fmla="*/ 32758 h 52"/>
                <a:gd name="T66" fmla="*/ 50069 w 113"/>
                <a:gd name="T67" fmla="*/ 40665 h 52"/>
                <a:gd name="T68" fmla="*/ 52387 w 113"/>
                <a:gd name="T69" fmla="*/ 44054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43" name="Freeform 499"/>
            <p:cNvSpPr>
              <a:spLocks/>
            </p:cNvSpPr>
            <p:nvPr>
              <p:custDataLst>
                <p:tags r:id="rId286"/>
              </p:custDataLst>
            </p:nvPr>
          </p:nvSpPr>
          <p:spPr bwMode="auto">
            <a:xfrm>
              <a:off x="6501905" y="1912584"/>
              <a:ext cx="71317" cy="68472"/>
            </a:xfrm>
            <a:custGeom>
              <a:avLst/>
              <a:gdLst>
                <a:gd name="T0" fmla="*/ 0 w 139"/>
                <a:gd name="T1" fmla="*/ 11747 h 40"/>
                <a:gd name="T2" fmla="*/ 3563 w 139"/>
                <a:gd name="T3" fmla="*/ 13216 h 40"/>
                <a:gd name="T4" fmla="*/ 8463 w 139"/>
                <a:gd name="T5" fmla="*/ 11747 h 40"/>
                <a:gd name="T6" fmla="*/ 13362 w 139"/>
                <a:gd name="T7" fmla="*/ 10279 h 40"/>
                <a:gd name="T8" fmla="*/ 18707 w 139"/>
                <a:gd name="T9" fmla="*/ 7342 h 40"/>
                <a:gd name="T10" fmla="*/ 23607 w 139"/>
                <a:gd name="T11" fmla="*/ 2937 h 40"/>
                <a:gd name="T12" fmla="*/ 28506 w 139"/>
                <a:gd name="T13" fmla="*/ 1468 h 40"/>
                <a:gd name="T14" fmla="*/ 32515 w 139"/>
                <a:gd name="T15" fmla="*/ 0 h 40"/>
                <a:gd name="T16" fmla="*/ 35633 w 139"/>
                <a:gd name="T17" fmla="*/ 2937 h 40"/>
                <a:gd name="T18" fmla="*/ 61912 w 139"/>
                <a:gd name="T19" fmla="*/ 57269 h 40"/>
                <a:gd name="T20" fmla="*/ 59240 w 139"/>
                <a:gd name="T21" fmla="*/ 58737 h 40"/>
                <a:gd name="T22" fmla="*/ 55676 w 139"/>
                <a:gd name="T23" fmla="*/ 57269 h 40"/>
                <a:gd name="T24" fmla="*/ 51668 w 139"/>
                <a:gd name="T25" fmla="*/ 55800 h 40"/>
                <a:gd name="T26" fmla="*/ 47213 w 139"/>
                <a:gd name="T27" fmla="*/ 52863 h 40"/>
                <a:gd name="T28" fmla="*/ 38305 w 139"/>
                <a:gd name="T29" fmla="*/ 44053 h 40"/>
                <a:gd name="T30" fmla="*/ 28506 w 139"/>
                <a:gd name="T31" fmla="*/ 35242 h 40"/>
                <a:gd name="T32" fmla="*/ 19598 w 139"/>
                <a:gd name="T33" fmla="*/ 23495 h 40"/>
                <a:gd name="T34" fmla="*/ 11581 w 139"/>
                <a:gd name="T35" fmla="*/ 16153 h 40"/>
                <a:gd name="T36" fmla="*/ 7572 w 139"/>
                <a:gd name="T37" fmla="*/ 13216 h 40"/>
                <a:gd name="T38" fmla="*/ 4900 w 139"/>
                <a:gd name="T39" fmla="*/ 10279 h 40"/>
                <a:gd name="T40" fmla="*/ 1782 w 139"/>
                <a:gd name="T41" fmla="*/ 10279 h 40"/>
                <a:gd name="T42" fmla="*/ 0 w 139"/>
                <a:gd name="T43" fmla="*/ 117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44" name="Freeform 500"/>
            <p:cNvSpPr>
              <a:spLocks/>
            </p:cNvSpPr>
            <p:nvPr>
              <p:custDataLst>
                <p:tags r:id="rId287"/>
              </p:custDataLst>
            </p:nvPr>
          </p:nvSpPr>
          <p:spPr bwMode="auto">
            <a:xfrm>
              <a:off x="6847522" y="1844110"/>
              <a:ext cx="160923" cy="66622"/>
            </a:xfrm>
            <a:custGeom>
              <a:avLst/>
              <a:gdLst>
                <a:gd name="T0" fmla="*/ 4298 w 325"/>
                <a:gd name="T1" fmla="*/ 5635 h 71"/>
                <a:gd name="T2" fmla="*/ 13325 w 325"/>
                <a:gd name="T3" fmla="*/ 805 h 71"/>
                <a:gd name="T4" fmla="*/ 22782 w 325"/>
                <a:gd name="T5" fmla="*/ 0 h 71"/>
                <a:gd name="T6" fmla="*/ 31379 w 325"/>
                <a:gd name="T7" fmla="*/ 3220 h 71"/>
                <a:gd name="T8" fmla="*/ 39546 w 325"/>
                <a:gd name="T9" fmla="*/ 8049 h 71"/>
                <a:gd name="T10" fmla="*/ 47283 w 325"/>
                <a:gd name="T11" fmla="*/ 14489 h 71"/>
                <a:gd name="T12" fmla="*/ 52441 w 325"/>
                <a:gd name="T13" fmla="*/ 23343 h 71"/>
                <a:gd name="T14" fmla="*/ 55880 w 325"/>
                <a:gd name="T15" fmla="*/ 30587 h 71"/>
                <a:gd name="T16" fmla="*/ 58459 w 325"/>
                <a:gd name="T17" fmla="*/ 27368 h 71"/>
                <a:gd name="T18" fmla="*/ 59749 w 325"/>
                <a:gd name="T19" fmla="*/ 12074 h 71"/>
                <a:gd name="T20" fmla="*/ 69205 w 325"/>
                <a:gd name="T21" fmla="*/ 5635 h 71"/>
                <a:gd name="T22" fmla="*/ 92847 w 325"/>
                <a:gd name="T23" fmla="*/ 10464 h 71"/>
                <a:gd name="T24" fmla="*/ 110900 w 325"/>
                <a:gd name="T25" fmla="*/ 18513 h 71"/>
                <a:gd name="T26" fmla="*/ 121646 w 325"/>
                <a:gd name="T27" fmla="*/ 25758 h 71"/>
                <a:gd name="T28" fmla="*/ 131103 w 325"/>
                <a:gd name="T29" fmla="*/ 34612 h 71"/>
                <a:gd name="T30" fmla="*/ 137551 w 325"/>
                <a:gd name="T31" fmla="*/ 44271 h 71"/>
                <a:gd name="T32" fmla="*/ 135831 w 325"/>
                <a:gd name="T33" fmla="*/ 51515 h 71"/>
                <a:gd name="T34" fmla="*/ 126375 w 325"/>
                <a:gd name="T35" fmla="*/ 54735 h 71"/>
                <a:gd name="T36" fmla="*/ 111330 w 325"/>
                <a:gd name="T37" fmla="*/ 57150 h 71"/>
                <a:gd name="T38" fmla="*/ 90268 w 325"/>
                <a:gd name="T39" fmla="*/ 56345 h 71"/>
                <a:gd name="T40" fmla="*/ 71784 w 325"/>
                <a:gd name="T41" fmla="*/ 54735 h 71"/>
                <a:gd name="T42" fmla="*/ 57170 w 325"/>
                <a:gd name="T43" fmla="*/ 55540 h 71"/>
                <a:gd name="T44" fmla="*/ 38686 w 325"/>
                <a:gd name="T45" fmla="*/ 57150 h 71"/>
                <a:gd name="T46" fmla="*/ 30949 w 325"/>
                <a:gd name="T47" fmla="*/ 54735 h 71"/>
                <a:gd name="T48" fmla="*/ 28800 w 325"/>
                <a:gd name="T49" fmla="*/ 51515 h 71"/>
                <a:gd name="T50" fmla="*/ 24931 w 325"/>
                <a:gd name="T51" fmla="*/ 49101 h 71"/>
                <a:gd name="T52" fmla="*/ 19773 w 325"/>
                <a:gd name="T53" fmla="*/ 47491 h 71"/>
                <a:gd name="T54" fmla="*/ 15045 w 325"/>
                <a:gd name="T55" fmla="*/ 42661 h 71"/>
                <a:gd name="T56" fmla="*/ 10746 w 325"/>
                <a:gd name="T57" fmla="*/ 36222 h 71"/>
                <a:gd name="T58" fmla="*/ 6878 w 325"/>
                <a:gd name="T59" fmla="*/ 31392 h 71"/>
                <a:gd name="T60" fmla="*/ 2579 w 325"/>
                <a:gd name="T61" fmla="*/ 29782 h 71"/>
                <a:gd name="T62" fmla="*/ 0 w 325"/>
                <a:gd name="T63" fmla="*/ 17708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45" name="Freeform 501"/>
            <p:cNvSpPr>
              <a:spLocks/>
            </p:cNvSpPr>
            <p:nvPr>
              <p:custDataLst>
                <p:tags r:id="rId288"/>
              </p:custDataLst>
            </p:nvPr>
          </p:nvSpPr>
          <p:spPr bwMode="auto">
            <a:xfrm>
              <a:off x="7032218" y="1853364"/>
              <a:ext cx="109720" cy="66622"/>
            </a:xfrm>
            <a:custGeom>
              <a:avLst/>
              <a:gdLst>
                <a:gd name="T0" fmla="*/ 37667 w 220"/>
                <a:gd name="T1" fmla="*/ 19844 h 72"/>
                <a:gd name="T2" fmla="*/ 39832 w 220"/>
                <a:gd name="T3" fmla="*/ 20638 h 72"/>
                <a:gd name="T4" fmla="*/ 42430 w 220"/>
                <a:gd name="T5" fmla="*/ 21431 h 72"/>
                <a:gd name="T6" fmla="*/ 43728 w 220"/>
                <a:gd name="T7" fmla="*/ 22225 h 72"/>
                <a:gd name="T8" fmla="*/ 45027 w 220"/>
                <a:gd name="T9" fmla="*/ 21431 h 72"/>
                <a:gd name="T10" fmla="*/ 47192 w 220"/>
                <a:gd name="T11" fmla="*/ 21431 h 72"/>
                <a:gd name="T12" fmla="*/ 48924 w 220"/>
                <a:gd name="T13" fmla="*/ 19844 h 72"/>
                <a:gd name="T14" fmla="*/ 49357 w 220"/>
                <a:gd name="T15" fmla="*/ 20638 h 72"/>
                <a:gd name="T16" fmla="*/ 49790 w 220"/>
                <a:gd name="T17" fmla="*/ 20638 h 72"/>
                <a:gd name="T18" fmla="*/ 50223 w 220"/>
                <a:gd name="T19" fmla="*/ 19844 h 72"/>
                <a:gd name="T20" fmla="*/ 50656 w 220"/>
                <a:gd name="T21" fmla="*/ 19844 h 72"/>
                <a:gd name="T22" fmla="*/ 51522 w 220"/>
                <a:gd name="T23" fmla="*/ 17463 h 72"/>
                <a:gd name="T24" fmla="*/ 51955 w 220"/>
                <a:gd name="T25" fmla="*/ 13494 h 72"/>
                <a:gd name="T26" fmla="*/ 51955 w 220"/>
                <a:gd name="T27" fmla="*/ 5556 h 72"/>
                <a:gd name="T28" fmla="*/ 51955 w 220"/>
                <a:gd name="T29" fmla="*/ 0 h 72"/>
                <a:gd name="T30" fmla="*/ 54119 w 220"/>
                <a:gd name="T31" fmla="*/ 3969 h 72"/>
                <a:gd name="T32" fmla="*/ 56717 w 220"/>
                <a:gd name="T33" fmla="*/ 7938 h 72"/>
                <a:gd name="T34" fmla="*/ 59315 w 220"/>
                <a:gd name="T35" fmla="*/ 11906 h 72"/>
                <a:gd name="T36" fmla="*/ 61913 w 220"/>
                <a:gd name="T37" fmla="*/ 15081 h 72"/>
                <a:gd name="T38" fmla="*/ 67541 w 220"/>
                <a:gd name="T39" fmla="*/ 19844 h 72"/>
                <a:gd name="T40" fmla="*/ 73602 w 220"/>
                <a:gd name="T41" fmla="*/ 23813 h 72"/>
                <a:gd name="T42" fmla="*/ 79231 w 220"/>
                <a:gd name="T43" fmla="*/ 27781 h 72"/>
                <a:gd name="T44" fmla="*/ 84859 w 220"/>
                <a:gd name="T45" fmla="*/ 32544 h 72"/>
                <a:gd name="T46" fmla="*/ 87890 w 220"/>
                <a:gd name="T47" fmla="*/ 34925 h 72"/>
                <a:gd name="T48" fmla="*/ 90488 w 220"/>
                <a:gd name="T49" fmla="*/ 37306 h 72"/>
                <a:gd name="T50" fmla="*/ 92652 w 220"/>
                <a:gd name="T51" fmla="*/ 40481 h 72"/>
                <a:gd name="T52" fmla="*/ 95250 w 220"/>
                <a:gd name="T53" fmla="*/ 43656 h 72"/>
                <a:gd name="T54" fmla="*/ 89189 w 220"/>
                <a:gd name="T55" fmla="*/ 44450 h 72"/>
                <a:gd name="T56" fmla="*/ 83993 w 220"/>
                <a:gd name="T57" fmla="*/ 45244 h 72"/>
                <a:gd name="T58" fmla="*/ 78798 w 220"/>
                <a:gd name="T59" fmla="*/ 46038 h 72"/>
                <a:gd name="T60" fmla="*/ 74035 w 220"/>
                <a:gd name="T61" fmla="*/ 47625 h 72"/>
                <a:gd name="T62" fmla="*/ 65376 w 220"/>
                <a:gd name="T63" fmla="*/ 51594 h 72"/>
                <a:gd name="T64" fmla="*/ 58016 w 220"/>
                <a:gd name="T65" fmla="*/ 55563 h 72"/>
                <a:gd name="T66" fmla="*/ 54552 w 220"/>
                <a:gd name="T67" fmla="*/ 56356 h 72"/>
                <a:gd name="T68" fmla="*/ 50656 w 220"/>
                <a:gd name="T69" fmla="*/ 57150 h 72"/>
                <a:gd name="T70" fmla="*/ 47625 w 220"/>
                <a:gd name="T71" fmla="*/ 57150 h 72"/>
                <a:gd name="T72" fmla="*/ 44594 w 220"/>
                <a:gd name="T73" fmla="*/ 57150 h 72"/>
                <a:gd name="T74" fmla="*/ 41131 w 220"/>
                <a:gd name="T75" fmla="*/ 55563 h 72"/>
                <a:gd name="T76" fmla="*/ 38100 w 220"/>
                <a:gd name="T77" fmla="*/ 52388 h 72"/>
                <a:gd name="T78" fmla="*/ 35069 w 220"/>
                <a:gd name="T79" fmla="*/ 48419 h 72"/>
                <a:gd name="T80" fmla="*/ 32039 w 220"/>
                <a:gd name="T81" fmla="*/ 43656 h 72"/>
                <a:gd name="T82" fmla="*/ 25544 w 220"/>
                <a:gd name="T83" fmla="*/ 42069 h 72"/>
                <a:gd name="T84" fmla="*/ 19483 w 220"/>
                <a:gd name="T85" fmla="*/ 39688 h 72"/>
                <a:gd name="T86" fmla="*/ 14288 w 220"/>
                <a:gd name="T87" fmla="*/ 37306 h 72"/>
                <a:gd name="T88" fmla="*/ 9525 w 220"/>
                <a:gd name="T89" fmla="*/ 34131 h 72"/>
                <a:gd name="T90" fmla="*/ 7793 w 220"/>
                <a:gd name="T91" fmla="*/ 32544 h 72"/>
                <a:gd name="T92" fmla="*/ 5628 w 220"/>
                <a:gd name="T93" fmla="*/ 30163 h 72"/>
                <a:gd name="T94" fmla="*/ 3897 w 220"/>
                <a:gd name="T95" fmla="*/ 27781 h 72"/>
                <a:gd name="T96" fmla="*/ 3031 w 220"/>
                <a:gd name="T97" fmla="*/ 24606 h 72"/>
                <a:gd name="T98" fmla="*/ 1299 w 220"/>
                <a:gd name="T99" fmla="*/ 21431 h 72"/>
                <a:gd name="T100" fmla="*/ 866 w 220"/>
                <a:gd name="T101" fmla="*/ 18256 h 72"/>
                <a:gd name="T102" fmla="*/ 433 w 220"/>
                <a:gd name="T103" fmla="*/ 14288 h 72"/>
                <a:gd name="T104" fmla="*/ 0 w 220"/>
                <a:gd name="T105" fmla="*/ 10319 h 72"/>
                <a:gd name="T106" fmla="*/ 9958 w 220"/>
                <a:gd name="T107" fmla="*/ 13494 h 72"/>
                <a:gd name="T108" fmla="*/ 19050 w 220"/>
                <a:gd name="T109" fmla="*/ 16669 h 72"/>
                <a:gd name="T110" fmla="*/ 27709 w 220"/>
                <a:gd name="T111" fmla="*/ 19050 h 72"/>
                <a:gd name="T112" fmla="*/ 37667 w 220"/>
                <a:gd name="T113" fmla="*/ 19844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46" name="Freeform 502"/>
            <p:cNvSpPr>
              <a:spLocks/>
            </p:cNvSpPr>
            <p:nvPr>
              <p:custDataLst>
                <p:tags r:id="rId289"/>
              </p:custDataLst>
            </p:nvPr>
          </p:nvSpPr>
          <p:spPr bwMode="auto">
            <a:xfrm>
              <a:off x="6986501" y="1908882"/>
              <a:ext cx="73147" cy="68472"/>
            </a:xfrm>
            <a:custGeom>
              <a:avLst/>
              <a:gdLst>
                <a:gd name="T0" fmla="*/ 63500 w 146"/>
                <a:gd name="T1" fmla="*/ 48948 h 30"/>
                <a:gd name="T2" fmla="*/ 60890 w 146"/>
                <a:gd name="T3" fmla="*/ 31326 h 30"/>
                <a:gd name="T4" fmla="*/ 59586 w 146"/>
                <a:gd name="T5" fmla="*/ 17621 h 30"/>
                <a:gd name="T6" fmla="*/ 57846 w 146"/>
                <a:gd name="T7" fmla="*/ 7832 h 30"/>
                <a:gd name="T8" fmla="*/ 55671 w 146"/>
                <a:gd name="T9" fmla="*/ 1958 h 30"/>
                <a:gd name="T10" fmla="*/ 54801 w 146"/>
                <a:gd name="T11" fmla="*/ 1958 h 30"/>
                <a:gd name="T12" fmla="*/ 53932 w 146"/>
                <a:gd name="T13" fmla="*/ 1958 h 30"/>
                <a:gd name="T14" fmla="*/ 52192 w 146"/>
                <a:gd name="T15" fmla="*/ 3916 h 30"/>
                <a:gd name="T16" fmla="*/ 51322 w 146"/>
                <a:gd name="T17" fmla="*/ 5874 h 30"/>
                <a:gd name="T18" fmla="*/ 49147 w 146"/>
                <a:gd name="T19" fmla="*/ 17621 h 30"/>
                <a:gd name="T20" fmla="*/ 45668 w 146"/>
                <a:gd name="T21" fmla="*/ 37200 h 30"/>
                <a:gd name="T22" fmla="*/ 31315 w 146"/>
                <a:gd name="T23" fmla="*/ 37200 h 30"/>
                <a:gd name="T24" fmla="*/ 27401 w 146"/>
                <a:gd name="T25" fmla="*/ 35242 h 30"/>
                <a:gd name="T26" fmla="*/ 23921 w 146"/>
                <a:gd name="T27" fmla="*/ 33284 h 30"/>
                <a:gd name="T28" fmla="*/ 20442 w 146"/>
                <a:gd name="T29" fmla="*/ 27411 h 30"/>
                <a:gd name="T30" fmla="*/ 17397 w 146"/>
                <a:gd name="T31" fmla="*/ 23495 h 30"/>
                <a:gd name="T32" fmla="*/ 12613 w 146"/>
                <a:gd name="T33" fmla="*/ 11747 h 30"/>
                <a:gd name="T34" fmla="*/ 8264 w 146"/>
                <a:gd name="T35" fmla="*/ 0 h 30"/>
                <a:gd name="T36" fmla="*/ 6089 w 146"/>
                <a:gd name="T37" fmla="*/ 17621 h 30"/>
                <a:gd name="T38" fmla="*/ 4349 w 146"/>
                <a:gd name="T39" fmla="*/ 29369 h 30"/>
                <a:gd name="T40" fmla="*/ 1740 w 146"/>
                <a:gd name="T41" fmla="*/ 39158 h 30"/>
                <a:gd name="T42" fmla="*/ 0 w 146"/>
                <a:gd name="T43" fmla="*/ 48948 h 30"/>
                <a:gd name="T44" fmla="*/ 14353 w 146"/>
                <a:gd name="T45" fmla="*/ 48948 h 30"/>
                <a:gd name="T46" fmla="*/ 24791 w 146"/>
                <a:gd name="T47" fmla="*/ 48948 h 30"/>
                <a:gd name="T48" fmla="*/ 33490 w 146"/>
                <a:gd name="T49" fmla="*/ 48948 h 30"/>
                <a:gd name="T50" fmla="*/ 43058 w 146"/>
                <a:gd name="T51" fmla="*/ 48948 h 30"/>
                <a:gd name="T52" fmla="*/ 47842 w 146"/>
                <a:gd name="T53" fmla="*/ 50905 h 30"/>
                <a:gd name="T54" fmla="*/ 53497 w 146"/>
                <a:gd name="T55" fmla="*/ 56779 h 30"/>
                <a:gd name="T56" fmla="*/ 55671 w 146"/>
                <a:gd name="T57" fmla="*/ 58737 h 30"/>
                <a:gd name="T58" fmla="*/ 58716 w 146"/>
                <a:gd name="T59" fmla="*/ 58737 h 30"/>
                <a:gd name="T60" fmla="*/ 60890 w 146"/>
                <a:gd name="T61" fmla="*/ 54821 h 30"/>
                <a:gd name="T62" fmla="*/ 63500 w 146"/>
                <a:gd name="T63" fmla="*/ 48948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47" name="Freeform 503"/>
            <p:cNvSpPr>
              <a:spLocks/>
            </p:cNvSpPr>
            <p:nvPr>
              <p:custDataLst>
                <p:tags r:id="rId290"/>
              </p:custDataLst>
            </p:nvPr>
          </p:nvSpPr>
          <p:spPr bwMode="auto">
            <a:xfrm>
              <a:off x="6962729" y="1905181"/>
              <a:ext cx="23772" cy="68472"/>
            </a:xfrm>
            <a:custGeom>
              <a:avLst/>
              <a:gdLst>
                <a:gd name="T0" fmla="*/ 0 w 53"/>
                <a:gd name="T1" fmla="*/ 58737 h 9"/>
                <a:gd name="T2" fmla="*/ 6619 w 53"/>
                <a:gd name="T3" fmla="*/ 58737 h 9"/>
                <a:gd name="T4" fmla="*/ 11292 w 53"/>
                <a:gd name="T5" fmla="*/ 58737 h 9"/>
                <a:gd name="T6" fmla="*/ 15575 w 53"/>
                <a:gd name="T7" fmla="*/ 58737 h 9"/>
                <a:gd name="T8" fmla="*/ 20637 w 53"/>
                <a:gd name="T9" fmla="*/ 58737 h 9"/>
                <a:gd name="T10" fmla="*/ 17911 w 53"/>
                <a:gd name="T11" fmla="*/ 39158 h 9"/>
                <a:gd name="T12" fmla="*/ 14796 w 53"/>
                <a:gd name="T13" fmla="*/ 19579 h 9"/>
                <a:gd name="T14" fmla="*/ 12071 w 53"/>
                <a:gd name="T15" fmla="*/ 6526 h 9"/>
                <a:gd name="T16" fmla="*/ 9734 w 53"/>
                <a:gd name="T17" fmla="*/ 0 h 9"/>
                <a:gd name="T18" fmla="*/ 7398 w 53"/>
                <a:gd name="T19" fmla="*/ 0 h 9"/>
                <a:gd name="T20" fmla="*/ 5451 w 53"/>
                <a:gd name="T21" fmla="*/ 0 h 9"/>
                <a:gd name="T22" fmla="*/ 3504 w 53"/>
                <a:gd name="T23" fmla="*/ 6526 h 9"/>
                <a:gd name="T24" fmla="*/ 2336 w 53"/>
                <a:gd name="T25" fmla="*/ 19579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48" name="Line 504"/>
            <p:cNvSpPr>
              <a:spLocks noChangeShapeType="1"/>
            </p:cNvSpPr>
            <p:nvPr>
              <p:custDataLst>
                <p:tags r:id="rId291"/>
              </p:custDataLst>
            </p:nvPr>
          </p:nvSpPr>
          <p:spPr bwMode="auto">
            <a:xfrm flipV="1">
              <a:off x="6964557" y="1903330"/>
              <a:ext cx="0" cy="1851"/>
            </a:xfrm>
            <a:prstGeom prst="line">
              <a:avLst/>
            </a:prstGeom>
            <a:noFill/>
            <a:ln w="9525">
              <a:solidFill>
                <a:schemeClr val="tx1">
                  <a:lumMod val="85000"/>
                </a:schemeClr>
              </a:solidFill>
              <a:round/>
              <a:headEnd/>
              <a:tailEn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49" name="Freeform 505"/>
            <p:cNvSpPr>
              <a:spLocks/>
            </p:cNvSpPr>
            <p:nvPr>
              <p:custDataLst>
                <p:tags r:id="rId292"/>
              </p:custDataLst>
            </p:nvPr>
          </p:nvSpPr>
          <p:spPr bwMode="auto">
            <a:xfrm>
              <a:off x="6008164" y="1820053"/>
              <a:ext cx="12800" cy="64770"/>
            </a:xfrm>
            <a:custGeom>
              <a:avLst/>
              <a:gdLst>
                <a:gd name="T0" fmla="*/ 0 w 26"/>
                <a:gd name="T1" fmla="*/ 55562 h 25"/>
                <a:gd name="T2" fmla="*/ 2137 w 26"/>
                <a:gd name="T3" fmla="*/ 37782 h 25"/>
                <a:gd name="T4" fmla="*/ 5556 w 26"/>
                <a:gd name="T5" fmla="*/ 17780 h 25"/>
                <a:gd name="T6" fmla="*/ 6838 w 26"/>
                <a:gd name="T7" fmla="*/ 11112 h 25"/>
                <a:gd name="T8" fmla="*/ 8548 w 26"/>
                <a:gd name="T9" fmla="*/ 4445 h 25"/>
                <a:gd name="T10" fmla="*/ 9830 w 26"/>
                <a:gd name="T11" fmla="*/ 2222 h 25"/>
                <a:gd name="T12" fmla="*/ 11112 w 26"/>
                <a:gd name="T13" fmla="*/ 0 h 25"/>
                <a:gd name="T14" fmla="*/ 11112 w 26"/>
                <a:gd name="T15" fmla="*/ 55562 h 25"/>
                <a:gd name="T16" fmla="*/ 8548 w 26"/>
                <a:gd name="T17" fmla="*/ 55562 h 25"/>
                <a:gd name="T18" fmla="*/ 5556 w 26"/>
                <a:gd name="T19" fmla="*/ 55562 h 25"/>
                <a:gd name="T20" fmla="*/ 0 w 26"/>
                <a:gd name="T21" fmla="*/ 55562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50" name="Freeform 506"/>
            <p:cNvSpPr>
              <a:spLocks/>
            </p:cNvSpPr>
            <p:nvPr>
              <p:custDataLst>
                <p:tags r:id="rId293"/>
              </p:custDataLst>
            </p:nvPr>
          </p:nvSpPr>
          <p:spPr bwMode="auto">
            <a:xfrm>
              <a:off x="6871295" y="1903330"/>
              <a:ext cx="10972" cy="66622"/>
            </a:xfrm>
            <a:custGeom>
              <a:avLst/>
              <a:gdLst>
                <a:gd name="T0" fmla="*/ 9525 w 33"/>
                <a:gd name="T1" fmla="*/ 57150 h 25"/>
                <a:gd name="T2" fmla="*/ 9525 w 33"/>
                <a:gd name="T3" fmla="*/ 27432 h 25"/>
                <a:gd name="T4" fmla="*/ 9525 w 33"/>
                <a:gd name="T5" fmla="*/ 0 h 25"/>
                <a:gd name="T6" fmla="*/ 0 w 33"/>
                <a:gd name="T7" fmla="*/ 0 h 25"/>
                <a:gd name="T8" fmla="*/ 2598 w 33"/>
                <a:gd name="T9" fmla="*/ 20574 h 25"/>
                <a:gd name="T10" fmla="*/ 4618 w 33"/>
                <a:gd name="T11" fmla="*/ 38862 h 25"/>
                <a:gd name="T12" fmla="*/ 5773 w 33"/>
                <a:gd name="T13" fmla="*/ 45720 h 25"/>
                <a:gd name="T14" fmla="*/ 6927 w 33"/>
                <a:gd name="T15" fmla="*/ 52578 h 25"/>
                <a:gd name="T16" fmla="*/ 8082 w 33"/>
                <a:gd name="T17" fmla="*/ 54864 h 25"/>
                <a:gd name="T18" fmla="*/ 9525 w 33"/>
                <a:gd name="T19" fmla="*/ 5715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51" name="Freeform 507"/>
            <p:cNvSpPr>
              <a:spLocks/>
            </p:cNvSpPr>
            <p:nvPr>
              <p:custDataLst>
                <p:tags r:id="rId294"/>
              </p:custDataLst>
            </p:nvPr>
          </p:nvSpPr>
          <p:spPr bwMode="auto">
            <a:xfrm>
              <a:off x="6818263" y="1860766"/>
              <a:ext cx="10972" cy="66622"/>
            </a:xfrm>
            <a:custGeom>
              <a:avLst/>
              <a:gdLst>
                <a:gd name="T0" fmla="*/ 0 w 20"/>
                <a:gd name="T1" fmla="*/ 0 h 18"/>
                <a:gd name="T2" fmla="*/ 6191 w 20"/>
                <a:gd name="T3" fmla="*/ 57150 h 18"/>
                <a:gd name="T4" fmla="*/ 7620 w 20"/>
                <a:gd name="T5" fmla="*/ 34925 h 18"/>
                <a:gd name="T6" fmla="*/ 9525 w 20"/>
                <a:gd name="T7" fmla="*/ 0 h 18"/>
                <a:gd name="T8" fmla="*/ 0 w 2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0"/>
                  </a:moveTo>
                  <a:lnTo>
                    <a:pt x="13" y="18"/>
                  </a:lnTo>
                  <a:lnTo>
                    <a:pt x="16" y="11"/>
                  </a:lnTo>
                  <a:lnTo>
                    <a:pt x="20" y="0"/>
                  </a:lnTo>
                  <a:lnTo>
                    <a:pt x="0" y="0"/>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52" name="Freeform 508"/>
            <p:cNvSpPr>
              <a:spLocks/>
            </p:cNvSpPr>
            <p:nvPr>
              <p:custDataLst>
                <p:tags r:id="rId295"/>
              </p:custDataLst>
            </p:nvPr>
          </p:nvSpPr>
          <p:spPr bwMode="auto">
            <a:xfrm>
              <a:off x="7394294" y="2525133"/>
              <a:ext cx="14629" cy="68473"/>
            </a:xfrm>
            <a:custGeom>
              <a:avLst/>
              <a:gdLst>
                <a:gd name="T0" fmla="*/ 0 w 33"/>
                <a:gd name="T1" fmla="*/ 58738 h 31"/>
                <a:gd name="T2" fmla="*/ 0 w 33"/>
                <a:gd name="T3" fmla="*/ 0 h 31"/>
                <a:gd name="T4" fmla="*/ 3464 w 33"/>
                <a:gd name="T5" fmla="*/ 0 h 31"/>
                <a:gd name="T6" fmla="*/ 6158 w 33"/>
                <a:gd name="T7" fmla="*/ 0 h 31"/>
                <a:gd name="T8" fmla="*/ 9236 w 33"/>
                <a:gd name="T9" fmla="*/ 0 h 31"/>
                <a:gd name="T10" fmla="*/ 12700 w 33"/>
                <a:gd name="T11" fmla="*/ 0 h 31"/>
                <a:gd name="T12" fmla="*/ 11545 w 33"/>
                <a:gd name="T13" fmla="*/ 3790 h 31"/>
                <a:gd name="T14" fmla="*/ 11161 w 33"/>
                <a:gd name="T15" fmla="*/ 9474 h 31"/>
                <a:gd name="T16" fmla="*/ 10776 w 33"/>
                <a:gd name="T17" fmla="*/ 17053 h 31"/>
                <a:gd name="T18" fmla="*/ 10776 w 33"/>
                <a:gd name="T19" fmla="*/ 24632 h 31"/>
                <a:gd name="T20" fmla="*/ 10776 w 33"/>
                <a:gd name="T21" fmla="*/ 32211 h 31"/>
                <a:gd name="T22" fmla="*/ 11161 w 33"/>
                <a:gd name="T23" fmla="*/ 39790 h 31"/>
                <a:gd name="T24" fmla="*/ 11545 w 33"/>
                <a:gd name="T25" fmla="*/ 49264 h 31"/>
                <a:gd name="T26" fmla="*/ 12700 w 33"/>
                <a:gd name="T27" fmla="*/ 58738 h 31"/>
                <a:gd name="T28" fmla="*/ 0 w 33"/>
                <a:gd name="T29" fmla="*/ 58738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53" name="Freeform 509"/>
            <p:cNvSpPr>
              <a:spLocks/>
            </p:cNvSpPr>
            <p:nvPr>
              <p:custDataLst>
                <p:tags r:id="rId296"/>
              </p:custDataLst>
            </p:nvPr>
          </p:nvSpPr>
          <p:spPr bwMode="auto">
            <a:xfrm>
              <a:off x="7732597" y="1968101"/>
              <a:ext cx="64004" cy="68472"/>
            </a:xfrm>
            <a:custGeom>
              <a:avLst/>
              <a:gdLst>
                <a:gd name="T0" fmla="*/ 1292 w 129"/>
                <a:gd name="T1" fmla="*/ 46151 h 56"/>
                <a:gd name="T2" fmla="*/ 431 w 129"/>
                <a:gd name="T3" fmla="*/ 44053 h 56"/>
                <a:gd name="T4" fmla="*/ 431 w 129"/>
                <a:gd name="T5" fmla="*/ 41955 h 56"/>
                <a:gd name="T6" fmla="*/ 0 w 129"/>
                <a:gd name="T7" fmla="*/ 38808 h 56"/>
                <a:gd name="T8" fmla="*/ 431 w 129"/>
                <a:gd name="T9" fmla="*/ 34613 h 56"/>
                <a:gd name="T10" fmla="*/ 861 w 129"/>
                <a:gd name="T11" fmla="*/ 26222 h 56"/>
                <a:gd name="T12" fmla="*/ 1292 w 129"/>
                <a:gd name="T13" fmla="*/ 18880 h 56"/>
                <a:gd name="T14" fmla="*/ 3876 w 129"/>
                <a:gd name="T15" fmla="*/ 13635 h 56"/>
                <a:gd name="T16" fmla="*/ 6892 w 129"/>
                <a:gd name="T17" fmla="*/ 9440 h 56"/>
                <a:gd name="T18" fmla="*/ 9045 w 129"/>
                <a:gd name="T19" fmla="*/ 6293 h 56"/>
                <a:gd name="T20" fmla="*/ 11629 w 129"/>
                <a:gd name="T21" fmla="*/ 5244 h 56"/>
                <a:gd name="T22" fmla="*/ 16798 w 129"/>
                <a:gd name="T23" fmla="*/ 3147 h 56"/>
                <a:gd name="T24" fmla="*/ 24551 w 129"/>
                <a:gd name="T25" fmla="*/ 0 h 56"/>
                <a:gd name="T26" fmla="*/ 25843 w 129"/>
                <a:gd name="T27" fmla="*/ 5244 h 56"/>
                <a:gd name="T28" fmla="*/ 27566 w 129"/>
                <a:gd name="T29" fmla="*/ 8391 h 56"/>
                <a:gd name="T30" fmla="*/ 29720 w 129"/>
                <a:gd name="T31" fmla="*/ 11538 h 56"/>
                <a:gd name="T32" fmla="*/ 31443 w 129"/>
                <a:gd name="T33" fmla="*/ 14684 h 56"/>
                <a:gd name="T34" fmla="*/ 35750 w 129"/>
                <a:gd name="T35" fmla="*/ 18880 h 56"/>
                <a:gd name="T36" fmla="*/ 40057 w 129"/>
                <a:gd name="T37" fmla="*/ 22026 h 56"/>
                <a:gd name="T38" fmla="*/ 44364 w 129"/>
                <a:gd name="T39" fmla="*/ 26222 h 56"/>
                <a:gd name="T40" fmla="*/ 48671 w 129"/>
                <a:gd name="T41" fmla="*/ 30417 h 56"/>
                <a:gd name="T42" fmla="*/ 50394 w 129"/>
                <a:gd name="T43" fmla="*/ 33564 h 56"/>
                <a:gd name="T44" fmla="*/ 52117 w 129"/>
                <a:gd name="T45" fmla="*/ 36711 h 56"/>
                <a:gd name="T46" fmla="*/ 54271 w 129"/>
                <a:gd name="T47" fmla="*/ 39857 h 56"/>
                <a:gd name="T48" fmla="*/ 55563 w 129"/>
                <a:gd name="T49" fmla="*/ 46151 h 56"/>
                <a:gd name="T50" fmla="*/ 51256 w 129"/>
                <a:gd name="T51" fmla="*/ 50346 h 56"/>
                <a:gd name="T52" fmla="*/ 46949 w 129"/>
                <a:gd name="T53" fmla="*/ 53493 h 56"/>
                <a:gd name="T54" fmla="*/ 42641 w 129"/>
                <a:gd name="T55" fmla="*/ 55590 h 56"/>
                <a:gd name="T56" fmla="*/ 38765 w 129"/>
                <a:gd name="T57" fmla="*/ 56639 h 56"/>
                <a:gd name="T58" fmla="*/ 30150 w 129"/>
                <a:gd name="T59" fmla="*/ 58737 h 56"/>
                <a:gd name="T60" fmla="*/ 21105 w 129"/>
                <a:gd name="T61" fmla="*/ 58737 h 56"/>
                <a:gd name="T62" fmla="*/ 17229 w 129"/>
                <a:gd name="T63" fmla="*/ 57688 h 56"/>
                <a:gd name="T64" fmla="*/ 13352 w 129"/>
                <a:gd name="T65" fmla="*/ 56639 h 56"/>
                <a:gd name="T66" fmla="*/ 9907 w 129"/>
                <a:gd name="T67" fmla="*/ 54542 h 56"/>
                <a:gd name="T68" fmla="*/ 6892 w 129"/>
                <a:gd name="T69" fmla="*/ 52444 h 56"/>
                <a:gd name="T70" fmla="*/ 2584 w 129"/>
                <a:gd name="T71" fmla="*/ 48248 h 56"/>
                <a:gd name="T72" fmla="*/ 1292 w 129"/>
                <a:gd name="T73" fmla="*/ 46151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54" name="Freeform 510"/>
            <p:cNvSpPr>
              <a:spLocks/>
            </p:cNvSpPr>
            <p:nvPr>
              <p:custDataLst>
                <p:tags r:id="rId297"/>
              </p:custDataLst>
            </p:nvPr>
          </p:nvSpPr>
          <p:spPr bwMode="auto">
            <a:xfrm>
              <a:off x="7889862" y="2378935"/>
              <a:ext cx="16459" cy="66622"/>
            </a:xfrm>
            <a:custGeom>
              <a:avLst/>
              <a:gdLst>
                <a:gd name="T0" fmla="*/ 7318 w 41"/>
                <a:gd name="T1" fmla="*/ 57150 h 42"/>
                <a:gd name="T2" fmla="*/ 0 w 41"/>
                <a:gd name="T3" fmla="*/ 40821 h 42"/>
                <a:gd name="T4" fmla="*/ 0 w 41"/>
                <a:gd name="T5" fmla="*/ 8164 h 42"/>
                <a:gd name="T6" fmla="*/ 2439 w 41"/>
                <a:gd name="T7" fmla="*/ 6804 h 42"/>
                <a:gd name="T8" fmla="*/ 4879 w 41"/>
                <a:gd name="T9" fmla="*/ 4082 h 42"/>
                <a:gd name="T10" fmla="*/ 8364 w 41"/>
                <a:gd name="T11" fmla="*/ 1361 h 42"/>
                <a:gd name="T12" fmla="*/ 11849 w 41"/>
                <a:gd name="T13" fmla="*/ 0 h 42"/>
                <a:gd name="T14" fmla="*/ 11849 w 41"/>
                <a:gd name="T15" fmla="*/ 24493 h 42"/>
                <a:gd name="T16" fmla="*/ 14288 w 41"/>
                <a:gd name="T17" fmla="*/ 24493 h 42"/>
                <a:gd name="T18" fmla="*/ 7318 w 41"/>
                <a:gd name="T19" fmla="*/ 5715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55" name="Freeform 511"/>
            <p:cNvSpPr>
              <a:spLocks/>
            </p:cNvSpPr>
            <p:nvPr>
              <p:custDataLst>
                <p:tags r:id="rId298"/>
              </p:custDataLst>
            </p:nvPr>
          </p:nvSpPr>
          <p:spPr bwMode="auto">
            <a:xfrm>
              <a:off x="8061757" y="2510329"/>
              <a:ext cx="49375" cy="70323"/>
            </a:xfrm>
            <a:custGeom>
              <a:avLst/>
              <a:gdLst>
                <a:gd name="T0" fmla="*/ 27654 w 93"/>
                <a:gd name="T1" fmla="*/ 13921 h 39"/>
                <a:gd name="T2" fmla="*/ 30880 w 93"/>
                <a:gd name="T3" fmla="*/ 27842 h 39"/>
                <a:gd name="T4" fmla="*/ 35489 w 93"/>
                <a:gd name="T5" fmla="*/ 43310 h 39"/>
                <a:gd name="T6" fmla="*/ 37332 w 93"/>
                <a:gd name="T7" fmla="*/ 51044 h 39"/>
                <a:gd name="T8" fmla="*/ 39637 w 93"/>
                <a:gd name="T9" fmla="*/ 55685 h 39"/>
                <a:gd name="T10" fmla="*/ 41480 w 93"/>
                <a:gd name="T11" fmla="*/ 58778 h 39"/>
                <a:gd name="T12" fmla="*/ 42863 w 93"/>
                <a:gd name="T13" fmla="*/ 60325 h 39"/>
                <a:gd name="T14" fmla="*/ 27654 w 93"/>
                <a:gd name="T15" fmla="*/ 60325 h 39"/>
                <a:gd name="T16" fmla="*/ 23045 w 93"/>
                <a:gd name="T17" fmla="*/ 55685 h 39"/>
                <a:gd name="T18" fmla="*/ 19818 w 93"/>
                <a:gd name="T19" fmla="*/ 49497 h 39"/>
                <a:gd name="T20" fmla="*/ 16592 w 93"/>
                <a:gd name="T21" fmla="*/ 43310 h 39"/>
                <a:gd name="T22" fmla="*/ 13827 w 93"/>
                <a:gd name="T23" fmla="*/ 35576 h 39"/>
                <a:gd name="T24" fmla="*/ 11061 w 93"/>
                <a:gd name="T25" fmla="*/ 27842 h 39"/>
                <a:gd name="T26" fmla="*/ 7374 w 93"/>
                <a:gd name="T27" fmla="*/ 20108 h 39"/>
                <a:gd name="T28" fmla="*/ 4148 w 93"/>
                <a:gd name="T29" fmla="*/ 10828 h 39"/>
                <a:gd name="T30" fmla="*/ 0 w 93"/>
                <a:gd name="T31" fmla="*/ 4640 h 39"/>
                <a:gd name="T32" fmla="*/ 5070 w 93"/>
                <a:gd name="T33" fmla="*/ 1547 h 39"/>
                <a:gd name="T34" fmla="*/ 9218 w 93"/>
                <a:gd name="T35" fmla="*/ 0 h 39"/>
                <a:gd name="T36" fmla="*/ 11983 w 93"/>
                <a:gd name="T37" fmla="*/ 0 h 39"/>
                <a:gd name="T38" fmla="*/ 15209 w 93"/>
                <a:gd name="T39" fmla="*/ 1547 h 39"/>
                <a:gd name="T40" fmla="*/ 20279 w 93"/>
                <a:gd name="T41" fmla="*/ 6187 h 39"/>
                <a:gd name="T42" fmla="*/ 27654 w 93"/>
                <a:gd name="T43" fmla="*/ 13921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56" name="Freeform 512"/>
            <p:cNvSpPr>
              <a:spLocks/>
            </p:cNvSpPr>
            <p:nvPr>
              <p:custDataLst>
                <p:tags r:id="rId299"/>
              </p:custDataLst>
            </p:nvPr>
          </p:nvSpPr>
          <p:spPr bwMode="auto">
            <a:xfrm>
              <a:off x="8120274" y="2528834"/>
              <a:ext cx="21944" cy="68473"/>
            </a:xfrm>
            <a:custGeom>
              <a:avLst/>
              <a:gdLst>
                <a:gd name="T0" fmla="*/ 19050 w 39"/>
                <a:gd name="T1" fmla="*/ 58738 h 19"/>
                <a:gd name="T2" fmla="*/ 6350 w 39"/>
                <a:gd name="T3" fmla="*/ 58738 h 19"/>
                <a:gd name="T4" fmla="*/ 3908 w 39"/>
                <a:gd name="T5" fmla="*/ 58738 h 19"/>
                <a:gd name="T6" fmla="*/ 2442 w 39"/>
                <a:gd name="T7" fmla="*/ 52555 h 19"/>
                <a:gd name="T8" fmla="*/ 1465 w 39"/>
                <a:gd name="T9" fmla="*/ 43281 h 19"/>
                <a:gd name="T10" fmla="*/ 977 w 39"/>
                <a:gd name="T11" fmla="*/ 34006 h 19"/>
                <a:gd name="T12" fmla="*/ 0 w 39"/>
                <a:gd name="T13" fmla="*/ 15457 h 19"/>
                <a:gd name="T14" fmla="*/ 0 w 39"/>
                <a:gd name="T15" fmla="*/ 0 h 19"/>
                <a:gd name="T16" fmla="*/ 6350 w 39"/>
                <a:gd name="T17" fmla="*/ 12366 h 19"/>
                <a:gd name="T18" fmla="*/ 10746 w 39"/>
                <a:gd name="T19" fmla="*/ 27823 h 19"/>
                <a:gd name="T20" fmla="*/ 14654 w 39"/>
                <a:gd name="T21" fmla="*/ 43281 h 19"/>
                <a:gd name="T22" fmla="*/ 19050 w 39"/>
                <a:gd name="T23" fmla="*/ 58738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57" name="Freeform 513"/>
            <p:cNvSpPr>
              <a:spLocks/>
            </p:cNvSpPr>
            <p:nvPr>
              <p:custDataLst>
                <p:tags r:id="rId300"/>
              </p:custDataLst>
            </p:nvPr>
          </p:nvSpPr>
          <p:spPr bwMode="auto">
            <a:xfrm>
              <a:off x="7964838" y="2676883"/>
              <a:ext cx="16457" cy="66622"/>
            </a:xfrm>
            <a:custGeom>
              <a:avLst/>
              <a:gdLst>
                <a:gd name="T0" fmla="*/ 0 w 26"/>
                <a:gd name="T1" fmla="*/ 57150 h 36"/>
                <a:gd name="T2" fmla="*/ 1649 w 26"/>
                <a:gd name="T3" fmla="*/ 49213 h 36"/>
                <a:gd name="T4" fmla="*/ 5495 w 26"/>
                <a:gd name="T5" fmla="*/ 31750 h 36"/>
                <a:gd name="T6" fmla="*/ 9891 w 26"/>
                <a:gd name="T7" fmla="*/ 12700 h 36"/>
                <a:gd name="T8" fmla="*/ 14287 w 26"/>
                <a:gd name="T9" fmla="*/ 0 h 36"/>
                <a:gd name="T10" fmla="*/ 14287 w 26"/>
                <a:gd name="T11" fmla="*/ 14288 h 36"/>
                <a:gd name="T12" fmla="*/ 14287 w 26"/>
                <a:gd name="T13" fmla="*/ 28575 h 36"/>
                <a:gd name="T14" fmla="*/ 13738 w 26"/>
                <a:gd name="T15" fmla="*/ 34925 h 36"/>
                <a:gd name="T16" fmla="*/ 13188 w 26"/>
                <a:gd name="T17" fmla="*/ 41275 h 36"/>
                <a:gd name="T18" fmla="*/ 11540 w 26"/>
                <a:gd name="T19" fmla="*/ 46038 h 36"/>
                <a:gd name="T20" fmla="*/ 9342 w 26"/>
                <a:gd name="T21" fmla="*/ 50800 h 36"/>
                <a:gd name="T22" fmla="*/ 7693 w 26"/>
                <a:gd name="T23" fmla="*/ 53975 h 36"/>
                <a:gd name="T24" fmla="*/ 5495 w 26"/>
                <a:gd name="T25" fmla="*/ 55563 h 36"/>
                <a:gd name="T26" fmla="*/ 2198 w 26"/>
                <a:gd name="T27" fmla="*/ 57150 h 36"/>
                <a:gd name="T28" fmla="*/ 0 w 26"/>
                <a:gd name="T29" fmla="*/ 57150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58" name="Freeform 514"/>
            <p:cNvSpPr>
              <a:spLocks/>
            </p:cNvSpPr>
            <p:nvPr>
              <p:custDataLst>
                <p:tags r:id="rId301"/>
              </p:custDataLst>
            </p:nvPr>
          </p:nvSpPr>
          <p:spPr bwMode="auto">
            <a:xfrm>
              <a:off x="7977638" y="2710193"/>
              <a:ext cx="3657" cy="70323"/>
            </a:xfrm>
            <a:custGeom>
              <a:avLst/>
              <a:gdLst>
                <a:gd name="T0" fmla="*/ 0 w 6"/>
                <a:gd name="T1" fmla="*/ 60325 h 37"/>
                <a:gd name="T2" fmla="*/ 0 w 6"/>
                <a:gd name="T3" fmla="*/ 0 h 37"/>
                <a:gd name="T4" fmla="*/ 3175 w 6"/>
                <a:gd name="T5" fmla="*/ 0 h 37"/>
                <a:gd name="T6" fmla="*/ 3175 w 6"/>
                <a:gd name="T7" fmla="*/ 50543 h 37"/>
                <a:gd name="T8" fmla="*/ 0 w 6"/>
                <a:gd name="T9" fmla="*/ 6032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59" name="Freeform 515"/>
            <p:cNvSpPr>
              <a:spLocks/>
            </p:cNvSpPr>
            <p:nvPr>
              <p:custDataLst>
                <p:tags r:id="rId302"/>
              </p:custDataLst>
            </p:nvPr>
          </p:nvSpPr>
          <p:spPr bwMode="auto">
            <a:xfrm>
              <a:off x="7963009" y="2806425"/>
              <a:ext cx="10972" cy="64772"/>
            </a:xfrm>
            <a:custGeom>
              <a:avLst/>
              <a:gdLst>
                <a:gd name="T0" fmla="*/ 0 w 20"/>
                <a:gd name="T1" fmla="*/ 40057 h 43"/>
                <a:gd name="T2" fmla="*/ 0 w 20"/>
                <a:gd name="T3" fmla="*/ 32304 h 43"/>
                <a:gd name="T4" fmla="*/ 0 w 20"/>
                <a:gd name="T5" fmla="*/ 23259 h 43"/>
                <a:gd name="T6" fmla="*/ 953 w 20"/>
                <a:gd name="T7" fmla="*/ 11629 h 43"/>
                <a:gd name="T8" fmla="*/ 3334 w 20"/>
                <a:gd name="T9" fmla="*/ 0 h 43"/>
                <a:gd name="T10" fmla="*/ 5239 w 20"/>
                <a:gd name="T11" fmla="*/ 9045 h 43"/>
                <a:gd name="T12" fmla="*/ 7620 w 20"/>
                <a:gd name="T13" fmla="*/ 15506 h 43"/>
                <a:gd name="T14" fmla="*/ 8096 w 20"/>
                <a:gd name="T15" fmla="*/ 18090 h 43"/>
                <a:gd name="T16" fmla="*/ 9049 w 20"/>
                <a:gd name="T17" fmla="*/ 23259 h 43"/>
                <a:gd name="T18" fmla="*/ 9049 w 20"/>
                <a:gd name="T19" fmla="*/ 27135 h 43"/>
                <a:gd name="T20" fmla="*/ 9525 w 20"/>
                <a:gd name="T21" fmla="*/ 32304 h 43"/>
                <a:gd name="T22" fmla="*/ 9049 w 20"/>
                <a:gd name="T23" fmla="*/ 34888 h 43"/>
                <a:gd name="T24" fmla="*/ 8573 w 20"/>
                <a:gd name="T25" fmla="*/ 38765 h 43"/>
                <a:gd name="T26" fmla="*/ 7620 w 20"/>
                <a:gd name="T27" fmla="*/ 42641 h 43"/>
                <a:gd name="T28" fmla="*/ 5715 w 20"/>
                <a:gd name="T29" fmla="*/ 46518 h 43"/>
                <a:gd name="T30" fmla="*/ 4286 w 20"/>
                <a:gd name="T31" fmla="*/ 50394 h 43"/>
                <a:gd name="T32" fmla="*/ 2858 w 20"/>
                <a:gd name="T33" fmla="*/ 52979 h 43"/>
                <a:gd name="T34" fmla="*/ 953 w 20"/>
                <a:gd name="T35" fmla="*/ 54271 h 43"/>
                <a:gd name="T36" fmla="*/ 0 w 20"/>
                <a:gd name="T37" fmla="*/ 55563 h 43"/>
                <a:gd name="T38" fmla="*/ 0 w 20"/>
                <a:gd name="T39" fmla="*/ 4005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60" name="Freeform 516"/>
            <p:cNvSpPr>
              <a:spLocks/>
            </p:cNvSpPr>
            <p:nvPr>
              <p:custDataLst>
                <p:tags r:id="rId303"/>
              </p:custDataLst>
            </p:nvPr>
          </p:nvSpPr>
          <p:spPr bwMode="auto">
            <a:xfrm>
              <a:off x="7937408" y="2847138"/>
              <a:ext cx="0" cy="68473"/>
            </a:xfrm>
            <a:custGeom>
              <a:avLst/>
              <a:gdLst>
                <a:gd name="T0" fmla="*/ 58738 h 30"/>
                <a:gd name="T1" fmla="*/ 48948 h 30"/>
                <a:gd name="T2" fmla="*/ 35243 h 30"/>
                <a:gd name="T3" fmla="*/ 17621 h 30"/>
                <a:gd name="T4" fmla="*/ 0 h 30"/>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61" name="Freeform 517"/>
            <p:cNvSpPr>
              <a:spLocks/>
            </p:cNvSpPr>
            <p:nvPr>
              <p:custDataLst>
                <p:tags r:id="rId304"/>
              </p:custDataLst>
            </p:nvPr>
          </p:nvSpPr>
          <p:spPr bwMode="auto">
            <a:xfrm>
              <a:off x="7937408" y="2847138"/>
              <a:ext cx="9144" cy="68473"/>
            </a:xfrm>
            <a:custGeom>
              <a:avLst/>
              <a:gdLst>
                <a:gd name="T0" fmla="*/ 0 w 20"/>
                <a:gd name="T1" fmla="*/ 0 h 24"/>
                <a:gd name="T2" fmla="*/ 7938 w 20"/>
                <a:gd name="T3" fmla="*/ 0 h 24"/>
                <a:gd name="T4" fmla="*/ 0 w 20"/>
                <a:gd name="T5" fmla="*/ 58738 h 24"/>
                <a:gd name="T6" fmla="*/ 0 60000 65536"/>
                <a:gd name="T7" fmla="*/ 0 60000 65536"/>
                <a:gd name="T8" fmla="*/ 0 60000 65536"/>
              </a:gdLst>
              <a:ahLst/>
              <a:cxnLst>
                <a:cxn ang="T6">
                  <a:pos x="T0" y="T1"/>
                </a:cxn>
                <a:cxn ang="T7">
                  <a:pos x="T2" y="T3"/>
                </a:cxn>
                <a:cxn ang="T8">
                  <a:pos x="T4" y="T5"/>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62" name="Freeform 518"/>
            <p:cNvSpPr>
              <a:spLocks/>
            </p:cNvSpPr>
            <p:nvPr>
              <p:custDataLst>
                <p:tags r:id="rId305"/>
              </p:custDataLst>
            </p:nvPr>
          </p:nvSpPr>
          <p:spPr bwMode="auto">
            <a:xfrm>
              <a:off x="7653965" y="2365981"/>
              <a:ext cx="20115" cy="70323"/>
            </a:xfrm>
            <a:custGeom>
              <a:avLst/>
              <a:gdLst>
                <a:gd name="T0" fmla="*/ 0 w 46"/>
                <a:gd name="T1" fmla="*/ 0 h 19"/>
                <a:gd name="T2" fmla="*/ 3416 w 46"/>
                <a:gd name="T3" fmla="*/ 9525 h 19"/>
                <a:gd name="T4" fmla="*/ 5315 w 46"/>
                <a:gd name="T5" fmla="*/ 15875 h 19"/>
                <a:gd name="T6" fmla="*/ 7213 w 46"/>
                <a:gd name="T7" fmla="*/ 25400 h 19"/>
                <a:gd name="T8" fmla="*/ 8731 w 46"/>
                <a:gd name="T9" fmla="*/ 31750 h 19"/>
                <a:gd name="T10" fmla="*/ 9870 w 46"/>
                <a:gd name="T11" fmla="*/ 38100 h 19"/>
                <a:gd name="T12" fmla="*/ 12147 w 46"/>
                <a:gd name="T13" fmla="*/ 44450 h 19"/>
                <a:gd name="T14" fmla="*/ 14046 w 46"/>
                <a:gd name="T15" fmla="*/ 53975 h 19"/>
                <a:gd name="T16" fmla="*/ 17462 w 46"/>
                <a:gd name="T17" fmla="*/ 60325 h 19"/>
                <a:gd name="T18" fmla="*/ 12527 w 46"/>
                <a:gd name="T19" fmla="*/ 60325 h 19"/>
                <a:gd name="T20" fmla="*/ 9111 w 46"/>
                <a:gd name="T21" fmla="*/ 60325 h 19"/>
                <a:gd name="T22" fmla="*/ 6833 w 46"/>
                <a:gd name="T23" fmla="*/ 57150 h 19"/>
                <a:gd name="T24" fmla="*/ 4935 w 46"/>
                <a:gd name="T25" fmla="*/ 53975 h 19"/>
                <a:gd name="T26" fmla="*/ 3796 w 46"/>
                <a:gd name="T27" fmla="*/ 44450 h 19"/>
                <a:gd name="T28" fmla="*/ 2657 w 46"/>
                <a:gd name="T29" fmla="*/ 34925 h 19"/>
                <a:gd name="T30" fmla="*/ 1518 w 46"/>
                <a:gd name="T31" fmla="*/ 22225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63" name="Freeform 519"/>
            <p:cNvSpPr>
              <a:spLocks/>
            </p:cNvSpPr>
            <p:nvPr>
              <p:custDataLst>
                <p:tags r:id="rId306"/>
              </p:custDataLst>
            </p:nvPr>
          </p:nvSpPr>
          <p:spPr bwMode="auto">
            <a:xfrm>
              <a:off x="4561688" y="2528834"/>
              <a:ext cx="54860" cy="68473"/>
            </a:xfrm>
            <a:custGeom>
              <a:avLst/>
              <a:gdLst>
                <a:gd name="T0" fmla="*/ 15716 w 100"/>
                <a:gd name="T1" fmla="*/ 0 h 55"/>
                <a:gd name="T2" fmla="*/ 47625 w 100"/>
                <a:gd name="T3" fmla="*/ 12816 h 55"/>
                <a:gd name="T4" fmla="*/ 47625 w 100"/>
                <a:gd name="T5" fmla="*/ 58738 h 55"/>
                <a:gd name="T6" fmla="*/ 6191 w 100"/>
                <a:gd name="T7" fmla="*/ 58738 h 55"/>
                <a:gd name="T8" fmla="*/ 0 w 100"/>
                <a:gd name="T9" fmla="*/ 45922 h 55"/>
                <a:gd name="T10" fmla="*/ 476 w 100"/>
                <a:gd name="T11" fmla="*/ 40583 h 55"/>
                <a:gd name="T12" fmla="*/ 1905 w 100"/>
                <a:gd name="T13" fmla="*/ 34175 h 55"/>
                <a:gd name="T14" fmla="*/ 4763 w 100"/>
                <a:gd name="T15" fmla="*/ 26699 h 55"/>
                <a:gd name="T16" fmla="*/ 7620 w 100"/>
                <a:gd name="T17" fmla="*/ 19223 h 55"/>
                <a:gd name="T18" fmla="*/ 12859 w 100"/>
                <a:gd name="T19" fmla="*/ 5340 h 55"/>
                <a:gd name="T20" fmla="*/ 15716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64" name="Freeform 520"/>
            <p:cNvSpPr>
              <a:spLocks/>
            </p:cNvSpPr>
            <p:nvPr>
              <p:custDataLst>
                <p:tags r:id="rId307"/>
              </p:custDataLst>
            </p:nvPr>
          </p:nvSpPr>
          <p:spPr bwMode="auto">
            <a:xfrm>
              <a:off x="5079201" y="2053229"/>
              <a:ext cx="49373" cy="68472"/>
            </a:xfrm>
            <a:custGeom>
              <a:avLst/>
              <a:gdLst>
                <a:gd name="T0" fmla="*/ 22946 w 99"/>
                <a:gd name="T1" fmla="*/ 2303 h 51"/>
                <a:gd name="T2" fmla="*/ 25111 w 99"/>
                <a:gd name="T3" fmla="*/ 1152 h 51"/>
                <a:gd name="T4" fmla="*/ 26843 w 99"/>
                <a:gd name="T5" fmla="*/ 0 h 51"/>
                <a:gd name="T6" fmla="*/ 28142 w 99"/>
                <a:gd name="T7" fmla="*/ 0 h 51"/>
                <a:gd name="T8" fmla="*/ 29874 w 99"/>
                <a:gd name="T9" fmla="*/ 1152 h 51"/>
                <a:gd name="T10" fmla="*/ 32038 w 99"/>
                <a:gd name="T11" fmla="*/ 5759 h 51"/>
                <a:gd name="T12" fmla="*/ 34203 w 99"/>
                <a:gd name="T13" fmla="*/ 12669 h 51"/>
                <a:gd name="T14" fmla="*/ 35935 w 99"/>
                <a:gd name="T15" fmla="*/ 20731 h 51"/>
                <a:gd name="T16" fmla="*/ 37667 w 99"/>
                <a:gd name="T17" fmla="*/ 28793 h 51"/>
                <a:gd name="T18" fmla="*/ 39398 w 99"/>
                <a:gd name="T19" fmla="*/ 32248 h 51"/>
                <a:gd name="T20" fmla="*/ 40264 w 99"/>
                <a:gd name="T21" fmla="*/ 34551 h 51"/>
                <a:gd name="T22" fmla="*/ 41563 w 99"/>
                <a:gd name="T23" fmla="*/ 36855 h 51"/>
                <a:gd name="T24" fmla="*/ 42862 w 99"/>
                <a:gd name="T25" fmla="*/ 39158 h 51"/>
                <a:gd name="T26" fmla="*/ 42862 w 99"/>
                <a:gd name="T27" fmla="*/ 42613 h 51"/>
                <a:gd name="T28" fmla="*/ 41996 w 99"/>
                <a:gd name="T29" fmla="*/ 46068 h 51"/>
                <a:gd name="T30" fmla="*/ 41130 w 99"/>
                <a:gd name="T31" fmla="*/ 49523 h 51"/>
                <a:gd name="T32" fmla="*/ 39398 w 99"/>
                <a:gd name="T33" fmla="*/ 51827 h 51"/>
                <a:gd name="T34" fmla="*/ 37234 w 99"/>
                <a:gd name="T35" fmla="*/ 54130 h 51"/>
                <a:gd name="T36" fmla="*/ 35069 w 99"/>
                <a:gd name="T37" fmla="*/ 55282 h 51"/>
                <a:gd name="T38" fmla="*/ 32038 w 99"/>
                <a:gd name="T39" fmla="*/ 57585 h 51"/>
                <a:gd name="T40" fmla="*/ 29441 w 99"/>
                <a:gd name="T41" fmla="*/ 57585 h 51"/>
                <a:gd name="T42" fmla="*/ 22513 w 99"/>
                <a:gd name="T43" fmla="*/ 58737 h 51"/>
                <a:gd name="T44" fmla="*/ 15586 w 99"/>
                <a:gd name="T45" fmla="*/ 56434 h 51"/>
                <a:gd name="T46" fmla="*/ 11690 w 99"/>
                <a:gd name="T47" fmla="*/ 55282 h 51"/>
                <a:gd name="T48" fmla="*/ 7793 w 99"/>
                <a:gd name="T49" fmla="*/ 51827 h 51"/>
                <a:gd name="T50" fmla="*/ 3897 w 99"/>
                <a:gd name="T51" fmla="*/ 49523 h 51"/>
                <a:gd name="T52" fmla="*/ 433 w 99"/>
                <a:gd name="T53" fmla="*/ 46068 h 51"/>
                <a:gd name="T54" fmla="*/ 0 w 99"/>
                <a:gd name="T55" fmla="*/ 44917 h 51"/>
                <a:gd name="T56" fmla="*/ 433 w 99"/>
                <a:gd name="T57" fmla="*/ 42613 h 51"/>
                <a:gd name="T58" fmla="*/ 1299 w 99"/>
                <a:gd name="T59" fmla="*/ 40310 h 51"/>
                <a:gd name="T60" fmla="*/ 2598 w 99"/>
                <a:gd name="T61" fmla="*/ 38006 h 51"/>
                <a:gd name="T62" fmla="*/ 6061 w 99"/>
                <a:gd name="T63" fmla="*/ 33399 h 51"/>
                <a:gd name="T64" fmla="*/ 10824 w 99"/>
                <a:gd name="T65" fmla="*/ 27641 h 51"/>
                <a:gd name="T66" fmla="*/ 15153 w 99"/>
                <a:gd name="T67" fmla="*/ 21882 h 51"/>
                <a:gd name="T68" fmla="*/ 19483 w 99"/>
                <a:gd name="T69" fmla="*/ 13820 h 51"/>
                <a:gd name="T70" fmla="*/ 20782 w 99"/>
                <a:gd name="T71" fmla="*/ 11517 h 51"/>
                <a:gd name="T72" fmla="*/ 22080 w 99"/>
                <a:gd name="T73" fmla="*/ 8062 h 51"/>
                <a:gd name="T74" fmla="*/ 22513 w 99"/>
                <a:gd name="T75" fmla="*/ 5759 h 51"/>
                <a:gd name="T76" fmla="*/ 22946 w 99"/>
                <a:gd name="T77" fmla="*/ 2303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65" name="Freeform 521"/>
            <p:cNvSpPr>
              <a:spLocks/>
            </p:cNvSpPr>
            <p:nvPr>
              <p:custDataLst>
                <p:tags r:id="rId308"/>
              </p:custDataLst>
            </p:nvPr>
          </p:nvSpPr>
          <p:spPr bwMode="auto">
            <a:xfrm>
              <a:off x="5119432" y="1834858"/>
              <a:ext cx="263328" cy="190612"/>
            </a:xfrm>
            <a:custGeom>
              <a:avLst/>
              <a:gdLst>
                <a:gd name="T0" fmla="*/ 137160 w 525"/>
                <a:gd name="T1" fmla="*/ 14196 h 311"/>
                <a:gd name="T2" fmla="*/ 148917 w 525"/>
                <a:gd name="T3" fmla="*/ 11041 h 311"/>
                <a:gd name="T4" fmla="*/ 167640 w 525"/>
                <a:gd name="T5" fmla="*/ 10515 h 311"/>
                <a:gd name="T6" fmla="*/ 177655 w 525"/>
                <a:gd name="T7" fmla="*/ 8938 h 311"/>
                <a:gd name="T8" fmla="*/ 185928 w 525"/>
                <a:gd name="T9" fmla="*/ 3680 h 311"/>
                <a:gd name="T10" fmla="*/ 223810 w 525"/>
                <a:gd name="T11" fmla="*/ 3155 h 311"/>
                <a:gd name="T12" fmla="*/ 228600 w 525"/>
                <a:gd name="T13" fmla="*/ 9989 h 311"/>
                <a:gd name="T14" fmla="*/ 203781 w 525"/>
                <a:gd name="T15" fmla="*/ 24711 h 311"/>
                <a:gd name="T16" fmla="*/ 170688 w 525"/>
                <a:gd name="T17" fmla="*/ 38381 h 311"/>
                <a:gd name="T18" fmla="*/ 155013 w 525"/>
                <a:gd name="T19" fmla="*/ 42061 h 311"/>
                <a:gd name="T20" fmla="*/ 139773 w 525"/>
                <a:gd name="T21" fmla="*/ 43638 h 311"/>
                <a:gd name="T22" fmla="*/ 121485 w 525"/>
                <a:gd name="T23" fmla="*/ 53102 h 311"/>
                <a:gd name="T24" fmla="*/ 106245 w 525"/>
                <a:gd name="T25" fmla="*/ 63617 h 311"/>
                <a:gd name="T26" fmla="*/ 94923 w 525"/>
                <a:gd name="T27" fmla="*/ 67823 h 311"/>
                <a:gd name="T28" fmla="*/ 81425 w 525"/>
                <a:gd name="T29" fmla="*/ 64669 h 311"/>
                <a:gd name="T30" fmla="*/ 77506 w 525"/>
                <a:gd name="T31" fmla="*/ 72029 h 311"/>
                <a:gd name="T32" fmla="*/ 76200 w 525"/>
                <a:gd name="T33" fmla="*/ 76235 h 311"/>
                <a:gd name="T34" fmla="*/ 80554 w 525"/>
                <a:gd name="T35" fmla="*/ 77813 h 311"/>
                <a:gd name="T36" fmla="*/ 80119 w 525"/>
                <a:gd name="T37" fmla="*/ 82545 h 311"/>
                <a:gd name="T38" fmla="*/ 76635 w 525"/>
                <a:gd name="T39" fmla="*/ 87802 h 311"/>
                <a:gd name="T40" fmla="*/ 78377 w 525"/>
                <a:gd name="T41" fmla="*/ 94111 h 311"/>
                <a:gd name="T42" fmla="*/ 70539 w 525"/>
                <a:gd name="T43" fmla="*/ 101998 h 311"/>
                <a:gd name="T44" fmla="*/ 62702 w 525"/>
                <a:gd name="T45" fmla="*/ 107255 h 311"/>
                <a:gd name="T46" fmla="*/ 61395 w 525"/>
                <a:gd name="T47" fmla="*/ 111987 h 311"/>
                <a:gd name="T48" fmla="*/ 62702 w 525"/>
                <a:gd name="T49" fmla="*/ 119874 h 311"/>
                <a:gd name="T50" fmla="*/ 70975 w 525"/>
                <a:gd name="T51" fmla="*/ 129863 h 311"/>
                <a:gd name="T52" fmla="*/ 83167 w 525"/>
                <a:gd name="T53" fmla="*/ 140378 h 311"/>
                <a:gd name="T54" fmla="*/ 111470 w 525"/>
                <a:gd name="T55" fmla="*/ 157729 h 311"/>
                <a:gd name="T56" fmla="*/ 105809 w 525"/>
                <a:gd name="T57" fmla="*/ 163512 h 311"/>
                <a:gd name="T58" fmla="*/ 82296 w 525"/>
                <a:gd name="T59" fmla="*/ 162460 h 311"/>
                <a:gd name="T60" fmla="*/ 63137 w 525"/>
                <a:gd name="T61" fmla="*/ 161935 h 311"/>
                <a:gd name="T62" fmla="*/ 56170 w 525"/>
                <a:gd name="T63" fmla="*/ 159832 h 311"/>
                <a:gd name="T64" fmla="*/ 53558 w 525"/>
                <a:gd name="T65" fmla="*/ 156677 h 311"/>
                <a:gd name="T66" fmla="*/ 52251 w 525"/>
                <a:gd name="T67" fmla="*/ 148265 h 311"/>
                <a:gd name="T68" fmla="*/ 50510 w 525"/>
                <a:gd name="T69" fmla="*/ 146162 h 311"/>
                <a:gd name="T70" fmla="*/ 41366 w 525"/>
                <a:gd name="T71" fmla="*/ 145636 h 311"/>
                <a:gd name="T72" fmla="*/ 34834 w 525"/>
                <a:gd name="T73" fmla="*/ 155626 h 311"/>
                <a:gd name="T74" fmla="*/ 19159 w 525"/>
                <a:gd name="T75" fmla="*/ 148265 h 311"/>
                <a:gd name="T76" fmla="*/ 0 w 525"/>
                <a:gd name="T77" fmla="*/ 129337 h 311"/>
                <a:gd name="T78" fmla="*/ 7838 w 525"/>
                <a:gd name="T79" fmla="*/ 125657 h 311"/>
                <a:gd name="T80" fmla="*/ 14805 w 525"/>
                <a:gd name="T81" fmla="*/ 116719 h 311"/>
                <a:gd name="T82" fmla="*/ 12192 w 525"/>
                <a:gd name="T83" fmla="*/ 111987 h 311"/>
                <a:gd name="T84" fmla="*/ 14805 w 525"/>
                <a:gd name="T85" fmla="*/ 105152 h 311"/>
                <a:gd name="T86" fmla="*/ 17417 w 525"/>
                <a:gd name="T87" fmla="*/ 98843 h 311"/>
                <a:gd name="T88" fmla="*/ 14805 w 525"/>
                <a:gd name="T89" fmla="*/ 94111 h 311"/>
                <a:gd name="T90" fmla="*/ 58347 w 525"/>
                <a:gd name="T91" fmla="*/ 94111 h 311"/>
                <a:gd name="T92" fmla="*/ 57041 w 525"/>
                <a:gd name="T93" fmla="*/ 93060 h 311"/>
                <a:gd name="T94" fmla="*/ 39189 w 525"/>
                <a:gd name="T95" fmla="*/ 87277 h 311"/>
                <a:gd name="T96" fmla="*/ 23513 w 525"/>
                <a:gd name="T97" fmla="*/ 77813 h 311"/>
                <a:gd name="T98" fmla="*/ 36576 w 525"/>
                <a:gd name="T99" fmla="*/ 70452 h 311"/>
                <a:gd name="T100" fmla="*/ 52251 w 525"/>
                <a:gd name="T101" fmla="*/ 58360 h 311"/>
                <a:gd name="T102" fmla="*/ 48333 w 525"/>
                <a:gd name="T103" fmla="*/ 54153 h 311"/>
                <a:gd name="T104" fmla="*/ 43543 w 525"/>
                <a:gd name="T105" fmla="*/ 42061 h 311"/>
                <a:gd name="T106" fmla="*/ 55299 w 525"/>
                <a:gd name="T107" fmla="*/ 39958 h 311"/>
                <a:gd name="T108" fmla="*/ 80119 w 525"/>
                <a:gd name="T109" fmla="*/ 30494 h 311"/>
                <a:gd name="T110" fmla="*/ 110599 w 525"/>
                <a:gd name="T111" fmla="*/ 18402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66" name="Freeform 522"/>
            <p:cNvSpPr>
              <a:spLocks/>
            </p:cNvSpPr>
            <p:nvPr>
              <p:custDataLst>
                <p:tags r:id="rId309"/>
              </p:custDataLst>
            </p:nvPr>
          </p:nvSpPr>
          <p:spPr bwMode="auto">
            <a:xfrm>
              <a:off x="4879876" y="2197576"/>
              <a:ext cx="36573" cy="64770"/>
            </a:xfrm>
            <a:custGeom>
              <a:avLst/>
              <a:gdLst>
                <a:gd name="T0" fmla="*/ 18487 w 79"/>
                <a:gd name="T1" fmla="*/ 0 h 38"/>
                <a:gd name="T2" fmla="*/ 21703 w 79"/>
                <a:gd name="T3" fmla="*/ 1462 h 38"/>
                <a:gd name="T4" fmla="*/ 24918 w 79"/>
                <a:gd name="T5" fmla="*/ 4386 h 38"/>
                <a:gd name="T6" fmla="*/ 27329 w 79"/>
                <a:gd name="T7" fmla="*/ 10235 h 38"/>
                <a:gd name="T8" fmla="*/ 28937 w 79"/>
                <a:gd name="T9" fmla="*/ 17546 h 38"/>
                <a:gd name="T10" fmla="*/ 30142 w 79"/>
                <a:gd name="T11" fmla="*/ 24857 h 38"/>
                <a:gd name="T12" fmla="*/ 30946 w 79"/>
                <a:gd name="T13" fmla="*/ 32167 h 38"/>
                <a:gd name="T14" fmla="*/ 31750 w 79"/>
                <a:gd name="T15" fmla="*/ 39478 h 38"/>
                <a:gd name="T16" fmla="*/ 31750 w 79"/>
                <a:gd name="T17" fmla="*/ 46789 h 38"/>
                <a:gd name="T18" fmla="*/ 30946 w 79"/>
                <a:gd name="T19" fmla="*/ 49713 h 38"/>
                <a:gd name="T20" fmla="*/ 30142 w 79"/>
                <a:gd name="T21" fmla="*/ 51176 h 38"/>
                <a:gd name="T22" fmla="*/ 28937 w 79"/>
                <a:gd name="T23" fmla="*/ 52638 h 38"/>
                <a:gd name="T24" fmla="*/ 27329 w 79"/>
                <a:gd name="T25" fmla="*/ 54100 h 38"/>
                <a:gd name="T26" fmla="*/ 22908 w 79"/>
                <a:gd name="T27" fmla="*/ 55562 h 38"/>
                <a:gd name="T28" fmla="*/ 18487 w 79"/>
                <a:gd name="T29" fmla="*/ 55562 h 38"/>
                <a:gd name="T30" fmla="*/ 15272 w 79"/>
                <a:gd name="T31" fmla="*/ 54100 h 38"/>
                <a:gd name="T32" fmla="*/ 12057 w 79"/>
                <a:gd name="T33" fmla="*/ 52638 h 38"/>
                <a:gd name="T34" fmla="*/ 8440 w 79"/>
                <a:gd name="T35" fmla="*/ 51176 h 38"/>
                <a:gd name="T36" fmla="*/ 6028 w 79"/>
                <a:gd name="T37" fmla="*/ 46789 h 38"/>
                <a:gd name="T38" fmla="*/ 3215 w 79"/>
                <a:gd name="T39" fmla="*/ 42403 h 38"/>
                <a:gd name="T40" fmla="*/ 1608 w 79"/>
                <a:gd name="T41" fmla="*/ 36554 h 38"/>
                <a:gd name="T42" fmla="*/ 804 w 79"/>
                <a:gd name="T43" fmla="*/ 32167 h 38"/>
                <a:gd name="T44" fmla="*/ 402 w 79"/>
                <a:gd name="T45" fmla="*/ 29243 h 38"/>
                <a:gd name="T46" fmla="*/ 0 w 79"/>
                <a:gd name="T47" fmla="*/ 24857 h 38"/>
                <a:gd name="T48" fmla="*/ 0 w 79"/>
                <a:gd name="T49" fmla="*/ 19008 h 38"/>
                <a:gd name="T50" fmla="*/ 402 w 79"/>
                <a:gd name="T51" fmla="*/ 16084 h 38"/>
                <a:gd name="T52" fmla="*/ 1608 w 79"/>
                <a:gd name="T53" fmla="*/ 13159 h 38"/>
                <a:gd name="T54" fmla="*/ 4019 w 79"/>
                <a:gd name="T55" fmla="*/ 8773 h 38"/>
                <a:gd name="T56" fmla="*/ 6832 w 79"/>
                <a:gd name="T57" fmla="*/ 5849 h 38"/>
                <a:gd name="T58" fmla="*/ 12861 w 79"/>
                <a:gd name="T59" fmla="*/ 1462 h 38"/>
                <a:gd name="T60" fmla="*/ 1848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67" name="Freeform 523"/>
            <p:cNvSpPr>
              <a:spLocks/>
            </p:cNvSpPr>
            <p:nvPr>
              <p:custDataLst>
                <p:tags r:id="rId310"/>
              </p:custDataLst>
            </p:nvPr>
          </p:nvSpPr>
          <p:spPr bwMode="auto">
            <a:xfrm>
              <a:off x="7535101" y="2543639"/>
              <a:ext cx="226755" cy="312753"/>
            </a:xfrm>
            <a:custGeom>
              <a:avLst/>
              <a:gdLst>
                <a:gd name="T0" fmla="*/ 11151 w 459"/>
                <a:gd name="T1" fmla="*/ 23626 h 511"/>
                <a:gd name="T2" fmla="*/ 5146 w 459"/>
                <a:gd name="T3" fmla="*/ 13126 h 511"/>
                <a:gd name="T4" fmla="*/ 0 w 459"/>
                <a:gd name="T5" fmla="*/ 0 h 511"/>
                <a:gd name="T6" fmla="*/ 9435 w 459"/>
                <a:gd name="T7" fmla="*/ 3675 h 511"/>
                <a:gd name="T8" fmla="*/ 14153 w 459"/>
                <a:gd name="T9" fmla="*/ 3150 h 511"/>
                <a:gd name="T10" fmla="*/ 40742 w 459"/>
                <a:gd name="T11" fmla="*/ 35177 h 511"/>
                <a:gd name="T12" fmla="*/ 62615 w 459"/>
                <a:gd name="T13" fmla="*/ 64578 h 511"/>
                <a:gd name="T14" fmla="*/ 92635 w 459"/>
                <a:gd name="T15" fmla="*/ 103955 h 511"/>
                <a:gd name="T16" fmla="*/ 110648 w 459"/>
                <a:gd name="T17" fmla="*/ 124431 h 511"/>
                <a:gd name="T18" fmla="*/ 129947 w 459"/>
                <a:gd name="T19" fmla="*/ 139657 h 511"/>
                <a:gd name="T20" fmla="*/ 159539 w 459"/>
                <a:gd name="T21" fmla="*/ 163283 h 511"/>
                <a:gd name="T22" fmla="*/ 170689 w 459"/>
                <a:gd name="T23" fmla="*/ 176409 h 511"/>
                <a:gd name="T24" fmla="*/ 156536 w 459"/>
                <a:gd name="T25" fmla="*/ 168008 h 511"/>
                <a:gd name="T26" fmla="*/ 138953 w 459"/>
                <a:gd name="T27" fmla="*/ 155408 h 511"/>
                <a:gd name="T28" fmla="*/ 134664 w 459"/>
                <a:gd name="T29" fmla="*/ 156458 h 511"/>
                <a:gd name="T30" fmla="*/ 134235 w 459"/>
                <a:gd name="T31" fmla="*/ 163283 h 511"/>
                <a:gd name="T32" fmla="*/ 135951 w 459"/>
                <a:gd name="T33" fmla="*/ 176934 h 511"/>
                <a:gd name="T34" fmla="*/ 139811 w 459"/>
                <a:gd name="T35" fmla="*/ 187959 h 511"/>
                <a:gd name="T36" fmla="*/ 149246 w 459"/>
                <a:gd name="T37" fmla="*/ 203185 h 511"/>
                <a:gd name="T38" fmla="*/ 168974 w 459"/>
                <a:gd name="T39" fmla="*/ 221036 h 511"/>
                <a:gd name="T40" fmla="*/ 188702 w 459"/>
                <a:gd name="T41" fmla="*/ 240462 h 511"/>
                <a:gd name="T42" fmla="*/ 192132 w 459"/>
                <a:gd name="T43" fmla="*/ 249912 h 511"/>
                <a:gd name="T44" fmla="*/ 183555 w 459"/>
                <a:gd name="T45" fmla="*/ 246237 h 511"/>
                <a:gd name="T46" fmla="*/ 168116 w 459"/>
                <a:gd name="T47" fmla="*/ 242562 h 511"/>
                <a:gd name="T48" fmla="*/ 168545 w 459"/>
                <a:gd name="T49" fmla="*/ 259363 h 511"/>
                <a:gd name="T50" fmla="*/ 170689 w 459"/>
                <a:gd name="T51" fmla="*/ 268288 h 511"/>
                <a:gd name="T52" fmla="*/ 166400 w 459"/>
                <a:gd name="T53" fmla="*/ 258313 h 511"/>
                <a:gd name="T54" fmla="*/ 155679 w 459"/>
                <a:gd name="T55" fmla="*/ 244662 h 511"/>
                <a:gd name="T56" fmla="*/ 147101 w 459"/>
                <a:gd name="T57" fmla="*/ 233636 h 511"/>
                <a:gd name="T58" fmla="*/ 145386 w 459"/>
                <a:gd name="T59" fmla="*/ 226286 h 511"/>
                <a:gd name="T60" fmla="*/ 140668 w 459"/>
                <a:gd name="T61" fmla="*/ 215785 h 511"/>
                <a:gd name="T62" fmla="*/ 132949 w 459"/>
                <a:gd name="T63" fmla="*/ 201610 h 511"/>
                <a:gd name="T64" fmla="*/ 127802 w 459"/>
                <a:gd name="T65" fmla="*/ 192684 h 511"/>
                <a:gd name="T66" fmla="*/ 120083 w 459"/>
                <a:gd name="T67" fmla="*/ 187959 h 511"/>
                <a:gd name="T68" fmla="*/ 113221 w 459"/>
                <a:gd name="T69" fmla="*/ 180084 h 511"/>
                <a:gd name="T70" fmla="*/ 106788 w 459"/>
                <a:gd name="T71" fmla="*/ 164858 h 511"/>
                <a:gd name="T72" fmla="*/ 105072 w 459"/>
                <a:gd name="T73" fmla="*/ 153832 h 511"/>
                <a:gd name="T74" fmla="*/ 100355 w 459"/>
                <a:gd name="T75" fmla="*/ 147532 h 511"/>
                <a:gd name="T76" fmla="*/ 83200 w 459"/>
                <a:gd name="T77" fmla="*/ 128106 h 511"/>
                <a:gd name="T78" fmla="*/ 73336 w 459"/>
                <a:gd name="T79" fmla="*/ 115506 h 511"/>
                <a:gd name="T80" fmla="*/ 69905 w 459"/>
                <a:gd name="T81" fmla="*/ 106580 h 511"/>
                <a:gd name="T82" fmla="*/ 66046 w 459"/>
                <a:gd name="T83" fmla="*/ 98180 h 511"/>
                <a:gd name="T84" fmla="*/ 49320 w 459"/>
                <a:gd name="T85" fmla="*/ 81379 h 511"/>
                <a:gd name="T86" fmla="*/ 30021 w 459"/>
                <a:gd name="T87" fmla="*/ 68253 h 511"/>
                <a:gd name="T88" fmla="*/ 20157 w 459"/>
                <a:gd name="T89" fmla="*/ 57753 h 511"/>
                <a:gd name="T90" fmla="*/ 16297 w 459"/>
                <a:gd name="T91" fmla="*/ 48827 h 511"/>
                <a:gd name="T92" fmla="*/ 14581 w 459"/>
                <a:gd name="T93" fmla="*/ 3937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grpSp>
          <p:nvGrpSpPr>
            <p:cNvPr id="468" name="Group 524"/>
            <p:cNvGrpSpPr>
              <a:grpSpLocks/>
            </p:cNvGrpSpPr>
            <p:nvPr>
              <p:custDataLst>
                <p:tags r:id="rId311"/>
              </p:custDataLst>
            </p:nvPr>
          </p:nvGrpSpPr>
          <p:grpSpPr bwMode="auto">
            <a:xfrm>
              <a:off x="6141657" y="2491822"/>
              <a:ext cx="773527" cy="447847"/>
              <a:chOff x="4115" y="1551"/>
              <a:chExt cx="504" cy="244"/>
            </a:xfrm>
          </p:grpSpPr>
          <p:sp>
            <p:nvSpPr>
              <p:cNvPr id="469" name="Freeform 525"/>
              <p:cNvSpPr>
                <a:spLocks/>
              </p:cNvSpPr>
              <p:nvPr/>
            </p:nvSpPr>
            <p:spPr bwMode="auto">
              <a:xfrm>
                <a:off x="4540" y="1551"/>
                <a:ext cx="79" cy="86"/>
              </a:xfrm>
              <a:custGeom>
                <a:avLst/>
                <a:gdLst>
                  <a:gd name="T0" fmla="*/ 4 w 240"/>
                  <a:gd name="T1" fmla="*/ 82 h 259"/>
                  <a:gd name="T2" fmla="*/ 26 w 240"/>
                  <a:gd name="T3" fmla="*/ 86 h 259"/>
                  <a:gd name="T4" fmla="*/ 40 w 240"/>
                  <a:gd name="T5" fmla="*/ 80 h 259"/>
                  <a:gd name="T6" fmla="*/ 44 w 240"/>
                  <a:gd name="T7" fmla="*/ 70 h 259"/>
                  <a:gd name="T8" fmla="*/ 63 w 240"/>
                  <a:gd name="T9" fmla="*/ 53 h 259"/>
                  <a:gd name="T10" fmla="*/ 70 w 240"/>
                  <a:gd name="T11" fmla="*/ 37 h 259"/>
                  <a:gd name="T12" fmla="*/ 79 w 240"/>
                  <a:gd name="T13" fmla="*/ 9 h 259"/>
                  <a:gd name="T14" fmla="*/ 70 w 240"/>
                  <a:gd name="T15" fmla="*/ 0 h 259"/>
                  <a:gd name="T16" fmla="*/ 68 w 240"/>
                  <a:gd name="T17" fmla="*/ 11 h 259"/>
                  <a:gd name="T18" fmla="*/ 66 w 240"/>
                  <a:gd name="T19" fmla="*/ 25 h 259"/>
                  <a:gd name="T20" fmla="*/ 55 w 240"/>
                  <a:gd name="T21" fmla="*/ 35 h 259"/>
                  <a:gd name="T22" fmla="*/ 44 w 240"/>
                  <a:gd name="T23" fmla="*/ 49 h 259"/>
                  <a:gd name="T24" fmla="*/ 37 w 240"/>
                  <a:gd name="T25" fmla="*/ 59 h 259"/>
                  <a:gd name="T26" fmla="*/ 31 w 240"/>
                  <a:gd name="T27" fmla="*/ 72 h 259"/>
                  <a:gd name="T28" fmla="*/ 7 w 240"/>
                  <a:gd name="T29" fmla="*/ 74 h 259"/>
                  <a:gd name="T30" fmla="*/ 0 w 240"/>
                  <a:gd name="T31" fmla="*/ 74 h 259"/>
                  <a:gd name="T32" fmla="*/ 4 w 240"/>
                  <a:gd name="T33" fmla="*/ 82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70" name="Freeform 526"/>
              <p:cNvSpPr>
                <a:spLocks/>
              </p:cNvSpPr>
              <p:nvPr/>
            </p:nvSpPr>
            <p:spPr bwMode="auto">
              <a:xfrm>
                <a:off x="4115" y="1761"/>
                <a:ext cx="84" cy="34"/>
              </a:xfrm>
              <a:custGeom>
                <a:avLst/>
                <a:gdLst>
                  <a:gd name="T0" fmla="*/ 11 w 259"/>
                  <a:gd name="T1" fmla="*/ 34 h 104"/>
                  <a:gd name="T2" fmla="*/ 8 w 259"/>
                  <a:gd name="T3" fmla="*/ 28 h 104"/>
                  <a:gd name="T4" fmla="*/ 17 w 259"/>
                  <a:gd name="T5" fmla="*/ 20 h 104"/>
                  <a:gd name="T6" fmla="*/ 23 w 259"/>
                  <a:gd name="T7" fmla="*/ 16 h 104"/>
                  <a:gd name="T8" fmla="*/ 41 w 259"/>
                  <a:gd name="T9" fmla="*/ 14 h 104"/>
                  <a:gd name="T10" fmla="*/ 56 w 259"/>
                  <a:gd name="T11" fmla="*/ 14 h 104"/>
                  <a:gd name="T12" fmla="*/ 80 w 259"/>
                  <a:gd name="T13" fmla="*/ 10 h 104"/>
                  <a:gd name="T14" fmla="*/ 84 w 259"/>
                  <a:gd name="T15" fmla="*/ 2 h 104"/>
                  <a:gd name="T16" fmla="*/ 80 w 259"/>
                  <a:gd name="T17" fmla="*/ 0 h 104"/>
                  <a:gd name="T18" fmla="*/ 66 w 259"/>
                  <a:gd name="T19" fmla="*/ 4 h 104"/>
                  <a:gd name="T20" fmla="*/ 49 w 259"/>
                  <a:gd name="T21" fmla="*/ 2 h 104"/>
                  <a:gd name="T22" fmla="*/ 34 w 259"/>
                  <a:gd name="T23" fmla="*/ 4 h 104"/>
                  <a:gd name="T24" fmla="*/ 17 w 259"/>
                  <a:gd name="T25" fmla="*/ 6 h 104"/>
                  <a:gd name="T26" fmla="*/ 8 w 259"/>
                  <a:gd name="T27" fmla="*/ 14 h 104"/>
                  <a:gd name="T28" fmla="*/ 0 w 259"/>
                  <a:gd name="T29" fmla="*/ 22 h 104"/>
                  <a:gd name="T30" fmla="*/ 0 w 259"/>
                  <a:gd name="T31" fmla="*/ 34 h 104"/>
                  <a:gd name="T32" fmla="*/ 11 w 259"/>
                  <a:gd name="T33" fmla="*/ 34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grpSp>
        <p:sp>
          <p:nvSpPr>
            <p:cNvPr id="471" name="Freeform 527"/>
            <p:cNvSpPr>
              <a:spLocks/>
            </p:cNvSpPr>
            <p:nvPr>
              <p:custDataLst>
                <p:tags r:id="rId312"/>
              </p:custDataLst>
            </p:nvPr>
          </p:nvSpPr>
          <p:spPr bwMode="auto">
            <a:xfrm>
              <a:off x="5055428" y="3365307"/>
              <a:ext cx="610775" cy="595895"/>
            </a:xfrm>
            <a:custGeom>
              <a:avLst/>
              <a:gdLst>
                <a:gd name="T0" fmla="*/ 402746 w 1227"/>
                <a:gd name="T1" fmla="*/ 243317 h 979"/>
                <a:gd name="T2" fmla="*/ 402746 w 1227"/>
                <a:gd name="T3" fmla="*/ 230786 h 979"/>
                <a:gd name="T4" fmla="*/ 401882 w 1227"/>
                <a:gd name="T5" fmla="*/ 215122 h 979"/>
                <a:gd name="T6" fmla="*/ 392375 w 1227"/>
                <a:gd name="T7" fmla="*/ 201024 h 979"/>
                <a:gd name="T8" fmla="*/ 388486 w 1227"/>
                <a:gd name="T9" fmla="*/ 191625 h 979"/>
                <a:gd name="T10" fmla="*/ 353051 w 1227"/>
                <a:gd name="T11" fmla="*/ 162908 h 979"/>
                <a:gd name="T12" fmla="*/ 327988 w 1227"/>
                <a:gd name="T13" fmla="*/ 137323 h 979"/>
                <a:gd name="T14" fmla="*/ 324963 w 1227"/>
                <a:gd name="T15" fmla="*/ 119570 h 979"/>
                <a:gd name="T16" fmla="*/ 313727 w 1227"/>
                <a:gd name="T17" fmla="*/ 113827 h 979"/>
                <a:gd name="T18" fmla="*/ 300331 w 1227"/>
                <a:gd name="T19" fmla="*/ 108083 h 979"/>
                <a:gd name="T20" fmla="*/ 275700 w 1227"/>
                <a:gd name="T21" fmla="*/ 102339 h 979"/>
                <a:gd name="T22" fmla="*/ 257550 w 1227"/>
                <a:gd name="T23" fmla="*/ 104950 h 979"/>
                <a:gd name="T24" fmla="*/ 246315 w 1227"/>
                <a:gd name="T25" fmla="*/ 106517 h 979"/>
                <a:gd name="T26" fmla="*/ 229030 w 1227"/>
                <a:gd name="T27" fmla="*/ 101817 h 979"/>
                <a:gd name="T28" fmla="*/ 218226 w 1227"/>
                <a:gd name="T29" fmla="*/ 93463 h 979"/>
                <a:gd name="T30" fmla="*/ 208719 w 1227"/>
                <a:gd name="T31" fmla="*/ 66834 h 979"/>
                <a:gd name="T32" fmla="*/ 200941 w 1227"/>
                <a:gd name="T33" fmla="*/ 53780 h 979"/>
                <a:gd name="T34" fmla="*/ 186681 w 1227"/>
                <a:gd name="T35" fmla="*/ 42293 h 979"/>
                <a:gd name="T36" fmla="*/ 157728 w 1227"/>
                <a:gd name="T37" fmla="*/ 31851 h 979"/>
                <a:gd name="T38" fmla="*/ 130936 w 1227"/>
                <a:gd name="T39" fmla="*/ 16708 h 979"/>
                <a:gd name="T40" fmla="*/ 92476 w 1227"/>
                <a:gd name="T41" fmla="*/ 5221 h 979"/>
                <a:gd name="T42" fmla="*/ 71734 w 1227"/>
                <a:gd name="T43" fmla="*/ 19841 h 979"/>
                <a:gd name="T44" fmla="*/ 65252 w 1227"/>
                <a:gd name="T45" fmla="*/ 31851 h 979"/>
                <a:gd name="T46" fmla="*/ 66116 w 1227"/>
                <a:gd name="T47" fmla="*/ 46993 h 979"/>
                <a:gd name="T48" fmla="*/ 73030 w 1227"/>
                <a:gd name="T49" fmla="*/ 61613 h 979"/>
                <a:gd name="T50" fmla="*/ 65252 w 1227"/>
                <a:gd name="T51" fmla="*/ 78321 h 979"/>
                <a:gd name="T52" fmla="*/ 41052 w 1227"/>
                <a:gd name="T53" fmla="*/ 97118 h 979"/>
                <a:gd name="T54" fmla="*/ 23335 w 1227"/>
                <a:gd name="T55" fmla="*/ 99207 h 979"/>
                <a:gd name="T56" fmla="*/ 3889 w 1227"/>
                <a:gd name="T57" fmla="*/ 95552 h 979"/>
                <a:gd name="T58" fmla="*/ 0 w 1227"/>
                <a:gd name="T59" fmla="*/ 123225 h 979"/>
                <a:gd name="T60" fmla="*/ 3889 w 1227"/>
                <a:gd name="T61" fmla="*/ 140456 h 979"/>
                <a:gd name="T62" fmla="*/ 10803 w 1227"/>
                <a:gd name="T63" fmla="*/ 147243 h 979"/>
                <a:gd name="T64" fmla="*/ 17285 w 1227"/>
                <a:gd name="T65" fmla="*/ 160297 h 979"/>
                <a:gd name="T66" fmla="*/ 35867 w 1227"/>
                <a:gd name="T67" fmla="*/ 190059 h 979"/>
                <a:gd name="T68" fmla="*/ 44077 w 1227"/>
                <a:gd name="T69" fmla="*/ 216166 h 979"/>
                <a:gd name="T70" fmla="*/ 52288 w 1227"/>
                <a:gd name="T71" fmla="*/ 222954 h 979"/>
                <a:gd name="T72" fmla="*/ 57473 w 1227"/>
                <a:gd name="T73" fmla="*/ 228697 h 979"/>
                <a:gd name="T74" fmla="*/ 63955 w 1227"/>
                <a:gd name="T75" fmla="*/ 244884 h 979"/>
                <a:gd name="T76" fmla="*/ 96797 w 1227"/>
                <a:gd name="T77" fmla="*/ 285088 h 979"/>
                <a:gd name="T78" fmla="*/ 107601 w 1227"/>
                <a:gd name="T79" fmla="*/ 305452 h 979"/>
                <a:gd name="T80" fmla="*/ 110626 w 1227"/>
                <a:gd name="T81" fmla="*/ 325815 h 979"/>
                <a:gd name="T82" fmla="*/ 114947 w 1227"/>
                <a:gd name="T83" fmla="*/ 344090 h 979"/>
                <a:gd name="T84" fmla="*/ 129207 w 1227"/>
                <a:gd name="T85" fmla="*/ 366020 h 979"/>
                <a:gd name="T86" fmla="*/ 155999 w 1227"/>
                <a:gd name="T87" fmla="*/ 397348 h 979"/>
                <a:gd name="T88" fmla="*/ 167667 w 1227"/>
                <a:gd name="T89" fmla="*/ 425022 h 979"/>
                <a:gd name="T90" fmla="*/ 183656 w 1227"/>
                <a:gd name="T91" fmla="*/ 452695 h 979"/>
                <a:gd name="T92" fmla="*/ 208719 w 1227"/>
                <a:gd name="T93" fmla="*/ 489767 h 979"/>
                <a:gd name="T94" fmla="*/ 228165 w 1227"/>
                <a:gd name="T95" fmla="*/ 511175 h 979"/>
                <a:gd name="T96" fmla="*/ 234647 w 1227"/>
                <a:gd name="T97" fmla="*/ 497599 h 979"/>
                <a:gd name="T98" fmla="*/ 235944 w 1227"/>
                <a:gd name="T99" fmla="*/ 474625 h 979"/>
                <a:gd name="T100" fmla="*/ 246315 w 1227"/>
                <a:gd name="T101" fmla="*/ 467837 h 979"/>
                <a:gd name="T102" fmla="*/ 261439 w 1227"/>
                <a:gd name="T103" fmla="*/ 467315 h 979"/>
                <a:gd name="T104" fmla="*/ 285207 w 1227"/>
                <a:gd name="T105" fmla="*/ 474625 h 979"/>
                <a:gd name="T106" fmla="*/ 305949 w 1227"/>
                <a:gd name="T107" fmla="*/ 492378 h 979"/>
                <a:gd name="T108" fmla="*/ 340087 w 1227"/>
                <a:gd name="T109" fmla="*/ 437553 h 979"/>
                <a:gd name="T110" fmla="*/ 518125 w 1227"/>
                <a:gd name="T111" fmla="*/ 296053 h 979"/>
                <a:gd name="T112" fmla="*/ 406203 w 1227"/>
                <a:gd name="T113" fmla="*/ 244361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72" name="Freeform 528"/>
            <p:cNvSpPr>
              <a:spLocks/>
            </p:cNvSpPr>
            <p:nvPr>
              <p:custDataLst>
                <p:tags r:id="rId313"/>
              </p:custDataLst>
            </p:nvPr>
          </p:nvSpPr>
          <p:spPr bwMode="auto">
            <a:xfrm>
              <a:off x="4450140" y="2834185"/>
              <a:ext cx="65832" cy="66622"/>
            </a:xfrm>
            <a:custGeom>
              <a:avLst/>
              <a:gdLst>
                <a:gd name="T0" fmla="*/ 57150 w 146"/>
                <a:gd name="T1" fmla="*/ 12700 h 81"/>
                <a:gd name="T2" fmla="*/ 54018 w 146"/>
                <a:gd name="T3" fmla="*/ 16933 h 81"/>
                <a:gd name="T4" fmla="*/ 50887 w 146"/>
                <a:gd name="T5" fmla="*/ 20461 h 81"/>
                <a:gd name="T6" fmla="*/ 48147 w 146"/>
                <a:gd name="T7" fmla="*/ 24694 h 81"/>
                <a:gd name="T8" fmla="*/ 46190 w 146"/>
                <a:gd name="T9" fmla="*/ 28928 h 81"/>
                <a:gd name="T10" fmla="*/ 42275 w 146"/>
                <a:gd name="T11" fmla="*/ 37394 h 81"/>
                <a:gd name="T12" fmla="*/ 38361 w 146"/>
                <a:gd name="T13" fmla="*/ 45156 h 81"/>
                <a:gd name="T14" fmla="*/ 36404 w 146"/>
                <a:gd name="T15" fmla="*/ 48683 h 81"/>
                <a:gd name="T16" fmla="*/ 33272 w 146"/>
                <a:gd name="T17" fmla="*/ 51506 h 81"/>
                <a:gd name="T18" fmla="*/ 29749 w 146"/>
                <a:gd name="T19" fmla="*/ 54328 h 81"/>
                <a:gd name="T20" fmla="*/ 25835 w 146"/>
                <a:gd name="T21" fmla="*/ 56444 h 81"/>
                <a:gd name="T22" fmla="*/ 20746 w 146"/>
                <a:gd name="T23" fmla="*/ 57150 h 81"/>
                <a:gd name="T24" fmla="*/ 15266 w 146"/>
                <a:gd name="T25" fmla="*/ 56444 h 81"/>
                <a:gd name="T26" fmla="*/ 8220 w 146"/>
                <a:gd name="T27" fmla="*/ 54328 h 81"/>
                <a:gd name="T28" fmla="*/ 0 w 146"/>
                <a:gd name="T29" fmla="*/ 52211 h 81"/>
                <a:gd name="T30" fmla="*/ 0 w 146"/>
                <a:gd name="T31" fmla="*/ 43744 h 81"/>
                <a:gd name="T32" fmla="*/ 0 w 146"/>
                <a:gd name="T33" fmla="*/ 34572 h 81"/>
                <a:gd name="T34" fmla="*/ 0 w 146"/>
                <a:gd name="T35" fmla="*/ 23989 h 81"/>
                <a:gd name="T36" fmla="*/ 0 w 146"/>
                <a:gd name="T37" fmla="*/ 12700 h 81"/>
                <a:gd name="T38" fmla="*/ 5480 w 146"/>
                <a:gd name="T39" fmla="*/ 12700 h 81"/>
                <a:gd name="T40" fmla="*/ 8612 w 146"/>
                <a:gd name="T41" fmla="*/ 12700 h 81"/>
                <a:gd name="T42" fmla="*/ 12135 w 146"/>
                <a:gd name="T43" fmla="*/ 12700 h 81"/>
                <a:gd name="T44" fmla="*/ 15658 w 146"/>
                <a:gd name="T45" fmla="*/ 12700 h 81"/>
                <a:gd name="T46" fmla="*/ 20355 w 146"/>
                <a:gd name="T47" fmla="*/ 12700 h 81"/>
                <a:gd name="T48" fmla="*/ 24661 w 146"/>
                <a:gd name="T49" fmla="*/ 11289 h 81"/>
                <a:gd name="T50" fmla="*/ 28575 w 146"/>
                <a:gd name="T51" fmla="*/ 9878 h 81"/>
                <a:gd name="T52" fmla="*/ 32489 w 146"/>
                <a:gd name="T53" fmla="*/ 7761 h 81"/>
                <a:gd name="T54" fmla="*/ 39535 w 146"/>
                <a:gd name="T55" fmla="*/ 3528 h 81"/>
                <a:gd name="T56" fmla="*/ 46973 w 146"/>
                <a:gd name="T57" fmla="*/ 0 h 81"/>
                <a:gd name="T58" fmla="*/ 50496 w 146"/>
                <a:gd name="T59" fmla="*/ 2822 h 81"/>
                <a:gd name="T60" fmla="*/ 52844 w 146"/>
                <a:gd name="T61" fmla="*/ 6350 h 81"/>
                <a:gd name="T62" fmla="*/ 55193 w 146"/>
                <a:gd name="T63" fmla="*/ 9878 h 81"/>
                <a:gd name="T64" fmla="*/ 57150 w 146"/>
                <a:gd name="T65" fmla="*/ 1270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73" name="Freeform 529"/>
            <p:cNvSpPr>
              <a:spLocks/>
            </p:cNvSpPr>
            <p:nvPr>
              <p:custDataLst>
                <p:tags r:id="rId314"/>
              </p:custDataLst>
            </p:nvPr>
          </p:nvSpPr>
          <p:spPr bwMode="auto">
            <a:xfrm>
              <a:off x="4150238" y="3082166"/>
              <a:ext cx="18287" cy="66622"/>
            </a:xfrm>
            <a:custGeom>
              <a:avLst/>
              <a:gdLst>
                <a:gd name="T0" fmla="*/ 15875 w 34"/>
                <a:gd name="T1" fmla="*/ 57150 h 49"/>
                <a:gd name="T2" fmla="*/ 15875 w 34"/>
                <a:gd name="T3" fmla="*/ 39655 h 49"/>
                <a:gd name="T4" fmla="*/ 15875 w 34"/>
                <a:gd name="T5" fmla="*/ 29158 h 49"/>
                <a:gd name="T6" fmla="*/ 15408 w 34"/>
                <a:gd name="T7" fmla="*/ 24493 h 49"/>
                <a:gd name="T8" fmla="*/ 15408 w 34"/>
                <a:gd name="T9" fmla="*/ 19828 h 49"/>
                <a:gd name="T10" fmla="*/ 14474 w 34"/>
                <a:gd name="T11" fmla="*/ 17495 h 49"/>
                <a:gd name="T12" fmla="*/ 14007 w 34"/>
                <a:gd name="T13" fmla="*/ 13996 h 49"/>
                <a:gd name="T14" fmla="*/ 11673 w 34"/>
                <a:gd name="T15" fmla="*/ 9331 h 49"/>
                <a:gd name="T16" fmla="*/ 9805 w 34"/>
                <a:gd name="T17" fmla="*/ 0 h 49"/>
                <a:gd name="T18" fmla="*/ 3735 w 34"/>
                <a:gd name="T19" fmla="*/ 0 h 49"/>
                <a:gd name="T20" fmla="*/ 0 w 34"/>
                <a:gd name="T21" fmla="*/ 0 h 49"/>
                <a:gd name="T22" fmla="*/ 1401 w 34"/>
                <a:gd name="T23" fmla="*/ 12830 h 49"/>
                <a:gd name="T24" fmla="*/ 3268 w 34"/>
                <a:gd name="T25" fmla="*/ 23327 h 49"/>
                <a:gd name="T26" fmla="*/ 4669 w 34"/>
                <a:gd name="T27" fmla="*/ 31491 h 49"/>
                <a:gd name="T28" fmla="*/ 6537 w 34"/>
                <a:gd name="T29" fmla="*/ 39655 h 49"/>
                <a:gd name="T30" fmla="*/ 8871 w 34"/>
                <a:gd name="T31" fmla="*/ 45487 h 49"/>
                <a:gd name="T32" fmla="*/ 11206 w 34"/>
                <a:gd name="T33" fmla="*/ 50152 h 49"/>
                <a:gd name="T34" fmla="*/ 13540 w 34"/>
                <a:gd name="T35" fmla="*/ 53651 h 49"/>
                <a:gd name="T36" fmla="*/ 15875 w 34"/>
                <a:gd name="T37" fmla="*/ 5715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74" name="Freeform 530"/>
            <p:cNvSpPr>
              <a:spLocks/>
            </p:cNvSpPr>
            <p:nvPr>
              <p:custDataLst>
                <p:tags r:id="rId315"/>
              </p:custDataLst>
            </p:nvPr>
          </p:nvSpPr>
          <p:spPr bwMode="auto">
            <a:xfrm>
              <a:off x="3680270" y="3485598"/>
              <a:ext cx="32916" cy="66622"/>
            </a:xfrm>
            <a:custGeom>
              <a:avLst/>
              <a:gdLst>
                <a:gd name="T0" fmla="*/ 28575 w 60"/>
                <a:gd name="T1" fmla="*/ 0 h 74"/>
                <a:gd name="T2" fmla="*/ 26670 w 60"/>
                <a:gd name="T3" fmla="*/ 3089 h 74"/>
                <a:gd name="T4" fmla="*/ 24289 w 60"/>
                <a:gd name="T5" fmla="*/ 7723 h 74"/>
                <a:gd name="T6" fmla="*/ 22860 w 60"/>
                <a:gd name="T7" fmla="*/ 11584 h 74"/>
                <a:gd name="T8" fmla="*/ 21908 w 60"/>
                <a:gd name="T9" fmla="*/ 16218 h 74"/>
                <a:gd name="T10" fmla="*/ 19526 w 60"/>
                <a:gd name="T11" fmla="*/ 23941 h 74"/>
                <a:gd name="T12" fmla="*/ 17621 w 60"/>
                <a:gd name="T13" fmla="*/ 32436 h 74"/>
                <a:gd name="T14" fmla="*/ 16669 w 60"/>
                <a:gd name="T15" fmla="*/ 36298 h 74"/>
                <a:gd name="T16" fmla="*/ 15240 w 60"/>
                <a:gd name="T17" fmla="*/ 39387 h 74"/>
                <a:gd name="T18" fmla="*/ 13811 w 60"/>
                <a:gd name="T19" fmla="*/ 43249 h 74"/>
                <a:gd name="T20" fmla="*/ 11906 w 60"/>
                <a:gd name="T21" fmla="*/ 46338 h 74"/>
                <a:gd name="T22" fmla="*/ 9525 w 60"/>
                <a:gd name="T23" fmla="*/ 50199 h 74"/>
                <a:gd name="T24" fmla="*/ 7144 w 60"/>
                <a:gd name="T25" fmla="*/ 53289 h 74"/>
                <a:gd name="T26" fmla="*/ 3810 w 60"/>
                <a:gd name="T27" fmla="*/ 55605 h 74"/>
                <a:gd name="T28" fmla="*/ 0 w 60"/>
                <a:gd name="T29" fmla="*/ 57150 h 74"/>
                <a:gd name="T30" fmla="*/ 2381 w 60"/>
                <a:gd name="T31" fmla="*/ 46338 h 74"/>
                <a:gd name="T32" fmla="*/ 5715 w 60"/>
                <a:gd name="T33" fmla="*/ 36298 h 74"/>
                <a:gd name="T34" fmla="*/ 9049 w 60"/>
                <a:gd name="T35" fmla="*/ 26258 h 74"/>
                <a:gd name="T36" fmla="*/ 12859 w 60"/>
                <a:gd name="T37" fmla="*/ 17763 h 74"/>
                <a:gd name="T38" fmla="*/ 17145 w 60"/>
                <a:gd name="T39" fmla="*/ 10812 h 74"/>
                <a:gd name="T40" fmla="*/ 20479 w 60"/>
                <a:gd name="T41" fmla="*/ 4634 h 74"/>
                <a:gd name="T42" fmla="*/ 22860 w 60"/>
                <a:gd name="T43" fmla="*/ 2317 h 74"/>
                <a:gd name="T44" fmla="*/ 24765 w 60"/>
                <a:gd name="T45" fmla="*/ 772 h 74"/>
                <a:gd name="T46" fmla="*/ 26670 w 60"/>
                <a:gd name="T47" fmla="*/ 0 h 74"/>
                <a:gd name="T48" fmla="*/ 28575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75" name="Freeform 531"/>
            <p:cNvSpPr>
              <a:spLocks/>
            </p:cNvSpPr>
            <p:nvPr>
              <p:custDataLst>
                <p:tags r:id="rId316"/>
              </p:custDataLst>
            </p:nvPr>
          </p:nvSpPr>
          <p:spPr bwMode="auto">
            <a:xfrm>
              <a:off x="3612610" y="3504104"/>
              <a:ext cx="27429" cy="70323"/>
            </a:xfrm>
            <a:custGeom>
              <a:avLst/>
              <a:gdLst>
                <a:gd name="T0" fmla="*/ 6586 w 47"/>
                <a:gd name="T1" fmla="*/ 10724 h 45"/>
                <a:gd name="T2" fmla="*/ 11146 w 47"/>
                <a:gd name="T3" fmla="*/ 10724 h 45"/>
                <a:gd name="T4" fmla="*/ 14186 w 47"/>
                <a:gd name="T5" fmla="*/ 8043 h 45"/>
                <a:gd name="T6" fmla="*/ 16212 w 47"/>
                <a:gd name="T7" fmla="*/ 6703 h 45"/>
                <a:gd name="T8" fmla="*/ 17732 w 47"/>
                <a:gd name="T9" fmla="*/ 4022 h 45"/>
                <a:gd name="T10" fmla="*/ 18746 w 47"/>
                <a:gd name="T11" fmla="*/ 1341 h 45"/>
                <a:gd name="T12" fmla="*/ 19759 w 47"/>
                <a:gd name="T13" fmla="*/ 0 h 45"/>
                <a:gd name="T14" fmla="*/ 21785 w 47"/>
                <a:gd name="T15" fmla="*/ 1341 h 45"/>
                <a:gd name="T16" fmla="*/ 23812 w 47"/>
                <a:gd name="T17" fmla="*/ 2681 h 45"/>
                <a:gd name="T18" fmla="*/ 23305 w 47"/>
                <a:gd name="T19" fmla="*/ 9384 h 45"/>
                <a:gd name="T20" fmla="*/ 23305 w 47"/>
                <a:gd name="T21" fmla="*/ 14746 h 45"/>
                <a:gd name="T22" fmla="*/ 22292 w 47"/>
                <a:gd name="T23" fmla="*/ 20108 h 45"/>
                <a:gd name="T24" fmla="*/ 21785 w 47"/>
                <a:gd name="T25" fmla="*/ 25471 h 45"/>
                <a:gd name="T26" fmla="*/ 18746 w 47"/>
                <a:gd name="T27" fmla="*/ 34854 h 45"/>
                <a:gd name="T28" fmla="*/ 15199 w 47"/>
                <a:gd name="T29" fmla="*/ 42898 h 45"/>
                <a:gd name="T30" fmla="*/ 12159 w 47"/>
                <a:gd name="T31" fmla="*/ 50941 h 45"/>
                <a:gd name="T32" fmla="*/ 8106 w 47"/>
                <a:gd name="T33" fmla="*/ 56303 h 45"/>
                <a:gd name="T34" fmla="*/ 3546 w 47"/>
                <a:gd name="T35" fmla="*/ 60325 h 45"/>
                <a:gd name="T36" fmla="*/ 0 w 47"/>
                <a:gd name="T37" fmla="*/ 60325 h 45"/>
                <a:gd name="T38" fmla="*/ 1013 w 47"/>
                <a:gd name="T39" fmla="*/ 50941 h 45"/>
                <a:gd name="T40" fmla="*/ 3040 w 47"/>
                <a:gd name="T41" fmla="*/ 34854 h 45"/>
                <a:gd name="T42" fmla="*/ 5573 w 47"/>
                <a:gd name="T43" fmla="*/ 20108 h 45"/>
                <a:gd name="T44" fmla="*/ 6586 w 47"/>
                <a:gd name="T45" fmla="*/ 10724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76" name="Freeform 532"/>
            <p:cNvSpPr>
              <a:spLocks/>
            </p:cNvSpPr>
            <p:nvPr>
              <p:custDataLst>
                <p:tags r:id="rId317"/>
              </p:custDataLst>
            </p:nvPr>
          </p:nvSpPr>
          <p:spPr bwMode="auto">
            <a:xfrm>
              <a:off x="3583352" y="3496702"/>
              <a:ext cx="7315" cy="66622"/>
            </a:xfrm>
            <a:custGeom>
              <a:avLst/>
              <a:gdLst>
                <a:gd name="T0" fmla="*/ 1465 w 26"/>
                <a:gd name="T1" fmla="*/ 57150 h 36"/>
                <a:gd name="T2" fmla="*/ 1221 w 26"/>
                <a:gd name="T3" fmla="*/ 47625 h 36"/>
                <a:gd name="T4" fmla="*/ 733 w 26"/>
                <a:gd name="T5" fmla="*/ 31750 h 36"/>
                <a:gd name="T6" fmla="*/ 244 w 26"/>
                <a:gd name="T7" fmla="*/ 15875 h 36"/>
                <a:gd name="T8" fmla="*/ 0 w 26"/>
                <a:gd name="T9" fmla="*/ 0 h 36"/>
                <a:gd name="T10" fmla="*/ 6350 w 26"/>
                <a:gd name="T11" fmla="*/ 0 h 36"/>
                <a:gd name="T12" fmla="*/ 6106 w 26"/>
                <a:gd name="T13" fmla="*/ 19050 h 36"/>
                <a:gd name="T14" fmla="*/ 5862 w 26"/>
                <a:gd name="T15" fmla="*/ 36513 h 36"/>
                <a:gd name="T16" fmla="*/ 5617 w 26"/>
                <a:gd name="T17" fmla="*/ 42863 h 36"/>
                <a:gd name="T18" fmla="*/ 5617 w 26"/>
                <a:gd name="T19" fmla="*/ 49213 h 36"/>
                <a:gd name="T20" fmla="*/ 5862 w 26"/>
                <a:gd name="T21" fmla="*/ 53975 h 36"/>
                <a:gd name="T22" fmla="*/ 6350 w 26"/>
                <a:gd name="T23" fmla="*/ 57150 h 36"/>
                <a:gd name="T24" fmla="*/ 1465 w 26"/>
                <a:gd name="T25" fmla="*/ 5715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77" name="Freeform 533"/>
            <p:cNvSpPr>
              <a:spLocks/>
            </p:cNvSpPr>
            <p:nvPr>
              <p:custDataLst>
                <p:tags r:id="rId318"/>
              </p:custDataLst>
            </p:nvPr>
          </p:nvSpPr>
          <p:spPr bwMode="auto">
            <a:xfrm>
              <a:off x="5048114" y="3180248"/>
              <a:ext cx="201153" cy="185061"/>
            </a:xfrm>
            <a:custGeom>
              <a:avLst/>
              <a:gdLst>
                <a:gd name="T0" fmla="*/ 11210 w 405"/>
                <a:gd name="T1" fmla="*/ 85157 h 302"/>
                <a:gd name="T2" fmla="*/ 12073 w 405"/>
                <a:gd name="T3" fmla="*/ 82003 h 302"/>
                <a:gd name="T4" fmla="*/ 12935 w 405"/>
                <a:gd name="T5" fmla="*/ 80952 h 302"/>
                <a:gd name="T6" fmla="*/ 12073 w 405"/>
                <a:gd name="T7" fmla="*/ 79375 h 302"/>
                <a:gd name="T8" fmla="*/ 7761 w 405"/>
                <a:gd name="T9" fmla="*/ 75170 h 302"/>
                <a:gd name="T10" fmla="*/ 2587 w 405"/>
                <a:gd name="T11" fmla="*/ 66759 h 302"/>
                <a:gd name="T12" fmla="*/ 862 w 405"/>
                <a:gd name="T13" fmla="*/ 60977 h 302"/>
                <a:gd name="T14" fmla="*/ 2156 w 405"/>
                <a:gd name="T15" fmla="*/ 58874 h 302"/>
                <a:gd name="T16" fmla="*/ 2587 w 405"/>
                <a:gd name="T17" fmla="*/ 54669 h 302"/>
                <a:gd name="T18" fmla="*/ 7330 w 405"/>
                <a:gd name="T19" fmla="*/ 50989 h 302"/>
                <a:gd name="T20" fmla="*/ 14660 w 405"/>
                <a:gd name="T21" fmla="*/ 48887 h 302"/>
                <a:gd name="T22" fmla="*/ 20265 w 405"/>
                <a:gd name="T23" fmla="*/ 46258 h 302"/>
                <a:gd name="T24" fmla="*/ 24577 w 405"/>
                <a:gd name="T25" fmla="*/ 43104 h 302"/>
                <a:gd name="T26" fmla="*/ 28889 w 405"/>
                <a:gd name="T27" fmla="*/ 36796 h 302"/>
                <a:gd name="T28" fmla="*/ 32338 w 405"/>
                <a:gd name="T29" fmla="*/ 27334 h 302"/>
                <a:gd name="T30" fmla="*/ 36219 w 405"/>
                <a:gd name="T31" fmla="*/ 24706 h 302"/>
                <a:gd name="T32" fmla="*/ 40961 w 405"/>
                <a:gd name="T33" fmla="*/ 27334 h 302"/>
                <a:gd name="T34" fmla="*/ 50447 w 405"/>
                <a:gd name="T35" fmla="*/ 28386 h 302"/>
                <a:gd name="T36" fmla="*/ 72868 w 405"/>
                <a:gd name="T37" fmla="*/ 24180 h 302"/>
                <a:gd name="T38" fmla="*/ 91409 w 405"/>
                <a:gd name="T39" fmla="*/ 22603 h 302"/>
                <a:gd name="T40" fmla="*/ 100894 w 405"/>
                <a:gd name="T41" fmla="*/ 21552 h 302"/>
                <a:gd name="T42" fmla="*/ 113830 w 405"/>
                <a:gd name="T43" fmla="*/ 18398 h 302"/>
                <a:gd name="T44" fmla="*/ 137113 w 405"/>
                <a:gd name="T45" fmla="*/ 8936 h 302"/>
                <a:gd name="T46" fmla="*/ 154791 w 405"/>
                <a:gd name="T47" fmla="*/ 2103 h 302"/>
                <a:gd name="T48" fmla="*/ 160396 w 405"/>
                <a:gd name="T49" fmla="*/ 1577 h 302"/>
                <a:gd name="T50" fmla="*/ 166002 w 405"/>
                <a:gd name="T51" fmla="*/ 1577 h 302"/>
                <a:gd name="T52" fmla="*/ 171607 w 405"/>
                <a:gd name="T53" fmla="*/ 526 h 302"/>
                <a:gd name="T54" fmla="*/ 170313 w 405"/>
                <a:gd name="T55" fmla="*/ 4205 h 302"/>
                <a:gd name="T56" fmla="*/ 155222 w 405"/>
                <a:gd name="T57" fmla="*/ 21552 h 302"/>
                <a:gd name="T58" fmla="*/ 148323 w 405"/>
                <a:gd name="T59" fmla="*/ 29963 h 302"/>
                <a:gd name="T60" fmla="*/ 146168 w 405"/>
                <a:gd name="T61" fmla="*/ 33642 h 302"/>
                <a:gd name="T62" fmla="*/ 146168 w 405"/>
                <a:gd name="T63" fmla="*/ 50464 h 302"/>
                <a:gd name="T64" fmla="*/ 145305 w 405"/>
                <a:gd name="T65" fmla="*/ 78324 h 302"/>
                <a:gd name="T66" fmla="*/ 144443 w 405"/>
                <a:gd name="T67" fmla="*/ 94619 h 302"/>
                <a:gd name="T68" fmla="*/ 140562 w 405"/>
                <a:gd name="T69" fmla="*/ 104081 h 302"/>
                <a:gd name="T70" fmla="*/ 131508 w 405"/>
                <a:gd name="T71" fmla="*/ 110389 h 302"/>
                <a:gd name="T72" fmla="*/ 114261 w 405"/>
                <a:gd name="T73" fmla="*/ 119325 h 302"/>
                <a:gd name="T74" fmla="*/ 45704 w 405"/>
                <a:gd name="T75" fmla="*/ 158750 h 302"/>
                <a:gd name="T76" fmla="*/ 24577 w 405"/>
                <a:gd name="T77" fmla="*/ 136672 h 302"/>
                <a:gd name="T78" fmla="*/ 30182 w 405"/>
                <a:gd name="T79" fmla="*/ 119851 h 302"/>
                <a:gd name="T80" fmla="*/ 34925 w 405"/>
                <a:gd name="T81" fmla="*/ 109863 h 302"/>
                <a:gd name="T82" fmla="*/ 37081 w 405"/>
                <a:gd name="T83" fmla="*/ 90414 h 302"/>
                <a:gd name="T84" fmla="*/ 30613 w 405"/>
                <a:gd name="T85" fmla="*/ 90940 h 302"/>
                <a:gd name="T86" fmla="*/ 24577 w 405"/>
                <a:gd name="T87" fmla="*/ 88837 h 302"/>
                <a:gd name="T88" fmla="*/ 17678 w 405"/>
                <a:gd name="T89" fmla="*/ 86734 h 302"/>
                <a:gd name="T90" fmla="*/ 11210 w 405"/>
                <a:gd name="T91" fmla="*/ 87260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78" name="Freeform 534"/>
            <p:cNvSpPr>
              <a:spLocks/>
            </p:cNvSpPr>
            <p:nvPr>
              <p:custDataLst>
                <p:tags r:id="rId319"/>
              </p:custDataLst>
            </p:nvPr>
          </p:nvSpPr>
          <p:spPr bwMode="auto">
            <a:xfrm>
              <a:off x="7460126" y="3624392"/>
              <a:ext cx="49373" cy="92530"/>
            </a:xfrm>
            <a:custGeom>
              <a:avLst/>
              <a:gdLst>
                <a:gd name="T0" fmla="*/ 42862 w 100"/>
                <a:gd name="T1" fmla="*/ 512 h 155"/>
                <a:gd name="T2" fmla="*/ 42862 w 100"/>
                <a:gd name="T3" fmla="*/ 15363 h 155"/>
                <a:gd name="T4" fmla="*/ 42862 w 100"/>
                <a:gd name="T5" fmla="*/ 28165 h 155"/>
                <a:gd name="T6" fmla="*/ 42862 w 100"/>
                <a:gd name="T7" fmla="*/ 39944 h 155"/>
                <a:gd name="T8" fmla="*/ 42862 w 100"/>
                <a:gd name="T9" fmla="*/ 50698 h 155"/>
                <a:gd name="T10" fmla="*/ 42005 w 100"/>
                <a:gd name="T11" fmla="*/ 55819 h 155"/>
                <a:gd name="T12" fmla="*/ 40290 w 100"/>
                <a:gd name="T13" fmla="*/ 60427 h 155"/>
                <a:gd name="T14" fmla="*/ 38147 w 100"/>
                <a:gd name="T15" fmla="*/ 65548 h 155"/>
                <a:gd name="T16" fmla="*/ 35147 w 100"/>
                <a:gd name="T17" fmla="*/ 70157 h 155"/>
                <a:gd name="T18" fmla="*/ 31289 w 100"/>
                <a:gd name="T19" fmla="*/ 73742 h 155"/>
                <a:gd name="T20" fmla="*/ 26574 w 100"/>
                <a:gd name="T21" fmla="*/ 76815 h 155"/>
                <a:gd name="T22" fmla="*/ 24431 w 100"/>
                <a:gd name="T23" fmla="*/ 77839 h 155"/>
                <a:gd name="T24" fmla="*/ 21860 w 100"/>
                <a:gd name="T25" fmla="*/ 78863 h 155"/>
                <a:gd name="T26" fmla="*/ 19717 w 100"/>
                <a:gd name="T27" fmla="*/ 79375 h 155"/>
                <a:gd name="T28" fmla="*/ 16716 w 100"/>
                <a:gd name="T29" fmla="*/ 79375 h 155"/>
                <a:gd name="T30" fmla="*/ 15002 w 100"/>
                <a:gd name="T31" fmla="*/ 78863 h 155"/>
                <a:gd name="T32" fmla="*/ 12859 w 100"/>
                <a:gd name="T33" fmla="*/ 78351 h 155"/>
                <a:gd name="T34" fmla="*/ 11144 w 100"/>
                <a:gd name="T35" fmla="*/ 77327 h 155"/>
                <a:gd name="T36" fmla="*/ 9430 w 100"/>
                <a:gd name="T37" fmla="*/ 76302 h 155"/>
                <a:gd name="T38" fmla="*/ 6429 w 100"/>
                <a:gd name="T39" fmla="*/ 72718 h 155"/>
                <a:gd name="T40" fmla="*/ 3858 w 100"/>
                <a:gd name="T41" fmla="*/ 68621 h 155"/>
                <a:gd name="T42" fmla="*/ 2143 w 100"/>
                <a:gd name="T43" fmla="*/ 63500 h 155"/>
                <a:gd name="T44" fmla="*/ 857 w 100"/>
                <a:gd name="T45" fmla="*/ 57867 h 155"/>
                <a:gd name="T46" fmla="*/ 0 w 100"/>
                <a:gd name="T47" fmla="*/ 52746 h 155"/>
                <a:gd name="T48" fmla="*/ 0 w 100"/>
                <a:gd name="T49" fmla="*/ 47625 h 155"/>
                <a:gd name="T50" fmla="*/ 0 w 100"/>
                <a:gd name="T51" fmla="*/ 39431 h 155"/>
                <a:gd name="T52" fmla="*/ 0 w 100"/>
                <a:gd name="T53" fmla="*/ 33286 h 155"/>
                <a:gd name="T54" fmla="*/ 0 w 100"/>
                <a:gd name="T55" fmla="*/ 28677 h 155"/>
                <a:gd name="T56" fmla="*/ 0 w 100"/>
                <a:gd name="T57" fmla="*/ 25605 h 155"/>
                <a:gd name="T58" fmla="*/ 6429 w 100"/>
                <a:gd name="T59" fmla="*/ 25605 h 155"/>
                <a:gd name="T60" fmla="*/ 11144 w 100"/>
                <a:gd name="T61" fmla="*/ 25605 h 155"/>
                <a:gd name="T62" fmla="*/ 11144 w 100"/>
                <a:gd name="T63" fmla="*/ 20484 h 155"/>
                <a:gd name="T64" fmla="*/ 11573 w 100"/>
                <a:gd name="T65" fmla="*/ 15875 h 155"/>
                <a:gd name="T66" fmla="*/ 12430 w 100"/>
                <a:gd name="T67" fmla="*/ 11778 h 155"/>
                <a:gd name="T68" fmla="*/ 13287 w 100"/>
                <a:gd name="T69" fmla="*/ 8706 h 155"/>
                <a:gd name="T70" fmla="*/ 15002 w 100"/>
                <a:gd name="T71" fmla="*/ 6145 h 155"/>
                <a:gd name="T72" fmla="*/ 16716 w 100"/>
                <a:gd name="T73" fmla="*/ 3585 h 155"/>
                <a:gd name="T74" fmla="*/ 18002 w 100"/>
                <a:gd name="T75" fmla="*/ 2048 h 155"/>
                <a:gd name="T76" fmla="*/ 20574 w 100"/>
                <a:gd name="T77" fmla="*/ 1024 h 155"/>
                <a:gd name="T78" fmla="*/ 25289 w 100"/>
                <a:gd name="T79" fmla="*/ 0 h 155"/>
                <a:gd name="T80" fmla="*/ 30432 w 100"/>
                <a:gd name="T81" fmla="*/ 0 h 155"/>
                <a:gd name="T82" fmla="*/ 36004 w 100"/>
                <a:gd name="T83" fmla="*/ 0 h 155"/>
                <a:gd name="T84" fmla="*/ 42862 w 100"/>
                <a:gd name="T85" fmla="*/ 512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chemeClr val="bg1">
                <a:lumMod val="75000"/>
              </a:schemeClr>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grpSp>
          <p:nvGrpSpPr>
            <p:cNvPr id="479" name="Group 535"/>
            <p:cNvGrpSpPr>
              <a:grpSpLocks/>
            </p:cNvGrpSpPr>
            <p:nvPr>
              <p:custDataLst>
                <p:tags r:id="rId320"/>
              </p:custDataLst>
            </p:nvPr>
          </p:nvGrpSpPr>
          <p:grpSpPr bwMode="auto">
            <a:xfrm>
              <a:off x="4750041" y="3004440"/>
              <a:ext cx="555915" cy="235027"/>
              <a:chOff x="3289" y="1830"/>
              <a:chExt cx="363" cy="128"/>
            </a:xfrm>
            <a:solidFill>
              <a:srgbClr val="C6AD68"/>
            </a:solidFill>
          </p:grpSpPr>
          <p:sp>
            <p:nvSpPr>
              <p:cNvPr id="480" name="Freeform 536"/>
              <p:cNvSpPr>
                <a:spLocks/>
              </p:cNvSpPr>
              <p:nvPr/>
            </p:nvSpPr>
            <p:spPr bwMode="auto">
              <a:xfrm>
                <a:off x="3289" y="1871"/>
                <a:ext cx="4" cy="3"/>
              </a:xfrm>
              <a:custGeom>
                <a:avLst/>
                <a:gdLst>
                  <a:gd name="T0" fmla="*/ 4 w 13"/>
                  <a:gd name="T1" fmla="*/ 0 h 7"/>
                  <a:gd name="T2" fmla="*/ 4 w 13"/>
                  <a:gd name="T3" fmla="*/ 0 h 7"/>
                  <a:gd name="T4" fmla="*/ 3 w 13"/>
                  <a:gd name="T5" fmla="*/ 1 h 7"/>
                  <a:gd name="T6" fmla="*/ 1 w 13"/>
                  <a:gd name="T7" fmla="*/ 2 h 7"/>
                  <a:gd name="T8" fmla="*/ 0 w 13"/>
                  <a:gd name="T9" fmla="*/ 3 h 7"/>
                  <a:gd name="T10" fmla="*/ 2 w 13"/>
                  <a:gd name="T11" fmla="*/ 1 h 7"/>
                  <a:gd name="T12" fmla="*/ 4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81" name="Freeform 537"/>
              <p:cNvSpPr>
                <a:spLocks/>
              </p:cNvSpPr>
              <p:nvPr/>
            </p:nvSpPr>
            <p:spPr bwMode="auto">
              <a:xfrm>
                <a:off x="3324" y="1937"/>
                <a:ext cx="10" cy="3"/>
              </a:xfrm>
              <a:custGeom>
                <a:avLst/>
                <a:gdLst>
                  <a:gd name="T0" fmla="*/ 0 w 34"/>
                  <a:gd name="T1" fmla="*/ 2 h 8"/>
                  <a:gd name="T2" fmla="*/ 2 w 34"/>
                  <a:gd name="T3" fmla="*/ 2 h 8"/>
                  <a:gd name="T4" fmla="*/ 4 w 34"/>
                  <a:gd name="T5" fmla="*/ 1 h 8"/>
                  <a:gd name="T6" fmla="*/ 7 w 34"/>
                  <a:gd name="T7" fmla="*/ 0 h 8"/>
                  <a:gd name="T8" fmla="*/ 10 w 34"/>
                  <a:gd name="T9" fmla="*/ 0 h 8"/>
                  <a:gd name="T10" fmla="*/ 9 w 34"/>
                  <a:gd name="T11" fmla="*/ 1 h 8"/>
                  <a:gd name="T12" fmla="*/ 8 w 34"/>
                  <a:gd name="T13" fmla="*/ 2 h 8"/>
                  <a:gd name="T14" fmla="*/ 6 w 34"/>
                  <a:gd name="T15" fmla="*/ 2 h 8"/>
                  <a:gd name="T16" fmla="*/ 5 w 34"/>
                  <a:gd name="T17" fmla="*/ 3 h 8"/>
                  <a:gd name="T18" fmla="*/ 4 w 34"/>
                  <a:gd name="T19" fmla="*/ 3 h 8"/>
                  <a:gd name="T20" fmla="*/ 2 w 34"/>
                  <a:gd name="T21" fmla="*/ 3 h 8"/>
                  <a:gd name="T22" fmla="*/ 1 w 34"/>
                  <a:gd name="T23" fmla="*/ 3 h 8"/>
                  <a:gd name="T24" fmla="*/ 0 w 34"/>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82" name="Freeform 538"/>
              <p:cNvSpPr>
                <a:spLocks/>
              </p:cNvSpPr>
              <p:nvPr/>
            </p:nvSpPr>
            <p:spPr bwMode="auto">
              <a:xfrm>
                <a:off x="3343" y="1948"/>
                <a:ext cx="4" cy="8"/>
              </a:xfrm>
              <a:custGeom>
                <a:avLst/>
                <a:gdLst>
                  <a:gd name="T0" fmla="*/ 0 w 13"/>
                  <a:gd name="T1" fmla="*/ 8 h 24"/>
                  <a:gd name="T2" fmla="*/ 0 w 13"/>
                  <a:gd name="T3" fmla="*/ 0 h 24"/>
                  <a:gd name="T4" fmla="*/ 4 w 13"/>
                  <a:gd name="T5" fmla="*/ 4 h 24"/>
                  <a:gd name="T6" fmla="*/ 0 w 13"/>
                  <a:gd name="T7" fmla="*/ 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83" name="Freeform 539"/>
              <p:cNvSpPr>
                <a:spLocks/>
              </p:cNvSpPr>
              <p:nvPr/>
            </p:nvSpPr>
            <p:spPr bwMode="auto">
              <a:xfrm>
                <a:off x="3313" y="1834"/>
                <a:ext cx="34" cy="23"/>
              </a:xfrm>
              <a:custGeom>
                <a:avLst/>
                <a:gdLst>
                  <a:gd name="T0" fmla="*/ 0 w 107"/>
                  <a:gd name="T1" fmla="*/ 4 h 69"/>
                  <a:gd name="T2" fmla="*/ 0 w 107"/>
                  <a:gd name="T3" fmla="*/ 9 h 69"/>
                  <a:gd name="T4" fmla="*/ 0 w 107"/>
                  <a:gd name="T5" fmla="*/ 15 h 69"/>
                  <a:gd name="T6" fmla="*/ 0 w 107"/>
                  <a:gd name="T7" fmla="*/ 21 h 69"/>
                  <a:gd name="T8" fmla="*/ 0 w 107"/>
                  <a:gd name="T9" fmla="*/ 23 h 69"/>
                  <a:gd name="T10" fmla="*/ 5 w 107"/>
                  <a:gd name="T11" fmla="*/ 22 h 69"/>
                  <a:gd name="T12" fmla="*/ 16 w 107"/>
                  <a:gd name="T13" fmla="*/ 19 h 69"/>
                  <a:gd name="T14" fmla="*/ 27 w 107"/>
                  <a:gd name="T15" fmla="*/ 17 h 69"/>
                  <a:gd name="T16" fmla="*/ 34 w 107"/>
                  <a:gd name="T17" fmla="*/ 15 h 69"/>
                  <a:gd name="T18" fmla="*/ 32 w 107"/>
                  <a:gd name="T19" fmla="*/ 13 h 69"/>
                  <a:gd name="T20" fmla="*/ 30 w 107"/>
                  <a:gd name="T21" fmla="*/ 11 h 69"/>
                  <a:gd name="T22" fmla="*/ 27 w 107"/>
                  <a:gd name="T23" fmla="*/ 10 h 69"/>
                  <a:gd name="T24" fmla="*/ 25 w 107"/>
                  <a:gd name="T25" fmla="*/ 9 h 69"/>
                  <a:gd name="T26" fmla="*/ 23 w 107"/>
                  <a:gd name="T27" fmla="*/ 8 h 69"/>
                  <a:gd name="T28" fmla="*/ 21 w 107"/>
                  <a:gd name="T29" fmla="*/ 6 h 69"/>
                  <a:gd name="T30" fmla="*/ 20 w 107"/>
                  <a:gd name="T31" fmla="*/ 5 h 69"/>
                  <a:gd name="T32" fmla="*/ 20 w 107"/>
                  <a:gd name="T33" fmla="*/ 4 h 69"/>
                  <a:gd name="T34" fmla="*/ 19 w 107"/>
                  <a:gd name="T35" fmla="*/ 2 h 69"/>
                  <a:gd name="T36" fmla="*/ 19 w 107"/>
                  <a:gd name="T37" fmla="*/ 0 h 69"/>
                  <a:gd name="T38" fmla="*/ 17 w 107"/>
                  <a:gd name="T39" fmla="*/ 0 h 69"/>
                  <a:gd name="T40" fmla="*/ 12 w 107"/>
                  <a:gd name="T41" fmla="*/ 1 h 69"/>
                  <a:gd name="T42" fmla="*/ 6 w 107"/>
                  <a:gd name="T43" fmla="*/ 3 h 69"/>
                  <a:gd name="T44" fmla="*/ 0 w 107"/>
                  <a:gd name="T45" fmla="*/ 4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84" name="Freeform 540"/>
              <p:cNvSpPr>
                <a:spLocks/>
              </p:cNvSpPr>
              <p:nvPr/>
            </p:nvSpPr>
            <p:spPr bwMode="auto">
              <a:xfrm>
                <a:off x="3302" y="1830"/>
                <a:ext cx="350" cy="128"/>
              </a:xfrm>
              <a:custGeom>
                <a:avLst/>
                <a:gdLst>
                  <a:gd name="T0" fmla="*/ 324 w 1070"/>
                  <a:gd name="T1" fmla="*/ 42 h 382"/>
                  <a:gd name="T2" fmla="*/ 317 w 1070"/>
                  <a:gd name="T3" fmla="*/ 35 h 382"/>
                  <a:gd name="T4" fmla="*/ 315 w 1070"/>
                  <a:gd name="T5" fmla="*/ 19 h 382"/>
                  <a:gd name="T6" fmla="*/ 306 w 1070"/>
                  <a:gd name="T7" fmla="*/ 12 h 382"/>
                  <a:gd name="T8" fmla="*/ 267 w 1070"/>
                  <a:gd name="T9" fmla="*/ 6 h 382"/>
                  <a:gd name="T10" fmla="*/ 237 w 1070"/>
                  <a:gd name="T11" fmla="*/ 19 h 382"/>
                  <a:gd name="T12" fmla="*/ 222 w 1070"/>
                  <a:gd name="T13" fmla="*/ 22 h 382"/>
                  <a:gd name="T14" fmla="*/ 207 w 1070"/>
                  <a:gd name="T15" fmla="*/ 22 h 382"/>
                  <a:gd name="T16" fmla="*/ 200 w 1070"/>
                  <a:gd name="T17" fmla="*/ 15 h 382"/>
                  <a:gd name="T18" fmla="*/ 183 w 1070"/>
                  <a:gd name="T19" fmla="*/ 12 h 382"/>
                  <a:gd name="T20" fmla="*/ 172 w 1070"/>
                  <a:gd name="T21" fmla="*/ 6 h 382"/>
                  <a:gd name="T22" fmla="*/ 158 w 1070"/>
                  <a:gd name="T23" fmla="*/ 7 h 382"/>
                  <a:gd name="T24" fmla="*/ 152 w 1070"/>
                  <a:gd name="T25" fmla="*/ 0 h 382"/>
                  <a:gd name="T26" fmla="*/ 128 w 1070"/>
                  <a:gd name="T27" fmla="*/ 5 h 382"/>
                  <a:gd name="T28" fmla="*/ 98 w 1070"/>
                  <a:gd name="T29" fmla="*/ 9 h 382"/>
                  <a:gd name="T30" fmla="*/ 84 w 1070"/>
                  <a:gd name="T31" fmla="*/ 15 h 382"/>
                  <a:gd name="T32" fmla="*/ 45 w 1070"/>
                  <a:gd name="T33" fmla="*/ 20 h 382"/>
                  <a:gd name="T34" fmla="*/ 57 w 1070"/>
                  <a:gd name="T35" fmla="*/ 25 h 382"/>
                  <a:gd name="T36" fmla="*/ 54 w 1070"/>
                  <a:gd name="T37" fmla="*/ 30 h 382"/>
                  <a:gd name="T38" fmla="*/ 37 w 1070"/>
                  <a:gd name="T39" fmla="*/ 31 h 382"/>
                  <a:gd name="T40" fmla="*/ 14 w 1070"/>
                  <a:gd name="T41" fmla="*/ 31 h 382"/>
                  <a:gd name="T42" fmla="*/ 3 w 1070"/>
                  <a:gd name="T43" fmla="*/ 37 h 382"/>
                  <a:gd name="T44" fmla="*/ 0 w 1070"/>
                  <a:gd name="T45" fmla="*/ 49 h 382"/>
                  <a:gd name="T46" fmla="*/ 5 w 1070"/>
                  <a:gd name="T47" fmla="*/ 56 h 382"/>
                  <a:gd name="T48" fmla="*/ 7 w 1070"/>
                  <a:gd name="T49" fmla="*/ 65 h 382"/>
                  <a:gd name="T50" fmla="*/ 7 w 1070"/>
                  <a:gd name="T51" fmla="*/ 70 h 382"/>
                  <a:gd name="T52" fmla="*/ 16 w 1070"/>
                  <a:gd name="T53" fmla="*/ 79 h 382"/>
                  <a:gd name="T54" fmla="*/ 18 w 1070"/>
                  <a:gd name="T55" fmla="*/ 87 h 382"/>
                  <a:gd name="T56" fmla="*/ 24 w 1070"/>
                  <a:gd name="T57" fmla="*/ 91 h 382"/>
                  <a:gd name="T58" fmla="*/ 31 w 1070"/>
                  <a:gd name="T59" fmla="*/ 97 h 382"/>
                  <a:gd name="T60" fmla="*/ 67 w 1070"/>
                  <a:gd name="T61" fmla="*/ 118 h 382"/>
                  <a:gd name="T62" fmla="*/ 83 w 1070"/>
                  <a:gd name="T63" fmla="*/ 124 h 382"/>
                  <a:gd name="T64" fmla="*/ 87 w 1070"/>
                  <a:gd name="T65" fmla="*/ 120 h 382"/>
                  <a:gd name="T66" fmla="*/ 91 w 1070"/>
                  <a:gd name="T67" fmla="*/ 113 h 382"/>
                  <a:gd name="T68" fmla="*/ 97 w 1070"/>
                  <a:gd name="T69" fmla="*/ 106 h 382"/>
                  <a:gd name="T70" fmla="*/ 109 w 1070"/>
                  <a:gd name="T71" fmla="*/ 108 h 382"/>
                  <a:gd name="T72" fmla="*/ 118 w 1070"/>
                  <a:gd name="T73" fmla="*/ 120 h 382"/>
                  <a:gd name="T74" fmla="*/ 131 w 1070"/>
                  <a:gd name="T75" fmla="*/ 124 h 382"/>
                  <a:gd name="T76" fmla="*/ 146 w 1070"/>
                  <a:gd name="T77" fmla="*/ 120 h 382"/>
                  <a:gd name="T78" fmla="*/ 161 w 1070"/>
                  <a:gd name="T79" fmla="*/ 112 h 382"/>
                  <a:gd name="T80" fmla="*/ 172 w 1070"/>
                  <a:gd name="T81" fmla="*/ 110 h 382"/>
                  <a:gd name="T82" fmla="*/ 184 w 1070"/>
                  <a:gd name="T83" fmla="*/ 109 h 382"/>
                  <a:gd name="T84" fmla="*/ 185 w 1070"/>
                  <a:gd name="T85" fmla="*/ 123 h 382"/>
                  <a:gd name="T86" fmla="*/ 193 w 1070"/>
                  <a:gd name="T87" fmla="*/ 126 h 382"/>
                  <a:gd name="T88" fmla="*/ 201 w 1070"/>
                  <a:gd name="T89" fmla="*/ 121 h 382"/>
                  <a:gd name="T90" fmla="*/ 212 w 1070"/>
                  <a:gd name="T91" fmla="*/ 113 h 382"/>
                  <a:gd name="T92" fmla="*/ 246 w 1070"/>
                  <a:gd name="T93" fmla="*/ 110 h 382"/>
                  <a:gd name="T94" fmla="*/ 272 w 1070"/>
                  <a:gd name="T95" fmla="*/ 106 h 382"/>
                  <a:gd name="T96" fmla="*/ 300 w 1070"/>
                  <a:gd name="T97" fmla="*/ 95 h 382"/>
                  <a:gd name="T98" fmla="*/ 316 w 1070"/>
                  <a:gd name="T99" fmla="*/ 96 h 382"/>
                  <a:gd name="T100" fmla="*/ 329 w 1070"/>
                  <a:gd name="T101" fmla="*/ 98 h 382"/>
                  <a:gd name="T102" fmla="*/ 345 w 1070"/>
                  <a:gd name="T103" fmla="*/ 103 h 382"/>
                  <a:gd name="T104" fmla="*/ 345 w 1070"/>
                  <a:gd name="T105" fmla="*/ 90 h 382"/>
                  <a:gd name="T106" fmla="*/ 336 w 1070"/>
                  <a:gd name="T107" fmla="*/ 73 h 382"/>
                  <a:gd name="T108" fmla="*/ 333 w 1070"/>
                  <a:gd name="T109" fmla="*/ 56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grp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grpSp>
        <p:sp>
          <p:nvSpPr>
            <p:cNvPr id="485" name="Freeform 542"/>
            <p:cNvSpPr>
              <a:spLocks/>
            </p:cNvSpPr>
            <p:nvPr>
              <p:custDataLst>
                <p:tags r:id="rId321"/>
              </p:custDataLst>
            </p:nvPr>
          </p:nvSpPr>
          <p:spPr bwMode="auto">
            <a:xfrm>
              <a:off x="6977358" y="3691014"/>
              <a:ext cx="239555" cy="534825"/>
            </a:xfrm>
            <a:custGeom>
              <a:avLst/>
              <a:gdLst>
                <a:gd name="T0" fmla="*/ 124864 w 478"/>
                <a:gd name="T1" fmla="*/ 57152 h 875"/>
                <a:gd name="T2" fmla="*/ 108767 w 478"/>
                <a:gd name="T3" fmla="*/ 72357 h 875"/>
                <a:gd name="T4" fmla="*/ 86578 w 478"/>
                <a:gd name="T5" fmla="*/ 103293 h 875"/>
                <a:gd name="T6" fmla="*/ 86143 w 478"/>
                <a:gd name="T7" fmla="*/ 111682 h 875"/>
                <a:gd name="T8" fmla="*/ 89624 w 478"/>
                <a:gd name="T9" fmla="*/ 125315 h 875"/>
                <a:gd name="T10" fmla="*/ 96150 w 478"/>
                <a:gd name="T11" fmla="*/ 138947 h 875"/>
                <a:gd name="T12" fmla="*/ 104416 w 478"/>
                <a:gd name="T13" fmla="*/ 151007 h 875"/>
                <a:gd name="T14" fmla="*/ 112682 w 478"/>
                <a:gd name="T15" fmla="*/ 157823 h 875"/>
                <a:gd name="T16" fmla="*/ 121384 w 478"/>
                <a:gd name="T17" fmla="*/ 172504 h 875"/>
                <a:gd name="T18" fmla="*/ 128345 w 478"/>
                <a:gd name="T19" fmla="*/ 189283 h 875"/>
                <a:gd name="T20" fmla="*/ 132695 w 478"/>
                <a:gd name="T21" fmla="*/ 193477 h 875"/>
                <a:gd name="T22" fmla="*/ 190559 w 478"/>
                <a:gd name="T23" fmla="*/ 261640 h 875"/>
                <a:gd name="T24" fmla="*/ 204917 w 478"/>
                <a:gd name="T25" fmla="*/ 308830 h 875"/>
                <a:gd name="T26" fmla="*/ 207962 w 478"/>
                <a:gd name="T27" fmla="*/ 339241 h 875"/>
                <a:gd name="T28" fmla="*/ 207092 w 478"/>
                <a:gd name="T29" fmla="*/ 360214 h 875"/>
                <a:gd name="T30" fmla="*/ 207962 w 478"/>
                <a:gd name="T31" fmla="*/ 371225 h 875"/>
                <a:gd name="T32" fmla="*/ 194475 w 478"/>
                <a:gd name="T33" fmla="*/ 376468 h 875"/>
                <a:gd name="T34" fmla="*/ 182728 w 478"/>
                <a:gd name="T35" fmla="*/ 384333 h 875"/>
                <a:gd name="T36" fmla="*/ 170111 w 478"/>
                <a:gd name="T37" fmla="*/ 396393 h 875"/>
                <a:gd name="T38" fmla="*/ 158799 w 478"/>
                <a:gd name="T39" fmla="*/ 413696 h 875"/>
                <a:gd name="T40" fmla="*/ 151403 w 478"/>
                <a:gd name="T41" fmla="*/ 411598 h 875"/>
                <a:gd name="T42" fmla="*/ 138786 w 478"/>
                <a:gd name="T43" fmla="*/ 413696 h 875"/>
                <a:gd name="T44" fmla="*/ 136176 w 478"/>
                <a:gd name="T45" fmla="*/ 421561 h 875"/>
                <a:gd name="T46" fmla="*/ 125734 w 478"/>
                <a:gd name="T47" fmla="*/ 439388 h 875"/>
                <a:gd name="T48" fmla="*/ 111377 w 478"/>
                <a:gd name="T49" fmla="*/ 455118 h 875"/>
                <a:gd name="T50" fmla="*/ 103981 w 478"/>
                <a:gd name="T51" fmla="*/ 458788 h 875"/>
                <a:gd name="T52" fmla="*/ 100936 w 478"/>
                <a:gd name="T53" fmla="*/ 455118 h 875"/>
                <a:gd name="T54" fmla="*/ 97890 w 478"/>
                <a:gd name="T55" fmla="*/ 442534 h 875"/>
                <a:gd name="T56" fmla="*/ 100500 w 478"/>
                <a:gd name="T57" fmla="*/ 419463 h 875"/>
                <a:gd name="T58" fmla="*/ 110072 w 478"/>
                <a:gd name="T59" fmla="*/ 406355 h 875"/>
                <a:gd name="T60" fmla="*/ 120514 w 478"/>
                <a:gd name="T61" fmla="*/ 398490 h 875"/>
                <a:gd name="T62" fmla="*/ 128345 w 478"/>
                <a:gd name="T63" fmla="*/ 394820 h 875"/>
                <a:gd name="T64" fmla="*/ 132695 w 478"/>
                <a:gd name="T65" fmla="*/ 389577 h 875"/>
                <a:gd name="T66" fmla="*/ 136611 w 478"/>
                <a:gd name="T67" fmla="*/ 374371 h 875"/>
                <a:gd name="T68" fmla="*/ 143572 w 478"/>
                <a:gd name="T69" fmla="*/ 359690 h 875"/>
                <a:gd name="T70" fmla="*/ 158799 w 478"/>
                <a:gd name="T71" fmla="*/ 337144 h 875"/>
                <a:gd name="T72" fmla="*/ 161410 w 478"/>
                <a:gd name="T73" fmla="*/ 281040 h 875"/>
                <a:gd name="T74" fmla="*/ 158364 w 478"/>
                <a:gd name="T75" fmla="*/ 249056 h 875"/>
                <a:gd name="T76" fmla="*/ 148358 w 478"/>
                <a:gd name="T77" fmla="*/ 223889 h 875"/>
                <a:gd name="T78" fmla="*/ 129215 w 478"/>
                <a:gd name="T79" fmla="*/ 197672 h 875"/>
                <a:gd name="T80" fmla="*/ 95280 w 478"/>
                <a:gd name="T81" fmla="*/ 161493 h 875"/>
                <a:gd name="T82" fmla="*/ 70046 w 478"/>
                <a:gd name="T83" fmla="*/ 133704 h 875"/>
                <a:gd name="T84" fmla="*/ 46987 w 478"/>
                <a:gd name="T85" fmla="*/ 103817 h 875"/>
                <a:gd name="T86" fmla="*/ 31325 w 478"/>
                <a:gd name="T87" fmla="*/ 76552 h 875"/>
                <a:gd name="T88" fmla="*/ 18273 w 478"/>
                <a:gd name="T89" fmla="*/ 54530 h 875"/>
                <a:gd name="T90" fmla="*/ 20013 w 478"/>
                <a:gd name="T91" fmla="*/ 21497 h 875"/>
                <a:gd name="T92" fmla="*/ 56124 w 478"/>
                <a:gd name="T93" fmla="*/ 9962 h 875"/>
                <a:gd name="T94" fmla="*/ 64390 w 478"/>
                <a:gd name="T95" fmla="*/ 2622 h 875"/>
                <a:gd name="T96" fmla="*/ 76137 w 478"/>
                <a:gd name="T97" fmla="*/ 8389 h 875"/>
                <a:gd name="T98" fmla="*/ 96150 w 478"/>
                <a:gd name="T99" fmla="*/ 18352 h 875"/>
                <a:gd name="T100" fmla="*/ 117033 w 478"/>
                <a:gd name="T101" fmla="*/ 35130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86" name="Freeform 543"/>
            <p:cNvSpPr>
              <a:spLocks/>
            </p:cNvSpPr>
            <p:nvPr>
              <p:custDataLst>
                <p:tags r:id="rId322"/>
              </p:custDataLst>
            </p:nvPr>
          </p:nvSpPr>
          <p:spPr bwMode="auto">
            <a:xfrm>
              <a:off x="7077934" y="4490476"/>
              <a:ext cx="29259" cy="66622"/>
            </a:xfrm>
            <a:custGeom>
              <a:avLst/>
              <a:gdLst>
                <a:gd name="T0" fmla="*/ 25400 w 59"/>
                <a:gd name="T1" fmla="*/ 11061 h 31"/>
                <a:gd name="T2" fmla="*/ 24539 w 59"/>
                <a:gd name="T3" fmla="*/ 20279 h 31"/>
                <a:gd name="T4" fmla="*/ 22817 w 59"/>
                <a:gd name="T5" fmla="*/ 27653 h 31"/>
                <a:gd name="T6" fmla="*/ 21095 w 59"/>
                <a:gd name="T7" fmla="*/ 35027 h 31"/>
                <a:gd name="T8" fmla="*/ 19373 w 59"/>
                <a:gd name="T9" fmla="*/ 44245 h 31"/>
                <a:gd name="T10" fmla="*/ 17220 w 59"/>
                <a:gd name="T11" fmla="*/ 49776 h 31"/>
                <a:gd name="T12" fmla="*/ 15498 w 59"/>
                <a:gd name="T13" fmla="*/ 53463 h 31"/>
                <a:gd name="T14" fmla="*/ 12915 w 59"/>
                <a:gd name="T15" fmla="*/ 57150 h 31"/>
                <a:gd name="T16" fmla="*/ 11193 w 59"/>
                <a:gd name="T17" fmla="*/ 57150 h 31"/>
                <a:gd name="T18" fmla="*/ 9041 w 59"/>
                <a:gd name="T19" fmla="*/ 57150 h 31"/>
                <a:gd name="T20" fmla="*/ 7319 w 59"/>
                <a:gd name="T21" fmla="*/ 55306 h 31"/>
                <a:gd name="T22" fmla="*/ 6027 w 59"/>
                <a:gd name="T23" fmla="*/ 53463 h 31"/>
                <a:gd name="T24" fmla="*/ 4736 w 59"/>
                <a:gd name="T25" fmla="*/ 49776 h 31"/>
                <a:gd name="T26" fmla="*/ 1722 w 59"/>
                <a:gd name="T27" fmla="*/ 36871 h 31"/>
                <a:gd name="T28" fmla="*/ 0 w 59"/>
                <a:gd name="T29" fmla="*/ 22123 h 31"/>
                <a:gd name="T30" fmla="*/ 431 w 59"/>
                <a:gd name="T31" fmla="*/ 16592 h 31"/>
                <a:gd name="T32" fmla="*/ 1292 w 59"/>
                <a:gd name="T33" fmla="*/ 11061 h 31"/>
                <a:gd name="T34" fmla="*/ 2153 w 59"/>
                <a:gd name="T35" fmla="*/ 7374 h 31"/>
                <a:gd name="T36" fmla="*/ 3444 w 59"/>
                <a:gd name="T37" fmla="*/ 5531 h 31"/>
                <a:gd name="T38" fmla="*/ 6888 w 59"/>
                <a:gd name="T39" fmla="*/ 1844 h 31"/>
                <a:gd name="T40" fmla="*/ 10332 w 59"/>
                <a:gd name="T41" fmla="*/ 0 h 31"/>
                <a:gd name="T42" fmla="*/ 14637 w 59"/>
                <a:gd name="T43" fmla="*/ 0 h 31"/>
                <a:gd name="T44" fmla="*/ 18081 w 59"/>
                <a:gd name="T45" fmla="*/ 3687 h 31"/>
                <a:gd name="T46" fmla="*/ 21956 w 59"/>
                <a:gd name="T47" fmla="*/ 7374 h 31"/>
                <a:gd name="T48" fmla="*/ 25400 w 59"/>
                <a:gd name="T49" fmla="*/ 1106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87" name="Freeform 544"/>
            <p:cNvSpPr>
              <a:spLocks/>
            </p:cNvSpPr>
            <p:nvPr>
              <p:custDataLst>
                <p:tags r:id="rId323"/>
              </p:custDataLst>
            </p:nvPr>
          </p:nvSpPr>
          <p:spPr bwMode="auto">
            <a:xfrm>
              <a:off x="5571112" y="3626244"/>
              <a:ext cx="201153" cy="316453"/>
            </a:xfrm>
            <a:custGeom>
              <a:avLst/>
              <a:gdLst>
                <a:gd name="T0" fmla="*/ 87531 w 399"/>
                <a:gd name="T1" fmla="*/ 4192 h 518"/>
                <a:gd name="T2" fmla="*/ 88407 w 399"/>
                <a:gd name="T3" fmla="*/ 11529 h 518"/>
                <a:gd name="T4" fmla="*/ 91033 w 399"/>
                <a:gd name="T5" fmla="*/ 18866 h 518"/>
                <a:gd name="T6" fmla="*/ 93659 w 399"/>
                <a:gd name="T7" fmla="*/ 25679 h 518"/>
                <a:gd name="T8" fmla="*/ 98035 w 399"/>
                <a:gd name="T9" fmla="*/ 33016 h 518"/>
                <a:gd name="T10" fmla="*/ 102849 w 399"/>
                <a:gd name="T11" fmla="*/ 39304 h 518"/>
                <a:gd name="T12" fmla="*/ 108977 w 399"/>
                <a:gd name="T13" fmla="*/ 45069 h 518"/>
                <a:gd name="T14" fmla="*/ 115541 w 399"/>
                <a:gd name="T15" fmla="*/ 49786 h 518"/>
                <a:gd name="T16" fmla="*/ 138299 w 399"/>
                <a:gd name="T17" fmla="*/ 55550 h 518"/>
                <a:gd name="T18" fmla="*/ 159745 w 399"/>
                <a:gd name="T19" fmla="*/ 62363 h 518"/>
                <a:gd name="T20" fmla="*/ 166310 w 399"/>
                <a:gd name="T21" fmla="*/ 66555 h 518"/>
                <a:gd name="T22" fmla="*/ 171561 w 399"/>
                <a:gd name="T23" fmla="*/ 71796 h 518"/>
                <a:gd name="T24" fmla="*/ 174187 w 399"/>
                <a:gd name="T25" fmla="*/ 79133 h 518"/>
                <a:gd name="T26" fmla="*/ 174187 w 399"/>
                <a:gd name="T27" fmla="*/ 91186 h 518"/>
                <a:gd name="T28" fmla="*/ 170686 w 399"/>
                <a:gd name="T29" fmla="*/ 104812 h 518"/>
                <a:gd name="T30" fmla="*/ 161495 w 399"/>
                <a:gd name="T31" fmla="*/ 125250 h 518"/>
                <a:gd name="T32" fmla="*/ 150554 w 399"/>
                <a:gd name="T33" fmla="*/ 144640 h 518"/>
                <a:gd name="T34" fmla="*/ 143551 w 399"/>
                <a:gd name="T35" fmla="*/ 158790 h 518"/>
                <a:gd name="T36" fmla="*/ 137424 w 399"/>
                <a:gd name="T37" fmla="*/ 172939 h 518"/>
                <a:gd name="T38" fmla="*/ 134361 w 399"/>
                <a:gd name="T39" fmla="*/ 188661 h 518"/>
                <a:gd name="T40" fmla="*/ 129984 w 399"/>
                <a:gd name="T41" fmla="*/ 197570 h 518"/>
                <a:gd name="T42" fmla="*/ 117292 w 399"/>
                <a:gd name="T43" fmla="*/ 202810 h 518"/>
                <a:gd name="T44" fmla="*/ 107664 w 399"/>
                <a:gd name="T45" fmla="*/ 209099 h 518"/>
                <a:gd name="T46" fmla="*/ 102849 w 399"/>
                <a:gd name="T47" fmla="*/ 213816 h 518"/>
                <a:gd name="T48" fmla="*/ 99348 w 399"/>
                <a:gd name="T49" fmla="*/ 218532 h 518"/>
                <a:gd name="T50" fmla="*/ 98035 w 399"/>
                <a:gd name="T51" fmla="*/ 223773 h 518"/>
                <a:gd name="T52" fmla="*/ 93221 w 399"/>
                <a:gd name="T53" fmla="*/ 229537 h 518"/>
                <a:gd name="T54" fmla="*/ 82279 w 399"/>
                <a:gd name="T55" fmla="*/ 235826 h 518"/>
                <a:gd name="T56" fmla="*/ 75715 w 399"/>
                <a:gd name="T57" fmla="*/ 238970 h 518"/>
                <a:gd name="T58" fmla="*/ 72651 w 399"/>
                <a:gd name="T59" fmla="*/ 244735 h 518"/>
                <a:gd name="T60" fmla="*/ 69150 w 399"/>
                <a:gd name="T61" fmla="*/ 252072 h 518"/>
                <a:gd name="T62" fmla="*/ 63898 w 399"/>
                <a:gd name="T63" fmla="*/ 256788 h 518"/>
                <a:gd name="T64" fmla="*/ 57333 w 399"/>
                <a:gd name="T65" fmla="*/ 258885 h 518"/>
                <a:gd name="T66" fmla="*/ 44641 w 399"/>
                <a:gd name="T67" fmla="*/ 260981 h 518"/>
                <a:gd name="T68" fmla="*/ 31949 w 399"/>
                <a:gd name="T69" fmla="*/ 264125 h 518"/>
                <a:gd name="T70" fmla="*/ 24071 w 399"/>
                <a:gd name="T71" fmla="*/ 268318 h 518"/>
                <a:gd name="T72" fmla="*/ 20132 w 399"/>
                <a:gd name="T73" fmla="*/ 269366 h 518"/>
                <a:gd name="T74" fmla="*/ 18819 w 399"/>
                <a:gd name="T75" fmla="*/ 265173 h 518"/>
                <a:gd name="T76" fmla="*/ 16631 w 399"/>
                <a:gd name="T77" fmla="*/ 260457 h 518"/>
                <a:gd name="T78" fmla="*/ 14880 w 399"/>
                <a:gd name="T79" fmla="*/ 255216 h 518"/>
                <a:gd name="T80" fmla="*/ 14443 w 399"/>
                <a:gd name="T81" fmla="*/ 245259 h 518"/>
                <a:gd name="T82" fmla="*/ 12692 w 399"/>
                <a:gd name="T83" fmla="*/ 233206 h 518"/>
                <a:gd name="T84" fmla="*/ 7440 w 399"/>
                <a:gd name="T85" fmla="*/ 219056 h 518"/>
                <a:gd name="T86" fmla="*/ 0 w 399"/>
                <a:gd name="T87" fmla="*/ 187613 h 518"/>
                <a:gd name="T88" fmla="*/ 84905 w 399"/>
                <a:gd name="T89" fmla="*/ 96951 h 518"/>
                <a:gd name="T90" fmla="*/ 87531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88" name="Freeform 545"/>
            <p:cNvSpPr>
              <a:spLocks/>
            </p:cNvSpPr>
            <p:nvPr>
              <p:custDataLst>
                <p:tags r:id="rId324"/>
              </p:custDataLst>
            </p:nvPr>
          </p:nvSpPr>
          <p:spPr bwMode="auto">
            <a:xfrm>
              <a:off x="4104521" y="3689164"/>
              <a:ext cx="433395" cy="449697"/>
            </a:xfrm>
            <a:custGeom>
              <a:avLst/>
              <a:gdLst>
                <a:gd name="T0" fmla="*/ 100359 w 866"/>
                <a:gd name="T1" fmla="*/ 140751 h 740"/>
                <a:gd name="T2" fmla="*/ 106441 w 866"/>
                <a:gd name="T3" fmla="*/ 137623 h 740"/>
                <a:gd name="T4" fmla="*/ 118172 w 866"/>
                <a:gd name="T5" fmla="*/ 141794 h 740"/>
                <a:gd name="T6" fmla="*/ 284134 w 866"/>
                <a:gd name="T7" fmla="*/ 521 h 740"/>
                <a:gd name="T8" fmla="*/ 294995 w 866"/>
                <a:gd name="T9" fmla="*/ 3128 h 740"/>
                <a:gd name="T10" fmla="*/ 308897 w 866"/>
                <a:gd name="T11" fmla="*/ 10947 h 740"/>
                <a:gd name="T12" fmla="*/ 317152 w 866"/>
                <a:gd name="T13" fmla="*/ 18246 h 740"/>
                <a:gd name="T14" fmla="*/ 330186 w 866"/>
                <a:gd name="T15" fmla="*/ 29714 h 740"/>
                <a:gd name="T16" fmla="*/ 343654 w 866"/>
                <a:gd name="T17" fmla="*/ 30757 h 740"/>
                <a:gd name="T18" fmla="*/ 361032 w 866"/>
                <a:gd name="T19" fmla="*/ 22416 h 740"/>
                <a:gd name="T20" fmla="*/ 371025 w 866"/>
                <a:gd name="T21" fmla="*/ 86536 h 740"/>
                <a:gd name="T22" fmla="*/ 376238 w 866"/>
                <a:gd name="T23" fmla="*/ 106866 h 740"/>
                <a:gd name="T24" fmla="*/ 369287 w 866"/>
                <a:gd name="T25" fmla="*/ 156911 h 740"/>
                <a:gd name="T26" fmla="*/ 368418 w 866"/>
                <a:gd name="T27" fmla="*/ 196009 h 740"/>
                <a:gd name="T28" fmla="*/ 362335 w 866"/>
                <a:gd name="T29" fmla="*/ 219467 h 740"/>
                <a:gd name="T30" fmla="*/ 348433 w 866"/>
                <a:gd name="T31" fmla="*/ 243447 h 740"/>
                <a:gd name="T32" fmla="*/ 337572 w 866"/>
                <a:gd name="T33" fmla="*/ 260129 h 740"/>
                <a:gd name="T34" fmla="*/ 329317 w 866"/>
                <a:gd name="T35" fmla="*/ 295577 h 740"/>
                <a:gd name="T36" fmla="*/ 308897 w 866"/>
                <a:gd name="T37" fmla="*/ 327898 h 740"/>
                <a:gd name="T38" fmla="*/ 295429 w 866"/>
                <a:gd name="T39" fmla="*/ 336760 h 740"/>
                <a:gd name="T40" fmla="*/ 279789 w 866"/>
                <a:gd name="T41" fmla="*/ 332589 h 740"/>
                <a:gd name="T42" fmla="*/ 265452 w 866"/>
                <a:gd name="T43" fmla="*/ 325813 h 740"/>
                <a:gd name="T44" fmla="*/ 245902 w 866"/>
                <a:gd name="T45" fmla="*/ 329983 h 740"/>
                <a:gd name="T46" fmla="*/ 230261 w 866"/>
                <a:gd name="T47" fmla="*/ 343537 h 740"/>
                <a:gd name="T48" fmla="*/ 222006 w 866"/>
                <a:gd name="T49" fmla="*/ 354484 h 740"/>
                <a:gd name="T50" fmla="*/ 213317 w 866"/>
                <a:gd name="T51" fmla="*/ 356569 h 740"/>
                <a:gd name="T52" fmla="*/ 204194 w 866"/>
                <a:gd name="T53" fmla="*/ 348228 h 740"/>
                <a:gd name="T54" fmla="*/ 193767 w 866"/>
                <a:gd name="T55" fmla="*/ 333111 h 740"/>
                <a:gd name="T56" fmla="*/ 182906 w 866"/>
                <a:gd name="T57" fmla="*/ 331026 h 740"/>
                <a:gd name="T58" fmla="*/ 175954 w 866"/>
                <a:gd name="T59" fmla="*/ 337281 h 740"/>
                <a:gd name="T60" fmla="*/ 166831 w 866"/>
                <a:gd name="T61" fmla="*/ 339888 h 740"/>
                <a:gd name="T62" fmla="*/ 152059 w 866"/>
                <a:gd name="T63" fmla="*/ 332589 h 740"/>
                <a:gd name="T64" fmla="*/ 132943 w 866"/>
                <a:gd name="T65" fmla="*/ 316950 h 740"/>
                <a:gd name="T66" fmla="*/ 117737 w 866"/>
                <a:gd name="T67" fmla="*/ 314865 h 740"/>
                <a:gd name="T68" fmla="*/ 102966 w 866"/>
                <a:gd name="T69" fmla="*/ 323206 h 740"/>
                <a:gd name="T70" fmla="*/ 90801 w 866"/>
                <a:gd name="T71" fmla="*/ 340409 h 740"/>
                <a:gd name="T72" fmla="*/ 82546 w 866"/>
                <a:gd name="T73" fmla="*/ 360740 h 740"/>
                <a:gd name="T74" fmla="*/ 77333 w 866"/>
                <a:gd name="T75" fmla="*/ 374815 h 740"/>
                <a:gd name="T76" fmla="*/ 64734 w 866"/>
                <a:gd name="T77" fmla="*/ 365953 h 740"/>
                <a:gd name="T78" fmla="*/ 43445 w 866"/>
                <a:gd name="T79" fmla="*/ 385762 h 740"/>
                <a:gd name="T80" fmla="*/ 28674 w 866"/>
                <a:gd name="T81" fmla="*/ 364389 h 740"/>
                <a:gd name="T82" fmla="*/ 27805 w 866"/>
                <a:gd name="T83" fmla="*/ 335717 h 740"/>
                <a:gd name="T84" fmla="*/ 21723 w 866"/>
                <a:gd name="T85" fmla="*/ 319557 h 740"/>
                <a:gd name="T86" fmla="*/ 8689 w 866"/>
                <a:gd name="T87" fmla="*/ 306003 h 740"/>
                <a:gd name="T88" fmla="*/ 2172 w 866"/>
                <a:gd name="T89" fmla="*/ 290885 h 740"/>
                <a:gd name="T90" fmla="*/ 23026 w 866"/>
                <a:gd name="T91" fmla="*/ 276289 h 740"/>
                <a:gd name="T92" fmla="*/ 33019 w 866"/>
                <a:gd name="T93" fmla="*/ 270033 h 740"/>
                <a:gd name="T94" fmla="*/ 60389 w 866"/>
                <a:gd name="T95" fmla="*/ 265863 h 740"/>
                <a:gd name="T96" fmla="*/ 79071 w 866"/>
                <a:gd name="T97" fmla="*/ 260650 h 740"/>
                <a:gd name="T98" fmla="*/ 87325 w 866"/>
                <a:gd name="T99" fmla="*/ 247617 h 740"/>
                <a:gd name="T100" fmla="*/ 95146 w 866"/>
                <a:gd name="T101" fmla="*/ 221031 h 740"/>
                <a:gd name="T102" fmla="*/ 97318 w 866"/>
                <a:gd name="T103" fmla="*/ 191317 h 740"/>
                <a:gd name="T104" fmla="*/ 95146 w 866"/>
                <a:gd name="T105" fmla="*/ 166816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89" name="Freeform 546"/>
            <p:cNvSpPr>
              <a:spLocks/>
            </p:cNvSpPr>
            <p:nvPr>
              <p:custDataLst>
                <p:tags r:id="rId325"/>
              </p:custDataLst>
            </p:nvPr>
          </p:nvSpPr>
          <p:spPr bwMode="auto">
            <a:xfrm>
              <a:off x="3724158" y="3243168"/>
              <a:ext cx="345619" cy="303499"/>
            </a:xfrm>
            <a:custGeom>
              <a:avLst/>
              <a:gdLst>
                <a:gd name="T0" fmla="*/ 278945 w 697"/>
                <a:gd name="T1" fmla="*/ 27597 h 500"/>
                <a:gd name="T2" fmla="*/ 282819 w 697"/>
                <a:gd name="T3" fmla="*/ 83833 h 500"/>
                <a:gd name="T4" fmla="*/ 284541 w 697"/>
                <a:gd name="T5" fmla="*/ 86957 h 500"/>
                <a:gd name="T6" fmla="*/ 291429 w 697"/>
                <a:gd name="T7" fmla="*/ 92164 h 500"/>
                <a:gd name="T8" fmla="*/ 298747 w 697"/>
                <a:gd name="T9" fmla="*/ 98412 h 500"/>
                <a:gd name="T10" fmla="*/ 300038 w 697"/>
                <a:gd name="T11" fmla="*/ 103099 h 500"/>
                <a:gd name="T12" fmla="*/ 298747 w 697"/>
                <a:gd name="T13" fmla="*/ 109868 h 500"/>
                <a:gd name="T14" fmla="*/ 294872 w 697"/>
                <a:gd name="T15" fmla="*/ 112992 h 500"/>
                <a:gd name="T16" fmla="*/ 281958 w 697"/>
                <a:gd name="T17" fmla="*/ 113513 h 500"/>
                <a:gd name="T18" fmla="*/ 260435 w 697"/>
                <a:gd name="T19" fmla="*/ 118720 h 500"/>
                <a:gd name="T20" fmla="*/ 244077 w 697"/>
                <a:gd name="T21" fmla="*/ 130175 h 500"/>
                <a:gd name="T22" fmla="*/ 236328 w 697"/>
                <a:gd name="T23" fmla="*/ 139027 h 500"/>
                <a:gd name="T24" fmla="*/ 232024 w 697"/>
                <a:gd name="T25" fmla="*/ 149962 h 500"/>
                <a:gd name="T26" fmla="*/ 224275 w 697"/>
                <a:gd name="T27" fmla="*/ 157251 h 500"/>
                <a:gd name="T28" fmla="*/ 211361 w 697"/>
                <a:gd name="T29" fmla="*/ 168707 h 500"/>
                <a:gd name="T30" fmla="*/ 195864 w 697"/>
                <a:gd name="T31" fmla="*/ 183286 h 500"/>
                <a:gd name="T32" fmla="*/ 180798 w 697"/>
                <a:gd name="T33" fmla="*/ 192659 h 500"/>
                <a:gd name="T34" fmla="*/ 160135 w 697"/>
                <a:gd name="T35" fmla="*/ 196304 h 500"/>
                <a:gd name="T36" fmla="*/ 148082 w 697"/>
                <a:gd name="T37" fmla="*/ 197866 h 500"/>
                <a:gd name="T38" fmla="*/ 136029 w 697"/>
                <a:gd name="T39" fmla="*/ 206197 h 500"/>
                <a:gd name="T40" fmla="*/ 124836 w 697"/>
                <a:gd name="T41" fmla="*/ 217132 h 500"/>
                <a:gd name="T42" fmla="*/ 114075 w 697"/>
                <a:gd name="T43" fmla="*/ 221818 h 500"/>
                <a:gd name="T44" fmla="*/ 2152 w 697"/>
                <a:gd name="T45" fmla="*/ 258267 h 500"/>
                <a:gd name="T46" fmla="*/ 13775 w 697"/>
                <a:gd name="T47" fmla="*/ 253581 h 500"/>
                <a:gd name="T48" fmla="*/ 36590 w 697"/>
                <a:gd name="T49" fmla="*/ 246291 h 500"/>
                <a:gd name="T50" fmla="*/ 40034 w 697"/>
                <a:gd name="T51" fmla="*/ 239001 h 500"/>
                <a:gd name="T52" fmla="*/ 42617 w 697"/>
                <a:gd name="T53" fmla="*/ 228067 h 500"/>
                <a:gd name="T54" fmla="*/ 51226 w 697"/>
                <a:gd name="T55" fmla="*/ 219735 h 500"/>
                <a:gd name="T56" fmla="*/ 68875 w 697"/>
                <a:gd name="T57" fmla="*/ 207759 h 500"/>
                <a:gd name="T58" fmla="*/ 77915 w 697"/>
                <a:gd name="T59" fmla="*/ 198907 h 500"/>
                <a:gd name="T60" fmla="*/ 82650 w 697"/>
                <a:gd name="T61" fmla="*/ 185890 h 500"/>
                <a:gd name="T62" fmla="*/ 83081 w 697"/>
                <a:gd name="T63" fmla="*/ 164541 h 500"/>
                <a:gd name="T64" fmla="*/ 83942 w 697"/>
                <a:gd name="T65" fmla="*/ 132258 h 500"/>
                <a:gd name="T66" fmla="*/ 82650 w 697"/>
                <a:gd name="T67" fmla="*/ 99974 h 500"/>
                <a:gd name="T68" fmla="*/ 92121 w 697"/>
                <a:gd name="T69" fmla="*/ 98412 h 500"/>
                <a:gd name="T70" fmla="*/ 98147 w 697"/>
                <a:gd name="T71" fmla="*/ 93205 h 500"/>
                <a:gd name="T72" fmla="*/ 103743 w 697"/>
                <a:gd name="T73" fmla="*/ 85916 h 500"/>
                <a:gd name="T74" fmla="*/ 108479 w 697"/>
                <a:gd name="T75" fmla="*/ 79146 h 500"/>
                <a:gd name="T76" fmla="*/ 120962 w 697"/>
                <a:gd name="T77" fmla="*/ 76022 h 500"/>
                <a:gd name="T78" fmla="*/ 135168 w 697"/>
                <a:gd name="T79" fmla="*/ 74460 h 500"/>
                <a:gd name="T80" fmla="*/ 146360 w 697"/>
                <a:gd name="T81" fmla="*/ 68212 h 500"/>
                <a:gd name="T82" fmla="*/ 154969 w 697"/>
                <a:gd name="T83" fmla="*/ 56236 h 500"/>
                <a:gd name="T84" fmla="*/ 167023 w 697"/>
                <a:gd name="T85" fmla="*/ 24994 h 500"/>
                <a:gd name="T86" fmla="*/ 175202 w 697"/>
                <a:gd name="T87" fmla="*/ 6248 h 500"/>
                <a:gd name="T88" fmla="*/ 183380 w 697"/>
                <a:gd name="T89" fmla="*/ 4166 h 500"/>
                <a:gd name="T90" fmla="*/ 193281 w 697"/>
                <a:gd name="T91" fmla="*/ 10414 h 500"/>
                <a:gd name="T92" fmla="*/ 220401 w 697"/>
                <a:gd name="T93" fmla="*/ 9373 h 500"/>
                <a:gd name="T94" fmla="*/ 253978 w 697"/>
                <a:gd name="T95" fmla="*/ 6769 h 500"/>
                <a:gd name="T96" fmla="*/ 256991 w 697"/>
                <a:gd name="T97" fmla="*/ 8852 h 500"/>
                <a:gd name="T98" fmla="*/ 260435 w 697"/>
                <a:gd name="T99" fmla="*/ 18745 h 500"/>
                <a:gd name="T100" fmla="*/ 263018 w 697"/>
                <a:gd name="T101" fmla="*/ 26556 h 500"/>
                <a:gd name="T102" fmla="*/ 266031 w 697"/>
                <a:gd name="T103" fmla="*/ 26035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90" name="Freeform 547"/>
            <p:cNvSpPr>
              <a:spLocks/>
            </p:cNvSpPr>
            <p:nvPr>
              <p:custDataLst>
                <p:tags r:id="rId326"/>
              </p:custDataLst>
            </p:nvPr>
          </p:nvSpPr>
          <p:spPr bwMode="auto">
            <a:xfrm>
              <a:off x="4530601" y="1995860"/>
              <a:ext cx="272471" cy="107335"/>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91" name="Freeform 548"/>
            <p:cNvSpPr>
              <a:spLocks/>
            </p:cNvSpPr>
            <p:nvPr>
              <p:custDataLst>
                <p:tags r:id="rId327"/>
              </p:custDataLst>
            </p:nvPr>
          </p:nvSpPr>
          <p:spPr bwMode="auto">
            <a:xfrm>
              <a:off x="5119432" y="1977354"/>
              <a:ext cx="124349" cy="70323"/>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92" name="Freeform 549"/>
            <p:cNvSpPr>
              <a:spLocks/>
            </p:cNvSpPr>
            <p:nvPr>
              <p:custDataLst>
                <p:tags r:id="rId328"/>
              </p:custDataLst>
            </p:nvPr>
          </p:nvSpPr>
          <p:spPr bwMode="auto">
            <a:xfrm>
              <a:off x="5284012" y="1956997"/>
              <a:ext cx="73147" cy="66622"/>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93" name="Freeform 550"/>
            <p:cNvSpPr>
              <a:spLocks/>
            </p:cNvSpPr>
            <p:nvPr>
              <p:custDataLst>
                <p:tags r:id="rId329"/>
              </p:custDataLst>
            </p:nvPr>
          </p:nvSpPr>
          <p:spPr bwMode="auto">
            <a:xfrm>
              <a:off x="5326071" y="1966250"/>
              <a:ext cx="149951" cy="66622"/>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94" name="TextBox 493"/>
            <p:cNvSpPr txBox="1"/>
            <p:nvPr/>
          </p:nvSpPr>
          <p:spPr>
            <a:xfrm>
              <a:off x="4864064" y="1504902"/>
              <a:ext cx="1344812" cy="338555"/>
            </a:xfrm>
            <a:prstGeom prst="rect">
              <a:avLst/>
            </a:prstGeom>
            <a:noFill/>
          </p:spPr>
          <p:txBody>
            <a:bodyPr wrap="none" rtlCol="0">
              <a:spAutoFit/>
            </a:bodyPr>
            <a:lstStyle/>
            <a:p>
              <a:pPr defTabSz="685800" eaLnBrk="0" fontAlgn="base" hangingPunct="0">
                <a:spcBef>
                  <a:spcPct val="0"/>
                </a:spcBef>
                <a:spcAft>
                  <a:spcPct val="0"/>
                </a:spcAft>
              </a:pPr>
              <a:r>
                <a:rPr lang="en-US" sz="1050" b="1" dirty="0">
                  <a:solidFill>
                    <a:srgbClr val="FFFFFF"/>
                  </a:solidFill>
                  <a:latin typeface="Arial" charset="0"/>
                </a:rPr>
                <a:t>Pol</a:t>
              </a:r>
              <a:r>
                <a:rPr lang="cs-CZ" sz="1050" b="1" dirty="0" err="1">
                  <a:solidFill>
                    <a:srgbClr val="FFFFFF"/>
                  </a:solidFill>
                  <a:latin typeface="Arial" charset="0"/>
                </a:rPr>
                <a:t>sko</a:t>
              </a:r>
              <a:r>
                <a:rPr lang="en-US" sz="1050" b="1" dirty="0">
                  <a:solidFill>
                    <a:srgbClr val="FFFFFF"/>
                  </a:solidFill>
                  <a:latin typeface="Arial" charset="0"/>
                </a:rPr>
                <a:t>: 1399</a:t>
              </a:r>
            </a:p>
          </p:txBody>
        </p:sp>
        <p:sp>
          <p:nvSpPr>
            <p:cNvPr id="495" name="TextBox 494"/>
            <p:cNvSpPr txBox="1"/>
            <p:nvPr/>
          </p:nvSpPr>
          <p:spPr>
            <a:xfrm>
              <a:off x="3095836" y="1579746"/>
              <a:ext cx="1396109" cy="338555"/>
            </a:xfrm>
            <a:prstGeom prst="rect">
              <a:avLst/>
            </a:prstGeom>
            <a:noFill/>
          </p:spPr>
          <p:txBody>
            <a:bodyPr wrap="none" rtlCol="0">
              <a:spAutoFit/>
            </a:bodyPr>
            <a:lstStyle/>
            <a:p>
              <a:pPr defTabSz="685800" eaLnBrk="0" fontAlgn="base" hangingPunct="0">
                <a:spcBef>
                  <a:spcPct val="0"/>
                </a:spcBef>
                <a:spcAft>
                  <a:spcPct val="0"/>
                </a:spcAft>
              </a:pPr>
              <a:r>
                <a:rPr lang="cs-CZ" sz="1050" b="1" dirty="0">
                  <a:solidFill>
                    <a:srgbClr val="FFFFFF"/>
                  </a:solidFill>
                  <a:latin typeface="Arial" charset="0"/>
                </a:rPr>
                <a:t>Švédsko</a:t>
              </a:r>
              <a:r>
                <a:rPr lang="en-US" sz="1050" b="1" dirty="0">
                  <a:solidFill>
                    <a:srgbClr val="FFFFFF"/>
                  </a:solidFill>
                  <a:latin typeface="Arial" charset="0"/>
                </a:rPr>
                <a:t>: 507</a:t>
              </a:r>
            </a:p>
          </p:txBody>
        </p:sp>
        <p:sp>
          <p:nvSpPr>
            <p:cNvPr id="496" name="Freeform 5"/>
            <p:cNvSpPr>
              <a:spLocks/>
            </p:cNvSpPr>
            <p:nvPr>
              <p:custDataLst>
                <p:tags r:id="rId330"/>
              </p:custDataLst>
            </p:nvPr>
          </p:nvSpPr>
          <p:spPr bwMode="auto">
            <a:xfrm>
              <a:off x="251520" y="2032872"/>
              <a:ext cx="903362" cy="520020"/>
            </a:xfrm>
            <a:custGeom>
              <a:avLst/>
              <a:gdLst>
                <a:gd name="T0" fmla="*/ 605085 w 1808"/>
                <a:gd name="T1" fmla="*/ 423521 h 850"/>
                <a:gd name="T2" fmla="*/ 604651 w 1808"/>
                <a:gd name="T3" fmla="*/ 395181 h 850"/>
                <a:gd name="T4" fmla="*/ 595543 w 1808"/>
                <a:gd name="T5" fmla="*/ 340076 h 850"/>
                <a:gd name="T6" fmla="*/ 573855 w 1808"/>
                <a:gd name="T7" fmla="*/ 336403 h 850"/>
                <a:gd name="T8" fmla="*/ 548263 w 1808"/>
                <a:gd name="T9" fmla="*/ 335353 h 850"/>
                <a:gd name="T10" fmla="*/ 491876 w 1808"/>
                <a:gd name="T11" fmla="*/ 305439 h 850"/>
                <a:gd name="T12" fmla="*/ 422041 w 1808"/>
                <a:gd name="T13" fmla="*/ 281823 h 850"/>
                <a:gd name="T14" fmla="*/ 409029 w 1808"/>
                <a:gd name="T15" fmla="*/ 264504 h 850"/>
                <a:gd name="T16" fmla="*/ 390811 w 1808"/>
                <a:gd name="T17" fmla="*/ 270802 h 850"/>
                <a:gd name="T18" fmla="*/ 368256 w 1808"/>
                <a:gd name="T19" fmla="*/ 299141 h 850"/>
                <a:gd name="T20" fmla="*/ 292783 w 1808"/>
                <a:gd name="T21" fmla="*/ 324857 h 850"/>
                <a:gd name="T22" fmla="*/ 294084 w 1808"/>
                <a:gd name="T23" fmla="*/ 303340 h 850"/>
                <a:gd name="T24" fmla="*/ 312736 w 1808"/>
                <a:gd name="T25" fmla="*/ 287596 h 850"/>
                <a:gd name="T26" fmla="*/ 340930 w 1808"/>
                <a:gd name="T27" fmla="*/ 286021 h 850"/>
                <a:gd name="T28" fmla="*/ 314037 w 1808"/>
                <a:gd name="T29" fmla="*/ 277099 h 850"/>
                <a:gd name="T30" fmla="*/ 250709 w 1808"/>
                <a:gd name="T31" fmla="*/ 309113 h 850"/>
                <a:gd name="T32" fmla="*/ 237263 w 1808"/>
                <a:gd name="T33" fmla="*/ 328006 h 850"/>
                <a:gd name="T34" fmla="*/ 228154 w 1808"/>
                <a:gd name="T35" fmla="*/ 341126 h 850"/>
                <a:gd name="T36" fmla="*/ 196056 w 1808"/>
                <a:gd name="T37" fmla="*/ 343225 h 850"/>
                <a:gd name="T38" fmla="*/ 166127 w 1808"/>
                <a:gd name="T39" fmla="*/ 368416 h 850"/>
                <a:gd name="T40" fmla="*/ 109306 w 1808"/>
                <a:gd name="T41" fmla="*/ 393607 h 850"/>
                <a:gd name="T42" fmla="*/ 45544 w 1808"/>
                <a:gd name="T43" fmla="*/ 423521 h 850"/>
                <a:gd name="T44" fmla="*/ 1735 w 1808"/>
                <a:gd name="T45" fmla="*/ 426670 h 850"/>
                <a:gd name="T46" fmla="*/ 6073 w 1808"/>
                <a:gd name="T47" fmla="*/ 414075 h 850"/>
                <a:gd name="T48" fmla="*/ 55087 w 1808"/>
                <a:gd name="T49" fmla="*/ 399380 h 850"/>
                <a:gd name="T50" fmla="*/ 114944 w 1808"/>
                <a:gd name="T51" fmla="*/ 365267 h 850"/>
                <a:gd name="T52" fmla="*/ 130126 w 1808"/>
                <a:gd name="T53" fmla="*/ 328531 h 850"/>
                <a:gd name="T54" fmla="*/ 109739 w 1808"/>
                <a:gd name="T55" fmla="*/ 344800 h 850"/>
                <a:gd name="T56" fmla="*/ 65063 w 1808"/>
                <a:gd name="T57" fmla="*/ 337452 h 850"/>
                <a:gd name="T58" fmla="*/ 74605 w 1808"/>
                <a:gd name="T59" fmla="*/ 320134 h 850"/>
                <a:gd name="T60" fmla="*/ 104101 w 1808"/>
                <a:gd name="T61" fmla="*/ 287071 h 850"/>
                <a:gd name="T62" fmla="*/ 65930 w 1808"/>
                <a:gd name="T63" fmla="*/ 301765 h 850"/>
                <a:gd name="T64" fmla="*/ 62027 w 1808"/>
                <a:gd name="T65" fmla="*/ 281298 h 850"/>
                <a:gd name="T66" fmla="*/ 150078 w 1808"/>
                <a:gd name="T67" fmla="*/ 199428 h 850"/>
                <a:gd name="T68" fmla="*/ 192586 w 1808"/>
                <a:gd name="T69" fmla="*/ 200477 h 850"/>
                <a:gd name="T70" fmla="*/ 246805 w 1808"/>
                <a:gd name="T71" fmla="*/ 183158 h 850"/>
                <a:gd name="T72" fmla="*/ 256782 w 1808"/>
                <a:gd name="T73" fmla="*/ 160592 h 850"/>
                <a:gd name="T74" fmla="*/ 219479 w 1808"/>
                <a:gd name="T75" fmla="*/ 173712 h 850"/>
                <a:gd name="T76" fmla="*/ 189984 w 1808"/>
                <a:gd name="T77" fmla="*/ 166889 h 850"/>
                <a:gd name="T78" fmla="*/ 204731 w 1808"/>
                <a:gd name="T79" fmla="*/ 150620 h 850"/>
                <a:gd name="T80" fmla="*/ 308398 w 1808"/>
                <a:gd name="T81" fmla="*/ 124905 h 850"/>
                <a:gd name="T82" fmla="*/ 324881 w 1808"/>
                <a:gd name="T83" fmla="*/ 110210 h 850"/>
                <a:gd name="T84" fmla="*/ 296687 w 1808"/>
                <a:gd name="T85" fmla="*/ 92366 h 850"/>
                <a:gd name="T86" fmla="*/ 320543 w 1808"/>
                <a:gd name="T87" fmla="*/ 57204 h 850"/>
                <a:gd name="T88" fmla="*/ 428548 w 1808"/>
                <a:gd name="T89" fmla="*/ 14170 h 850"/>
                <a:gd name="T90" fmla="*/ 501852 w 1808"/>
                <a:gd name="T91" fmla="*/ 4723 h 850"/>
                <a:gd name="T92" fmla="*/ 553902 w 1808"/>
                <a:gd name="T93" fmla="*/ 1050 h 850"/>
                <a:gd name="T94" fmla="*/ 587301 w 1808"/>
                <a:gd name="T95" fmla="*/ 5248 h 850"/>
                <a:gd name="T96" fmla="*/ 657569 w 1808"/>
                <a:gd name="T97" fmla="*/ 17844 h 850"/>
                <a:gd name="T98" fmla="*/ 763839 w 1808"/>
                <a:gd name="T99" fmla="*/ 21517 h 850"/>
                <a:gd name="T100" fmla="*/ 558240 w 1808"/>
                <a:gd name="T101" fmla="*/ 283397 h 850"/>
                <a:gd name="T102" fmla="*/ 572987 w 1808"/>
                <a:gd name="T103" fmla="*/ 299666 h 850"/>
                <a:gd name="T104" fmla="*/ 575590 w 1808"/>
                <a:gd name="T105" fmla="*/ 315410 h 850"/>
                <a:gd name="T106" fmla="*/ 599446 w 1808"/>
                <a:gd name="T107" fmla="*/ 314361 h 850"/>
                <a:gd name="T108" fmla="*/ 619833 w 1808"/>
                <a:gd name="T109" fmla="*/ 302815 h 850"/>
                <a:gd name="T110" fmla="*/ 639785 w 1808"/>
                <a:gd name="T111" fmla="*/ 350048 h 850"/>
                <a:gd name="T112" fmla="*/ 634147 w 1808"/>
                <a:gd name="T113" fmla="*/ 370515 h 850"/>
                <a:gd name="T114" fmla="*/ 628508 w 1808"/>
                <a:gd name="T115" fmla="*/ 389409 h 850"/>
                <a:gd name="T116" fmla="*/ 640653 w 1808"/>
                <a:gd name="T117" fmla="*/ 410926 h 850"/>
                <a:gd name="T118" fmla="*/ 640653 w 1808"/>
                <a:gd name="T119" fmla="*/ 425620 h 850"/>
                <a:gd name="T120" fmla="*/ 618531 w 1808"/>
                <a:gd name="T121" fmla="*/ 445038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97" name="Freeform 6"/>
            <p:cNvSpPr>
              <a:spLocks/>
            </p:cNvSpPr>
            <p:nvPr>
              <p:custDataLst>
                <p:tags r:id="rId331"/>
              </p:custDataLst>
            </p:nvPr>
          </p:nvSpPr>
          <p:spPr bwMode="auto">
            <a:xfrm>
              <a:off x="781833" y="2750907"/>
              <a:ext cx="1590940" cy="897544"/>
            </a:xfrm>
            <a:custGeom>
              <a:avLst/>
              <a:gdLst>
                <a:gd name="T0" fmla="*/ 1273680 w 3175"/>
                <a:gd name="T1" fmla="*/ 184639 h 1472"/>
                <a:gd name="T2" fmla="*/ 1259760 w 3175"/>
                <a:gd name="T3" fmla="*/ 230145 h 1472"/>
                <a:gd name="T4" fmla="*/ 1236705 w 3175"/>
                <a:gd name="T5" fmla="*/ 241652 h 1472"/>
                <a:gd name="T6" fmla="*/ 1160145 w 3175"/>
                <a:gd name="T7" fmla="*/ 296050 h 1472"/>
                <a:gd name="T8" fmla="*/ 1128825 w 3175"/>
                <a:gd name="T9" fmla="*/ 305988 h 1472"/>
                <a:gd name="T10" fmla="*/ 1117950 w 3175"/>
                <a:gd name="T11" fmla="*/ 354109 h 1472"/>
                <a:gd name="T12" fmla="*/ 1093590 w 3175"/>
                <a:gd name="T13" fmla="*/ 324818 h 1472"/>
                <a:gd name="T14" fmla="*/ 1087065 w 3175"/>
                <a:gd name="T15" fmla="*/ 360908 h 1472"/>
                <a:gd name="T16" fmla="*/ 1072275 w 3175"/>
                <a:gd name="T17" fmla="*/ 389153 h 1472"/>
                <a:gd name="T18" fmla="*/ 1074885 w 3175"/>
                <a:gd name="T19" fmla="*/ 430475 h 1472"/>
                <a:gd name="T20" fmla="*/ 1014420 w 3175"/>
                <a:gd name="T21" fmla="*/ 485396 h 1472"/>
                <a:gd name="T22" fmla="*/ 941775 w 3175"/>
                <a:gd name="T23" fmla="*/ 546593 h 1472"/>
                <a:gd name="T24" fmla="*/ 918720 w 3175"/>
                <a:gd name="T25" fmla="*/ 625052 h 1472"/>
                <a:gd name="T26" fmla="*/ 914805 w 3175"/>
                <a:gd name="T27" fmla="*/ 762092 h 1472"/>
                <a:gd name="T28" fmla="*/ 881310 w 3175"/>
                <a:gd name="T29" fmla="*/ 739601 h 1472"/>
                <a:gd name="T30" fmla="*/ 866955 w 3175"/>
                <a:gd name="T31" fmla="*/ 693572 h 1472"/>
                <a:gd name="T32" fmla="*/ 852165 w 3175"/>
                <a:gd name="T33" fmla="*/ 619298 h 1472"/>
                <a:gd name="T34" fmla="*/ 796920 w 3175"/>
                <a:gd name="T35" fmla="*/ 610929 h 1472"/>
                <a:gd name="T36" fmla="*/ 719055 w 3175"/>
                <a:gd name="T37" fmla="*/ 597853 h 1472"/>
                <a:gd name="T38" fmla="*/ 702960 w 3175"/>
                <a:gd name="T39" fmla="*/ 620344 h 1472"/>
                <a:gd name="T40" fmla="*/ 673380 w 3175"/>
                <a:gd name="T41" fmla="*/ 647543 h 1472"/>
                <a:gd name="T42" fmla="*/ 624660 w 3175"/>
                <a:gd name="T43" fmla="*/ 623482 h 1472"/>
                <a:gd name="T44" fmla="*/ 535485 w 3175"/>
                <a:gd name="T45" fmla="*/ 665327 h 1472"/>
                <a:gd name="T46" fmla="*/ 504600 w 3175"/>
                <a:gd name="T47" fmla="*/ 728094 h 1472"/>
                <a:gd name="T48" fmla="*/ 469800 w 3175"/>
                <a:gd name="T49" fmla="*/ 722863 h 1472"/>
                <a:gd name="T50" fmla="*/ 451095 w 3175"/>
                <a:gd name="T51" fmla="*/ 641789 h 1472"/>
                <a:gd name="T52" fmla="*/ 408900 w 3175"/>
                <a:gd name="T53" fmla="*/ 622436 h 1472"/>
                <a:gd name="T54" fmla="*/ 377145 w 3175"/>
                <a:gd name="T55" fmla="*/ 637605 h 1472"/>
                <a:gd name="T56" fmla="*/ 340170 w 3175"/>
                <a:gd name="T57" fmla="*/ 568562 h 1472"/>
                <a:gd name="T58" fmla="*/ 291450 w 3175"/>
                <a:gd name="T59" fmla="*/ 557054 h 1472"/>
                <a:gd name="T60" fmla="*/ 200970 w 3175"/>
                <a:gd name="T61" fmla="*/ 557054 h 1472"/>
                <a:gd name="T62" fmla="*/ 95700 w 3175"/>
                <a:gd name="T63" fmla="*/ 531425 h 1472"/>
                <a:gd name="T64" fmla="*/ 38280 w 3175"/>
                <a:gd name="T65" fmla="*/ 481211 h 1472"/>
                <a:gd name="T66" fmla="*/ 16965 w 3175"/>
                <a:gd name="T67" fmla="*/ 443551 h 1472"/>
                <a:gd name="T68" fmla="*/ 12615 w 3175"/>
                <a:gd name="T69" fmla="*/ 346263 h 1472"/>
                <a:gd name="T70" fmla="*/ 0 w 3175"/>
                <a:gd name="T71" fmla="*/ 315926 h 1472"/>
                <a:gd name="T72" fmla="*/ 61335 w 3175"/>
                <a:gd name="T73" fmla="*/ 175747 h 1472"/>
                <a:gd name="T74" fmla="*/ 107445 w 3175"/>
                <a:gd name="T75" fmla="*/ 92058 h 1472"/>
                <a:gd name="T76" fmla="*/ 154425 w 3175"/>
                <a:gd name="T77" fmla="*/ 53352 h 1472"/>
                <a:gd name="T78" fmla="*/ 163560 w 3175"/>
                <a:gd name="T79" fmla="*/ 62767 h 1472"/>
                <a:gd name="T80" fmla="*/ 794745 w 3175"/>
                <a:gd name="T81" fmla="*/ 0 h 1472"/>
                <a:gd name="T82" fmla="*/ 837810 w 3175"/>
                <a:gd name="T83" fmla="*/ 28768 h 1472"/>
                <a:gd name="T84" fmla="*/ 876525 w 3175"/>
                <a:gd name="T85" fmla="*/ 36091 h 1472"/>
                <a:gd name="T86" fmla="*/ 839115 w 3175"/>
                <a:gd name="T87" fmla="*/ 66951 h 1472"/>
                <a:gd name="T88" fmla="*/ 859995 w 3175"/>
                <a:gd name="T89" fmla="*/ 86827 h 1472"/>
                <a:gd name="T90" fmla="*/ 910890 w 3175"/>
                <a:gd name="T91" fmla="*/ 81074 h 1472"/>
                <a:gd name="T92" fmla="*/ 993540 w 3175"/>
                <a:gd name="T93" fmla="*/ 100950 h 1472"/>
                <a:gd name="T94" fmla="*/ 964395 w 3175"/>
                <a:gd name="T95" fmla="*/ 106703 h 1472"/>
                <a:gd name="T96" fmla="*/ 907845 w 3175"/>
                <a:gd name="T97" fmla="*/ 138087 h 1472"/>
                <a:gd name="T98" fmla="*/ 879135 w 3175"/>
                <a:gd name="T99" fmla="*/ 185685 h 1472"/>
                <a:gd name="T100" fmla="*/ 875220 w 3175"/>
                <a:gd name="T101" fmla="*/ 235898 h 1472"/>
                <a:gd name="T102" fmla="*/ 903060 w 3175"/>
                <a:gd name="T103" fmla="*/ 218114 h 1472"/>
                <a:gd name="T104" fmla="*/ 959175 w 3175"/>
                <a:gd name="T105" fmla="*/ 131810 h 1472"/>
                <a:gd name="T106" fmla="*/ 986145 w 3175"/>
                <a:gd name="T107" fmla="*/ 158486 h 1472"/>
                <a:gd name="T108" fmla="*/ 1000065 w 3175"/>
                <a:gd name="T109" fmla="*/ 206084 h 1472"/>
                <a:gd name="T110" fmla="*/ 959610 w 3175"/>
                <a:gd name="T111" fmla="*/ 237467 h 1472"/>
                <a:gd name="T112" fmla="*/ 1007895 w 3175"/>
                <a:gd name="T113" fmla="*/ 239036 h 1472"/>
                <a:gd name="T114" fmla="*/ 1117950 w 3175"/>
                <a:gd name="T115" fmla="*/ 195100 h 1472"/>
                <a:gd name="T116" fmla="*/ 1187550 w 3175"/>
                <a:gd name="T117" fmla="*/ 131810 h 1472"/>
                <a:gd name="T118" fmla="*/ 1311960 w 3175"/>
                <a:gd name="T119" fmla="*/ 106180 h 1472"/>
                <a:gd name="T120" fmla="*/ 1364160 w 3175"/>
                <a:gd name="T121" fmla="*/ 61721 h 1472"/>
                <a:gd name="T122" fmla="*/ 1369815 w 3175"/>
                <a:gd name="T123" fmla="*/ 96242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C6AD68"/>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98" name="Line 26" descr="Horizontal dunkel"/>
            <p:cNvSpPr>
              <a:spLocks noChangeShapeType="1"/>
            </p:cNvSpPr>
            <p:nvPr>
              <p:custDataLst>
                <p:tags r:id="rId332"/>
              </p:custDataLst>
            </p:nvPr>
          </p:nvSpPr>
          <p:spPr bwMode="auto">
            <a:xfrm>
              <a:off x="620911" y="2997038"/>
              <a:ext cx="3657" cy="11104"/>
            </a:xfrm>
            <a:prstGeom prst="line">
              <a:avLst/>
            </a:prstGeom>
            <a:noFill/>
            <a:ln w="9525">
              <a:solidFill>
                <a:srgbClr val="FFFFFF"/>
              </a:solidFill>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499" name="Freeform 27"/>
            <p:cNvSpPr>
              <a:spLocks/>
            </p:cNvSpPr>
            <p:nvPr>
              <p:custDataLst>
                <p:tags r:id="rId333"/>
              </p:custDataLst>
            </p:nvPr>
          </p:nvSpPr>
          <p:spPr bwMode="auto">
            <a:xfrm>
              <a:off x="624568" y="2993336"/>
              <a:ext cx="3657" cy="64770"/>
            </a:xfrm>
            <a:custGeom>
              <a:avLst/>
              <a:gdLst>
                <a:gd name="T0" fmla="*/ 0 w 6"/>
                <a:gd name="T1" fmla="*/ 55562 h 24"/>
                <a:gd name="T2" fmla="*/ 0 w 6"/>
                <a:gd name="T3" fmla="*/ 43987 h 24"/>
                <a:gd name="T4" fmla="*/ 529 w 6"/>
                <a:gd name="T5" fmla="*/ 32411 h 24"/>
                <a:gd name="T6" fmla="*/ 1588 w 6"/>
                <a:gd name="T7" fmla="*/ 18521 h 24"/>
                <a:gd name="T8" fmla="*/ 3175 w 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00" name="Freeform 28"/>
            <p:cNvSpPr>
              <a:spLocks/>
            </p:cNvSpPr>
            <p:nvPr>
              <p:custDataLst>
                <p:tags r:id="rId334"/>
              </p:custDataLst>
            </p:nvPr>
          </p:nvSpPr>
          <p:spPr bwMode="auto">
            <a:xfrm>
              <a:off x="597138" y="3056258"/>
              <a:ext cx="27431" cy="66622"/>
            </a:xfrm>
            <a:custGeom>
              <a:avLst/>
              <a:gdLst>
                <a:gd name="T0" fmla="*/ 0 w 47"/>
                <a:gd name="T1" fmla="*/ 20472 h 67"/>
                <a:gd name="T2" fmla="*/ 0 w 47"/>
                <a:gd name="T3" fmla="*/ 25590 h 67"/>
                <a:gd name="T4" fmla="*/ 1013 w 47"/>
                <a:gd name="T5" fmla="*/ 30707 h 67"/>
                <a:gd name="T6" fmla="*/ 1520 w 47"/>
                <a:gd name="T7" fmla="*/ 35825 h 67"/>
                <a:gd name="T8" fmla="*/ 2533 w 47"/>
                <a:gd name="T9" fmla="*/ 40090 h 67"/>
                <a:gd name="T10" fmla="*/ 4560 w 47"/>
                <a:gd name="T11" fmla="*/ 49473 h 67"/>
                <a:gd name="T12" fmla="*/ 7093 w 47"/>
                <a:gd name="T13" fmla="*/ 57150 h 67"/>
                <a:gd name="T14" fmla="*/ 23813 w 47"/>
                <a:gd name="T15" fmla="*/ 57150 h 67"/>
                <a:gd name="T16" fmla="*/ 23813 w 47"/>
                <a:gd name="T17" fmla="*/ 0 h 67"/>
                <a:gd name="T18" fmla="*/ 18240 w 47"/>
                <a:gd name="T19" fmla="*/ 1706 h 67"/>
                <a:gd name="T20" fmla="*/ 13173 w 47"/>
                <a:gd name="T21" fmla="*/ 3412 h 67"/>
                <a:gd name="T22" fmla="*/ 9120 w 47"/>
                <a:gd name="T23" fmla="*/ 5971 h 67"/>
                <a:gd name="T24" fmla="*/ 5573 w 47"/>
                <a:gd name="T25" fmla="*/ 7677 h 67"/>
                <a:gd name="T26" fmla="*/ 3040 w 47"/>
                <a:gd name="T27" fmla="*/ 10236 h 67"/>
                <a:gd name="T28" fmla="*/ 1520 w 47"/>
                <a:gd name="T29" fmla="*/ 13648 h 67"/>
                <a:gd name="T30" fmla="*/ 0 w 47"/>
                <a:gd name="T31" fmla="*/ 17060 h 67"/>
                <a:gd name="T32" fmla="*/ 0 w 47"/>
                <a:gd name="T33" fmla="*/ 20472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01" name="Freeform 29"/>
            <p:cNvSpPr>
              <a:spLocks/>
            </p:cNvSpPr>
            <p:nvPr>
              <p:custDataLst>
                <p:tags r:id="rId335"/>
              </p:custDataLst>
            </p:nvPr>
          </p:nvSpPr>
          <p:spPr bwMode="auto">
            <a:xfrm>
              <a:off x="2124075" y="3050705"/>
              <a:ext cx="56688" cy="66622"/>
            </a:xfrm>
            <a:custGeom>
              <a:avLst/>
              <a:gdLst>
                <a:gd name="T0" fmla="*/ 0 w 112"/>
                <a:gd name="T1" fmla="*/ 57150 h 36"/>
                <a:gd name="T2" fmla="*/ 25924 w 112"/>
                <a:gd name="T3" fmla="*/ 57150 h 36"/>
                <a:gd name="T4" fmla="*/ 29439 w 112"/>
                <a:gd name="T5" fmla="*/ 47625 h 36"/>
                <a:gd name="T6" fmla="*/ 32954 w 112"/>
                <a:gd name="T7" fmla="*/ 41275 h 36"/>
                <a:gd name="T8" fmla="*/ 36909 w 112"/>
                <a:gd name="T9" fmla="*/ 36513 h 36"/>
                <a:gd name="T10" fmla="*/ 39985 w 112"/>
                <a:gd name="T11" fmla="*/ 31750 h 36"/>
                <a:gd name="T12" fmla="*/ 43061 w 112"/>
                <a:gd name="T13" fmla="*/ 26988 h 36"/>
                <a:gd name="T14" fmla="*/ 45697 w 112"/>
                <a:gd name="T15" fmla="*/ 20638 h 36"/>
                <a:gd name="T16" fmla="*/ 47015 w 112"/>
                <a:gd name="T17" fmla="*/ 17463 h 36"/>
                <a:gd name="T18" fmla="*/ 47894 w 112"/>
                <a:gd name="T19" fmla="*/ 12700 h 36"/>
                <a:gd name="T20" fmla="*/ 48773 w 112"/>
                <a:gd name="T21" fmla="*/ 6350 h 36"/>
                <a:gd name="T22" fmla="*/ 49212 w 112"/>
                <a:gd name="T23" fmla="*/ 0 h 36"/>
                <a:gd name="T24" fmla="*/ 43939 w 112"/>
                <a:gd name="T25" fmla="*/ 0 h 36"/>
                <a:gd name="T26" fmla="*/ 37348 w 112"/>
                <a:gd name="T27" fmla="*/ 1588 h 36"/>
                <a:gd name="T28" fmla="*/ 29439 w 112"/>
                <a:gd name="T29" fmla="*/ 4763 h 36"/>
                <a:gd name="T30" fmla="*/ 21091 w 112"/>
                <a:gd name="T31" fmla="*/ 11113 h 36"/>
                <a:gd name="T32" fmla="*/ 17576 w 112"/>
                <a:gd name="T33" fmla="*/ 14288 h 36"/>
                <a:gd name="T34" fmla="*/ 13621 w 112"/>
                <a:gd name="T35" fmla="*/ 17463 h 36"/>
                <a:gd name="T36" fmla="*/ 10106 w 112"/>
                <a:gd name="T37" fmla="*/ 22225 h 36"/>
                <a:gd name="T38" fmla="*/ 7470 w 112"/>
                <a:gd name="T39" fmla="*/ 28575 h 36"/>
                <a:gd name="T40" fmla="*/ 4394 w 112"/>
                <a:gd name="T41" fmla="*/ 34925 h 36"/>
                <a:gd name="T42" fmla="*/ 2636 w 112"/>
                <a:gd name="T43" fmla="*/ 41275 h 36"/>
                <a:gd name="T44" fmla="*/ 439 w 112"/>
                <a:gd name="T45" fmla="*/ 49213 h 36"/>
                <a:gd name="T46" fmla="*/ 0 w 112"/>
                <a:gd name="T47" fmla="*/ 5715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02" name="TextBox 501"/>
            <p:cNvSpPr txBox="1"/>
            <p:nvPr/>
          </p:nvSpPr>
          <p:spPr>
            <a:xfrm>
              <a:off x="974689" y="2175954"/>
              <a:ext cx="955817" cy="553997"/>
            </a:xfrm>
            <a:prstGeom prst="rect">
              <a:avLst/>
            </a:prstGeom>
            <a:noFill/>
          </p:spPr>
          <p:txBody>
            <a:bodyPr wrap="none" rtlCol="0">
              <a:spAutoFit/>
            </a:bodyPr>
            <a:lstStyle/>
            <a:p>
              <a:pPr algn="ctr" defTabSz="685800" eaLnBrk="0" fontAlgn="base" hangingPunct="0">
                <a:spcBef>
                  <a:spcPct val="0"/>
                </a:spcBef>
                <a:spcAft>
                  <a:spcPct val="0"/>
                </a:spcAft>
              </a:pPr>
              <a:r>
                <a:rPr lang="cs-CZ" sz="1050" b="1" dirty="0">
                  <a:solidFill>
                    <a:srgbClr val="FFFFFF"/>
                  </a:solidFill>
                  <a:latin typeface="Arial" charset="0"/>
                </a:rPr>
                <a:t>K</a:t>
              </a:r>
              <a:r>
                <a:rPr lang="en-US" sz="1050" b="1" dirty="0" err="1">
                  <a:solidFill>
                    <a:srgbClr val="FFFFFF"/>
                  </a:solidFill>
                  <a:latin typeface="Arial" charset="0"/>
                </a:rPr>
                <a:t>anada</a:t>
              </a:r>
              <a:r>
                <a:rPr lang="en-US" sz="1050" b="1" dirty="0">
                  <a:solidFill>
                    <a:srgbClr val="FFFFFF"/>
                  </a:solidFill>
                  <a:latin typeface="Arial" charset="0"/>
                </a:rPr>
                <a:t>:</a:t>
              </a:r>
            </a:p>
            <a:p>
              <a:pPr algn="ctr" defTabSz="685800" eaLnBrk="0" fontAlgn="base" hangingPunct="0">
                <a:spcBef>
                  <a:spcPct val="0"/>
                </a:spcBef>
                <a:spcAft>
                  <a:spcPct val="0"/>
                </a:spcAft>
              </a:pPr>
              <a:r>
                <a:rPr lang="en-US" sz="1050" b="1" dirty="0">
                  <a:solidFill>
                    <a:srgbClr val="FFFFFF"/>
                  </a:solidFill>
                  <a:latin typeface="Arial" charset="0"/>
                </a:rPr>
                <a:t>1306</a:t>
              </a:r>
            </a:p>
          </p:txBody>
        </p:sp>
        <p:sp>
          <p:nvSpPr>
            <p:cNvPr id="503" name="TextBox 502"/>
            <p:cNvSpPr txBox="1"/>
            <p:nvPr/>
          </p:nvSpPr>
          <p:spPr>
            <a:xfrm>
              <a:off x="1040119" y="2928854"/>
              <a:ext cx="686515" cy="553997"/>
            </a:xfrm>
            <a:prstGeom prst="rect">
              <a:avLst/>
            </a:prstGeom>
            <a:noFill/>
          </p:spPr>
          <p:txBody>
            <a:bodyPr wrap="none" rtlCol="0">
              <a:spAutoFit/>
            </a:bodyPr>
            <a:lstStyle/>
            <a:p>
              <a:pPr algn="ctr" defTabSz="685800" eaLnBrk="0" fontAlgn="base" hangingPunct="0">
                <a:spcBef>
                  <a:spcPct val="0"/>
                </a:spcBef>
                <a:spcAft>
                  <a:spcPct val="0"/>
                </a:spcAft>
              </a:pPr>
              <a:r>
                <a:rPr lang="en-US" sz="1050" b="1" dirty="0">
                  <a:solidFill>
                    <a:srgbClr val="FFFFFF"/>
                  </a:solidFill>
                  <a:latin typeface="Arial" charset="0"/>
                </a:rPr>
                <a:t>U</a:t>
              </a:r>
              <a:r>
                <a:rPr lang="cs-CZ" sz="1050" b="1" dirty="0">
                  <a:solidFill>
                    <a:srgbClr val="FFFFFF"/>
                  </a:solidFill>
                  <a:latin typeface="Arial" charset="0"/>
                </a:rPr>
                <a:t>SA</a:t>
              </a:r>
              <a:r>
                <a:rPr lang="en-US" sz="1050" b="1" dirty="0">
                  <a:solidFill>
                    <a:srgbClr val="FFFFFF"/>
                  </a:solidFill>
                  <a:latin typeface="Arial" charset="0"/>
                </a:rPr>
                <a:t>:</a:t>
              </a:r>
              <a:br>
                <a:rPr lang="en-US" sz="1050" b="1" dirty="0">
                  <a:solidFill>
                    <a:srgbClr val="FFFFFF"/>
                  </a:solidFill>
                  <a:latin typeface="Arial" charset="0"/>
                </a:rPr>
              </a:br>
              <a:r>
                <a:rPr lang="en-US" sz="1050" b="1" dirty="0">
                  <a:solidFill>
                    <a:srgbClr val="FFFFFF"/>
                  </a:solidFill>
                  <a:latin typeface="Arial" charset="0"/>
                </a:rPr>
                <a:t>2601</a:t>
              </a:r>
            </a:p>
          </p:txBody>
        </p:sp>
        <p:sp>
          <p:nvSpPr>
            <p:cNvPr id="504" name="TextBox 503"/>
            <p:cNvSpPr txBox="1"/>
            <p:nvPr/>
          </p:nvSpPr>
          <p:spPr>
            <a:xfrm>
              <a:off x="2843808" y="2421454"/>
              <a:ext cx="917345" cy="338555"/>
            </a:xfrm>
            <a:prstGeom prst="rect">
              <a:avLst/>
            </a:prstGeom>
            <a:noFill/>
          </p:spPr>
          <p:txBody>
            <a:bodyPr wrap="none" rtlCol="0">
              <a:spAutoFit/>
            </a:bodyPr>
            <a:lstStyle/>
            <a:p>
              <a:pPr defTabSz="685800" eaLnBrk="0" fontAlgn="base" hangingPunct="0">
                <a:spcBef>
                  <a:spcPct val="0"/>
                </a:spcBef>
                <a:spcAft>
                  <a:spcPct val="0"/>
                </a:spcAft>
              </a:pPr>
              <a:r>
                <a:rPr lang="cs-CZ" sz="1050" b="1" dirty="0">
                  <a:solidFill>
                    <a:srgbClr val="FFFFFF"/>
                  </a:solidFill>
                  <a:latin typeface="Arial" charset="0"/>
                </a:rPr>
                <a:t>UK</a:t>
              </a:r>
              <a:r>
                <a:rPr lang="en-US" sz="1050" b="1" dirty="0">
                  <a:solidFill>
                    <a:srgbClr val="FFFFFF"/>
                  </a:solidFill>
                  <a:latin typeface="Arial" charset="0"/>
                </a:rPr>
                <a:t>: 647</a:t>
              </a:r>
            </a:p>
          </p:txBody>
        </p:sp>
        <p:sp>
          <p:nvSpPr>
            <p:cNvPr id="505" name="TextBox 504"/>
            <p:cNvSpPr txBox="1"/>
            <p:nvPr/>
          </p:nvSpPr>
          <p:spPr>
            <a:xfrm>
              <a:off x="2329238" y="2134776"/>
              <a:ext cx="1673963" cy="338555"/>
            </a:xfrm>
            <a:prstGeom prst="rect">
              <a:avLst/>
            </a:prstGeom>
            <a:noFill/>
          </p:spPr>
          <p:txBody>
            <a:bodyPr wrap="none" rtlCol="0">
              <a:spAutoFit/>
            </a:bodyPr>
            <a:lstStyle/>
            <a:p>
              <a:pPr defTabSz="685800" eaLnBrk="0" fontAlgn="base" hangingPunct="0">
                <a:spcBef>
                  <a:spcPct val="0"/>
                </a:spcBef>
                <a:spcAft>
                  <a:spcPct val="0"/>
                </a:spcAft>
              </a:pPr>
              <a:r>
                <a:rPr lang="cs-CZ" sz="1050" b="1" dirty="0">
                  <a:solidFill>
                    <a:srgbClr val="FFFFFF"/>
                  </a:solidFill>
                  <a:latin typeface="Arial" charset="0"/>
                </a:rPr>
                <a:t>Holandsko</a:t>
              </a:r>
              <a:r>
                <a:rPr lang="en-US" sz="1050" b="1" dirty="0">
                  <a:solidFill>
                    <a:srgbClr val="FFFFFF"/>
                  </a:solidFill>
                  <a:latin typeface="Arial" charset="0"/>
                </a:rPr>
                <a:t>: 1560</a:t>
              </a:r>
            </a:p>
          </p:txBody>
        </p:sp>
        <p:sp>
          <p:nvSpPr>
            <p:cNvPr id="506" name="TextBox 505"/>
            <p:cNvSpPr txBox="1"/>
            <p:nvPr/>
          </p:nvSpPr>
          <p:spPr>
            <a:xfrm>
              <a:off x="2495389" y="2785595"/>
              <a:ext cx="1195199" cy="338555"/>
            </a:xfrm>
            <a:prstGeom prst="rect">
              <a:avLst/>
            </a:prstGeom>
            <a:noFill/>
          </p:spPr>
          <p:txBody>
            <a:bodyPr wrap="none" rtlCol="0">
              <a:spAutoFit/>
            </a:bodyPr>
            <a:lstStyle/>
            <a:p>
              <a:pPr defTabSz="685800" eaLnBrk="0" fontAlgn="base" hangingPunct="0">
                <a:spcBef>
                  <a:spcPct val="0"/>
                </a:spcBef>
                <a:spcAft>
                  <a:spcPct val="0"/>
                </a:spcAft>
              </a:pPr>
              <a:r>
                <a:rPr lang="en-US" sz="1050" b="1" dirty="0" err="1">
                  <a:solidFill>
                    <a:srgbClr val="FFFFFF"/>
                  </a:solidFill>
                  <a:latin typeface="Arial" charset="0"/>
                </a:rPr>
                <a:t>Belgi</a:t>
              </a:r>
              <a:r>
                <a:rPr lang="cs-CZ" sz="1050" b="1" dirty="0">
                  <a:solidFill>
                    <a:srgbClr val="FFFFFF"/>
                  </a:solidFill>
                  <a:latin typeface="Arial" charset="0"/>
                </a:rPr>
                <a:t>e</a:t>
              </a:r>
              <a:r>
                <a:rPr lang="en-US" sz="1050" b="1" dirty="0">
                  <a:solidFill>
                    <a:srgbClr val="FFFFFF"/>
                  </a:solidFill>
                  <a:latin typeface="Arial" charset="0"/>
                </a:rPr>
                <a:t>: 431</a:t>
              </a:r>
            </a:p>
          </p:txBody>
        </p:sp>
        <p:sp>
          <p:nvSpPr>
            <p:cNvPr id="507" name="TextBox 506"/>
            <p:cNvSpPr txBox="1"/>
            <p:nvPr/>
          </p:nvSpPr>
          <p:spPr>
            <a:xfrm>
              <a:off x="2250791" y="3104264"/>
              <a:ext cx="1458092" cy="338555"/>
            </a:xfrm>
            <a:prstGeom prst="rect">
              <a:avLst/>
            </a:prstGeom>
            <a:noFill/>
          </p:spPr>
          <p:txBody>
            <a:bodyPr wrap="none" rtlCol="0">
              <a:spAutoFit/>
            </a:bodyPr>
            <a:lstStyle/>
            <a:p>
              <a:pPr defTabSz="685800" eaLnBrk="0" fontAlgn="base" hangingPunct="0">
                <a:spcBef>
                  <a:spcPct val="0"/>
                </a:spcBef>
                <a:spcAft>
                  <a:spcPct val="0"/>
                </a:spcAft>
              </a:pPr>
              <a:r>
                <a:rPr lang="cs-CZ" sz="1050" b="1" dirty="0">
                  <a:solidFill>
                    <a:srgbClr val="FFFFFF"/>
                  </a:solidFill>
                  <a:latin typeface="Arial" charset="0"/>
                </a:rPr>
                <a:t>Německo</a:t>
              </a:r>
              <a:r>
                <a:rPr lang="en-US" sz="1050" b="1" dirty="0">
                  <a:solidFill>
                    <a:srgbClr val="FFFFFF"/>
                  </a:solidFill>
                  <a:latin typeface="Arial" charset="0"/>
                </a:rPr>
                <a:t>: 924</a:t>
              </a:r>
            </a:p>
          </p:txBody>
        </p:sp>
        <p:sp>
          <p:nvSpPr>
            <p:cNvPr id="508" name="TextBox 507"/>
            <p:cNvSpPr txBox="1"/>
            <p:nvPr/>
          </p:nvSpPr>
          <p:spPr>
            <a:xfrm>
              <a:off x="2246599" y="3375310"/>
              <a:ext cx="1296521" cy="338555"/>
            </a:xfrm>
            <a:prstGeom prst="rect">
              <a:avLst/>
            </a:prstGeom>
            <a:noFill/>
          </p:spPr>
          <p:txBody>
            <a:bodyPr wrap="square" rtlCol="0">
              <a:spAutoFit/>
            </a:bodyPr>
            <a:lstStyle/>
            <a:p>
              <a:pPr defTabSz="685800" eaLnBrk="0" fontAlgn="base" hangingPunct="0">
                <a:spcBef>
                  <a:spcPct val="0"/>
                </a:spcBef>
                <a:spcAft>
                  <a:spcPct val="0"/>
                </a:spcAft>
              </a:pPr>
              <a:r>
                <a:rPr lang="en-US" sz="1050" b="1" dirty="0">
                  <a:solidFill>
                    <a:srgbClr val="FFFFFF"/>
                  </a:solidFill>
                  <a:latin typeface="Arial" charset="0"/>
                </a:rPr>
                <a:t>Franc</a:t>
              </a:r>
              <a:r>
                <a:rPr lang="cs-CZ" sz="1050" b="1" dirty="0">
                  <a:solidFill>
                    <a:srgbClr val="FFFFFF"/>
                  </a:solidFill>
                  <a:latin typeface="Arial" charset="0"/>
                </a:rPr>
                <a:t>i</a:t>
              </a:r>
              <a:r>
                <a:rPr lang="en-US" sz="1050" b="1" dirty="0">
                  <a:solidFill>
                    <a:srgbClr val="FFFFFF"/>
                  </a:solidFill>
                  <a:latin typeface="Arial" charset="0"/>
                </a:rPr>
                <a:t>e: 333</a:t>
              </a:r>
            </a:p>
          </p:txBody>
        </p:sp>
        <p:sp>
          <p:nvSpPr>
            <p:cNvPr id="509" name="TextBox 508"/>
            <p:cNvSpPr txBox="1"/>
            <p:nvPr/>
          </p:nvSpPr>
          <p:spPr>
            <a:xfrm>
              <a:off x="2398042" y="3776674"/>
              <a:ext cx="1554272" cy="338555"/>
            </a:xfrm>
            <a:prstGeom prst="rect">
              <a:avLst/>
            </a:prstGeom>
            <a:noFill/>
          </p:spPr>
          <p:txBody>
            <a:bodyPr wrap="none" rtlCol="0">
              <a:spAutoFit/>
            </a:bodyPr>
            <a:lstStyle/>
            <a:p>
              <a:pPr defTabSz="685800" eaLnBrk="0" fontAlgn="base" hangingPunct="0">
                <a:spcBef>
                  <a:spcPct val="0"/>
                </a:spcBef>
                <a:spcAft>
                  <a:spcPct val="0"/>
                </a:spcAft>
              </a:pPr>
              <a:r>
                <a:rPr lang="cs-CZ" sz="1050" b="1" dirty="0">
                  <a:solidFill>
                    <a:srgbClr val="FFFFFF"/>
                  </a:solidFill>
                  <a:latin typeface="Arial" charset="0"/>
                </a:rPr>
                <a:t>Španělsko</a:t>
              </a:r>
              <a:r>
                <a:rPr lang="en-US" sz="1050" b="1" dirty="0">
                  <a:solidFill>
                    <a:srgbClr val="FFFFFF"/>
                  </a:solidFill>
                  <a:latin typeface="Arial" charset="0"/>
                </a:rPr>
                <a:t>: 535</a:t>
              </a:r>
            </a:p>
          </p:txBody>
        </p:sp>
        <p:sp>
          <p:nvSpPr>
            <p:cNvPr id="510" name="TextBox 509"/>
            <p:cNvSpPr txBox="1"/>
            <p:nvPr/>
          </p:nvSpPr>
          <p:spPr>
            <a:xfrm>
              <a:off x="4797736" y="1297503"/>
              <a:ext cx="2084532" cy="338555"/>
            </a:xfrm>
            <a:prstGeom prst="rect">
              <a:avLst/>
            </a:prstGeom>
            <a:noFill/>
          </p:spPr>
          <p:txBody>
            <a:bodyPr wrap="square" rtlCol="0">
              <a:spAutoFit/>
            </a:bodyPr>
            <a:lstStyle/>
            <a:p>
              <a:pPr defTabSz="685800" eaLnBrk="0" fontAlgn="base" hangingPunct="0">
                <a:spcBef>
                  <a:spcPct val="0"/>
                </a:spcBef>
                <a:spcAft>
                  <a:spcPct val="0"/>
                </a:spcAft>
              </a:pPr>
              <a:r>
                <a:rPr lang="cs-CZ" sz="1050" b="1" dirty="0">
                  <a:solidFill>
                    <a:srgbClr val="FFFFFF"/>
                  </a:solidFill>
                  <a:latin typeface="Arial" charset="0"/>
                </a:rPr>
                <a:t>Česká republika</a:t>
              </a:r>
              <a:r>
                <a:rPr lang="en-US" sz="1050" b="1" dirty="0">
                  <a:solidFill>
                    <a:srgbClr val="FFFFFF"/>
                  </a:solidFill>
                  <a:latin typeface="Arial" charset="0"/>
                </a:rPr>
                <a:t>: 870</a:t>
              </a:r>
            </a:p>
          </p:txBody>
        </p:sp>
        <p:sp>
          <p:nvSpPr>
            <p:cNvPr id="511" name="TextBox 510"/>
            <p:cNvSpPr txBox="1"/>
            <p:nvPr/>
          </p:nvSpPr>
          <p:spPr>
            <a:xfrm>
              <a:off x="2888840" y="4385437"/>
              <a:ext cx="1064823" cy="338555"/>
            </a:xfrm>
            <a:prstGeom prst="rect">
              <a:avLst/>
            </a:prstGeom>
            <a:noFill/>
          </p:spPr>
          <p:txBody>
            <a:bodyPr wrap="none" rtlCol="0">
              <a:spAutoFit/>
            </a:bodyPr>
            <a:lstStyle/>
            <a:p>
              <a:pPr defTabSz="685800" eaLnBrk="0" fontAlgn="base" hangingPunct="0">
                <a:spcBef>
                  <a:spcPct val="0"/>
                </a:spcBef>
                <a:spcAft>
                  <a:spcPct val="0"/>
                </a:spcAft>
              </a:pPr>
              <a:r>
                <a:rPr lang="en-US" sz="1050" b="1" dirty="0">
                  <a:solidFill>
                    <a:srgbClr val="FFFFFF"/>
                  </a:solidFill>
                  <a:latin typeface="Arial" charset="0"/>
                </a:rPr>
                <a:t>It</a:t>
              </a:r>
              <a:r>
                <a:rPr lang="cs-CZ" sz="1050" b="1" dirty="0" err="1">
                  <a:solidFill>
                    <a:srgbClr val="FFFFFF"/>
                  </a:solidFill>
                  <a:latin typeface="Arial" charset="0"/>
                </a:rPr>
                <a:t>álie</a:t>
              </a:r>
              <a:r>
                <a:rPr lang="en-US" sz="1050" b="1" dirty="0">
                  <a:solidFill>
                    <a:srgbClr val="FFFFFF"/>
                  </a:solidFill>
                  <a:latin typeface="Arial" charset="0"/>
                </a:rPr>
                <a:t>: 392</a:t>
              </a:r>
            </a:p>
          </p:txBody>
        </p:sp>
        <p:sp>
          <p:nvSpPr>
            <p:cNvPr id="512" name="TextBox 511"/>
            <p:cNvSpPr txBox="1"/>
            <p:nvPr/>
          </p:nvSpPr>
          <p:spPr>
            <a:xfrm>
              <a:off x="5357262" y="5718141"/>
              <a:ext cx="667277" cy="553997"/>
            </a:xfrm>
            <a:prstGeom prst="rect">
              <a:avLst/>
            </a:prstGeom>
            <a:noFill/>
          </p:spPr>
          <p:txBody>
            <a:bodyPr wrap="none" rtlCol="0">
              <a:spAutoFit/>
            </a:bodyPr>
            <a:lstStyle/>
            <a:p>
              <a:pPr algn="ctr" defTabSz="685800" eaLnBrk="0" fontAlgn="base" hangingPunct="0">
                <a:spcBef>
                  <a:spcPct val="0"/>
                </a:spcBef>
                <a:spcAft>
                  <a:spcPct val="0"/>
                </a:spcAft>
              </a:pPr>
              <a:r>
                <a:rPr lang="cs-CZ" sz="1050" b="1" dirty="0">
                  <a:solidFill>
                    <a:srgbClr val="FFFFFF"/>
                  </a:solidFill>
                  <a:latin typeface="Arial" charset="0"/>
                </a:rPr>
                <a:t>JAR</a:t>
              </a:r>
              <a:r>
                <a:rPr lang="en-US" sz="1050" b="1" dirty="0">
                  <a:solidFill>
                    <a:srgbClr val="FFFFFF"/>
                  </a:solidFill>
                  <a:latin typeface="Arial" charset="0"/>
                </a:rPr>
                <a:t>:</a:t>
              </a:r>
              <a:br>
                <a:rPr lang="en-US" sz="1050" b="1" dirty="0">
                  <a:solidFill>
                    <a:srgbClr val="FFFFFF"/>
                  </a:solidFill>
                  <a:latin typeface="Arial" charset="0"/>
                </a:rPr>
              </a:br>
              <a:r>
                <a:rPr lang="en-US" sz="1050" b="1" dirty="0">
                  <a:solidFill>
                    <a:srgbClr val="FFFFFF"/>
                  </a:solidFill>
                  <a:latin typeface="Arial" charset="0"/>
                </a:rPr>
                <a:t>473</a:t>
              </a:r>
            </a:p>
          </p:txBody>
        </p:sp>
        <p:sp>
          <p:nvSpPr>
            <p:cNvPr id="513" name="TextBox 512"/>
            <p:cNvSpPr txBox="1"/>
            <p:nvPr/>
          </p:nvSpPr>
          <p:spPr>
            <a:xfrm>
              <a:off x="5637324" y="5369472"/>
              <a:ext cx="1426032" cy="338555"/>
            </a:xfrm>
            <a:prstGeom prst="rect">
              <a:avLst/>
            </a:prstGeom>
            <a:noFill/>
          </p:spPr>
          <p:txBody>
            <a:bodyPr wrap="none" rtlCol="0">
              <a:spAutoFit/>
            </a:bodyPr>
            <a:lstStyle/>
            <a:p>
              <a:pPr defTabSz="685800" eaLnBrk="0" fontAlgn="base" hangingPunct="0">
                <a:spcBef>
                  <a:spcPct val="0"/>
                </a:spcBef>
                <a:spcAft>
                  <a:spcPct val="0"/>
                </a:spcAft>
              </a:pPr>
              <a:r>
                <a:rPr lang="en-US" sz="1050" b="1" dirty="0" err="1">
                  <a:solidFill>
                    <a:srgbClr val="FFFFFF"/>
                  </a:solidFill>
                  <a:latin typeface="Arial" charset="0"/>
                </a:rPr>
                <a:t>Austr</a:t>
              </a:r>
              <a:r>
                <a:rPr lang="cs-CZ" sz="1050" b="1" dirty="0" err="1">
                  <a:solidFill>
                    <a:srgbClr val="FFFFFF"/>
                  </a:solidFill>
                  <a:latin typeface="Arial" charset="0"/>
                </a:rPr>
                <a:t>álie</a:t>
              </a:r>
              <a:r>
                <a:rPr lang="en-US" sz="1050" b="1" dirty="0">
                  <a:solidFill>
                    <a:srgbClr val="FFFFFF"/>
                  </a:solidFill>
                  <a:latin typeface="Arial" charset="0"/>
                </a:rPr>
                <a:t>: 327</a:t>
              </a:r>
            </a:p>
          </p:txBody>
        </p:sp>
        <p:sp>
          <p:nvSpPr>
            <p:cNvPr id="514" name="TextBox 513"/>
            <p:cNvSpPr txBox="1"/>
            <p:nvPr/>
          </p:nvSpPr>
          <p:spPr>
            <a:xfrm>
              <a:off x="7703009" y="3073884"/>
              <a:ext cx="1494427" cy="338555"/>
            </a:xfrm>
            <a:prstGeom prst="rect">
              <a:avLst/>
            </a:prstGeom>
            <a:noFill/>
          </p:spPr>
          <p:txBody>
            <a:bodyPr wrap="none" rtlCol="0">
              <a:spAutoFit/>
            </a:bodyPr>
            <a:lstStyle/>
            <a:p>
              <a:pPr defTabSz="685800" eaLnBrk="0" fontAlgn="base" hangingPunct="0">
                <a:spcBef>
                  <a:spcPct val="0"/>
                </a:spcBef>
                <a:spcAft>
                  <a:spcPct val="0"/>
                </a:spcAft>
              </a:pPr>
              <a:r>
                <a:rPr lang="en-US" sz="1050" b="1" dirty="0">
                  <a:solidFill>
                    <a:srgbClr val="FFFFFF"/>
                  </a:solidFill>
                  <a:latin typeface="Arial" charset="0"/>
                </a:rPr>
                <a:t>Jap</a:t>
              </a:r>
              <a:r>
                <a:rPr lang="cs-CZ" sz="1050" b="1" dirty="0" err="1">
                  <a:solidFill>
                    <a:srgbClr val="FFFFFF"/>
                  </a:solidFill>
                  <a:latin typeface="Arial" charset="0"/>
                </a:rPr>
                <a:t>onsko</a:t>
              </a:r>
              <a:r>
                <a:rPr lang="en-US" sz="1050" b="1" dirty="0">
                  <a:solidFill>
                    <a:srgbClr val="FFFFFF"/>
                  </a:solidFill>
                  <a:latin typeface="Arial" charset="0"/>
                </a:rPr>
                <a:t>: 903</a:t>
              </a:r>
            </a:p>
          </p:txBody>
        </p:sp>
        <p:sp>
          <p:nvSpPr>
            <p:cNvPr id="515" name="TextBox 514"/>
            <p:cNvSpPr txBox="1"/>
            <p:nvPr/>
          </p:nvSpPr>
          <p:spPr>
            <a:xfrm>
              <a:off x="5368466" y="2978502"/>
              <a:ext cx="1515800" cy="338555"/>
            </a:xfrm>
            <a:prstGeom prst="rect">
              <a:avLst/>
            </a:prstGeom>
            <a:noFill/>
          </p:spPr>
          <p:txBody>
            <a:bodyPr wrap="none" rtlCol="0">
              <a:spAutoFit/>
            </a:bodyPr>
            <a:lstStyle/>
            <a:p>
              <a:pPr defTabSz="685800" eaLnBrk="0" fontAlgn="base" hangingPunct="0">
                <a:spcBef>
                  <a:spcPct val="0"/>
                </a:spcBef>
                <a:spcAft>
                  <a:spcPct val="0"/>
                </a:spcAft>
              </a:pPr>
              <a:r>
                <a:rPr lang="cs-CZ" sz="1050" b="1" dirty="0">
                  <a:solidFill>
                    <a:srgbClr val="FFFFFF"/>
                  </a:solidFill>
                  <a:latin typeface="Arial" charset="0"/>
                </a:rPr>
                <a:t>Maďarsko</a:t>
              </a:r>
              <a:r>
                <a:rPr lang="en-US" sz="1050" b="1" dirty="0">
                  <a:solidFill>
                    <a:srgbClr val="FFFFFF"/>
                  </a:solidFill>
                  <a:latin typeface="Arial" charset="0"/>
                </a:rPr>
                <a:t>: 831</a:t>
              </a:r>
            </a:p>
          </p:txBody>
        </p:sp>
        <p:cxnSp>
          <p:nvCxnSpPr>
            <p:cNvPr id="516" name="Straight Connector 515"/>
            <p:cNvCxnSpPr/>
            <p:nvPr/>
          </p:nvCxnSpPr>
          <p:spPr bwMode="auto">
            <a:xfrm flipV="1">
              <a:off x="7781689" y="3181515"/>
              <a:ext cx="187640" cy="37049"/>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17" name="Straight Connector 516"/>
            <p:cNvCxnSpPr>
              <a:stCxn id="513" idx="3"/>
            </p:cNvCxnSpPr>
            <p:nvPr/>
          </p:nvCxnSpPr>
          <p:spPr bwMode="auto">
            <a:xfrm flipV="1">
              <a:off x="7063355" y="5507716"/>
              <a:ext cx="785008" cy="31033"/>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518" name="TextBox 517"/>
            <p:cNvSpPr txBox="1"/>
            <p:nvPr/>
          </p:nvSpPr>
          <p:spPr>
            <a:xfrm>
              <a:off x="5400627" y="3204695"/>
              <a:ext cx="1535036" cy="338555"/>
            </a:xfrm>
            <a:prstGeom prst="rect">
              <a:avLst/>
            </a:prstGeom>
            <a:noFill/>
          </p:spPr>
          <p:txBody>
            <a:bodyPr wrap="none" rtlCol="0">
              <a:spAutoFit/>
            </a:bodyPr>
            <a:lstStyle/>
            <a:p>
              <a:pPr defTabSz="685800" eaLnBrk="0" fontAlgn="base" hangingPunct="0">
                <a:spcBef>
                  <a:spcPct val="0"/>
                </a:spcBef>
                <a:spcAft>
                  <a:spcPct val="0"/>
                </a:spcAft>
              </a:pPr>
              <a:r>
                <a:rPr lang="en-US" sz="1050" b="1" dirty="0" err="1">
                  <a:solidFill>
                    <a:srgbClr val="FFFFFF"/>
                  </a:solidFill>
                  <a:latin typeface="Arial" charset="0"/>
                </a:rPr>
                <a:t>Bul</a:t>
              </a:r>
              <a:r>
                <a:rPr lang="cs-CZ" sz="1050" b="1" dirty="0" err="1">
                  <a:solidFill>
                    <a:srgbClr val="FFFFFF"/>
                  </a:solidFill>
                  <a:latin typeface="Arial" charset="0"/>
                </a:rPr>
                <a:t>harsko</a:t>
              </a:r>
              <a:r>
                <a:rPr lang="en-US" sz="1050" b="1" dirty="0">
                  <a:solidFill>
                    <a:srgbClr val="FFFFFF"/>
                  </a:solidFill>
                  <a:latin typeface="Arial" charset="0"/>
                </a:rPr>
                <a:t>: 447</a:t>
              </a:r>
            </a:p>
          </p:txBody>
        </p:sp>
        <p:sp>
          <p:nvSpPr>
            <p:cNvPr id="519" name="TextBox 518"/>
            <p:cNvSpPr txBox="1"/>
            <p:nvPr/>
          </p:nvSpPr>
          <p:spPr>
            <a:xfrm>
              <a:off x="7920372" y="3333303"/>
              <a:ext cx="1045585" cy="338555"/>
            </a:xfrm>
            <a:prstGeom prst="rect">
              <a:avLst/>
            </a:prstGeom>
            <a:noFill/>
          </p:spPr>
          <p:txBody>
            <a:bodyPr wrap="none" rtlCol="0">
              <a:spAutoFit/>
            </a:bodyPr>
            <a:lstStyle/>
            <a:p>
              <a:pPr defTabSz="685800" eaLnBrk="0" fontAlgn="base" hangingPunct="0">
                <a:spcBef>
                  <a:spcPct val="0"/>
                </a:spcBef>
                <a:spcAft>
                  <a:spcPct val="0"/>
                </a:spcAft>
              </a:pPr>
              <a:r>
                <a:rPr lang="cs-CZ" sz="1050" b="1" dirty="0">
                  <a:solidFill>
                    <a:srgbClr val="FFFFFF"/>
                  </a:solidFill>
                  <a:latin typeface="Arial" charset="0"/>
                </a:rPr>
                <a:t>Čína</a:t>
              </a:r>
              <a:r>
                <a:rPr lang="en-US" sz="1050" b="1" dirty="0">
                  <a:solidFill>
                    <a:srgbClr val="FFFFFF"/>
                  </a:solidFill>
                  <a:latin typeface="Arial" charset="0"/>
                </a:rPr>
                <a:t>: 383</a:t>
              </a:r>
            </a:p>
          </p:txBody>
        </p:sp>
        <p:sp>
          <p:nvSpPr>
            <p:cNvPr id="520" name="TextBox 519"/>
            <p:cNvSpPr txBox="1"/>
            <p:nvPr/>
          </p:nvSpPr>
          <p:spPr>
            <a:xfrm>
              <a:off x="7696200" y="2614146"/>
              <a:ext cx="1314450" cy="338555"/>
            </a:xfrm>
            <a:prstGeom prst="rect">
              <a:avLst/>
            </a:prstGeom>
            <a:noFill/>
          </p:spPr>
          <p:txBody>
            <a:bodyPr wrap="square" rtlCol="0">
              <a:spAutoFit/>
            </a:bodyPr>
            <a:lstStyle/>
            <a:p>
              <a:pPr defTabSz="685800" eaLnBrk="0" fontAlgn="base" hangingPunct="0">
                <a:spcBef>
                  <a:spcPct val="0"/>
                </a:spcBef>
                <a:spcAft>
                  <a:spcPct val="0"/>
                </a:spcAft>
              </a:pPr>
              <a:r>
                <a:rPr lang="cs-CZ" sz="1050" b="1" dirty="0">
                  <a:solidFill>
                    <a:srgbClr val="FFFFFF"/>
                  </a:solidFill>
                  <a:latin typeface="Arial" charset="0"/>
                </a:rPr>
                <a:t>J</a:t>
              </a:r>
              <a:r>
                <a:rPr lang="en-US" sz="1050" b="1" dirty="0">
                  <a:solidFill>
                    <a:srgbClr val="FFFFFF"/>
                  </a:solidFill>
                  <a:latin typeface="Arial" charset="0"/>
                </a:rPr>
                <a:t> Korea: 506</a:t>
              </a:r>
            </a:p>
          </p:txBody>
        </p:sp>
        <p:sp>
          <p:nvSpPr>
            <p:cNvPr id="521" name="TextBox 520"/>
            <p:cNvSpPr txBox="1"/>
            <p:nvPr/>
          </p:nvSpPr>
          <p:spPr>
            <a:xfrm>
              <a:off x="7598384" y="3742480"/>
              <a:ext cx="1280692" cy="338555"/>
            </a:xfrm>
            <a:prstGeom prst="rect">
              <a:avLst/>
            </a:prstGeom>
            <a:noFill/>
          </p:spPr>
          <p:txBody>
            <a:bodyPr wrap="none" rtlCol="0">
              <a:spAutoFit/>
            </a:bodyPr>
            <a:lstStyle/>
            <a:p>
              <a:pPr defTabSz="685800" eaLnBrk="0" fontAlgn="base" hangingPunct="0">
                <a:spcBef>
                  <a:spcPct val="0"/>
                </a:spcBef>
                <a:spcAft>
                  <a:spcPct val="0"/>
                </a:spcAft>
              </a:pPr>
              <a:r>
                <a:rPr lang="cs-CZ" sz="1050" b="1" dirty="0">
                  <a:solidFill>
                    <a:srgbClr val="FFFFFF"/>
                  </a:solidFill>
                  <a:latin typeface="Arial" charset="0"/>
                </a:rPr>
                <a:t>Filipíny</a:t>
              </a:r>
              <a:r>
                <a:rPr lang="en-US" sz="1050" b="1" dirty="0">
                  <a:solidFill>
                    <a:srgbClr val="FFFFFF"/>
                  </a:solidFill>
                  <a:latin typeface="Arial" charset="0"/>
                </a:rPr>
                <a:t>: 250</a:t>
              </a:r>
            </a:p>
          </p:txBody>
        </p:sp>
        <p:sp>
          <p:nvSpPr>
            <p:cNvPr id="522" name="Freeform 7"/>
            <p:cNvSpPr>
              <a:spLocks/>
            </p:cNvSpPr>
            <p:nvPr>
              <p:custDataLst>
                <p:tags r:id="rId336"/>
              </p:custDataLst>
            </p:nvPr>
          </p:nvSpPr>
          <p:spPr bwMode="auto">
            <a:xfrm>
              <a:off x="1741883" y="4558949"/>
              <a:ext cx="391335" cy="688425"/>
            </a:xfrm>
            <a:custGeom>
              <a:avLst/>
              <a:gdLst>
                <a:gd name="T0" fmla="*/ 252627 w 784"/>
                <a:gd name="T1" fmla="*/ 145020 h 1128"/>
                <a:gd name="T2" fmla="*/ 237894 w 784"/>
                <a:gd name="T3" fmla="*/ 154443 h 1128"/>
                <a:gd name="T4" fmla="*/ 209728 w 784"/>
                <a:gd name="T5" fmla="*/ 202609 h 1128"/>
                <a:gd name="T6" fmla="*/ 201495 w 784"/>
                <a:gd name="T7" fmla="*/ 239257 h 1128"/>
                <a:gd name="T8" fmla="*/ 208428 w 784"/>
                <a:gd name="T9" fmla="*/ 273286 h 1128"/>
                <a:gd name="T10" fmla="*/ 229661 w 784"/>
                <a:gd name="T11" fmla="*/ 309411 h 1128"/>
                <a:gd name="T12" fmla="*/ 250894 w 784"/>
                <a:gd name="T13" fmla="*/ 322499 h 1128"/>
                <a:gd name="T14" fmla="*/ 270827 w 784"/>
                <a:gd name="T15" fmla="*/ 314122 h 1128"/>
                <a:gd name="T16" fmla="*/ 283393 w 784"/>
                <a:gd name="T17" fmla="*/ 341870 h 1128"/>
                <a:gd name="T18" fmla="*/ 291193 w 784"/>
                <a:gd name="T19" fmla="*/ 357576 h 1128"/>
                <a:gd name="T20" fmla="*/ 309392 w 784"/>
                <a:gd name="T21" fmla="*/ 359670 h 1128"/>
                <a:gd name="T22" fmla="*/ 324559 w 784"/>
                <a:gd name="T23" fmla="*/ 372759 h 1128"/>
                <a:gd name="T24" fmla="*/ 333658 w 784"/>
                <a:gd name="T25" fmla="*/ 395794 h 1128"/>
                <a:gd name="T26" fmla="*/ 329759 w 784"/>
                <a:gd name="T27" fmla="*/ 413594 h 1128"/>
                <a:gd name="T28" fmla="*/ 329325 w 784"/>
                <a:gd name="T29" fmla="*/ 431918 h 1128"/>
                <a:gd name="T30" fmla="*/ 334525 w 784"/>
                <a:gd name="T31" fmla="*/ 461760 h 1128"/>
                <a:gd name="T32" fmla="*/ 328459 w 784"/>
                <a:gd name="T33" fmla="*/ 487937 h 1128"/>
                <a:gd name="T34" fmla="*/ 333658 w 784"/>
                <a:gd name="T35" fmla="*/ 520396 h 1128"/>
                <a:gd name="T36" fmla="*/ 330625 w 784"/>
                <a:gd name="T37" fmla="*/ 551808 h 1128"/>
                <a:gd name="T38" fmla="*/ 299426 w 784"/>
                <a:gd name="T39" fmla="*/ 587409 h 1128"/>
                <a:gd name="T40" fmla="*/ 280793 w 784"/>
                <a:gd name="T41" fmla="*/ 577462 h 1128"/>
                <a:gd name="T42" fmla="*/ 260860 w 784"/>
                <a:gd name="T43" fmla="*/ 552855 h 1128"/>
                <a:gd name="T44" fmla="*/ 200628 w 784"/>
                <a:gd name="T45" fmla="*/ 522490 h 1128"/>
                <a:gd name="T46" fmla="*/ 184162 w 784"/>
                <a:gd name="T47" fmla="*/ 506261 h 1128"/>
                <a:gd name="T48" fmla="*/ 143430 w 784"/>
                <a:gd name="T49" fmla="*/ 468042 h 1128"/>
                <a:gd name="T50" fmla="*/ 137797 w 784"/>
                <a:gd name="T51" fmla="*/ 453907 h 1128"/>
                <a:gd name="T52" fmla="*/ 142130 w 784"/>
                <a:gd name="T53" fmla="*/ 426683 h 1128"/>
                <a:gd name="T54" fmla="*/ 125664 w 784"/>
                <a:gd name="T55" fmla="*/ 407312 h 1128"/>
                <a:gd name="T56" fmla="*/ 112231 w 784"/>
                <a:gd name="T57" fmla="*/ 390035 h 1128"/>
                <a:gd name="T58" fmla="*/ 105297 w 784"/>
                <a:gd name="T59" fmla="*/ 360717 h 1128"/>
                <a:gd name="T60" fmla="*/ 66298 w 784"/>
                <a:gd name="T61" fmla="*/ 277475 h 1128"/>
                <a:gd name="T62" fmla="*/ 51999 w 784"/>
                <a:gd name="T63" fmla="*/ 254963 h 1128"/>
                <a:gd name="T64" fmla="*/ 38999 w 784"/>
                <a:gd name="T65" fmla="*/ 226168 h 1128"/>
                <a:gd name="T66" fmla="*/ 9533 w 784"/>
                <a:gd name="T67" fmla="*/ 207844 h 1128"/>
                <a:gd name="T68" fmla="*/ 0 w 784"/>
                <a:gd name="T69" fmla="*/ 190044 h 1128"/>
                <a:gd name="T70" fmla="*/ 5633 w 784"/>
                <a:gd name="T71" fmla="*/ 144496 h 1128"/>
                <a:gd name="T72" fmla="*/ 12133 w 784"/>
                <a:gd name="T73" fmla="*/ 128790 h 1128"/>
                <a:gd name="T74" fmla="*/ 31199 w 784"/>
                <a:gd name="T75" fmla="*/ 116225 h 1128"/>
                <a:gd name="T76" fmla="*/ 41166 w 784"/>
                <a:gd name="T77" fmla="*/ 142402 h 1128"/>
                <a:gd name="T78" fmla="*/ 68465 w 784"/>
                <a:gd name="T79" fmla="*/ 160726 h 1128"/>
                <a:gd name="T80" fmla="*/ 79731 w 784"/>
                <a:gd name="T81" fmla="*/ 141879 h 1128"/>
                <a:gd name="T82" fmla="*/ 87098 w 784"/>
                <a:gd name="T83" fmla="*/ 117796 h 1128"/>
                <a:gd name="T84" fmla="*/ 116997 w 784"/>
                <a:gd name="T85" fmla="*/ 89001 h 1128"/>
                <a:gd name="T86" fmla="*/ 149063 w 784"/>
                <a:gd name="T87" fmla="*/ 62824 h 1128"/>
                <a:gd name="T88" fmla="*/ 154696 w 784"/>
                <a:gd name="T89" fmla="*/ 36648 h 1128"/>
                <a:gd name="T90" fmla="*/ 150363 w 784"/>
                <a:gd name="T91" fmla="*/ 2618 h 1128"/>
                <a:gd name="T92" fmla="*/ 182862 w 784"/>
                <a:gd name="T93" fmla="*/ 27747 h 1128"/>
                <a:gd name="T94" fmla="*/ 202362 w 784"/>
                <a:gd name="T95" fmla="*/ 56018 h 1128"/>
                <a:gd name="T96" fmla="*/ 219261 w 784"/>
                <a:gd name="T97" fmla="*/ 80625 h 1128"/>
                <a:gd name="T98" fmla="*/ 243094 w 784"/>
                <a:gd name="T99" fmla="*/ 82195 h 1128"/>
                <a:gd name="T100" fmla="*/ 267360 w 784"/>
                <a:gd name="T101" fmla="*/ 78007 h 1128"/>
                <a:gd name="T102" fmla="*/ 277327 w 784"/>
                <a:gd name="T103" fmla="*/ 81672 h 1128"/>
                <a:gd name="T104" fmla="*/ 283393 w 784"/>
                <a:gd name="T105" fmla="*/ 101043 h 1128"/>
                <a:gd name="T106" fmla="*/ 271693 w 784"/>
                <a:gd name="T107" fmla="*/ 109943 h 1128"/>
                <a:gd name="T108" fmla="*/ 271693 w 784"/>
                <a:gd name="T109" fmla="*/ 125649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6AD68"/>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23" name="Freeform 9"/>
            <p:cNvSpPr>
              <a:spLocks/>
            </p:cNvSpPr>
            <p:nvPr>
              <p:custDataLst>
                <p:tags r:id="rId337"/>
              </p:custDataLst>
            </p:nvPr>
          </p:nvSpPr>
          <p:spPr bwMode="auto">
            <a:xfrm>
              <a:off x="1977782" y="4379439"/>
              <a:ext cx="1113658" cy="1402759"/>
            </a:xfrm>
            <a:custGeom>
              <a:avLst/>
              <a:gdLst>
                <a:gd name="T0" fmla="*/ 191099 w 2226"/>
                <a:gd name="T1" fmla="*/ 470410 h 2292"/>
                <a:gd name="T2" fmla="*/ 219329 w 2226"/>
                <a:gd name="T3" fmla="*/ 517136 h 2292"/>
                <a:gd name="T4" fmla="*/ 248429 w 2226"/>
                <a:gd name="T5" fmla="*/ 553361 h 2292"/>
                <a:gd name="T6" fmla="*/ 310970 w 2226"/>
                <a:gd name="T7" fmla="*/ 576462 h 2292"/>
                <a:gd name="T8" fmla="*/ 346584 w 2226"/>
                <a:gd name="T9" fmla="*/ 632113 h 2292"/>
                <a:gd name="T10" fmla="*/ 367431 w 2226"/>
                <a:gd name="T11" fmla="*/ 678314 h 2292"/>
                <a:gd name="T12" fmla="*/ 407823 w 2226"/>
                <a:gd name="T13" fmla="*/ 711390 h 2292"/>
                <a:gd name="T14" fmla="*/ 415640 w 2226"/>
                <a:gd name="T15" fmla="*/ 769666 h 2292"/>
                <a:gd name="T16" fmla="*/ 423892 w 2226"/>
                <a:gd name="T17" fmla="*/ 809042 h 2292"/>
                <a:gd name="T18" fmla="*/ 430841 w 2226"/>
                <a:gd name="T19" fmla="*/ 856818 h 2292"/>
                <a:gd name="T20" fmla="*/ 491211 w 2226"/>
                <a:gd name="T21" fmla="*/ 891469 h 2292"/>
                <a:gd name="T22" fmla="*/ 518139 w 2226"/>
                <a:gd name="T23" fmla="*/ 947645 h 2292"/>
                <a:gd name="T24" fmla="*/ 539855 w 2226"/>
                <a:gd name="T25" fmla="*/ 978620 h 2292"/>
                <a:gd name="T26" fmla="*/ 513796 w 2226"/>
                <a:gd name="T27" fmla="*/ 1051597 h 2292"/>
                <a:gd name="T28" fmla="*/ 470798 w 2226"/>
                <a:gd name="T29" fmla="*/ 1117223 h 2292"/>
                <a:gd name="T30" fmla="*/ 512493 w 2226"/>
                <a:gd name="T31" fmla="*/ 1134549 h 2292"/>
                <a:gd name="T32" fmla="*/ 562873 w 2226"/>
                <a:gd name="T33" fmla="*/ 1172874 h 2292"/>
                <a:gd name="T34" fmla="*/ 616294 w 2226"/>
                <a:gd name="T35" fmla="*/ 1153974 h 2292"/>
                <a:gd name="T36" fmla="*/ 659291 w 2226"/>
                <a:gd name="T37" fmla="*/ 1068922 h 2292"/>
                <a:gd name="T38" fmla="*/ 656686 w 2226"/>
                <a:gd name="T39" fmla="*/ 1006971 h 2292"/>
                <a:gd name="T40" fmla="*/ 677967 w 2226"/>
                <a:gd name="T41" fmla="*/ 941345 h 2292"/>
                <a:gd name="T42" fmla="*/ 740943 w 2226"/>
                <a:gd name="T43" fmla="*/ 906694 h 2292"/>
                <a:gd name="T44" fmla="*/ 780900 w 2226"/>
                <a:gd name="T45" fmla="*/ 882543 h 2292"/>
                <a:gd name="T46" fmla="*/ 823897 w 2226"/>
                <a:gd name="T47" fmla="*/ 861543 h 2292"/>
                <a:gd name="T48" fmla="*/ 860814 w 2226"/>
                <a:gd name="T49" fmla="*/ 735015 h 2292"/>
                <a:gd name="T50" fmla="*/ 874712 w 2226"/>
                <a:gd name="T51" fmla="*/ 676214 h 2292"/>
                <a:gd name="T52" fmla="*/ 869500 w 2226"/>
                <a:gd name="T53" fmla="*/ 572262 h 2292"/>
                <a:gd name="T54" fmla="*/ 900337 w 2226"/>
                <a:gd name="T55" fmla="*/ 529736 h 2292"/>
                <a:gd name="T56" fmla="*/ 951152 w 2226"/>
                <a:gd name="T57" fmla="*/ 460435 h 2292"/>
                <a:gd name="T58" fmla="*/ 965050 w 2226"/>
                <a:gd name="T59" fmla="*/ 384308 h 2292"/>
                <a:gd name="T60" fmla="*/ 936819 w 2226"/>
                <a:gd name="T61" fmla="*/ 314482 h 2292"/>
                <a:gd name="T62" fmla="*/ 894256 w 2226"/>
                <a:gd name="T63" fmla="*/ 295581 h 2292"/>
                <a:gd name="T64" fmla="*/ 834321 w 2226"/>
                <a:gd name="T65" fmla="*/ 242555 h 2292"/>
                <a:gd name="T66" fmla="*/ 756578 w 2226"/>
                <a:gd name="T67" fmla="*/ 236255 h 2292"/>
                <a:gd name="T68" fmla="*/ 725307 w 2226"/>
                <a:gd name="T69" fmla="*/ 234680 h 2292"/>
                <a:gd name="T70" fmla="*/ 710541 w 2226"/>
                <a:gd name="T71" fmla="*/ 206854 h 2292"/>
                <a:gd name="T72" fmla="*/ 656686 w 2226"/>
                <a:gd name="T73" fmla="*/ 182704 h 2292"/>
                <a:gd name="T74" fmla="*/ 612820 w 2226"/>
                <a:gd name="T75" fmla="*/ 214729 h 2292"/>
                <a:gd name="T76" fmla="*/ 581115 w 2226"/>
                <a:gd name="T77" fmla="*/ 212629 h 2292"/>
                <a:gd name="T78" fmla="*/ 541592 w 2226"/>
                <a:gd name="T79" fmla="*/ 201604 h 2292"/>
                <a:gd name="T80" fmla="*/ 571994 w 2226"/>
                <a:gd name="T81" fmla="*/ 140703 h 2292"/>
                <a:gd name="T82" fmla="*/ 581115 w 2226"/>
                <a:gd name="T83" fmla="*/ 96602 h 2292"/>
                <a:gd name="T84" fmla="*/ 560702 w 2226"/>
                <a:gd name="T85" fmla="*/ 35701 h 2292"/>
                <a:gd name="T86" fmla="*/ 488171 w 2226"/>
                <a:gd name="T87" fmla="*/ 70876 h 2292"/>
                <a:gd name="T88" fmla="*/ 435619 w 2226"/>
                <a:gd name="T89" fmla="*/ 89252 h 2292"/>
                <a:gd name="T90" fmla="*/ 416943 w 2226"/>
                <a:gd name="T91" fmla="*/ 98177 h 2292"/>
                <a:gd name="T92" fmla="*/ 352664 w 2226"/>
                <a:gd name="T93" fmla="*/ 92402 h 2292"/>
                <a:gd name="T94" fmla="*/ 352230 w 2226"/>
                <a:gd name="T95" fmla="*/ 35176 h 2292"/>
                <a:gd name="T96" fmla="*/ 323565 w 2226"/>
                <a:gd name="T97" fmla="*/ 0 h 2292"/>
                <a:gd name="T98" fmla="*/ 304021 w 2226"/>
                <a:gd name="T99" fmla="*/ 16275 h 2292"/>
                <a:gd name="T100" fmla="*/ 255812 w 2226"/>
                <a:gd name="T101" fmla="*/ 36751 h 2292"/>
                <a:gd name="T102" fmla="*/ 243217 w 2226"/>
                <a:gd name="T103" fmla="*/ 103952 h 2292"/>
                <a:gd name="T104" fmla="*/ 196745 w 2226"/>
                <a:gd name="T105" fmla="*/ 135453 h 2292"/>
                <a:gd name="T106" fmla="*/ 124214 w 2226"/>
                <a:gd name="T107" fmla="*/ 103427 h 2292"/>
                <a:gd name="T108" fmla="*/ 109882 w 2226"/>
                <a:gd name="T109" fmla="*/ 126003 h 2292"/>
                <a:gd name="T110" fmla="*/ 85995 w 2226"/>
                <a:gd name="T111" fmla="*/ 163278 h 2292"/>
                <a:gd name="T112" fmla="*/ 106842 w 2226"/>
                <a:gd name="T113" fmla="*/ 203704 h 2292"/>
                <a:gd name="T114" fmla="*/ 84257 w 2226"/>
                <a:gd name="T115" fmla="*/ 294006 h 2292"/>
                <a:gd name="T116" fmla="*/ 43432 w 2226"/>
                <a:gd name="T117" fmla="*/ 297681 h 2292"/>
                <a:gd name="T118" fmla="*/ 6949 w 2226"/>
                <a:gd name="T119" fmla="*/ 360682 h 2292"/>
                <a:gd name="T120" fmla="*/ 9555 w 2226"/>
                <a:gd name="T121" fmla="*/ 432609 h 2292"/>
                <a:gd name="T122" fmla="*/ 52118 w 2226"/>
                <a:gd name="T123" fmla="*/ 475135 h 2292"/>
                <a:gd name="T124" fmla="*/ 82954 w 2226"/>
                <a:gd name="T125" fmla="*/ 498235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C6AD68"/>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24" name="Freeform 41"/>
            <p:cNvSpPr>
              <a:spLocks/>
            </p:cNvSpPr>
            <p:nvPr>
              <p:custDataLst>
                <p:tags r:id="rId338"/>
              </p:custDataLst>
            </p:nvPr>
          </p:nvSpPr>
          <p:spPr bwMode="auto">
            <a:xfrm>
              <a:off x="2182593" y="3892731"/>
              <a:ext cx="36573" cy="68472"/>
            </a:xfrm>
            <a:custGeom>
              <a:avLst/>
              <a:gdLst>
                <a:gd name="T0" fmla="*/ 0 w 80"/>
                <a:gd name="T1" fmla="*/ 25913 h 34"/>
                <a:gd name="T2" fmla="*/ 397 w 80"/>
                <a:gd name="T3" fmla="*/ 32824 h 34"/>
                <a:gd name="T4" fmla="*/ 794 w 80"/>
                <a:gd name="T5" fmla="*/ 36279 h 34"/>
                <a:gd name="T6" fmla="*/ 1588 w 80"/>
                <a:gd name="T7" fmla="*/ 41461 h 34"/>
                <a:gd name="T8" fmla="*/ 2778 w 80"/>
                <a:gd name="T9" fmla="*/ 44917 h 34"/>
                <a:gd name="T10" fmla="*/ 5159 w 80"/>
                <a:gd name="T11" fmla="*/ 50099 h 34"/>
                <a:gd name="T12" fmla="*/ 8731 w 80"/>
                <a:gd name="T13" fmla="*/ 53554 h 34"/>
                <a:gd name="T14" fmla="*/ 15875 w 80"/>
                <a:gd name="T15" fmla="*/ 57009 h 34"/>
                <a:gd name="T16" fmla="*/ 21431 w 80"/>
                <a:gd name="T17" fmla="*/ 58737 h 34"/>
                <a:gd name="T18" fmla="*/ 23019 w 80"/>
                <a:gd name="T19" fmla="*/ 57009 h 34"/>
                <a:gd name="T20" fmla="*/ 24606 w 80"/>
                <a:gd name="T21" fmla="*/ 55282 h 34"/>
                <a:gd name="T22" fmla="*/ 25797 w 80"/>
                <a:gd name="T23" fmla="*/ 50099 h 34"/>
                <a:gd name="T24" fmla="*/ 26591 w 80"/>
                <a:gd name="T25" fmla="*/ 46644 h 34"/>
                <a:gd name="T26" fmla="*/ 28972 w 80"/>
                <a:gd name="T27" fmla="*/ 36279 h 34"/>
                <a:gd name="T28" fmla="*/ 31750 w 80"/>
                <a:gd name="T29" fmla="*/ 25913 h 34"/>
                <a:gd name="T30" fmla="*/ 29766 w 80"/>
                <a:gd name="T31" fmla="*/ 17276 h 34"/>
                <a:gd name="T32" fmla="*/ 27781 w 80"/>
                <a:gd name="T33" fmla="*/ 12093 h 34"/>
                <a:gd name="T34" fmla="*/ 25797 w 80"/>
                <a:gd name="T35" fmla="*/ 6910 h 34"/>
                <a:gd name="T36" fmla="*/ 23813 w 80"/>
                <a:gd name="T37" fmla="*/ 3455 h 34"/>
                <a:gd name="T38" fmla="*/ 21828 w 80"/>
                <a:gd name="T39" fmla="*/ 0 h 34"/>
                <a:gd name="T40" fmla="*/ 20241 w 80"/>
                <a:gd name="T41" fmla="*/ 0 h 34"/>
                <a:gd name="T42" fmla="*/ 17859 w 80"/>
                <a:gd name="T43" fmla="*/ 1728 h 34"/>
                <a:gd name="T44" fmla="*/ 16272 w 80"/>
                <a:gd name="T45" fmla="*/ 3455 h 34"/>
                <a:gd name="T46" fmla="*/ 13494 w 80"/>
                <a:gd name="T47" fmla="*/ 3455 h 34"/>
                <a:gd name="T48" fmla="*/ 8334 w 80"/>
                <a:gd name="T49" fmla="*/ 3455 h 34"/>
                <a:gd name="T50" fmla="*/ 5159 w 80"/>
                <a:gd name="T51" fmla="*/ 5183 h 34"/>
                <a:gd name="T52" fmla="*/ 2778 w 80"/>
                <a:gd name="T53" fmla="*/ 8638 h 34"/>
                <a:gd name="T54" fmla="*/ 1588 w 80"/>
                <a:gd name="T55" fmla="*/ 12093 h 34"/>
                <a:gd name="T56" fmla="*/ 794 w 80"/>
                <a:gd name="T57" fmla="*/ 15548 h 34"/>
                <a:gd name="T58" fmla="*/ 397 w 80"/>
                <a:gd name="T59" fmla="*/ 19003 h 34"/>
                <a:gd name="T60" fmla="*/ 0 w 80"/>
                <a:gd name="T61" fmla="*/ 25913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25" name="Freeform 42"/>
            <p:cNvSpPr>
              <a:spLocks/>
            </p:cNvSpPr>
            <p:nvPr>
              <p:custDataLst>
                <p:tags r:id="rId339"/>
              </p:custDataLst>
            </p:nvPr>
          </p:nvSpPr>
          <p:spPr bwMode="auto">
            <a:xfrm>
              <a:off x="2246595" y="3900133"/>
              <a:ext cx="1829" cy="68472"/>
            </a:xfrm>
            <a:custGeom>
              <a:avLst/>
              <a:gdLst>
                <a:gd name="T0" fmla="*/ 0 w 7"/>
                <a:gd name="T1" fmla="*/ 0 h 13"/>
                <a:gd name="T2" fmla="*/ 1588 w 7"/>
                <a:gd name="T3" fmla="*/ 58737 h 13"/>
                <a:gd name="T4" fmla="*/ 1588 w 7"/>
                <a:gd name="T5" fmla="*/ 31628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26" name="Freeform 43"/>
            <p:cNvSpPr>
              <a:spLocks/>
            </p:cNvSpPr>
            <p:nvPr>
              <p:custDataLst>
                <p:tags r:id="rId340"/>
              </p:custDataLst>
            </p:nvPr>
          </p:nvSpPr>
          <p:spPr bwMode="auto">
            <a:xfrm>
              <a:off x="2261225" y="3901984"/>
              <a:ext cx="7315" cy="68473"/>
            </a:xfrm>
            <a:custGeom>
              <a:avLst/>
              <a:gdLst>
                <a:gd name="T0" fmla="*/ 0 w 20"/>
                <a:gd name="T1" fmla="*/ 0 h 6"/>
                <a:gd name="T2" fmla="*/ 2223 w 20"/>
                <a:gd name="T3" fmla="*/ 29369 h 6"/>
                <a:gd name="T4" fmla="*/ 6350 w 20"/>
                <a:gd name="T5" fmla="*/ 58738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27" name="Freeform 44"/>
            <p:cNvSpPr>
              <a:spLocks/>
            </p:cNvSpPr>
            <p:nvPr>
              <p:custDataLst>
                <p:tags r:id="rId341"/>
              </p:custDataLst>
            </p:nvPr>
          </p:nvSpPr>
          <p:spPr bwMode="auto">
            <a:xfrm>
              <a:off x="2277683" y="3890880"/>
              <a:ext cx="9143" cy="66622"/>
            </a:xfrm>
            <a:custGeom>
              <a:avLst/>
              <a:gdLst>
                <a:gd name="T0" fmla="*/ 0 w 14"/>
                <a:gd name="T1" fmla="*/ 57150 h 12"/>
                <a:gd name="T2" fmla="*/ 7937 w 14"/>
                <a:gd name="T3" fmla="*/ 0 h 12"/>
                <a:gd name="T4" fmla="*/ 0 w 14"/>
                <a:gd name="T5" fmla="*/ 57150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28" name="Freeform 45"/>
            <p:cNvSpPr>
              <a:spLocks/>
            </p:cNvSpPr>
            <p:nvPr>
              <p:custDataLst>
                <p:tags r:id="rId342"/>
              </p:custDataLst>
            </p:nvPr>
          </p:nvSpPr>
          <p:spPr bwMode="auto">
            <a:xfrm>
              <a:off x="2253910" y="3881627"/>
              <a:ext cx="12801" cy="68472"/>
            </a:xfrm>
            <a:custGeom>
              <a:avLst/>
              <a:gdLst>
                <a:gd name="T0" fmla="*/ 0 w 27"/>
                <a:gd name="T1" fmla="*/ 0 h 7"/>
                <a:gd name="T2" fmla="*/ 0 w 27"/>
                <a:gd name="T3" fmla="*/ 33564 h 7"/>
                <a:gd name="T4" fmla="*/ 823 w 27"/>
                <a:gd name="T5" fmla="*/ 50346 h 7"/>
                <a:gd name="T6" fmla="*/ 2881 w 27"/>
                <a:gd name="T7" fmla="*/ 58737 h 7"/>
                <a:gd name="T8" fmla="*/ 4116 w 27"/>
                <a:gd name="T9" fmla="*/ 58737 h 7"/>
                <a:gd name="T10" fmla="*/ 6174 w 27"/>
                <a:gd name="T11" fmla="*/ 50346 h 7"/>
                <a:gd name="T12" fmla="*/ 7820 w 27"/>
                <a:gd name="T13" fmla="*/ 33564 h 7"/>
                <a:gd name="T14" fmla="*/ 9467 w 27"/>
                <a:gd name="T15" fmla="*/ 16782 h 7"/>
                <a:gd name="T16" fmla="*/ 11113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29" name="Freeform 46"/>
            <p:cNvSpPr>
              <a:spLocks/>
            </p:cNvSpPr>
            <p:nvPr>
              <p:custDataLst>
                <p:tags r:id="rId343"/>
              </p:custDataLst>
            </p:nvPr>
          </p:nvSpPr>
          <p:spPr bwMode="auto">
            <a:xfrm>
              <a:off x="2310599" y="3914938"/>
              <a:ext cx="16457" cy="70323"/>
            </a:xfrm>
            <a:custGeom>
              <a:avLst/>
              <a:gdLst>
                <a:gd name="T0" fmla="*/ 0 w 27"/>
                <a:gd name="T1" fmla="*/ 0 h 6"/>
                <a:gd name="T2" fmla="*/ 5821 w 27"/>
                <a:gd name="T3" fmla="*/ 30163 h 6"/>
                <a:gd name="T4" fmla="*/ 14287 w 27"/>
                <a:gd name="T5" fmla="*/ 60325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30" name="Line 47"/>
            <p:cNvSpPr>
              <a:spLocks noChangeShapeType="1"/>
            </p:cNvSpPr>
            <p:nvPr>
              <p:custDataLst>
                <p:tags r:id="rId344"/>
              </p:custDataLst>
            </p:nvPr>
          </p:nvSpPr>
          <p:spPr bwMode="auto">
            <a:xfrm flipH="1" flipV="1">
              <a:off x="2319742" y="3911237"/>
              <a:ext cx="7315" cy="11104"/>
            </a:xfrm>
            <a:prstGeom prst="line">
              <a:avLst/>
            </a:prstGeom>
            <a:noFill/>
            <a:ln w="9525">
              <a:solidFill>
                <a:schemeClr val="tx1">
                  <a:lumMod val="85000"/>
                </a:schemeClr>
              </a:solidFill>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31" name="Line 48"/>
            <p:cNvSpPr>
              <a:spLocks noChangeShapeType="1"/>
            </p:cNvSpPr>
            <p:nvPr>
              <p:custDataLst>
                <p:tags r:id="rId345"/>
              </p:custDataLst>
            </p:nvPr>
          </p:nvSpPr>
          <p:spPr bwMode="auto">
            <a:xfrm flipH="1">
              <a:off x="2319742" y="3940847"/>
              <a:ext cx="7315" cy="12953"/>
            </a:xfrm>
            <a:prstGeom prst="line">
              <a:avLst/>
            </a:prstGeom>
            <a:noFill/>
            <a:ln w="9525">
              <a:solidFill>
                <a:schemeClr val="tx1">
                  <a:lumMod val="85000"/>
                </a:schemeClr>
              </a:solidFill>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32" name="Freeform 49"/>
            <p:cNvSpPr>
              <a:spLocks/>
            </p:cNvSpPr>
            <p:nvPr>
              <p:custDataLst>
                <p:tags r:id="rId346"/>
              </p:custDataLst>
            </p:nvPr>
          </p:nvSpPr>
          <p:spPr bwMode="auto">
            <a:xfrm>
              <a:off x="2319742" y="3935295"/>
              <a:ext cx="12801" cy="68473"/>
            </a:xfrm>
            <a:custGeom>
              <a:avLst/>
              <a:gdLst>
                <a:gd name="T0" fmla="*/ 0 w 20"/>
                <a:gd name="T1" fmla="*/ 58738 h 24"/>
                <a:gd name="T2" fmla="*/ 1111 w 20"/>
                <a:gd name="T3" fmla="*/ 58738 h 24"/>
                <a:gd name="T4" fmla="*/ 3334 w 20"/>
                <a:gd name="T5" fmla="*/ 53843 h 24"/>
                <a:gd name="T6" fmla="*/ 5001 w 20"/>
                <a:gd name="T7" fmla="*/ 48948 h 24"/>
                <a:gd name="T8" fmla="*/ 6668 w 20"/>
                <a:gd name="T9" fmla="*/ 39159 h 24"/>
                <a:gd name="T10" fmla="*/ 8335 w 20"/>
                <a:gd name="T11" fmla="*/ 31816 h 24"/>
                <a:gd name="T12" fmla="*/ 10002 w 20"/>
                <a:gd name="T13" fmla="*/ 22027 h 24"/>
                <a:gd name="T14" fmla="*/ 10557 w 20"/>
                <a:gd name="T15" fmla="*/ 9790 h 24"/>
                <a:gd name="T16" fmla="*/ 11113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33" name="Freeform 50"/>
            <p:cNvSpPr>
              <a:spLocks/>
            </p:cNvSpPr>
            <p:nvPr>
              <p:custDataLst>
                <p:tags r:id="rId347"/>
              </p:custDataLst>
            </p:nvPr>
          </p:nvSpPr>
          <p:spPr bwMode="auto">
            <a:xfrm>
              <a:off x="2327057" y="3968605"/>
              <a:ext cx="20116" cy="64772"/>
            </a:xfrm>
            <a:custGeom>
              <a:avLst/>
              <a:gdLst>
                <a:gd name="T0" fmla="*/ 6879 w 33"/>
                <a:gd name="T1" fmla="*/ 15558 h 25"/>
                <a:gd name="T2" fmla="*/ 0 w 33"/>
                <a:gd name="T3" fmla="*/ 42228 h 25"/>
                <a:gd name="T4" fmla="*/ 5292 w 33"/>
                <a:gd name="T5" fmla="*/ 44450 h 25"/>
                <a:gd name="T6" fmla="*/ 10054 w 33"/>
                <a:gd name="T7" fmla="*/ 48895 h 25"/>
                <a:gd name="T8" fmla="*/ 14288 w 33"/>
                <a:gd name="T9" fmla="*/ 55563 h 25"/>
                <a:gd name="T10" fmla="*/ 17463 w 33"/>
                <a:gd name="T11" fmla="*/ 55563 h 25"/>
                <a:gd name="T12" fmla="*/ 17463 w 33"/>
                <a:gd name="T13" fmla="*/ 0 h 25"/>
                <a:gd name="T14" fmla="*/ 14288 w 33"/>
                <a:gd name="T15" fmla="*/ 0 h 25"/>
                <a:gd name="T16" fmla="*/ 6879 w 33"/>
                <a:gd name="T17" fmla="*/ 1555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34" name="Freeform 51"/>
            <p:cNvSpPr>
              <a:spLocks/>
            </p:cNvSpPr>
            <p:nvPr>
              <p:custDataLst>
                <p:tags r:id="rId348"/>
              </p:custDataLst>
            </p:nvPr>
          </p:nvSpPr>
          <p:spPr bwMode="auto">
            <a:xfrm>
              <a:off x="2334371" y="4024123"/>
              <a:ext cx="18287" cy="66622"/>
            </a:xfrm>
            <a:custGeom>
              <a:avLst/>
              <a:gdLst>
                <a:gd name="T0" fmla="*/ 0 w 40"/>
                <a:gd name="T1" fmla="*/ 0 h 18"/>
                <a:gd name="T2" fmla="*/ 1191 w 40"/>
                <a:gd name="T3" fmla="*/ 19050 h 18"/>
                <a:gd name="T4" fmla="*/ 2381 w 40"/>
                <a:gd name="T5" fmla="*/ 34925 h 18"/>
                <a:gd name="T6" fmla="*/ 3969 w 40"/>
                <a:gd name="T7" fmla="*/ 44450 h 18"/>
                <a:gd name="T8" fmla="*/ 5953 w 40"/>
                <a:gd name="T9" fmla="*/ 50800 h 18"/>
                <a:gd name="T10" fmla="*/ 10716 w 40"/>
                <a:gd name="T11" fmla="*/ 57150 h 18"/>
                <a:gd name="T12" fmla="*/ 15875 w 40"/>
                <a:gd name="T13" fmla="*/ 57150 h 18"/>
                <a:gd name="T14" fmla="*/ 15875 w 40"/>
                <a:gd name="T15" fmla="*/ 0 h 18"/>
                <a:gd name="T16" fmla="*/ 11906 w 40"/>
                <a:gd name="T17" fmla="*/ 0 h 18"/>
                <a:gd name="T18" fmla="*/ 7938 w 40"/>
                <a:gd name="T19" fmla="*/ 0 h 18"/>
                <a:gd name="T20" fmla="*/ 3969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35" name="Freeform 52"/>
            <p:cNvSpPr>
              <a:spLocks/>
            </p:cNvSpPr>
            <p:nvPr>
              <p:custDataLst>
                <p:tags r:id="rId349"/>
              </p:custDataLst>
            </p:nvPr>
          </p:nvSpPr>
          <p:spPr bwMode="auto">
            <a:xfrm>
              <a:off x="2345343" y="4053733"/>
              <a:ext cx="3657" cy="66622"/>
            </a:xfrm>
            <a:custGeom>
              <a:avLst/>
              <a:gdLst>
                <a:gd name="T0" fmla="*/ 1155 w 11"/>
                <a:gd name="T1" fmla="*/ 57150 h 32"/>
                <a:gd name="T2" fmla="*/ 1732 w 11"/>
                <a:gd name="T3" fmla="*/ 50006 h 32"/>
                <a:gd name="T4" fmla="*/ 2309 w 11"/>
                <a:gd name="T5" fmla="*/ 44648 h 32"/>
                <a:gd name="T6" fmla="*/ 2598 w 11"/>
                <a:gd name="T7" fmla="*/ 39291 h 32"/>
                <a:gd name="T8" fmla="*/ 2886 w 11"/>
                <a:gd name="T9" fmla="*/ 32147 h 32"/>
                <a:gd name="T10" fmla="*/ 3175 w 11"/>
                <a:gd name="T11" fmla="*/ 16073 h 32"/>
                <a:gd name="T12" fmla="*/ 3175 w 11"/>
                <a:gd name="T13" fmla="*/ 0 h 32"/>
                <a:gd name="T14" fmla="*/ 1732 w 11"/>
                <a:gd name="T15" fmla="*/ 5358 h 32"/>
                <a:gd name="T16" fmla="*/ 866 w 11"/>
                <a:gd name="T17" fmla="*/ 12502 h 32"/>
                <a:gd name="T18" fmla="*/ 289 w 11"/>
                <a:gd name="T19" fmla="*/ 19645 h 32"/>
                <a:gd name="T20" fmla="*/ 0 w 11"/>
                <a:gd name="T21" fmla="*/ 28575 h 32"/>
                <a:gd name="T22" fmla="*/ 0 w 11"/>
                <a:gd name="T23" fmla="*/ 35719 h 32"/>
                <a:gd name="T24" fmla="*/ 289 w 11"/>
                <a:gd name="T25" fmla="*/ 42863 h 32"/>
                <a:gd name="T26" fmla="*/ 577 w 11"/>
                <a:gd name="T27" fmla="*/ 50006 h 32"/>
                <a:gd name="T28" fmla="*/ 1155 w 11"/>
                <a:gd name="T29" fmla="*/ 5715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36" name="Freeform 53"/>
            <p:cNvSpPr>
              <a:spLocks/>
            </p:cNvSpPr>
            <p:nvPr>
              <p:custDataLst>
                <p:tags r:id="rId350"/>
              </p:custDataLst>
            </p:nvPr>
          </p:nvSpPr>
          <p:spPr bwMode="auto">
            <a:xfrm>
              <a:off x="2370945" y="4088895"/>
              <a:ext cx="1829" cy="64770"/>
            </a:xfrm>
            <a:custGeom>
              <a:avLst/>
              <a:gdLst>
                <a:gd name="T0" fmla="*/ 0 w 14"/>
                <a:gd name="T1" fmla="*/ 0 h 24"/>
                <a:gd name="T2" fmla="*/ 0 w 14"/>
                <a:gd name="T3" fmla="*/ 55562 h 24"/>
                <a:gd name="T4" fmla="*/ 1588 w 14"/>
                <a:gd name="T5" fmla="*/ 27781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37" name="Freeform 54"/>
            <p:cNvSpPr>
              <a:spLocks/>
            </p:cNvSpPr>
            <p:nvPr>
              <p:custDataLst>
                <p:tags r:id="rId351"/>
              </p:custDataLst>
            </p:nvPr>
          </p:nvSpPr>
          <p:spPr bwMode="auto">
            <a:xfrm>
              <a:off x="2327057" y="4103700"/>
              <a:ext cx="18287" cy="68472"/>
            </a:xfrm>
            <a:custGeom>
              <a:avLst/>
              <a:gdLst>
                <a:gd name="T0" fmla="*/ 0 w 27"/>
                <a:gd name="T1" fmla="*/ 39158 h 18"/>
                <a:gd name="T2" fmla="*/ 4116 w 27"/>
                <a:gd name="T3" fmla="*/ 48948 h 18"/>
                <a:gd name="T4" fmla="*/ 7644 w 27"/>
                <a:gd name="T5" fmla="*/ 58737 h 18"/>
                <a:gd name="T6" fmla="*/ 12935 w 27"/>
                <a:gd name="T7" fmla="*/ 22842 h 18"/>
                <a:gd name="T8" fmla="*/ 15875 w 27"/>
                <a:gd name="T9" fmla="*/ 0 h 18"/>
                <a:gd name="T10" fmla="*/ 12935 w 27"/>
                <a:gd name="T11" fmla="*/ 0 h 18"/>
                <a:gd name="T12" fmla="*/ 10583 w 27"/>
                <a:gd name="T13" fmla="*/ 3263 h 18"/>
                <a:gd name="T14" fmla="*/ 7644 w 27"/>
                <a:gd name="T15" fmla="*/ 6526 h 18"/>
                <a:gd name="T16" fmla="*/ 5880 w 27"/>
                <a:gd name="T17" fmla="*/ 13053 h 18"/>
                <a:gd name="T18" fmla="*/ 2940 w 27"/>
                <a:gd name="T19" fmla="*/ 26105 h 18"/>
                <a:gd name="T20" fmla="*/ 0 w 27"/>
                <a:gd name="T21" fmla="*/ 3915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38" name="Freeform 55"/>
            <p:cNvSpPr>
              <a:spLocks/>
            </p:cNvSpPr>
            <p:nvPr>
              <p:custDataLst>
                <p:tags r:id="rId352"/>
              </p:custDataLst>
            </p:nvPr>
          </p:nvSpPr>
          <p:spPr bwMode="auto">
            <a:xfrm>
              <a:off x="2310599" y="4179574"/>
              <a:ext cx="27429" cy="66622"/>
            </a:xfrm>
            <a:custGeom>
              <a:avLst/>
              <a:gdLst>
                <a:gd name="T0" fmla="*/ 0 w 47"/>
                <a:gd name="T1" fmla="*/ 41988 h 49"/>
                <a:gd name="T2" fmla="*/ 507 w 47"/>
                <a:gd name="T3" fmla="*/ 45487 h 49"/>
                <a:gd name="T4" fmla="*/ 1013 w 47"/>
                <a:gd name="T5" fmla="*/ 47819 h 49"/>
                <a:gd name="T6" fmla="*/ 2027 w 47"/>
                <a:gd name="T7" fmla="*/ 50152 h 49"/>
                <a:gd name="T8" fmla="*/ 3040 w 47"/>
                <a:gd name="T9" fmla="*/ 52485 h 49"/>
                <a:gd name="T10" fmla="*/ 6080 w 47"/>
                <a:gd name="T11" fmla="*/ 55984 h 49"/>
                <a:gd name="T12" fmla="*/ 7093 w 47"/>
                <a:gd name="T13" fmla="*/ 57150 h 49"/>
                <a:gd name="T14" fmla="*/ 9119 w 47"/>
                <a:gd name="T15" fmla="*/ 57150 h 49"/>
                <a:gd name="T16" fmla="*/ 12159 w 47"/>
                <a:gd name="T17" fmla="*/ 53651 h 49"/>
                <a:gd name="T18" fmla="*/ 14693 w 47"/>
                <a:gd name="T19" fmla="*/ 48986 h 49"/>
                <a:gd name="T20" fmla="*/ 17732 w 47"/>
                <a:gd name="T21" fmla="*/ 45487 h 49"/>
                <a:gd name="T22" fmla="*/ 19759 w 47"/>
                <a:gd name="T23" fmla="*/ 40821 h 49"/>
                <a:gd name="T24" fmla="*/ 22292 w 47"/>
                <a:gd name="T25" fmla="*/ 36156 h 49"/>
                <a:gd name="T26" fmla="*/ 23305 w 47"/>
                <a:gd name="T27" fmla="*/ 31491 h 49"/>
                <a:gd name="T28" fmla="*/ 23812 w 47"/>
                <a:gd name="T29" fmla="*/ 27992 h 49"/>
                <a:gd name="T30" fmla="*/ 23812 w 47"/>
                <a:gd name="T31" fmla="*/ 13996 h 49"/>
                <a:gd name="T32" fmla="*/ 23812 w 47"/>
                <a:gd name="T33" fmla="*/ 0 h 49"/>
                <a:gd name="T34" fmla="*/ 13679 w 47"/>
                <a:gd name="T35" fmla="*/ 0 h 49"/>
                <a:gd name="T36" fmla="*/ 8613 w 47"/>
                <a:gd name="T37" fmla="*/ 9331 h 49"/>
                <a:gd name="T38" fmla="*/ 4560 w 47"/>
                <a:gd name="T39" fmla="*/ 18661 h 49"/>
                <a:gd name="T40" fmla="*/ 2533 w 47"/>
                <a:gd name="T41" fmla="*/ 23327 h 49"/>
                <a:gd name="T42" fmla="*/ 1013 w 47"/>
                <a:gd name="T43" fmla="*/ 29158 h 49"/>
                <a:gd name="T44" fmla="*/ 507 w 47"/>
                <a:gd name="T45" fmla="*/ 34990 h 49"/>
                <a:gd name="T46" fmla="*/ 0 w 47"/>
                <a:gd name="T47" fmla="*/ 41988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39" name="Freeform 56"/>
            <p:cNvSpPr>
              <a:spLocks/>
            </p:cNvSpPr>
            <p:nvPr>
              <p:custDataLst>
                <p:tags r:id="rId353"/>
              </p:custDataLst>
            </p:nvPr>
          </p:nvSpPr>
          <p:spPr bwMode="auto">
            <a:xfrm>
              <a:off x="2332543" y="4151816"/>
              <a:ext cx="14629" cy="66622"/>
            </a:xfrm>
            <a:custGeom>
              <a:avLst/>
              <a:gdLst>
                <a:gd name="T0" fmla="*/ 0 w 26"/>
                <a:gd name="T1" fmla="*/ 0 h 9"/>
                <a:gd name="T2" fmla="*/ 0 w 26"/>
                <a:gd name="T3" fmla="*/ 25400 h 9"/>
                <a:gd name="T4" fmla="*/ 1465 w 26"/>
                <a:gd name="T5" fmla="*/ 44450 h 9"/>
                <a:gd name="T6" fmla="*/ 2931 w 26"/>
                <a:gd name="T7" fmla="*/ 50800 h 9"/>
                <a:gd name="T8" fmla="*/ 5373 w 26"/>
                <a:gd name="T9" fmla="*/ 57150 h 9"/>
                <a:gd name="T10" fmla="*/ 7327 w 26"/>
                <a:gd name="T11" fmla="*/ 50800 h 9"/>
                <a:gd name="T12" fmla="*/ 9769 w 26"/>
                <a:gd name="T13" fmla="*/ 44450 h 9"/>
                <a:gd name="T14" fmla="*/ 11235 w 26"/>
                <a:gd name="T15" fmla="*/ 25400 h 9"/>
                <a:gd name="T16" fmla="*/ 12700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40" name="Freeform 162"/>
            <p:cNvSpPr>
              <a:spLocks/>
            </p:cNvSpPr>
            <p:nvPr>
              <p:custDataLst>
                <p:tags r:id="rId354"/>
              </p:custDataLst>
            </p:nvPr>
          </p:nvSpPr>
          <p:spPr bwMode="auto">
            <a:xfrm>
              <a:off x="2080187" y="4930920"/>
              <a:ext cx="378534" cy="484859"/>
            </a:xfrm>
            <a:custGeom>
              <a:avLst/>
              <a:gdLst>
                <a:gd name="T0" fmla="*/ 11272 w 758"/>
                <a:gd name="T1" fmla="*/ 41854 h 795"/>
                <a:gd name="T2" fmla="*/ 21243 w 758"/>
                <a:gd name="T3" fmla="*/ 46039 h 795"/>
                <a:gd name="T4" fmla="*/ 31214 w 758"/>
                <a:gd name="T5" fmla="*/ 56503 h 795"/>
                <a:gd name="T6" fmla="*/ 38150 w 758"/>
                <a:gd name="T7" fmla="*/ 70106 h 795"/>
                <a:gd name="T8" fmla="*/ 40318 w 758"/>
                <a:gd name="T9" fmla="*/ 88417 h 795"/>
                <a:gd name="T10" fmla="*/ 36416 w 758"/>
                <a:gd name="T11" fmla="*/ 97311 h 795"/>
                <a:gd name="T12" fmla="*/ 35116 w 758"/>
                <a:gd name="T13" fmla="*/ 107251 h 795"/>
                <a:gd name="T14" fmla="*/ 38150 w 758"/>
                <a:gd name="T15" fmla="*/ 125562 h 795"/>
                <a:gd name="T16" fmla="*/ 41185 w 758"/>
                <a:gd name="T17" fmla="*/ 145443 h 795"/>
                <a:gd name="T18" fmla="*/ 35983 w 758"/>
                <a:gd name="T19" fmla="*/ 161138 h 795"/>
                <a:gd name="T20" fmla="*/ 35116 w 758"/>
                <a:gd name="T21" fmla="*/ 184158 h 795"/>
                <a:gd name="T22" fmla="*/ 40318 w 758"/>
                <a:gd name="T23" fmla="*/ 204039 h 795"/>
                <a:gd name="T24" fmla="*/ 42919 w 758"/>
                <a:gd name="T25" fmla="*/ 217118 h 795"/>
                <a:gd name="T26" fmla="*/ 33815 w 758"/>
                <a:gd name="T27" fmla="*/ 239091 h 795"/>
                <a:gd name="T28" fmla="*/ 48988 w 758"/>
                <a:gd name="T29" fmla="*/ 276760 h 795"/>
                <a:gd name="T30" fmla="*/ 59826 w 758"/>
                <a:gd name="T31" fmla="*/ 301873 h 795"/>
                <a:gd name="T32" fmla="*/ 63295 w 758"/>
                <a:gd name="T33" fmla="*/ 325416 h 795"/>
                <a:gd name="T34" fmla="*/ 65896 w 758"/>
                <a:gd name="T35" fmla="*/ 344773 h 795"/>
                <a:gd name="T36" fmla="*/ 81069 w 758"/>
                <a:gd name="T37" fmla="*/ 386104 h 795"/>
                <a:gd name="T38" fmla="*/ 92774 w 758"/>
                <a:gd name="T39" fmla="*/ 409124 h 795"/>
                <a:gd name="T40" fmla="*/ 99711 w 758"/>
                <a:gd name="T41" fmla="*/ 415402 h 795"/>
                <a:gd name="T42" fmla="*/ 108815 w 758"/>
                <a:gd name="T43" fmla="*/ 413309 h 795"/>
                <a:gd name="T44" fmla="*/ 125289 w 758"/>
                <a:gd name="T45" fmla="*/ 398137 h 795"/>
                <a:gd name="T46" fmla="*/ 140462 w 758"/>
                <a:gd name="T47" fmla="*/ 390289 h 795"/>
                <a:gd name="T48" fmla="*/ 153901 w 758"/>
                <a:gd name="T49" fmla="*/ 391336 h 795"/>
                <a:gd name="T50" fmla="*/ 168208 w 758"/>
                <a:gd name="T51" fmla="*/ 402846 h 795"/>
                <a:gd name="T52" fmla="*/ 181213 w 758"/>
                <a:gd name="T53" fmla="*/ 408077 h 795"/>
                <a:gd name="T54" fmla="*/ 189450 w 758"/>
                <a:gd name="T55" fmla="*/ 396567 h 795"/>
                <a:gd name="T56" fmla="*/ 207225 w 758"/>
                <a:gd name="T57" fmla="*/ 389766 h 795"/>
                <a:gd name="T58" fmla="*/ 227601 w 758"/>
                <a:gd name="T59" fmla="*/ 325416 h 795"/>
                <a:gd name="T60" fmla="*/ 233670 w 758"/>
                <a:gd name="T61" fmla="*/ 313906 h 795"/>
                <a:gd name="T62" fmla="*/ 249277 w 758"/>
                <a:gd name="T63" fmla="*/ 305535 h 795"/>
                <a:gd name="T64" fmla="*/ 288294 w 758"/>
                <a:gd name="T65" fmla="*/ 299780 h 795"/>
                <a:gd name="T66" fmla="*/ 297832 w 758"/>
                <a:gd name="T67" fmla="*/ 302919 h 795"/>
                <a:gd name="T68" fmla="*/ 305202 w 758"/>
                <a:gd name="T69" fmla="*/ 306058 h 795"/>
                <a:gd name="T70" fmla="*/ 322543 w 758"/>
                <a:gd name="T71" fmla="*/ 299780 h 795"/>
                <a:gd name="T72" fmla="*/ 328178 w 758"/>
                <a:gd name="T73" fmla="*/ 283038 h 795"/>
                <a:gd name="T74" fmla="*/ 326011 w 758"/>
                <a:gd name="T75" fmla="*/ 261065 h 795"/>
                <a:gd name="T76" fmla="*/ 314739 w 758"/>
                <a:gd name="T77" fmla="*/ 241707 h 795"/>
                <a:gd name="T78" fmla="*/ 307803 w 758"/>
                <a:gd name="T79" fmla="*/ 227582 h 795"/>
                <a:gd name="T80" fmla="*/ 290895 w 758"/>
                <a:gd name="T81" fmla="*/ 209794 h 795"/>
                <a:gd name="T82" fmla="*/ 274421 w 758"/>
                <a:gd name="T83" fmla="*/ 208747 h 795"/>
                <a:gd name="T84" fmla="*/ 262283 w 758"/>
                <a:gd name="T85" fmla="*/ 197761 h 795"/>
                <a:gd name="T86" fmla="*/ 255780 w 758"/>
                <a:gd name="T87" fmla="*/ 182588 h 795"/>
                <a:gd name="T88" fmla="*/ 253612 w 758"/>
                <a:gd name="T89" fmla="*/ 162708 h 795"/>
                <a:gd name="T90" fmla="*/ 252745 w 758"/>
                <a:gd name="T91" fmla="*/ 140734 h 795"/>
                <a:gd name="T92" fmla="*/ 242774 w 758"/>
                <a:gd name="T93" fmla="*/ 126609 h 795"/>
                <a:gd name="T94" fmla="*/ 218063 w 758"/>
                <a:gd name="T95" fmla="*/ 107251 h 795"/>
                <a:gd name="T96" fmla="*/ 190751 w 758"/>
                <a:gd name="T97" fmla="*/ 93125 h 795"/>
                <a:gd name="T98" fmla="*/ 169942 w 758"/>
                <a:gd name="T99" fmla="*/ 87370 h 795"/>
                <a:gd name="T100" fmla="*/ 155635 w 758"/>
                <a:gd name="T101" fmla="*/ 84231 h 795"/>
                <a:gd name="T102" fmla="*/ 143063 w 758"/>
                <a:gd name="T103" fmla="*/ 75861 h 795"/>
                <a:gd name="T104" fmla="*/ 133092 w 758"/>
                <a:gd name="T105" fmla="*/ 63827 h 795"/>
                <a:gd name="T106" fmla="*/ 126589 w 758"/>
                <a:gd name="T107" fmla="*/ 48132 h 795"/>
                <a:gd name="T108" fmla="*/ 120953 w 758"/>
                <a:gd name="T109" fmla="*/ 9940 h 795"/>
                <a:gd name="T110" fmla="*/ 113150 w 758"/>
                <a:gd name="T111" fmla="*/ 1570 h 795"/>
                <a:gd name="T112" fmla="*/ 98410 w 758"/>
                <a:gd name="T113" fmla="*/ 1570 h 795"/>
                <a:gd name="T114" fmla="*/ 75000 w 758"/>
                <a:gd name="T115" fmla="*/ 15695 h 795"/>
                <a:gd name="T116" fmla="*/ 51589 w 758"/>
                <a:gd name="T117" fmla="*/ 34530 h 795"/>
                <a:gd name="T118" fmla="*/ 0 w 758"/>
                <a:gd name="T119" fmla="*/ 41854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41" name="Freeform 163"/>
            <p:cNvSpPr>
              <a:spLocks/>
            </p:cNvSpPr>
            <p:nvPr>
              <p:custDataLst>
                <p:tags r:id="rId355"/>
              </p:custDataLst>
            </p:nvPr>
          </p:nvSpPr>
          <p:spPr bwMode="auto">
            <a:xfrm>
              <a:off x="2327057" y="4266553"/>
              <a:ext cx="137151" cy="251683"/>
            </a:xfrm>
            <a:custGeom>
              <a:avLst/>
              <a:gdLst>
                <a:gd name="T0" fmla="*/ 98129 w 273"/>
                <a:gd name="T1" fmla="*/ 73010 h 414"/>
                <a:gd name="T2" fmla="*/ 92895 w 273"/>
                <a:gd name="T3" fmla="*/ 69359 h 414"/>
                <a:gd name="T4" fmla="*/ 87662 w 273"/>
                <a:gd name="T5" fmla="*/ 63101 h 414"/>
                <a:gd name="T6" fmla="*/ 82864 w 273"/>
                <a:gd name="T7" fmla="*/ 54757 h 414"/>
                <a:gd name="T8" fmla="*/ 79811 w 273"/>
                <a:gd name="T9" fmla="*/ 50064 h 414"/>
                <a:gd name="T10" fmla="*/ 76759 w 273"/>
                <a:gd name="T11" fmla="*/ 48499 h 414"/>
                <a:gd name="T12" fmla="*/ 72833 w 273"/>
                <a:gd name="T13" fmla="*/ 49021 h 414"/>
                <a:gd name="T14" fmla="*/ 70217 w 273"/>
                <a:gd name="T15" fmla="*/ 52671 h 414"/>
                <a:gd name="T16" fmla="*/ 66728 w 273"/>
                <a:gd name="T17" fmla="*/ 44849 h 414"/>
                <a:gd name="T18" fmla="*/ 61930 w 273"/>
                <a:gd name="T19" fmla="*/ 28161 h 414"/>
                <a:gd name="T20" fmla="*/ 57569 w 273"/>
                <a:gd name="T21" fmla="*/ 18774 h 414"/>
                <a:gd name="T22" fmla="*/ 53644 w 273"/>
                <a:gd name="T23" fmla="*/ 13037 h 414"/>
                <a:gd name="T24" fmla="*/ 48410 w 273"/>
                <a:gd name="T25" fmla="*/ 7301 h 414"/>
                <a:gd name="T26" fmla="*/ 41868 w 273"/>
                <a:gd name="T27" fmla="*/ 2607 h 414"/>
                <a:gd name="T28" fmla="*/ 34890 w 273"/>
                <a:gd name="T29" fmla="*/ 3650 h 414"/>
                <a:gd name="T30" fmla="*/ 30093 w 273"/>
                <a:gd name="T31" fmla="*/ 9908 h 414"/>
                <a:gd name="T32" fmla="*/ 27476 w 273"/>
                <a:gd name="T33" fmla="*/ 13037 h 414"/>
                <a:gd name="T34" fmla="*/ 24859 w 273"/>
                <a:gd name="T35" fmla="*/ 16688 h 414"/>
                <a:gd name="T36" fmla="*/ 24423 w 273"/>
                <a:gd name="T37" fmla="*/ 21903 h 414"/>
                <a:gd name="T38" fmla="*/ 25295 w 273"/>
                <a:gd name="T39" fmla="*/ 30768 h 414"/>
                <a:gd name="T40" fmla="*/ 22679 w 273"/>
                <a:gd name="T41" fmla="*/ 40677 h 414"/>
                <a:gd name="T42" fmla="*/ 14392 w 273"/>
                <a:gd name="T43" fmla="*/ 46935 h 414"/>
                <a:gd name="T44" fmla="*/ 7414 w 273"/>
                <a:gd name="T45" fmla="*/ 54236 h 414"/>
                <a:gd name="T46" fmla="*/ 1745 w 273"/>
                <a:gd name="T47" fmla="*/ 61537 h 414"/>
                <a:gd name="T48" fmla="*/ 17445 w 273"/>
                <a:gd name="T49" fmla="*/ 103257 h 414"/>
                <a:gd name="T50" fmla="*/ 31837 w 273"/>
                <a:gd name="T51" fmla="*/ 106907 h 414"/>
                <a:gd name="T52" fmla="*/ 36635 w 273"/>
                <a:gd name="T53" fmla="*/ 109514 h 414"/>
                <a:gd name="T54" fmla="*/ 40560 w 273"/>
                <a:gd name="T55" fmla="*/ 113686 h 414"/>
                <a:gd name="T56" fmla="*/ 43177 w 273"/>
                <a:gd name="T57" fmla="*/ 117858 h 414"/>
                <a:gd name="T58" fmla="*/ 44921 w 273"/>
                <a:gd name="T59" fmla="*/ 123595 h 414"/>
                <a:gd name="T60" fmla="*/ 46230 w 273"/>
                <a:gd name="T61" fmla="*/ 138197 h 414"/>
                <a:gd name="T62" fmla="*/ 44921 w 273"/>
                <a:gd name="T63" fmla="*/ 145498 h 414"/>
                <a:gd name="T64" fmla="*/ 41868 w 273"/>
                <a:gd name="T65" fmla="*/ 152799 h 414"/>
                <a:gd name="T66" fmla="*/ 38815 w 273"/>
                <a:gd name="T67" fmla="*/ 160100 h 414"/>
                <a:gd name="T68" fmla="*/ 37507 w 273"/>
                <a:gd name="T69" fmla="*/ 167401 h 414"/>
                <a:gd name="T70" fmla="*/ 39688 w 273"/>
                <a:gd name="T71" fmla="*/ 178874 h 414"/>
                <a:gd name="T72" fmla="*/ 46666 w 273"/>
                <a:gd name="T73" fmla="*/ 195040 h 414"/>
                <a:gd name="T74" fmla="*/ 51027 w 273"/>
                <a:gd name="T75" fmla="*/ 202863 h 414"/>
                <a:gd name="T76" fmla="*/ 56261 w 273"/>
                <a:gd name="T77" fmla="*/ 209121 h 414"/>
                <a:gd name="T78" fmla="*/ 61494 w 273"/>
                <a:gd name="T79" fmla="*/ 214336 h 414"/>
                <a:gd name="T80" fmla="*/ 66728 w 273"/>
                <a:gd name="T81" fmla="*/ 215900 h 414"/>
                <a:gd name="T82" fmla="*/ 93768 w 273"/>
                <a:gd name="T83" fmla="*/ 207556 h 414"/>
                <a:gd name="T84" fmla="*/ 111213 w 273"/>
                <a:gd name="T85" fmla="*/ 200777 h 414"/>
                <a:gd name="T86" fmla="*/ 116446 w 273"/>
                <a:gd name="T87" fmla="*/ 196605 h 414"/>
                <a:gd name="T88" fmla="*/ 119063 w 273"/>
                <a:gd name="T89" fmla="*/ 192954 h 414"/>
                <a:gd name="T90" fmla="*/ 117318 w 273"/>
                <a:gd name="T91" fmla="*/ 183567 h 414"/>
                <a:gd name="T92" fmla="*/ 114702 w 273"/>
                <a:gd name="T93" fmla="*/ 174702 h 414"/>
                <a:gd name="T94" fmla="*/ 105543 w 273"/>
                <a:gd name="T95" fmla="*/ 161143 h 414"/>
                <a:gd name="T96" fmla="*/ 96820 w 273"/>
                <a:gd name="T97" fmla="*/ 147062 h 414"/>
                <a:gd name="T98" fmla="*/ 93768 w 273"/>
                <a:gd name="T99" fmla="*/ 138718 h 414"/>
                <a:gd name="T100" fmla="*/ 92459 w 273"/>
                <a:gd name="T101" fmla="*/ 128810 h 414"/>
                <a:gd name="T102" fmla="*/ 93768 w 273"/>
                <a:gd name="T103" fmla="*/ 112122 h 414"/>
                <a:gd name="T104" fmla="*/ 96820 w 273"/>
                <a:gd name="T105" fmla="*/ 99085 h 414"/>
                <a:gd name="T106" fmla="*/ 100309 w 273"/>
                <a:gd name="T107" fmla="*/ 87090 h 414"/>
                <a:gd name="T108" fmla="*/ 101182 w 273"/>
                <a:gd name="T109" fmla="*/ 74053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grpSp>
          <p:nvGrpSpPr>
            <p:cNvPr id="542" name="Group 164"/>
            <p:cNvGrpSpPr>
              <a:grpSpLocks/>
            </p:cNvGrpSpPr>
            <p:nvPr>
              <p:custDataLst>
                <p:tags r:id="rId356"/>
              </p:custDataLst>
            </p:nvPr>
          </p:nvGrpSpPr>
          <p:grpSpPr bwMode="auto">
            <a:xfrm>
              <a:off x="1997897" y="4074090"/>
              <a:ext cx="373048" cy="468203"/>
              <a:chOff x="1486" y="2412"/>
              <a:chExt cx="244" cy="256"/>
            </a:xfrm>
          </p:grpSpPr>
          <p:sp>
            <p:nvSpPr>
              <p:cNvPr id="543" name="Freeform 165"/>
              <p:cNvSpPr>
                <a:spLocks/>
              </p:cNvSpPr>
              <p:nvPr/>
            </p:nvSpPr>
            <p:spPr bwMode="auto">
              <a:xfrm>
                <a:off x="1639" y="2457"/>
                <a:ext cx="18" cy="7"/>
              </a:xfrm>
              <a:custGeom>
                <a:avLst/>
                <a:gdLst>
                  <a:gd name="T0" fmla="*/ 0 w 54"/>
                  <a:gd name="T1" fmla="*/ 0 h 22"/>
                  <a:gd name="T2" fmla="*/ 0 w 54"/>
                  <a:gd name="T3" fmla="*/ 6 h 22"/>
                  <a:gd name="T4" fmla="*/ 2 w 54"/>
                  <a:gd name="T5" fmla="*/ 6 h 22"/>
                  <a:gd name="T6" fmla="*/ 3 w 54"/>
                  <a:gd name="T7" fmla="*/ 7 h 22"/>
                  <a:gd name="T8" fmla="*/ 5 w 54"/>
                  <a:gd name="T9" fmla="*/ 7 h 22"/>
                  <a:gd name="T10" fmla="*/ 7 w 54"/>
                  <a:gd name="T11" fmla="*/ 7 h 22"/>
                  <a:gd name="T12" fmla="*/ 8 w 54"/>
                  <a:gd name="T13" fmla="*/ 7 h 22"/>
                  <a:gd name="T14" fmla="*/ 9 w 54"/>
                  <a:gd name="T15" fmla="*/ 7 h 22"/>
                  <a:gd name="T16" fmla="*/ 10 w 54"/>
                  <a:gd name="T17" fmla="*/ 6 h 22"/>
                  <a:gd name="T18" fmla="*/ 11 w 54"/>
                  <a:gd name="T19" fmla="*/ 6 h 22"/>
                  <a:gd name="T20" fmla="*/ 12 w 54"/>
                  <a:gd name="T21" fmla="*/ 5 h 22"/>
                  <a:gd name="T22" fmla="*/ 14 w 54"/>
                  <a:gd name="T23" fmla="*/ 4 h 22"/>
                  <a:gd name="T24" fmla="*/ 16 w 54"/>
                  <a:gd name="T25" fmla="*/ 3 h 22"/>
                  <a:gd name="T26" fmla="*/ 18 w 54"/>
                  <a:gd name="T27" fmla="*/ 2 h 22"/>
                  <a:gd name="T28" fmla="*/ 12 w 54"/>
                  <a:gd name="T29" fmla="*/ 2 h 22"/>
                  <a:gd name="T30" fmla="*/ 7 w 54"/>
                  <a:gd name="T31" fmla="*/ 1 h 22"/>
                  <a:gd name="T32" fmla="*/ 2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44" name="Freeform 166"/>
              <p:cNvSpPr>
                <a:spLocks/>
              </p:cNvSpPr>
              <p:nvPr/>
            </p:nvSpPr>
            <p:spPr bwMode="auto">
              <a:xfrm>
                <a:off x="1526" y="2412"/>
                <a:ext cx="2" cy="8"/>
              </a:xfrm>
              <a:custGeom>
                <a:avLst/>
                <a:gdLst>
                  <a:gd name="T0" fmla="*/ 2 w 6"/>
                  <a:gd name="T1" fmla="*/ 8 h 24"/>
                  <a:gd name="T2" fmla="*/ 2 w 6"/>
                  <a:gd name="T3" fmla="*/ 0 h 24"/>
                  <a:gd name="T4" fmla="*/ 1 w 6"/>
                  <a:gd name="T5" fmla="*/ 0 h 24"/>
                  <a:gd name="T6" fmla="*/ 0 w 6"/>
                  <a:gd name="T7" fmla="*/ 1 h 24"/>
                  <a:gd name="T8" fmla="*/ 0 w 6"/>
                  <a:gd name="T9" fmla="*/ 2 h 24"/>
                  <a:gd name="T10" fmla="*/ 0 w 6"/>
                  <a:gd name="T11" fmla="*/ 4 h 24"/>
                  <a:gd name="T12" fmla="*/ 0 w 6"/>
                  <a:gd name="T13" fmla="*/ 5 h 24"/>
                  <a:gd name="T14" fmla="*/ 0 w 6"/>
                  <a:gd name="T15" fmla="*/ 7 h 24"/>
                  <a:gd name="T16" fmla="*/ 1 w 6"/>
                  <a:gd name="T17" fmla="*/ 8 h 24"/>
                  <a:gd name="T18" fmla="*/ 2 w 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45" name="Freeform 167"/>
              <p:cNvSpPr>
                <a:spLocks/>
              </p:cNvSpPr>
              <p:nvPr/>
            </p:nvSpPr>
            <p:spPr bwMode="auto">
              <a:xfrm>
                <a:off x="1557" y="2438"/>
                <a:ext cx="8" cy="4"/>
              </a:xfrm>
              <a:custGeom>
                <a:avLst/>
                <a:gdLst>
                  <a:gd name="T0" fmla="*/ 0 w 27"/>
                  <a:gd name="T1" fmla="*/ 4 h 12"/>
                  <a:gd name="T2" fmla="*/ 8 w 27"/>
                  <a:gd name="T3" fmla="*/ 4 h 12"/>
                  <a:gd name="T4" fmla="*/ 4 w 27"/>
                  <a:gd name="T5" fmla="*/ 0 h 12"/>
                  <a:gd name="T6" fmla="*/ 0 w 27"/>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46" name="Freeform 168"/>
              <p:cNvSpPr>
                <a:spLocks/>
              </p:cNvSpPr>
              <p:nvPr/>
            </p:nvSpPr>
            <p:spPr bwMode="auto">
              <a:xfrm>
                <a:off x="1486" y="2444"/>
                <a:ext cx="244" cy="224"/>
              </a:xfrm>
              <a:custGeom>
                <a:avLst/>
                <a:gdLst>
                  <a:gd name="T0" fmla="*/ 3 w 743"/>
                  <a:gd name="T1" fmla="*/ 69 h 672"/>
                  <a:gd name="T2" fmla="*/ 16 w 743"/>
                  <a:gd name="T3" fmla="*/ 89 h 672"/>
                  <a:gd name="T4" fmla="*/ 40 w 743"/>
                  <a:gd name="T5" fmla="*/ 98 h 672"/>
                  <a:gd name="T6" fmla="*/ 55 w 743"/>
                  <a:gd name="T7" fmla="*/ 105 h 672"/>
                  <a:gd name="T8" fmla="*/ 65 w 743"/>
                  <a:gd name="T9" fmla="*/ 115 h 672"/>
                  <a:gd name="T10" fmla="*/ 97 w 743"/>
                  <a:gd name="T11" fmla="*/ 126 h 672"/>
                  <a:gd name="T12" fmla="*/ 94 w 743"/>
                  <a:gd name="T13" fmla="*/ 140 h 672"/>
                  <a:gd name="T14" fmla="*/ 102 w 743"/>
                  <a:gd name="T15" fmla="*/ 171 h 672"/>
                  <a:gd name="T16" fmla="*/ 100 w 743"/>
                  <a:gd name="T17" fmla="*/ 178 h 672"/>
                  <a:gd name="T18" fmla="*/ 99 w 743"/>
                  <a:gd name="T19" fmla="*/ 189 h 672"/>
                  <a:gd name="T20" fmla="*/ 108 w 743"/>
                  <a:gd name="T21" fmla="*/ 206 h 672"/>
                  <a:gd name="T22" fmla="*/ 122 w 743"/>
                  <a:gd name="T23" fmla="*/ 220 h 672"/>
                  <a:gd name="T24" fmla="*/ 136 w 743"/>
                  <a:gd name="T25" fmla="*/ 224 h 672"/>
                  <a:gd name="T26" fmla="*/ 153 w 743"/>
                  <a:gd name="T27" fmla="*/ 218 h 672"/>
                  <a:gd name="T28" fmla="*/ 166 w 743"/>
                  <a:gd name="T29" fmla="*/ 206 h 672"/>
                  <a:gd name="T30" fmla="*/ 172 w 743"/>
                  <a:gd name="T31" fmla="*/ 195 h 672"/>
                  <a:gd name="T32" fmla="*/ 157 w 743"/>
                  <a:gd name="T33" fmla="*/ 156 h 672"/>
                  <a:gd name="T34" fmla="*/ 189 w 743"/>
                  <a:gd name="T35" fmla="*/ 167 h 672"/>
                  <a:gd name="T36" fmla="*/ 197 w 743"/>
                  <a:gd name="T37" fmla="*/ 159 h 672"/>
                  <a:gd name="T38" fmla="*/ 214 w 743"/>
                  <a:gd name="T39" fmla="*/ 148 h 672"/>
                  <a:gd name="T40" fmla="*/ 220 w 743"/>
                  <a:gd name="T41" fmla="*/ 147 h 672"/>
                  <a:gd name="T42" fmla="*/ 225 w 743"/>
                  <a:gd name="T43" fmla="*/ 145 h 672"/>
                  <a:gd name="T44" fmla="*/ 219 w 743"/>
                  <a:gd name="T45" fmla="*/ 109 h 672"/>
                  <a:gd name="T46" fmla="*/ 233 w 743"/>
                  <a:gd name="T47" fmla="*/ 98 h 672"/>
                  <a:gd name="T48" fmla="*/ 234 w 743"/>
                  <a:gd name="T49" fmla="*/ 84 h 672"/>
                  <a:gd name="T50" fmla="*/ 238 w 743"/>
                  <a:gd name="T51" fmla="*/ 78 h 672"/>
                  <a:gd name="T52" fmla="*/ 239 w 743"/>
                  <a:gd name="T53" fmla="*/ 71 h 672"/>
                  <a:gd name="T54" fmla="*/ 230 w 743"/>
                  <a:gd name="T55" fmla="*/ 65 h 672"/>
                  <a:gd name="T56" fmla="*/ 225 w 743"/>
                  <a:gd name="T57" fmla="*/ 56 h 672"/>
                  <a:gd name="T58" fmla="*/ 220 w 743"/>
                  <a:gd name="T59" fmla="*/ 48 h 672"/>
                  <a:gd name="T60" fmla="*/ 210 w 743"/>
                  <a:gd name="T61" fmla="*/ 51 h 672"/>
                  <a:gd name="T62" fmla="*/ 207 w 743"/>
                  <a:gd name="T63" fmla="*/ 45 h 672"/>
                  <a:gd name="T64" fmla="*/ 198 w 743"/>
                  <a:gd name="T65" fmla="*/ 38 h 672"/>
                  <a:gd name="T66" fmla="*/ 192 w 743"/>
                  <a:gd name="T67" fmla="*/ 32 h 672"/>
                  <a:gd name="T68" fmla="*/ 176 w 743"/>
                  <a:gd name="T69" fmla="*/ 25 h 672"/>
                  <a:gd name="T70" fmla="*/ 161 w 743"/>
                  <a:gd name="T71" fmla="*/ 29 h 672"/>
                  <a:gd name="T72" fmla="*/ 155 w 743"/>
                  <a:gd name="T73" fmla="*/ 34 h 672"/>
                  <a:gd name="T74" fmla="*/ 143 w 743"/>
                  <a:gd name="T75" fmla="*/ 39 h 672"/>
                  <a:gd name="T76" fmla="*/ 137 w 743"/>
                  <a:gd name="T77" fmla="*/ 35 h 672"/>
                  <a:gd name="T78" fmla="*/ 129 w 743"/>
                  <a:gd name="T79" fmla="*/ 34 h 672"/>
                  <a:gd name="T80" fmla="*/ 118 w 743"/>
                  <a:gd name="T81" fmla="*/ 28 h 672"/>
                  <a:gd name="T82" fmla="*/ 104 w 743"/>
                  <a:gd name="T83" fmla="*/ 28 h 672"/>
                  <a:gd name="T84" fmla="*/ 96 w 743"/>
                  <a:gd name="T85" fmla="*/ 31 h 672"/>
                  <a:gd name="T86" fmla="*/ 83 w 743"/>
                  <a:gd name="T87" fmla="*/ 31 h 672"/>
                  <a:gd name="T88" fmla="*/ 77 w 743"/>
                  <a:gd name="T89" fmla="*/ 17 h 672"/>
                  <a:gd name="T90" fmla="*/ 59 w 743"/>
                  <a:gd name="T91" fmla="*/ 7 h 672"/>
                  <a:gd name="T92" fmla="*/ 49 w 743"/>
                  <a:gd name="T93" fmla="*/ 3 h 672"/>
                  <a:gd name="T94" fmla="*/ 45 w 743"/>
                  <a:gd name="T95" fmla="*/ 15 h 672"/>
                  <a:gd name="T96" fmla="*/ 39 w 743"/>
                  <a:gd name="T97" fmla="*/ 23 h 672"/>
                  <a:gd name="T98" fmla="*/ 39 w 743"/>
                  <a:gd name="T99" fmla="*/ 46 h 672"/>
                  <a:gd name="T100" fmla="*/ 34 w 743"/>
                  <a:gd name="T101" fmla="*/ 65 h 672"/>
                  <a:gd name="T102" fmla="*/ 29 w 743"/>
                  <a:gd name="T103" fmla="*/ 63 h 672"/>
                  <a:gd name="T104" fmla="*/ 23 w 743"/>
                  <a:gd name="T105" fmla="*/ 61 h 672"/>
                  <a:gd name="T106" fmla="*/ 19 w 743"/>
                  <a:gd name="T107" fmla="*/ 56 h 672"/>
                  <a:gd name="T108" fmla="*/ 17 w 743"/>
                  <a:gd name="T109" fmla="*/ 40 h 672"/>
                  <a:gd name="T110" fmla="*/ 24 w 743"/>
                  <a:gd name="T111" fmla="*/ 20 h 672"/>
                  <a:gd name="T112" fmla="*/ 32 w 743"/>
                  <a:gd name="T113" fmla="*/ 5 h 672"/>
                  <a:gd name="T114" fmla="*/ 17 w 743"/>
                  <a:gd name="T115" fmla="*/ 10 h 672"/>
                  <a:gd name="T116" fmla="*/ 5 w 743"/>
                  <a:gd name="T117" fmla="*/ 23 h 672"/>
                  <a:gd name="T118" fmla="*/ 0 w 743"/>
                  <a:gd name="T119" fmla="*/ 40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grpSp>
        <p:sp>
          <p:nvSpPr>
            <p:cNvPr id="547" name="Freeform 194"/>
            <p:cNvSpPr>
              <a:spLocks/>
            </p:cNvSpPr>
            <p:nvPr>
              <p:custDataLst>
                <p:tags r:id="rId357"/>
              </p:custDataLst>
            </p:nvPr>
          </p:nvSpPr>
          <p:spPr bwMode="auto">
            <a:xfrm>
              <a:off x="2334371" y="5282535"/>
              <a:ext cx="243213" cy="309052"/>
            </a:xfrm>
            <a:custGeom>
              <a:avLst/>
              <a:gdLst>
                <a:gd name="T0" fmla="*/ 6082 w 486"/>
                <a:gd name="T1" fmla="*/ 92396 h 505"/>
                <a:gd name="T2" fmla="*/ 13468 w 486"/>
                <a:gd name="T3" fmla="*/ 103945 h 505"/>
                <a:gd name="T4" fmla="*/ 22156 w 486"/>
                <a:gd name="T5" fmla="*/ 121794 h 505"/>
                <a:gd name="T6" fmla="*/ 35624 w 486"/>
                <a:gd name="T7" fmla="*/ 139644 h 505"/>
                <a:gd name="T8" fmla="*/ 54739 w 486"/>
                <a:gd name="T9" fmla="*/ 153818 h 505"/>
                <a:gd name="T10" fmla="*/ 73855 w 486"/>
                <a:gd name="T11" fmla="*/ 162743 h 505"/>
                <a:gd name="T12" fmla="*/ 106872 w 486"/>
                <a:gd name="T13" fmla="*/ 172192 h 505"/>
                <a:gd name="T14" fmla="*/ 128160 w 486"/>
                <a:gd name="T15" fmla="*/ 180592 h 505"/>
                <a:gd name="T16" fmla="*/ 129898 w 486"/>
                <a:gd name="T17" fmla="*/ 200016 h 505"/>
                <a:gd name="T18" fmla="*/ 120340 w 486"/>
                <a:gd name="T19" fmla="*/ 219440 h 505"/>
                <a:gd name="T20" fmla="*/ 115996 w 486"/>
                <a:gd name="T21" fmla="*/ 232564 h 505"/>
                <a:gd name="T22" fmla="*/ 115561 w 486"/>
                <a:gd name="T23" fmla="*/ 243064 h 505"/>
                <a:gd name="T24" fmla="*/ 120774 w 486"/>
                <a:gd name="T25" fmla="*/ 253039 h 505"/>
                <a:gd name="T26" fmla="*/ 129898 w 486"/>
                <a:gd name="T27" fmla="*/ 259338 h 505"/>
                <a:gd name="T28" fmla="*/ 149447 w 486"/>
                <a:gd name="T29" fmla="*/ 264588 h 505"/>
                <a:gd name="T30" fmla="*/ 168128 w 486"/>
                <a:gd name="T31" fmla="*/ 264588 h 505"/>
                <a:gd name="T32" fmla="*/ 180293 w 486"/>
                <a:gd name="T33" fmla="*/ 259338 h 505"/>
                <a:gd name="T34" fmla="*/ 193760 w 486"/>
                <a:gd name="T35" fmla="*/ 248839 h 505"/>
                <a:gd name="T36" fmla="*/ 205490 w 486"/>
                <a:gd name="T37" fmla="*/ 234664 h 505"/>
                <a:gd name="T38" fmla="*/ 210704 w 486"/>
                <a:gd name="T39" fmla="*/ 219440 h 505"/>
                <a:gd name="T40" fmla="*/ 210269 w 486"/>
                <a:gd name="T41" fmla="*/ 208416 h 505"/>
                <a:gd name="T42" fmla="*/ 207662 w 486"/>
                <a:gd name="T43" fmla="*/ 187941 h 505"/>
                <a:gd name="T44" fmla="*/ 204621 w 486"/>
                <a:gd name="T45" fmla="*/ 165892 h 505"/>
                <a:gd name="T46" fmla="*/ 202015 w 486"/>
                <a:gd name="T47" fmla="*/ 141744 h 505"/>
                <a:gd name="T48" fmla="*/ 198105 w 486"/>
                <a:gd name="T49" fmla="*/ 132294 h 505"/>
                <a:gd name="T50" fmla="*/ 190719 w 486"/>
                <a:gd name="T51" fmla="*/ 125469 h 505"/>
                <a:gd name="T52" fmla="*/ 179424 w 486"/>
                <a:gd name="T53" fmla="*/ 121794 h 505"/>
                <a:gd name="T54" fmla="*/ 170301 w 486"/>
                <a:gd name="T55" fmla="*/ 116545 h 505"/>
                <a:gd name="T56" fmla="*/ 160743 w 486"/>
                <a:gd name="T57" fmla="*/ 108670 h 505"/>
                <a:gd name="T58" fmla="*/ 143365 w 486"/>
                <a:gd name="T59" fmla="*/ 98696 h 505"/>
                <a:gd name="T60" fmla="*/ 125988 w 486"/>
                <a:gd name="T61" fmla="*/ 90296 h 505"/>
                <a:gd name="T62" fmla="*/ 118602 w 486"/>
                <a:gd name="T63" fmla="*/ 83996 h 505"/>
                <a:gd name="T64" fmla="*/ 114692 w 486"/>
                <a:gd name="T65" fmla="*/ 79271 h 505"/>
                <a:gd name="T66" fmla="*/ 113389 w 486"/>
                <a:gd name="T67" fmla="*/ 65622 h 505"/>
                <a:gd name="T68" fmla="*/ 113389 w 486"/>
                <a:gd name="T69" fmla="*/ 47248 h 505"/>
                <a:gd name="T70" fmla="*/ 110782 w 486"/>
                <a:gd name="T71" fmla="*/ 37273 h 505"/>
                <a:gd name="T72" fmla="*/ 104700 w 486"/>
                <a:gd name="T73" fmla="*/ 28874 h 505"/>
                <a:gd name="T74" fmla="*/ 101659 w 486"/>
                <a:gd name="T75" fmla="*/ 19424 h 505"/>
                <a:gd name="T76" fmla="*/ 86454 w 486"/>
                <a:gd name="T77" fmla="*/ 6300 h 505"/>
                <a:gd name="T78" fmla="*/ 80806 w 486"/>
                <a:gd name="T79" fmla="*/ 4200 h 505"/>
                <a:gd name="T80" fmla="*/ 75158 w 486"/>
                <a:gd name="T81" fmla="*/ 1050 h 505"/>
                <a:gd name="T82" fmla="*/ 60387 w 486"/>
                <a:gd name="T83" fmla="*/ 525 h 505"/>
                <a:gd name="T84" fmla="*/ 30411 w 486"/>
                <a:gd name="T85" fmla="*/ 5775 h 505"/>
                <a:gd name="T86" fmla="*/ 18246 w 486"/>
                <a:gd name="T87" fmla="*/ 11025 h 505"/>
                <a:gd name="T88" fmla="*/ 10427 w 486"/>
                <a:gd name="T89" fmla="*/ 19424 h 505"/>
                <a:gd name="T90" fmla="*/ 8689 w 486"/>
                <a:gd name="T91" fmla="*/ 33598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48" name="Freeform 195"/>
            <p:cNvSpPr>
              <a:spLocks/>
            </p:cNvSpPr>
            <p:nvPr>
              <p:custDataLst>
                <p:tags r:id="rId358"/>
              </p:custDataLst>
            </p:nvPr>
          </p:nvSpPr>
          <p:spPr bwMode="auto">
            <a:xfrm>
              <a:off x="2530039" y="4355382"/>
              <a:ext cx="84119" cy="127692"/>
            </a:xfrm>
            <a:custGeom>
              <a:avLst/>
              <a:gdLst>
                <a:gd name="T0" fmla="*/ 3079 w 166"/>
                <a:gd name="T1" fmla="*/ 96371 h 208"/>
                <a:gd name="T2" fmla="*/ 34753 w 166"/>
                <a:gd name="T3" fmla="*/ 109537 h 208"/>
                <a:gd name="T4" fmla="*/ 37392 w 166"/>
                <a:gd name="T5" fmla="*/ 109010 h 208"/>
                <a:gd name="T6" fmla="*/ 39592 w 166"/>
                <a:gd name="T7" fmla="*/ 107431 h 208"/>
                <a:gd name="T8" fmla="*/ 42671 w 166"/>
                <a:gd name="T9" fmla="*/ 104271 h 208"/>
                <a:gd name="T10" fmla="*/ 45751 w 166"/>
                <a:gd name="T11" fmla="*/ 101111 h 208"/>
                <a:gd name="T12" fmla="*/ 51469 w 166"/>
                <a:gd name="T13" fmla="*/ 92685 h 208"/>
                <a:gd name="T14" fmla="*/ 57188 w 166"/>
                <a:gd name="T15" fmla="*/ 83206 h 208"/>
                <a:gd name="T16" fmla="*/ 67746 w 166"/>
                <a:gd name="T17" fmla="*/ 64248 h 208"/>
                <a:gd name="T18" fmla="*/ 73025 w 166"/>
                <a:gd name="T19" fmla="*/ 54242 h 208"/>
                <a:gd name="T20" fmla="*/ 63347 w 166"/>
                <a:gd name="T21" fmla="*/ 49502 h 208"/>
                <a:gd name="T22" fmla="*/ 55429 w 166"/>
                <a:gd name="T23" fmla="*/ 44236 h 208"/>
                <a:gd name="T24" fmla="*/ 47510 w 166"/>
                <a:gd name="T25" fmla="*/ 38970 h 208"/>
                <a:gd name="T26" fmla="*/ 40912 w 166"/>
                <a:gd name="T27" fmla="*/ 33704 h 208"/>
                <a:gd name="T28" fmla="*/ 37832 w 166"/>
                <a:gd name="T29" fmla="*/ 30544 h 208"/>
                <a:gd name="T30" fmla="*/ 35633 w 166"/>
                <a:gd name="T31" fmla="*/ 27911 h 208"/>
                <a:gd name="T32" fmla="*/ 32993 w 166"/>
                <a:gd name="T33" fmla="*/ 24751 h 208"/>
                <a:gd name="T34" fmla="*/ 31234 w 166"/>
                <a:gd name="T35" fmla="*/ 21065 h 208"/>
                <a:gd name="T36" fmla="*/ 29474 w 166"/>
                <a:gd name="T37" fmla="*/ 17378 h 208"/>
                <a:gd name="T38" fmla="*/ 28154 w 166"/>
                <a:gd name="T39" fmla="*/ 13692 h 208"/>
                <a:gd name="T40" fmla="*/ 27274 w 166"/>
                <a:gd name="T41" fmla="*/ 9479 h 208"/>
                <a:gd name="T42" fmla="*/ 26395 w 166"/>
                <a:gd name="T43" fmla="*/ 5793 h 208"/>
                <a:gd name="T44" fmla="*/ 21995 w 166"/>
                <a:gd name="T45" fmla="*/ 5266 h 208"/>
                <a:gd name="T46" fmla="*/ 18916 w 166"/>
                <a:gd name="T47" fmla="*/ 4213 h 208"/>
                <a:gd name="T48" fmla="*/ 17596 w 166"/>
                <a:gd name="T49" fmla="*/ 2633 h 208"/>
                <a:gd name="T50" fmla="*/ 17156 w 166"/>
                <a:gd name="T51" fmla="*/ 1580 h 208"/>
                <a:gd name="T52" fmla="*/ 16717 w 166"/>
                <a:gd name="T53" fmla="*/ 527 h 208"/>
                <a:gd name="T54" fmla="*/ 15837 w 166"/>
                <a:gd name="T55" fmla="*/ 0 h 208"/>
                <a:gd name="T56" fmla="*/ 14077 w 166"/>
                <a:gd name="T57" fmla="*/ 527 h 208"/>
                <a:gd name="T58" fmla="*/ 11878 w 166"/>
                <a:gd name="T59" fmla="*/ 2633 h 208"/>
                <a:gd name="T60" fmla="*/ 8798 w 166"/>
                <a:gd name="T61" fmla="*/ 5793 h 208"/>
                <a:gd name="T62" fmla="*/ 4839 w 166"/>
                <a:gd name="T63" fmla="*/ 11586 h 208"/>
                <a:gd name="T64" fmla="*/ 3079 w 166"/>
                <a:gd name="T65" fmla="*/ 15272 h 208"/>
                <a:gd name="T66" fmla="*/ 1760 w 166"/>
                <a:gd name="T67" fmla="*/ 19485 h 208"/>
                <a:gd name="T68" fmla="*/ 880 w 166"/>
                <a:gd name="T69" fmla="*/ 23698 h 208"/>
                <a:gd name="T70" fmla="*/ 0 w 166"/>
                <a:gd name="T71" fmla="*/ 28437 h 208"/>
                <a:gd name="T72" fmla="*/ 0 w 166"/>
                <a:gd name="T73" fmla="*/ 31597 h 208"/>
                <a:gd name="T74" fmla="*/ 880 w 166"/>
                <a:gd name="T75" fmla="*/ 34230 h 208"/>
                <a:gd name="T76" fmla="*/ 1320 w 166"/>
                <a:gd name="T77" fmla="*/ 36863 h 208"/>
                <a:gd name="T78" fmla="*/ 2200 w 166"/>
                <a:gd name="T79" fmla="*/ 40023 h 208"/>
                <a:gd name="T80" fmla="*/ 4399 w 166"/>
                <a:gd name="T81" fmla="*/ 45289 h 208"/>
                <a:gd name="T82" fmla="*/ 7478 w 166"/>
                <a:gd name="T83" fmla="*/ 51609 h 208"/>
                <a:gd name="T84" fmla="*/ 9678 w 166"/>
                <a:gd name="T85" fmla="*/ 57402 h 208"/>
                <a:gd name="T86" fmla="*/ 12317 w 166"/>
                <a:gd name="T87" fmla="*/ 63194 h 208"/>
                <a:gd name="T88" fmla="*/ 13197 w 166"/>
                <a:gd name="T89" fmla="*/ 66354 h 208"/>
                <a:gd name="T90" fmla="*/ 14077 w 166"/>
                <a:gd name="T91" fmla="*/ 70040 h 208"/>
                <a:gd name="T92" fmla="*/ 14517 w 166"/>
                <a:gd name="T93" fmla="*/ 73200 h 208"/>
                <a:gd name="T94" fmla="*/ 14517 w 166"/>
                <a:gd name="T95" fmla="*/ 77413 h 208"/>
                <a:gd name="T96" fmla="*/ 14077 w 166"/>
                <a:gd name="T97" fmla="*/ 80573 h 208"/>
                <a:gd name="T98" fmla="*/ 13637 w 166"/>
                <a:gd name="T99" fmla="*/ 83733 h 208"/>
                <a:gd name="T100" fmla="*/ 12317 w 166"/>
                <a:gd name="T101" fmla="*/ 86892 h 208"/>
                <a:gd name="T102" fmla="*/ 10998 w 166"/>
                <a:gd name="T103" fmla="*/ 88999 h 208"/>
                <a:gd name="T104" fmla="*/ 9238 w 166"/>
                <a:gd name="T105" fmla="*/ 91632 h 208"/>
                <a:gd name="T106" fmla="*/ 7478 w 166"/>
                <a:gd name="T107" fmla="*/ 93212 h 208"/>
                <a:gd name="T108" fmla="*/ 4839 w 166"/>
                <a:gd name="T109" fmla="*/ 94792 h 208"/>
                <a:gd name="T110" fmla="*/ 3079 w 166"/>
                <a:gd name="T111" fmla="*/ 96371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49" name="Freeform 204"/>
            <p:cNvSpPr>
              <a:spLocks/>
            </p:cNvSpPr>
            <p:nvPr>
              <p:custDataLst>
                <p:tags r:id="rId359"/>
              </p:custDataLst>
            </p:nvPr>
          </p:nvSpPr>
          <p:spPr bwMode="auto">
            <a:xfrm>
              <a:off x="2138705" y="6120860"/>
              <a:ext cx="29259" cy="70323"/>
            </a:xfrm>
            <a:custGeom>
              <a:avLst/>
              <a:gdLst>
                <a:gd name="T0" fmla="*/ 6230 w 53"/>
                <a:gd name="T1" fmla="*/ 0 h 80"/>
                <a:gd name="T2" fmla="*/ 3834 w 53"/>
                <a:gd name="T3" fmla="*/ 3770 h 80"/>
                <a:gd name="T4" fmla="*/ 1917 w 53"/>
                <a:gd name="T5" fmla="*/ 7541 h 80"/>
                <a:gd name="T6" fmla="*/ 958 w 53"/>
                <a:gd name="T7" fmla="*/ 9803 h 80"/>
                <a:gd name="T8" fmla="*/ 479 w 53"/>
                <a:gd name="T9" fmla="*/ 12065 h 80"/>
                <a:gd name="T10" fmla="*/ 0 w 53"/>
                <a:gd name="T11" fmla="*/ 15081 h 80"/>
                <a:gd name="T12" fmla="*/ 0 w 53"/>
                <a:gd name="T13" fmla="*/ 18852 h 80"/>
                <a:gd name="T14" fmla="*/ 0 w 53"/>
                <a:gd name="T15" fmla="*/ 22622 h 80"/>
                <a:gd name="T16" fmla="*/ 958 w 53"/>
                <a:gd name="T17" fmla="*/ 29408 h 80"/>
                <a:gd name="T18" fmla="*/ 2875 w 53"/>
                <a:gd name="T19" fmla="*/ 36195 h 80"/>
                <a:gd name="T20" fmla="*/ 4313 w 53"/>
                <a:gd name="T21" fmla="*/ 42982 h 80"/>
                <a:gd name="T22" fmla="*/ 6230 w 53"/>
                <a:gd name="T23" fmla="*/ 49768 h 80"/>
                <a:gd name="T24" fmla="*/ 9585 w 53"/>
                <a:gd name="T25" fmla="*/ 55047 h 80"/>
                <a:gd name="T26" fmla="*/ 10543 w 53"/>
                <a:gd name="T27" fmla="*/ 57309 h 80"/>
                <a:gd name="T28" fmla="*/ 12460 w 53"/>
                <a:gd name="T29" fmla="*/ 58817 h 80"/>
                <a:gd name="T30" fmla="*/ 14377 w 53"/>
                <a:gd name="T31" fmla="*/ 60325 h 80"/>
                <a:gd name="T32" fmla="*/ 15815 w 53"/>
                <a:gd name="T33" fmla="*/ 60325 h 80"/>
                <a:gd name="T34" fmla="*/ 17253 w 53"/>
                <a:gd name="T35" fmla="*/ 59571 h 80"/>
                <a:gd name="T36" fmla="*/ 18211 w 53"/>
                <a:gd name="T37" fmla="*/ 58817 h 80"/>
                <a:gd name="T38" fmla="*/ 20128 w 53"/>
                <a:gd name="T39" fmla="*/ 57309 h 80"/>
                <a:gd name="T40" fmla="*/ 21566 w 53"/>
                <a:gd name="T41" fmla="*/ 55047 h 80"/>
                <a:gd name="T42" fmla="*/ 23004 w 53"/>
                <a:gd name="T43" fmla="*/ 52784 h 80"/>
                <a:gd name="T44" fmla="*/ 24442 w 53"/>
                <a:gd name="T45" fmla="*/ 50522 h 80"/>
                <a:gd name="T46" fmla="*/ 25400 w 53"/>
                <a:gd name="T47" fmla="*/ 48260 h 80"/>
                <a:gd name="T48" fmla="*/ 25400 w 53"/>
                <a:gd name="T49" fmla="*/ 46752 h 80"/>
                <a:gd name="T50" fmla="*/ 24921 w 53"/>
                <a:gd name="T51" fmla="*/ 40719 h 80"/>
                <a:gd name="T52" fmla="*/ 23483 w 53"/>
                <a:gd name="T53" fmla="*/ 35441 h 80"/>
                <a:gd name="T54" fmla="*/ 22045 w 53"/>
                <a:gd name="T55" fmla="*/ 31671 h 80"/>
                <a:gd name="T56" fmla="*/ 20608 w 53"/>
                <a:gd name="T57" fmla="*/ 27900 h 80"/>
                <a:gd name="T58" fmla="*/ 19170 w 53"/>
                <a:gd name="T59" fmla="*/ 24130 h 80"/>
                <a:gd name="T60" fmla="*/ 17253 w 53"/>
                <a:gd name="T61" fmla="*/ 20360 h 80"/>
                <a:gd name="T62" fmla="*/ 16294 w 53"/>
                <a:gd name="T63" fmla="*/ 15081 h 80"/>
                <a:gd name="T64" fmla="*/ 15815 w 53"/>
                <a:gd name="T65" fmla="*/ 9049 h 80"/>
                <a:gd name="T66" fmla="*/ 15815 w 53"/>
                <a:gd name="T67" fmla="*/ 7541 h 80"/>
                <a:gd name="T68" fmla="*/ 14857 w 53"/>
                <a:gd name="T69" fmla="*/ 6033 h 80"/>
                <a:gd name="T70" fmla="*/ 13898 w 53"/>
                <a:gd name="T71" fmla="*/ 4524 h 80"/>
                <a:gd name="T72" fmla="*/ 11981 w 53"/>
                <a:gd name="T73" fmla="*/ 3016 h 80"/>
                <a:gd name="T74" fmla="*/ 9106 w 53"/>
                <a:gd name="T75" fmla="*/ 754 h 80"/>
                <a:gd name="T76" fmla="*/ 6230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50" name="Freeform 205"/>
            <p:cNvSpPr>
              <a:spLocks/>
            </p:cNvSpPr>
            <p:nvPr>
              <p:custDataLst>
                <p:tags r:id="rId360"/>
              </p:custDataLst>
            </p:nvPr>
          </p:nvSpPr>
          <p:spPr bwMode="auto">
            <a:xfrm>
              <a:off x="2173449" y="6231896"/>
              <a:ext cx="20116" cy="62920"/>
            </a:xfrm>
            <a:custGeom>
              <a:avLst/>
              <a:gdLst>
                <a:gd name="T0" fmla="*/ 0 w 41"/>
                <a:gd name="T1" fmla="*/ 53975 h 43"/>
                <a:gd name="T2" fmla="*/ 11500 w 41"/>
                <a:gd name="T3" fmla="*/ 53975 h 43"/>
                <a:gd name="T4" fmla="*/ 17463 w 41"/>
                <a:gd name="T5" fmla="*/ 30126 h 43"/>
                <a:gd name="T6" fmla="*/ 16185 w 41"/>
                <a:gd name="T7" fmla="*/ 15063 h 43"/>
                <a:gd name="T8" fmla="*/ 14482 w 41"/>
                <a:gd name="T9" fmla="*/ 0 h 43"/>
                <a:gd name="T10" fmla="*/ 11500 w 41"/>
                <a:gd name="T11" fmla="*/ 5021 h 43"/>
                <a:gd name="T12" fmla="*/ 8519 w 41"/>
                <a:gd name="T13" fmla="*/ 11297 h 43"/>
                <a:gd name="T14" fmla="*/ 6389 w 41"/>
                <a:gd name="T15" fmla="*/ 17573 h 43"/>
                <a:gd name="T16" fmla="*/ 4259 w 41"/>
                <a:gd name="T17" fmla="*/ 23849 h 43"/>
                <a:gd name="T18" fmla="*/ 2556 w 41"/>
                <a:gd name="T19" fmla="*/ 30126 h 43"/>
                <a:gd name="T20" fmla="*/ 1278 w 41"/>
                <a:gd name="T21" fmla="*/ 37657 h 43"/>
                <a:gd name="T22" fmla="*/ 426 w 41"/>
                <a:gd name="T23" fmla="*/ 46444 h 43"/>
                <a:gd name="T24" fmla="*/ 0 w 41"/>
                <a:gd name="T25" fmla="*/ 5397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51" name="Freeform 215"/>
            <p:cNvSpPr>
              <a:spLocks/>
            </p:cNvSpPr>
            <p:nvPr>
              <p:custDataLst>
                <p:tags r:id="rId361"/>
              </p:custDataLst>
            </p:nvPr>
          </p:nvSpPr>
          <p:spPr bwMode="auto">
            <a:xfrm>
              <a:off x="1855261" y="3881627"/>
              <a:ext cx="60347" cy="68472"/>
            </a:xfrm>
            <a:custGeom>
              <a:avLst/>
              <a:gdLst>
                <a:gd name="T0" fmla="*/ 0 w 120"/>
                <a:gd name="T1" fmla="*/ 18880 h 56"/>
                <a:gd name="T2" fmla="*/ 1746 w 120"/>
                <a:gd name="T3" fmla="*/ 27271 h 56"/>
                <a:gd name="T4" fmla="*/ 4366 w 120"/>
                <a:gd name="T5" fmla="*/ 34613 h 56"/>
                <a:gd name="T6" fmla="*/ 6549 w 120"/>
                <a:gd name="T7" fmla="*/ 38808 h 56"/>
                <a:gd name="T8" fmla="*/ 9168 w 120"/>
                <a:gd name="T9" fmla="*/ 43004 h 56"/>
                <a:gd name="T10" fmla="*/ 11787 w 120"/>
                <a:gd name="T11" fmla="*/ 46151 h 56"/>
                <a:gd name="T12" fmla="*/ 15280 w 120"/>
                <a:gd name="T13" fmla="*/ 48248 h 56"/>
                <a:gd name="T14" fmla="*/ 18772 w 120"/>
                <a:gd name="T15" fmla="*/ 50346 h 56"/>
                <a:gd name="T16" fmla="*/ 22265 w 120"/>
                <a:gd name="T17" fmla="*/ 51395 h 56"/>
                <a:gd name="T18" fmla="*/ 29250 w 120"/>
                <a:gd name="T19" fmla="*/ 52444 h 56"/>
                <a:gd name="T20" fmla="*/ 37108 w 120"/>
                <a:gd name="T21" fmla="*/ 53493 h 56"/>
                <a:gd name="T22" fmla="*/ 44530 w 120"/>
                <a:gd name="T23" fmla="*/ 54542 h 56"/>
                <a:gd name="T24" fmla="*/ 52388 w 120"/>
                <a:gd name="T25" fmla="*/ 58737 h 56"/>
                <a:gd name="T26" fmla="*/ 52388 w 120"/>
                <a:gd name="T27" fmla="*/ 38808 h 56"/>
                <a:gd name="T28" fmla="*/ 48459 w 120"/>
                <a:gd name="T29" fmla="*/ 35662 h 56"/>
                <a:gd name="T30" fmla="*/ 44530 w 120"/>
                <a:gd name="T31" fmla="*/ 31466 h 56"/>
                <a:gd name="T32" fmla="*/ 41037 w 120"/>
                <a:gd name="T33" fmla="*/ 25173 h 56"/>
                <a:gd name="T34" fmla="*/ 38418 w 120"/>
                <a:gd name="T35" fmla="*/ 18880 h 56"/>
                <a:gd name="T36" fmla="*/ 35362 w 120"/>
                <a:gd name="T37" fmla="*/ 13635 h 56"/>
                <a:gd name="T38" fmla="*/ 32743 w 120"/>
                <a:gd name="T39" fmla="*/ 7342 h 56"/>
                <a:gd name="T40" fmla="*/ 29250 w 120"/>
                <a:gd name="T41" fmla="*/ 3147 h 56"/>
                <a:gd name="T42" fmla="*/ 26194 w 120"/>
                <a:gd name="T43" fmla="*/ 0 h 56"/>
                <a:gd name="T44" fmla="*/ 24011 w 120"/>
                <a:gd name="T45" fmla="*/ 1049 h 56"/>
                <a:gd name="T46" fmla="*/ 20955 w 120"/>
                <a:gd name="T47" fmla="*/ 3147 h 56"/>
                <a:gd name="T48" fmla="*/ 17899 w 120"/>
                <a:gd name="T49" fmla="*/ 6293 h 56"/>
                <a:gd name="T50" fmla="*/ 14407 w 120"/>
                <a:gd name="T51" fmla="*/ 9440 h 56"/>
                <a:gd name="T52" fmla="*/ 10478 w 120"/>
                <a:gd name="T53" fmla="*/ 13635 h 56"/>
                <a:gd name="T54" fmla="*/ 6985 w 120"/>
                <a:gd name="T55" fmla="*/ 15733 h 56"/>
                <a:gd name="T56" fmla="*/ 3493 w 120"/>
                <a:gd name="T57" fmla="*/ 18880 h 56"/>
                <a:gd name="T58" fmla="*/ 0 w 120"/>
                <a:gd name="T59" fmla="*/ 18880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52" name="Freeform 218"/>
            <p:cNvSpPr>
              <a:spLocks/>
            </p:cNvSpPr>
            <p:nvPr>
              <p:custDataLst>
                <p:tags r:id="rId362"/>
              </p:custDataLst>
            </p:nvPr>
          </p:nvSpPr>
          <p:spPr bwMode="auto">
            <a:xfrm>
              <a:off x="1544387" y="3911237"/>
              <a:ext cx="38403" cy="98081"/>
            </a:xfrm>
            <a:custGeom>
              <a:avLst/>
              <a:gdLst>
                <a:gd name="T0" fmla="*/ 33338 w 72"/>
                <a:gd name="T1" fmla="*/ 0 h 154"/>
                <a:gd name="T2" fmla="*/ 31949 w 72"/>
                <a:gd name="T3" fmla="*/ 2185 h 154"/>
                <a:gd name="T4" fmla="*/ 31023 w 72"/>
                <a:gd name="T5" fmla="*/ 4917 h 154"/>
                <a:gd name="T6" fmla="*/ 30560 w 72"/>
                <a:gd name="T7" fmla="*/ 7102 h 154"/>
                <a:gd name="T8" fmla="*/ 30560 w 72"/>
                <a:gd name="T9" fmla="*/ 9834 h 154"/>
                <a:gd name="T10" fmla="*/ 30560 w 72"/>
                <a:gd name="T11" fmla="*/ 14751 h 154"/>
                <a:gd name="T12" fmla="*/ 30560 w 72"/>
                <a:gd name="T13" fmla="*/ 20215 h 154"/>
                <a:gd name="T14" fmla="*/ 31949 w 72"/>
                <a:gd name="T15" fmla="*/ 23493 h 154"/>
                <a:gd name="T16" fmla="*/ 32875 w 72"/>
                <a:gd name="T17" fmla="*/ 27317 h 154"/>
                <a:gd name="T18" fmla="*/ 32875 w 72"/>
                <a:gd name="T19" fmla="*/ 31142 h 154"/>
                <a:gd name="T20" fmla="*/ 32875 w 72"/>
                <a:gd name="T21" fmla="*/ 35512 h 154"/>
                <a:gd name="T22" fmla="*/ 31949 w 72"/>
                <a:gd name="T23" fmla="*/ 39883 h 154"/>
                <a:gd name="T24" fmla="*/ 31023 w 72"/>
                <a:gd name="T25" fmla="*/ 44800 h 154"/>
                <a:gd name="T26" fmla="*/ 30097 w 72"/>
                <a:gd name="T27" fmla="*/ 49717 h 154"/>
                <a:gd name="T28" fmla="*/ 28245 w 72"/>
                <a:gd name="T29" fmla="*/ 54634 h 154"/>
                <a:gd name="T30" fmla="*/ 24540 w 72"/>
                <a:gd name="T31" fmla="*/ 63376 h 154"/>
                <a:gd name="T32" fmla="*/ 20373 w 72"/>
                <a:gd name="T33" fmla="*/ 71571 h 154"/>
                <a:gd name="T34" fmla="*/ 15743 w 72"/>
                <a:gd name="T35" fmla="*/ 78674 h 154"/>
                <a:gd name="T36" fmla="*/ 12039 w 72"/>
                <a:gd name="T37" fmla="*/ 84137 h 154"/>
                <a:gd name="T38" fmla="*/ 12039 w 72"/>
                <a:gd name="T39" fmla="*/ 77035 h 154"/>
                <a:gd name="T40" fmla="*/ 6945 w 72"/>
                <a:gd name="T41" fmla="*/ 78674 h 154"/>
                <a:gd name="T42" fmla="*/ 0 w 72"/>
                <a:gd name="T43" fmla="*/ 80859 h 154"/>
                <a:gd name="T44" fmla="*/ 1389 w 72"/>
                <a:gd name="T45" fmla="*/ 70478 h 154"/>
                <a:gd name="T46" fmla="*/ 3704 w 72"/>
                <a:gd name="T47" fmla="*/ 57366 h 154"/>
                <a:gd name="T48" fmla="*/ 4167 w 72"/>
                <a:gd name="T49" fmla="*/ 50264 h 154"/>
                <a:gd name="T50" fmla="*/ 5556 w 72"/>
                <a:gd name="T51" fmla="*/ 42069 h 154"/>
                <a:gd name="T52" fmla="*/ 6945 w 72"/>
                <a:gd name="T53" fmla="*/ 34420 h 154"/>
                <a:gd name="T54" fmla="*/ 9261 w 72"/>
                <a:gd name="T55" fmla="*/ 26771 h 154"/>
                <a:gd name="T56" fmla="*/ 9261 w 72"/>
                <a:gd name="T57" fmla="*/ 0 h 154"/>
                <a:gd name="T58" fmla="*/ 11576 w 72"/>
                <a:gd name="T59" fmla="*/ 0 h 154"/>
                <a:gd name="T60" fmla="*/ 17595 w 72"/>
                <a:gd name="T61" fmla="*/ 0 h 154"/>
                <a:gd name="T62" fmla="*/ 25930 w 72"/>
                <a:gd name="T63" fmla="*/ 0 h 154"/>
                <a:gd name="T64" fmla="*/ 33338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53" name="Freeform 219"/>
            <p:cNvSpPr>
              <a:spLocks/>
            </p:cNvSpPr>
            <p:nvPr>
              <p:custDataLst>
                <p:tags r:id="rId363"/>
              </p:custDataLst>
            </p:nvPr>
          </p:nvSpPr>
          <p:spPr bwMode="auto">
            <a:xfrm>
              <a:off x="1452954" y="3911237"/>
              <a:ext cx="107892" cy="170255"/>
            </a:xfrm>
            <a:custGeom>
              <a:avLst/>
              <a:gdLst>
                <a:gd name="T0" fmla="*/ 3501 w 214"/>
                <a:gd name="T1" fmla="*/ 111558 h 271"/>
                <a:gd name="T2" fmla="*/ 5252 w 214"/>
                <a:gd name="T3" fmla="*/ 97546 h 271"/>
                <a:gd name="T4" fmla="*/ 10504 w 214"/>
                <a:gd name="T5" fmla="*/ 79762 h 271"/>
                <a:gd name="T6" fmla="*/ 15319 w 214"/>
                <a:gd name="T7" fmla="*/ 63594 h 271"/>
                <a:gd name="T8" fmla="*/ 19258 w 214"/>
                <a:gd name="T9" fmla="*/ 60360 h 271"/>
                <a:gd name="T10" fmla="*/ 28449 w 214"/>
                <a:gd name="T11" fmla="*/ 59821 h 271"/>
                <a:gd name="T12" fmla="*/ 38953 w 214"/>
                <a:gd name="T13" fmla="*/ 59821 h 271"/>
                <a:gd name="T14" fmla="*/ 46394 w 214"/>
                <a:gd name="T15" fmla="*/ 59282 h 271"/>
                <a:gd name="T16" fmla="*/ 52521 w 214"/>
                <a:gd name="T17" fmla="*/ 56588 h 271"/>
                <a:gd name="T18" fmla="*/ 56898 w 214"/>
                <a:gd name="T19" fmla="*/ 50659 h 271"/>
                <a:gd name="T20" fmla="*/ 49458 w 214"/>
                <a:gd name="T21" fmla="*/ 39342 h 271"/>
                <a:gd name="T22" fmla="*/ 37640 w 214"/>
                <a:gd name="T23" fmla="*/ 31258 h 271"/>
                <a:gd name="T24" fmla="*/ 33701 w 214"/>
                <a:gd name="T25" fmla="*/ 26408 h 271"/>
                <a:gd name="T26" fmla="*/ 32388 w 214"/>
                <a:gd name="T27" fmla="*/ 22096 h 271"/>
                <a:gd name="T28" fmla="*/ 32826 w 214"/>
                <a:gd name="T29" fmla="*/ 18324 h 271"/>
                <a:gd name="T30" fmla="*/ 35890 w 214"/>
                <a:gd name="T31" fmla="*/ 15090 h 271"/>
                <a:gd name="T32" fmla="*/ 44205 w 214"/>
                <a:gd name="T33" fmla="*/ 10240 h 271"/>
                <a:gd name="T34" fmla="*/ 65652 w 214"/>
                <a:gd name="T35" fmla="*/ 1617 h 271"/>
                <a:gd name="T36" fmla="*/ 78782 w 214"/>
                <a:gd name="T37" fmla="*/ 0 h 271"/>
                <a:gd name="T38" fmla="*/ 86660 w 214"/>
                <a:gd name="T39" fmla="*/ 0 h 271"/>
                <a:gd name="T40" fmla="*/ 90599 w 214"/>
                <a:gd name="T41" fmla="*/ 26408 h 271"/>
                <a:gd name="T42" fmla="*/ 87098 w 214"/>
                <a:gd name="T43" fmla="*/ 41498 h 271"/>
                <a:gd name="T44" fmla="*/ 85347 w 214"/>
                <a:gd name="T45" fmla="*/ 56588 h 271"/>
                <a:gd name="T46" fmla="*/ 81846 w 214"/>
                <a:gd name="T47" fmla="*/ 79762 h 271"/>
                <a:gd name="T48" fmla="*/ 93225 w 214"/>
                <a:gd name="T49" fmla="*/ 82995 h 271"/>
                <a:gd name="T50" fmla="*/ 93663 w 214"/>
                <a:gd name="T51" fmla="*/ 89462 h 271"/>
                <a:gd name="T52" fmla="*/ 91912 w 214"/>
                <a:gd name="T53" fmla="*/ 93774 h 271"/>
                <a:gd name="T54" fmla="*/ 90599 w 214"/>
                <a:gd name="T55" fmla="*/ 95391 h 271"/>
                <a:gd name="T56" fmla="*/ 87536 w 214"/>
                <a:gd name="T57" fmla="*/ 95930 h 271"/>
                <a:gd name="T58" fmla="*/ 84034 w 214"/>
                <a:gd name="T59" fmla="*/ 105630 h 271"/>
                <a:gd name="T60" fmla="*/ 79220 w 214"/>
                <a:gd name="T61" fmla="*/ 115331 h 271"/>
                <a:gd name="T62" fmla="*/ 67840 w 214"/>
                <a:gd name="T63" fmla="*/ 130960 h 271"/>
                <a:gd name="T64" fmla="*/ 52521 w 214"/>
                <a:gd name="T65" fmla="*/ 146050 h 271"/>
                <a:gd name="T66" fmla="*/ 38078 w 214"/>
                <a:gd name="T67" fmla="*/ 140661 h 271"/>
                <a:gd name="T68" fmla="*/ 24072 w 214"/>
                <a:gd name="T69" fmla="*/ 133655 h 271"/>
                <a:gd name="T70" fmla="*/ 0 w 214"/>
                <a:gd name="T71" fmla="*/ 119104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54" name="Freeform 220"/>
            <p:cNvSpPr>
              <a:spLocks/>
            </p:cNvSpPr>
            <p:nvPr>
              <p:custDataLst>
                <p:tags r:id="rId364"/>
              </p:custDataLst>
            </p:nvPr>
          </p:nvSpPr>
          <p:spPr bwMode="auto">
            <a:xfrm>
              <a:off x="1507814" y="4040779"/>
              <a:ext cx="82291" cy="66622"/>
            </a:xfrm>
            <a:custGeom>
              <a:avLst/>
              <a:gdLst>
                <a:gd name="T0" fmla="*/ 28015 w 153"/>
                <a:gd name="T1" fmla="*/ 0 h 80"/>
                <a:gd name="T2" fmla="*/ 38754 w 153"/>
                <a:gd name="T3" fmla="*/ 10001 h 80"/>
                <a:gd name="T4" fmla="*/ 48559 w 153"/>
                <a:gd name="T5" fmla="*/ 17145 h 80"/>
                <a:gd name="T6" fmla="*/ 53695 w 153"/>
                <a:gd name="T7" fmla="*/ 20003 h 80"/>
                <a:gd name="T8" fmla="*/ 58831 w 153"/>
                <a:gd name="T9" fmla="*/ 22146 h 80"/>
                <a:gd name="T10" fmla="*/ 62100 w 153"/>
                <a:gd name="T11" fmla="*/ 22860 h 80"/>
                <a:gd name="T12" fmla="*/ 64901 w 153"/>
                <a:gd name="T13" fmla="*/ 22860 h 80"/>
                <a:gd name="T14" fmla="*/ 68170 w 153"/>
                <a:gd name="T15" fmla="*/ 22146 h 80"/>
                <a:gd name="T16" fmla="*/ 71438 w 153"/>
                <a:gd name="T17" fmla="*/ 21431 h 80"/>
                <a:gd name="T18" fmla="*/ 71438 w 153"/>
                <a:gd name="T19" fmla="*/ 40005 h 80"/>
                <a:gd name="T20" fmla="*/ 69570 w 153"/>
                <a:gd name="T21" fmla="*/ 42863 h 80"/>
                <a:gd name="T22" fmla="*/ 67703 w 153"/>
                <a:gd name="T23" fmla="*/ 46434 h 80"/>
                <a:gd name="T24" fmla="*/ 64434 w 153"/>
                <a:gd name="T25" fmla="*/ 49292 h 80"/>
                <a:gd name="T26" fmla="*/ 61633 w 153"/>
                <a:gd name="T27" fmla="*/ 51435 h 80"/>
                <a:gd name="T28" fmla="*/ 58364 w 153"/>
                <a:gd name="T29" fmla="*/ 53578 h 80"/>
                <a:gd name="T30" fmla="*/ 55563 w 153"/>
                <a:gd name="T31" fmla="*/ 55721 h 80"/>
                <a:gd name="T32" fmla="*/ 52294 w 153"/>
                <a:gd name="T33" fmla="*/ 56436 h 80"/>
                <a:gd name="T34" fmla="*/ 49493 w 153"/>
                <a:gd name="T35" fmla="*/ 57150 h 80"/>
                <a:gd name="T36" fmla="*/ 42022 w 153"/>
                <a:gd name="T37" fmla="*/ 52864 h 80"/>
                <a:gd name="T38" fmla="*/ 35486 w 153"/>
                <a:gd name="T39" fmla="*/ 50721 h 80"/>
                <a:gd name="T40" fmla="*/ 29416 w 153"/>
                <a:gd name="T41" fmla="*/ 49292 h 80"/>
                <a:gd name="T42" fmla="*/ 23346 w 153"/>
                <a:gd name="T43" fmla="*/ 49292 h 80"/>
                <a:gd name="T44" fmla="*/ 18210 w 153"/>
                <a:gd name="T45" fmla="*/ 48578 h 80"/>
                <a:gd name="T46" fmla="*/ 12607 w 153"/>
                <a:gd name="T47" fmla="*/ 47863 h 80"/>
                <a:gd name="T48" fmla="*/ 6537 w 153"/>
                <a:gd name="T49" fmla="*/ 46434 h 80"/>
                <a:gd name="T50" fmla="*/ 0 w 153"/>
                <a:gd name="T51" fmla="*/ 44291 h 80"/>
                <a:gd name="T52" fmla="*/ 3268 w 153"/>
                <a:gd name="T53" fmla="*/ 41434 h 80"/>
                <a:gd name="T54" fmla="*/ 10739 w 153"/>
                <a:gd name="T55" fmla="*/ 32147 h 80"/>
                <a:gd name="T56" fmla="*/ 15875 w 153"/>
                <a:gd name="T57" fmla="*/ 26432 h 80"/>
                <a:gd name="T58" fmla="*/ 21011 w 153"/>
                <a:gd name="T59" fmla="*/ 20003 h 80"/>
                <a:gd name="T60" fmla="*/ 26147 w 153"/>
                <a:gd name="T61" fmla="*/ 12144 h 80"/>
                <a:gd name="T62" fmla="*/ 31283 w 153"/>
                <a:gd name="T63" fmla="*/ 4286 h 80"/>
                <a:gd name="T64" fmla="*/ 28015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55" name="Freeform 221"/>
            <p:cNvSpPr>
              <a:spLocks/>
            </p:cNvSpPr>
            <p:nvPr>
              <p:custDataLst>
                <p:tags r:id="rId365"/>
              </p:custDataLst>
            </p:nvPr>
          </p:nvSpPr>
          <p:spPr bwMode="auto">
            <a:xfrm>
              <a:off x="1544387" y="3996365"/>
              <a:ext cx="164580" cy="101783"/>
            </a:xfrm>
            <a:custGeom>
              <a:avLst/>
              <a:gdLst>
                <a:gd name="T0" fmla="*/ 0 w 332"/>
                <a:gd name="T1" fmla="*/ 39781 h 169"/>
                <a:gd name="T2" fmla="*/ 18935 w 332"/>
                <a:gd name="T3" fmla="*/ 52181 h 169"/>
                <a:gd name="T4" fmla="*/ 28403 w 332"/>
                <a:gd name="T5" fmla="*/ 55797 h 169"/>
                <a:gd name="T6" fmla="*/ 33997 w 332"/>
                <a:gd name="T7" fmla="*/ 56314 h 169"/>
                <a:gd name="T8" fmla="*/ 40022 w 332"/>
                <a:gd name="T9" fmla="*/ 55280 h 169"/>
                <a:gd name="T10" fmla="*/ 38731 w 332"/>
                <a:gd name="T11" fmla="*/ 74396 h 169"/>
                <a:gd name="T12" fmla="*/ 40883 w 332"/>
                <a:gd name="T13" fmla="*/ 79562 h 169"/>
                <a:gd name="T14" fmla="*/ 42604 w 332"/>
                <a:gd name="T15" fmla="*/ 84212 h 169"/>
                <a:gd name="T16" fmla="*/ 46047 w 332"/>
                <a:gd name="T17" fmla="*/ 86795 h 169"/>
                <a:gd name="T18" fmla="*/ 50351 w 332"/>
                <a:gd name="T19" fmla="*/ 87312 h 169"/>
                <a:gd name="T20" fmla="*/ 52933 w 332"/>
                <a:gd name="T21" fmla="*/ 85762 h 169"/>
                <a:gd name="T22" fmla="*/ 56806 w 332"/>
                <a:gd name="T23" fmla="*/ 81112 h 169"/>
                <a:gd name="T24" fmla="*/ 62831 w 332"/>
                <a:gd name="T25" fmla="*/ 70263 h 169"/>
                <a:gd name="T26" fmla="*/ 74880 w 332"/>
                <a:gd name="T27" fmla="*/ 59413 h 169"/>
                <a:gd name="T28" fmla="*/ 92094 w 332"/>
                <a:gd name="T29" fmla="*/ 49597 h 169"/>
                <a:gd name="T30" fmla="*/ 110169 w 332"/>
                <a:gd name="T31" fmla="*/ 41331 h 169"/>
                <a:gd name="T32" fmla="*/ 130825 w 332"/>
                <a:gd name="T33" fmla="*/ 33582 h 169"/>
                <a:gd name="T34" fmla="*/ 142875 w 332"/>
                <a:gd name="T35" fmla="*/ 23765 h 169"/>
                <a:gd name="T36" fmla="*/ 142875 w 332"/>
                <a:gd name="T37" fmla="*/ 11366 h 169"/>
                <a:gd name="T38" fmla="*/ 137711 w 332"/>
                <a:gd name="T39" fmla="*/ 1033 h 169"/>
                <a:gd name="T40" fmla="*/ 121788 w 332"/>
                <a:gd name="T41" fmla="*/ 517 h 169"/>
                <a:gd name="T42" fmla="*/ 100701 w 332"/>
                <a:gd name="T43" fmla="*/ 0 h 169"/>
                <a:gd name="T44" fmla="*/ 77462 w 332"/>
                <a:gd name="T45" fmla="*/ 517 h 169"/>
                <a:gd name="T46" fmla="*/ 56375 w 332"/>
                <a:gd name="T47" fmla="*/ 2067 h 169"/>
                <a:gd name="T48" fmla="*/ 38731 w 332"/>
                <a:gd name="T49" fmla="*/ 5166 h 169"/>
                <a:gd name="T50" fmla="*/ 25390 w 332"/>
                <a:gd name="T51" fmla="*/ 9816 h 169"/>
                <a:gd name="T52" fmla="*/ 18075 w 332"/>
                <a:gd name="T53" fmla="*/ 11366 h 169"/>
                <a:gd name="T54" fmla="*/ 15062 w 332"/>
                <a:gd name="T55" fmla="*/ 11883 h 169"/>
                <a:gd name="T56" fmla="*/ 14632 w 332"/>
                <a:gd name="T57" fmla="*/ 13433 h 169"/>
                <a:gd name="T58" fmla="*/ 14201 w 332"/>
                <a:gd name="T59" fmla="*/ 19632 h 169"/>
                <a:gd name="T60" fmla="*/ 12480 w 332"/>
                <a:gd name="T61" fmla="*/ 22732 h 169"/>
                <a:gd name="T62" fmla="*/ 9898 w 332"/>
                <a:gd name="T63" fmla="*/ 23765 h 169"/>
                <a:gd name="T64" fmla="*/ 8177 w 332"/>
                <a:gd name="T65" fmla="*/ 28415 h 169"/>
                <a:gd name="T66" fmla="*/ 4734 w 332"/>
                <a:gd name="T67" fmla="*/ 37198 h 169"/>
                <a:gd name="T68" fmla="*/ 3012 w 332"/>
                <a:gd name="T69" fmla="*/ 42881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56" name="Freeform 222"/>
            <p:cNvSpPr>
              <a:spLocks/>
            </p:cNvSpPr>
            <p:nvPr>
              <p:custDataLst>
                <p:tags r:id="rId366"/>
              </p:custDataLst>
            </p:nvPr>
          </p:nvSpPr>
          <p:spPr bwMode="auto">
            <a:xfrm>
              <a:off x="1564503" y="4031526"/>
              <a:ext cx="144464" cy="142497"/>
            </a:xfrm>
            <a:custGeom>
              <a:avLst/>
              <a:gdLst>
                <a:gd name="T0" fmla="*/ 19294 w 286"/>
                <a:gd name="T1" fmla="*/ 44734 h 235"/>
                <a:gd name="T2" fmla="*/ 21487 w 286"/>
                <a:gd name="T3" fmla="*/ 49936 h 235"/>
                <a:gd name="T4" fmla="*/ 23241 w 286"/>
                <a:gd name="T5" fmla="*/ 54617 h 235"/>
                <a:gd name="T6" fmla="*/ 26749 w 286"/>
                <a:gd name="T7" fmla="*/ 57218 h 235"/>
                <a:gd name="T8" fmla="*/ 31134 w 286"/>
                <a:gd name="T9" fmla="*/ 57738 h 235"/>
                <a:gd name="T10" fmla="*/ 33765 w 286"/>
                <a:gd name="T11" fmla="*/ 56177 h 235"/>
                <a:gd name="T12" fmla="*/ 37711 w 286"/>
                <a:gd name="T13" fmla="*/ 51496 h 235"/>
                <a:gd name="T14" fmla="*/ 43850 w 286"/>
                <a:gd name="T15" fmla="*/ 40573 h 235"/>
                <a:gd name="T16" fmla="*/ 56128 w 286"/>
                <a:gd name="T17" fmla="*/ 29649 h 235"/>
                <a:gd name="T18" fmla="*/ 73669 w 286"/>
                <a:gd name="T19" fmla="*/ 19766 h 235"/>
                <a:gd name="T20" fmla="*/ 92086 w 286"/>
                <a:gd name="T21" fmla="*/ 11444 h 235"/>
                <a:gd name="T22" fmla="*/ 113134 w 286"/>
                <a:gd name="T23" fmla="*/ 3641 h 235"/>
                <a:gd name="T24" fmla="*/ 125412 w 286"/>
                <a:gd name="T25" fmla="*/ 5722 h 235"/>
                <a:gd name="T26" fmla="*/ 123658 w 286"/>
                <a:gd name="T27" fmla="*/ 16645 h 235"/>
                <a:gd name="T28" fmla="*/ 119273 w 286"/>
                <a:gd name="T29" fmla="*/ 36411 h 235"/>
                <a:gd name="T30" fmla="*/ 111380 w 286"/>
                <a:gd name="T31" fmla="*/ 66581 h 235"/>
                <a:gd name="T32" fmla="*/ 106995 w 286"/>
                <a:gd name="T33" fmla="*/ 90508 h 235"/>
                <a:gd name="T34" fmla="*/ 105241 w 286"/>
                <a:gd name="T35" fmla="*/ 107153 h 235"/>
                <a:gd name="T36" fmla="*/ 64022 w 286"/>
                <a:gd name="T37" fmla="*/ 112355 h 235"/>
                <a:gd name="T38" fmla="*/ 60513 w 286"/>
                <a:gd name="T39" fmla="*/ 113395 h 235"/>
                <a:gd name="T40" fmla="*/ 57882 w 286"/>
                <a:gd name="T41" fmla="*/ 115996 h 235"/>
                <a:gd name="T42" fmla="*/ 55690 w 286"/>
                <a:gd name="T43" fmla="*/ 122238 h 235"/>
                <a:gd name="T44" fmla="*/ 47797 w 286"/>
                <a:gd name="T45" fmla="*/ 112875 h 235"/>
                <a:gd name="T46" fmla="*/ 41219 w 286"/>
                <a:gd name="T47" fmla="*/ 103512 h 235"/>
                <a:gd name="T48" fmla="*/ 30257 w 286"/>
                <a:gd name="T49" fmla="*/ 83226 h 235"/>
                <a:gd name="T50" fmla="*/ 24118 w 286"/>
                <a:gd name="T51" fmla="*/ 73863 h 235"/>
                <a:gd name="T52" fmla="*/ 17979 w 286"/>
                <a:gd name="T53" fmla="*/ 65020 h 235"/>
                <a:gd name="T54" fmla="*/ 9647 w 286"/>
                <a:gd name="T55" fmla="*/ 57218 h 235"/>
                <a:gd name="T56" fmla="*/ 0 w 286"/>
                <a:gd name="T57" fmla="*/ 51496 h 235"/>
                <a:gd name="T58" fmla="*/ 5701 w 286"/>
                <a:gd name="T59" fmla="*/ 50456 h 235"/>
                <a:gd name="T60" fmla="*/ 11401 w 286"/>
                <a:gd name="T61" fmla="*/ 47335 h 235"/>
                <a:gd name="T62" fmla="*/ 17102 w 286"/>
                <a:gd name="T63" fmla="*/ 43694 h 235"/>
                <a:gd name="T64" fmla="*/ 20610 w 286"/>
                <a:gd name="T65" fmla="*/ 39012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57" name="Freeform 223"/>
            <p:cNvSpPr>
              <a:spLocks/>
            </p:cNvSpPr>
            <p:nvPr>
              <p:custDataLst>
                <p:tags r:id="rId367"/>
              </p:custDataLst>
            </p:nvPr>
          </p:nvSpPr>
          <p:spPr bwMode="auto">
            <a:xfrm>
              <a:off x="1623020" y="4162919"/>
              <a:ext cx="96919" cy="116588"/>
            </a:xfrm>
            <a:custGeom>
              <a:avLst/>
              <a:gdLst>
                <a:gd name="T0" fmla="*/ 77160 w 205"/>
                <a:gd name="T1" fmla="*/ 96870 h 191"/>
                <a:gd name="T2" fmla="*/ 71824 w 205"/>
                <a:gd name="T3" fmla="*/ 96870 h 191"/>
                <a:gd name="T4" fmla="*/ 64847 w 205"/>
                <a:gd name="T5" fmla="*/ 96870 h 191"/>
                <a:gd name="T6" fmla="*/ 59101 w 205"/>
                <a:gd name="T7" fmla="*/ 94252 h 191"/>
                <a:gd name="T8" fmla="*/ 55818 w 205"/>
                <a:gd name="T9" fmla="*/ 90587 h 191"/>
                <a:gd name="T10" fmla="*/ 52945 w 205"/>
                <a:gd name="T11" fmla="*/ 85351 h 191"/>
                <a:gd name="T12" fmla="*/ 49251 w 205"/>
                <a:gd name="T13" fmla="*/ 76973 h 191"/>
                <a:gd name="T14" fmla="*/ 45147 w 205"/>
                <a:gd name="T15" fmla="*/ 68595 h 191"/>
                <a:gd name="T16" fmla="*/ 40632 w 205"/>
                <a:gd name="T17" fmla="*/ 63358 h 191"/>
                <a:gd name="T18" fmla="*/ 38169 w 205"/>
                <a:gd name="T19" fmla="*/ 65977 h 191"/>
                <a:gd name="T20" fmla="*/ 36938 w 205"/>
                <a:gd name="T21" fmla="*/ 70689 h 191"/>
                <a:gd name="T22" fmla="*/ 34476 w 205"/>
                <a:gd name="T23" fmla="*/ 68071 h 191"/>
                <a:gd name="T24" fmla="*/ 29551 w 205"/>
                <a:gd name="T25" fmla="*/ 59169 h 191"/>
                <a:gd name="T26" fmla="*/ 22984 w 205"/>
                <a:gd name="T27" fmla="*/ 45555 h 191"/>
                <a:gd name="T28" fmla="*/ 16827 w 205"/>
                <a:gd name="T29" fmla="*/ 35083 h 191"/>
                <a:gd name="T30" fmla="*/ 12723 w 205"/>
                <a:gd name="T31" fmla="*/ 30370 h 191"/>
                <a:gd name="T32" fmla="*/ 10671 w 205"/>
                <a:gd name="T33" fmla="*/ 31417 h 191"/>
                <a:gd name="T34" fmla="*/ 11902 w 205"/>
                <a:gd name="T35" fmla="*/ 36130 h 191"/>
                <a:gd name="T36" fmla="*/ 13954 w 205"/>
                <a:gd name="T37" fmla="*/ 40843 h 191"/>
                <a:gd name="T38" fmla="*/ 16827 w 205"/>
                <a:gd name="T39" fmla="*/ 43984 h 191"/>
                <a:gd name="T40" fmla="*/ 18880 w 205"/>
                <a:gd name="T41" fmla="*/ 54980 h 191"/>
                <a:gd name="T42" fmla="*/ 5336 w 205"/>
                <a:gd name="T43" fmla="*/ 51315 h 191"/>
                <a:gd name="T44" fmla="*/ 1642 w 205"/>
                <a:gd name="T45" fmla="*/ 43984 h 191"/>
                <a:gd name="T46" fmla="*/ 0 w 205"/>
                <a:gd name="T47" fmla="*/ 31417 h 191"/>
                <a:gd name="T48" fmla="*/ 0 w 205"/>
                <a:gd name="T49" fmla="*/ 19898 h 191"/>
                <a:gd name="T50" fmla="*/ 1231 w 205"/>
                <a:gd name="T51" fmla="*/ 14661 h 191"/>
                <a:gd name="T52" fmla="*/ 3283 w 205"/>
                <a:gd name="T53" fmla="*/ 11520 h 191"/>
                <a:gd name="T54" fmla="*/ 5746 w 205"/>
                <a:gd name="T55" fmla="*/ 6807 h 191"/>
                <a:gd name="T56" fmla="*/ 8208 w 205"/>
                <a:gd name="T57" fmla="*/ 2094 h 191"/>
                <a:gd name="T58" fmla="*/ 11492 w 205"/>
                <a:gd name="T59" fmla="*/ 0 h 191"/>
                <a:gd name="T60" fmla="*/ 51713 w 205"/>
                <a:gd name="T61" fmla="*/ 3142 h 191"/>
                <a:gd name="T62" fmla="*/ 52124 w 205"/>
                <a:gd name="T63" fmla="*/ 10996 h 191"/>
                <a:gd name="T64" fmla="*/ 53355 w 205"/>
                <a:gd name="T65" fmla="*/ 19374 h 191"/>
                <a:gd name="T66" fmla="*/ 58691 w 205"/>
                <a:gd name="T67" fmla="*/ 36654 h 191"/>
                <a:gd name="T68" fmla="*/ 67720 w 205"/>
                <a:gd name="T69" fmla="*/ 53410 h 191"/>
                <a:gd name="T70" fmla="*/ 72645 w 205"/>
                <a:gd name="T71" fmla="*/ 61264 h 191"/>
                <a:gd name="T72" fmla="*/ 78801 w 205"/>
                <a:gd name="T73" fmla="*/ 68071 h 191"/>
                <a:gd name="T74" fmla="*/ 77570 w 205"/>
                <a:gd name="T75" fmla="*/ 74878 h 191"/>
                <a:gd name="T76" fmla="*/ 77570 w 205"/>
                <a:gd name="T77" fmla="*/ 81685 h 191"/>
                <a:gd name="T78" fmla="*/ 78801 w 205"/>
                <a:gd name="T79" fmla="*/ 100012 h 191"/>
                <a:gd name="T80" fmla="*/ 84137 w 205"/>
                <a:gd name="T81" fmla="*/ 9687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58" name="Freeform 224"/>
            <p:cNvSpPr>
              <a:spLocks/>
            </p:cNvSpPr>
            <p:nvPr>
              <p:custDataLst>
                <p:tags r:id="rId368"/>
              </p:custDataLst>
            </p:nvPr>
          </p:nvSpPr>
          <p:spPr bwMode="auto">
            <a:xfrm>
              <a:off x="1716282" y="4225840"/>
              <a:ext cx="164580" cy="92530"/>
            </a:xfrm>
            <a:custGeom>
              <a:avLst/>
              <a:gdLst>
                <a:gd name="T0" fmla="*/ 1303 w 329"/>
                <a:gd name="T1" fmla="*/ 29894 h 154"/>
                <a:gd name="T2" fmla="*/ 0 w 329"/>
                <a:gd name="T3" fmla="*/ 21648 h 154"/>
                <a:gd name="T4" fmla="*/ 869 w 329"/>
                <a:gd name="T5" fmla="*/ 15978 h 154"/>
                <a:gd name="T6" fmla="*/ 7383 w 329"/>
                <a:gd name="T7" fmla="*/ 17009 h 154"/>
                <a:gd name="T8" fmla="*/ 15634 w 329"/>
                <a:gd name="T9" fmla="*/ 21132 h 154"/>
                <a:gd name="T10" fmla="*/ 21279 w 329"/>
                <a:gd name="T11" fmla="*/ 22163 h 154"/>
                <a:gd name="T12" fmla="*/ 29096 w 329"/>
                <a:gd name="T13" fmla="*/ 22163 h 154"/>
                <a:gd name="T14" fmla="*/ 37347 w 329"/>
                <a:gd name="T15" fmla="*/ 20101 h 154"/>
                <a:gd name="T16" fmla="*/ 47770 w 329"/>
                <a:gd name="T17" fmla="*/ 15463 h 154"/>
                <a:gd name="T18" fmla="*/ 60798 w 329"/>
                <a:gd name="T19" fmla="*/ 6700 h 154"/>
                <a:gd name="T20" fmla="*/ 70352 w 329"/>
                <a:gd name="T21" fmla="*/ 2062 h 154"/>
                <a:gd name="T22" fmla="*/ 77734 w 329"/>
                <a:gd name="T23" fmla="*/ 0 h 154"/>
                <a:gd name="T24" fmla="*/ 88157 w 329"/>
                <a:gd name="T25" fmla="*/ 0 h 154"/>
                <a:gd name="T26" fmla="*/ 97277 w 329"/>
                <a:gd name="T27" fmla="*/ 3093 h 154"/>
                <a:gd name="T28" fmla="*/ 105528 w 329"/>
                <a:gd name="T29" fmla="*/ 7731 h 154"/>
                <a:gd name="T30" fmla="*/ 112476 w 329"/>
                <a:gd name="T31" fmla="*/ 14432 h 154"/>
                <a:gd name="T32" fmla="*/ 121596 w 329"/>
                <a:gd name="T33" fmla="*/ 23709 h 154"/>
                <a:gd name="T34" fmla="*/ 131150 w 329"/>
                <a:gd name="T35" fmla="*/ 31441 h 154"/>
                <a:gd name="T36" fmla="*/ 138532 w 329"/>
                <a:gd name="T37" fmla="*/ 34533 h 154"/>
                <a:gd name="T38" fmla="*/ 135927 w 329"/>
                <a:gd name="T39" fmla="*/ 42265 h 154"/>
                <a:gd name="T40" fmla="*/ 127241 w 329"/>
                <a:gd name="T41" fmla="*/ 54635 h 154"/>
                <a:gd name="T42" fmla="*/ 120293 w 329"/>
                <a:gd name="T43" fmla="*/ 71128 h 154"/>
                <a:gd name="T44" fmla="*/ 115082 w 329"/>
                <a:gd name="T45" fmla="*/ 78860 h 154"/>
                <a:gd name="T46" fmla="*/ 109870 w 329"/>
                <a:gd name="T47" fmla="*/ 75252 h 154"/>
                <a:gd name="T48" fmla="*/ 104225 w 329"/>
                <a:gd name="T49" fmla="*/ 70097 h 154"/>
                <a:gd name="T50" fmla="*/ 99882 w 329"/>
                <a:gd name="T51" fmla="*/ 64943 h 154"/>
                <a:gd name="T52" fmla="*/ 99882 w 329"/>
                <a:gd name="T53" fmla="*/ 58758 h 154"/>
                <a:gd name="T54" fmla="*/ 102054 w 329"/>
                <a:gd name="T55" fmla="*/ 51542 h 154"/>
                <a:gd name="T56" fmla="*/ 108133 w 329"/>
                <a:gd name="T57" fmla="*/ 44326 h 154"/>
                <a:gd name="T58" fmla="*/ 101185 w 329"/>
                <a:gd name="T59" fmla="*/ 35049 h 154"/>
                <a:gd name="T60" fmla="*/ 89894 w 329"/>
                <a:gd name="T61" fmla="*/ 28348 h 154"/>
                <a:gd name="T62" fmla="*/ 84683 w 329"/>
                <a:gd name="T63" fmla="*/ 21132 h 154"/>
                <a:gd name="T64" fmla="*/ 77734 w 329"/>
                <a:gd name="T65" fmla="*/ 17524 h 154"/>
                <a:gd name="T66" fmla="*/ 70786 w 329"/>
                <a:gd name="T67" fmla="*/ 21132 h 154"/>
                <a:gd name="T68" fmla="*/ 65141 w 329"/>
                <a:gd name="T69" fmla="*/ 25771 h 154"/>
                <a:gd name="T70" fmla="*/ 60798 w 329"/>
                <a:gd name="T71" fmla="*/ 31441 h 154"/>
                <a:gd name="T72" fmla="*/ 57324 w 329"/>
                <a:gd name="T73" fmla="*/ 38141 h 154"/>
                <a:gd name="T74" fmla="*/ 55587 w 329"/>
                <a:gd name="T75" fmla="*/ 45357 h 154"/>
                <a:gd name="T76" fmla="*/ 53415 w 329"/>
                <a:gd name="T77" fmla="*/ 56181 h 154"/>
                <a:gd name="T78" fmla="*/ 52981 w 329"/>
                <a:gd name="T79" fmla="*/ 64428 h 154"/>
                <a:gd name="T80" fmla="*/ 51244 w 329"/>
                <a:gd name="T81" fmla="*/ 66489 h 154"/>
                <a:gd name="T82" fmla="*/ 46901 w 329"/>
                <a:gd name="T83" fmla="*/ 69582 h 154"/>
                <a:gd name="T84" fmla="*/ 41690 w 329"/>
                <a:gd name="T85" fmla="*/ 69582 h 154"/>
                <a:gd name="T86" fmla="*/ 36044 w 329"/>
                <a:gd name="T87" fmla="*/ 66489 h 154"/>
                <a:gd name="T88" fmla="*/ 28662 w 329"/>
                <a:gd name="T89" fmla="*/ 59789 h 154"/>
                <a:gd name="T90" fmla="*/ 20845 w 329"/>
                <a:gd name="T91" fmla="*/ 48450 h 154"/>
                <a:gd name="T92" fmla="*/ 14331 w 329"/>
                <a:gd name="T93" fmla="*/ 41234 h 154"/>
                <a:gd name="T94" fmla="*/ 9554 w 329"/>
                <a:gd name="T95" fmla="*/ 38141 h 154"/>
                <a:gd name="T96" fmla="*/ 1303 w 329"/>
                <a:gd name="T97" fmla="*/ 37626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59" name="Freeform 225"/>
            <p:cNvSpPr>
              <a:spLocks/>
            </p:cNvSpPr>
            <p:nvPr>
              <p:custDataLst>
                <p:tags r:id="rId369"/>
              </p:custDataLst>
            </p:nvPr>
          </p:nvSpPr>
          <p:spPr bwMode="auto">
            <a:xfrm>
              <a:off x="2500781" y="5687818"/>
              <a:ext cx="153608" cy="181359"/>
            </a:xfrm>
            <a:custGeom>
              <a:avLst/>
              <a:gdLst>
                <a:gd name="T0" fmla="*/ 129428 w 306"/>
                <a:gd name="T1" fmla="*/ 96106 h 293"/>
                <a:gd name="T2" fmla="*/ 128992 w 306"/>
                <a:gd name="T3" fmla="*/ 98230 h 293"/>
                <a:gd name="T4" fmla="*/ 126813 w 306"/>
                <a:gd name="T5" fmla="*/ 103009 h 293"/>
                <a:gd name="T6" fmla="*/ 122891 w 306"/>
                <a:gd name="T7" fmla="*/ 105664 h 293"/>
                <a:gd name="T8" fmla="*/ 118533 w 306"/>
                <a:gd name="T9" fmla="*/ 106726 h 293"/>
                <a:gd name="T10" fmla="*/ 114611 w 306"/>
                <a:gd name="T11" fmla="*/ 109911 h 293"/>
                <a:gd name="T12" fmla="*/ 110253 w 306"/>
                <a:gd name="T13" fmla="*/ 121593 h 293"/>
                <a:gd name="T14" fmla="*/ 105460 w 306"/>
                <a:gd name="T15" fmla="*/ 134867 h 293"/>
                <a:gd name="T16" fmla="*/ 100666 w 306"/>
                <a:gd name="T17" fmla="*/ 141770 h 293"/>
                <a:gd name="T18" fmla="*/ 96308 w 306"/>
                <a:gd name="T19" fmla="*/ 144956 h 293"/>
                <a:gd name="T20" fmla="*/ 87157 w 306"/>
                <a:gd name="T21" fmla="*/ 149203 h 293"/>
                <a:gd name="T22" fmla="*/ 71469 w 306"/>
                <a:gd name="T23" fmla="*/ 153982 h 293"/>
                <a:gd name="T24" fmla="*/ 60574 w 306"/>
                <a:gd name="T25" fmla="*/ 155575 h 293"/>
                <a:gd name="T26" fmla="*/ 53601 w 306"/>
                <a:gd name="T27" fmla="*/ 155575 h 293"/>
                <a:gd name="T28" fmla="*/ 46193 w 306"/>
                <a:gd name="T29" fmla="*/ 153982 h 293"/>
                <a:gd name="T30" fmla="*/ 40092 w 306"/>
                <a:gd name="T31" fmla="*/ 151858 h 293"/>
                <a:gd name="T32" fmla="*/ 34863 w 306"/>
                <a:gd name="T33" fmla="*/ 147610 h 293"/>
                <a:gd name="T34" fmla="*/ 30941 w 306"/>
                <a:gd name="T35" fmla="*/ 142301 h 293"/>
                <a:gd name="T36" fmla="*/ 436 w 306"/>
                <a:gd name="T37" fmla="*/ 125310 h 293"/>
                <a:gd name="T38" fmla="*/ 0 w 306"/>
                <a:gd name="T39" fmla="*/ 46726 h 293"/>
                <a:gd name="T40" fmla="*/ 436 w 306"/>
                <a:gd name="T41" fmla="*/ 26018 h 293"/>
                <a:gd name="T42" fmla="*/ 1743 w 306"/>
                <a:gd name="T43" fmla="*/ 18584 h 293"/>
                <a:gd name="T44" fmla="*/ 4794 w 306"/>
                <a:gd name="T45" fmla="*/ 11150 h 293"/>
                <a:gd name="T46" fmla="*/ 8716 w 306"/>
                <a:gd name="T47" fmla="*/ 4248 h 293"/>
                <a:gd name="T48" fmla="*/ 17867 w 306"/>
                <a:gd name="T49" fmla="*/ 1062 h 293"/>
                <a:gd name="T50" fmla="*/ 23097 w 306"/>
                <a:gd name="T51" fmla="*/ 0 h 293"/>
                <a:gd name="T52" fmla="*/ 31376 w 306"/>
                <a:gd name="T53" fmla="*/ 3186 h 293"/>
                <a:gd name="T54" fmla="*/ 34863 w 306"/>
                <a:gd name="T55" fmla="*/ 3717 h 293"/>
                <a:gd name="T56" fmla="*/ 36606 w 306"/>
                <a:gd name="T57" fmla="*/ 2124 h 293"/>
                <a:gd name="T58" fmla="*/ 37913 w 306"/>
                <a:gd name="T59" fmla="*/ 2655 h 293"/>
                <a:gd name="T60" fmla="*/ 39221 w 306"/>
                <a:gd name="T61" fmla="*/ 5841 h 293"/>
                <a:gd name="T62" fmla="*/ 43143 w 306"/>
                <a:gd name="T63" fmla="*/ 10088 h 293"/>
                <a:gd name="T64" fmla="*/ 52730 w 306"/>
                <a:gd name="T65" fmla="*/ 16460 h 293"/>
                <a:gd name="T66" fmla="*/ 64496 w 306"/>
                <a:gd name="T67" fmla="*/ 21770 h 293"/>
                <a:gd name="T68" fmla="*/ 79313 w 306"/>
                <a:gd name="T69" fmla="*/ 31327 h 293"/>
                <a:gd name="T70" fmla="*/ 91515 w 306"/>
                <a:gd name="T71" fmla="*/ 41947 h 293"/>
                <a:gd name="T72" fmla="*/ 105024 w 306"/>
                <a:gd name="T73" fmla="*/ 54159 h 293"/>
                <a:gd name="T74" fmla="*/ 113740 w 306"/>
                <a:gd name="T75" fmla="*/ 62124 h 293"/>
                <a:gd name="T76" fmla="*/ 115919 w 306"/>
                <a:gd name="T77" fmla="*/ 65841 h 293"/>
                <a:gd name="T78" fmla="*/ 122020 w 306"/>
                <a:gd name="T79" fmla="*/ 71681 h 293"/>
                <a:gd name="T80" fmla="*/ 130300 w 306"/>
                <a:gd name="T81" fmla="*/ 80177 h 293"/>
                <a:gd name="T82" fmla="*/ 133350 w 306"/>
                <a:gd name="T83" fmla="*/ 85487 h 293"/>
                <a:gd name="T84" fmla="*/ 132478 w 306"/>
                <a:gd name="T85" fmla="*/ 8814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60" name="Freeform 346"/>
            <p:cNvSpPr>
              <a:spLocks/>
            </p:cNvSpPr>
            <p:nvPr>
              <p:custDataLst>
                <p:tags r:id="rId370"/>
              </p:custDataLst>
            </p:nvPr>
          </p:nvSpPr>
          <p:spPr bwMode="auto">
            <a:xfrm>
              <a:off x="2332543" y="3994514"/>
              <a:ext cx="16457" cy="64772"/>
            </a:xfrm>
            <a:custGeom>
              <a:avLst/>
              <a:gdLst>
                <a:gd name="T0" fmla="*/ 5628 w 33"/>
                <a:gd name="T1" fmla="*/ 10754 h 31"/>
                <a:gd name="T2" fmla="*/ 0 w 33"/>
                <a:gd name="T3" fmla="*/ 34055 h 31"/>
                <a:gd name="T4" fmla="*/ 2165 w 33"/>
                <a:gd name="T5" fmla="*/ 37639 h 31"/>
                <a:gd name="T6" fmla="*/ 6061 w 33"/>
                <a:gd name="T7" fmla="*/ 44809 h 31"/>
                <a:gd name="T8" fmla="*/ 8226 w 33"/>
                <a:gd name="T9" fmla="*/ 48394 h 31"/>
                <a:gd name="T10" fmla="*/ 9958 w 33"/>
                <a:gd name="T11" fmla="*/ 51978 h 31"/>
                <a:gd name="T12" fmla="*/ 11689 w 33"/>
                <a:gd name="T13" fmla="*/ 53771 h 31"/>
                <a:gd name="T14" fmla="*/ 14287 w 33"/>
                <a:gd name="T15" fmla="*/ 55563 h 31"/>
                <a:gd name="T16" fmla="*/ 14287 w 33"/>
                <a:gd name="T17" fmla="*/ 0 h 31"/>
                <a:gd name="T18" fmla="*/ 8659 w 33"/>
                <a:gd name="T19" fmla="*/ 0 h 31"/>
                <a:gd name="T20" fmla="*/ 5628 w 33"/>
                <a:gd name="T21" fmla="*/ 10754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chemeClr val="tx1">
                  <a:lumMod val="85000"/>
                </a:schemeClr>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61" name="Line 359"/>
            <p:cNvSpPr>
              <a:spLocks noChangeShapeType="1"/>
            </p:cNvSpPr>
            <p:nvPr>
              <p:custDataLst>
                <p:tags r:id="rId371"/>
              </p:custDataLst>
            </p:nvPr>
          </p:nvSpPr>
          <p:spPr bwMode="auto">
            <a:xfrm flipH="1">
              <a:off x="1438324" y="4574877"/>
              <a:ext cx="5487" cy="9254"/>
            </a:xfrm>
            <a:prstGeom prst="line">
              <a:avLst/>
            </a:prstGeom>
            <a:noFill/>
            <a:ln w="9525">
              <a:solidFill>
                <a:srgbClr val="FFFFFF"/>
              </a:solidFill>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62" name="Freeform 360"/>
            <p:cNvSpPr>
              <a:spLocks/>
            </p:cNvSpPr>
            <p:nvPr>
              <p:custDataLst>
                <p:tags r:id="rId372"/>
              </p:custDataLst>
            </p:nvPr>
          </p:nvSpPr>
          <p:spPr bwMode="auto">
            <a:xfrm>
              <a:off x="1438324" y="4584130"/>
              <a:ext cx="14629" cy="68472"/>
            </a:xfrm>
            <a:custGeom>
              <a:avLst/>
              <a:gdLst>
                <a:gd name="T0" fmla="*/ 0 w 33"/>
                <a:gd name="T1" fmla="*/ 0 h 6"/>
                <a:gd name="T2" fmla="*/ 2694 w 33"/>
                <a:gd name="T3" fmla="*/ 9790 h 6"/>
                <a:gd name="T4" fmla="*/ 5773 w 33"/>
                <a:gd name="T5" fmla="*/ 29369 h 6"/>
                <a:gd name="T6" fmla="*/ 8852 w 33"/>
                <a:gd name="T7" fmla="*/ 48948 h 6"/>
                <a:gd name="T8" fmla="*/ 12700 w 33"/>
                <a:gd name="T9" fmla="*/ 5873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63" name="Freeform 361"/>
            <p:cNvSpPr>
              <a:spLocks/>
            </p:cNvSpPr>
            <p:nvPr>
              <p:custDataLst>
                <p:tags r:id="rId373"/>
              </p:custDataLst>
            </p:nvPr>
          </p:nvSpPr>
          <p:spPr bwMode="auto">
            <a:xfrm>
              <a:off x="1447468" y="4569326"/>
              <a:ext cx="5485" cy="66622"/>
            </a:xfrm>
            <a:custGeom>
              <a:avLst/>
              <a:gdLst>
                <a:gd name="T0" fmla="*/ 4762 w 13"/>
                <a:gd name="T1" fmla="*/ 57150 h 30"/>
                <a:gd name="T2" fmla="*/ 4762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grpSp>
          <p:nvGrpSpPr>
            <p:cNvPr id="564" name="Group 362"/>
            <p:cNvGrpSpPr>
              <a:grpSpLocks/>
            </p:cNvGrpSpPr>
            <p:nvPr>
              <p:custDataLst>
                <p:tags r:id="rId374"/>
              </p:custDataLst>
            </p:nvPr>
          </p:nvGrpSpPr>
          <p:grpSpPr bwMode="auto">
            <a:xfrm>
              <a:off x="1438324" y="4493450"/>
              <a:ext cx="480940" cy="235028"/>
              <a:chOff x="912" y="2626"/>
              <a:chExt cx="311" cy="127"/>
            </a:xfrm>
          </p:grpSpPr>
          <p:sp>
            <p:nvSpPr>
              <p:cNvPr id="565" name="Freeform 363"/>
              <p:cNvSpPr>
                <a:spLocks/>
              </p:cNvSpPr>
              <p:nvPr/>
            </p:nvSpPr>
            <p:spPr bwMode="auto">
              <a:xfrm>
                <a:off x="1110" y="2626"/>
                <a:ext cx="113" cy="127"/>
              </a:xfrm>
              <a:custGeom>
                <a:avLst/>
                <a:gdLst>
                  <a:gd name="T0" fmla="*/ 100 w 352"/>
                  <a:gd name="T1" fmla="*/ 26 h 387"/>
                  <a:gd name="T2" fmla="*/ 92 w 352"/>
                  <a:gd name="T3" fmla="*/ 26 h 387"/>
                  <a:gd name="T4" fmla="*/ 85 w 352"/>
                  <a:gd name="T5" fmla="*/ 26 h 387"/>
                  <a:gd name="T6" fmla="*/ 80 w 352"/>
                  <a:gd name="T7" fmla="*/ 24 h 387"/>
                  <a:gd name="T8" fmla="*/ 71 w 352"/>
                  <a:gd name="T9" fmla="*/ 19 h 387"/>
                  <a:gd name="T10" fmla="*/ 54 w 352"/>
                  <a:gd name="T11" fmla="*/ 7 h 387"/>
                  <a:gd name="T12" fmla="*/ 44 w 352"/>
                  <a:gd name="T13" fmla="*/ 2 h 387"/>
                  <a:gd name="T14" fmla="*/ 41 w 352"/>
                  <a:gd name="T15" fmla="*/ 6 h 387"/>
                  <a:gd name="T16" fmla="*/ 38 w 352"/>
                  <a:gd name="T17" fmla="*/ 10 h 387"/>
                  <a:gd name="T18" fmla="*/ 34 w 352"/>
                  <a:gd name="T19" fmla="*/ 11 h 387"/>
                  <a:gd name="T20" fmla="*/ 28 w 352"/>
                  <a:gd name="T21" fmla="*/ 18 h 387"/>
                  <a:gd name="T22" fmla="*/ 17 w 352"/>
                  <a:gd name="T23" fmla="*/ 32 h 387"/>
                  <a:gd name="T24" fmla="*/ 10 w 352"/>
                  <a:gd name="T25" fmla="*/ 43 h 387"/>
                  <a:gd name="T26" fmla="*/ 5 w 352"/>
                  <a:gd name="T27" fmla="*/ 51 h 387"/>
                  <a:gd name="T28" fmla="*/ 2 w 352"/>
                  <a:gd name="T29" fmla="*/ 58 h 387"/>
                  <a:gd name="T30" fmla="*/ 0 w 352"/>
                  <a:gd name="T31" fmla="*/ 65 h 387"/>
                  <a:gd name="T32" fmla="*/ 0 w 352"/>
                  <a:gd name="T33" fmla="*/ 70 h 387"/>
                  <a:gd name="T34" fmla="*/ 1 w 352"/>
                  <a:gd name="T35" fmla="*/ 73 h 387"/>
                  <a:gd name="T36" fmla="*/ 3 w 352"/>
                  <a:gd name="T37" fmla="*/ 76 h 387"/>
                  <a:gd name="T38" fmla="*/ 8 w 352"/>
                  <a:gd name="T39" fmla="*/ 79 h 387"/>
                  <a:gd name="T40" fmla="*/ 13 w 352"/>
                  <a:gd name="T41" fmla="*/ 80 h 387"/>
                  <a:gd name="T42" fmla="*/ 17 w 352"/>
                  <a:gd name="T43" fmla="*/ 80 h 387"/>
                  <a:gd name="T44" fmla="*/ 20 w 352"/>
                  <a:gd name="T45" fmla="*/ 79 h 387"/>
                  <a:gd name="T46" fmla="*/ 23 w 352"/>
                  <a:gd name="T47" fmla="*/ 77 h 387"/>
                  <a:gd name="T48" fmla="*/ 25 w 352"/>
                  <a:gd name="T49" fmla="*/ 77 h 387"/>
                  <a:gd name="T50" fmla="*/ 26 w 352"/>
                  <a:gd name="T51" fmla="*/ 78 h 387"/>
                  <a:gd name="T52" fmla="*/ 26 w 352"/>
                  <a:gd name="T53" fmla="*/ 84 h 387"/>
                  <a:gd name="T54" fmla="*/ 24 w 352"/>
                  <a:gd name="T55" fmla="*/ 92 h 387"/>
                  <a:gd name="T56" fmla="*/ 23 w 352"/>
                  <a:gd name="T57" fmla="*/ 95 h 387"/>
                  <a:gd name="T58" fmla="*/ 23 w 352"/>
                  <a:gd name="T59" fmla="*/ 101 h 387"/>
                  <a:gd name="T60" fmla="*/ 26 w 352"/>
                  <a:gd name="T61" fmla="*/ 109 h 387"/>
                  <a:gd name="T62" fmla="*/ 29 w 352"/>
                  <a:gd name="T63" fmla="*/ 115 h 387"/>
                  <a:gd name="T64" fmla="*/ 39 w 352"/>
                  <a:gd name="T65" fmla="*/ 122 h 387"/>
                  <a:gd name="T66" fmla="*/ 46 w 352"/>
                  <a:gd name="T67" fmla="*/ 126 h 387"/>
                  <a:gd name="T68" fmla="*/ 49 w 352"/>
                  <a:gd name="T69" fmla="*/ 127 h 387"/>
                  <a:gd name="T70" fmla="*/ 52 w 352"/>
                  <a:gd name="T71" fmla="*/ 124 h 387"/>
                  <a:gd name="T72" fmla="*/ 56 w 352"/>
                  <a:gd name="T73" fmla="*/ 119 h 387"/>
                  <a:gd name="T74" fmla="*/ 57 w 352"/>
                  <a:gd name="T75" fmla="*/ 115 h 387"/>
                  <a:gd name="T76" fmla="*/ 58 w 352"/>
                  <a:gd name="T77" fmla="*/ 111 h 387"/>
                  <a:gd name="T78" fmla="*/ 59 w 352"/>
                  <a:gd name="T79" fmla="*/ 106 h 387"/>
                  <a:gd name="T80" fmla="*/ 63 w 352"/>
                  <a:gd name="T81" fmla="*/ 100 h 387"/>
                  <a:gd name="T82" fmla="*/ 69 w 352"/>
                  <a:gd name="T83" fmla="*/ 92 h 387"/>
                  <a:gd name="T84" fmla="*/ 76 w 352"/>
                  <a:gd name="T85" fmla="*/ 86 h 387"/>
                  <a:gd name="T86" fmla="*/ 85 w 352"/>
                  <a:gd name="T87" fmla="*/ 82 h 387"/>
                  <a:gd name="T88" fmla="*/ 96 w 352"/>
                  <a:gd name="T89" fmla="*/ 75 h 387"/>
                  <a:gd name="T90" fmla="*/ 104 w 352"/>
                  <a:gd name="T91" fmla="*/ 70 h 387"/>
                  <a:gd name="T92" fmla="*/ 109 w 352"/>
                  <a:gd name="T93" fmla="*/ 65 h 387"/>
                  <a:gd name="T94" fmla="*/ 111 w 352"/>
                  <a:gd name="T95" fmla="*/ 61 h 387"/>
                  <a:gd name="T96" fmla="*/ 113 w 352"/>
                  <a:gd name="T97" fmla="*/ 55 h 387"/>
                  <a:gd name="T98" fmla="*/ 113 w 352"/>
                  <a:gd name="T99" fmla="*/ 49 h 387"/>
                  <a:gd name="T100" fmla="*/ 110 w 352"/>
                  <a:gd name="T101" fmla="*/ 41 h 387"/>
                  <a:gd name="T102" fmla="*/ 106 w 352"/>
                  <a:gd name="T103" fmla="*/ 3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66" name="Freeform 364"/>
              <p:cNvSpPr>
                <a:spLocks/>
              </p:cNvSpPr>
              <p:nvPr/>
            </p:nvSpPr>
            <p:spPr bwMode="auto">
              <a:xfrm>
                <a:off x="923" y="2662"/>
                <a:ext cx="17" cy="26"/>
              </a:xfrm>
              <a:custGeom>
                <a:avLst/>
                <a:gdLst>
                  <a:gd name="T0" fmla="*/ 5 w 52"/>
                  <a:gd name="T1" fmla="*/ 0 h 78"/>
                  <a:gd name="T2" fmla="*/ 7 w 52"/>
                  <a:gd name="T3" fmla="*/ 0 h 78"/>
                  <a:gd name="T4" fmla="*/ 8 w 52"/>
                  <a:gd name="T5" fmla="*/ 1 h 78"/>
                  <a:gd name="T6" fmla="*/ 10 w 52"/>
                  <a:gd name="T7" fmla="*/ 2 h 78"/>
                  <a:gd name="T8" fmla="*/ 12 w 52"/>
                  <a:gd name="T9" fmla="*/ 3 h 78"/>
                  <a:gd name="T10" fmla="*/ 13 w 52"/>
                  <a:gd name="T11" fmla="*/ 4 h 78"/>
                  <a:gd name="T12" fmla="*/ 15 w 52"/>
                  <a:gd name="T13" fmla="*/ 6 h 78"/>
                  <a:gd name="T14" fmla="*/ 15 w 52"/>
                  <a:gd name="T15" fmla="*/ 7 h 78"/>
                  <a:gd name="T16" fmla="*/ 16 w 52"/>
                  <a:gd name="T17" fmla="*/ 8 h 78"/>
                  <a:gd name="T18" fmla="*/ 17 w 52"/>
                  <a:gd name="T19" fmla="*/ 11 h 78"/>
                  <a:gd name="T20" fmla="*/ 17 w 52"/>
                  <a:gd name="T21" fmla="*/ 14 h 78"/>
                  <a:gd name="T22" fmla="*/ 17 w 52"/>
                  <a:gd name="T23" fmla="*/ 15 h 78"/>
                  <a:gd name="T24" fmla="*/ 16 w 52"/>
                  <a:gd name="T25" fmla="*/ 17 h 78"/>
                  <a:gd name="T26" fmla="*/ 15 w 52"/>
                  <a:gd name="T27" fmla="*/ 18 h 78"/>
                  <a:gd name="T28" fmla="*/ 14 w 52"/>
                  <a:gd name="T29" fmla="*/ 20 h 78"/>
                  <a:gd name="T30" fmla="*/ 13 w 52"/>
                  <a:gd name="T31" fmla="*/ 22 h 78"/>
                  <a:gd name="T32" fmla="*/ 13 w 52"/>
                  <a:gd name="T33" fmla="*/ 24 h 78"/>
                  <a:gd name="T34" fmla="*/ 9 w 52"/>
                  <a:gd name="T35" fmla="*/ 25 h 78"/>
                  <a:gd name="T36" fmla="*/ 5 w 52"/>
                  <a:gd name="T37" fmla="*/ 26 h 78"/>
                  <a:gd name="T38" fmla="*/ 4 w 52"/>
                  <a:gd name="T39" fmla="*/ 26 h 78"/>
                  <a:gd name="T40" fmla="*/ 2 w 52"/>
                  <a:gd name="T41" fmla="*/ 26 h 78"/>
                  <a:gd name="T42" fmla="*/ 1 w 52"/>
                  <a:gd name="T43" fmla="*/ 26 h 78"/>
                  <a:gd name="T44" fmla="*/ 1 w 52"/>
                  <a:gd name="T45" fmla="*/ 26 h 78"/>
                  <a:gd name="T46" fmla="*/ 1 w 52"/>
                  <a:gd name="T47" fmla="*/ 25 h 78"/>
                  <a:gd name="T48" fmla="*/ 0 w 52"/>
                  <a:gd name="T49" fmla="*/ 24 h 78"/>
                  <a:gd name="T50" fmla="*/ 0 w 52"/>
                  <a:gd name="T51" fmla="*/ 23 h 78"/>
                  <a:gd name="T52" fmla="*/ 0 w 52"/>
                  <a:gd name="T53" fmla="*/ 21 h 78"/>
                  <a:gd name="T54" fmla="*/ 1 w 52"/>
                  <a:gd name="T55" fmla="*/ 20 h 78"/>
                  <a:gd name="T56" fmla="*/ 2 w 52"/>
                  <a:gd name="T57" fmla="*/ 19 h 78"/>
                  <a:gd name="T58" fmla="*/ 6 w 52"/>
                  <a:gd name="T59" fmla="*/ 16 h 78"/>
                  <a:gd name="T60" fmla="*/ 9 w 52"/>
                  <a:gd name="T61" fmla="*/ 14 h 78"/>
                  <a:gd name="T62" fmla="*/ 8 w 52"/>
                  <a:gd name="T63" fmla="*/ 11 h 78"/>
                  <a:gd name="T64" fmla="*/ 7 w 52"/>
                  <a:gd name="T65" fmla="*/ 7 h 78"/>
                  <a:gd name="T66" fmla="*/ 6 w 52"/>
                  <a:gd name="T67" fmla="*/ 3 h 78"/>
                  <a:gd name="T68" fmla="*/ 5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67" name="Freeform 365"/>
              <p:cNvSpPr>
                <a:spLocks/>
              </p:cNvSpPr>
              <p:nvPr/>
            </p:nvSpPr>
            <p:spPr bwMode="auto">
              <a:xfrm>
                <a:off x="912" y="2666"/>
                <a:ext cx="9" cy="10"/>
              </a:xfrm>
              <a:custGeom>
                <a:avLst/>
                <a:gdLst>
                  <a:gd name="T0" fmla="*/ 4 w 33"/>
                  <a:gd name="T1" fmla="*/ 2 h 30"/>
                  <a:gd name="T2" fmla="*/ 0 w 33"/>
                  <a:gd name="T3" fmla="*/ 8 h 30"/>
                  <a:gd name="T4" fmla="*/ 2 w 33"/>
                  <a:gd name="T5" fmla="*/ 8 h 30"/>
                  <a:gd name="T6" fmla="*/ 4 w 33"/>
                  <a:gd name="T7" fmla="*/ 9 h 30"/>
                  <a:gd name="T8" fmla="*/ 6 w 33"/>
                  <a:gd name="T9" fmla="*/ 10 h 30"/>
                  <a:gd name="T10" fmla="*/ 9 w 33"/>
                  <a:gd name="T11" fmla="*/ 10 h 30"/>
                  <a:gd name="T12" fmla="*/ 9 w 33"/>
                  <a:gd name="T13" fmla="*/ 0 h 30"/>
                  <a:gd name="T14" fmla="*/ 5 w 33"/>
                  <a:gd name="T15" fmla="*/ 0 h 30"/>
                  <a:gd name="T16" fmla="*/ 4 w 33"/>
                  <a:gd name="T17" fmla="*/ 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grpSp>
        <p:sp>
          <p:nvSpPr>
            <p:cNvPr id="568" name="Freeform 445"/>
            <p:cNvSpPr>
              <a:spLocks/>
            </p:cNvSpPr>
            <p:nvPr>
              <p:custDataLst>
                <p:tags r:id="rId375"/>
              </p:custDataLst>
            </p:nvPr>
          </p:nvSpPr>
          <p:spPr bwMode="auto">
            <a:xfrm>
              <a:off x="2614158" y="4562650"/>
              <a:ext cx="95091" cy="66622"/>
            </a:xfrm>
            <a:custGeom>
              <a:avLst/>
              <a:gdLst>
                <a:gd name="T0" fmla="*/ 67904 w 186"/>
                <a:gd name="T1" fmla="*/ 11540 h 104"/>
                <a:gd name="T2" fmla="*/ 64797 w 186"/>
                <a:gd name="T3" fmla="*/ 11540 h 104"/>
                <a:gd name="T4" fmla="*/ 62578 w 186"/>
                <a:gd name="T5" fmla="*/ 10990 h 104"/>
                <a:gd name="T6" fmla="*/ 60359 w 186"/>
                <a:gd name="T7" fmla="*/ 9891 h 104"/>
                <a:gd name="T8" fmla="*/ 59028 w 186"/>
                <a:gd name="T9" fmla="*/ 8243 h 104"/>
                <a:gd name="T10" fmla="*/ 57696 w 186"/>
                <a:gd name="T11" fmla="*/ 7144 h 104"/>
                <a:gd name="T12" fmla="*/ 55477 w 186"/>
                <a:gd name="T13" fmla="*/ 6045 h 104"/>
                <a:gd name="T14" fmla="*/ 53258 w 186"/>
                <a:gd name="T15" fmla="*/ 5495 h 104"/>
                <a:gd name="T16" fmla="*/ 50151 w 186"/>
                <a:gd name="T17" fmla="*/ 4946 h 104"/>
                <a:gd name="T18" fmla="*/ 44382 w 186"/>
                <a:gd name="T19" fmla="*/ 4396 h 104"/>
                <a:gd name="T20" fmla="*/ 39056 w 186"/>
                <a:gd name="T21" fmla="*/ 3297 h 104"/>
                <a:gd name="T22" fmla="*/ 33286 w 186"/>
                <a:gd name="T23" fmla="*/ 1649 h 104"/>
                <a:gd name="T24" fmla="*/ 28404 w 186"/>
                <a:gd name="T25" fmla="*/ 550 h 104"/>
                <a:gd name="T26" fmla="*/ 26629 w 186"/>
                <a:gd name="T27" fmla="*/ 0 h 104"/>
                <a:gd name="T28" fmla="*/ 23966 w 186"/>
                <a:gd name="T29" fmla="*/ 0 h 104"/>
                <a:gd name="T30" fmla="*/ 22635 w 186"/>
                <a:gd name="T31" fmla="*/ 550 h 104"/>
                <a:gd name="T32" fmla="*/ 20416 w 186"/>
                <a:gd name="T33" fmla="*/ 1099 h 104"/>
                <a:gd name="T34" fmla="*/ 19528 w 186"/>
                <a:gd name="T35" fmla="*/ 2198 h 104"/>
                <a:gd name="T36" fmla="*/ 18640 w 186"/>
                <a:gd name="T37" fmla="*/ 3297 h 104"/>
                <a:gd name="T38" fmla="*/ 18197 w 186"/>
                <a:gd name="T39" fmla="*/ 5495 h 104"/>
                <a:gd name="T40" fmla="*/ 17753 w 186"/>
                <a:gd name="T41" fmla="*/ 8243 h 104"/>
                <a:gd name="T42" fmla="*/ 15090 w 186"/>
                <a:gd name="T43" fmla="*/ 14837 h 104"/>
                <a:gd name="T44" fmla="*/ 8876 w 186"/>
                <a:gd name="T45" fmla="*/ 25827 h 104"/>
                <a:gd name="T46" fmla="*/ 3107 w 186"/>
                <a:gd name="T47" fmla="*/ 36268 h 104"/>
                <a:gd name="T48" fmla="*/ 0 w 186"/>
                <a:gd name="T49" fmla="*/ 42313 h 104"/>
                <a:gd name="T50" fmla="*/ 3551 w 186"/>
                <a:gd name="T51" fmla="*/ 42313 h 104"/>
                <a:gd name="T52" fmla="*/ 7101 w 186"/>
                <a:gd name="T53" fmla="*/ 42862 h 104"/>
                <a:gd name="T54" fmla="*/ 9320 w 186"/>
                <a:gd name="T55" fmla="*/ 43412 h 104"/>
                <a:gd name="T56" fmla="*/ 11095 w 186"/>
                <a:gd name="T57" fmla="*/ 44511 h 104"/>
                <a:gd name="T58" fmla="*/ 14646 w 186"/>
                <a:gd name="T59" fmla="*/ 46709 h 104"/>
                <a:gd name="T60" fmla="*/ 17753 w 186"/>
                <a:gd name="T61" fmla="*/ 48907 h 104"/>
                <a:gd name="T62" fmla="*/ 19972 w 186"/>
                <a:gd name="T63" fmla="*/ 51655 h 104"/>
                <a:gd name="T64" fmla="*/ 23078 w 186"/>
                <a:gd name="T65" fmla="*/ 53853 h 104"/>
                <a:gd name="T66" fmla="*/ 24854 w 186"/>
                <a:gd name="T67" fmla="*/ 54952 h 104"/>
                <a:gd name="T68" fmla="*/ 27073 w 186"/>
                <a:gd name="T69" fmla="*/ 55501 h 104"/>
                <a:gd name="T70" fmla="*/ 29292 w 186"/>
                <a:gd name="T71" fmla="*/ 56051 h 104"/>
                <a:gd name="T72" fmla="*/ 32842 w 186"/>
                <a:gd name="T73" fmla="*/ 56051 h 104"/>
                <a:gd name="T74" fmla="*/ 47488 w 186"/>
                <a:gd name="T75" fmla="*/ 56600 h 104"/>
                <a:gd name="T76" fmla="*/ 58140 w 186"/>
                <a:gd name="T77" fmla="*/ 57150 h 104"/>
                <a:gd name="T78" fmla="*/ 59915 w 186"/>
                <a:gd name="T79" fmla="*/ 56600 h 104"/>
                <a:gd name="T80" fmla="*/ 61691 w 186"/>
                <a:gd name="T81" fmla="*/ 56051 h 104"/>
                <a:gd name="T82" fmla="*/ 63022 w 186"/>
                <a:gd name="T83" fmla="*/ 54952 h 104"/>
                <a:gd name="T84" fmla="*/ 64353 w 186"/>
                <a:gd name="T85" fmla="*/ 53303 h 104"/>
                <a:gd name="T86" fmla="*/ 65241 w 186"/>
                <a:gd name="T87" fmla="*/ 51655 h 104"/>
                <a:gd name="T88" fmla="*/ 66573 w 186"/>
                <a:gd name="T89" fmla="*/ 48358 h 104"/>
                <a:gd name="T90" fmla="*/ 67460 w 186"/>
                <a:gd name="T91" fmla="*/ 45610 h 104"/>
                <a:gd name="T92" fmla="*/ 67904 w 186"/>
                <a:gd name="T93" fmla="*/ 42313 h 104"/>
                <a:gd name="T94" fmla="*/ 82550 w 186"/>
                <a:gd name="T95" fmla="*/ 14837 h 104"/>
                <a:gd name="T96" fmla="*/ 67904 w 186"/>
                <a:gd name="T97" fmla="*/ 1154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69" name="Freeform 450"/>
            <p:cNvSpPr>
              <a:spLocks/>
            </p:cNvSpPr>
            <p:nvPr>
              <p:custDataLst>
                <p:tags r:id="rId376"/>
              </p:custDataLst>
            </p:nvPr>
          </p:nvSpPr>
          <p:spPr bwMode="auto">
            <a:xfrm>
              <a:off x="1811373" y="4114804"/>
              <a:ext cx="343789" cy="610699"/>
            </a:xfrm>
            <a:custGeom>
              <a:avLst/>
              <a:gdLst>
                <a:gd name="T0" fmla="*/ 292778 w 684"/>
                <a:gd name="T1" fmla="*/ 300782 h 998"/>
                <a:gd name="T2" fmla="*/ 296705 w 684"/>
                <a:gd name="T3" fmla="*/ 288709 h 998"/>
                <a:gd name="T4" fmla="*/ 292778 w 684"/>
                <a:gd name="T5" fmla="*/ 257738 h 998"/>
                <a:gd name="T6" fmla="*/ 287542 w 684"/>
                <a:gd name="T7" fmla="*/ 222043 h 998"/>
                <a:gd name="T8" fmla="*/ 295832 w 684"/>
                <a:gd name="T9" fmla="*/ 204196 h 998"/>
                <a:gd name="T10" fmla="*/ 243036 w 684"/>
                <a:gd name="T11" fmla="*/ 189498 h 998"/>
                <a:gd name="T12" fmla="*/ 232564 w 684"/>
                <a:gd name="T13" fmla="*/ 171126 h 998"/>
                <a:gd name="T14" fmla="*/ 201585 w 684"/>
                <a:gd name="T15" fmla="*/ 162727 h 998"/>
                <a:gd name="T16" fmla="*/ 175405 w 684"/>
                <a:gd name="T17" fmla="*/ 141730 h 998"/>
                <a:gd name="T18" fmla="*/ 163624 w 684"/>
                <a:gd name="T19" fmla="*/ 105510 h 998"/>
                <a:gd name="T20" fmla="*/ 163624 w 684"/>
                <a:gd name="T21" fmla="*/ 69815 h 998"/>
                <a:gd name="T22" fmla="*/ 172351 w 684"/>
                <a:gd name="T23" fmla="*/ 44094 h 998"/>
                <a:gd name="T24" fmla="*/ 189804 w 684"/>
                <a:gd name="T25" fmla="*/ 25196 h 998"/>
                <a:gd name="T26" fmla="*/ 202021 w 684"/>
                <a:gd name="T27" fmla="*/ 5774 h 998"/>
                <a:gd name="T28" fmla="*/ 169733 w 684"/>
                <a:gd name="T29" fmla="*/ 20472 h 998"/>
                <a:gd name="T30" fmla="*/ 146171 w 684"/>
                <a:gd name="T31" fmla="*/ 35695 h 998"/>
                <a:gd name="T32" fmla="*/ 132644 w 684"/>
                <a:gd name="T33" fmla="*/ 40944 h 998"/>
                <a:gd name="T34" fmla="*/ 121300 w 684"/>
                <a:gd name="T35" fmla="*/ 44094 h 998"/>
                <a:gd name="T36" fmla="*/ 105156 w 684"/>
                <a:gd name="T37" fmla="*/ 42519 h 998"/>
                <a:gd name="T38" fmla="*/ 94684 w 684"/>
                <a:gd name="T39" fmla="*/ 56692 h 998"/>
                <a:gd name="T40" fmla="*/ 85521 w 684"/>
                <a:gd name="T41" fmla="*/ 91862 h 998"/>
                <a:gd name="T42" fmla="*/ 68504 w 684"/>
                <a:gd name="T43" fmla="*/ 119158 h 998"/>
                <a:gd name="T44" fmla="*/ 46687 w 684"/>
                <a:gd name="T45" fmla="*/ 149079 h 998"/>
                <a:gd name="T46" fmla="*/ 39270 w 684"/>
                <a:gd name="T47" fmla="*/ 166401 h 998"/>
                <a:gd name="T48" fmla="*/ 37524 w 684"/>
                <a:gd name="T49" fmla="*/ 186873 h 998"/>
                <a:gd name="T50" fmla="*/ 42324 w 684"/>
                <a:gd name="T51" fmla="*/ 200521 h 998"/>
                <a:gd name="T52" fmla="*/ 42324 w 684"/>
                <a:gd name="T53" fmla="*/ 236741 h 998"/>
                <a:gd name="T54" fmla="*/ 41451 w 684"/>
                <a:gd name="T55" fmla="*/ 275586 h 998"/>
                <a:gd name="T56" fmla="*/ 31416 w 684"/>
                <a:gd name="T57" fmla="*/ 295533 h 998"/>
                <a:gd name="T58" fmla="*/ 16144 w 684"/>
                <a:gd name="T59" fmla="*/ 310756 h 998"/>
                <a:gd name="T60" fmla="*/ 4800 w 684"/>
                <a:gd name="T61" fmla="*/ 321254 h 998"/>
                <a:gd name="T62" fmla="*/ 13090 w 684"/>
                <a:gd name="T63" fmla="*/ 350650 h 998"/>
                <a:gd name="T64" fmla="*/ 53669 w 684"/>
                <a:gd name="T65" fmla="*/ 380571 h 998"/>
                <a:gd name="T66" fmla="*/ 76358 w 684"/>
                <a:gd name="T67" fmla="*/ 382145 h 998"/>
                <a:gd name="T68" fmla="*/ 102101 w 684"/>
                <a:gd name="T69" fmla="*/ 391594 h 998"/>
                <a:gd name="T70" fmla="*/ 130463 w 684"/>
                <a:gd name="T71" fmla="*/ 417315 h 998"/>
                <a:gd name="T72" fmla="*/ 147043 w 684"/>
                <a:gd name="T73" fmla="*/ 446186 h 998"/>
                <a:gd name="T74" fmla="*/ 160133 w 684"/>
                <a:gd name="T75" fmla="*/ 462459 h 998"/>
                <a:gd name="T76" fmla="*/ 179768 w 684"/>
                <a:gd name="T77" fmla="*/ 465083 h 998"/>
                <a:gd name="T78" fmla="*/ 201585 w 684"/>
                <a:gd name="T79" fmla="*/ 459834 h 998"/>
                <a:gd name="T80" fmla="*/ 214675 w 684"/>
                <a:gd name="T81" fmla="*/ 460884 h 998"/>
                <a:gd name="T82" fmla="*/ 224710 w 684"/>
                <a:gd name="T83" fmla="*/ 474532 h 998"/>
                <a:gd name="T84" fmla="*/ 223838 w 684"/>
                <a:gd name="T85" fmla="*/ 483981 h 998"/>
                <a:gd name="T86" fmla="*/ 212929 w 684"/>
                <a:gd name="T87" fmla="*/ 491855 h 998"/>
                <a:gd name="T88" fmla="*/ 212929 w 684"/>
                <a:gd name="T89" fmla="*/ 505503 h 998"/>
                <a:gd name="T90" fmla="*/ 222965 w 684"/>
                <a:gd name="T91" fmla="*/ 521775 h 998"/>
                <a:gd name="T92" fmla="*/ 236491 w 684"/>
                <a:gd name="T93" fmla="*/ 504978 h 998"/>
                <a:gd name="T94" fmla="*/ 246963 w 684"/>
                <a:gd name="T95" fmla="*/ 451960 h 998"/>
                <a:gd name="T96" fmla="*/ 249145 w 684"/>
                <a:gd name="T97" fmla="*/ 421515 h 998"/>
                <a:gd name="T98" fmla="*/ 242163 w 684"/>
                <a:gd name="T99" fmla="*/ 404717 h 998"/>
                <a:gd name="T100" fmla="*/ 228201 w 684"/>
                <a:gd name="T101" fmla="*/ 393169 h 998"/>
                <a:gd name="T102" fmla="*/ 227328 w 684"/>
                <a:gd name="T103" fmla="*/ 379521 h 998"/>
                <a:gd name="T104" fmla="*/ 246963 w 684"/>
                <a:gd name="T105" fmla="*/ 367447 h 998"/>
                <a:gd name="T106" fmla="*/ 242600 w 684"/>
                <a:gd name="T107" fmla="*/ 349075 h 998"/>
                <a:gd name="T108" fmla="*/ 242600 w 684"/>
                <a:gd name="T109" fmla="*/ 340676 h 998"/>
                <a:gd name="T110" fmla="*/ 285796 w 684"/>
                <a:gd name="T111" fmla="*/ 329653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6AD68"/>
            </a:solidFill>
            <a:ln w="9525" cap="flat" cmpd="sng">
              <a:solidFill>
                <a:srgbClr val="FFFFFF"/>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70" name="Freeform 541"/>
            <p:cNvSpPr>
              <a:spLocks/>
            </p:cNvSpPr>
            <p:nvPr>
              <p:custDataLst>
                <p:tags r:id="rId377"/>
              </p:custDataLst>
            </p:nvPr>
          </p:nvSpPr>
          <p:spPr bwMode="auto">
            <a:xfrm>
              <a:off x="2433119" y="4347980"/>
              <a:ext cx="115207" cy="142496"/>
            </a:xfrm>
            <a:custGeom>
              <a:avLst/>
              <a:gdLst>
                <a:gd name="T0" fmla="*/ 27880 w 226"/>
                <a:gd name="T1" fmla="*/ 121721 h 237"/>
                <a:gd name="T2" fmla="*/ 30092 w 226"/>
                <a:gd name="T3" fmla="*/ 122237 h 237"/>
                <a:gd name="T4" fmla="*/ 33190 w 226"/>
                <a:gd name="T5" fmla="*/ 121205 h 237"/>
                <a:gd name="T6" fmla="*/ 36730 w 226"/>
                <a:gd name="T7" fmla="*/ 120690 h 237"/>
                <a:gd name="T8" fmla="*/ 39386 w 226"/>
                <a:gd name="T9" fmla="*/ 118627 h 237"/>
                <a:gd name="T10" fmla="*/ 42483 w 226"/>
                <a:gd name="T11" fmla="*/ 115016 h 237"/>
                <a:gd name="T12" fmla="*/ 43811 w 226"/>
                <a:gd name="T13" fmla="*/ 110374 h 237"/>
                <a:gd name="T14" fmla="*/ 54432 w 226"/>
                <a:gd name="T15" fmla="*/ 107795 h 237"/>
                <a:gd name="T16" fmla="*/ 73461 w 226"/>
                <a:gd name="T17" fmla="*/ 105732 h 237"/>
                <a:gd name="T18" fmla="*/ 86294 w 226"/>
                <a:gd name="T19" fmla="*/ 102122 h 237"/>
                <a:gd name="T20" fmla="*/ 92490 w 226"/>
                <a:gd name="T21" fmla="*/ 98512 h 237"/>
                <a:gd name="T22" fmla="*/ 97358 w 226"/>
                <a:gd name="T23" fmla="*/ 93354 h 237"/>
                <a:gd name="T24" fmla="*/ 99570 w 226"/>
                <a:gd name="T25" fmla="*/ 86649 h 237"/>
                <a:gd name="T26" fmla="*/ 100013 w 226"/>
                <a:gd name="T27" fmla="*/ 78912 h 237"/>
                <a:gd name="T28" fmla="*/ 98685 w 226"/>
                <a:gd name="T29" fmla="*/ 72208 h 237"/>
                <a:gd name="T30" fmla="*/ 95145 w 226"/>
                <a:gd name="T31" fmla="*/ 63439 h 237"/>
                <a:gd name="T32" fmla="*/ 89835 w 226"/>
                <a:gd name="T33" fmla="*/ 51577 h 237"/>
                <a:gd name="T34" fmla="*/ 86737 w 226"/>
                <a:gd name="T35" fmla="*/ 43325 h 237"/>
                <a:gd name="T36" fmla="*/ 85409 w 226"/>
                <a:gd name="T37" fmla="*/ 38167 h 237"/>
                <a:gd name="T38" fmla="*/ 86294 w 226"/>
                <a:gd name="T39" fmla="*/ 30430 h 237"/>
                <a:gd name="T40" fmla="*/ 88507 w 226"/>
                <a:gd name="T41" fmla="*/ 22178 h 237"/>
                <a:gd name="T42" fmla="*/ 94260 w 226"/>
                <a:gd name="T43" fmla="*/ 12894 h 237"/>
                <a:gd name="T44" fmla="*/ 94260 w 226"/>
                <a:gd name="T45" fmla="*/ 7221 h 237"/>
                <a:gd name="T46" fmla="*/ 84524 w 226"/>
                <a:gd name="T47" fmla="*/ 3610 h 237"/>
                <a:gd name="T48" fmla="*/ 68150 w 226"/>
                <a:gd name="T49" fmla="*/ 1032 h 237"/>
                <a:gd name="T50" fmla="*/ 8851 w 226"/>
                <a:gd name="T51" fmla="*/ 3095 h 237"/>
                <a:gd name="T52" fmla="*/ 7966 w 226"/>
                <a:gd name="T53" fmla="*/ 15989 h 237"/>
                <a:gd name="T54" fmla="*/ 4425 w 226"/>
                <a:gd name="T55" fmla="*/ 27851 h 237"/>
                <a:gd name="T56" fmla="*/ 1328 w 226"/>
                <a:gd name="T57" fmla="*/ 40746 h 237"/>
                <a:gd name="T58" fmla="*/ 0 w 226"/>
                <a:gd name="T59" fmla="*/ 57250 h 237"/>
                <a:gd name="T60" fmla="*/ 1328 w 226"/>
                <a:gd name="T61" fmla="*/ 67050 h 237"/>
                <a:gd name="T62" fmla="*/ 4425 w 226"/>
                <a:gd name="T63" fmla="*/ 75302 h 237"/>
                <a:gd name="T64" fmla="*/ 13276 w 226"/>
                <a:gd name="T65" fmla="*/ 89228 h 237"/>
                <a:gd name="T66" fmla="*/ 22569 w 226"/>
                <a:gd name="T67" fmla="*/ 102638 h 237"/>
                <a:gd name="T68" fmla="*/ 25225 w 226"/>
                <a:gd name="T69" fmla="*/ 111406 h 237"/>
                <a:gd name="T70" fmla="*/ 26995 w 226"/>
                <a:gd name="T71" fmla="*/ 120690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chemeClr val="tx1">
                  <a:lumMod val="85000"/>
                </a:schemeClr>
              </a:solidFill>
              <a:prstDash val="solid"/>
              <a:round/>
              <a:headEnd type="none" w="med" len="med"/>
              <a:tailEnd type="none" w="med" len="med"/>
            </a:ln>
            <a:effectLst/>
          </p:spPr>
          <p:txBody>
            <a:bodyPr/>
            <a:lstStyle/>
            <a:p>
              <a:pPr defTabSz="685800" eaLnBrk="0" fontAlgn="base" hangingPunct="0">
                <a:spcBef>
                  <a:spcPct val="0"/>
                </a:spcBef>
                <a:spcAft>
                  <a:spcPct val="0"/>
                </a:spcAft>
              </a:pPr>
              <a:endParaRPr lang="en-US" sz="1350" b="1" dirty="0">
                <a:solidFill>
                  <a:srgbClr val="FFFFFF"/>
                </a:solidFill>
                <a:latin typeface="Arial" charset="0"/>
              </a:endParaRPr>
            </a:p>
          </p:txBody>
        </p:sp>
        <p:sp>
          <p:nvSpPr>
            <p:cNvPr id="571" name="TextBox 570"/>
            <p:cNvSpPr txBox="1"/>
            <p:nvPr/>
          </p:nvSpPr>
          <p:spPr>
            <a:xfrm>
              <a:off x="107504" y="4315295"/>
              <a:ext cx="1473053" cy="338555"/>
            </a:xfrm>
            <a:prstGeom prst="rect">
              <a:avLst/>
            </a:prstGeom>
            <a:noFill/>
          </p:spPr>
          <p:txBody>
            <a:bodyPr wrap="none" rtlCol="0">
              <a:spAutoFit/>
            </a:bodyPr>
            <a:lstStyle/>
            <a:p>
              <a:pPr defTabSz="685800" eaLnBrk="0" fontAlgn="base" hangingPunct="0">
                <a:spcBef>
                  <a:spcPct val="0"/>
                </a:spcBef>
                <a:spcAft>
                  <a:spcPct val="0"/>
                </a:spcAft>
              </a:pPr>
              <a:r>
                <a:rPr lang="cs-CZ" sz="1050" b="1" dirty="0">
                  <a:solidFill>
                    <a:srgbClr val="FFFFFF"/>
                  </a:solidFill>
                  <a:latin typeface="Arial" charset="0"/>
                </a:rPr>
                <a:t>Kolumbie</a:t>
              </a:r>
              <a:r>
                <a:rPr lang="en-US" sz="1050" b="1" dirty="0">
                  <a:solidFill>
                    <a:srgbClr val="FFFFFF"/>
                  </a:solidFill>
                  <a:latin typeface="Arial" charset="0"/>
                </a:rPr>
                <a:t>: 528</a:t>
              </a:r>
            </a:p>
          </p:txBody>
        </p:sp>
        <p:sp>
          <p:nvSpPr>
            <p:cNvPr id="572" name="TextBox 571"/>
            <p:cNvSpPr txBox="1"/>
            <p:nvPr/>
          </p:nvSpPr>
          <p:spPr>
            <a:xfrm>
              <a:off x="215516" y="5262217"/>
              <a:ext cx="1094745" cy="338555"/>
            </a:xfrm>
            <a:prstGeom prst="rect">
              <a:avLst/>
            </a:prstGeom>
            <a:noFill/>
          </p:spPr>
          <p:txBody>
            <a:bodyPr wrap="none" rtlCol="0">
              <a:spAutoFit/>
            </a:bodyPr>
            <a:lstStyle/>
            <a:p>
              <a:pPr defTabSz="685800" eaLnBrk="0" fontAlgn="base" hangingPunct="0">
                <a:spcBef>
                  <a:spcPct val="0"/>
                </a:spcBef>
                <a:spcAft>
                  <a:spcPct val="0"/>
                </a:spcAft>
              </a:pPr>
              <a:r>
                <a:rPr lang="en-US" sz="1050" b="1" dirty="0">
                  <a:solidFill>
                    <a:srgbClr val="FFFFFF"/>
                  </a:solidFill>
                  <a:latin typeface="Arial" charset="0"/>
                </a:rPr>
                <a:t>Chile: 322</a:t>
              </a:r>
            </a:p>
          </p:txBody>
        </p:sp>
        <p:sp>
          <p:nvSpPr>
            <p:cNvPr id="573" name="TextBox 572"/>
            <p:cNvSpPr txBox="1"/>
            <p:nvPr/>
          </p:nvSpPr>
          <p:spPr>
            <a:xfrm>
              <a:off x="35496" y="5593695"/>
              <a:ext cx="1494426" cy="338555"/>
            </a:xfrm>
            <a:prstGeom prst="rect">
              <a:avLst/>
            </a:prstGeom>
            <a:noFill/>
          </p:spPr>
          <p:txBody>
            <a:bodyPr wrap="none" rtlCol="0">
              <a:spAutoFit/>
            </a:bodyPr>
            <a:lstStyle/>
            <a:p>
              <a:pPr defTabSz="685800" eaLnBrk="0" fontAlgn="base" hangingPunct="0">
                <a:spcBef>
                  <a:spcPct val="0"/>
                </a:spcBef>
                <a:spcAft>
                  <a:spcPct val="0"/>
                </a:spcAft>
              </a:pPr>
              <a:r>
                <a:rPr lang="en-US" sz="1050" b="1" dirty="0">
                  <a:solidFill>
                    <a:srgbClr val="FFFFFF"/>
                  </a:solidFill>
                  <a:latin typeface="Arial" charset="0"/>
                </a:rPr>
                <a:t>Argentina: 499</a:t>
              </a:r>
            </a:p>
          </p:txBody>
        </p:sp>
        <p:sp>
          <p:nvSpPr>
            <p:cNvPr id="574" name="TextBox 573"/>
            <p:cNvSpPr txBox="1"/>
            <p:nvPr/>
          </p:nvSpPr>
          <p:spPr>
            <a:xfrm>
              <a:off x="1979712" y="4666007"/>
              <a:ext cx="1295654" cy="338555"/>
            </a:xfrm>
            <a:prstGeom prst="rect">
              <a:avLst/>
            </a:prstGeom>
            <a:noFill/>
          </p:spPr>
          <p:txBody>
            <a:bodyPr wrap="none" rtlCol="0">
              <a:spAutoFit/>
            </a:bodyPr>
            <a:lstStyle/>
            <a:p>
              <a:pPr defTabSz="685800" eaLnBrk="0" fontAlgn="base" hangingPunct="0">
                <a:spcBef>
                  <a:spcPct val="0"/>
                </a:spcBef>
                <a:spcAft>
                  <a:spcPct val="0"/>
                </a:spcAft>
              </a:pPr>
              <a:r>
                <a:rPr lang="en-US" sz="1050" b="1" dirty="0" err="1">
                  <a:solidFill>
                    <a:srgbClr val="FFFFFF"/>
                  </a:solidFill>
                  <a:latin typeface="Arial" charset="0"/>
                </a:rPr>
                <a:t>Braz</a:t>
              </a:r>
              <a:r>
                <a:rPr lang="cs-CZ" sz="1050" b="1" dirty="0" err="1">
                  <a:solidFill>
                    <a:srgbClr val="FFFFFF"/>
                  </a:solidFill>
                  <a:latin typeface="Arial" charset="0"/>
                </a:rPr>
                <a:t>ílie</a:t>
              </a:r>
              <a:r>
                <a:rPr lang="en-US" sz="1050" b="1" dirty="0">
                  <a:solidFill>
                    <a:srgbClr val="FFFFFF"/>
                  </a:solidFill>
                  <a:latin typeface="Arial" charset="0"/>
                </a:rPr>
                <a:t>: 864</a:t>
              </a:r>
            </a:p>
          </p:txBody>
        </p:sp>
        <p:cxnSp>
          <p:nvCxnSpPr>
            <p:cNvPr id="575" name="Straight Connector 574"/>
            <p:cNvCxnSpPr>
              <a:stCxn id="573" idx="3"/>
            </p:cNvCxnSpPr>
            <p:nvPr/>
          </p:nvCxnSpPr>
          <p:spPr bwMode="auto">
            <a:xfrm flipV="1">
              <a:off x="1529922" y="5740631"/>
              <a:ext cx="810941" cy="22341"/>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76" name="Straight Connector 575"/>
            <p:cNvCxnSpPr>
              <a:stCxn id="572" idx="3"/>
            </p:cNvCxnSpPr>
            <p:nvPr/>
          </p:nvCxnSpPr>
          <p:spPr bwMode="auto">
            <a:xfrm flipV="1">
              <a:off x="1310261" y="5408097"/>
              <a:ext cx="798955" cy="2339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77" name="Straight Connector 576"/>
            <p:cNvCxnSpPr>
              <a:stCxn id="571" idx="3"/>
            </p:cNvCxnSpPr>
            <p:nvPr/>
          </p:nvCxnSpPr>
          <p:spPr bwMode="auto">
            <a:xfrm flipV="1">
              <a:off x="1580557" y="4455583"/>
              <a:ext cx="399156" cy="28989"/>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578" name="TextBox 577"/>
            <p:cNvSpPr txBox="1"/>
            <p:nvPr/>
          </p:nvSpPr>
          <p:spPr>
            <a:xfrm>
              <a:off x="251520" y="4806292"/>
              <a:ext cx="1056273" cy="338555"/>
            </a:xfrm>
            <a:prstGeom prst="rect">
              <a:avLst/>
            </a:prstGeom>
            <a:noFill/>
          </p:spPr>
          <p:txBody>
            <a:bodyPr wrap="none" rtlCol="0">
              <a:spAutoFit/>
            </a:bodyPr>
            <a:lstStyle/>
            <a:p>
              <a:pPr defTabSz="685800" eaLnBrk="0" fontAlgn="base" hangingPunct="0">
                <a:spcBef>
                  <a:spcPct val="0"/>
                </a:spcBef>
                <a:spcAft>
                  <a:spcPct val="0"/>
                </a:spcAft>
              </a:pPr>
              <a:r>
                <a:rPr lang="en-US" sz="1050" b="1" dirty="0">
                  <a:solidFill>
                    <a:srgbClr val="FFFFFF"/>
                  </a:solidFill>
                  <a:latin typeface="Arial" charset="0"/>
                </a:rPr>
                <a:t>Peru: 245</a:t>
              </a:r>
            </a:p>
          </p:txBody>
        </p:sp>
        <p:cxnSp>
          <p:nvCxnSpPr>
            <p:cNvPr id="579" name="Straight Connector 578"/>
            <p:cNvCxnSpPr>
              <a:stCxn id="578" idx="3"/>
            </p:cNvCxnSpPr>
            <p:nvPr/>
          </p:nvCxnSpPr>
          <p:spPr bwMode="auto">
            <a:xfrm flipV="1">
              <a:off x="1307793" y="4956804"/>
              <a:ext cx="649023" cy="18765"/>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580" name="TextBox 579"/>
            <p:cNvSpPr txBox="1"/>
            <p:nvPr/>
          </p:nvSpPr>
          <p:spPr>
            <a:xfrm>
              <a:off x="5001467" y="2322298"/>
              <a:ext cx="1584194" cy="338555"/>
            </a:xfrm>
            <a:prstGeom prst="rect">
              <a:avLst/>
            </a:prstGeom>
            <a:noFill/>
          </p:spPr>
          <p:txBody>
            <a:bodyPr wrap="none" rtlCol="0">
              <a:spAutoFit/>
            </a:bodyPr>
            <a:lstStyle/>
            <a:p>
              <a:pPr defTabSz="685800" eaLnBrk="0" fontAlgn="base" hangingPunct="0">
                <a:spcBef>
                  <a:spcPct val="0"/>
                </a:spcBef>
                <a:spcAft>
                  <a:spcPct val="0"/>
                </a:spcAft>
              </a:pPr>
              <a:r>
                <a:rPr lang="cs-CZ" sz="1050" b="1" dirty="0">
                  <a:solidFill>
                    <a:srgbClr val="FFFFFF"/>
                  </a:solidFill>
                  <a:latin typeface="Arial" charset="0"/>
                </a:rPr>
                <a:t>Rumunsko</a:t>
              </a:r>
              <a:r>
                <a:rPr lang="en-US" sz="1050" b="1" dirty="0">
                  <a:solidFill>
                    <a:srgbClr val="FFFFFF"/>
                  </a:solidFill>
                  <a:latin typeface="Arial" charset="0"/>
                </a:rPr>
                <a:t>: 404</a:t>
              </a:r>
            </a:p>
          </p:txBody>
        </p:sp>
        <p:sp>
          <p:nvSpPr>
            <p:cNvPr id="581" name="TextBox 580"/>
            <p:cNvSpPr txBox="1"/>
            <p:nvPr/>
          </p:nvSpPr>
          <p:spPr>
            <a:xfrm>
              <a:off x="5400093" y="2634908"/>
              <a:ext cx="1554272" cy="338555"/>
            </a:xfrm>
            <a:prstGeom prst="rect">
              <a:avLst/>
            </a:prstGeom>
            <a:noFill/>
          </p:spPr>
          <p:txBody>
            <a:bodyPr wrap="none" rtlCol="0">
              <a:spAutoFit/>
            </a:bodyPr>
            <a:lstStyle/>
            <a:p>
              <a:pPr defTabSz="685800" eaLnBrk="0" fontAlgn="base" hangingPunct="0">
                <a:spcBef>
                  <a:spcPct val="0"/>
                </a:spcBef>
                <a:spcAft>
                  <a:spcPct val="0"/>
                </a:spcAft>
              </a:pPr>
              <a:r>
                <a:rPr lang="en-US" sz="1050" b="1" dirty="0" err="1">
                  <a:solidFill>
                    <a:srgbClr val="FFFFFF"/>
                  </a:solidFill>
                  <a:latin typeface="Arial" charset="0"/>
                </a:rPr>
                <a:t>Slov</a:t>
              </a:r>
              <a:r>
                <a:rPr lang="cs-CZ" sz="1050" b="1" dirty="0" err="1">
                  <a:solidFill>
                    <a:srgbClr val="FFFFFF"/>
                  </a:solidFill>
                  <a:latin typeface="Arial" charset="0"/>
                </a:rPr>
                <a:t>ensko</a:t>
              </a:r>
              <a:r>
                <a:rPr lang="en-US" sz="1050" b="1" dirty="0">
                  <a:solidFill>
                    <a:srgbClr val="FFFFFF"/>
                  </a:solidFill>
                  <a:latin typeface="Arial" charset="0"/>
                </a:rPr>
                <a:t>: 475</a:t>
              </a:r>
            </a:p>
          </p:txBody>
        </p:sp>
        <p:sp>
          <p:nvSpPr>
            <p:cNvPr id="582" name="TextBox 581"/>
            <p:cNvSpPr txBox="1"/>
            <p:nvPr/>
          </p:nvSpPr>
          <p:spPr>
            <a:xfrm>
              <a:off x="6381804" y="2070742"/>
              <a:ext cx="1306340" cy="338555"/>
            </a:xfrm>
            <a:prstGeom prst="rect">
              <a:avLst/>
            </a:prstGeom>
            <a:noFill/>
          </p:spPr>
          <p:txBody>
            <a:bodyPr wrap="none" rtlCol="0">
              <a:spAutoFit/>
            </a:bodyPr>
            <a:lstStyle/>
            <a:p>
              <a:pPr defTabSz="685800" eaLnBrk="0" fontAlgn="base" hangingPunct="0">
                <a:spcBef>
                  <a:spcPct val="0"/>
                </a:spcBef>
                <a:spcAft>
                  <a:spcPct val="0"/>
                </a:spcAft>
              </a:pPr>
              <a:r>
                <a:rPr lang="en-US" sz="1050" b="1" dirty="0" err="1">
                  <a:solidFill>
                    <a:srgbClr val="FFFFFF"/>
                  </a:solidFill>
                  <a:latin typeface="Arial" charset="0"/>
                </a:rPr>
                <a:t>Rus</a:t>
              </a:r>
              <a:r>
                <a:rPr lang="cs-CZ" sz="1050" b="1" dirty="0" err="1">
                  <a:solidFill>
                    <a:srgbClr val="FFFFFF"/>
                  </a:solidFill>
                  <a:latin typeface="Arial" charset="0"/>
                </a:rPr>
                <a:t>ko</a:t>
              </a:r>
              <a:r>
                <a:rPr lang="en-US" sz="1050" b="1" dirty="0">
                  <a:solidFill>
                    <a:srgbClr val="FFFFFF"/>
                  </a:solidFill>
                  <a:latin typeface="Arial" charset="0"/>
                </a:rPr>
                <a:t>: 1061</a:t>
              </a:r>
            </a:p>
          </p:txBody>
        </p:sp>
        <p:sp>
          <p:nvSpPr>
            <p:cNvPr id="583" name="TextBox 582"/>
            <p:cNvSpPr txBox="1"/>
            <p:nvPr/>
          </p:nvSpPr>
          <p:spPr>
            <a:xfrm>
              <a:off x="4932041" y="2070742"/>
              <a:ext cx="1366185" cy="338555"/>
            </a:xfrm>
            <a:prstGeom prst="rect">
              <a:avLst/>
            </a:prstGeom>
            <a:noFill/>
          </p:spPr>
          <p:txBody>
            <a:bodyPr wrap="none" rtlCol="0">
              <a:spAutoFit/>
            </a:bodyPr>
            <a:lstStyle/>
            <a:p>
              <a:pPr defTabSz="685800" eaLnBrk="0" fontAlgn="base" hangingPunct="0">
                <a:spcBef>
                  <a:spcPct val="0"/>
                </a:spcBef>
                <a:spcAft>
                  <a:spcPct val="0"/>
                </a:spcAft>
              </a:pPr>
              <a:r>
                <a:rPr lang="en-US" sz="1050" b="1" dirty="0" err="1">
                  <a:solidFill>
                    <a:srgbClr val="FFFFFF"/>
                  </a:solidFill>
                  <a:latin typeface="Arial" charset="0"/>
                </a:rPr>
                <a:t>Ukra</a:t>
              </a:r>
              <a:r>
                <a:rPr lang="cs-CZ" sz="1050" b="1" dirty="0" err="1">
                  <a:solidFill>
                    <a:srgbClr val="FFFFFF"/>
                  </a:solidFill>
                  <a:latin typeface="Arial" charset="0"/>
                </a:rPr>
                <a:t>jina</a:t>
              </a:r>
              <a:r>
                <a:rPr lang="en-US" sz="1050" b="1" dirty="0">
                  <a:solidFill>
                    <a:srgbClr val="FFFFFF"/>
                  </a:solidFill>
                  <a:latin typeface="Arial" charset="0"/>
                </a:rPr>
                <a:t>: 623</a:t>
              </a:r>
            </a:p>
          </p:txBody>
        </p:sp>
        <p:sp>
          <p:nvSpPr>
            <p:cNvPr id="584" name="TextBox 583"/>
            <p:cNvSpPr txBox="1"/>
            <p:nvPr/>
          </p:nvSpPr>
          <p:spPr>
            <a:xfrm>
              <a:off x="5160826" y="3535918"/>
              <a:ext cx="1355500" cy="338555"/>
            </a:xfrm>
            <a:prstGeom prst="rect">
              <a:avLst/>
            </a:prstGeom>
            <a:noFill/>
          </p:spPr>
          <p:txBody>
            <a:bodyPr wrap="none" rtlCol="0">
              <a:spAutoFit/>
            </a:bodyPr>
            <a:lstStyle/>
            <a:p>
              <a:pPr defTabSz="685800" eaLnBrk="0" fontAlgn="base" hangingPunct="0">
                <a:spcBef>
                  <a:spcPct val="0"/>
                </a:spcBef>
                <a:spcAft>
                  <a:spcPct val="0"/>
                </a:spcAft>
              </a:pPr>
              <a:r>
                <a:rPr lang="en-US" sz="1050" b="1" dirty="0">
                  <a:solidFill>
                    <a:srgbClr val="FFFFFF"/>
                  </a:solidFill>
                  <a:latin typeface="Arial" charset="0"/>
                </a:rPr>
                <a:t>Tur</a:t>
              </a:r>
              <a:r>
                <a:rPr lang="cs-CZ" sz="1050" b="1" dirty="0" err="1">
                  <a:solidFill>
                    <a:srgbClr val="FFFFFF"/>
                  </a:solidFill>
                  <a:latin typeface="Arial" charset="0"/>
                </a:rPr>
                <a:t>ecko</a:t>
              </a:r>
              <a:r>
                <a:rPr lang="en-US" sz="1050" b="1" dirty="0">
                  <a:solidFill>
                    <a:srgbClr val="FFFFFF"/>
                  </a:solidFill>
                  <a:latin typeface="Arial" charset="0"/>
                </a:rPr>
                <a:t>: 180</a:t>
              </a:r>
            </a:p>
          </p:txBody>
        </p:sp>
        <p:cxnSp>
          <p:nvCxnSpPr>
            <p:cNvPr id="585" name="Straight Connector 584"/>
            <p:cNvCxnSpPr/>
            <p:nvPr/>
          </p:nvCxnSpPr>
          <p:spPr bwMode="auto">
            <a:xfrm flipV="1">
              <a:off x="3477185" y="2973717"/>
              <a:ext cx="925023" cy="146369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86" name="Straight Connector 585"/>
            <p:cNvCxnSpPr>
              <a:stCxn id="508" idx="3"/>
            </p:cNvCxnSpPr>
            <p:nvPr/>
          </p:nvCxnSpPr>
          <p:spPr bwMode="auto">
            <a:xfrm flipV="1">
              <a:off x="3543120" y="2912454"/>
              <a:ext cx="596832" cy="63213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87" name="Straight Connector 586"/>
            <p:cNvCxnSpPr>
              <a:stCxn id="509" idx="3"/>
            </p:cNvCxnSpPr>
            <p:nvPr/>
          </p:nvCxnSpPr>
          <p:spPr bwMode="auto">
            <a:xfrm flipV="1">
              <a:off x="3952314" y="3114675"/>
              <a:ext cx="29135" cy="83127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88" name="Straight Connector 587"/>
            <p:cNvCxnSpPr/>
            <p:nvPr/>
          </p:nvCxnSpPr>
          <p:spPr bwMode="auto">
            <a:xfrm flipV="1">
              <a:off x="3562350" y="2670654"/>
              <a:ext cx="765810" cy="558321"/>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89" name="Straight Connector 588"/>
            <p:cNvCxnSpPr/>
            <p:nvPr/>
          </p:nvCxnSpPr>
          <p:spPr bwMode="auto">
            <a:xfrm flipV="1">
              <a:off x="4562475" y="1666828"/>
              <a:ext cx="364046" cy="97159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90" name="Straight Connector 589"/>
            <p:cNvCxnSpPr/>
            <p:nvPr/>
          </p:nvCxnSpPr>
          <p:spPr bwMode="auto">
            <a:xfrm>
              <a:off x="3672840" y="2566736"/>
              <a:ext cx="359100" cy="6514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91" name="Straight Connector 590"/>
            <p:cNvCxnSpPr/>
            <p:nvPr/>
          </p:nvCxnSpPr>
          <p:spPr bwMode="auto">
            <a:xfrm>
              <a:off x="4319972" y="1720029"/>
              <a:ext cx="108012" cy="59621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92" name="Straight Connector 591"/>
            <p:cNvCxnSpPr>
              <a:stCxn id="506" idx="3"/>
            </p:cNvCxnSpPr>
            <p:nvPr/>
          </p:nvCxnSpPr>
          <p:spPr bwMode="auto">
            <a:xfrm flipV="1">
              <a:off x="3690588" y="2635350"/>
              <a:ext cx="588047" cy="31952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93" name="Straight Connector 592"/>
            <p:cNvCxnSpPr>
              <a:endCxn id="512" idx="1"/>
            </p:cNvCxnSpPr>
            <p:nvPr/>
          </p:nvCxnSpPr>
          <p:spPr bwMode="auto">
            <a:xfrm>
              <a:off x="4680012" y="5694729"/>
              <a:ext cx="677251" cy="300411"/>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94" name="Straight Connector 593"/>
            <p:cNvCxnSpPr>
              <a:endCxn id="519" idx="1"/>
            </p:cNvCxnSpPr>
            <p:nvPr/>
          </p:nvCxnSpPr>
          <p:spPr bwMode="auto">
            <a:xfrm>
              <a:off x="6984268" y="3403446"/>
              <a:ext cx="936104" cy="99135"/>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95" name="Straight Connector 594"/>
            <p:cNvCxnSpPr/>
            <p:nvPr/>
          </p:nvCxnSpPr>
          <p:spPr bwMode="auto">
            <a:xfrm flipV="1">
              <a:off x="7543800" y="2924175"/>
              <a:ext cx="219075" cy="23812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96" name="Straight Connector 595"/>
            <p:cNvCxnSpPr/>
            <p:nvPr/>
          </p:nvCxnSpPr>
          <p:spPr bwMode="auto">
            <a:xfrm flipH="1" flipV="1">
              <a:off x="4991100" y="3209925"/>
              <a:ext cx="375084" cy="36150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97" name="Straight Connector 596"/>
            <p:cNvCxnSpPr/>
            <p:nvPr/>
          </p:nvCxnSpPr>
          <p:spPr bwMode="auto">
            <a:xfrm flipV="1">
              <a:off x="7615806" y="3952875"/>
              <a:ext cx="99444" cy="130687"/>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598" name="Straight Connector 597"/>
            <p:cNvCxnSpPr/>
            <p:nvPr/>
          </p:nvCxnSpPr>
          <p:spPr bwMode="auto">
            <a:xfrm flipH="1">
              <a:off x="4457701" y="1476375"/>
              <a:ext cx="409574" cy="1266825"/>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99" name="Straight Connector 598"/>
            <p:cNvCxnSpPr/>
            <p:nvPr/>
          </p:nvCxnSpPr>
          <p:spPr bwMode="auto">
            <a:xfrm flipH="1">
              <a:off x="4752020" y="2281168"/>
              <a:ext cx="252028" cy="42085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600" name="Straight Connector 599"/>
            <p:cNvCxnSpPr>
              <a:stCxn id="518" idx="1"/>
            </p:cNvCxnSpPr>
            <p:nvPr/>
          </p:nvCxnSpPr>
          <p:spPr bwMode="auto">
            <a:xfrm flipH="1" flipV="1">
              <a:off x="4761547" y="3001646"/>
              <a:ext cx="639080" cy="37232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601" name="Straight Connector 600"/>
            <p:cNvCxnSpPr>
              <a:stCxn id="515" idx="1"/>
            </p:cNvCxnSpPr>
            <p:nvPr/>
          </p:nvCxnSpPr>
          <p:spPr bwMode="auto">
            <a:xfrm flipH="1" flipV="1">
              <a:off x="4608005" y="2842308"/>
              <a:ext cx="760461" cy="305471"/>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602" name="Straight Connector 601"/>
            <p:cNvCxnSpPr/>
            <p:nvPr/>
          </p:nvCxnSpPr>
          <p:spPr bwMode="auto">
            <a:xfrm flipH="1">
              <a:off x="4608004" y="2753785"/>
              <a:ext cx="847916" cy="18379"/>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603" name="Straight Connector 602"/>
            <p:cNvCxnSpPr/>
            <p:nvPr/>
          </p:nvCxnSpPr>
          <p:spPr bwMode="auto">
            <a:xfrm>
              <a:off x="4168140" y="2332925"/>
              <a:ext cx="68580" cy="304325"/>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604" name="TextBox 603"/>
            <p:cNvSpPr txBox="1"/>
            <p:nvPr/>
          </p:nvSpPr>
          <p:spPr>
            <a:xfrm>
              <a:off x="2848186" y="1808346"/>
              <a:ext cx="1276417" cy="338555"/>
            </a:xfrm>
            <a:prstGeom prst="rect">
              <a:avLst/>
            </a:prstGeom>
            <a:noFill/>
          </p:spPr>
          <p:txBody>
            <a:bodyPr wrap="none" rtlCol="0">
              <a:spAutoFit/>
            </a:bodyPr>
            <a:lstStyle/>
            <a:p>
              <a:pPr defTabSz="685800" eaLnBrk="0" fontAlgn="base" hangingPunct="0">
                <a:spcBef>
                  <a:spcPct val="0"/>
                </a:spcBef>
                <a:spcAft>
                  <a:spcPct val="0"/>
                </a:spcAft>
              </a:pPr>
              <a:r>
                <a:rPr lang="en-US" sz="1050" b="1" dirty="0">
                  <a:solidFill>
                    <a:srgbClr val="FFFFFF"/>
                  </a:solidFill>
                  <a:latin typeface="Arial" charset="0"/>
                </a:rPr>
                <a:t>No</a:t>
              </a:r>
              <a:r>
                <a:rPr lang="cs-CZ" sz="1050" b="1" dirty="0" err="1">
                  <a:solidFill>
                    <a:srgbClr val="FFFFFF"/>
                  </a:solidFill>
                  <a:latin typeface="Arial" charset="0"/>
                </a:rPr>
                <a:t>rsko</a:t>
              </a:r>
              <a:r>
                <a:rPr lang="en-US" sz="1050" b="1" dirty="0">
                  <a:solidFill>
                    <a:srgbClr val="FFFFFF"/>
                  </a:solidFill>
                  <a:latin typeface="Arial" charset="0"/>
                </a:rPr>
                <a:t>: 336</a:t>
              </a:r>
            </a:p>
          </p:txBody>
        </p:sp>
        <p:cxnSp>
          <p:nvCxnSpPr>
            <p:cNvPr id="605" name="Straight Connector 604"/>
            <p:cNvCxnSpPr>
              <a:endCxn id="505" idx="3"/>
            </p:cNvCxnSpPr>
            <p:nvPr/>
          </p:nvCxnSpPr>
          <p:spPr bwMode="auto">
            <a:xfrm>
              <a:off x="3764257" y="1869534"/>
              <a:ext cx="238944" cy="43452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606" name="Straight Connector 605"/>
            <p:cNvCxnSpPr/>
            <p:nvPr/>
          </p:nvCxnSpPr>
          <p:spPr bwMode="auto">
            <a:xfrm flipH="1">
              <a:off x="4772026" y="2562225"/>
              <a:ext cx="304799" cy="285750"/>
            </a:xfrm>
            <a:prstGeom prst="line">
              <a:avLst/>
            </a:prstGeom>
            <a:solidFill>
              <a:schemeClr val="accent1"/>
            </a:solidFill>
            <a:ln w="9525" cap="flat" cmpd="sng" algn="ctr">
              <a:solidFill>
                <a:srgbClr val="FF0000"/>
              </a:solidFill>
              <a:prstDash val="solid"/>
              <a:round/>
              <a:headEnd type="none" w="med" len="med"/>
              <a:tailEnd type="none" w="med" len="med"/>
            </a:ln>
            <a:effectLst/>
          </p:spPr>
        </p:cxnSp>
      </p:grpSp>
      <p:sp>
        <p:nvSpPr>
          <p:cNvPr id="607" name="TextBox 606"/>
          <p:cNvSpPr txBox="1">
            <a:spLocks noChangeArrowheads="1"/>
          </p:cNvSpPr>
          <p:nvPr/>
        </p:nvSpPr>
        <p:spPr bwMode="auto">
          <a:xfrm>
            <a:off x="1340611" y="4918750"/>
            <a:ext cx="5782865" cy="184666"/>
          </a:xfrm>
          <a:prstGeom prst="rect">
            <a:avLst/>
          </a:prstGeom>
          <a:noFill/>
          <a:ln w="9525">
            <a:noFill/>
            <a:miter lim="800000"/>
            <a:headEnd/>
            <a:tailEnd/>
          </a:ln>
        </p:spPr>
        <p:txBody>
          <a:bodyPr wrap="square" anchor="b">
            <a:spAutoFit/>
          </a:bodyPr>
          <a:lstStyle/>
          <a:p>
            <a:pPr defTabSz="685800" fontAlgn="base">
              <a:spcBef>
                <a:spcPct val="0"/>
              </a:spcBef>
              <a:spcAft>
                <a:spcPct val="0"/>
              </a:spcAft>
            </a:pPr>
            <a:r>
              <a:rPr lang="en-US" altLang="en-US" sz="600" dirty="0">
                <a:solidFill>
                  <a:srgbClr val="FFFFFF"/>
                </a:solidFill>
                <a:latin typeface="Arial" charset="0"/>
              </a:rPr>
              <a:t>Bonaca MP</a:t>
            </a:r>
            <a:r>
              <a:rPr lang="en-US" altLang="en-US" sz="600" i="1" dirty="0">
                <a:solidFill>
                  <a:srgbClr val="FFFFFF"/>
                </a:solidFill>
                <a:latin typeface="Arial" charset="0"/>
              </a:rPr>
              <a:t> et al</a:t>
            </a:r>
            <a:r>
              <a:rPr lang="en-US" altLang="en-US" sz="600" dirty="0">
                <a:solidFill>
                  <a:srgbClr val="FFFFFF"/>
                </a:solidFill>
                <a:latin typeface="Arial" charset="0"/>
              </a:rPr>
              <a:t>. </a:t>
            </a:r>
            <a:r>
              <a:rPr lang="en-US" altLang="en-US" sz="600" i="1" dirty="0">
                <a:solidFill>
                  <a:srgbClr val="FFFFFF"/>
                </a:solidFill>
                <a:latin typeface="Arial" charset="0"/>
              </a:rPr>
              <a:t>N Engl J Med </a:t>
            </a:r>
            <a:r>
              <a:rPr lang="en-US" altLang="en-US" sz="600" dirty="0">
                <a:solidFill>
                  <a:srgbClr val="FFFFFF"/>
                </a:solidFill>
                <a:latin typeface="Arial" charset="0"/>
              </a:rPr>
              <a:t>2015, Supplementary Appendix [</a:t>
            </a:r>
            <a:r>
              <a:rPr lang="en-US" altLang="en-US" sz="600" dirty="0" err="1">
                <a:solidFill>
                  <a:srgbClr val="FFFFFF"/>
                </a:solidFill>
                <a:latin typeface="Arial" charset="0"/>
              </a:rPr>
              <a:t>Epub</a:t>
            </a:r>
            <a:r>
              <a:rPr lang="en-US" altLang="en-US" sz="600" dirty="0">
                <a:solidFill>
                  <a:srgbClr val="FFFFFF"/>
                </a:solidFill>
                <a:latin typeface="Arial" charset="0"/>
              </a:rPr>
              <a:t> ahead of print]</a:t>
            </a:r>
          </a:p>
        </p:txBody>
      </p:sp>
    </p:spTree>
    <p:extLst>
      <p:ext uri="{BB962C8B-B14F-4D97-AF65-F5344CB8AC3E}">
        <p14:creationId xmlns:p14="http://schemas.microsoft.com/office/powerpoint/2010/main" val="3619978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algn="ctr"/>
            <a:r>
              <a:rPr lang="en-GB" altLang="en-US" noProof="0" dirty="0"/>
              <a:t>PEGASUS-TIMI</a:t>
            </a:r>
            <a:r>
              <a:rPr lang="en-GB" altLang="en-US" noProof="0" dirty="0">
                <a:solidFill>
                  <a:srgbClr val="FF0000"/>
                </a:solidFill>
              </a:rPr>
              <a:t> </a:t>
            </a:r>
            <a:r>
              <a:rPr lang="en-GB" altLang="en-US" noProof="0" dirty="0"/>
              <a:t>54: </a:t>
            </a:r>
            <a:r>
              <a:rPr lang="cs-CZ" altLang="en-US" dirty="0"/>
              <a:t>design studie</a:t>
            </a:r>
            <a:endParaRPr lang="en-GB" altLang="en-US" noProof="0" dirty="0"/>
          </a:p>
        </p:txBody>
      </p:sp>
      <p:sp>
        <p:nvSpPr>
          <p:cNvPr id="21" name="Slide Number Placeholder 20"/>
          <p:cNvSpPr>
            <a:spLocks noGrp="1"/>
          </p:cNvSpPr>
          <p:nvPr>
            <p:ph type="sldNum" sz="quarter" idx="4294967295"/>
          </p:nvPr>
        </p:nvSpPr>
        <p:spPr>
          <a:xfrm>
            <a:off x="6400800" y="4767263"/>
            <a:ext cx="1600200" cy="273844"/>
          </a:xfrm>
          <a:prstGeom prst="rect">
            <a:avLst/>
          </a:prstGeom>
        </p:spPr>
        <p:txBody>
          <a:bodyPr/>
          <a:lstStyle/>
          <a:p>
            <a:pPr defTabSz="685800" fontAlgn="base">
              <a:spcBef>
                <a:spcPct val="0"/>
              </a:spcBef>
              <a:spcAft>
                <a:spcPct val="0"/>
              </a:spcAft>
            </a:pPr>
            <a:fld id="{ABE79450-3EDD-45A9-BE25-2E593105E5FE}" type="slidenum">
              <a:rPr lang="en-GB" sz="1350" b="1">
                <a:solidFill>
                  <a:srgbClr val="FFFFFF"/>
                </a:solidFill>
                <a:latin typeface="Arial" charset="0"/>
              </a:rPr>
              <a:pPr defTabSz="685800" fontAlgn="base">
                <a:spcBef>
                  <a:spcPct val="0"/>
                </a:spcBef>
                <a:spcAft>
                  <a:spcPct val="0"/>
                </a:spcAft>
              </a:pPr>
              <a:t>31</a:t>
            </a:fld>
            <a:endParaRPr lang="en-GB" sz="1350" b="1" dirty="0">
              <a:solidFill>
                <a:srgbClr val="FFFFFF"/>
              </a:solidFill>
              <a:latin typeface="Arial" charset="0"/>
            </a:endParaRPr>
          </a:p>
        </p:txBody>
      </p:sp>
      <p:grpSp>
        <p:nvGrpSpPr>
          <p:cNvPr id="2" name="Group 1"/>
          <p:cNvGrpSpPr>
            <a:grpSpLocks/>
          </p:cNvGrpSpPr>
          <p:nvPr/>
        </p:nvGrpSpPr>
        <p:grpSpPr bwMode="auto">
          <a:xfrm>
            <a:off x="1353346" y="1134666"/>
            <a:ext cx="6393584" cy="3228975"/>
            <a:chOff x="231248" y="1658938"/>
            <a:chExt cx="8524780" cy="4305004"/>
          </a:xfrm>
        </p:grpSpPr>
        <p:cxnSp>
          <p:nvCxnSpPr>
            <p:cNvPr id="7" name="Straight Arrow Connector 6"/>
            <p:cNvCxnSpPr>
              <a:cxnSpLocks noChangeShapeType="1"/>
            </p:cNvCxnSpPr>
            <p:nvPr/>
          </p:nvCxnSpPr>
          <p:spPr bwMode="auto">
            <a:xfrm>
              <a:off x="4513885" y="4651169"/>
              <a:ext cx="0" cy="520664"/>
            </a:xfrm>
            <a:prstGeom prst="straightConnector1">
              <a:avLst/>
            </a:prstGeom>
            <a:noFill/>
            <a:ln w="38100" algn="ctr">
              <a:solidFill>
                <a:schemeClr val="accent6"/>
              </a:solidFill>
              <a:round/>
              <a:headEnd/>
              <a:tailEnd type="triangle" w="med" len="med"/>
            </a:ln>
          </p:spPr>
        </p:cxnSp>
        <p:sp>
          <p:nvSpPr>
            <p:cNvPr id="8" name="Rounded Rectangle 7"/>
            <p:cNvSpPr>
              <a:spLocks noChangeArrowheads="1"/>
            </p:cNvSpPr>
            <p:nvPr/>
          </p:nvSpPr>
          <p:spPr bwMode="auto">
            <a:xfrm>
              <a:off x="492810" y="1658938"/>
              <a:ext cx="8040688" cy="966721"/>
            </a:xfrm>
            <a:prstGeom prst="roundRect">
              <a:avLst>
                <a:gd name="adj" fmla="val 16667"/>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fontAlgn="base">
                <a:spcBef>
                  <a:spcPct val="0"/>
                </a:spcBef>
                <a:spcAft>
                  <a:spcPct val="0"/>
                </a:spcAft>
                <a:defRPr/>
              </a:pPr>
              <a:r>
                <a:rPr lang="en-GB" sz="1200" b="1" dirty="0">
                  <a:solidFill>
                    <a:srgbClr val="000000"/>
                  </a:solidFill>
                  <a:latin typeface="Arial"/>
                </a:rPr>
                <a:t>Pa</a:t>
              </a:r>
              <a:r>
                <a:rPr lang="cs-CZ" sz="1200" b="1" dirty="0" err="1">
                  <a:solidFill>
                    <a:srgbClr val="000000"/>
                  </a:solidFill>
                  <a:latin typeface="Arial"/>
                </a:rPr>
                <a:t>cienti</a:t>
              </a:r>
              <a:r>
                <a:rPr lang="cs-CZ" sz="1200" b="1" dirty="0">
                  <a:solidFill>
                    <a:srgbClr val="000000"/>
                  </a:solidFill>
                  <a:latin typeface="Arial"/>
                </a:rPr>
                <a:t> ve věku</a:t>
              </a:r>
              <a:r>
                <a:rPr lang="en-GB" sz="1200" b="1" dirty="0">
                  <a:solidFill>
                    <a:srgbClr val="000000"/>
                  </a:solidFill>
                  <a:latin typeface="Arial"/>
                </a:rPr>
                <a:t> ≥50 </a:t>
              </a:r>
              <a:r>
                <a:rPr lang="cs-CZ" sz="1200" b="1" dirty="0">
                  <a:solidFill>
                    <a:srgbClr val="000000"/>
                  </a:solidFill>
                  <a:latin typeface="Arial"/>
                </a:rPr>
                <a:t>let s historií infarktu myokardu</a:t>
              </a:r>
              <a:r>
                <a:rPr lang="en-GB" sz="1200" b="1" dirty="0">
                  <a:solidFill>
                    <a:srgbClr val="000000"/>
                  </a:solidFill>
                  <a:latin typeface="Arial"/>
                </a:rPr>
                <a:t> 1–3 </a:t>
              </a:r>
              <a:r>
                <a:rPr lang="cs-CZ" sz="1200" b="1" dirty="0">
                  <a:solidFill>
                    <a:srgbClr val="000000"/>
                  </a:solidFill>
                  <a:latin typeface="Arial"/>
                </a:rPr>
                <a:t>roky před zařazením do studie a s alespoň jedním dalším </a:t>
              </a:r>
              <a:r>
                <a:rPr lang="cs-CZ" sz="1200" b="1" dirty="0" err="1">
                  <a:solidFill>
                    <a:srgbClr val="000000"/>
                  </a:solidFill>
                  <a:latin typeface="Arial"/>
                </a:rPr>
                <a:t>aterotrombotickým</a:t>
              </a:r>
              <a:r>
                <a:rPr lang="cs-CZ" sz="1200" b="1" dirty="0">
                  <a:solidFill>
                    <a:srgbClr val="000000"/>
                  </a:solidFill>
                  <a:latin typeface="Arial"/>
                </a:rPr>
                <a:t> rizikovým faktorem</a:t>
              </a:r>
              <a:r>
                <a:rPr lang="en-GB" sz="1200" b="1" dirty="0">
                  <a:solidFill>
                    <a:srgbClr val="000000"/>
                  </a:solidFill>
                  <a:latin typeface="Arial"/>
                </a:rPr>
                <a:t>*</a:t>
              </a:r>
            </a:p>
            <a:p>
              <a:pPr algn="ctr" defTabSz="685800" fontAlgn="base">
                <a:spcBef>
                  <a:spcPct val="0"/>
                </a:spcBef>
                <a:spcAft>
                  <a:spcPct val="0"/>
                </a:spcAft>
                <a:defRPr/>
              </a:pPr>
              <a:r>
                <a:rPr lang="en-GB" sz="1200" b="1" dirty="0">
                  <a:solidFill>
                    <a:srgbClr val="000000"/>
                  </a:solidFill>
                  <a:latin typeface="Arial"/>
                </a:rPr>
                <a:t>(N=</a:t>
              </a:r>
              <a:r>
                <a:rPr lang="en-US" sz="1200" b="1" dirty="0">
                  <a:solidFill>
                    <a:srgbClr val="000000"/>
                  </a:solidFill>
                  <a:latin typeface="Arial"/>
                </a:rPr>
                <a:t>21,162</a:t>
              </a:r>
              <a:r>
                <a:rPr lang="en-GB" sz="1200" b="1" dirty="0">
                  <a:solidFill>
                    <a:srgbClr val="000000"/>
                  </a:solidFill>
                  <a:latin typeface="Arial"/>
                </a:rPr>
                <a:t>)</a:t>
              </a:r>
            </a:p>
          </p:txBody>
        </p:sp>
        <p:sp>
          <p:nvSpPr>
            <p:cNvPr id="103431" name="Rounded Rectangle 8"/>
            <p:cNvSpPr>
              <a:spLocks noChangeArrowheads="1"/>
            </p:cNvSpPr>
            <p:nvPr/>
          </p:nvSpPr>
          <p:spPr bwMode="auto">
            <a:xfrm>
              <a:off x="3189097" y="3059169"/>
              <a:ext cx="2673350" cy="647700"/>
            </a:xfrm>
            <a:prstGeom prst="roundRect">
              <a:avLst>
                <a:gd name="adj" fmla="val 16667"/>
              </a:avLst>
            </a:prstGeom>
            <a:solidFill>
              <a:srgbClr val="99CCFF"/>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defTabSz="685800" fontAlgn="base">
                <a:spcBef>
                  <a:spcPct val="0"/>
                </a:spcBef>
                <a:spcAft>
                  <a:spcPct val="0"/>
                </a:spcAft>
              </a:pPr>
              <a:r>
                <a:rPr lang="en-GB" altLang="en-US" sz="1350" b="1" dirty="0" err="1">
                  <a:solidFill>
                    <a:srgbClr val="000000"/>
                  </a:solidFill>
                  <a:latin typeface="Arial" charset="0"/>
                  <a:ea typeface="ＭＳ Ｐゴシック" pitchFamily="34" charset="-128"/>
                </a:rPr>
                <a:t>Ticagrelor</a:t>
              </a:r>
              <a:r>
                <a:rPr lang="en-GB" altLang="en-US" sz="1350" b="1" dirty="0">
                  <a:solidFill>
                    <a:srgbClr val="000000"/>
                  </a:solidFill>
                  <a:latin typeface="Arial" charset="0"/>
                  <a:ea typeface="ＭＳ Ｐゴシック" pitchFamily="34" charset="-128"/>
                </a:rPr>
                <a:t> </a:t>
              </a:r>
              <a:r>
                <a:rPr lang="cs-CZ" altLang="en-US" sz="1350" b="1" dirty="0">
                  <a:solidFill>
                    <a:srgbClr val="000000"/>
                  </a:solidFill>
                  <a:latin typeface="Arial" charset="0"/>
                  <a:ea typeface="ＭＳ Ｐゴシック" pitchFamily="34" charset="-128"/>
                </a:rPr>
                <a:t>2x</a:t>
              </a:r>
              <a:r>
                <a:rPr lang="en-GB" altLang="en-US" sz="1350" b="1" dirty="0">
                  <a:solidFill>
                    <a:srgbClr val="000000"/>
                  </a:solidFill>
                  <a:latin typeface="Arial" charset="0"/>
                  <a:ea typeface="ＭＳ Ｐゴシック" pitchFamily="34" charset="-128"/>
                </a:rPr>
                <a:t>60 mg </a:t>
              </a:r>
            </a:p>
            <a:p>
              <a:pPr algn="ctr" defTabSz="685800" fontAlgn="base">
                <a:spcBef>
                  <a:spcPct val="0"/>
                </a:spcBef>
                <a:spcAft>
                  <a:spcPct val="0"/>
                </a:spcAft>
              </a:pPr>
              <a:r>
                <a:rPr lang="en-GB" altLang="en-US" sz="1350" b="1" dirty="0">
                  <a:solidFill>
                    <a:srgbClr val="000000"/>
                  </a:solidFill>
                  <a:latin typeface="Arial" charset="0"/>
                  <a:ea typeface="ＭＳ Ｐゴシック" pitchFamily="34" charset="-128"/>
                </a:rPr>
                <a:t>+ ASA 75–150 mg/d</a:t>
              </a:r>
              <a:r>
                <a:rPr lang="cs-CZ" altLang="en-US" sz="1350" b="1" dirty="0">
                  <a:solidFill>
                    <a:srgbClr val="000000"/>
                  </a:solidFill>
                  <a:latin typeface="Arial" charset="0"/>
                  <a:ea typeface="ＭＳ Ｐゴシック" pitchFamily="34" charset="-128"/>
                </a:rPr>
                <a:t>en</a:t>
              </a:r>
              <a:endParaRPr lang="en-GB" altLang="en-US" sz="1350" b="1" dirty="0">
                <a:solidFill>
                  <a:srgbClr val="000000"/>
                </a:solidFill>
                <a:latin typeface="Arial" charset="0"/>
                <a:ea typeface="ＭＳ Ｐゴシック" pitchFamily="34" charset="-128"/>
              </a:endParaRPr>
            </a:p>
          </p:txBody>
        </p:sp>
        <p:sp>
          <p:nvSpPr>
            <p:cNvPr id="103432" name="Rounded Rectangle 9"/>
            <p:cNvSpPr>
              <a:spLocks noChangeArrowheads="1"/>
            </p:cNvSpPr>
            <p:nvPr/>
          </p:nvSpPr>
          <p:spPr bwMode="auto">
            <a:xfrm>
              <a:off x="2144713" y="4110037"/>
              <a:ext cx="4752975" cy="812575"/>
            </a:xfrm>
            <a:prstGeom prst="roundRect">
              <a:avLst>
                <a:gd name="adj" fmla="val 16667"/>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defTabSz="685800" fontAlgn="base">
                <a:spcBef>
                  <a:spcPct val="0"/>
                </a:spcBef>
                <a:spcAft>
                  <a:spcPct val="0"/>
                </a:spcAft>
              </a:pPr>
              <a:r>
                <a:rPr lang="cs-CZ" altLang="en-US" sz="1350" b="1" dirty="0">
                  <a:solidFill>
                    <a:srgbClr val="000000"/>
                  </a:solidFill>
                  <a:latin typeface="Arial" charset="0"/>
                  <a:ea typeface="ＭＳ Ｐゴシック" pitchFamily="34" charset="-128"/>
                </a:rPr>
                <a:t>Alespoň</a:t>
              </a:r>
              <a:r>
                <a:rPr lang="en-GB" altLang="en-US" sz="1350" b="1" dirty="0">
                  <a:solidFill>
                    <a:srgbClr val="000000"/>
                  </a:solidFill>
                  <a:latin typeface="Arial" charset="0"/>
                  <a:ea typeface="ＭＳ Ｐゴシック" pitchFamily="34" charset="-128"/>
                </a:rPr>
                <a:t> 12 m</a:t>
              </a:r>
              <a:r>
                <a:rPr lang="cs-CZ" altLang="en-US" sz="1350" b="1" dirty="0" err="1">
                  <a:solidFill>
                    <a:srgbClr val="000000"/>
                  </a:solidFill>
                  <a:latin typeface="Arial" charset="0"/>
                  <a:ea typeface="ＭＳ Ｐゴシック" pitchFamily="34" charset="-128"/>
                </a:rPr>
                <a:t>ěsíců</a:t>
              </a:r>
              <a:r>
                <a:rPr lang="cs-CZ" altLang="en-US" sz="1350" b="1" dirty="0">
                  <a:solidFill>
                    <a:srgbClr val="000000"/>
                  </a:solidFill>
                  <a:latin typeface="Arial" charset="0"/>
                  <a:ea typeface="ＭＳ Ｐゴシック" pitchFamily="34" charset="-128"/>
                </a:rPr>
                <a:t> sledování</a:t>
              </a:r>
              <a:r>
                <a:rPr lang="en-GB" altLang="en-US" sz="1350" b="1" dirty="0">
                  <a:solidFill>
                    <a:srgbClr val="000000"/>
                  </a:solidFill>
                  <a:latin typeface="Arial" charset="0"/>
                  <a:ea typeface="ＭＳ Ｐゴシック" pitchFamily="34" charset="-128"/>
                </a:rPr>
                <a:t>:</a:t>
              </a:r>
              <a:br>
                <a:rPr lang="en-GB" altLang="en-US" sz="1350" b="1" dirty="0">
                  <a:solidFill>
                    <a:srgbClr val="000000"/>
                  </a:solidFill>
                  <a:latin typeface="Arial" charset="0"/>
                  <a:ea typeface="ＭＳ Ｐゴシック" pitchFamily="34" charset="-128"/>
                </a:rPr>
              </a:br>
              <a:r>
                <a:rPr lang="cs-CZ" altLang="en-US" sz="1350" b="1" dirty="0">
                  <a:solidFill>
                    <a:srgbClr val="000000"/>
                  </a:solidFill>
                  <a:latin typeface="Arial" charset="0"/>
                  <a:ea typeface="ＭＳ Ｐゴシック" pitchFamily="34" charset="-128"/>
                </a:rPr>
                <a:t>každé </a:t>
              </a:r>
              <a:r>
                <a:rPr lang="en-GB" altLang="en-US" sz="1350" b="1" dirty="0">
                  <a:solidFill>
                    <a:srgbClr val="000000"/>
                  </a:solidFill>
                  <a:latin typeface="Arial" charset="0"/>
                  <a:ea typeface="ＭＳ Ｐゴシック" pitchFamily="34" charset="-128"/>
                </a:rPr>
                <a:t>4 </a:t>
              </a:r>
              <a:r>
                <a:rPr lang="cs-CZ" altLang="en-US" sz="1350" b="1" dirty="0">
                  <a:solidFill>
                    <a:srgbClr val="000000"/>
                  </a:solidFill>
                  <a:latin typeface="Arial" charset="0"/>
                  <a:ea typeface="ＭＳ Ｐゴシック" pitchFamily="34" charset="-128"/>
                </a:rPr>
                <a:t> měsíce v prvním roce</a:t>
              </a:r>
              <a:r>
                <a:rPr lang="en-GB" altLang="en-US" sz="1350" b="1" dirty="0">
                  <a:solidFill>
                    <a:srgbClr val="000000"/>
                  </a:solidFill>
                  <a:latin typeface="Arial" charset="0"/>
                  <a:ea typeface="ＭＳ Ｐゴシック" pitchFamily="34" charset="-128"/>
                </a:rPr>
                <a:t>,</a:t>
              </a:r>
              <a:r>
                <a:rPr lang="cs-CZ" altLang="en-US" sz="1350" b="1" dirty="0">
                  <a:solidFill>
                    <a:srgbClr val="000000"/>
                  </a:solidFill>
                  <a:latin typeface="Arial" charset="0"/>
                  <a:ea typeface="ＭＳ Ｐゴシック" pitchFamily="34" charset="-128"/>
                </a:rPr>
                <a:t> pak půlroční kontroly</a:t>
              </a:r>
              <a:endParaRPr lang="en-GB" altLang="en-US" sz="1350" b="1" dirty="0">
                <a:solidFill>
                  <a:srgbClr val="000000"/>
                </a:solidFill>
                <a:latin typeface="Arial" charset="0"/>
                <a:ea typeface="ＭＳ Ｐゴシック" pitchFamily="34" charset="-128"/>
              </a:endParaRPr>
            </a:p>
          </p:txBody>
        </p:sp>
        <p:sp>
          <p:nvSpPr>
            <p:cNvPr id="11" name="Rounded Rectangle 10"/>
            <p:cNvSpPr>
              <a:spLocks noChangeArrowheads="1"/>
            </p:cNvSpPr>
            <p:nvPr/>
          </p:nvSpPr>
          <p:spPr bwMode="auto">
            <a:xfrm>
              <a:off x="849312" y="5189295"/>
              <a:ext cx="7343776" cy="774647"/>
            </a:xfrm>
            <a:prstGeom prst="roundRect">
              <a:avLst>
                <a:gd name="adj" fmla="val 16667"/>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fontAlgn="base">
                <a:spcBef>
                  <a:spcPct val="0"/>
                </a:spcBef>
                <a:spcAft>
                  <a:spcPct val="0"/>
                </a:spcAft>
                <a:defRPr/>
              </a:pPr>
              <a:r>
                <a:rPr lang="en-GB" sz="1350" b="1" dirty="0">
                  <a:solidFill>
                    <a:srgbClr val="000000"/>
                  </a:solidFill>
                  <a:latin typeface="Arial"/>
                </a:rPr>
                <a:t>Prim</a:t>
              </a:r>
              <a:r>
                <a:rPr lang="cs-CZ" sz="1350" b="1" dirty="0" err="1">
                  <a:solidFill>
                    <a:srgbClr val="000000"/>
                  </a:solidFill>
                  <a:latin typeface="Arial"/>
                </a:rPr>
                <a:t>ární</a:t>
              </a:r>
              <a:r>
                <a:rPr lang="cs-CZ" sz="1350" b="1" dirty="0">
                  <a:solidFill>
                    <a:srgbClr val="000000"/>
                  </a:solidFill>
                  <a:latin typeface="Arial"/>
                </a:rPr>
                <a:t> </a:t>
              </a:r>
              <a:r>
                <a:rPr lang="cs-CZ" sz="1350" b="1" dirty="0" err="1">
                  <a:solidFill>
                    <a:srgbClr val="000000"/>
                  </a:solidFill>
                  <a:latin typeface="Arial"/>
                </a:rPr>
                <a:t>účinnostní</a:t>
              </a:r>
              <a:r>
                <a:rPr lang="cs-CZ" sz="1350" b="1" dirty="0">
                  <a:solidFill>
                    <a:srgbClr val="000000"/>
                  </a:solidFill>
                  <a:latin typeface="Arial"/>
                </a:rPr>
                <a:t> cíl: kardiovaskulární úmrtí, infarkt myokardu nebo cévní mozková příhoda</a:t>
              </a:r>
              <a:endParaRPr lang="en-GB" sz="1350" b="1" dirty="0">
                <a:solidFill>
                  <a:srgbClr val="000000"/>
                </a:solidFill>
                <a:latin typeface="Arial"/>
              </a:endParaRPr>
            </a:p>
            <a:p>
              <a:pPr algn="ctr" defTabSz="685800" fontAlgn="base">
                <a:spcBef>
                  <a:spcPct val="0"/>
                </a:spcBef>
                <a:spcAft>
                  <a:spcPct val="0"/>
                </a:spcAft>
                <a:defRPr/>
              </a:pPr>
              <a:r>
                <a:rPr lang="en-GB" sz="1350" b="1" dirty="0">
                  <a:solidFill>
                    <a:srgbClr val="000000"/>
                  </a:solidFill>
                  <a:latin typeface="Arial"/>
                </a:rPr>
                <a:t>Prim</a:t>
              </a:r>
              <a:r>
                <a:rPr lang="cs-CZ" sz="1350" b="1" dirty="0" err="1">
                  <a:solidFill>
                    <a:srgbClr val="000000"/>
                  </a:solidFill>
                  <a:latin typeface="Arial"/>
                </a:rPr>
                <a:t>ární</a:t>
              </a:r>
              <a:r>
                <a:rPr lang="cs-CZ" sz="1350" b="1" dirty="0">
                  <a:solidFill>
                    <a:srgbClr val="000000"/>
                  </a:solidFill>
                  <a:latin typeface="Arial"/>
                </a:rPr>
                <a:t> bezpečnostní cíl</a:t>
              </a:r>
              <a:r>
                <a:rPr lang="en-GB" sz="1350" b="1" dirty="0">
                  <a:solidFill>
                    <a:srgbClr val="000000"/>
                  </a:solidFill>
                  <a:latin typeface="Arial"/>
                </a:rPr>
                <a:t>: TIMI-</a:t>
              </a:r>
              <a:r>
                <a:rPr lang="cs-CZ" sz="1350" b="1" dirty="0">
                  <a:solidFill>
                    <a:srgbClr val="000000"/>
                  </a:solidFill>
                  <a:latin typeface="Arial"/>
                </a:rPr>
                <a:t>velké krvácení</a:t>
              </a:r>
              <a:endParaRPr lang="en-GB" sz="1350" b="1" dirty="0">
                <a:solidFill>
                  <a:srgbClr val="000000"/>
                </a:solidFill>
                <a:latin typeface="Arial"/>
              </a:endParaRPr>
            </a:p>
          </p:txBody>
        </p:sp>
        <p:cxnSp>
          <p:nvCxnSpPr>
            <p:cNvPr id="12" name="Elbow Connector 11"/>
            <p:cNvCxnSpPr>
              <a:cxnSpLocks noChangeShapeType="1"/>
            </p:cNvCxnSpPr>
            <p:nvPr/>
          </p:nvCxnSpPr>
          <p:spPr bwMode="auto">
            <a:xfrm rot="10800000" flipV="1">
              <a:off x="1593507" y="2828703"/>
              <a:ext cx="2916000" cy="230465"/>
            </a:xfrm>
            <a:prstGeom prst="bentConnector2">
              <a:avLst/>
            </a:prstGeom>
            <a:noFill/>
            <a:ln w="38100" algn="ctr">
              <a:solidFill>
                <a:schemeClr val="accent6"/>
              </a:solidFill>
              <a:round/>
              <a:headEnd/>
              <a:tailEnd type="triangle" w="med" len="med"/>
            </a:ln>
          </p:spPr>
        </p:cxnSp>
        <p:cxnSp>
          <p:nvCxnSpPr>
            <p:cNvPr id="13" name="Elbow Connector 12"/>
            <p:cNvCxnSpPr>
              <a:cxnSpLocks noChangeShapeType="1"/>
            </p:cNvCxnSpPr>
            <p:nvPr/>
          </p:nvCxnSpPr>
          <p:spPr bwMode="auto">
            <a:xfrm>
              <a:off x="4525093" y="2828845"/>
              <a:ext cx="2898000" cy="215885"/>
            </a:xfrm>
            <a:prstGeom prst="bentConnector2">
              <a:avLst/>
            </a:prstGeom>
            <a:noFill/>
            <a:ln w="38100" algn="ctr">
              <a:solidFill>
                <a:schemeClr val="accent6"/>
              </a:solidFill>
              <a:round/>
              <a:headEnd/>
              <a:tailEnd type="triangle" w="med" len="med"/>
            </a:ln>
          </p:spPr>
        </p:cxnSp>
        <p:cxnSp>
          <p:nvCxnSpPr>
            <p:cNvPr id="14" name="Elbow Connector 13"/>
            <p:cNvCxnSpPr>
              <a:cxnSpLocks noChangeShapeType="1"/>
              <a:stCxn id="103440" idx="2"/>
              <a:endCxn id="103432" idx="0"/>
            </p:cNvCxnSpPr>
            <p:nvPr/>
          </p:nvCxnSpPr>
          <p:spPr bwMode="auto">
            <a:xfrm rot="5400000">
              <a:off x="5767078" y="2446649"/>
              <a:ext cx="417512" cy="2909265"/>
            </a:xfrm>
            <a:prstGeom prst="bentConnector3">
              <a:avLst>
                <a:gd name="adj1" fmla="val 50000"/>
              </a:avLst>
            </a:prstGeom>
            <a:noFill/>
            <a:ln w="38100" algn="ctr">
              <a:solidFill>
                <a:schemeClr val="accent6"/>
              </a:solidFill>
              <a:round/>
              <a:headEnd/>
              <a:tailEnd type="triangle" w="med" len="med"/>
            </a:ln>
          </p:spPr>
        </p:cxnSp>
        <p:cxnSp>
          <p:nvCxnSpPr>
            <p:cNvPr id="15" name="Elbow Connector 14"/>
            <p:cNvCxnSpPr>
              <a:cxnSpLocks noChangeShapeType="1"/>
            </p:cNvCxnSpPr>
            <p:nvPr/>
          </p:nvCxnSpPr>
          <p:spPr bwMode="auto">
            <a:xfrm rot="5400000">
              <a:off x="4314587" y="3906167"/>
              <a:ext cx="403168" cy="4572"/>
            </a:xfrm>
            <a:prstGeom prst="bentConnector3">
              <a:avLst>
                <a:gd name="adj1" fmla="val 50000"/>
              </a:avLst>
            </a:prstGeom>
            <a:noFill/>
            <a:ln w="38100" algn="ctr">
              <a:solidFill>
                <a:schemeClr val="accent6"/>
              </a:solidFill>
              <a:round/>
              <a:headEnd/>
              <a:tailEnd type="triangle" w="med" len="med"/>
            </a:ln>
          </p:spPr>
        </p:cxnSp>
        <p:cxnSp>
          <p:nvCxnSpPr>
            <p:cNvPr id="17" name="Straight Arrow Connector 16"/>
            <p:cNvCxnSpPr>
              <a:cxnSpLocks noChangeShapeType="1"/>
            </p:cNvCxnSpPr>
            <p:nvPr/>
          </p:nvCxnSpPr>
          <p:spPr bwMode="auto">
            <a:xfrm flipH="1">
              <a:off x="4515472" y="2619309"/>
              <a:ext cx="0" cy="419071"/>
            </a:xfrm>
            <a:prstGeom prst="straightConnector1">
              <a:avLst/>
            </a:prstGeom>
            <a:noFill/>
            <a:ln w="38100" algn="ctr">
              <a:solidFill>
                <a:schemeClr val="accent6"/>
              </a:solidFill>
              <a:round/>
              <a:headEnd/>
              <a:tailEnd type="triangle" w="med" len="med"/>
            </a:ln>
          </p:spPr>
        </p:cxnSp>
        <p:sp>
          <p:nvSpPr>
            <p:cNvPr id="103440" name="Rounded Rectangle 17"/>
            <p:cNvSpPr>
              <a:spLocks noChangeArrowheads="1"/>
            </p:cNvSpPr>
            <p:nvPr/>
          </p:nvSpPr>
          <p:spPr bwMode="auto">
            <a:xfrm>
              <a:off x="6104903" y="3044825"/>
              <a:ext cx="2651125" cy="647700"/>
            </a:xfrm>
            <a:prstGeom prst="roundRect">
              <a:avLst>
                <a:gd name="adj" fmla="val 16667"/>
              </a:avLst>
            </a:prstGeom>
            <a:solidFill>
              <a:schemeClr val="bg1"/>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defTabSz="685800" fontAlgn="base">
                <a:spcBef>
                  <a:spcPct val="0"/>
                </a:spcBef>
                <a:spcAft>
                  <a:spcPct val="0"/>
                </a:spcAft>
              </a:pPr>
              <a:r>
                <a:rPr lang="en-GB" altLang="en-US" sz="1350" b="1" dirty="0">
                  <a:solidFill>
                    <a:srgbClr val="000000"/>
                  </a:solidFill>
                  <a:latin typeface="Arial" charset="0"/>
                  <a:ea typeface="ＭＳ Ｐゴシック" pitchFamily="34" charset="-128"/>
                </a:rPr>
                <a:t>Placebo</a:t>
              </a:r>
            </a:p>
            <a:p>
              <a:pPr algn="ctr" defTabSz="685800" fontAlgn="base">
                <a:spcBef>
                  <a:spcPct val="0"/>
                </a:spcBef>
                <a:spcAft>
                  <a:spcPct val="0"/>
                </a:spcAft>
              </a:pPr>
              <a:r>
                <a:rPr lang="en-GB" altLang="en-US" sz="1350" b="1" dirty="0">
                  <a:solidFill>
                    <a:srgbClr val="000000"/>
                  </a:solidFill>
                  <a:latin typeface="Arial" charset="0"/>
                  <a:ea typeface="ＭＳ Ｐゴシック" pitchFamily="34" charset="-128"/>
                </a:rPr>
                <a:t>+ ASA 75–150 mg/d</a:t>
              </a:r>
              <a:r>
                <a:rPr lang="cs-CZ" altLang="en-US" sz="1350" b="1" dirty="0">
                  <a:solidFill>
                    <a:srgbClr val="000000"/>
                  </a:solidFill>
                  <a:latin typeface="Arial" charset="0"/>
                  <a:ea typeface="ＭＳ Ｐゴシック" pitchFamily="34" charset="-128"/>
                </a:rPr>
                <a:t>en</a:t>
              </a:r>
              <a:endParaRPr lang="en-GB" altLang="en-US" sz="1350" b="1" dirty="0">
                <a:solidFill>
                  <a:srgbClr val="000000"/>
                </a:solidFill>
                <a:latin typeface="Arial" charset="0"/>
                <a:ea typeface="ＭＳ Ｐゴシック" pitchFamily="34" charset="-128"/>
              </a:endParaRPr>
            </a:p>
          </p:txBody>
        </p:sp>
        <p:sp>
          <p:nvSpPr>
            <p:cNvPr id="103441" name="Rounded Rectangle 18"/>
            <p:cNvSpPr>
              <a:spLocks noChangeArrowheads="1"/>
            </p:cNvSpPr>
            <p:nvPr/>
          </p:nvSpPr>
          <p:spPr bwMode="auto">
            <a:xfrm>
              <a:off x="231248" y="3059169"/>
              <a:ext cx="2728913" cy="647700"/>
            </a:xfrm>
            <a:prstGeom prst="roundRect">
              <a:avLst>
                <a:gd name="adj" fmla="val 16667"/>
              </a:avLst>
            </a:prstGeom>
            <a:solidFill>
              <a:schemeClr val="accent2"/>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defTabSz="685800" fontAlgn="base">
                <a:spcBef>
                  <a:spcPct val="0"/>
                </a:spcBef>
                <a:spcAft>
                  <a:spcPct val="0"/>
                </a:spcAft>
              </a:pPr>
              <a:r>
                <a:rPr lang="en-GB" altLang="en-US" sz="1350" b="1" dirty="0" err="1">
                  <a:solidFill>
                    <a:srgbClr val="000000"/>
                  </a:solidFill>
                  <a:latin typeface="Arial" charset="0"/>
                  <a:ea typeface="ＭＳ Ｐゴシック" pitchFamily="34" charset="-128"/>
                </a:rPr>
                <a:t>Ticagrelor</a:t>
              </a:r>
              <a:r>
                <a:rPr lang="en-GB" altLang="en-US" sz="1350" b="1" dirty="0">
                  <a:solidFill>
                    <a:srgbClr val="000000"/>
                  </a:solidFill>
                  <a:latin typeface="Arial" charset="0"/>
                  <a:ea typeface="ＭＳ Ｐゴシック" pitchFamily="34" charset="-128"/>
                </a:rPr>
                <a:t> </a:t>
              </a:r>
              <a:r>
                <a:rPr lang="cs-CZ" altLang="en-US" sz="1350" b="1" dirty="0">
                  <a:solidFill>
                    <a:srgbClr val="000000"/>
                  </a:solidFill>
                  <a:latin typeface="Arial" charset="0"/>
                  <a:ea typeface="ＭＳ Ｐゴシック" pitchFamily="34" charset="-128"/>
                </a:rPr>
                <a:t>2x</a:t>
              </a:r>
              <a:r>
                <a:rPr lang="en-GB" altLang="en-US" sz="1350" b="1" dirty="0">
                  <a:solidFill>
                    <a:srgbClr val="000000"/>
                  </a:solidFill>
                  <a:latin typeface="Arial" charset="0"/>
                  <a:ea typeface="ＭＳ Ｐゴシック" pitchFamily="34" charset="-128"/>
                </a:rPr>
                <a:t>90 mg </a:t>
              </a:r>
            </a:p>
            <a:p>
              <a:pPr algn="ctr" defTabSz="685800" fontAlgn="base">
                <a:spcBef>
                  <a:spcPct val="0"/>
                </a:spcBef>
                <a:spcAft>
                  <a:spcPct val="0"/>
                </a:spcAft>
              </a:pPr>
              <a:r>
                <a:rPr lang="en-GB" altLang="en-US" sz="1350" b="1" dirty="0">
                  <a:solidFill>
                    <a:srgbClr val="000000"/>
                  </a:solidFill>
                  <a:latin typeface="Arial" charset="0"/>
                  <a:ea typeface="ＭＳ Ｐゴシック" pitchFamily="34" charset="-128"/>
                </a:rPr>
                <a:t>+ ASA 75–150 mg/d</a:t>
              </a:r>
              <a:r>
                <a:rPr lang="cs-CZ" altLang="en-US" sz="1350" b="1" dirty="0">
                  <a:solidFill>
                    <a:srgbClr val="000000"/>
                  </a:solidFill>
                  <a:latin typeface="Arial" charset="0"/>
                  <a:ea typeface="ＭＳ Ｐゴシック" pitchFamily="34" charset="-128"/>
                </a:rPr>
                <a:t>en</a:t>
              </a:r>
              <a:endParaRPr lang="en-GB" altLang="en-US" sz="1350" b="1" dirty="0">
                <a:solidFill>
                  <a:srgbClr val="000000"/>
                </a:solidFill>
                <a:latin typeface="Arial" charset="0"/>
                <a:ea typeface="ＭＳ Ｐゴシック" pitchFamily="34" charset="-128"/>
              </a:endParaRPr>
            </a:p>
          </p:txBody>
        </p:sp>
      </p:grpSp>
      <p:sp>
        <p:nvSpPr>
          <p:cNvPr id="103428" name="TextBox 31"/>
          <p:cNvSpPr txBox="1">
            <a:spLocks noChangeArrowheads="1"/>
          </p:cNvSpPr>
          <p:nvPr/>
        </p:nvSpPr>
        <p:spPr bwMode="auto">
          <a:xfrm>
            <a:off x="1652499" y="4490264"/>
            <a:ext cx="6491288" cy="553998"/>
          </a:xfrm>
          <a:prstGeom prst="rect">
            <a:avLst/>
          </a:prstGeom>
          <a:noFill/>
          <a:ln w="9525">
            <a:noFill/>
            <a:miter lim="800000"/>
            <a:headEnd/>
            <a:tailEnd/>
          </a:ln>
        </p:spPr>
        <p:txBody>
          <a:bodyPr wrap="square" anchor="b">
            <a:spAutoFit/>
          </a:bodyPr>
          <a:lstStyle/>
          <a:p>
            <a:pPr defTabSz="685800" fontAlgn="base">
              <a:spcBef>
                <a:spcPct val="0"/>
              </a:spcBef>
              <a:spcAft>
                <a:spcPct val="0"/>
              </a:spcAft>
            </a:pPr>
            <a:r>
              <a:rPr lang="en-GB" altLang="en-US" sz="600" dirty="0">
                <a:solidFill>
                  <a:srgbClr val="FFFFFF"/>
                </a:solidFill>
                <a:latin typeface="Arial" charset="0"/>
                <a:ea typeface="ＭＳ Ｐゴシック" pitchFamily="34" charset="-128"/>
              </a:rPr>
              <a:t>*</a:t>
            </a:r>
            <a:r>
              <a:rPr lang="cs-CZ" altLang="en-US" sz="600" dirty="0">
                <a:solidFill>
                  <a:srgbClr val="FFFFFF"/>
                </a:solidFill>
                <a:latin typeface="Arial" charset="0"/>
                <a:ea typeface="ＭＳ Ｐゴシック" pitchFamily="34" charset="-128"/>
              </a:rPr>
              <a:t>Věk</a:t>
            </a:r>
            <a:r>
              <a:rPr lang="en-GB" altLang="en-US" sz="600" dirty="0">
                <a:solidFill>
                  <a:srgbClr val="FFFFFF"/>
                </a:solidFill>
                <a:latin typeface="Arial" charset="0"/>
                <a:ea typeface="ＭＳ Ｐゴシック" pitchFamily="34" charset="-128"/>
              </a:rPr>
              <a:t> ≥65 </a:t>
            </a:r>
            <a:r>
              <a:rPr lang="cs-CZ" altLang="en-US" sz="600" dirty="0">
                <a:solidFill>
                  <a:srgbClr val="FFFFFF"/>
                </a:solidFill>
                <a:latin typeface="Arial" charset="0"/>
                <a:ea typeface="ＭＳ Ｐゴシック" pitchFamily="34" charset="-128"/>
              </a:rPr>
              <a:t>let</a:t>
            </a:r>
            <a:r>
              <a:rPr lang="en-GB" altLang="en-US" sz="600" dirty="0">
                <a:solidFill>
                  <a:srgbClr val="FFFFFF"/>
                </a:solidFill>
                <a:latin typeface="Arial" charset="0"/>
                <a:ea typeface="ＭＳ Ｐゴシック" pitchFamily="34" charset="-128"/>
              </a:rPr>
              <a:t>, diabetes mellitus, </a:t>
            </a:r>
            <a:r>
              <a:rPr lang="cs-CZ" altLang="en-US" sz="600" dirty="0">
                <a:solidFill>
                  <a:srgbClr val="FFFFFF"/>
                </a:solidFill>
                <a:latin typeface="Arial" charset="0"/>
                <a:ea typeface="ＭＳ Ｐゴシック" pitchFamily="34" charset="-128"/>
              </a:rPr>
              <a:t>druhý předchozí</a:t>
            </a:r>
            <a:r>
              <a:rPr lang="en-GB" altLang="en-US" sz="600" dirty="0">
                <a:solidFill>
                  <a:srgbClr val="FFFFFF"/>
                </a:solidFill>
                <a:latin typeface="Arial" charset="0"/>
                <a:ea typeface="ＭＳ Ｐゴシック" pitchFamily="34" charset="-128"/>
              </a:rPr>
              <a:t> MI, </a:t>
            </a:r>
            <a:r>
              <a:rPr lang="cs-CZ" altLang="en-US" sz="600" dirty="0" err="1">
                <a:solidFill>
                  <a:srgbClr val="FFFFFF"/>
                </a:solidFill>
                <a:latin typeface="Arial" charset="0"/>
                <a:ea typeface="ＭＳ Ｐゴシック" pitchFamily="34" charset="-128"/>
              </a:rPr>
              <a:t>víečetné</a:t>
            </a:r>
            <a:r>
              <a:rPr lang="cs-CZ" altLang="en-US" sz="600" dirty="0">
                <a:solidFill>
                  <a:srgbClr val="FFFFFF"/>
                </a:solidFill>
                <a:latin typeface="Arial" charset="0"/>
                <a:ea typeface="ＭＳ Ｐゴシック" pitchFamily="34" charset="-128"/>
              </a:rPr>
              <a:t> koronární arteriální onemocnění nebo</a:t>
            </a:r>
            <a:r>
              <a:rPr lang="en-GB" altLang="en-US" sz="600" dirty="0">
                <a:solidFill>
                  <a:srgbClr val="FFFFFF"/>
                </a:solidFill>
                <a:latin typeface="Arial" charset="0"/>
                <a:ea typeface="ＭＳ Ｐゴシック" pitchFamily="34" charset="-128"/>
              </a:rPr>
              <a:t> chronic</a:t>
            </a:r>
            <a:r>
              <a:rPr lang="cs-CZ" altLang="en-US" sz="600" dirty="0" err="1">
                <a:solidFill>
                  <a:srgbClr val="FFFFFF"/>
                </a:solidFill>
                <a:latin typeface="Arial" charset="0"/>
                <a:ea typeface="ＭＳ Ｐゴシック" pitchFamily="34" charset="-128"/>
              </a:rPr>
              <a:t>ké</a:t>
            </a:r>
            <a:r>
              <a:rPr lang="cs-CZ" altLang="en-US" sz="600" dirty="0">
                <a:solidFill>
                  <a:srgbClr val="FFFFFF"/>
                </a:solidFill>
                <a:latin typeface="Arial" charset="0"/>
                <a:ea typeface="ＭＳ Ｐゴシック" pitchFamily="34" charset="-128"/>
              </a:rPr>
              <a:t> </a:t>
            </a:r>
            <a:r>
              <a:rPr lang="en-GB" altLang="en-US" sz="600" dirty="0" err="1">
                <a:solidFill>
                  <a:srgbClr val="FFFFFF"/>
                </a:solidFill>
                <a:latin typeface="Arial" charset="0"/>
                <a:ea typeface="ＭＳ Ｐゴシック" pitchFamily="34" charset="-128"/>
              </a:rPr>
              <a:t>ren</a:t>
            </a:r>
            <a:r>
              <a:rPr lang="cs-CZ" altLang="en-US" sz="600" dirty="0" err="1">
                <a:solidFill>
                  <a:srgbClr val="FFFFFF"/>
                </a:solidFill>
                <a:latin typeface="Arial" charset="0"/>
                <a:ea typeface="ＭＳ Ｐゴシック" pitchFamily="34" charset="-128"/>
              </a:rPr>
              <a:t>ální</a:t>
            </a:r>
            <a:r>
              <a:rPr lang="cs-CZ" altLang="en-US" sz="600" dirty="0">
                <a:solidFill>
                  <a:srgbClr val="FFFFFF"/>
                </a:solidFill>
                <a:latin typeface="Arial" charset="0"/>
                <a:ea typeface="ＭＳ Ｐゴシック" pitchFamily="34" charset="-128"/>
              </a:rPr>
              <a:t> onemocnění (ne konečné </a:t>
            </a:r>
            <a:r>
              <a:rPr lang="cs-CZ" altLang="en-US" sz="600" dirty="0" err="1">
                <a:solidFill>
                  <a:srgbClr val="FFFFFF"/>
                </a:solidFill>
                <a:latin typeface="Arial" charset="0"/>
                <a:ea typeface="ＭＳ Ｐゴシック" pitchFamily="34" charset="-128"/>
              </a:rPr>
              <a:t>slehání</a:t>
            </a:r>
            <a:r>
              <a:rPr lang="cs-CZ" altLang="en-US" sz="600" dirty="0">
                <a:solidFill>
                  <a:srgbClr val="FFFFFF"/>
                </a:solidFill>
                <a:latin typeface="Arial" charset="0"/>
                <a:ea typeface="ＭＳ Ｐゴシック" pitchFamily="34" charset="-128"/>
              </a:rPr>
              <a:t>)</a:t>
            </a:r>
            <a:r>
              <a:rPr lang="en-GB" altLang="en-US" sz="600" dirty="0">
                <a:solidFill>
                  <a:srgbClr val="FFFFFF"/>
                </a:solidFill>
                <a:latin typeface="Arial" charset="0"/>
                <a:ea typeface="ＭＳ Ｐゴシック" pitchFamily="34" charset="-128"/>
              </a:rPr>
              <a:t> </a:t>
            </a:r>
          </a:p>
          <a:p>
            <a:pPr defTabSz="685800" fontAlgn="base">
              <a:spcBef>
                <a:spcPct val="0"/>
              </a:spcBef>
              <a:spcAft>
                <a:spcPct val="0"/>
              </a:spcAft>
            </a:pPr>
            <a:r>
              <a:rPr lang="en-GB" altLang="en-US" sz="600" dirty="0">
                <a:solidFill>
                  <a:srgbClr val="FFFFFF"/>
                </a:solidFill>
                <a:latin typeface="Arial" charset="0"/>
                <a:ea typeface="ＭＳ Ｐゴシック" pitchFamily="34" charset="-128"/>
              </a:rPr>
              <a:t>TIMI, Thrombolysis in Myocardial Infarction</a:t>
            </a:r>
            <a:br>
              <a:rPr lang="en-GB" altLang="en-US" sz="600" dirty="0">
                <a:solidFill>
                  <a:srgbClr val="FFFFFF"/>
                </a:solidFill>
                <a:latin typeface="Arial" charset="0"/>
                <a:ea typeface="ＭＳ Ｐゴシック" pitchFamily="34" charset="-128"/>
              </a:rPr>
            </a:br>
            <a:endParaRPr lang="en-GB" altLang="en-US" sz="600" dirty="0">
              <a:solidFill>
                <a:srgbClr val="FFFFFF"/>
              </a:solidFill>
              <a:latin typeface="Arial" charset="0"/>
              <a:ea typeface="ＭＳ Ｐゴシック" pitchFamily="34" charset="-128"/>
            </a:endParaRPr>
          </a:p>
          <a:p>
            <a:pPr defTabSz="685800" fontAlgn="base">
              <a:spcBef>
                <a:spcPct val="0"/>
              </a:spcBef>
              <a:spcAft>
                <a:spcPct val="0"/>
              </a:spcAft>
            </a:pPr>
            <a:r>
              <a:rPr lang="en-GB" altLang="en-US" sz="600" dirty="0">
                <a:solidFill>
                  <a:srgbClr val="FFFFFF"/>
                </a:solidFill>
                <a:latin typeface="Arial" charset="0"/>
                <a:ea typeface="ＭＳ Ｐゴシック" pitchFamily="34" charset="-128"/>
              </a:rPr>
              <a:t>Bonaca MP</a:t>
            </a:r>
            <a:r>
              <a:rPr lang="en-GB" altLang="en-US" sz="600" i="1" dirty="0">
                <a:solidFill>
                  <a:srgbClr val="FFFFFF"/>
                </a:solidFill>
                <a:latin typeface="Arial" charset="0"/>
                <a:ea typeface="ＭＳ Ｐゴシック" pitchFamily="34" charset="-128"/>
              </a:rPr>
              <a:t> et al.</a:t>
            </a:r>
            <a:r>
              <a:rPr lang="en-GB" altLang="en-US" sz="600" dirty="0">
                <a:solidFill>
                  <a:srgbClr val="FFFFFF"/>
                </a:solidFill>
                <a:latin typeface="Arial" charset="0"/>
                <a:ea typeface="ＭＳ Ｐゴシック" pitchFamily="34" charset="-128"/>
              </a:rPr>
              <a:t> </a:t>
            </a:r>
            <a:r>
              <a:rPr lang="en-GB" altLang="en-US" sz="600" i="1" dirty="0">
                <a:solidFill>
                  <a:srgbClr val="FFFFFF"/>
                </a:solidFill>
                <a:latin typeface="Arial" charset="0"/>
                <a:ea typeface="ＭＳ Ｐゴシック" pitchFamily="34" charset="-128"/>
              </a:rPr>
              <a:t>Am Heart J </a:t>
            </a:r>
            <a:r>
              <a:rPr lang="en-GB" altLang="en-US" sz="600" dirty="0">
                <a:solidFill>
                  <a:srgbClr val="FFFFFF"/>
                </a:solidFill>
                <a:latin typeface="Arial" charset="0"/>
                <a:ea typeface="ＭＳ Ｐゴシック" pitchFamily="34" charset="-128"/>
              </a:rPr>
              <a:t>2014;167:437–444</a:t>
            </a:r>
            <a:endParaRPr lang="en-US" altLang="en-US" sz="600" dirty="0">
              <a:solidFill>
                <a:srgbClr val="FFFFFF"/>
              </a:solidFill>
              <a:latin typeface="Arial" charset="0"/>
              <a:ea typeface="ＭＳ Ｐゴシック" pitchFamily="34" charset="-128"/>
            </a:endParaRPr>
          </a:p>
          <a:p>
            <a:pPr defTabSz="685800" fontAlgn="base">
              <a:spcBef>
                <a:spcPct val="0"/>
              </a:spcBef>
              <a:spcAft>
                <a:spcPct val="0"/>
              </a:spcAft>
            </a:pPr>
            <a:r>
              <a:rPr lang="en-US" altLang="en-US" sz="600" dirty="0">
                <a:solidFill>
                  <a:srgbClr val="FFFFFF"/>
                </a:solidFill>
                <a:latin typeface="Arial" charset="0"/>
                <a:ea typeface="ＭＳ Ｐゴシック" pitchFamily="34" charset="-128"/>
              </a:rPr>
              <a:t>Bonaca MP</a:t>
            </a:r>
            <a:r>
              <a:rPr lang="en-US" altLang="en-US" sz="600" i="1" dirty="0">
                <a:solidFill>
                  <a:srgbClr val="FFFFFF"/>
                </a:solidFill>
                <a:latin typeface="Arial" charset="0"/>
                <a:ea typeface="ＭＳ Ｐゴシック" pitchFamily="34" charset="-128"/>
              </a:rPr>
              <a:t> et al</a:t>
            </a:r>
            <a:r>
              <a:rPr lang="en-US" altLang="en-US" sz="600" dirty="0">
                <a:solidFill>
                  <a:srgbClr val="FFFFFF"/>
                </a:solidFill>
                <a:latin typeface="Arial" charset="0"/>
                <a:ea typeface="ＭＳ Ｐゴシック" pitchFamily="34" charset="-128"/>
              </a:rPr>
              <a:t>. </a:t>
            </a:r>
            <a:r>
              <a:rPr lang="en-US" altLang="en-US" sz="600" i="1" dirty="0">
                <a:solidFill>
                  <a:srgbClr val="FFFFFF"/>
                </a:solidFill>
                <a:latin typeface="Arial" charset="0"/>
                <a:ea typeface="ＭＳ Ｐゴシック" pitchFamily="34" charset="-128"/>
              </a:rPr>
              <a:t>N Engl J Med </a:t>
            </a:r>
            <a:r>
              <a:rPr lang="en-US" altLang="en-US" sz="600" dirty="0">
                <a:solidFill>
                  <a:srgbClr val="FFFFFF"/>
                </a:solidFill>
                <a:latin typeface="Arial" charset="0"/>
                <a:ea typeface="ＭＳ Ｐゴシック" pitchFamily="34" charset="-128"/>
              </a:rPr>
              <a:t>2015 [</a:t>
            </a:r>
            <a:r>
              <a:rPr lang="en-US" altLang="en-US" sz="600" dirty="0" err="1">
                <a:solidFill>
                  <a:srgbClr val="FFFFFF"/>
                </a:solidFill>
                <a:latin typeface="Arial" charset="0"/>
                <a:ea typeface="ＭＳ Ｐゴシック" pitchFamily="34" charset="-128"/>
              </a:rPr>
              <a:t>Epub</a:t>
            </a:r>
            <a:r>
              <a:rPr lang="en-US" altLang="en-US" sz="600" dirty="0">
                <a:solidFill>
                  <a:srgbClr val="FFFFFF"/>
                </a:solidFill>
                <a:latin typeface="Arial" charset="0"/>
                <a:ea typeface="ＭＳ Ｐゴシック" pitchFamily="34" charset="-128"/>
              </a:rPr>
              <a:t> ahead of print]</a:t>
            </a:r>
          </a:p>
        </p:txBody>
      </p:sp>
      <p:cxnSp>
        <p:nvCxnSpPr>
          <p:cNvPr id="28" name="Elbow Connector 27"/>
          <p:cNvCxnSpPr>
            <a:cxnSpLocks noChangeShapeType="1"/>
          </p:cNvCxnSpPr>
          <p:nvPr/>
        </p:nvCxnSpPr>
        <p:spPr bwMode="auto">
          <a:xfrm rot="16200000" flipH="1">
            <a:off x="3317064" y="1724858"/>
            <a:ext cx="302397" cy="2194121"/>
          </a:xfrm>
          <a:prstGeom prst="bentConnector3">
            <a:avLst>
              <a:gd name="adj1" fmla="val 50000"/>
            </a:avLst>
          </a:prstGeom>
          <a:noFill/>
          <a:ln w="38100" algn="ctr">
            <a:solidFill>
              <a:schemeClr val="accent6"/>
            </a:solidFill>
            <a:round/>
            <a:headEnd/>
            <a:tailEnd type="triangle" w="med" len="med"/>
          </a:ln>
        </p:spPr>
      </p:cxnSp>
    </p:spTree>
    <p:extLst>
      <p:ext uri="{BB962C8B-B14F-4D97-AF65-F5344CB8AC3E}">
        <p14:creationId xmlns:p14="http://schemas.microsoft.com/office/powerpoint/2010/main" val="1101023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Title 1"/>
          <p:cNvSpPr>
            <a:spLocks noGrp="1"/>
          </p:cNvSpPr>
          <p:nvPr>
            <p:ph type="title"/>
          </p:nvPr>
        </p:nvSpPr>
        <p:spPr>
          <a:xfrm>
            <a:off x="1147762" y="19562"/>
            <a:ext cx="6853238" cy="857250"/>
          </a:xfrm>
        </p:spPr>
        <p:txBody>
          <a:bodyPr/>
          <a:lstStyle/>
          <a:p>
            <a:pPr algn="ctr"/>
            <a:r>
              <a:rPr lang="en-GB" altLang="en-US" noProof="0" dirty="0"/>
              <a:t>PEGASUS-TIMI 54: </a:t>
            </a:r>
            <a:r>
              <a:rPr lang="cs-CZ" altLang="en-US" dirty="0"/>
              <a:t>Primární </a:t>
            </a:r>
            <a:r>
              <a:rPr lang="cs-CZ" altLang="en-US" dirty="0" err="1"/>
              <a:t>endpoint</a:t>
            </a:r>
            <a:endParaRPr lang="en-GB" altLang="en-US" noProof="0" dirty="0"/>
          </a:p>
        </p:txBody>
      </p:sp>
      <p:sp>
        <p:nvSpPr>
          <p:cNvPr id="139" name="Slide Number Placeholder 138"/>
          <p:cNvSpPr>
            <a:spLocks noGrp="1"/>
          </p:cNvSpPr>
          <p:nvPr>
            <p:ph type="sldNum" sz="quarter" idx="4294967295"/>
          </p:nvPr>
        </p:nvSpPr>
        <p:spPr>
          <a:xfrm>
            <a:off x="6400800" y="4767263"/>
            <a:ext cx="1600200" cy="273844"/>
          </a:xfrm>
          <a:prstGeom prst="rect">
            <a:avLst/>
          </a:prstGeom>
        </p:spPr>
        <p:txBody>
          <a:bodyPr/>
          <a:lstStyle/>
          <a:p>
            <a:pPr defTabSz="685800" fontAlgn="base">
              <a:spcBef>
                <a:spcPct val="0"/>
              </a:spcBef>
              <a:spcAft>
                <a:spcPct val="0"/>
              </a:spcAft>
            </a:pPr>
            <a:fld id="{ABE79450-3EDD-45A9-BE25-2E593105E5FE}" type="slidenum">
              <a:rPr lang="en-GB" sz="1350" b="1">
                <a:solidFill>
                  <a:srgbClr val="FFFFFF"/>
                </a:solidFill>
                <a:latin typeface="Arial" charset="0"/>
              </a:rPr>
              <a:pPr defTabSz="685800" fontAlgn="base">
                <a:spcBef>
                  <a:spcPct val="0"/>
                </a:spcBef>
                <a:spcAft>
                  <a:spcPct val="0"/>
                </a:spcAft>
              </a:pPr>
              <a:t>32</a:t>
            </a:fld>
            <a:endParaRPr lang="en-GB" sz="1350" b="1" dirty="0">
              <a:solidFill>
                <a:srgbClr val="FFFFFF"/>
              </a:solidFill>
              <a:latin typeface="Arial" charset="0"/>
            </a:endParaRPr>
          </a:p>
        </p:txBody>
      </p:sp>
      <p:sp>
        <p:nvSpPr>
          <p:cNvPr id="134" name="TextBox 133"/>
          <p:cNvSpPr txBox="1">
            <a:spLocks noChangeArrowheads="1"/>
          </p:cNvSpPr>
          <p:nvPr/>
        </p:nvSpPr>
        <p:spPr bwMode="auto">
          <a:xfrm>
            <a:off x="1347142" y="4627962"/>
            <a:ext cx="5789866" cy="369332"/>
          </a:xfrm>
          <a:prstGeom prst="rect">
            <a:avLst/>
          </a:prstGeom>
          <a:noFill/>
          <a:ln w="9525">
            <a:noFill/>
            <a:miter lim="800000"/>
            <a:headEnd/>
            <a:tailEnd/>
          </a:ln>
        </p:spPr>
        <p:txBody>
          <a:bodyPr wrap="square" anchor="b">
            <a:spAutoFit/>
          </a:bodyPr>
          <a:lstStyle/>
          <a:p>
            <a:pPr defTabSz="685800" fontAlgn="base">
              <a:spcBef>
                <a:spcPct val="0"/>
              </a:spcBef>
              <a:spcAft>
                <a:spcPct val="0"/>
              </a:spcAft>
            </a:pPr>
            <a:r>
              <a:rPr lang="en-US" altLang="en-US" sz="600" b="1" dirty="0">
                <a:solidFill>
                  <a:srgbClr val="FFFFFF"/>
                </a:solidFill>
                <a:latin typeface="Arial" charset="0"/>
                <a:ea typeface="ＭＳ Ｐゴシック" pitchFamily="34" charset="-128"/>
              </a:rPr>
              <a:t>CI, </a:t>
            </a:r>
            <a:r>
              <a:rPr lang="en-US" altLang="en-US" sz="600" b="1" dirty="0" err="1">
                <a:solidFill>
                  <a:srgbClr val="FFFFFF"/>
                </a:solidFill>
                <a:latin typeface="Arial" charset="0"/>
                <a:ea typeface="ＭＳ Ｐゴシック" pitchFamily="34" charset="-128"/>
              </a:rPr>
              <a:t>confi</a:t>
            </a:r>
            <a:r>
              <a:rPr lang="cs-CZ" altLang="en-US" sz="600" b="1" dirty="0" err="1">
                <a:solidFill>
                  <a:srgbClr val="FFFFFF"/>
                </a:solidFill>
                <a:latin typeface="Arial" charset="0"/>
                <a:ea typeface="ＭＳ Ｐゴシック" pitchFamily="34" charset="-128"/>
              </a:rPr>
              <a:t>denční</a:t>
            </a:r>
            <a:r>
              <a:rPr lang="cs-CZ" altLang="en-US" sz="600" b="1" dirty="0">
                <a:solidFill>
                  <a:srgbClr val="FFFFFF"/>
                </a:solidFill>
                <a:latin typeface="Arial" charset="0"/>
                <a:ea typeface="ＭＳ Ｐゴシック" pitchFamily="34" charset="-128"/>
              </a:rPr>
              <a:t> interval</a:t>
            </a:r>
            <a:r>
              <a:rPr lang="en-US" altLang="en-US" sz="600" b="1" dirty="0">
                <a:solidFill>
                  <a:srgbClr val="FFFFFF"/>
                </a:solidFill>
                <a:latin typeface="Arial" charset="0"/>
                <a:ea typeface="ＭＳ Ｐゴシック" pitchFamily="34" charset="-128"/>
              </a:rPr>
              <a:t>; HR, hazard ratio</a:t>
            </a:r>
          </a:p>
          <a:p>
            <a:pPr defTabSz="685800" fontAlgn="base">
              <a:spcBef>
                <a:spcPct val="0"/>
              </a:spcBef>
              <a:spcAft>
                <a:spcPct val="0"/>
              </a:spcAft>
            </a:pPr>
            <a:endParaRPr lang="en-US" altLang="en-US" sz="600" b="1" dirty="0">
              <a:solidFill>
                <a:srgbClr val="FFFFFF"/>
              </a:solidFill>
              <a:latin typeface="Arial" charset="0"/>
              <a:ea typeface="ＭＳ Ｐゴシック" pitchFamily="34" charset="-128"/>
            </a:endParaRPr>
          </a:p>
          <a:p>
            <a:pPr defTabSz="685800" fontAlgn="base">
              <a:spcBef>
                <a:spcPct val="0"/>
              </a:spcBef>
              <a:spcAft>
                <a:spcPct val="0"/>
              </a:spcAft>
            </a:pPr>
            <a:r>
              <a:rPr lang="en-US" altLang="en-US" sz="600" dirty="0">
                <a:solidFill>
                  <a:srgbClr val="FFFFFF"/>
                </a:solidFill>
                <a:latin typeface="Arial" charset="0"/>
                <a:ea typeface="ＭＳ Ｐゴシック" pitchFamily="34" charset="-128"/>
              </a:rPr>
              <a:t>Bonaca MP</a:t>
            </a:r>
            <a:r>
              <a:rPr lang="en-US" altLang="en-US" sz="600" i="1" dirty="0">
                <a:solidFill>
                  <a:srgbClr val="FFFFFF"/>
                </a:solidFill>
                <a:latin typeface="Arial" charset="0"/>
                <a:ea typeface="ＭＳ Ｐゴシック" pitchFamily="34" charset="-128"/>
              </a:rPr>
              <a:t> et al</a:t>
            </a:r>
            <a:r>
              <a:rPr lang="en-US" altLang="en-US" sz="600" dirty="0">
                <a:solidFill>
                  <a:srgbClr val="FFFFFF"/>
                </a:solidFill>
                <a:latin typeface="Arial" charset="0"/>
                <a:ea typeface="ＭＳ Ｐゴシック" pitchFamily="34" charset="-128"/>
              </a:rPr>
              <a:t>. </a:t>
            </a:r>
            <a:r>
              <a:rPr lang="en-US" altLang="en-US" sz="600" i="1" dirty="0">
                <a:solidFill>
                  <a:srgbClr val="FFFFFF"/>
                </a:solidFill>
                <a:latin typeface="Arial" charset="0"/>
                <a:ea typeface="ＭＳ Ｐゴシック" pitchFamily="34" charset="-128"/>
              </a:rPr>
              <a:t>N Engl J Med </a:t>
            </a:r>
            <a:r>
              <a:rPr lang="en-US" altLang="en-US" sz="600" dirty="0">
                <a:solidFill>
                  <a:srgbClr val="FFFFFF"/>
                </a:solidFill>
                <a:latin typeface="Arial" charset="0"/>
                <a:ea typeface="ＭＳ Ｐゴシック" pitchFamily="34" charset="-128"/>
              </a:rPr>
              <a:t>2015 [</a:t>
            </a:r>
            <a:r>
              <a:rPr lang="en-US" altLang="en-US" sz="600" dirty="0" err="1">
                <a:solidFill>
                  <a:srgbClr val="FFFFFF"/>
                </a:solidFill>
                <a:latin typeface="Arial" charset="0"/>
                <a:ea typeface="ＭＳ Ｐゴシック" pitchFamily="34" charset="-128"/>
              </a:rPr>
              <a:t>Epub</a:t>
            </a:r>
            <a:r>
              <a:rPr lang="en-US" altLang="en-US" sz="600" dirty="0">
                <a:solidFill>
                  <a:srgbClr val="FFFFFF"/>
                </a:solidFill>
                <a:latin typeface="Arial" charset="0"/>
                <a:ea typeface="ＭＳ Ｐゴシック" pitchFamily="34" charset="-128"/>
              </a:rPr>
              <a:t> ahead of print]</a:t>
            </a:r>
          </a:p>
        </p:txBody>
      </p:sp>
      <p:grpSp>
        <p:nvGrpSpPr>
          <p:cNvPr id="83" name="Group 82"/>
          <p:cNvGrpSpPr/>
          <p:nvPr/>
        </p:nvGrpSpPr>
        <p:grpSpPr>
          <a:xfrm>
            <a:off x="1345334" y="822950"/>
            <a:ext cx="6627065" cy="3898687"/>
            <a:chOff x="269779" y="1097267"/>
            <a:chExt cx="8836086" cy="5198248"/>
          </a:xfrm>
        </p:grpSpPr>
        <p:sp>
          <p:nvSpPr>
            <p:cNvPr id="3" name="TextBox 2"/>
            <p:cNvSpPr txBox="1"/>
            <p:nvPr/>
          </p:nvSpPr>
          <p:spPr>
            <a:xfrm>
              <a:off x="269779" y="5572240"/>
              <a:ext cx="804067" cy="677108"/>
            </a:xfrm>
            <a:prstGeom prst="rect">
              <a:avLst/>
            </a:prstGeom>
            <a:noFill/>
          </p:spPr>
          <p:txBody>
            <a:bodyPr wrap="none" rtlCol="0">
              <a:spAutoFit/>
            </a:bodyPr>
            <a:lstStyle/>
            <a:p>
              <a:pPr defTabSz="685800" fontAlgn="base">
                <a:spcBef>
                  <a:spcPct val="0"/>
                </a:spcBef>
                <a:spcAft>
                  <a:spcPct val="0"/>
                </a:spcAft>
              </a:pPr>
              <a:r>
                <a:rPr lang="en-GB" sz="675" b="1" dirty="0">
                  <a:solidFill>
                    <a:srgbClr val="FFFFFF"/>
                  </a:solidFill>
                  <a:latin typeface="Arial" charset="0"/>
                  <a:ea typeface="ＭＳ Ｐゴシック" pitchFamily="34" charset="-128"/>
                </a:rPr>
                <a:t>No. at risk</a:t>
              </a:r>
            </a:p>
            <a:p>
              <a:pPr defTabSz="685800" fontAlgn="base">
                <a:spcBef>
                  <a:spcPct val="0"/>
                </a:spcBef>
                <a:spcAft>
                  <a:spcPct val="0"/>
                </a:spcAft>
              </a:pPr>
              <a:r>
                <a:rPr lang="en-GB" sz="675" b="1" dirty="0">
                  <a:solidFill>
                    <a:srgbClr val="FFFFFF"/>
                  </a:solidFill>
                  <a:latin typeface="Arial" charset="0"/>
                  <a:ea typeface="ＭＳ Ｐゴシック" pitchFamily="34" charset="-128"/>
                </a:rPr>
                <a:t>Placebo</a:t>
              </a:r>
            </a:p>
            <a:p>
              <a:pPr defTabSz="685800" fontAlgn="base">
                <a:spcBef>
                  <a:spcPct val="0"/>
                </a:spcBef>
                <a:spcAft>
                  <a:spcPct val="0"/>
                </a:spcAft>
              </a:pPr>
              <a:r>
                <a:rPr lang="en-GB" sz="675" b="1" dirty="0">
                  <a:solidFill>
                    <a:srgbClr val="FFFFFF"/>
                  </a:solidFill>
                  <a:latin typeface="Arial" charset="0"/>
                  <a:ea typeface="ＭＳ Ｐゴシック" pitchFamily="34" charset="-128"/>
                </a:rPr>
                <a:t>90 mg bid</a:t>
              </a:r>
            </a:p>
            <a:p>
              <a:pPr defTabSz="685800" fontAlgn="base">
                <a:spcBef>
                  <a:spcPct val="0"/>
                </a:spcBef>
                <a:spcAft>
                  <a:spcPct val="0"/>
                </a:spcAft>
              </a:pPr>
              <a:r>
                <a:rPr lang="en-GB" sz="675" b="1" dirty="0">
                  <a:solidFill>
                    <a:srgbClr val="FFFFFF"/>
                  </a:solidFill>
                  <a:latin typeface="Arial" charset="0"/>
                  <a:ea typeface="ＭＳ Ｐゴシック" pitchFamily="34" charset="-128"/>
                </a:rPr>
                <a:t>60 mg bid</a:t>
              </a:r>
            </a:p>
          </p:txBody>
        </p:sp>
        <p:sp>
          <p:nvSpPr>
            <p:cNvPr id="15" name="TextBox 14"/>
            <p:cNvSpPr txBox="1"/>
            <p:nvPr/>
          </p:nvSpPr>
          <p:spPr>
            <a:xfrm>
              <a:off x="1185131" y="5756905"/>
              <a:ext cx="502701" cy="538609"/>
            </a:xfrm>
            <a:prstGeom prst="rect">
              <a:avLst/>
            </a:prstGeom>
            <a:noFill/>
          </p:spPr>
          <p:txBody>
            <a:bodyPr wrap="none" rtlCol="0">
              <a:spAutoFit/>
            </a:bodyPr>
            <a:lstStyle/>
            <a:p>
              <a:pPr defTabSz="685800" fontAlgn="base">
                <a:spcBef>
                  <a:spcPct val="0"/>
                </a:spcBef>
                <a:spcAft>
                  <a:spcPct val="0"/>
                </a:spcAft>
              </a:pPr>
              <a:r>
                <a:rPr lang="en-GB" sz="675" b="1" dirty="0">
                  <a:solidFill>
                    <a:srgbClr val="FFFFFF"/>
                  </a:solidFill>
                  <a:latin typeface="Arial" charset="0"/>
                  <a:ea typeface="ＭＳ Ｐゴシック" pitchFamily="34" charset="-128"/>
                </a:rPr>
                <a:t>7067</a:t>
              </a:r>
            </a:p>
            <a:p>
              <a:pPr defTabSz="685800" fontAlgn="base">
                <a:spcBef>
                  <a:spcPct val="0"/>
                </a:spcBef>
                <a:spcAft>
                  <a:spcPct val="0"/>
                </a:spcAft>
              </a:pPr>
              <a:r>
                <a:rPr lang="en-GB" sz="675" b="1" dirty="0">
                  <a:solidFill>
                    <a:srgbClr val="FFFFFF"/>
                  </a:solidFill>
                  <a:latin typeface="Arial" charset="0"/>
                  <a:ea typeface="ＭＳ Ｐゴシック" pitchFamily="34" charset="-128"/>
                </a:rPr>
                <a:t>7050</a:t>
              </a:r>
            </a:p>
            <a:p>
              <a:pPr defTabSz="685800" fontAlgn="base">
                <a:spcBef>
                  <a:spcPct val="0"/>
                </a:spcBef>
                <a:spcAft>
                  <a:spcPct val="0"/>
                </a:spcAft>
              </a:pPr>
              <a:r>
                <a:rPr lang="en-GB" sz="675" b="1" dirty="0">
                  <a:solidFill>
                    <a:srgbClr val="FFFFFF"/>
                  </a:solidFill>
                  <a:latin typeface="Arial" charset="0"/>
                  <a:ea typeface="ＭＳ Ｐゴシック" pitchFamily="34" charset="-128"/>
                </a:rPr>
                <a:t>7045</a:t>
              </a:r>
            </a:p>
          </p:txBody>
        </p:sp>
        <p:sp>
          <p:nvSpPr>
            <p:cNvPr id="16" name="TextBox 15"/>
            <p:cNvSpPr txBox="1"/>
            <p:nvPr/>
          </p:nvSpPr>
          <p:spPr>
            <a:xfrm>
              <a:off x="1745862" y="5756906"/>
              <a:ext cx="502701" cy="538609"/>
            </a:xfrm>
            <a:prstGeom prst="rect">
              <a:avLst/>
            </a:prstGeom>
            <a:noFill/>
          </p:spPr>
          <p:txBody>
            <a:bodyPr wrap="none" rtlCol="0">
              <a:spAutoFit/>
            </a:bodyPr>
            <a:lstStyle/>
            <a:p>
              <a:pPr defTabSz="685800" fontAlgn="base">
                <a:spcBef>
                  <a:spcPct val="0"/>
                </a:spcBef>
                <a:spcAft>
                  <a:spcPct val="0"/>
                </a:spcAft>
              </a:pPr>
              <a:r>
                <a:rPr lang="en-GB" sz="675" b="1" dirty="0">
                  <a:solidFill>
                    <a:srgbClr val="FFFFFF"/>
                  </a:solidFill>
                  <a:latin typeface="Arial" charset="0"/>
                  <a:ea typeface="ＭＳ Ｐゴシック" pitchFamily="34" charset="-128"/>
                </a:rPr>
                <a:t>6979</a:t>
              </a:r>
            </a:p>
            <a:p>
              <a:pPr defTabSz="685800" fontAlgn="base">
                <a:spcBef>
                  <a:spcPct val="0"/>
                </a:spcBef>
                <a:spcAft>
                  <a:spcPct val="0"/>
                </a:spcAft>
              </a:pPr>
              <a:r>
                <a:rPr lang="en-GB" sz="675" b="1" dirty="0">
                  <a:solidFill>
                    <a:srgbClr val="FFFFFF"/>
                  </a:solidFill>
                  <a:latin typeface="Arial" charset="0"/>
                  <a:ea typeface="ＭＳ Ｐゴシック" pitchFamily="34" charset="-128"/>
                </a:rPr>
                <a:t>6973</a:t>
              </a:r>
            </a:p>
            <a:p>
              <a:pPr defTabSz="685800" fontAlgn="base">
                <a:spcBef>
                  <a:spcPct val="0"/>
                </a:spcBef>
                <a:spcAft>
                  <a:spcPct val="0"/>
                </a:spcAft>
              </a:pPr>
              <a:r>
                <a:rPr lang="en-GB" sz="675" b="1" dirty="0">
                  <a:solidFill>
                    <a:srgbClr val="FFFFFF"/>
                  </a:solidFill>
                  <a:latin typeface="Arial" charset="0"/>
                  <a:ea typeface="ＭＳ Ｐゴシック" pitchFamily="34" charset="-128"/>
                </a:rPr>
                <a:t>6969</a:t>
              </a:r>
            </a:p>
          </p:txBody>
        </p:sp>
        <p:sp>
          <p:nvSpPr>
            <p:cNvPr id="17" name="TextBox 16"/>
            <p:cNvSpPr txBox="1"/>
            <p:nvPr/>
          </p:nvSpPr>
          <p:spPr>
            <a:xfrm>
              <a:off x="2294278" y="5756906"/>
              <a:ext cx="502701" cy="538609"/>
            </a:xfrm>
            <a:prstGeom prst="rect">
              <a:avLst/>
            </a:prstGeom>
            <a:noFill/>
          </p:spPr>
          <p:txBody>
            <a:bodyPr wrap="none" rtlCol="0">
              <a:spAutoFit/>
            </a:bodyPr>
            <a:lstStyle/>
            <a:p>
              <a:pPr defTabSz="685800" fontAlgn="base">
                <a:spcBef>
                  <a:spcPct val="0"/>
                </a:spcBef>
                <a:spcAft>
                  <a:spcPct val="0"/>
                </a:spcAft>
              </a:pPr>
              <a:r>
                <a:rPr lang="en-GB" sz="675" b="1" dirty="0">
                  <a:solidFill>
                    <a:srgbClr val="FFFFFF"/>
                  </a:solidFill>
                  <a:latin typeface="Arial" charset="0"/>
                  <a:ea typeface="ＭＳ Ｐゴシック" pitchFamily="34" charset="-128"/>
                </a:rPr>
                <a:t>6892</a:t>
              </a:r>
            </a:p>
            <a:p>
              <a:pPr defTabSz="685800" fontAlgn="base">
                <a:spcBef>
                  <a:spcPct val="0"/>
                </a:spcBef>
                <a:spcAft>
                  <a:spcPct val="0"/>
                </a:spcAft>
              </a:pPr>
              <a:r>
                <a:rPr lang="en-GB" sz="675" b="1" dirty="0">
                  <a:solidFill>
                    <a:srgbClr val="FFFFFF"/>
                  </a:solidFill>
                  <a:latin typeface="Arial" charset="0"/>
                  <a:ea typeface="ＭＳ Ｐゴシック" pitchFamily="34" charset="-128"/>
                </a:rPr>
                <a:t>6899</a:t>
              </a:r>
            </a:p>
            <a:p>
              <a:pPr defTabSz="685800" fontAlgn="base">
                <a:spcBef>
                  <a:spcPct val="0"/>
                </a:spcBef>
                <a:spcAft>
                  <a:spcPct val="0"/>
                </a:spcAft>
              </a:pPr>
              <a:r>
                <a:rPr lang="en-GB" sz="675" b="1" dirty="0">
                  <a:solidFill>
                    <a:srgbClr val="FFFFFF"/>
                  </a:solidFill>
                  <a:latin typeface="Arial" charset="0"/>
                  <a:ea typeface="ＭＳ Ｐゴシック" pitchFamily="34" charset="-128"/>
                </a:rPr>
                <a:t>6905</a:t>
              </a:r>
            </a:p>
          </p:txBody>
        </p:sp>
        <p:sp>
          <p:nvSpPr>
            <p:cNvPr id="18" name="TextBox 17"/>
            <p:cNvSpPr txBox="1"/>
            <p:nvPr/>
          </p:nvSpPr>
          <p:spPr>
            <a:xfrm>
              <a:off x="2845771" y="5756906"/>
              <a:ext cx="502701" cy="538609"/>
            </a:xfrm>
            <a:prstGeom prst="rect">
              <a:avLst/>
            </a:prstGeom>
            <a:noFill/>
          </p:spPr>
          <p:txBody>
            <a:bodyPr wrap="none" rtlCol="0">
              <a:spAutoFit/>
            </a:bodyPr>
            <a:lstStyle/>
            <a:p>
              <a:pPr defTabSz="685800" fontAlgn="base">
                <a:spcBef>
                  <a:spcPct val="0"/>
                </a:spcBef>
                <a:spcAft>
                  <a:spcPct val="0"/>
                </a:spcAft>
              </a:pPr>
              <a:r>
                <a:rPr lang="en-GB" sz="675" b="1" dirty="0">
                  <a:solidFill>
                    <a:srgbClr val="FFFFFF"/>
                  </a:solidFill>
                  <a:latin typeface="Arial" charset="0"/>
                  <a:ea typeface="ＭＳ Ｐゴシック" pitchFamily="34" charset="-128"/>
                </a:rPr>
                <a:t>6823</a:t>
              </a:r>
            </a:p>
            <a:p>
              <a:pPr defTabSz="685800" fontAlgn="base">
                <a:spcBef>
                  <a:spcPct val="0"/>
                </a:spcBef>
                <a:spcAft>
                  <a:spcPct val="0"/>
                </a:spcAft>
              </a:pPr>
              <a:r>
                <a:rPr lang="en-GB" sz="675" b="1" dirty="0">
                  <a:solidFill>
                    <a:srgbClr val="FFFFFF"/>
                  </a:solidFill>
                  <a:latin typeface="Arial" charset="0"/>
                  <a:ea typeface="ＭＳ Ｐゴシック" pitchFamily="34" charset="-128"/>
                </a:rPr>
                <a:t>6827</a:t>
              </a:r>
            </a:p>
            <a:p>
              <a:pPr defTabSz="685800" fontAlgn="base">
                <a:spcBef>
                  <a:spcPct val="0"/>
                </a:spcBef>
                <a:spcAft>
                  <a:spcPct val="0"/>
                </a:spcAft>
              </a:pPr>
              <a:r>
                <a:rPr lang="en-GB" sz="675" b="1" dirty="0">
                  <a:solidFill>
                    <a:srgbClr val="FFFFFF"/>
                  </a:solidFill>
                  <a:latin typeface="Arial" charset="0"/>
                  <a:ea typeface="ＭＳ Ｐゴシック" pitchFamily="34" charset="-128"/>
                </a:rPr>
                <a:t>6842</a:t>
              </a:r>
            </a:p>
          </p:txBody>
        </p:sp>
        <p:sp>
          <p:nvSpPr>
            <p:cNvPr id="19" name="TextBox 18"/>
            <p:cNvSpPr txBox="1"/>
            <p:nvPr/>
          </p:nvSpPr>
          <p:spPr>
            <a:xfrm>
              <a:off x="3403423" y="5756906"/>
              <a:ext cx="502701" cy="538609"/>
            </a:xfrm>
            <a:prstGeom prst="rect">
              <a:avLst/>
            </a:prstGeom>
            <a:noFill/>
          </p:spPr>
          <p:txBody>
            <a:bodyPr wrap="none" rtlCol="0">
              <a:spAutoFit/>
            </a:bodyPr>
            <a:lstStyle/>
            <a:p>
              <a:pPr defTabSz="685800" fontAlgn="base">
                <a:spcBef>
                  <a:spcPct val="0"/>
                </a:spcBef>
                <a:spcAft>
                  <a:spcPct val="0"/>
                </a:spcAft>
              </a:pPr>
              <a:r>
                <a:rPr lang="en-GB" sz="675" b="1" dirty="0">
                  <a:solidFill>
                    <a:srgbClr val="FFFFFF"/>
                  </a:solidFill>
                  <a:latin typeface="Arial" charset="0"/>
                  <a:ea typeface="ＭＳ Ｐゴシック" pitchFamily="34" charset="-128"/>
                </a:rPr>
                <a:t>6761</a:t>
              </a:r>
            </a:p>
            <a:p>
              <a:pPr defTabSz="685800" fontAlgn="base">
                <a:spcBef>
                  <a:spcPct val="0"/>
                </a:spcBef>
                <a:spcAft>
                  <a:spcPct val="0"/>
                </a:spcAft>
              </a:pPr>
              <a:r>
                <a:rPr lang="en-GB" sz="675" b="1" dirty="0">
                  <a:solidFill>
                    <a:srgbClr val="FFFFFF"/>
                  </a:solidFill>
                  <a:latin typeface="Arial" charset="0"/>
                  <a:ea typeface="ＭＳ Ｐゴシック" pitchFamily="34" charset="-128"/>
                </a:rPr>
                <a:t>6769</a:t>
              </a:r>
            </a:p>
            <a:p>
              <a:pPr defTabSz="685800" fontAlgn="base">
                <a:spcBef>
                  <a:spcPct val="0"/>
                </a:spcBef>
                <a:spcAft>
                  <a:spcPct val="0"/>
                </a:spcAft>
              </a:pPr>
              <a:r>
                <a:rPr lang="en-GB" sz="675" b="1" dirty="0">
                  <a:solidFill>
                    <a:srgbClr val="FFFFFF"/>
                  </a:solidFill>
                  <a:latin typeface="Arial" charset="0"/>
                  <a:ea typeface="ＭＳ Ｐゴシック" pitchFamily="34" charset="-128"/>
                </a:rPr>
                <a:t>6784</a:t>
              </a:r>
            </a:p>
          </p:txBody>
        </p:sp>
        <p:sp>
          <p:nvSpPr>
            <p:cNvPr id="20" name="TextBox 19"/>
            <p:cNvSpPr txBox="1"/>
            <p:nvPr/>
          </p:nvSpPr>
          <p:spPr>
            <a:xfrm>
              <a:off x="3957996" y="5756906"/>
              <a:ext cx="502701" cy="538609"/>
            </a:xfrm>
            <a:prstGeom prst="rect">
              <a:avLst/>
            </a:prstGeom>
            <a:noFill/>
          </p:spPr>
          <p:txBody>
            <a:bodyPr wrap="none" rtlCol="0">
              <a:spAutoFit/>
            </a:bodyPr>
            <a:lstStyle/>
            <a:p>
              <a:pPr defTabSz="685800" fontAlgn="base">
                <a:spcBef>
                  <a:spcPct val="0"/>
                </a:spcBef>
                <a:spcAft>
                  <a:spcPct val="0"/>
                </a:spcAft>
              </a:pPr>
              <a:r>
                <a:rPr lang="en-GB" sz="675" b="1" dirty="0">
                  <a:solidFill>
                    <a:srgbClr val="FFFFFF"/>
                  </a:solidFill>
                  <a:latin typeface="Arial" charset="0"/>
                  <a:ea typeface="ＭＳ Ｐゴシック" pitchFamily="34" charset="-128"/>
                </a:rPr>
                <a:t>6681</a:t>
              </a:r>
            </a:p>
            <a:p>
              <a:pPr defTabSz="685800" fontAlgn="base">
                <a:spcBef>
                  <a:spcPct val="0"/>
                </a:spcBef>
                <a:spcAft>
                  <a:spcPct val="0"/>
                </a:spcAft>
              </a:pPr>
              <a:r>
                <a:rPr lang="en-GB" sz="675" b="1" dirty="0">
                  <a:solidFill>
                    <a:srgbClr val="FFFFFF"/>
                  </a:solidFill>
                  <a:latin typeface="Arial" charset="0"/>
                  <a:ea typeface="ＭＳ Ｐゴシック" pitchFamily="34" charset="-128"/>
                </a:rPr>
                <a:t>6719</a:t>
              </a:r>
            </a:p>
            <a:p>
              <a:pPr defTabSz="685800" fontAlgn="base">
                <a:spcBef>
                  <a:spcPct val="0"/>
                </a:spcBef>
                <a:spcAft>
                  <a:spcPct val="0"/>
                </a:spcAft>
              </a:pPr>
              <a:r>
                <a:rPr lang="en-GB" sz="675" b="1" dirty="0">
                  <a:solidFill>
                    <a:srgbClr val="FFFFFF"/>
                  </a:solidFill>
                  <a:latin typeface="Arial" charset="0"/>
                  <a:ea typeface="ＭＳ Ｐゴシック" pitchFamily="34" charset="-128"/>
                </a:rPr>
                <a:t>6733</a:t>
              </a:r>
            </a:p>
          </p:txBody>
        </p:sp>
        <p:sp>
          <p:nvSpPr>
            <p:cNvPr id="21" name="TextBox 20"/>
            <p:cNvSpPr txBox="1"/>
            <p:nvPr/>
          </p:nvSpPr>
          <p:spPr>
            <a:xfrm>
              <a:off x="4509489" y="5756906"/>
              <a:ext cx="502701" cy="538609"/>
            </a:xfrm>
            <a:prstGeom prst="rect">
              <a:avLst/>
            </a:prstGeom>
            <a:noFill/>
          </p:spPr>
          <p:txBody>
            <a:bodyPr wrap="none" rtlCol="0">
              <a:spAutoFit/>
            </a:bodyPr>
            <a:lstStyle/>
            <a:p>
              <a:pPr defTabSz="685800" fontAlgn="base">
                <a:spcBef>
                  <a:spcPct val="0"/>
                </a:spcBef>
                <a:spcAft>
                  <a:spcPct val="0"/>
                </a:spcAft>
              </a:pPr>
              <a:r>
                <a:rPr lang="en-GB" sz="675" b="1" dirty="0">
                  <a:solidFill>
                    <a:srgbClr val="FFFFFF"/>
                  </a:solidFill>
                  <a:latin typeface="Arial" charset="0"/>
                  <a:ea typeface="ＭＳ Ｐゴシック" pitchFamily="34" charset="-128"/>
                </a:rPr>
                <a:t>6508</a:t>
              </a:r>
            </a:p>
            <a:p>
              <a:pPr defTabSz="685800" fontAlgn="base">
                <a:spcBef>
                  <a:spcPct val="0"/>
                </a:spcBef>
                <a:spcAft>
                  <a:spcPct val="0"/>
                </a:spcAft>
              </a:pPr>
              <a:r>
                <a:rPr lang="en-GB" sz="675" b="1" dirty="0">
                  <a:solidFill>
                    <a:srgbClr val="FFFFFF"/>
                  </a:solidFill>
                  <a:latin typeface="Arial" charset="0"/>
                  <a:ea typeface="ＭＳ Ｐゴシック" pitchFamily="34" charset="-128"/>
                </a:rPr>
                <a:t>6550</a:t>
              </a:r>
            </a:p>
            <a:p>
              <a:pPr defTabSz="685800" fontAlgn="base">
                <a:spcBef>
                  <a:spcPct val="0"/>
                </a:spcBef>
                <a:spcAft>
                  <a:spcPct val="0"/>
                </a:spcAft>
              </a:pPr>
              <a:r>
                <a:rPr lang="en-GB" sz="675" b="1" dirty="0">
                  <a:solidFill>
                    <a:srgbClr val="FFFFFF"/>
                  </a:solidFill>
                  <a:latin typeface="Arial" charset="0"/>
                  <a:ea typeface="ＭＳ Ｐゴシック" pitchFamily="34" charset="-128"/>
                </a:rPr>
                <a:t>6557</a:t>
              </a:r>
            </a:p>
          </p:txBody>
        </p:sp>
        <p:sp>
          <p:nvSpPr>
            <p:cNvPr id="22" name="TextBox 21"/>
            <p:cNvSpPr txBox="1"/>
            <p:nvPr/>
          </p:nvSpPr>
          <p:spPr>
            <a:xfrm>
              <a:off x="5067143" y="5756906"/>
              <a:ext cx="502701" cy="538609"/>
            </a:xfrm>
            <a:prstGeom prst="rect">
              <a:avLst/>
            </a:prstGeom>
            <a:noFill/>
          </p:spPr>
          <p:txBody>
            <a:bodyPr wrap="none" rtlCol="0">
              <a:spAutoFit/>
            </a:bodyPr>
            <a:lstStyle/>
            <a:p>
              <a:pPr defTabSz="685800" fontAlgn="base">
                <a:spcBef>
                  <a:spcPct val="0"/>
                </a:spcBef>
                <a:spcAft>
                  <a:spcPct val="0"/>
                </a:spcAft>
              </a:pPr>
              <a:r>
                <a:rPr lang="en-GB" sz="675" b="1" dirty="0">
                  <a:solidFill>
                    <a:srgbClr val="FFFFFF"/>
                  </a:solidFill>
                  <a:latin typeface="Arial" charset="0"/>
                  <a:ea typeface="ＭＳ Ｐゴシック" pitchFamily="34" charset="-128"/>
                </a:rPr>
                <a:t>6236</a:t>
              </a:r>
            </a:p>
            <a:p>
              <a:pPr defTabSz="685800" fontAlgn="base">
                <a:spcBef>
                  <a:spcPct val="0"/>
                </a:spcBef>
                <a:spcAft>
                  <a:spcPct val="0"/>
                </a:spcAft>
              </a:pPr>
              <a:r>
                <a:rPr lang="en-GB" sz="675" b="1" dirty="0">
                  <a:solidFill>
                    <a:srgbClr val="FFFFFF"/>
                  </a:solidFill>
                  <a:latin typeface="Arial" charset="0"/>
                  <a:ea typeface="ＭＳ Ｐゴシック" pitchFamily="34" charset="-128"/>
                </a:rPr>
                <a:t>6272</a:t>
              </a:r>
            </a:p>
            <a:p>
              <a:pPr defTabSz="685800" fontAlgn="base">
                <a:spcBef>
                  <a:spcPct val="0"/>
                </a:spcBef>
                <a:spcAft>
                  <a:spcPct val="0"/>
                </a:spcAft>
              </a:pPr>
              <a:r>
                <a:rPr lang="en-GB" sz="675" b="1" dirty="0">
                  <a:solidFill>
                    <a:srgbClr val="FFFFFF"/>
                  </a:solidFill>
                  <a:latin typeface="Arial" charset="0"/>
                  <a:ea typeface="ＭＳ Ｐゴシック" pitchFamily="34" charset="-128"/>
                </a:rPr>
                <a:t>6270</a:t>
              </a:r>
            </a:p>
          </p:txBody>
        </p:sp>
        <p:sp>
          <p:nvSpPr>
            <p:cNvPr id="23" name="TextBox 22"/>
            <p:cNvSpPr txBox="1"/>
            <p:nvPr/>
          </p:nvSpPr>
          <p:spPr>
            <a:xfrm>
              <a:off x="5618636" y="5756906"/>
              <a:ext cx="502701" cy="538609"/>
            </a:xfrm>
            <a:prstGeom prst="rect">
              <a:avLst/>
            </a:prstGeom>
            <a:noFill/>
          </p:spPr>
          <p:txBody>
            <a:bodyPr wrap="none" rtlCol="0">
              <a:spAutoFit/>
            </a:bodyPr>
            <a:lstStyle/>
            <a:p>
              <a:pPr defTabSz="685800" fontAlgn="base">
                <a:spcBef>
                  <a:spcPct val="0"/>
                </a:spcBef>
                <a:spcAft>
                  <a:spcPct val="0"/>
                </a:spcAft>
              </a:pPr>
              <a:r>
                <a:rPr lang="en-GB" sz="675" b="1" dirty="0">
                  <a:solidFill>
                    <a:srgbClr val="FFFFFF"/>
                  </a:solidFill>
                  <a:latin typeface="Arial" charset="0"/>
                  <a:ea typeface="ＭＳ Ｐゴシック" pitchFamily="34" charset="-128"/>
                </a:rPr>
                <a:t>5876</a:t>
              </a:r>
            </a:p>
            <a:p>
              <a:pPr defTabSz="685800" fontAlgn="base">
                <a:spcBef>
                  <a:spcPct val="0"/>
                </a:spcBef>
                <a:spcAft>
                  <a:spcPct val="0"/>
                </a:spcAft>
              </a:pPr>
              <a:r>
                <a:rPr lang="en-GB" sz="675" b="1" dirty="0">
                  <a:solidFill>
                    <a:srgbClr val="FFFFFF"/>
                  </a:solidFill>
                  <a:latin typeface="Arial" charset="0"/>
                  <a:ea typeface="ＭＳ Ｐゴシック" pitchFamily="34" charset="-128"/>
                </a:rPr>
                <a:t>5921</a:t>
              </a:r>
            </a:p>
            <a:p>
              <a:pPr defTabSz="685800" fontAlgn="base">
                <a:spcBef>
                  <a:spcPct val="0"/>
                </a:spcBef>
                <a:spcAft>
                  <a:spcPct val="0"/>
                </a:spcAft>
              </a:pPr>
              <a:r>
                <a:rPr lang="en-GB" sz="675" b="1" dirty="0">
                  <a:solidFill>
                    <a:srgbClr val="FFFFFF"/>
                  </a:solidFill>
                  <a:latin typeface="Arial" charset="0"/>
                  <a:ea typeface="ＭＳ Ｐゴシック" pitchFamily="34" charset="-128"/>
                </a:rPr>
                <a:t>5904</a:t>
              </a:r>
            </a:p>
          </p:txBody>
        </p:sp>
        <p:sp>
          <p:nvSpPr>
            <p:cNvPr id="24" name="TextBox 23"/>
            <p:cNvSpPr txBox="1"/>
            <p:nvPr/>
          </p:nvSpPr>
          <p:spPr>
            <a:xfrm>
              <a:off x="6173209" y="5756906"/>
              <a:ext cx="502701" cy="538609"/>
            </a:xfrm>
            <a:prstGeom prst="rect">
              <a:avLst/>
            </a:prstGeom>
            <a:noFill/>
          </p:spPr>
          <p:txBody>
            <a:bodyPr wrap="none" rtlCol="0">
              <a:spAutoFit/>
            </a:bodyPr>
            <a:lstStyle/>
            <a:p>
              <a:pPr defTabSz="685800" fontAlgn="base">
                <a:spcBef>
                  <a:spcPct val="0"/>
                </a:spcBef>
                <a:spcAft>
                  <a:spcPct val="0"/>
                </a:spcAft>
              </a:pPr>
              <a:r>
                <a:rPr lang="en-GB" sz="675" b="1" dirty="0">
                  <a:solidFill>
                    <a:srgbClr val="FFFFFF"/>
                  </a:solidFill>
                  <a:latin typeface="Arial" charset="0"/>
                  <a:ea typeface="ＭＳ Ｐゴシック" pitchFamily="34" charset="-128"/>
                </a:rPr>
                <a:t>5157</a:t>
              </a:r>
            </a:p>
            <a:p>
              <a:pPr defTabSz="685800" fontAlgn="base">
                <a:spcBef>
                  <a:spcPct val="0"/>
                </a:spcBef>
                <a:spcAft>
                  <a:spcPct val="0"/>
                </a:spcAft>
              </a:pPr>
              <a:r>
                <a:rPr lang="en-GB" sz="675" b="1" dirty="0">
                  <a:solidFill>
                    <a:srgbClr val="FFFFFF"/>
                  </a:solidFill>
                  <a:latin typeface="Arial" charset="0"/>
                  <a:ea typeface="ＭＳ Ｐゴシック" pitchFamily="34" charset="-128"/>
                </a:rPr>
                <a:t>5243</a:t>
              </a:r>
            </a:p>
            <a:p>
              <a:pPr defTabSz="685800" fontAlgn="base">
                <a:spcBef>
                  <a:spcPct val="0"/>
                </a:spcBef>
                <a:spcAft>
                  <a:spcPct val="0"/>
                </a:spcAft>
              </a:pPr>
              <a:r>
                <a:rPr lang="en-GB" sz="675" b="1" dirty="0">
                  <a:solidFill>
                    <a:srgbClr val="FFFFFF"/>
                  </a:solidFill>
                  <a:latin typeface="Arial" charset="0"/>
                  <a:ea typeface="ＭＳ Ｐゴシック" pitchFamily="34" charset="-128"/>
                </a:rPr>
                <a:t>5222</a:t>
              </a:r>
            </a:p>
          </p:txBody>
        </p:sp>
        <p:sp>
          <p:nvSpPr>
            <p:cNvPr id="25" name="TextBox 24"/>
            <p:cNvSpPr txBox="1"/>
            <p:nvPr/>
          </p:nvSpPr>
          <p:spPr>
            <a:xfrm>
              <a:off x="6730861" y="5756906"/>
              <a:ext cx="502701" cy="538609"/>
            </a:xfrm>
            <a:prstGeom prst="rect">
              <a:avLst/>
            </a:prstGeom>
            <a:noFill/>
          </p:spPr>
          <p:txBody>
            <a:bodyPr wrap="none" rtlCol="0">
              <a:spAutoFit/>
            </a:bodyPr>
            <a:lstStyle/>
            <a:p>
              <a:pPr defTabSz="685800" fontAlgn="base">
                <a:spcBef>
                  <a:spcPct val="0"/>
                </a:spcBef>
                <a:spcAft>
                  <a:spcPct val="0"/>
                </a:spcAft>
              </a:pPr>
              <a:r>
                <a:rPr lang="en-GB" sz="675" b="1" dirty="0">
                  <a:solidFill>
                    <a:srgbClr val="FFFFFF"/>
                  </a:solidFill>
                  <a:latin typeface="Arial" charset="0"/>
                  <a:ea typeface="ＭＳ Ｐゴシック" pitchFamily="34" charset="-128"/>
                </a:rPr>
                <a:t>4343</a:t>
              </a:r>
            </a:p>
            <a:p>
              <a:pPr defTabSz="685800" fontAlgn="base">
                <a:spcBef>
                  <a:spcPct val="0"/>
                </a:spcBef>
                <a:spcAft>
                  <a:spcPct val="0"/>
                </a:spcAft>
              </a:pPr>
              <a:r>
                <a:rPr lang="en-GB" sz="675" b="1" dirty="0">
                  <a:solidFill>
                    <a:srgbClr val="FFFFFF"/>
                  </a:solidFill>
                  <a:latin typeface="Arial" charset="0"/>
                  <a:ea typeface="ＭＳ Ｐゴシック" pitchFamily="34" charset="-128"/>
                </a:rPr>
                <a:t>4401</a:t>
              </a:r>
            </a:p>
            <a:p>
              <a:pPr defTabSz="685800" fontAlgn="base">
                <a:spcBef>
                  <a:spcPct val="0"/>
                </a:spcBef>
                <a:spcAft>
                  <a:spcPct val="0"/>
                </a:spcAft>
              </a:pPr>
              <a:r>
                <a:rPr lang="en-GB" sz="675" b="1" dirty="0">
                  <a:solidFill>
                    <a:srgbClr val="FFFFFF"/>
                  </a:solidFill>
                  <a:latin typeface="Arial" charset="0"/>
                  <a:ea typeface="ＭＳ Ｐゴシック" pitchFamily="34" charset="-128"/>
                </a:rPr>
                <a:t>4424</a:t>
              </a:r>
            </a:p>
          </p:txBody>
        </p:sp>
        <p:sp>
          <p:nvSpPr>
            <p:cNvPr id="26" name="TextBox 25"/>
            <p:cNvSpPr txBox="1"/>
            <p:nvPr/>
          </p:nvSpPr>
          <p:spPr>
            <a:xfrm>
              <a:off x="7285434" y="5756906"/>
              <a:ext cx="502701" cy="538609"/>
            </a:xfrm>
            <a:prstGeom prst="rect">
              <a:avLst/>
            </a:prstGeom>
            <a:noFill/>
          </p:spPr>
          <p:txBody>
            <a:bodyPr wrap="none" rtlCol="0">
              <a:spAutoFit/>
            </a:bodyPr>
            <a:lstStyle/>
            <a:p>
              <a:pPr defTabSz="685800" fontAlgn="base">
                <a:spcBef>
                  <a:spcPct val="0"/>
                </a:spcBef>
                <a:spcAft>
                  <a:spcPct val="0"/>
                </a:spcAft>
              </a:pPr>
              <a:r>
                <a:rPr lang="en-GB" sz="675" b="1" dirty="0">
                  <a:solidFill>
                    <a:srgbClr val="FFFFFF"/>
                  </a:solidFill>
                  <a:latin typeface="Arial" charset="0"/>
                  <a:ea typeface="ＭＳ Ｐゴシック" pitchFamily="34" charset="-128"/>
                </a:rPr>
                <a:t>3360</a:t>
              </a:r>
            </a:p>
            <a:p>
              <a:pPr defTabSz="685800" fontAlgn="base">
                <a:spcBef>
                  <a:spcPct val="0"/>
                </a:spcBef>
                <a:spcAft>
                  <a:spcPct val="0"/>
                </a:spcAft>
              </a:pPr>
              <a:r>
                <a:rPr lang="en-GB" sz="675" b="1" dirty="0">
                  <a:solidFill>
                    <a:srgbClr val="FFFFFF"/>
                  </a:solidFill>
                  <a:latin typeface="Arial" charset="0"/>
                  <a:ea typeface="ＭＳ Ｐゴシック" pitchFamily="34" charset="-128"/>
                </a:rPr>
                <a:t>3368</a:t>
              </a:r>
            </a:p>
            <a:p>
              <a:pPr defTabSz="685800" fontAlgn="base">
                <a:spcBef>
                  <a:spcPct val="0"/>
                </a:spcBef>
                <a:spcAft>
                  <a:spcPct val="0"/>
                </a:spcAft>
              </a:pPr>
              <a:r>
                <a:rPr lang="en-GB" sz="675" b="1" dirty="0">
                  <a:solidFill>
                    <a:srgbClr val="FFFFFF"/>
                  </a:solidFill>
                  <a:latin typeface="Arial" charset="0"/>
                  <a:ea typeface="ＭＳ Ｐゴシック" pitchFamily="34" charset="-128"/>
                </a:rPr>
                <a:t>3392</a:t>
              </a:r>
            </a:p>
          </p:txBody>
        </p:sp>
        <p:sp>
          <p:nvSpPr>
            <p:cNvPr id="27" name="TextBox 26"/>
            <p:cNvSpPr txBox="1"/>
            <p:nvPr/>
          </p:nvSpPr>
          <p:spPr>
            <a:xfrm>
              <a:off x="7843086" y="5756906"/>
              <a:ext cx="502701" cy="538609"/>
            </a:xfrm>
            <a:prstGeom prst="rect">
              <a:avLst/>
            </a:prstGeom>
            <a:noFill/>
          </p:spPr>
          <p:txBody>
            <a:bodyPr wrap="none" rtlCol="0">
              <a:spAutoFit/>
            </a:bodyPr>
            <a:lstStyle/>
            <a:p>
              <a:pPr defTabSz="685800" fontAlgn="base">
                <a:spcBef>
                  <a:spcPct val="0"/>
                </a:spcBef>
                <a:spcAft>
                  <a:spcPct val="0"/>
                </a:spcAft>
              </a:pPr>
              <a:r>
                <a:rPr lang="en-GB" sz="675" b="1" dirty="0">
                  <a:solidFill>
                    <a:srgbClr val="FFFFFF"/>
                  </a:solidFill>
                  <a:latin typeface="Arial" charset="0"/>
                  <a:ea typeface="ＭＳ Ｐゴシック" pitchFamily="34" charset="-128"/>
                </a:rPr>
                <a:t>2028</a:t>
              </a:r>
            </a:p>
            <a:p>
              <a:pPr defTabSz="685800" fontAlgn="base">
                <a:spcBef>
                  <a:spcPct val="0"/>
                </a:spcBef>
                <a:spcAft>
                  <a:spcPct val="0"/>
                </a:spcAft>
              </a:pPr>
              <a:r>
                <a:rPr lang="en-GB" sz="675" b="1" dirty="0">
                  <a:solidFill>
                    <a:srgbClr val="FFFFFF"/>
                  </a:solidFill>
                  <a:latin typeface="Arial" charset="0"/>
                  <a:ea typeface="ＭＳ Ｐゴシック" pitchFamily="34" charset="-128"/>
                </a:rPr>
                <a:t>2038</a:t>
              </a:r>
            </a:p>
            <a:p>
              <a:pPr defTabSz="685800" fontAlgn="base">
                <a:spcBef>
                  <a:spcPct val="0"/>
                </a:spcBef>
                <a:spcAft>
                  <a:spcPct val="0"/>
                </a:spcAft>
              </a:pPr>
              <a:r>
                <a:rPr lang="en-GB" sz="675" b="1" dirty="0">
                  <a:solidFill>
                    <a:srgbClr val="FFFFFF"/>
                  </a:solidFill>
                  <a:latin typeface="Arial" charset="0"/>
                  <a:ea typeface="ＭＳ Ｐゴシック" pitchFamily="34" charset="-128"/>
                </a:rPr>
                <a:t>2055</a:t>
              </a:r>
            </a:p>
          </p:txBody>
        </p:sp>
        <p:sp>
          <p:nvSpPr>
            <p:cNvPr id="29" name="TextBox 28"/>
            <p:cNvSpPr txBox="1"/>
            <p:nvPr/>
          </p:nvSpPr>
          <p:spPr>
            <a:xfrm rot="16200000">
              <a:off x="-1182802" y="3046497"/>
              <a:ext cx="3927567" cy="307776"/>
            </a:xfrm>
            <a:prstGeom prst="rect">
              <a:avLst/>
            </a:prstGeom>
            <a:noFill/>
          </p:spPr>
          <p:txBody>
            <a:bodyPr wrap="square" rtlCol="0">
              <a:spAutoFit/>
            </a:bodyPr>
            <a:lstStyle/>
            <a:p>
              <a:pPr algn="ctr" defTabSz="685800" fontAlgn="base">
                <a:spcBef>
                  <a:spcPct val="0"/>
                </a:spcBef>
                <a:spcAft>
                  <a:spcPct val="0"/>
                </a:spcAft>
              </a:pPr>
              <a:r>
                <a:rPr lang="cs-CZ" sz="900" b="1" dirty="0">
                  <a:solidFill>
                    <a:srgbClr val="FFFFFF"/>
                  </a:solidFill>
                  <a:latin typeface="Arial" charset="0"/>
                  <a:ea typeface="ＭＳ Ｐゴシック" pitchFamily="34" charset="-128"/>
                </a:rPr>
                <a:t>Výskyt příhod</a:t>
              </a:r>
              <a:r>
                <a:rPr lang="en-GB" sz="900" b="1" dirty="0">
                  <a:solidFill>
                    <a:srgbClr val="FFFFFF"/>
                  </a:solidFill>
                  <a:latin typeface="Arial" charset="0"/>
                  <a:ea typeface="ＭＳ Ｐゴシック" pitchFamily="34" charset="-128"/>
                </a:rPr>
                <a:t> (%)</a:t>
              </a:r>
            </a:p>
          </p:txBody>
        </p:sp>
        <p:sp>
          <p:nvSpPr>
            <p:cNvPr id="272" name="TextBox 271"/>
            <p:cNvSpPr txBox="1"/>
            <p:nvPr/>
          </p:nvSpPr>
          <p:spPr>
            <a:xfrm>
              <a:off x="1314994" y="5497462"/>
              <a:ext cx="6731726" cy="307776"/>
            </a:xfrm>
            <a:prstGeom prst="rect">
              <a:avLst/>
            </a:prstGeom>
            <a:noFill/>
          </p:spPr>
          <p:txBody>
            <a:bodyPr wrap="square" rtlCol="0">
              <a:spAutoFit/>
            </a:bodyPr>
            <a:lstStyle/>
            <a:p>
              <a:pPr algn="ctr" defTabSz="685800" fontAlgn="base">
                <a:spcBef>
                  <a:spcPct val="0"/>
                </a:spcBef>
                <a:spcAft>
                  <a:spcPct val="0"/>
                </a:spcAft>
              </a:pPr>
              <a:r>
                <a:rPr lang="en-GB" sz="900" b="1" dirty="0">
                  <a:solidFill>
                    <a:srgbClr val="FFFFFF"/>
                  </a:solidFill>
                  <a:latin typeface="Arial" charset="0"/>
                  <a:ea typeface="ＭＳ Ｐゴシック" pitchFamily="34" charset="-128"/>
                </a:rPr>
                <a:t>M</a:t>
              </a:r>
              <a:r>
                <a:rPr lang="cs-CZ" sz="900" b="1" dirty="0" err="1">
                  <a:solidFill>
                    <a:srgbClr val="FFFFFF"/>
                  </a:solidFill>
                  <a:latin typeface="Arial" charset="0"/>
                  <a:ea typeface="ＭＳ Ｐゴシック" pitchFamily="34" charset="-128"/>
                </a:rPr>
                <a:t>ěsíce</a:t>
              </a:r>
              <a:r>
                <a:rPr lang="cs-CZ" sz="900" b="1" dirty="0">
                  <a:solidFill>
                    <a:srgbClr val="FFFFFF"/>
                  </a:solidFill>
                  <a:latin typeface="Arial" charset="0"/>
                  <a:ea typeface="ＭＳ Ｐゴシック" pitchFamily="34" charset="-128"/>
                </a:rPr>
                <a:t> od randomizace</a:t>
              </a:r>
              <a:endParaRPr lang="en-GB" sz="900" b="1" dirty="0">
                <a:solidFill>
                  <a:srgbClr val="FFFFFF"/>
                </a:solidFill>
                <a:latin typeface="Arial" charset="0"/>
                <a:ea typeface="ＭＳ Ｐゴシック" pitchFamily="34" charset="-128"/>
              </a:endParaRPr>
            </a:p>
          </p:txBody>
        </p:sp>
        <p:sp>
          <p:nvSpPr>
            <p:cNvPr id="519" name="TextBox 518"/>
            <p:cNvSpPr txBox="1"/>
            <p:nvPr/>
          </p:nvSpPr>
          <p:spPr>
            <a:xfrm>
              <a:off x="5598017" y="4404363"/>
              <a:ext cx="2882898" cy="492443"/>
            </a:xfrm>
            <a:prstGeom prst="rect">
              <a:avLst/>
            </a:prstGeom>
            <a:noFill/>
          </p:spPr>
          <p:txBody>
            <a:bodyPr wrap="square" rtlCol="0">
              <a:spAutoFit/>
            </a:bodyPr>
            <a:lstStyle/>
            <a:p>
              <a:pPr algn="ctr" defTabSz="685800" fontAlgn="base">
                <a:spcBef>
                  <a:spcPct val="0"/>
                </a:spcBef>
                <a:spcAft>
                  <a:spcPct val="0"/>
                </a:spcAft>
              </a:pPr>
              <a:r>
                <a:rPr lang="en-GB" sz="900" b="1" dirty="0">
                  <a:solidFill>
                    <a:srgbClr val="99CCFF"/>
                  </a:solidFill>
                  <a:latin typeface="Arial" charset="0"/>
                  <a:ea typeface="ＭＳ Ｐゴシック" pitchFamily="34" charset="-128"/>
                </a:rPr>
                <a:t>Ticagrelor 60 mg vs placebo  </a:t>
              </a:r>
              <a:br>
                <a:rPr lang="en-GB" sz="900" b="1" dirty="0">
                  <a:solidFill>
                    <a:srgbClr val="99CCFF"/>
                  </a:solidFill>
                  <a:latin typeface="Arial" charset="0"/>
                  <a:ea typeface="ＭＳ Ｐゴシック" pitchFamily="34" charset="-128"/>
                </a:rPr>
              </a:br>
              <a:r>
                <a:rPr lang="en-GB" sz="900" b="1" dirty="0">
                  <a:solidFill>
                    <a:srgbClr val="99CCFF"/>
                  </a:solidFill>
                  <a:latin typeface="Arial" charset="0"/>
                  <a:ea typeface="ＭＳ Ｐゴシック" pitchFamily="34" charset="-128"/>
                </a:rPr>
                <a:t>HR 0.84 (95% CI 0.74</a:t>
              </a:r>
              <a:r>
                <a:rPr lang="en-GB" sz="900" b="1" dirty="0">
                  <a:solidFill>
                    <a:srgbClr val="99CCFF"/>
                  </a:solidFill>
                  <a:latin typeface="Arial" charset="0"/>
                  <a:ea typeface="ＭＳ Ｐゴシック" pitchFamily="34" charset="-128"/>
                  <a:cs typeface="Arial"/>
                </a:rPr>
                <a:t>–</a:t>
              </a:r>
              <a:r>
                <a:rPr lang="en-GB" sz="900" b="1" dirty="0">
                  <a:solidFill>
                    <a:srgbClr val="99CCFF"/>
                  </a:solidFill>
                  <a:latin typeface="Arial" charset="0"/>
                  <a:ea typeface="ＭＳ Ｐゴシック" pitchFamily="34" charset="-128"/>
                </a:rPr>
                <a:t>0.95) P=0.004</a:t>
              </a:r>
            </a:p>
          </p:txBody>
        </p:sp>
        <p:sp>
          <p:nvSpPr>
            <p:cNvPr id="521" name="TextBox 520"/>
            <p:cNvSpPr txBox="1"/>
            <p:nvPr/>
          </p:nvSpPr>
          <p:spPr>
            <a:xfrm>
              <a:off x="5546392" y="3908349"/>
              <a:ext cx="2908394" cy="492443"/>
            </a:xfrm>
            <a:prstGeom prst="rect">
              <a:avLst/>
            </a:prstGeom>
            <a:noFill/>
          </p:spPr>
          <p:txBody>
            <a:bodyPr wrap="square" rtlCol="0">
              <a:spAutoFit/>
            </a:bodyPr>
            <a:lstStyle/>
            <a:p>
              <a:pPr algn="ctr" defTabSz="685800" fontAlgn="base">
                <a:spcBef>
                  <a:spcPct val="0"/>
                </a:spcBef>
                <a:spcAft>
                  <a:spcPct val="0"/>
                </a:spcAft>
              </a:pPr>
              <a:r>
                <a:rPr lang="en-GB" sz="900" b="1" dirty="0">
                  <a:solidFill>
                    <a:srgbClr val="EB8A20"/>
                  </a:solidFill>
                  <a:latin typeface="Arial" charset="0"/>
                  <a:ea typeface="ＭＳ Ｐゴシック" pitchFamily="34" charset="-128"/>
                </a:rPr>
                <a:t>Ticagrelor 90 mg vs placebo  </a:t>
              </a:r>
              <a:br>
                <a:rPr lang="en-GB" sz="900" b="1" dirty="0">
                  <a:solidFill>
                    <a:srgbClr val="EB8A20"/>
                  </a:solidFill>
                  <a:latin typeface="Arial" charset="0"/>
                  <a:ea typeface="ＭＳ Ｐゴシック" pitchFamily="34" charset="-128"/>
                </a:rPr>
              </a:br>
              <a:r>
                <a:rPr lang="en-GB" sz="900" b="1" dirty="0">
                  <a:solidFill>
                    <a:srgbClr val="EB8A20"/>
                  </a:solidFill>
                  <a:latin typeface="Arial" charset="0"/>
                  <a:ea typeface="ＭＳ Ｐゴシック" pitchFamily="34" charset="-128"/>
                </a:rPr>
                <a:t>HR 0.85 (95% CI 0.75</a:t>
              </a:r>
              <a:r>
                <a:rPr lang="en-GB" sz="900" b="1" dirty="0">
                  <a:solidFill>
                    <a:srgbClr val="EB8A20"/>
                  </a:solidFill>
                  <a:latin typeface="Arial" charset="0"/>
                  <a:ea typeface="ＭＳ Ｐゴシック" pitchFamily="34" charset="-128"/>
                  <a:cs typeface="Arial"/>
                </a:rPr>
                <a:t>–</a:t>
              </a:r>
              <a:r>
                <a:rPr lang="en-GB" sz="900" b="1" dirty="0">
                  <a:solidFill>
                    <a:srgbClr val="EB8A20"/>
                  </a:solidFill>
                  <a:latin typeface="Arial" charset="0"/>
                  <a:ea typeface="ＭＳ Ｐゴシック" pitchFamily="34" charset="-128"/>
                </a:rPr>
                <a:t>0.96) P=0.008</a:t>
              </a:r>
            </a:p>
          </p:txBody>
        </p:sp>
        <p:sp>
          <p:nvSpPr>
            <p:cNvPr id="177" name="TextBox 176"/>
            <p:cNvSpPr txBox="1"/>
            <p:nvPr/>
          </p:nvSpPr>
          <p:spPr>
            <a:xfrm>
              <a:off x="7624274" y="1185708"/>
              <a:ext cx="1476297" cy="307776"/>
            </a:xfrm>
            <a:prstGeom prst="rect">
              <a:avLst/>
            </a:prstGeom>
            <a:noFill/>
          </p:spPr>
          <p:txBody>
            <a:bodyPr wrap="square" rtlCol="0">
              <a:spAutoFit/>
            </a:bodyPr>
            <a:lstStyle/>
            <a:p>
              <a:pPr algn="r" defTabSz="685800" fontAlgn="base">
                <a:spcBef>
                  <a:spcPct val="0"/>
                </a:spcBef>
                <a:spcAft>
                  <a:spcPct val="0"/>
                </a:spcAft>
              </a:pPr>
              <a:r>
                <a:rPr lang="en-GB" sz="900" b="1" dirty="0">
                  <a:solidFill>
                    <a:srgbClr val="FFFFFF"/>
                  </a:solidFill>
                  <a:latin typeface="Arial" charset="0"/>
                  <a:ea typeface="ＭＳ Ｐゴシック" pitchFamily="34" charset="-128"/>
                </a:rPr>
                <a:t>9.04% Placebo</a:t>
              </a:r>
            </a:p>
          </p:txBody>
        </p:sp>
        <p:sp>
          <p:nvSpPr>
            <p:cNvPr id="178" name="TextBox 177"/>
            <p:cNvSpPr txBox="1"/>
            <p:nvPr/>
          </p:nvSpPr>
          <p:spPr>
            <a:xfrm>
              <a:off x="7606846" y="1794927"/>
              <a:ext cx="1499019" cy="492443"/>
            </a:xfrm>
            <a:prstGeom prst="rect">
              <a:avLst/>
            </a:prstGeom>
            <a:noFill/>
          </p:spPr>
          <p:txBody>
            <a:bodyPr wrap="square" rtlCol="0">
              <a:spAutoFit/>
            </a:bodyPr>
            <a:lstStyle/>
            <a:p>
              <a:pPr algn="r" defTabSz="685800" fontAlgn="base">
                <a:spcBef>
                  <a:spcPct val="0"/>
                </a:spcBef>
                <a:spcAft>
                  <a:spcPct val="0"/>
                </a:spcAft>
              </a:pPr>
              <a:r>
                <a:rPr lang="en-GB" sz="900" b="1" dirty="0">
                  <a:solidFill>
                    <a:srgbClr val="EB8A20"/>
                  </a:solidFill>
                  <a:latin typeface="Arial" charset="0"/>
                  <a:ea typeface="ＭＳ Ｐゴシック" pitchFamily="34" charset="-128"/>
                </a:rPr>
                <a:t>7.85%  90 mg </a:t>
              </a:r>
              <a:r>
                <a:rPr lang="cs-CZ" sz="900" b="1" dirty="0">
                  <a:solidFill>
                    <a:srgbClr val="EB8A20"/>
                  </a:solidFill>
                  <a:latin typeface="Arial" charset="0"/>
                  <a:ea typeface="ＭＳ Ｐゴシック" pitchFamily="34" charset="-128"/>
                </a:rPr>
                <a:t>2x denně</a:t>
              </a:r>
              <a:endParaRPr lang="en-GB" sz="900" b="1" dirty="0">
                <a:solidFill>
                  <a:srgbClr val="EB8A20"/>
                </a:solidFill>
                <a:latin typeface="Arial" charset="0"/>
                <a:ea typeface="ＭＳ Ｐゴシック" pitchFamily="34" charset="-128"/>
              </a:endParaRPr>
            </a:p>
          </p:txBody>
        </p:sp>
        <p:sp>
          <p:nvSpPr>
            <p:cNvPr id="179" name="TextBox 178"/>
            <p:cNvSpPr txBox="1"/>
            <p:nvPr/>
          </p:nvSpPr>
          <p:spPr>
            <a:xfrm>
              <a:off x="7601081" y="2295469"/>
              <a:ext cx="1499019" cy="492443"/>
            </a:xfrm>
            <a:prstGeom prst="rect">
              <a:avLst/>
            </a:prstGeom>
            <a:noFill/>
            <a:ln>
              <a:noFill/>
            </a:ln>
          </p:spPr>
          <p:txBody>
            <a:bodyPr wrap="square" rtlCol="0">
              <a:spAutoFit/>
            </a:bodyPr>
            <a:lstStyle/>
            <a:p>
              <a:pPr algn="r" defTabSz="685800" fontAlgn="base">
                <a:spcBef>
                  <a:spcPct val="0"/>
                </a:spcBef>
                <a:spcAft>
                  <a:spcPct val="0"/>
                </a:spcAft>
              </a:pPr>
              <a:r>
                <a:rPr lang="en-GB" sz="900" b="1" dirty="0">
                  <a:solidFill>
                    <a:srgbClr val="99CCFF"/>
                  </a:solidFill>
                  <a:latin typeface="Arial" charset="0"/>
                  <a:ea typeface="ＭＳ Ｐゴシック" pitchFamily="34" charset="-128"/>
                </a:rPr>
                <a:t>7.77% 60 mg</a:t>
              </a:r>
              <a:r>
                <a:rPr lang="cs-CZ" sz="900" b="1" dirty="0">
                  <a:solidFill>
                    <a:srgbClr val="99CCFF"/>
                  </a:solidFill>
                  <a:latin typeface="Arial" charset="0"/>
                  <a:ea typeface="ＭＳ Ｐゴシック" pitchFamily="34" charset="-128"/>
                </a:rPr>
                <a:t> 2x denně</a:t>
              </a:r>
              <a:endParaRPr lang="en-GB" sz="900" b="1" dirty="0">
                <a:solidFill>
                  <a:srgbClr val="99CCFF"/>
                </a:solidFill>
                <a:latin typeface="Arial" charset="0"/>
                <a:ea typeface="ＭＳ Ｐゴシック" pitchFamily="34" charset="-128"/>
              </a:endParaRPr>
            </a:p>
          </p:txBody>
        </p:sp>
        <p:sp>
          <p:nvSpPr>
            <p:cNvPr id="182" name="TextBox 181"/>
            <p:cNvSpPr txBox="1"/>
            <p:nvPr/>
          </p:nvSpPr>
          <p:spPr>
            <a:xfrm>
              <a:off x="2011907" y="1133831"/>
              <a:ext cx="2124643" cy="1046440"/>
            </a:xfrm>
            <a:prstGeom prst="rect">
              <a:avLst/>
            </a:prstGeom>
            <a:noFill/>
          </p:spPr>
          <p:txBody>
            <a:bodyPr wrap="square" rtlCol="0">
              <a:spAutoFit/>
            </a:bodyPr>
            <a:lstStyle/>
            <a:p>
              <a:pPr defTabSz="685800" fontAlgn="base">
                <a:spcBef>
                  <a:spcPct val="0"/>
                </a:spcBef>
                <a:spcAft>
                  <a:spcPct val="0"/>
                </a:spcAft>
              </a:pPr>
              <a:r>
                <a:rPr lang="en-GB" sz="900" b="1" dirty="0">
                  <a:solidFill>
                    <a:srgbClr val="FFFFFF"/>
                  </a:solidFill>
                  <a:latin typeface="Arial" charset="0"/>
                  <a:ea typeface="ＭＳ Ｐゴシック" pitchFamily="34" charset="-128"/>
                </a:rPr>
                <a:t>Placebo</a:t>
              </a:r>
            </a:p>
            <a:p>
              <a:pPr defTabSz="685800" fontAlgn="base">
                <a:spcBef>
                  <a:spcPct val="0"/>
                </a:spcBef>
                <a:spcAft>
                  <a:spcPct val="0"/>
                </a:spcAft>
              </a:pPr>
              <a:r>
                <a:rPr lang="en-GB" sz="900" b="1" dirty="0">
                  <a:solidFill>
                    <a:srgbClr val="FFFFFF"/>
                  </a:solidFill>
                  <a:latin typeface="Arial" charset="0"/>
                  <a:ea typeface="ＭＳ Ｐゴシック" pitchFamily="34" charset="-128"/>
                </a:rPr>
                <a:t>Ticagrelor 90 mg </a:t>
              </a:r>
              <a:r>
                <a:rPr lang="cs-CZ" sz="900" b="1" dirty="0">
                  <a:solidFill>
                    <a:srgbClr val="FFFFFF"/>
                  </a:solidFill>
                  <a:latin typeface="Arial" charset="0"/>
                  <a:ea typeface="ＭＳ Ｐゴシック" pitchFamily="34" charset="-128"/>
                </a:rPr>
                <a:t>2x denně</a:t>
              </a:r>
              <a:endParaRPr lang="en-GB" sz="900" b="1" dirty="0">
                <a:solidFill>
                  <a:srgbClr val="FFFFFF"/>
                </a:solidFill>
                <a:latin typeface="Arial" charset="0"/>
                <a:ea typeface="ＭＳ Ｐゴシック" pitchFamily="34" charset="-128"/>
              </a:endParaRPr>
            </a:p>
            <a:p>
              <a:pPr defTabSz="685800" fontAlgn="base">
                <a:spcBef>
                  <a:spcPct val="0"/>
                </a:spcBef>
                <a:spcAft>
                  <a:spcPct val="0"/>
                </a:spcAft>
              </a:pPr>
              <a:r>
                <a:rPr lang="en-GB" sz="900" b="1" dirty="0">
                  <a:solidFill>
                    <a:srgbClr val="FFFFFF"/>
                  </a:solidFill>
                  <a:latin typeface="Arial" charset="0"/>
                  <a:ea typeface="ＭＳ Ｐゴシック" pitchFamily="34" charset="-128"/>
                </a:rPr>
                <a:t>Ticagrelor 60 mg </a:t>
              </a:r>
              <a:r>
                <a:rPr lang="cs-CZ" sz="900" b="1" dirty="0">
                  <a:solidFill>
                    <a:srgbClr val="FFFFFF"/>
                  </a:solidFill>
                  <a:latin typeface="Arial" charset="0"/>
                  <a:ea typeface="ＭＳ Ｐゴシック" pitchFamily="34" charset="-128"/>
                </a:rPr>
                <a:t>2x denně</a:t>
              </a:r>
              <a:endParaRPr lang="en-GB" sz="900" b="1" dirty="0">
                <a:solidFill>
                  <a:srgbClr val="FFFFFF"/>
                </a:solidFill>
                <a:latin typeface="Arial" charset="0"/>
                <a:ea typeface="ＭＳ Ｐゴシック" pitchFamily="34" charset="-128"/>
              </a:endParaRPr>
            </a:p>
          </p:txBody>
        </p:sp>
        <p:cxnSp>
          <p:nvCxnSpPr>
            <p:cNvPr id="36" name="Straight Connector 35"/>
            <p:cNvCxnSpPr/>
            <p:nvPr/>
          </p:nvCxnSpPr>
          <p:spPr>
            <a:xfrm>
              <a:off x="1660710" y="1273518"/>
              <a:ext cx="37075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1660710" y="1464436"/>
              <a:ext cx="37075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1660710" y="1649901"/>
              <a:ext cx="370759" cy="0"/>
            </a:xfrm>
            <a:prstGeom prst="line">
              <a:avLst/>
            </a:prstGeom>
            <a:ln w="38100">
              <a:solidFill>
                <a:srgbClr val="99CCFF"/>
              </a:solidFill>
            </a:ln>
          </p:spPr>
          <p:style>
            <a:lnRef idx="1">
              <a:schemeClr val="accent1"/>
            </a:lnRef>
            <a:fillRef idx="0">
              <a:schemeClr val="accent1"/>
            </a:fillRef>
            <a:effectRef idx="0">
              <a:schemeClr val="accent1"/>
            </a:effectRef>
            <a:fontRef idx="minor">
              <a:schemeClr val="tx1"/>
            </a:fontRef>
          </p:style>
        </p:cxnSp>
        <p:grpSp>
          <p:nvGrpSpPr>
            <p:cNvPr id="2" name="Group 83"/>
            <p:cNvGrpSpPr/>
            <p:nvPr/>
          </p:nvGrpSpPr>
          <p:grpSpPr>
            <a:xfrm>
              <a:off x="858489" y="1097267"/>
              <a:ext cx="7379398" cy="4430384"/>
              <a:chOff x="2293787" y="1064864"/>
              <a:chExt cx="4659160" cy="3372092"/>
            </a:xfrm>
          </p:grpSpPr>
          <p:sp>
            <p:nvSpPr>
              <p:cNvPr id="85" name="Freeform 12"/>
              <p:cNvSpPr>
                <a:spLocks/>
              </p:cNvSpPr>
              <p:nvPr/>
            </p:nvSpPr>
            <p:spPr bwMode="auto">
              <a:xfrm>
                <a:off x="2645926" y="1843467"/>
                <a:ext cx="4205799" cy="2274277"/>
              </a:xfrm>
              <a:custGeom>
                <a:avLst/>
                <a:gdLst>
                  <a:gd name="T0" fmla="*/ 40 w 2659"/>
                  <a:gd name="T1" fmla="*/ 1435 h 1463"/>
                  <a:gd name="T2" fmla="*/ 104 w 2659"/>
                  <a:gd name="T3" fmla="*/ 1387 h 1463"/>
                  <a:gd name="T4" fmla="*/ 135 w 2659"/>
                  <a:gd name="T5" fmla="*/ 1360 h 1463"/>
                  <a:gd name="T6" fmla="*/ 193 w 2659"/>
                  <a:gd name="T7" fmla="*/ 1342 h 1463"/>
                  <a:gd name="T8" fmla="*/ 231 w 2659"/>
                  <a:gd name="T9" fmla="*/ 1324 h 1463"/>
                  <a:gd name="T10" fmla="*/ 269 w 2659"/>
                  <a:gd name="T11" fmla="*/ 1302 h 1463"/>
                  <a:gd name="T12" fmla="*/ 317 w 2659"/>
                  <a:gd name="T13" fmla="*/ 1276 h 1463"/>
                  <a:gd name="T14" fmla="*/ 353 w 2659"/>
                  <a:gd name="T15" fmla="*/ 1250 h 1463"/>
                  <a:gd name="T16" fmla="*/ 403 w 2659"/>
                  <a:gd name="T17" fmla="*/ 1224 h 1463"/>
                  <a:gd name="T18" fmla="*/ 438 w 2659"/>
                  <a:gd name="T19" fmla="*/ 1202 h 1463"/>
                  <a:gd name="T20" fmla="*/ 474 w 2659"/>
                  <a:gd name="T21" fmla="*/ 1184 h 1463"/>
                  <a:gd name="T22" fmla="*/ 504 w 2659"/>
                  <a:gd name="T23" fmla="*/ 1164 h 1463"/>
                  <a:gd name="T24" fmla="*/ 534 w 2659"/>
                  <a:gd name="T25" fmla="*/ 1143 h 1463"/>
                  <a:gd name="T26" fmla="*/ 570 w 2659"/>
                  <a:gd name="T27" fmla="*/ 1117 h 1463"/>
                  <a:gd name="T28" fmla="*/ 600 w 2659"/>
                  <a:gd name="T29" fmla="*/ 1095 h 1463"/>
                  <a:gd name="T30" fmla="*/ 652 w 2659"/>
                  <a:gd name="T31" fmla="*/ 1077 h 1463"/>
                  <a:gd name="T32" fmla="*/ 688 w 2659"/>
                  <a:gd name="T33" fmla="*/ 1053 h 1463"/>
                  <a:gd name="T34" fmla="*/ 731 w 2659"/>
                  <a:gd name="T35" fmla="*/ 1029 h 1463"/>
                  <a:gd name="T36" fmla="*/ 757 w 2659"/>
                  <a:gd name="T37" fmla="*/ 1005 h 1463"/>
                  <a:gd name="T38" fmla="*/ 813 w 2659"/>
                  <a:gd name="T39" fmla="*/ 985 h 1463"/>
                  <a:gd name="T40" fmla="*/ 859 w 2659"/>
                  <a:gd name="T41" fmla="*/ 963 h 1463"/>
                  <a:gd name="T42" fmla="*/ 895 w 2659"/>
                  <a:gd name="T43" fmla="*/ 943 h 1463"/>
                  <a:gd name="T44" fmla="*/ 939 w 2659"/>
                  <a:gd name="T45" fmla="*/ 918 h 1463"/>
                  <a:gd name="T46" fmla="*/ 985 w 2659"/>
                  <a:gd name="T47" fmla="*/ 896 h 1463"/>
                  <a:gd name="T48" fmla="*/ 1048 w 2659"/>
                  <a:gd name="T49" fmla="*/ 876 h 1463"/>
                  <a:gd name="T50" fmla="*/ 1104 w 2659"/>
                  <a:gd name="T51" fmla="*/ 852 h 1463"/>
                  <a:gd name="T52" fmla="*/ 1146 w 2659"/>
                  <a:gd name="T53" fmla="*/ 814 h 1463"/>
                  <a:gd name="T54" fmla="*/ 1210 w 2659"/>
                  <a:gd name="T55" fmla="*/ 792 h 1463"/>
                  <a:gd name="T56" fmla="*/ 1260 w 2659"/>
                  <a:gd name="T57" fmla="*/ 762 h 1463"/>
                  <a:gd name="T58" fmla="*/ 1310 w 2659"/>
                  <a:gd name="T59" fmla="*/ 742 h 1463"/>
                  <a:gd name="T60" fmla="*/ 1343 w 2659"/>
                  <a:gd name="T61" fmla="*/ 713 h 1463"/>
                  <a:gd name="T62" fmla="*/ 1385 w 2659"/>
                  <a:gd name="T63" fmla="*/ 697 h 1463"/>
                  <a:gd name="T64" fmla="*/ 1423 w 2659"/>
                  <a:gd name="T65" fmla="*/ 675 h 1463"/>
                  <a:gd name="T66" fmla="*/ 1451 w 2659"/>
                  <a:gd name="T67" fmla="*/ 655 h 1463"/>
                  <a:gd name="T68" fmla="*/ 1495 w 2659"/>
                  <a:gd name="T69" fmla="*/ 635 h 1463"/>
                  <a:gd name="T70" fmla="*/ 1533 w 2659"/>
                  <a:gd name="T71" fmla="*/ 613 h 1463"/>
                  <a:gd name="T72" fmla="*/ 1567 w 2659"/>
                  <a:gd name="T73" fmla="*/ 585 h 1463"/>
                  <a:gd name="T74" fmla="*/ 1599 w 2659"/>
                  <a:gd name="T75" fmla="*/ 551 h 1463"/>
                  <a:gd name="T76" fmla="*/ 1660 w 2659"/>
                  <a:gd name="T77" fmla="*/ 529 h 1463"/>
                  <a:gd name="T78" fmla="*/ 1704 w 2659"/>
                  <a:gd name="T79" fmla="*/ 504 h 1463"/>
                  <a:gd name="T80" fmla="*/ 1742 w 2659"/>
                  <a:gd name="T81" fmla="*/ 476 h 1463"/>
                  <a:gd name="T82" fmla="*/ 1784 w 2659"/>
                  <a:gd name="T83" fmla="*/ 450 h 1463"/>
                  <a:gd name="T84" fmla="*/ 1812 w 2659"/>
                  <a:gd name="T85" fmla="*/ 430 h 1463"/>
                  <a:gd name="T86" fmla="*/ 1862 w 2659"/>
                  <a:gd name="T87" fmla="*/ 414 h 1463"/>
                  <a:gd name="T88" fmla="*/ 1945 w 2659"/>
                  <a:gd name="T89" fmla="*/ 396 h 1463"/>
                  <a:gd name="T90" fmla="*/ 1989 w 2659"/>
                  <a:gd name="T91" fmla="*/ 372 h 1463"/>
                  <a:gd name="T92" fmla="*/ 2033 w 2659"/>
                  <a:gd name="T93" fmla="*/ 348 h 1463"/>
                  <a:gd name="T94" fmla="*/ 2069 w 2659"/>
                  <a:gd name="T95" fmla="*/ 328 h 1463"/>
                  <a:gd name="T96" fmla="*/ 2111 w 2659"/>
                  <a:gd name="T97" fmla="*/ 306 h 1463"/>
                  <a:gd name="T98" fmla="*/ 2183 w 2659"/>
                  <a:gd name="T99" fmla="*/ 283 h 1463"/>
                  <a:gd name="T100" fmla="*/ 2230 w 2659"/>
                  <a:gd name="T101" fmla="*/ 263 h 1463"/>
                  <a:gd name="T102" fmla="*/ 2266 w 2659"/>
                  <a:gd name="T103" fmla="*/ 243 h 1463"/>
                  <a:gd name="T104" fmla="*/ 2306 w 2659"/>
                  <a:gd name="T105" fmla="*/ 219 h 1463"/>
                  <a:gd name="T106" fmla="*/ 2382 w 2659"/>
                  <a:gd name="T107" fmla="*/ 185 h 1463"/>
                  <a:gd name="T108" fmla="*/ 2416 w 2659"/>
                  <a:gd name="T109" fmla="*/ 145 h 1463"/>
                  <a:gd name="T110" fmla="*/ 2458 w 2659"/>
                  <a:gd name="T111" fmla="*/ 111 h 1463"/>
                  <a:gd name="T112" fmla="*/ 2486 w 2659"/>
                  <a:gd name="T113" fmla="*/ 81 h 1463"/>
                  <a:gd name="T114" fmla="*/ 2539 w 2659"/>
                  <a:gd name="T115" fmla="*/ 58 h 1463"/>
                  <a:gd name="T116" fmla="*/ 2587 w 2659"/>
                  <a:gd name="T117" fmla="*/ 34 h 1463"/>
                  <a:gd name="T118" fmla="*/ 2641 w 2659"/>
                  <a:gd name="T119" fmla="*/ 6 h 1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59" h="1463">
                    <a:moveTo>
                      <a:pt x="0" y="1463"/>
                    </a:moveTo>
                    <a:lnTo>
                      <a:pt x="0" y="1459"/>
                    </a:lnTo>
                    <a:lnTo>
                      <a:pt x="10" y="1459"/>
                    </a:lnTo>
                    <a:lnTo>
                      <a:pt x="10" y="1453"/>
                    </a:lnTo>
                    <a:lnTo>
                      <a:pt x="18" y="1453"/>
                    </a:lnTo>
                    <a:lnTo>
                      <a:pt x="18" y="1447"/>
                    </a:lnTo>
                    <a:lnTo>
                      <a:pt x="28" y="1447"/>
                    </a:lnTo>
                    <a:lnTo>
                      <a:pt x="28" y="1443"/>
                    </a:lnTo>
                    <a:lnTo>
                      <a:pt x="36" y="1443"/>
                    </a:lnTo>
                    <a:lnTo>
                      <a:pt x="36" y="1439"/>
                    </a:lnTo>
                    <a:lnTo>
                      <a:pt x="40" y="1439"/>
                    </a:lnTo>
                    <a:lnTo>
                      <a:pt x="40" y="1435"/>
                    </a:lnTo>
                    <a:lnTo>
                      <a:pt x="48" y="1435"/>
                    </a:lnTo>
                    <a:lnTo>
                      <a:pt x="48" y="1431"/>
                    </a:lnTo>
                    <a:lnTo>
                      <a:pt x="56" y="1431"/>
                    </a:lnTo>
                    <a:lnTo>
                      <a:pt x="56" y="1417"/>
                    </a:lnTo>
                    <a:lnTo>
                      <a:pt x="68" y="1417"/>
                    </a:lnTo>
                    <a:lnTo>
                      <a:pt x="68" y="1409"/>
                    </a:lnTo>
                    <a:lnTo>
                      <a:pt x="80" y="1409"/>
                    </a:lnTo>
                    <a:lnTo>
                      <a:pt x="80" y="1401"/>
                    </a:lnTo>
                    <a:lnTo>
                      <a:pt x="96" y="1401"/>
                    </a:lnTo>
                    <a:lnTo>
                      <a:pt x="96" y="1393"/>
                    </a:lnTo>
                    <a:lnTo>
                      <a:pt x="104" y="1393"/>
                    </a:lnTo>
                    <a:lnTo>
                      <a:pt x="104" y="1387"/>
                    </a:lnTo>
                    <a:lnTo>
                      <a:pt x="110" y="1387"/>
                    </a:lnTo>
                    <a:lnTo>
                      <a:pt x="110" y="1381"/>
                    </a:lnTo>
                    <a:lnTo>
                      <a:pt x="116" y="1381"/>
                    </a:lnTo>
                    <a:lnTo>
                      <a:pt x="116" y="1377"/>
                    </a:lnTo>
                    <a:lnTo>
                      <a:pt x="122" y="1377"/>
                    </a:lnTo>
                    <a:lnTo>
                      <a:pt x="122" y="1373"/>
                    </a:lnTo>
                    <a:lnTo>
                      <a:pt x="126" y="1373"/>
                    </a:lnTo>
                    <a:lnTo>
                      <a:pt x="126" y="1368"/>
                    </a:lnTo>
                    <a:lnTo>
                      <a:pt x="131" y="1368"/>
                    </a:lnTo>
                    <a:lnTo>
                      <a:pt x="131" y="1364"/>
                    </a:lnTo>
                    <a:lnTo>
                      <a:pt x="135" y="1364"/>
                    </a:lnTo>
                    <a:lnTo>
                      <a:pt x="135" y="1360"/>
                    </a:lnTo>
                    <a:lnTo>
                      <a:pt x="141" y="1360"/>
                    </a:lnTo>
                    <a:lnTo>
                      <a:pt x="141" y="1356"/>
                    </a:lnTo>
                    <a:lnTo>
                      <a:pt x="145" y="1356"/>
                    </a:lnTo>
                    <a:lnTo>
                      <a:pt x="145" y="1354"/>
                    </a:lnTo>
                    <a:lnTo>
                      <a:pt x="153" y="1354"/>
                    </a:lnTo>
                    <a:lnTo>
                      <a:pt x="153" y="1350"/>
                    </a:lnTo>
                    <a:lnTo>
                      <a:pt x="161" y="1350"/>
                    </a:lnTo>
                    <a:lnTo>
                      <a:pt x="161" y="1348"/>
                    </a:lnTo>
                    <a:lnTo>
                      <a:pt x="169" y="1348"/>
                    </a:lnTo>
                    <a:lnTo>
                      <a:pt x="169" y="1346"/>
                    </a:lnTo>
                    <a:lnTo>
                      <a:pt x="193" y="1346"/>
                    </a:lnTo>
                    <a:lnTo>
                      <a:pt x="193" y="1342"/>
                    </a:lnTo>
                    <a:lnTo>
                      <a:pt x="201" y="1342"/>
                    </a:lnTo>
                    <a:lnTo>
                      <a:pt x="201" y="1338"/>
                    </a:lnTo>
                    <a:lnTo>
                      <a:pt x="205" y="1338"/>
                    </a:lnTo>
                    <a:lnTo>
                      <a:pt x="205" y="1334"/>
                    </a:lnTo>
                    <a:lnTo>
                      <a:pt x="209" y="1334"/>
                    </a:lnTo>
                    <a:lnTo>
                      <a:pt x="209" y="1330"/>
                    </a:lnTo>
                    <a:lnTo>
                      <a:pt x="215" y="1330"/>
                    </a:lnTo>
                    <a:lnTo>
                      <a:pt x="215" y="1328"/>
                    </a:lnTo>
                    <a:lnTo>
                      <a:pt x="223" y="1328"/>
                    </a:lnTo>
                    <a:lnTo>
                      <a:pt x="223" y="1326"/>
                    </a:lnTo>
                    <a:lnTo>
                      <a:pt x="231" y="1326"/>
                    </a:lnTo>
                    <a:lnTo>
                      <a:pt x="231" y="1324"/>
                    </a:lnTo>
                    <a:lnTo>
                      <a:pt x="237" y="1324"/>
                    </a:lnTo>
                    <a:lnTo>
                      <a:pt x="237" y="1320"/>
                    </a:lnTo>
                    <a:lnTo>
                      <a:pt x="241" y="1320"/>
                    </a:lnTo>
                    <a:lnTo>
                      <a:pt x="241" y="1314"/>
                    </a:lnTo>
                    <a:lnTo>
                      <a:pt x="249" y="1314"/>
                    </a:lnTo>
                    <a:lnTo>
                      <a:pt x="249" y="1312"/>
                    </a:lnTo>
                    <a:lnTo>
                      <a:pt x="257" y="1312"/>
                    </a:lnTo>
                    <a:lnTo>
                      <a:pt x="257" y="1308"/>
                    </a:lnTo>
                    <a:lnTo>
                      <a:pt x="265" y="1308"/>
                    </a:lnTo>
                    <a:lnTo>
                      <a:pt x="265" y="1304"/>
                    </a:lnTo>
                    <a:lnTo>
                      <a:pt x="269" y="1304"/>
                    </a:lnTo>
                    <a:lnTo>
                      <a:pt x="269" y="1302"/>
                    </a:lnTo>
                    <a:lnTo>
                      <a:pt x="277" y="1302"/>
                    </a:lnTo>
                    <a:lnTo>
                      <a:pt x="277" y="1298"/>
                    </a:lnTo>
                    <a:lnTo>
                      <a:pt x="283" y="1298"/>
                    </a:lnTo>
                    <a:lnTo>
                      <a:pt x="283" y="1294"/>
                    </a:lnTo>
                    <a:lnTo>
                      <a:pt x="291" y="1294"/>
                    </a:lnTo>
                    <a:lnTo>
                      <a:pt x="291" y="1290"/>
                    </a:lnTo>
                    <a:lnTo>
                      <a:pt x="301" y="1290"/>
                    </a:lnTo>
                    <a:lnTo>
                      <a:pt x="301" y="1286"/>
                    </a:lnTo>
                    <a:lnTo>
                      <a:pt x="309" y="1286"/>
                    </a:lnTo>
                    <a:lnTo>
                      <a:pt x="309" y="1282"/>
                    </a:lnTo>
                    <a:lnTo>
                      <a:pt x="317" y="1282"/>
                    </a:lnTo>
                    <a:lnTo>
                      <a:pt x="317" y="1276"/>
                    </a:lnTo>
                    <a:lnTo>
                      <a:pt x="323" y="1276"/>
                    </a:lnTo>
                    <a:lnTo>
                      <a:pt x="323" y="1272"/>
                    </a:lnTo>
                    <a:lnTo>
                      <a:pt x="329" y="1272"/>
                    </a:lnTo>
                    <a:lnTo>
                      <a:pt x="329" y="1266"/>
                    </a:lnTo>
                    <a:lnTo>
                      <a:pt x="335" y="1266"/>
                    </a:lnTo>
                    <a:lnTo>
                      <a:pt x="335" y="1262"/>
                    </a:lnTo>
                    <a:lnTo>
                      <a:pt x="343" y="1262"/>
                    </a:lnTo>
                    <a:lnTo>
                      <a:pt x="343" y="1260"/>
                    </a:lnTo>
                    <a:lnTo>
                      <a:pt x="347" y="1260"/>
                    </a:lnTo>
                    <a:lnTo>
                      <a:pt x="347" y="1254"/>
                    </a:lnTo>
                    <a:lnTo>
                      <a:pt x="353" y="1254"/>
                    </a:lnTo>
                    <a:lnTo>
                      <a:pt x="353" y="1250"/>
                    </a:lnTo>
                    <a:lnTo>
                      <a:pt x="359" y="1250"/>
                    </a:lnTo>
                    <a:lnTo>
                      <a:pt x="359" y="1248"/>
                    </a:lnTo>
                    <a:lnTo>
                      <a:pt x="365" y="1248"/>
                    </a:lnTo>
                    <a:lnTo>
                      <a:pt x="365" y="1242"/>
                    </a:lnTo>
                    <a:lnTo>
                      <a:pt x="369" y="1242"/>
                    </a:lnTo>
                    <a:lnTo>
                      <a:pt x="369" y="1236"/>
                    </a:lnTo>
                    <a:lnTo>
                      <a:pt x="375" y="1236"/>
                    </a:lnTo>
                    <a:lnTo>
                      <a:pt x="375" y="1232"/>
                    </a:lnTo>
                    <a:lnTo>
                      <a:pt x="395" y="1232"/>
                    </a:lnTo>
                    <a:lnTo>
                      <a:pt x="395" y="1228"/>
                    </a:lnTo>
                    <a:lnTo>
                      <a:pt x="403" y="1228"/>
                    </a:lnTo>
                    <a:lnTo>
                      <a:pt x="403" y="1224"/>
                    </a:lnTo>
                    <a:lnTo>
                      <a:pt x="411" y="1224"/>
                    </a:lnTo>
                    <a:lnTo>
                      <a:pt x="411" y="1220"/>
                    </a:lnTo>
                    <a:lnTo>
                      <a:pt x="417" y="1220"/>
                    </a:lnTo>
                    <a:lnTo>
                      <a:pt x="417" y="1218"/>
                    </a:lnTo>
                    <a:lnTo>
                      <a:pt x="423" y="1218"/>
                    </a:lnTo>
                    <a:lnTo>
                      <a:pt x="423" y="1214"/>
                    </a:lnTo>
                    <a:lnTo>
                      <a:pt x="430" y="1214"/>
                    </a:lnTo>
                    <a:lnTo>
                      <a:pt x="430" y="1210"/>
                    </a:lnTo>
                    <a:lnTo>
                      <a:pt x="436" y="1210"/>
                    </a:lnTo>
                    <a:lnTo>
                      <a:pt x="436" y="1206"/>
                    </a:lnTo>
                    <a:lnTo>
                      <a:pt x="438" y="1206"/>
                    </a:lnTo>
                    <a:lnTo>
                      <a:pt x="438" y="1202"/>
                    </a:lnTo>
                    <a:lnTo>
                      <a:pt x="442" y="1202"/>
                    </a:lnTo>
                    <a:lnTo>
                      <a:pt x="442" y="1198"/>
                    </a:lnTo>
                    <a:lnTo>
                      <a:pt x="448" y="1198"/>
                    </a:lnTo>
                    <a:lnTo>
                      <a:pt x="448" y="1196"/>
                    </a:lnTo>
                    <a:lnTo>
                      <a:pt x="456" y="1196"/>
                    </a:lnTo>
                    <a:lnTo>
                      <a:pt x="456" y="1194"/>
                    </a:lnTo>
                    <a:lnTo>
                      <a:pt x="460" y="1194"/>
                    </a:lnTo>
                    <a:lnTo>
                      <a:pt x="460" y="1190"/>
                    </a:lnTo>
                    <a:lnTo>
                      <a:pt x="466" y="1190"/>
                    </a:lnTo>
                    <a:lnTo>
                      <a:pt x="466" y="1188"/>
                    </a:lnTo>
                    <a:lnTo>
                      <a:pt x="474" y="1188"/>
                    </a:lnTo>
                    <a:lnTo>
                      <a:pt x="474" y="1184"/>
                    </a:lnTo>
                    <a:lnTo>
                      <a:pt x="478" y="1184"/>
                    </a:lnTo>
                    <a:lnTo>
                      <a:pt x="478" y="1180"/>
                    </a:lnTo>
                    <a:lnTo>
                      <a:pt x="480" y="1180"/>
                    </a:lnTo>
                    <a:lnTo>
                      <a:pt x="480" y="1176"/>
                    </a:lnTo>
                    <a:lnTo>
                      <a:pt x="486" y="1176"/>
                    </a:lnTo>
                    <a:lnTo>
                      <a:pt x="486" y="1172"/>
                    </a:lnTo>
                    <a:lnTo>
                      <a:pt x="492" y="1172"/>
                    </a:lnTo>
                    <a:lnTo>
                      <a:pt x="492" y="1170"/>
                    </a:lnTo>
                    <a:lnTo>
                      <a:pt x="498" y="1170"/>
                    </a:lnTo>
                    <a:lnTo>
                      <a:pt x="498" y="1166"/>
                    </a:lnTo>
                    <a:lnTo>
                      <a:pt x="504" y="1166"/>
                    </a:lnTo>
                    <a:lnTo>
                      <a:pt x="504" y="1164"/>
                    </a:lnTo>
                    <a:lnTo>
                      <a:pt x="510" y="1164"/>
                    </a:lnTo>
                    <a:lnTo>
                      <a:pt x="510" y="1162"/>
                    </a:lnTo>
                    <a:lnTo>
                      <a:pt x="516" y="1162"/>
                    </a:lnTo>
                    <a:lnTo>
                      <a:pt x="516" y="1158"/>
                    </a:lnTo>
                    <a:lnTo>
                      <a:pt x="522" y="1158"/>
                    </a:lnTo>
                    <a:lnTo>
                      <a:pt x="522" y="1153"/>
                    </a:lnTo>
                    <a:lnTo>
                      <a:pt x="526" y="1153"/>
                    </a:lnTo>
                    <a:lnTo>
                      <a:pt x="526" y="1151"/>
                    </a:lnTo>
                    <a:lnTo>
                      <a:pt x="530" y="1151"/>
                    </a:lnTo>
                    <a:lnTo>
                      <a:pt x="530" y="1147"/>
                    </a:lnTo>
                    <a:lnTo>
                      <a:pt x="534" y="1147"/>
                    </a:lnTo>
                    <a:lnTo>
                      <a:pt x="534" y="1143"/>
                    </a:lnTo>
                    <a:lnTo>
                      <a:pt x="540" y="1143"/>
                    </a:lnTo>
                    <a:lnTo>
                      <a:pt x="540" y="1139"/>
                    </a:lnTo>
                    <a:lnTo>
                      <a:pt x="544" y="1139"/>
                    </a:lnTo>
                    <a:lnTo>
                      <a:pt x="544" y="1133"/>
                    </a:lnTo>
                    <a:lnTo>
                      <a:pt x="548" y="1133"/>
                    </a:lnTo>
                    <a:lnTo>
                      <a:pt x="548" y="1129"/>
                    </a:lnTo>
                    <a:lnTo>
                      <a:pt x="558" y="1129"/>
                    </a:lnTo>
                    <a:lnTo>
                      <a:pt x="558" y="1125"/>
                    </a:lnTo>
                    <a:lnTo>
                      <a:pt x="564" y="1125"/>
                    </a:lnTo>
                    <a:lnTo>
                      <a:pt x="564" y="1123"/>
                    </a:lnTo>
                    <a:lnTo>
                      <a:pt x="570" y="1123"/>
                    </a:lnTo>
                    <a:lnTo>
                      <a:pt x="570" y="1117"/>
                    </a:lnTo>
                    <a:lnTo>
                      <a:pt x="574" y="1117"/>
                    </a:lnTo>
                    <a:lnTo>
                      <a:pt x="574" y="1113"/>
                    </a:lnTo>
                    <a:lnTo>
                      <a:pt x="580" y="1113"/>
                    </a:lnTo>
                    <a:lnTo>
                      <a:pt x="580" y="1109"/>
                    </a:lnTo>
                    <a:lnTo>
                      <a:pt x="584" y="1109"/>
                    </a:lnTo>
                    <a:lnTo>
                      <a:pt x="584" y="1105"/>
                    </a:lnTo>
                    <a:lnTo>
                      <a:pt x="590" y="1105"/>
                    </a:lnTo>
                    <a:lnTo>
                      <a:pt x="590" y="1103"/>
                    </a:lnTo>
                    <a:lnTo>
                      <a:pt x="594" y="1103"/>
                    </a:lnTo>
                    <a:lnTo>
                      <a:pt x="594" y="1099"/>
                    </a:lnTo>
                    <a:lnTo>
                      <a:pt x="600" y="1099"/>
                    </a:lnTo>
                    <a:lnTo>
                      <a:pt x="600" y="1095"/>
                    </a:lnTo>
                    <a:lnTo>
                      <a:pt x="608" y="1095"/>
                    </a:lnTo>
                    <a:lnTo>
                      <a:pt x="608" y="1093"/>
                    </a:lnTo>
                    <a:lnTo>
                      <a:pt x="614" y="1093"/>
                    </a:lnTo>
                    <a:lnTo>
                      <a:pt x="614" y="1091"/>
                    </a:lnTo>
                    <a:lnTo>
                      <a:pt x="624" y="1091"/>
                    </a:lnTo>
                    <a:lnTo>
                      <a:pt x="624" y="1087"/>
                    </a:lnTo>
                    <a:lnTo>
                      <a:pt x="636" y="1087"/>
                    </a:lnTo>
                    <a:lnTo>
                      <a:pt x="636" y="1085"/>
                    </a:lnTo>
                    <a:lnTo>
                      <a:pt x="644" y="1085"/>
                    </a:lnTo>
                    <a:lnTo>
                      <a:pt x="644" y="1081"/>
                    </a:lnTo>
                    <a:lnTo>
                      <a:pt x="652" y="1081"/>
                    </a:lnTo>
                    <a:lnTo>
                      <a:pt x="652" y="1077"/>
                    </a:lnTo>
                    <a:lnTo>
                      <a:pt x="658" y="1077"/>
                    </a:lnTo>
                    <a:lnTo>
                      <a:pt x="658" y="1075"/>
                    </a:lnTo>
                    <a:lnTo>
                      <a:pt x="668" y="1075"/>
                    </a:lnTo>
                    <a:lnTo>
                      <a:pt x="668" y="1073"/>
                    </a:lnTo>
                    <a:lnTo>
                      <a:pt x="676" y="1073"/>
                    </a:lnTo>
                    <a:lnTo>
                      <a:pt x="676" y="1069"/>
                    </a:lnTo>
                    <a:lnTo>
                      <a:pt x="680" y="1069"/>
                    </a:lnTo>
                    <a:lnTo>
                      <a:pt x="680" y="1063"/>
                    </a:lnTo>
                    <a:lnTo>
                      <a:pt x="684" y="1063"/>
                    </a:lnTo>
                    <a:lnTo>
                      <a:pt x="684" y="1057"/>
                    </a:lnTo>
                    <a:lnTo>
                      <a:pt x="688" y="1057"/>
                    </a:lnTo>
                    <a:lnTo>
                      <a:pt x="688" y="1053"/>
                    </a:lnTo>
                    <a:lnTo>
                      <a:pt x="694" y="1053"/>
                    </a:lnTo>
                    <a:lnTo>
                      <a:pt x="694" y="1049"/>
                    </a:lnTo>
                    <a:lnTo>
                      <a:pt x="700" y="1049"/>
                    </a:lnTo>
                    <a:lnTo>
                      <a:pt x="700" y="1043"/>
                    </a:lnTo>
                    <a:lnTo>
                      <a:pt x="706" y="1043"/>
                    </a:lnTo>
                    <a:lnTo>
                      <a:pt x="706" y="1039"/>
                    </a:lnTo>
                    <a:lnTo>
                      <a:pt x="718" y="1039"/>
                    </a:lnTo>
                    <a:lnTo>
                      <a:pt x="718" y="1037"/>
                    </a:lnTo>
                    <a:lnTo>
                      <a:pt x="727" y="1037"/>
                    </a:lnTo>
                    <a:lnTo>
                      <a:pt x="727" y="1033"/>
                    </a:lnTo>
                    <a:lnTo>
                      <a:pt x="731" y="1033"/>
                    </a:lnTo>
                    <a:lnTo>
                      <a:pt x="731" y="1029"/>
                    </a:lnTo>
                    <a:lnTo>
                      <a:pt x="735" y="1029"/>
                    </a:lnTo>
                    <a:lnTo>
                      <a:pt x="735" y="1025"/>
                    </a:lnTo>
                    <a:lnTo>
                      <a:pt x="739" y="1025"/>
                    </a:lnTo>
                    <a:lnTo>
                      <a:pt x="739" y="1021"/>
                    </a:lnTo>
                    <a:lnTo>
                      <a:pt x="743" y="1021"/>
                    </a:lnTo>
                    <a:lnTo>
                      <a:pt x="743" y="1017"/>
                    </a:lnTo>
                    <a:lnTo>
                      <a:pt x="747" y="1017"/>
                    </a:lnTo>
                    <a:lnTo>
                      <a:pt x="747" y="1013"/>
                    </a:lnTo>
                    <a:lnTo>
                      <a:pt x="751" y="1013"/>
                    </a:lnTo>
                    <a:lnTo>
                      <a:pt x="751" y="1007"/>
                    </a:lnTo>
                    <a:lnTo>
                      <a:pt x="757" y="1007"/>
                    </a:lnTo>
                    <a:lnTo>
                      <a:pt x="757" y="1005"/>
                    </a:lnTo>
                    <a:lnTo>
                      <a:pt x="777" y="1005"/>
                    </a:lnTo>
                    <a:lnTo>
                      <a:pt x="777" y="1001"/>
                    </a:lnTo>
                    <a:lnTo>
                      <a:pt x="783" y="1001"/>
                    </a:lnTo>
                    <a:lnTo>
                      <a:pt x="783" y="999"/>
                    </a:lnTo>
                    <a:lnTo>
                      <a:pt x="793" y="999"/>
                    </a:lnTo>
                    <a:lnTo>
                      <a:pt x="793" y="997"/>
                    </a:lnTo>
                    <a:lnTo>
                      <a:pt x="799" y="997"/>
                    </a:lnTo>
                    <a:lnTo>
                      <a:pt x="799" y="993"/>
                    </a:lnTo>
                    <a:lnTo>
                      <a:pt x="807" y="993"/>
                    </a:lnTo>
                    <a:lnTo>
                      <a:pt x="807" y="989"/>
                    </a:lnTo>
                    <a:lnTo>
                      <a:pt x="813" y="989"/>
                    </a:lnTo>
                    <a:lnTo>
                      <a:pt x="813" y="985"/>
                    </a:lnTo>
                    <a:lnTo>
                      <a:pt x="817" y="985"/>
                    </a:lnTo>
                    <a:lnTo>
                      <a:pt x="817" y="981"/>
                    </a:lnTo>
                    <a:lnTo>
                      <a:pt x="823" y="981"/>
                    </a:lnTo>
                    <a:lnTo>
                      <a:pt x="823" y="977"/>
                    </a:lnTo>
                    <a:lnTo>
                      <a:pt x="833" y="977"/>
                    </a:lnTo>
                    <a:lnTo>
                      <a:pt x="833" y="973"/>
                    </a:lnTo>
                    <a:lnTo>
                      <a:pt x="841" y="973"/>
                    </a:lnTo>
                    <a:lnTo>
                      <a:pt x="841" y="969"/>
                    </a:lnTo>
                    <a:lnTo>
                      <a:pt x="849" y="969"/>
                    </a:lnTo>
                    <a:lnTo>
                      <a:pt x="849" y="967"/>
                    </a:lnTo>
                    <a:lnTo>
                      <a:pt x="859" y="967"/>
                    </a:lnTo>
                    <a:lnTo>
                      <a:pt x="859" y="963"/>
                    </a:lnTo>
                    <a:lnTo>
                      <a:pt x="863" y="963"/>
                    </a:lnTo>
                    <a:lnTo>
                      <a:pt x="863" y="961"/>
                    </a:lnTo>
                    <a:lnTo>
                      <a:pt x="871" y="961"/>
                    </a:lnTo>
                    <a:lnTo>
                      <a:pt x="871" y="959"/>
                    </a:lnTo>
                    <a:lnTo>
                      <a:pt x="877" y="959"/>
                    </a:lnTo>
                    <a:lnTo>
                      <a:pt x="877" y="955"/>
                    </a:lnTo>
                    <a:lnTo>
                      <a:pt x="883" y="955"/>
                    </a:lnTo>
                    <a:lnTo>
                      <a:pt x="883" y="951"/>
                    </a:lnTo>
                    <a:lnTo>
                      <a:pt x="887" y="951"/>
                    </a:lnTo>
                    <a:lnTo>
                      <a:pt x="887" y="947"/>
                    </a:lnTo>
                    <a:lnTo>
                      <a:pt x="895" y="947"/>
                    </a:lnTo>
                    <a:lnTo>
                      <a:pt x="895" y="943"/>
                    </a:lnTo>
                    <a:lnTo>
                      <a:pt x="903" y="943"/>
                    </a:lnTo>
                    <a:lnTo>
                      <a:pt x="903" y="938"/>
                    </a:lnTo>
                    <a:lnTo>
                      <a:pt x="917" y="938"/>
                    </a:lnTo>
                    <a:lnTo>
                      <a:pt x="917" y="934"/>
                    </a:lnTo>
                    <a:lnTo>
                      <a:pt x="923" y="934"/>
                    </a:lnTo>
                    <a:lnTo>
                      <a:pt x="923" y="928"/>
                    </a:lnTo>
                    <a:lnTo>
                      <a:pt x="927" y="928"/>
                    </a:lnTo>
                    <a:lnTo>
                      <a:pt x="927" y="924"/>
                    </a:lnTo>
                    <a:lnTo>
                      <a:pt x="935" y="924"/>
                    </a:lnTo>
                    <a:lnTo>
                      <a:pt x="935" y="920"/>
                    </a:lnTo>
                    <a:lnTo>
                      <a:pt x="939" y="920"/>
                    </a:lnTo>
                    <a:lnTo>
                      <a:pt x="939" y="918"/>
                    </a:lnTo>
                    <a:lnTo>
                      <a:pt x="947" y="918"/>
                    </a:lnTo>
                    <a:lnTo>
                      <a:pt x="947" y="914"/>
                    </a:lnTo>
                    <a:lnTo>
                      <a:pt x="951" y="914"/>
                    </a:lnTo>
                    <a:lnTo>
                      <a:pt x="951" y="908"/>
                    </a:lnTo>
                    <a:lnTo>
                      <a:pt x="957" y="908"/>
                    </a:lnTo>
                    <a:lnTo>
                      <a:pt x="957" y="906"/>
                    </a:lnTo>
                    <a:lnTo>
                      <a:pt x="967" y="906"/>
                    </a:lnTo>
                    <a:lnTo>
                      <a:pt x="967" y="902"/>
                    </a:lnTo>
                    <a:lnTo>
                      <a:pt x="971" y="902"/>
                    </a:lnTo>
                    <a:lnTo>
                      <a:pt x="971" y="900"/>
                    </a:lnTo>
                    <a:lnTo>
                      <a:pt x="985" y="900"/>
                    </a:lnTo>
                    <a:lnTo>
                      <a:pt x="985" y="896"/>
                    </a:lnTo>
                    <a:lnTo>
                      <a:pt x="993" y="896"/>
                    </a:lnTo>
                    <a:lnTo>
                      <a:pt x="993" y="892"/>
                    </a:lnTo>
                    <a:lnTo>
                      <a:pt x="1003" y="892"/>
                    </a:lnTo>
                    <a:lnTo>
                      <a:pt x="1003" y="888"/>
                    </a:lnTo>
                    <a:lnTo>
                      <a:pt x="1022" y="888"/>
                    </a:lnTo>
                    <a:lnTo>
                      <a:pt x="1022" y="886"/>
                    </a:lnTo>
                    <a:lnTo>
                      <a:pt x="1028" y="886"/>
                    </a:lnTo>
                    <a:lnTo>
                      <a:pt x="1028" y="882"/>
                    </a:lnTo>
                    <a:lnTo>
                      <a:pt x="1036" y="882"/>
                    </a:lnTo>
                    <a:lnTo>
                      <a:pt x="1036" y="878"/>
                    </a:lnTo>
                    <a:lnTo>
                      <a:pt x="1048" y="878"/>
                    </a:lnTo>
                    <a:lnTo>
                      <a:pt x="1048" y="876"/>
                    </a:lnTo>
                    <a:lnTo>
                      <a:pt x="1064" y="876"/>
                    </a:lnTo>
                    <a:lnTo>
                      <a:pt x="1064" y="874"/>
                    </a:lnTo>
                    <a:lnTo>
                      <a:pt x="1074" y="874"/>
                    </a:lnTo>
                    <a:lnTo>
                      <a:pt x="1074" y="870"/>
                    </a:lnTo>
                    <a:lnTo>
                      <a:pt x="1080" y="870"/>
                    </a:lnTo>
                    <a:lnTo>
                      <a:pt x="1080" y="866"/>
                    </a:lnTo>
                    <a:lnTo>
                      <a:pt x="1088" y="866"/>
                    </a:lnTo>
                    <a:lnTo>
                      <a:pt x="1088" y="862"/>
                    </a:lnTo>
                    <a:lnTo>
                      <a:pt x="1094" y="862"/>
                    </a:lnTo>
                    <a:lnTo>
                      <a:pt x="1094" y="858"/>
                    </a:lnTo>
                    <a:lnTo>
                      <a:pt x="1104" y="858"/>
                    </a:lnTo>
                    <a:lnTo>
                      <a:pt x="1104" y="852"/>
                    </a:lnTo>
                    <a:lnTo>
                      <a:pt x="1112" y="852"/>
                    </a:lnTo>
                    <a:lnTo>
                      <a:pt x="1112" y="848"/>
                    </a:lnTo>
                    <a:lnTo>
                      <a:pt x="1120" y="848"/>
                    </a:lnTo>
                    <a:lnTo>
                      <a:pt x="1120" y="842"/>
                    </a:lnTo>
                    <a:lnTo>
                      <a:pt x="1124" y="842"/>
                    </a:lnTo>
                    <a:lnTo>
                      <a:pt x="1124" y="834"/>
                    </a:lnTo>
                    <a:lnTo>
                      <a:pt x="1128" y="834"/>
                    </a:lnTo>
                    <a:lnTo>
                      <a:pt x="1128" y="830"/>
                    </a:lnTo>
                    <a:lnTo>
                      <a:pt x="1136" y="830"/>
                    </a:lnTo>
                    <a:lnTo>
                      <a:pt x="1136" y="826"/>
                    </a:lnTo>
                    <a:lnTo>
                      <a:pt x="1146" y="826"/>
                    </a:lnTo>
                    <a:lnTo>
                      <a:pt x="1146" y="814"/>
                    </a:lnTo>
                    <a:lnTo>
                      <a:pt x="1150" y="814"/>
                    </a:lnTo>
                    <a:lnTo>
                      <a:pt x="1150" y="810"/>
                    </a:lnTo>
                    <a:lnTo>
                      <a:pt x="1156" y="810"/>
                    </a:lnTo>
                    <a:lnTo>
                      <a:pt x="1156" y="806"/>
                    </a:lnTo>
                    <a:lnTo>
                      <a:pt x="1166" y="806"/>
                    </a:lnTo>
                    <a:lnTo>
                      <a:pt x="1166" y="802"/>
                    </a:lnTo>
                    <a:lnTo>
                      <a:pt x="1174" y="802"/>
                    </a:lnTo>
                    <a:lnTo>
                      <a:pt x="1174" y="798"/>
                    </a:lnTo>
                    <a:lnTo>
                      <a:pt x="1196" y="798"/>
                    </a:lnTo>
                    <a:lnTo>
                      <a:pt x="1202" y="798"/>
                    </a:lnTo>
                    <a:lnTo>
                      <a:pt x="1202" y="792"/>
                    </a:lnTo>
                    <a:lnTo>
                      <a:pt x="1210" y="792"/>
                    </a:lnTo>
                    <a:lnTo>
                      <a:pt x="1210" y="788"/>
                    </a:lnTo>
                    <a:lnTo>
                      <a:pt x="1218" y="788"/>
                    </a:lnTo>
                    <a:lnTo>
                      <a:pt x="1218" y="776"/>
                    </a:lnTo>
                    <a:lnTo>
                      <a:pt x="1224" y="776"/>
                    </a:lnTo>
                    <a:lnTo>
                      <a:pt x="1224" y="772"/>
                    </a:lnTo>
                    <a:lnTo>
                      <a:pt x="1232" y="772"/>
                    </a:lnTo>
                    <a:lnTo>
                      <a:pt x="1232" y="768"/>
                    </a:lnTo>
                    <a:lnTo>
                      <a:pt x="1238" y="768"/>
                    </a:lnTo>
                    <a:lnTo>
                      <a:pt x="1238" y="764"/>
                    </a:lnTo>
                    <a:lnTo>
                      <a:pt x="1254" y="764"/>
                    </a:lnTo>
                    <a:lnTo>
                      <a:pt x="1260" y="764"/>
                    </a:lnTo>
                    <a:lnTo>
                      <a:pt x="1260" y="762"/>
                    </a:lnTo>
                    <a:lnTo>
                      <a:pt x="1268" y="762"/>
                    </a:lnTo>
                    <a:lnTo>
                      <a:pt x="1268" y="752"/>
                    </a:lnTo>
                    <a:lnTo>
                      <a:pt x="1282" y="752"/>
                    </a:lnTo>
                    <a:lnTo>
                      <a:pt x="1286" y="752"/>
                    </a:lnTo>
                    <a:lnTo>
                      <a:pt x="1290" y="752"/>
                    </a:lnTo>
                    <a:lnTo>
                      <a:pt x="1290" y="750"/>
                    </a:lnTo>
                    <a:lnTo>
                      <a:pt x="1296" y="750"/>
                    </a:lnTo>
                    <a:lnTo>
                      <a:pt x="1296" y="748"/>
                    </a:lnTo>
                    <a:lnTo>
                      <a:pt x="1302" y="748"/>
                    </a:lnTo>
                    <a:lnTo>
                      <a:pt x="1302" y="746"/>
                    </a:lnTo>
                    <a:lnTo>
                      <a:pt x="1310" y="746"/>
                    </a:lnTo>
                    <a:lnTo>
                      <a:pt x="1310" y="742"/>
                    </a:lnTo>
                    <a:lnTo>
                      <a:pt x="1314" y="742"/>
                    </a:lnTo>
                    <a:lnTo>
                      <a:pt x="1314" y="738"/>
                    </a:lnTo>
                    <a:lnTo>
                      <a:pt x="1319" y="738"/>
                    </a:lnTo>
                    <a:lnTo>
                      <a:pt x="1319" y="734"/>
                    </a:lnTo>
                    <a:lnTo>
                      <a:pt x="1325" y="734"/>
                    </a:lnTo>
                    <a:lnTo>
                      <a:pt x="1325" y="728"/>
                    </a:lnTo>
                    <a:lnTo>
                      <a:pt x="1331" y="728"/>
                    </a:lnTo>
                    <a:lnTo>
                      <a:pt x="1331" y="723"/>
                    </a:lnTo>
                    <a:lnTo>
                      <a:pt x="1337" y="723"/>
                    </a:lnTo>
                    <a:lnTo>
                      <a:pt x="1337" y="719"/>
                    </a:lnTo>
                    <a:lnTo>
                      <a:pt x="1343" y="719"/>
                    </a:lnTo>
                    <a:lnTo>
                      <a:pt x="1343" y="713"/>
                    </a:lnTo>
                    <a:lnTo>
                      <a:pt x="1349" y="713"/>
                    </a:lnTo>
                    <a:lnTo>
                      <a:pt x="1349" y="709"/>
                    </a:lnTo>
                    <a:lnTo>
                      <a:pt x="1357" y="709"/>
                    </a:lnTo>
                    <a:lnTo>
                      <a:pt x="1357" y="707"/>
                    </a:lnTo>
                    <a:lnTo>
                      <a:pt x="1367" y="707"/>
                    </a:lnTo>
                    <a:lnTo>
                      <a:pt x="1367" y="705"/>
                    </a:lnTo>
                    <a:lnTo>
                      <a:pt x="1375" y="705"/>
                    </a:lnTo>
                    <a:lnTo>
                      <a:pt x="1375" y="703"/>
                    </a:lnTo>
                    <a:lnTo>
                      <a:pt x="1379" y="703"/>
                    </a:lnTo>
                    <a:lnTo>
                      <a:pt x="1379" y="699"/>
                    </a:lnTo>
                    <a:lnTo>
                      <a:pt x="1385" y="699"/>
                    </a:lnTo>
                    <a:lnTo>
                      <a:pt x="1385" y="697"/>
                    </a:lnTo>
                    <a:lnTo>
                      <a:pt x="1391" y="697"/>
                    </a:lnTo>
                    <a:lnTo>
                      <a:pt x="1391" y="693"/>
                    </a:lnTo>
                    <a:lnTo>
                      <a:pt x="1397" y="693"/>
                    </a:lnTo>
                    <a:lnTo>
                      <a:pt x="1397" y="689"/>
                    </a:lnTo>
                    <a:lnTo>
                      <a:pt x="1401" y="689"/>
                    </a:lnTo>
                    <a:lnTo>
                      <a:pt x="1401" y="687"/>
                    </a:lnTo>
                    <a:lnTo>
                      <a:pt x="1409" y="687"/>
                    </a:lnTo>
                    <a:lnTo>
                      <a:pt x="1409" y="683"/>
                    </a:lnTo>
                    <a:lnTo>
                      <a:pt x="1415" y="683"/>
                    </a:lnTo>
                    <a:lnTo>
                      <a:pt x="1415" y="679"/>
                    </a:lnTo>
                    <a:lnTo>
                      <a:pt x="1423" y="679"/>
                    </a:lnTo>
                    <a:lnTo>
                      <a:pt x="1423" y="675"/>
                    </a:lnTo>
                    <a:lnTo>
                      <a:pt x="1427" y="675"/>
                    </a:lnTo>
                    <a:lnTo>
                      <a:pt x="1427" y="673"/>
                    </a:lnTo>
                    <a:lnTo>
                      <a:pt x="1435" y="673"/>
                    </a:lnTo>
                    <a:lnTo>
                      <a:pt x="1435" y="671"/>
                    </a:lnTo>
                    <a:lnTo>
                      <a:pt x="1439" y="671"/>
                    </a:lnTo>
                    <a:lnTo>
                      <a:pt x="1439" y="667"/>
                    </a:lnTo>
                    <a:lnTo>
                      <a:pt x="1443" y="667"/>
                    </a:lnTo>
                    <a:lnTo>
                      <a:pt x="1443" y="663"/>
                    </a:lnTo>
                    <a:lnTo>
                      <a:pt x="1445" y="663"/>
                    </a:lnTo>
                    <a:lnTo>
                      <a:pt x="1445" y="659"/>
                    </a:lnTo>
                    <a:lnTo>
                      <a:pt x="1451" y="659"/>
                    </a:lnTo>
                    <a:lnTo>
                      <a:pt x="1451" y="655"/>
                    </a:lnTo>
                    <a:lnTo>
                      <a:pt x="1459" y="655"/>
                    </a:lnTo>
                    <a:lnTo>
                      <a:pt x="1459" y="651"/>
                    </a:lnTo>
                    <a:lnTo>
                      <a:pt x="1467" y="651"/>
                    </a:lnTo>
                    <a:lnTo>
                      <a:pt x="1467" y="649"/>
                    </a:lnTo>
                    <a:lnTo>
                      <a:pt x="1477" y="649"/>
                    </a:lnTo>
                    <a:lnTo>
                      <a:pt x="1477" y="645"/>
                    </a:lnTo>
                    <a:lnTo>
                      <a:pt x="1483" y="645"/>
                    </a:lnTo>
                    <a:lnTo>
                      <a:pt x="1483" y="643"/>
                    </a:lnTo>
                    <a:lnTo>
                      <a:pt x="1489" y="643"/>
                    </a:lnTo>
                    <a:lnTo>
                      <a:pt x="1489" y="639"/>
                    </a:lnTo>
                    <a:lnTo>
                      <a:pt x="1495" y="639"/>
                    </a:lnTo>
                    <a:lnTo>
                      <a:pt x="1495" y="635"/>
                    </a:lnTo>
                    <a:lnTo>
                      <a:pt x="1499" y="635"/>
                    </a:lnTo>
                    <a:lnTo>
                      <a:pt x="1499" y="633"/>
                    </a:lnTo>
                    <a:lnTo>
                      <a:pt x="1503" y="633"/>
                    </a:lnTo>
                    <a:lnTo>
                      <a:pt x="1503" y="627"/>
                    </a:lnTo>
                    <a:lnTo>
                      <a:pt x="1507" y="627"/>
                    </a:lnTo>
                    <a:lnTo>
                      <a:pt x="1507" y="623"/>
                    </a:lnTo>
                    <a:lnTo>
                      <a:pt x="1517" y="623"/>
                    </a:lnTo>
                    <a:lnTo>
                      <a:pt x="1517" y="619"/>
                    </a:lnTo>
                    <a:lnTo>
                      <a:pt x="1525" y="619"/>
                    </a:lnTo>
                    <a:lnTo>
                      <a:pt x="1525" y="617"/>
                    </a:lnTo>
                    <a:lnTo>
                      <a:pt x="1533" y="617"/>
                    </a:lnTo>
                    <a:lnTo>
                      <a:pt x="1533" y="613"/>
                    </a:lnTo>
                    <a:lnTo>
                      <a:pt x="1541" y="613"/>
                    </a:lnTo>
                    <a:lnTo>
                      <a:pt x="1541" y="607"/>
                    </a:lnTo>
                    <a:lnTo>
                      <a:pt x="1545" y="607"/>
                    </a:lnTo>
                    <a:lnTo>
                      <a:pt x="1545" y="603"/>
                    </a:lnTo>
                    <a:lnTo>
                      <a:pt x="1545" y="595"/>
                    </a:lnTo>
                    <a:lnTo>
                      <a:pt x="1553" y="595"/>
                    </a:lnTo>
                    <a:lnTo>
                      <a:pt x="1553" y="593"/>
                    </a:lnTo>
                    <a:lnTo>
                      <a:pt x="1557" y="593"/>
                    </a:lnTo>
                    <a:lnTo>
                      <a:pt x="1557" y="589"/>
                    </a:lnTo>
                    <a:lnTo>
                      <a:pt x="1565" y="589"/>
                    </a:lnTo>
                    <a:lnTo>
                      <a:pt x="1565" y="585"/>
                    </a:lnTo>
                    <a:lnTo>
                      <a:pt x="1567" y="585"/>
                    </a:lnTo>
                    <a:lnTo>
                      <a:pt x="1567" y="579"/>
                    </a:lnTo>
                    <a:lnTo>
                      <a:pt x="1573" y="579"/>
                    </a:lnTo>
                    <a:lnTo>
                      <a:pt x="1573" y="575"/>
                    </a:lnTo>
                    <a:lnTo>
                      <a:pt x="1581" y="575"/>
                    </a:lnTo>
                    <a:lnTo>
                      <a:pt x="1581" y="571"/>
                    </a:lnTo>
                    <a:lnTo>
                      <a:pt x="1587" y="571"/>
                    </a:lnTo>
                    <a:lnTo>
                      <a:pt x="1587" y="565"/>
                    </a:lnTo>
                    <a:lnTo>
                      <a:pt x="1591" y="565"/>
                    </a:lnTo>
                    <a:lnTo>
                      <a:pt x="1591" y="559"/>
                    </a:lnTo>
                    <a:lnTo>
                      <a:pt x="1595" y="559"/>
                    </a:lnTo>
                    <a:lnTo>
                      <a:pt x="1595" y="551"/>
                    </a:lnTo>
                    <a:lnTo>
                      <a:pt x="1599" y="551"/>
                    </a:lnTo>
                    <a:lnTo>
                      <a:pt x="1599" y="547"/>
                    </a:lnTo>
                    <a:lnTo>
                      <a:pt x="1605" y="547"/>
                    </a:lnTo>
                    <a:lnTo>
                      <a:pt x="1605" y="541"/>
                    </a:lnTo>
                    <a:lnTo>
                      <a:pt x="1614" y="541"/>
                    </a:lnTo>
                    <a:lnTo>
                      <a:pt x="1614" y="539"/>
                    </a:lnTo>
                    <a:lnTo>
                      <a:pt x="1628" y="539"/>
                    </a:lnTo>
                    <a:lnTo>
                      <a:pt x="1628" y="535"/>
                    </a:lnTo>
                    <a:lnTo>
                      <a:pt x="1634" y="535"/>
                    </a:lnTo>
                    <a:lnTo>
                      <a:pt x="1634" y="533"/>
                    </a:lnTo>
                    <a:lnTo>
                      <a:pt x="1640" y="533"/>
                    </a:lnTo>
                    <a:lnTo>
                      <a:pt x="1640" y="529"/>
                    </a:lnTo>
                    <a:lnTo>
                      <a:pt x="1660" y="529"/>
                    </a:lnTo>
                    <a:lnTo>
                      <a:pt x="1660" y="527"/>
                    </a:lnTo>
                    <a:lnTo>
                      <a:pt x="1666" y="527"/>
                    </a:lnTo>
                    <a:lnTo>
                      <a:pt x="1666" y="523"/>
                    </a:lnTo>
                    <a:lnTo>
                      <a:pt x="1676" y="523"/>
                    </a:lnTo>
                    <a:lnTo>
                      <a:pt x="1676" y="519"/>
                    </a:lnTo>
                    <a:lnTo>
                      <a:pt x="1680" y="519"/>
                    </a:lnTo>
                    <a:lnTo>
                      <a:pt x="1680" y="515"/>
                    </a:lnTo>
                    <a:lnTo>
                      <a:pt x="1690" y="515"/>
                    </a:lnTo>
                    <a:lnTo>
                      <a:pt x="1690" y="508"/>
                    </a:lnTo>
                    <a:lnTo>
                      <a:pt x="1698" y="508"/>
                    </a:lnTo>
                    <a:lnTo>
                      <a:pt x="1698" y="504"/>
                    </a:lnTo>
                    <a:lnTo>
                      <a:pt x="1704" y="504"/>
                    </a:lnTo>
                    <a:lnTo>
                      <a:pt x="1704" y="500"/>
                    </a:lnTo>
                    <a:lnTo>
                      <a:pt x="1712" y="500"/>
                    </a:lnTo>
                    <a:lnTo>
                      <a:pt x="1712" y="494"/>
                    </a:lnTo>
                    <a:lnTo>
                      <a:pt x="1718" y="494"/>
                    </a:lnTo>
                    <a:lnTo>
                      <a:pt x="1718" y="490"/>
                    </a:lnTo>
                    <a:lnTo>
                      <a:pt x="1724" y="490"/>
                    </a:lnTo>
                    <a:lnTo>
                      <a:pt x="1724" y="484"/>
                    </a:lnTo>
                    <a:lnTo>
                      <a:pt x="1728" y="484"/>
                    </a:lnTo>
                    <a:lnTo>
                      <a:pt x="1728" y="480"/>
                    </a:lnTo>
                    <a:lnTo>
                      <a:pt x="1736" y="480"/>
                    </a:lnTo>
                    <a:lnTo>
                      <a:pt x="1736" y="476"/>
                    </a:lnTo>
                    <a:lnTo>
                      <a:pt x="1742" y="476"/>
                    </a:lnTo>
                    <a:lnTo>
                      <a:pt x="1742" y="472"/>
                    </a:lnTo>
                    <a:lnTo>
                      <a:pt x="1752" y="472"/>
                    </a:lnTo>
                    <a:lnTo>
                      <a:pt x="1752" y="470"/>
                    </a:lnTo>
                    <a:lnTo>
                      <a:pt x="1760" y="470"/>
                    </a:lnTo>
                    <a:lnTo>
                      <a:pt x="1760" y="464"/>
                    </a:lnTo>
                    <a:lnTo>
                      <a:pt x="1762" y="464"/>
                    </a:lnTo>
                    <a:lnTo>
                      <a:pt x="1762" y="460"/>
                    </a:lnTo>
                    <a:lnTo>
                      <a:pt x="1766" y="460"/>
                    </a:lnTo>
                    <a:lnTo>
                      <a:pt x="1766" y="454"/>
                    </a:lnTo>
                    <a:lnTo>
                      <a:pt x="1770" y="454"/>
                    </a:lnTo>
                    <a:lnTo>
                      <a:pt x="1770" y="450"/>
                    </a:lnTo>
                    <a:lnTo>
                      <a:pt x="1784" y="450"/>
                    </a:lnTo>
                    <a:lnTo>
                      <a:pt x="1784" y="448"/>
                    </a:lnTo>
                    <a:lnTo>
                      <a:pt x="1790" y="448"/>
                    </a:lnTo>
                    <a:lnTo>
                      <a:pt x="1790" y="444"/>
                    </a:lnTo>
                    <a:lnTo>
                      <a:pt x="1794" y="444"/>
                    </a:lnTo>
                    <a:lnTo>
                      <a:pt x="1794" y="440"/>
                    </a:lnTo>
                    <a:lnTo>
                      <a:pt x="1796" y="440"/>
                    </a:lnTo>
                    <a:lnTo>
                      <a:pt x="1796" y="436"/>
                    </a:lnTo>
                    <a:lnTo>
                      <a:pt x="1802" y="436"/>
                    </a:lnTo>
                    <a:lnTo>
                      <a:pt x="1802" y="434"/>
                    </a:lnTo>
                    <a:lnTo>
                      <a:pt x="1806" y="434"/>
                    </a:lnTo>
                    <a:lnTo>
                      <a:pt x="1806" y="430"/>
                    </a:lnTo>
                    <a:lnTo>
                      <a:pt x="1812" y="430"/>
                    </a:lnTo>
                    <a:lnTo>
                      <a:pt x="1812" y="428"/>
                    </a:lnTo>
                    <a:lnTo>
                      <a:pt x="1824" y="428"/>
                    </a:lnTo>
                    <a:lnTo>
                      <a:pt x="1824" y="426"/>
                    </a:lnTo>
                    <a:lnTo>
                      <a:pt x="1834" y="426"/>
                    </a:lnTo>
                    <a:lnTo>
                      <a:pt x="1834" y="424"/>
                    </a:lnTo>
                    <a:lnTo>
                      <a:pt x="1844" y="424"/>
                    </a:lnTo>
                    <a:lnTo>
                      <a:pt x="1844" y="422"/>
                    </a:lnTo>
                    <a:lnTo>
                      <a:pt x="1850" y="422"/>
                    </a:lnTo>
                    <a:lnTo>
                      <a:pt x="1850" y="418"/>
                    </a:lnTo>
                    <a:lnTo>
                      <a:pt x="1854" y="418"/>
                    </a:lnTo>
                    <a:lnTo>
                      <a:pt x="1854" y="414"/>
                    </a:lnTo>
                    <a:lnTo>
                      <a:pt x="1862" y="414"/>
                    </a:lnTo>
                    <a:lnTo>
                      <a:pt x="1862" y="412"/>
                    </a:lnTo>
                    <a:lnTo>
                      <a:pt x="1906" y="412"/>
                    </a:lnTo>
                    <a:lnTo>
                      <a:pt x="1906" y="408"/>
                    </a:lnTo>
                    <a:lnTo>
                      <a:pt x="1911" y="408"/>
                    </a:lnTo>
                    <a:lnTo>
                      <a:pt x="1911" y="406"/>
                    </a:lnTo>
                    <a:lnTo>
                      <a:pt x="1921" y="406"/>
                    </a:lnTo>
                    <a:lnTo>
                      <a:pt x="1921" y="404"/>
                    </a:lnTo>
                    <a:lnTo>
                      <a:pt x="1929" y="404"/>
                    </a:lnTo>
                    <a:lnTo>
                      <a:pt x="1929" y="400"/>
                    </a:lnTo>
                    <a:lnTo>
                      <a:pt x="1935" y="400"/>
                    </a:lnTo>
                    <a:lnTo>
                      <a:pt x="1935" y="396"/>
                    </a:lnTo>
                    <a:lnTo>
                      <a:pt x="1945" y="396"/>
                    </a:lnTo>
                    <a:lnTo>
                      <a:pt x="1945" y="390"/>
                    </a:lnTo>
                    <a:lnTo>
                      <a:pt x="1951" y="390"/>
                    </a:lnTo>
                    <a:lnTo>
                      <a:pt x="1951" y="388"/>
                    </a:lnTo>
                    <a:lnTo>
                      <a:pt x="1957" y="388"/>
                    </a:lnTo>
                    <a:lnTo>
                      <a:pt x="1957" y="382"/>
                    </a:lnTo>
                    <a:lnTo>
                      <a:pt x="1963" y="382"/>
                    </a:lnTo>
                    <a:lnTo>
                      <a:pt x="1963" y="378"/>
                    </a:lnTo>
                    <a:lnTo>
                      <a:pt x="1971" y="378"/>
                    </a:lnTo>
                    <a:lnTo>
                      <a:pt x="1971" y="374"/>
                    </a:lnTo>
                    <a:lnTo>
                      <a:pt x="1979" y="374"/>
                    </a:lnTo>
                    <a:lnTo>
                      <a:pt x="1979" y="372"/>
                    </a:lnTo>
                    <a:lnTo>
                      <a:pt x="1989" y="372"/>
                    </a:lnTo>
                    <a:lnTo>
                      <a:pt x="1989" y="368"/>
                    </a:lnTo>
                    <a:lnTo>
                      <a:pt x="1997" y="368"/>
                    </a:lnTo>
                    <a:lnTo>
                      <a:pt x="1997" y="364"/>
                    </a:lnTo>
                    <a:lnTo>
                      <a:pt x="2005" y="364"/>
                    </a:lnTo>
                    <a:lnTo>
                      <a:pt x="2005" y="362"/>
                    </a:lnTo>
                    <a:lnTo>
                      <a:pt x="2015" y="362"/>
                    </a:lnTo>
                    <a:lnTo>
                      <a:pt x="2015" y="356"/>
                    </a:lnTo>
                    <a:lnTo>
                      <a:pt x="2019" y="356"/>
                    </a:lnTo>
                    <a:lnTo>
                      <a:pt x="2019" y="352"/>
                    </a:lnTo>
                    <a:lnTo>
                      <a:pt x="2027" y="352"/>
                    </a:lnTo>
                    <a:lnTo>
                      <a:pt x="2027" y="348"/>
                    </a:lnTo>
                    <a:lnTo>
                      <a:pt x="2033" y="348"/>
                    </a:lnTo>
                    <a:lnTo>
                      <a:pt x="2033" y="344"/>
                    </a:lnTo>
                    <a:lnTo>
                      <a:pt x="2041" y="344"/>
                    </a:lnTo>
                    <a:lnTo>
                      <a:pt x="2041" y="342"/>
                    </a:lnTo>
                    <a:lnTo>
                      <a:pt x="2045" y="342"/>
                    </a:lnTo>
                    <a:lnTo>
                      <a:pt x="2045" y="338"/>
                    </a:lnTo>
                    <a:lnTo>
                      <a:pt x="2051" y="338"/>
                    </a:lnTo>
                    <a:lnTo>
                      <a:pt x="2051" y="334"/>
                    </a:lnTo>
                    <a:lnTo>
                      <a:pt x="2059" y="334"/>
                    </a:lnTo>
                    <a:lnTo>
                      <a:pt x="2059" y="330"/>
                    </a:lnTo>
                    <a:lnTo>
                      <a:pt x="2065" y="330"/>
                    </a:lnTo>
                    <a:lnTo>
                      <a:pt x="2065" y="328"/>
                    </a:lnTo>
                    <a:lnTo>
                      <a:pt x="2069" y="328"/>
                    </a:lnTo>
                    <a:lnTo>
                      <a:pt x="2069" y="324"/>
                    </a:lnTo>
                    <a:lnTo>
                      <a:pt x="2075" y="324"/>
                    </a:lnTo>
                    <a:lnTo>
                      <a:pt x="2075" y="318"/>
                    </a:lnTo>
                    <a:lnTo>
                      <a:pt x="2081" y="318"/>
                    </a:lnTo>
                    <a:lnTo>
                      <a:pt x="2081" y="314"/>
                    </a:lnTo>
                    <a:lnTo>
                      <a:pt x="2085" y="314"/>
                    </a:lnTo>
                    <a:lnTo>
                      <a:pt x="2085" y="312"/>
                    </a:lnTo>
                    <a:lnTo>
                      <a:pt x="2095" y="312"/>
                    </a:lnTo>
                    <a:lnTo>
                      <a:pt x="2095" y="308"/>
                    </a:lnTo>
                    <a:lnTo>
                      <a:pt x="2105" y="308"/>
                    </a:lnTo>
                    <a:lnTo>
                      <a:pt x="2105" y="306"/>
                    </a:lnTo>
                    <a:lnTo>
                      <a:pt x="2111" y="306"/>
                    </a:lnTo>
                    <a:lnTo>
                      <a:pt x="2111" y="302"/>
                    </a:lnTo>
                    <a:lnTo>
                      <a:pt x="2137" y="302"/>
                    </a:lnTo>
                    <a:lnTo>
                      <a:pt x="2137" y="298"/>
                    </a:lnTo>
                    <a:lnTo>
                      <a:pt x="2139" y="298"/>
                    </a:lnTo>
                    <a:lnTo>
                      <a:pt x="2139" y="293"/>
                    </a:lnTo>
                    <a:lnTo>
                      <a:pt x="2143" y="293"/>
                    </a:lnTo>
                    <a:lnTo>
                      <a:pt x="2143" y="289"/>
                    </a:lnTo>
                    <a:lnTo>
                      <a:pt x="2157" y="289"/>
                    </a:lnTo>
                    <a:lnTo>
                      <a:pt x="2157" y="285"/>
                    </a:lnTo>
                    <a:lnTo>
                      <a:pt x="2163" y="285"/>
                    </a:lnTo>
                    <a:lnTo>
                      <a:pt x="2163" y="283"/>
                    </a:lnTo>
                    <a:lnTo>
                      <a:pt x="2183" y="283"/>
                    </a:lnTo>
                    <a:lnTo>
                      <a:pt x="2183" y="279"/>
                    </a:lnTo>
                    <a:lnTo>
                      <a:pt x="2193" y="279"/>
                    </a:lnTo>
                    <a:lnTo>
                      <a:pt x="2193" y="277"/>
                    </a:lnTo>
                    <a:lnTo>
                      <a:pt x="2201" y="277"/>
                    </a:lnTo>
                    <a:lnTo>
                      <a:pt x="2201" y="273"/>
                    </a:lnTo>
                    <a:lnTo>
                      <a:pt x="2205" y="273"/>
                    </a:lnTo>
                    <a:lnTo>
                      <a:pt x="2205" y="271"/>
                    </a:lnTo>
                    <a:lnTo>
                      <a:pt x="2212" y="271"/>
                    </a:lnTo>
                    <a:lnTo>
                      <a:pt x="2212" y="267"/>
                    </a:lnTo>
                    <a:lnTo>
                      <a:pt x="2222" y="267"/>
                    </a:lnTo>
                    <a:lnTo>
                      <a:pt x="2222" y="263"/>
                    </a:lnTo>
                    <a:lnTo>
                      <a:pt x="2230" y="263"/>
                    </a:lnTo>
                    <a:lnTo>
                      <a:pt x="2230" y="261"/>
                    </a:lnTo>
                    <a:lnTo>
                      <a:pt x="2236" y="261"/>
                    </a:lnTo>
                    <a:lnTo>
                      <a:pt x="2236" y="257"/>
                    </a:lnTo>
                    <a:lnTo>
                      <a:pt x="2242" y="257"/>
                    </a:lnTo>
                    <a:lnTo>
                      <a:pt x="2242" y="255"/>
                    </a:lnTo>
                    <a:lnTo>
                      <a:pt x="2250" y="255"/>
                    </a:lnTo>
                    <a:lnTo>
                      <a:pt x="2250" y="249"/>
                    </a:lnTo>
                    <a:lnTo>
                      <a:pt x="2254" y="249"/>
                    </a:lnTo>
                    <a:lnTo>
                      <a:pt x="2254" y="247"/>
                    </a:lnTo>
                    <a:lnTo>
                      <a:pt x="2262" y="247"/>
                    </a:lnTo>
                    <a:lnTo>
                      <a:pt x="2262" y="243"/>
                    </a:lnTo>
                    <a:lnTo>
                      <a:pt x="2266" y="243"/>
                    </a:lnTo>
                    <a:lnTo>
                      <a:pt x="2266" y="237"/>
                    </a:lnTo>
                    <a:lnTo>
                      <a:pt x="2272" y="237"/>
                    </a:lnTo>
                    <a:lnTo>
                      <a:pt x="2272" y="233"/>
                    </a:lnTo>
                    <a:lnTo>
                      <a:pt x="2278" y="233"/>
                    </a:lnTo>
                    <a:lnTo>
                      <a:pt x="2278" y="231"/>
                    </a:lnTo>
                    <a:lnTo>
                      <a:pt x="2282" y="231"/>
                    </a:lnTo>
                    <a:lnTo>
                      <a:pt x="2282" y="225"/>
                    </a:lnTo>
                    <a:lnTo>
                      <a:pt x="2286" y="225"/>
                    </a:lnTo>
                    <a:lnTo>
                      <a:pt x="2286" y="221"/>
                    </a:lnTo>
                    <a:lnTo>
                      <a:pt x="2296" y="221"/>
                    </a:lnTo>
                    <a:lnTo>
                      <a:pt x="2296" y="219"/>
                    </a:lnTo>
                    <a:lnTo>
                      <a:pt x="2306" y="219"/>
                    </a:lnTo>
                    <a:lnTo>
                      <a:pt x="2306" y="213"/>
                    </a:lnTo>
                    <a:lnTo>
                      <a:pt x="2348" y="213"/>
                    </a:lnTo>
                    <a:lnTo>
                      <a:pt x="2348" y="207"/>
                    </a:lnTo>
                    <a:lnTo>
                      <a:pt x="2352" y="207"/>
                    </a:lnTo>
                    <a:lnTo>
                      <a:pt x="2352" y="205"/>
                    </a:lnTo>
                    <a:lnTo>
                      <a:pt x="2358" y="205"/>
                    </a:lnTo>
                    <a:lnTo>
                      <a:pt x="2358" y="197"/>
                    </a:lnTo>
                    <a:lnTo>
                      <a:pt x="2362" y="197"/>
                    </a:lnTo>
                    <a:lnTo>
                      <a:pt x="2362" y="191"/>
                    </a:lnTo>
                    <a:lnTo>
                      <a:pt x="2366" y="191"/>
                    </a:lnTo>
                    <a:lnTo>
                      <a:pt x="2366" y="185"/>
                    </a:lnTo>
                    <a:lnTo>
                      <a:pt x="2382" y="185"/>
                    </a:lnTo>
                    <a:lnTo>
                      <a:pt x="2382" y="181"/>
                    </a:lnTo>
                    <a:lnTo>
                      <a:pt x="2386" y="181"/>
                    </a:lnTo>
                    <a:lnTo>
                      <a:pt x="2386" y="173"/>
                    </a:lnTo>
                    <a:lnTo>
                      <a:pt x="2388" y="173"/>
                    </a:lnTo>
                    <a:lnTo>
                      <a:pt x="2388" y="161"/>
                    </a:lnTo>
                    <a:lnTo>
                      <a:pt x="2398" y="161"/>
                    </a:lnTo>
                    <a:lnTo>
                      <a:pt x="2398" y="159"/>
                    </a:lnTo>
                    <a:lnTo>
                      <a:pt x="2402" y="159"/>
                    </a:lnTo>
                    <a:lnTo>
                      <a:pt x="2402" y="155"/>
                    </a:lnTo>
                    <a:lnTo>
                      <a:pt x="2412" y="155"/>
                    </a:lnTo>
                    <a:lnTo>
                      <a:pt x="2412" y="145"/>
                    </a:lnTo>
                    <a:lnTo>
                      <a:pt x="2416" y="145"/>
                    </a:lnTo>
                    <a:lnTo>
                      <a:pt x="2416" y="141"/>
                    </a:lnTo>
                    <a:lnTo>
                      <a:pt x="2432" y="141"/>
                    </a:lnTo>
                    <a:lnTo>
                      <a:pt x="2432" y="137"/>
                    </a:lnTo>
                    <a:lnTo>
                      <a:pt x="2436" y="137"/>
                    </a:lnTo>
                    <a:lnTo>
                      <a:pt x="2436" y="133"/>
                    </a:lnTo>
                    <a:lnTo>
                      <a:pt x="2440" y="133"/>
                    </a:lnTo>
                    <a:lnTo>
                      <a:pt x="2440" y="129"/>
                    </a:lnTo>
                    <a:lnTo>
                      <a:pt x="2450" y="129"/>
                    </a:lnTo>
                    <a:lnTo>
                      <a:pt x="2450" y="121"/>
                    </a:lnTo>
                    <a:lnTo>
                      <a:pt x="2454" y="121"/>
                    </a:lnTo>
                    <a:lnTo>
                      <a:pt x="2454" y="111"/>
                    </a:lnTo>
                    <a:lnTo>
                      <a:pt x="2458" y="111"/>
                    </a:lnTo>
                    <a:lnTo>
                      <a:pt x="2458" y="107"/>
                    </a:lnTo>
                    <a:lnTo>
                      <a:pt x="2462" y="107"/>
                    </a:lnTo>
                    <a:lnTo>
                      <a:pt x="2462" y="101"/>
                    </a:lnTo>
                    <a:lnTo>
                      <a:pt x="2468" y="101"/>
                    </a:lnTo>
                    <a:lnTo>
                      <a:pt x="2468" y="95"/>
                    </a:lnTo>
                    <a:lnTo>
                      <a:pt x="2472" y="95"/>
                    </a:lnTo>
                    <a:lnTo>
                      <a:pt x="2472" y="87"/>
                    </a:lnTo>
                    <a:lnTo>
                      <a:pt x="2476" y="87"/>
                    </a:lnTo>
                    <a:lnTo>
                      <a:pt x="2476" y="83"/>
                    </a:lnTo>
                    <a:lnTo>
                      <a:pt x="2482" y="83"/>
                    </a:lnTo>
                    <a:lnTo>
                      <a:pt x="2482" y="81"/>
                    </a:lnTo>
                    <a:lnTo>
                      <a:pt x="2486" y="81"/>
                    </a:lnTo>
                    <a:lnTo>
                      <a:pt x="2486" y="78"/>
                    </a:lnTo>
                    <a:lnTo>
                      <a:pt x="2492" y="78"/>
                    </a:lnTo>
                    <a:lnTo>
                      <a:pt x="2492" y="70"/>
                    </a:lnTo>
                    <a:lnTo>
                      <a:pt x="2498" y="70"/>
                    </a:lnTo>
                    <a:lnTo>
                      <a:pt x="2498" y="68"/>
                    </a:lnTo>
                    <a:lnTo>
                      <a:pt x="2505" y="68"/>
                    </a:lnTo>
                    <a:lnTo>
                      <a:pt x="2505" y="64"/>
                    </a:lnTo>
                    <a:lnTo>
                      <a:pt x="2517" y="64"/>
                    </a:lnTo>
                    <a:lnTo>
                      <a:pt x="2517" y="62"/>
                    </a:lnTo>
                    <a:lnTo>
                      <a:pt x="2529" y="62"/>
                    </a:lnTo>
                    <a:lnTo>
                      <a:pt x="2529" y="58"/>
                    </a:lnTo>
                    <a:lnTo>
                      <a:pt x="2539" y="58"/>
                    </a:lnTo>
                    <a:lnTo>
                      <a:pt x="2539" y="54"/>
                    </a:lnTo>
                    <a:lnTo>
                      <a:pt x="2547" y="54"/>
                    </a:lnTo>
                    <a:lnTo>
                      <a:pt x="2547" y="48"/>
                    </a:lnTo>
                    <a:lnTo>
                      <a:pt x="2553" y="48"/>
                    </a:lnTo>
                    <a:lnTo>
                      <a:pt x="2553" y="46"/>
                    </a:lnTo>
                    <a:lnTo>
                      <a:pt x="2561" y="46"/>
                    </a:lnTo>
                    <a:lnTo>
                      <a:pt x="2561" y="42"/>
                    </a:lnTo>
                    <a:lnTo>
                      <a:pt x="2573" y="42"/>
                    </a:lnTo>
                    <a:lnTo>
                      <a:pt x="2573" y="38"/>
                    </a:lnTo>
                    <a:lnTo>
                      <a:pt x="2579" y="38"/>
                    </a:lnTo>
                    <a:lnTo>
                      <a:pt x="2579" y="34"/>
                    </a:lnTo>
                    <a:lnTo>
                      <a:pt x="2587" y="34"/>
                    </a:lnTo>
                    <a:lnTo>
                      <a:pt x="2587" y="28"/>
                    </a:lnTo>
                    <a:lnTo>
                      <a:pt x="2593" y="28"/>
                    </a:lnTo>
                    <a:lnTo>
                      <a:pt x="2593" y="26"/>
                    </a:lnTo>
                    <a:lnTo>
                      <a:pt x="2611" y="26"/>
                    </a:lnTo>
                    <a:lnTo>
                      <a:pt x="2611" y="20"/>
                    </a:lnTo>
                    <a:lnTo>
                      <a:pt x="2623" y="20"/>
                    </a:lnTo>
                    <a:lnTo>
                      <a:pt x="2623" y="18"/>
                    </a:lnTo>
                    <a:lnTo>
                      <a:pt x="2633" y="18"/>
                    </a:lnTo>
                    <a:lnTo>
                      <a:pt x="2633" y="12"/>
                    </a:lnTo>
                    <a:lnTo>
                      <a:pt x="2635" y="12"/>
                    </a:lnTo>
                    <a:lnTo>
                      <a:pt x="2635" y="6"/>
                    </a:lnTo>
                    <a:lnTo>
                      <a:pt x="2641" y="6"/>
                    </a:lnTo>
                    <a:lnTo>
                      <a:pt x="2641" y="0"/>
                    </a:lnTo>
                    <a:lnTo>
                      <a:pt x="2659" y="0"/>
                    </a:lnTo>
                  </a:path>
                </a:pathLst>
              </a:custGeom>
              <a:noFill/>
              <a:ln w="38100" cap="flat">
                <a:solidFill>
                  <a:srgbClr val="99CCFF"/>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pPr>
                <a:endParaRPr lang="en-GB" b="1" dirty="0">
                  <a:solidFill>
                    <a:srgbClr val="000000"/>
                  </a:solidFill>
                  <a:latin typeface="Arial" charset="0"/>
                  <a:ea typeface="ＭＳ Ｐゴシック" pitchFamily="34" charset="-128"/>
                </a:endParaRPr>
              </a:p>
            </p:txBody>
          </p:sp>
          <p:sp>
            <p:nvSpPr>
              <p:cNvPr id="86" name="Freeform 13"/>
              <p:cNvSpPr>
                <a:spLocks/>
              </p:cNvSpPr>
              <p:nvPr/>
            </p:nvSpPr>
            <p:spPr bwMode="auto">
              <a:xfrm>
                <a:off x="2652277" y="1472062"/>
                <a:ext cx="4214812" cy="2645681"/>
              </a:xfrm>
              <a:custGeom>
                <a:avLst/>
                <a:gdLst>
                  <a:gd name="T0" fmla="*/ 34 w 2661"/>
                  <a:gd name="T1" fmla="*/ 1686 h 1702"/>
                  <a:gd name="T2" fmla="*/ 56 w 2661"/>
                  <a:gd name="T3" fmla="*/ 1664 h 1702"/>
                  <a:gd name="T4" fmla="*/ 78 w 2661"/>
                  <a:gd name="T5" fmla="*/ 1632 h 1702"/>
                  <a:gd name="T6" fmla="*/ 98 w 2661"/>
                  <a:gd name="T7" fmla="*/ 1603 h 1702"/>
                  <a:gd name="T8" fmla="*/ 125 w 2661"/>
                  <a:gd name="T9" fmla="*/ 1585 h 1702"/>
                  <a:gd name="T10" fmla="*/ 149 w 2661"/>
                  <a:gd name="T11" fmla="*/ 1565 h 1702"/>
                  <a:gd name="T12" fmla="*/ 179 w 2661"/>
                  <a:gd name="T13" fmla="*/ 1545 h 1702"/>
                  <a:gd name="T14" fmla="*/ 203 w 2661"/>
                  <a:gd name="T15" fmla="*/ 1523 h 1702"/>
                  <a:gd name="T16" fmla="*/ 235 w 2661"/>
                  <a:gd name="T17" fmla="*/ 1497 h 1702"/>
                  <a:gd name="T18" fmla="*/ 271 w 2661"/>
                  <a:gd name="T19" fmla="*/ 1479 h 1702"/>
                  <a:gd name="T20" fmla="*/ 303 w 2661"/>
                  <a:gd name="T21" fmla="*/ 1447 h 1702"/>
                  <a:gd name="T22" fmla="*/ 343 w 2661"/>
                  <a:gd name="T23" fmla="*/ 1423 h 1702"/>
                  <a:gd name="T24" fmla="*/ 387 w 2661"/>
                  <a:gd name="T25" fmla="*/ 1395 h 1702"/>
                  <a:gd name="T26" fmla="*/ 419 w 2661"/>
                  <a:gd name="T27" fmla="*/ 1364 h 1702"/>
                  <a:gd name="T28" fmla="*/ 462 w 2661"/>
                  <a:gd name="T29" fmla="*/ 1340 h 1702"/>
                  <a:gd name="T30" fmla="*/ 502 w 2661"/>
                  <a:gd name="T31" fmla="*/ 1314 h 1702"/>
                  <a:gd name="T32" fmla="*/ 552 w 2661"/>
                  <a:gd name="T33" fmla="*/ 1288 h 1702"/>
                  <a:gd name="T34" fmla="*/ 588 w 2661"/>
                  <a:gd name="T35" fmla="*/ 1254 h 1702"/>
                  <a:gd name="T36" fmla="*/ 628 w 2661"/>
                  <a:gd name="T37" fmla="*/ 1228 h 1702"/>
                  <a:gd name="T38" fmla="*/ 680 w 2661"/>
                  <a:gd name="T39" fmla="*/ 1200 h 1702"/>
                  <a:gd name="T40" fmla="*/ 727 w 2661"/>
                  <a:gd name="T41" fmla="*/ 1169 h 1702"/>
                  <a:gd name="T42" fmla="*/ 773 w 2661"/>
                  <a:gd name="T43" fmla="*/ 1143 h 1702"/>
                  <a:gd name="T44" fmla="*/ 821 w 2661"/>
                  <a:gd name="T45" fmla="*/ 1121 h 1702"/>
                  <a:gd name="T46" fmla="*/ 877 w 2661"/>
                  <a:gd name="T47" fmla="*/ 1091 h 1702"/>
                  <a:gd name="T48" fmla="*/ 913 w 2661"/>
                  <a:gd name="T49" fmla="*/ 1061 h 1702"/>
                  <a:gd name="T50" fmla="*/ 939 w 2661"/>
                  <a:gd name="T51" fmla="*/ 1021 h 1702"/>
                  <a:gd name="T52" fmla="*/ 997 w 2661"/>
                  <a:gd name="T53" fmla="*/ 995 h 1702"/>
                  <a:gd name="T54" fmla="*/ 1042 w 2661"/>
                  <a:gd name="T55" fmla="*/ 958 h 1702"/>
                  <a:gd name="T56" fmla="*/ 1090 w 2661"/>
                  <a:gd name="T57" fmla="*/ 930 h 1702"/>
                  <a:gd name="T58" fmla="*/ 1122 w 2661"/>
                  <a:gd name="T59" fmla="*/ 884 h 1702"/>
                  <a:gd name="T60" fmla="*/ 1182 w 2661"/>
                  <a:gd name="T61" fmla="*/ 860 h 1702"/>
                  <a:gd name="T62" fmla="*/ 1222 w 2661"/>
                  <a:gd name="T63" fmla="*/ 830 h 1702"/>
                  <a:gd name="T64" fmla="*/ 1270 w 2661"/>
                  <a:gd name="T65" fmla="*/ 802 h 1702"/>
                  <a:gd name="T66" fmla="*/ 1343 w 2661"/>
                  <a:gd name="T67" fmla="*/ 766 h 1702"/>
                  <a:gd name="T68" fmla="*/ 1397 w 2661"/>
                  <a:gd name="T69" fmla="*/ 743 h 1702"/>
                  <a:gd name="T70" fmla="*/ 1457 w 2661"/>
                  <a:gd name="T71" fmla="*/ 719 h 1702"/>
                  <a:gd name="T72" fmla="*/ 1511 w 2661"/>
                  <a:gd name="T73" fmla="*/ 685 h 1702"/>
                  <a:gd name="T74" fmla="*/ 1573 w 2661"/>
                  <a:gd name="T75" fmla="*/ 661 h 1702"/>
                  <a:gd name="T76" fmla="*/ 1612 w 2661"/>
                  <a:gd name="T77" fmla="*/ 627 h 1702"/>
                  <a:gd name="T78" fmla="*/ 1656 w 2661"/>
                  <a:gd name="T79" fmla="*/ 591 h 1702"/>
                  <a:gd name="T80" fmla="*/ 1716 w 2661"/>
                  <a:gd name="T81" fmla="*/ 569 h 1702"/>
                  <a:gd name="T82" fmla="*/ 1766 w 2661"/>
                  <a:gd name="T83" fmla="*/ 537 h 1702"/>
                  <a:gd name="T84" fmla="*/ 1822 w 2661"/>
                  <a:gd name="T85" fmla="*/ 498 h 1702"/>
                  <a:gd name="T86" fmla="*/ 1866 w 2661"/>
                  <a:gd name="T87" fmla="*/ 468 h 1702"/>
                  <a:gd name="T88" fmla="*/ 1909 w 2661"/>
                  <a:gd name="T89" fmla="*/ 442 h 1702"/>
                  <a:gd name="T90" fmla="*/ 1945 w 2661"/>
                  <a:gd name="T91" fmla="*/ 408 h 1702"/>
                  <a:gd name="T92" fmla="*/ 1995 w 2661"/>
                  <a:gd name="T93" fmla="*/ 384 h 1702"/>
                  <a:gd name="T94" fmla="*/ 2037 w 2661"/>
                  <a:gd name="T95" fmla="*/ 352 h 1702"/>
                  <a:gd name="T96" fmla="*/ 2097 w 2661"/>
                  <a:gd name="T97" fmla="*/ 326 h 1702"/>
                  <a:gd name="T98" fmla="*/ 2147 w 2661"/>
                  <a:gd name="T99" fmla="*/ 285 h 1702"/>
                  <a:gd name="T100" fmla="*/ 2187 w 2661"/>
                  <a:gd name="T101" fmla="*/ 263 h 1702"/>
                  <a:gd name="T102" fmla="*/ 2238 w 2661"/>
                  <a:gd name="T103" fmla="*/ 231 h 1702"/>
                  <a:gd name="T104" fmla="*/ 2288 w 2661"/>
                  <a:gd name="T105" fmla="*/ 213 h 1702"/>
                  <a:gd name="T106" fmla="*/ 2326 w 2661"/>
                  <a:gd name="T107" fmla="*/ 183 h 1702"/>
                  <a:gd name="T108" fmla="*/ 2368 w 2661"/>
                  <a:gd name="T109" fmla="*/ 155 h 1702"/>
                  <a:gd name="T110" fmla="*/ 2412 w 2661"/>
                  <a:gd name="T111" fmla="*/ 127 h 1702"/>
                  <a:gd name="T112" fmla="*/ 2488 w 2661"/>
                  <a:gd name="T113" fmla="*/ 94 h 1702"/>
                  <a:gd name="T114" fmla="*/ 2525 w 2661"/>
                  <a:gd name="T115" fmla="*/ 46 h 1702"/>
                  <a:gd name="T116" fmla="*/ 2593 w 2661"/>
                  <a:gd name="T117" fmla="*/ 14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61" h="1702">
                    <a:moveTo>
                      <a:pt x="0" y="1702"/>
                    </a:moveTo>
                    <a:lnTo>
                      <a:pt x="0" y="1700"/>
                    </a:lnTo>
                    <a:lnTo>
                      <a:pt x="8" y="1700"/>
                    </a:lnTo>
                    <a:lnTo>
                      <a:pt x="8" y="1696"/>
                    </a:lnTo>
                    <a:lnTo>
                      <a:pt x="16" y="1696"/>
                    </a:lnTo>
                    <a:lnTo>
                      <a:pt x="16" y="1692"/>
                    </a:lnTo>
                    <a:lnTo>
                      <a:pt x="24" y="1692"/>
                    </a:lnTo>
                    <a:lnTo>
                      <a:pt x="24" y="1690"/>
                    </a:lnTo>
                    <a:lnTo>
                      <a:pt x="28" y="1690"/>
                    </a:lnTo>
                    <a:lnTo>
                      <a:pt x="28" y="1688"/>
                    </a:lnTo>
                    <a:lnTo>
                      <a:pt x="30" y="1688"/>
                    </a:lnTo>
                    <a:lnTo>
                      <a:pt x="30" y="1686"/>
                    </a:lnTo>
                    <a:lnTo>
                      <a:pt x="34" y="1686"/>
                    </a:lnTo>
                    <a:lnTo>
                      <a:pt x="34" y="1682"/>
                    </a:lnTo>
                    <a:lnTo>
                      <a:pt x="38" y="1682"/>
                    </a:lnTo>
                    <a:lnTo>
                      <a:pt x="38" y="1680"/>
                    </a:lnTo>
                    <a:lnTo>
                      <a:pt x="40" y="1680"/>
                    </a:lnTo>
                    <a:lnTo>
                      <a:pt x="40" y="1678"/>
                    </a:lnTo>
                    <a:lnTo>
                      <a:pt x="44" y="1678"/>
                    </a:lnTo>
                    <a:lnTo>
                      <a:pt x="44" y="1676"/>
                    </a:lnTo>
                    <a:lnTo>
                      <a:pt x="46" y="1676"/>
                    </a:lnTo>
                    <a:lnTo>
                      <a:pt x="46" y="1674"/>
                    </a:lnTo>
                    <a:lnTo>
                      <a:pt x="50" y="1674"/>
                    </a:lnTo>
                    <a:lnTo>
                      <a:pt x="50" y="1668"/>
                    </a:lnTo>
                    <a:lnTo>
                      <a:pt x="56" y="1668"/>
                    </a:lnTo>
                    <a:lnTo>
                      <a:pt x="56" y="1664"/>
                    </a:lnTo>
                    <a:lnTo>
                      <a:pt x="58" y="1664"/>
                    </a:lnTo>
                    <a:lnTo>
                      <a:pt x="58" y="1648"/>
                    </a:lnTo>
                    <a:lnTo>
                      <a:pt x="62" y="1648"/>
                    </a:lnTo>
                    <a:lnTo>
                      <a:pt x="62" y="1644"/>
                    </a:lnTo>
                    <a:lnTo>
                      <a:pt x="66" y="1644"/>
                    </a:lnTo>
                    <a:lnTo>
                      <a:pt x="66" y="1640"/>
                    </a:lnTo>
                    <a:lnTo>
                      <a:pt x="70" y="1640"/>
                    </a:lnTo>
                    <a:lnTo>
                      <a:pt x="70" y="1636"/>
                    </a:lnTo>
                    <a:lnTo>
                      <a:pt x="74" y="1636"/>
                    </a:lnTo>
                    <a:lnTo>
                      <a:pt x="74" y="1634"/>
                    </a:lnTo>
                    <a:lnTo>
                      <a:pt x="76" y="1634"/>
                    </a:lnTo>
                    <a:lnTo>
                      <a:pt x="76" y="1632"/>
                    </a:lnTo>
                    <a:lnTo>
                      <a:pt x="78" y="1632"/>
                    </a:lnTo>
                    <a:lnTo>
                      <a:pt x="78" y="1628"/>
                    </a:lnTo>
                    <a:lnTo>
                      <a:pt x="82" y="1628"/>
                    </a:lnTo>
                    <a:lnTo>
                      <a:pt x="82" y="1624"/>
                    </a:lnTo>
                    <a:lnTo>
                      <a:pt x="86" y="1624"/>
                    </a:lnTo>
                    <a:lnTo>
                      <a:pt x="86" y="1622"/>
                    </a:lnTo>
                    <a:lnTo>
                      <a:pt x="90" y="1622"/>
                    </a:lnTo>
                    <a:lnTo>
                      <a:pt x="90" y="1618"/>
                    </a:lnTo>
                    <a:lnTo>
                      <a:pt x="92" y="1618"/>
                    </a:lnTo>
                    <a:lnTo>
                      <a:pt x="92" y="1614"/>
                    </a:lnTo>
                    <a:lnTo>
                      <a:pt x="94" y="1614"/>
                    </a:lnTo>
                    <a:lnTo>
                      <a:pt x="94" y="1610"/>
                    </a:lnTo>
                    <a:lnTo>
                      <a:pt x="98" y="1610"/>
                    </a:lnTo>
                    <a:lnTo>
                      <a:pt x="98" y="1603"/>
                    </a:lnTo>
                    <a:lnTo>
                      <a:pt x="102" y="1603"/>
                    </a:lnTo>
                    <a:lnTo>
                      <a:pt x="102" y="1601"/>
                    </a:lnTo>
                    <a:lnTo>
                      <a:pt x="104" y="1601"/>
                    </a:lnTo>
                    <a:lnTo>
                      <a:pt x="104" y="1597"/>
                    </a:lnTo>
                    <a:lnTo>
                      <a:pt x="106" y="1597"/>
                    </a:lnTo>
                    <a:lnTo>
                      <a:pt x="106" y="1593"/>
                    </a:lnTo>
                    <a:lnTo>
                      <a:pt x="110" y="1593"/>
                    </a:lnTo>
                    <a:lnTo>
                      <a:pt x="110" y="1591"/>
                    </a:lnTo>
                    <a:lnTo>
                      <a:pt x="116" y="1591"/>
                    </a:lnTo>
                    <a:lnTo>
                      <a:pt x="116" y="1587"/>
                    </a:lnTo>
                    <a:lnTo>
                      <a:pt x="118" y="1587"/>
                    </a:lnTo>
                    <a:lnTo>
                      <a:pt x="118" y="1585"/>
                    </a:lnTo>
                    <a:lnTo>
                      <a:pt x="125" y="1585"/>
                    </a:lnTo>
                    <a:lnTo>
                      <a:pt x="125" y="1583"/>
                    </a:lnTo>
                    <a:lnTo>
                      <a:pt x="129" y="1583"/>
                    </a:lnTo>
                    <a:lnTo>
                      <a:pt x="129" y="1579"/>
                    </a:lnTo>
                    <a:lnTo>
                      <a:pt x="133" y="1579"/>
                    </a:lnTo>
                    <a:lnTo>
                      <a:pt x="133" y="1577"/>
                    </a:lnTo>
                    <a:lnTo>
                      <a:pt x="137" y="1577"/>
                    </a:lnTo>
                    <a:lnTo>
                      <a:pt x="137" y="1575"/>
                    </a:lnTo>
                    <a:lnTo>
                      <a:pt x="141" y="1575"/>
                    </a:lnTo>
                    <a:lnTo>
                      <a:pt x="141" y="1571"/>
                    </a:lnTo>
                    <a:lnTo>
                      <a:pt x="145" y="1571"/>
                    </a:lnTo>
                    <a:lnTo>
                      <a:pt x="145" y="1567"/>
                    </a:lnTo>
                    <a:lnTo>
                      <a:pt x="149" y="1567"/>
                    </a:lnTo>
                    <a:lnTo>
                      <a:pt x="149" y="1565"/>
                    </a:lnTo>
                    <a:lnTo>
                      <a:pt x="153" y="1565"/>
                    </a:lnTo>
                    <a:lnTo>
                      <a:pt x="153" y="1563"/>
                    </a:lnTo>
                    <a:lnTo>
                      <a:pt x="157" y="1563"/>
                    </a:lnTo>
                    <a:lnTo>
                      <a:pt x="157" y="1559"/>
                    </a:lnTo>
                    <a:lnTo>
                      <a:pt x="161" y="1559"/>
                    </a:lnTo>
                    <a:lnTo>
                      <a:pt x="161" y="1557"/>
                    </a:lnTo>
                    <a:lnTo>
                      <a:pt x="167" y="1557"/>
                    </a:lnTo>
                    <a:lnTo>
                      <a:pt x="167" y="1553"/>
                    </a:lnTo>
                    <a:lnTo>
                      <a:pt x="171" y="1553"/>
                    </a:lnTo>
                    <a:lnTo>
                      <a:pt x="171" y="1549"/>
                    </a:lnTo>
                    <a:lnTo>
                      <a:pt x="175" y="1549"/>
                    </a:lnTo>
                    <a:lnTo>
                      <a:pt x="175" y="1545"/>
                    </a:lnTo>
                    <a:lnTo>
                      <a:pt x="179" y="1545"/>
                    </a:lnTo>
                    <a:lnTo>
                      <a:pt x="179" y="1541"/>
                    </a:lnTo>
                    <a:lnTo>
                      <a:pt x="181" y="1541"/>
                    </a:lnTo>
                    <a:lnTo>
                      <a:pt x="181" y="1537"/>
                    </a:lnTo>
                    <a:lnTo>
                      <a:pt x="185" y="1537"/>
                    </a:lnTo>
                    <a:lnTo>
                      <a:pt x="185" y="1533"/>
                    </a:lnTo>
                    <a:lnTo>
                      <a:pt x="191" y="1533"/>
                    </a:lnTo>
                    <a:lnTo>
                      <a:pt x="191" y="1531"/>
                    </a:lnTo>
                    <a:lnTo>
                      <a:pt x="197" y="1531"/>
                    </a:lnTo>
                    <a:lnTo>
                      <a:pt x="197" y="1527"/>
                    </a:lnTo>
                    <a:lnTo>
                      <a:pt x="201" y="1527"/>
                    </a:lnTo>
                    <a:lnTo>
                      <a:pt x="201" y="1525"/>
                    </a:lnTo>
                    <a:lnTo>
                      <a:pt x="203" y="1525"/>
                    </a:lnTo>
                    <a:lnTo>
                      <a:pt x="203" y="1523"/>
                    </a:lnTo>
                    <a:lnTo>
                      <a:pt x="207" y="1523"/>
                    </a:lnTo>
                    <a:lnTo>
                      <a:pt x="207" y="1519"/>
                    </a:lnTo>
                    <a:lnTo>
                      <a:pt x="213" y="1519"/>
                    </a:lnTo>
                    <a:lnTo>
                      <a:pt x="213" y="1517"/>
                    </a:lnTo>
                    <a:lnTo>
                      <a:pt x="219" y="1517"/>
                    </a:lnTo>
                    <a:lnTo>
                      <a:pt x="219" y="1511"/>
                    </a:lnTo>
                    <a:lnTo>
                      <a:pt x="223" y="1511"/>
                    </a:lnTo>
                    <a:lnTo>
                      <a:pt x="223" y="1507"/>
                    </a:lnTo>
                    <a:lnTo>
                      <a:pt x="225" y="1507"/>
                    </a:lnTo>
                    <a:lnTo>
                      <a:pt x="225" y="1501"/>
                    </a:lnTo>
                    <a:lnTo>
                      <a:pt x="229" y="1501"/>
                    </a:lnTo>
                    <a:lnTo>
                      <a:pt x="229" y="1497"/>
                    </a:lnTo>
                    <a:lnTo>
                      <a:pt x="235" y="1497"/>
                    </a:lnTo>
                    <a:lnTo>
                      <a:pt x="235" y="1495"/>
                    </a:lnTo>
                    <a:lnTo>
                      <a:pt x="239" y="1495"/>
                    </a:lnTo>
                    <a:lnTo>
                      <a:pt x="239" y="1493"/>
                    </a:lnTo>
                    <a:lnTo>
                      <a:pt x="245" y="1493"/>
                    </a:lnTo>
                    <a:lnTo>
                      <a:pt x="245" y="1489"/>
                    </a:lnTo>
                    <a:lnTo>
                      <a:pt x="251" y="1489"/>
                    </a:lnTo>
                    <a:lnTo>
                      <a:pt x="251" y="1487"/>
                    </a:lnTo>
                    <a:lnTo>
                      <a:pt x="259" y="1487"/>
                    </a:lnTo>
                    <a:lnTo>
                      <a:pt x="259" y="1485"/>
                    </a:lnTo>
                    <a:lnTo>
                      <a:pt x="265" y="1485"/>
                    </a:lnTo>
                    <a:lnTo>
                      <a:pt x="265" y="1481"/>
                    </a:lnTo>
                    <a:lnTo>
                      <a:pt x="271" y="1481"/>
                    </a:lnTo>
                    <a:lnTo>
                      <a:pt x="271" y="1479"/>
                    </a:lnTo>
                    <a:lnTo>
                      <a:pt x="275" y="1479"/>
                    </a:lnTo>
                    <a:lnTo>
                      <a:pt x="275" y="1475"/>
                    </a:lnTo>
                    <a:lnTo>
                      <a:pt x="281" y="1475"/>
                    </a:lnTo>
                    <a:lnTo>
                      <a:pt x="281" y="1471"/>
                    </a:lnTo>
                    <a:lnTo>
                      <a:pt x="285" y="1471"/>
                    </a:lnTo>
                    <a:lnTo>
                      <a:pt x="285" y="1465"/>
                    </a:lnTo>
                    <a:lnTo>
                      <a:pt x="289" y="1465"/>
                    </a:lnTo>
                    <a:lnTo>
                      <a:pt x="289" y="1463"/>
                    </a:lnTo>
                    <a:lnTo>
                      <a:pt x="299" y="1463"/>
                    </a:lnTo>
                    <a:lnTo>
                      <a:pt x="299" y="1457"/>
                    </a:lnTo>
                    <a:lnTo>
                      <a:pt x="301" y="1457"/>
                    </a:lnTo>
                    <a:lnTo>
                      <a:pt x="301" y="1447"/>
                    </a:lnTo>
                    <a:lnTo>
                      <a:pt x="303" y="1447"/>
                    </a:lnTo>
                    <a:lnTo>
                      <a:pt x="303" y="1443"/>
                    </a:lnTo>
                    <a:lnTo>
                      <a:pt x="309" y="1443"/>
                    </a:lnTo>
                    <a:lnTo>
                      <a:pt x="309" y="1439"/>
                    </a:lnTo>
                    <a:lnTo>
                      <a:pt x="319" y="1439"/>
                    </a:lnTo>
                    <a:lnTo>
                      <a:pt x="319" y="1437"/>
                    </a:lnTo>
                    <a:lnTo>
                      <a:pt x="323" y="1437"/>
                    </a:lnTo>
                    <a:lnTo>
                      <a:pt x="323" y="1435"/>
                    </a:lnTo>
                    <a:lnTo>
                      <a:pt x="329" y="1435"/>
                    </a:lnTo>
                    <a:lnTo>
                      <a:pt x="329" y="1431"/>
                    </a:lnTo>
                    <a:lnTo>
                      <a:pt x="335" y="1431"/>
                    </a:lnTo>
                    <a:lnTo>
                      <a:pt x="335" y="1427"/>
                    </a:lnTo>
                    <a:lnTo>
                      <a:pt x="343" y="1427"/>
                    </a:lnTo>
                    <a:lnTo>
                      <a:pt x="343" y="1423"/>
                    </a:lnTo>
                    <a:lnTo>
                      <a:pt x="349" y="1423"/>
                    </a:lnTo>
                    <a:lnTo>
                      <a:pt x="349" y="1419"/>
                    </a:lnTo>
                    <a:lnTo>
                      <a:pt x="357" y="1419"/>
                    </a:lnTo>
                    <a:lnTo>
                      <a:pt x="357" y="1415"/>
                    </a:lnTo>
                    <a:lnTo>
                      <a:pt x="365" y="1415"/>
                    </a:lnTo>
                    <a:lnTo>
                      <a:pt x="365" y="1411"/>
                    </a:lnTo>
                    <a:lnTo>
                      <a:pt x="369" y="1411"/>
                    </a:lnTo>
                    <a:lnTo>
                      <a:pt x="369" y="1405"/>
                    </a:lnTo>
                    <a:lnTo>
                      <a:pt x="373" y="1405"/>
                    </a:lnTo>
                    <a:lnTo>
                      <a:pt x="373" y="1401"/>
                    </a:lnTo>
                    <a:lnTo>
                      <a:pt x="383" y="1401"/>
                    </a:lnTo>
                    <a:lnTo>
                      <a:pt x="383" y="1395"/>
                    </a:lnTo>
                    <a:lnTo>
                      <a:pt x="387" y="1395"/>
                    </a:lnTo>
                    <a:lnTo>
                      <a:pt x="387" y="1390"/>
                    </a:lnTo>
                    <a:lnTo>
                      <a:pt x="391" y="1390"/>
                    </a:lnTo>
                    <a:lnTo>
                      <a:pt x="391" y="1386"/>
                    </a:lnTo>
                    <a:lnTo>
                      <a:pt x="395" y="1386"/>
                    </a:lnTo>
                    <a:lnTo>
                      <a:pt x="395" y="1380"/>
                    </a:lnTo>
                    <a:lnTo>
                      <a:pt x="399" y="1380"/>
                    </a:lnTo>
                    <a:lnTo>
                      <a:pt x="399" y="1376"/>
                    </a:lnTo>
                    <a:lnTo>
                      <a:pt x="405" y="1376"/>
                    </a:lnTo>
                    <a:lnTo>
                      <a:pt x="405" y="1372"/>
                    </a:lnTo>
                    <a:lnTo>
                      <a:pt x="413" y="1372"/>
                    </a:lnTo>
                    <a:lnTo>
                      <a:pt x="413" y="1368"/>
                    </a:lnTo>
                    <a:lnTo>
                      <a:pt x="419" y="1368"/>
                    </a:lnTo>
                    <a:lnTo>
                      <a:pt x="419" y="1364"/>
                    </a:lnTo>
                    <a:lnTo>
                      <a:pt x="428" y="1364"/>
                    </a:lnTo>
                    <a:lnTo>
                      <a:pt x="428" y="1362"/>
                    </a:lnTo>
                    <a:lnTo>
                      <a:pt x="434" y="1362"/>
                    </a:lnTo>
                    <a:lnTo>
                      <a:pt x="434" y="1360"/>
                    </a:lnTo>
                    <a:lnTo>
                      <a:pt x="442" y="1360"/>
                    </a:lnTo>
                    <a:lnTo>
                      <a:pt x="442" y="1356"/>
                    </a:lnTo>
                    <a:lnTo>
                      <a:pt x="446" y="1356"/>
                    </a:lnTo>
                    <a:lnTo>
                      <a:pt x="446" y="1352"/>
                    </a:lnTo>
                    <a:lnTo>
                      <a:pt x="452" y="1352"/>
                    </a:lnTo>
                    <a:lnTo>
                      <a:pt x="452" y="1346"/>
                    </a:lnTo>
                    <a:lnTo>
                      <a:pt x="456" y="1346"/>
                    </a:lnTo>
                    <a:lnTo>
                      <a:pt x="456" y="1340"/>
                    </a:lnTo>
                    <a:lnTo>
                      <a:pt x="462" y="1340"/>
                    </a:lnTo>
                    <a:lnTo>
                      <a:pt x="462" y="1338"/>
                    </a:lnTo>
                    <a:lnTo>
                      <a:pt x="466" y="1338"/>
                    </a:lnTo>
                    <a:lnTo>
                      <a:pt x="466" y="1334"/>
                    </a:lnTo>
                    <a:lnTo>
                      <a:pt x="474" y="1334"/>
                    </a:lnTo>
                    <a:lnTo>
                      <a:pt x="474" y="1330"/>
                    </a:lnTo>
                    <a:lnTo>
                      <a:pt x="478" y="1330"/>
                    </a:lnTo>
                    <a:lnTo>
                      <a:pt x="478" y="1326"/>
                    </a:lnTo>
                    <a:lnTo>
                      <a:pt x="482" y="1326"/>
                    </a:lnTo>
                    <a:lnTo>
                      <a:pt x="482" y="1322"/>
                    </a:lnTo>
                    <a:lnTo>
                      <a:pt x="492" y="1322"/>
                    </a:lnTo>
                    <a:lnTo>
                      <a:pt x="492" y="1318"/>
                    </a:lnTo>
                    <a:lnTo>
                      <a:pt x="502" y="1318"/>
                    </a:lnTo>
                    <a:lnTo>
                      <a:pt x="502" y="1314"/>
                    </a:lnTo>
                    <a:lnTo>
                      <a:pt x="510" y="1314"/>
                    </a:lnTo>
                    <a:lnTo>
                      <a:pt x="510" y="1310"/>
                    </a:lnTo>
                    <a:lnTo>
                      <a:pt x="518" y="1310"/>
                    </a:lnTo>
                    <a:lnTo>
                      <a:pt x="518" y="1304"/>
                    </a:lnTo>
                    <a:lnTo>
                      <a:pt x="522" y="1304"/>
                    </a:lnTo>
                    <a:lnTo>
                      <a:pt x="522" y="1300"/>
                    </a:lnTo>
                    <a:lnTo>
                      <a:pt x="528" y="1300"/>
                    </a:lnTo>
                    <a:lnTo>
                      <a:pt x="528" y="1298"/>
                    </a:lnTo>
                    <a:lnTo>
                      <a:pt x="534" y="1298"/>
                    </a:lnTo>
                    <a:lnTo>
                      <a:pt x="534" y="1294"/>
                    </a:lnTo>
                    <a:lnTo>
                      <a:pt x="548" y="1294"/>
                    </a:lnTo>
                    <a:lnTo>
                      <a:pt x="548" y="1288"/>
                    </a:lnTo>
                    <a:lnTo>
                      <a:pt x="552" y="1288"/>
                    </a:lnTo>
                    <a:lnTo>
                      <a:pt x="552" y="1284"/>
                    </a:lnTo>
                    <a:lnTo>
                      <a:pt x="558" y="1284"/>
                    </a:lnTo>
                    <a:lnTo>
                      <a:pt x="558" y="1278"/>
                    </a:lnTo>
                    <a:lnTo>
                      <a:pt x="564" y="1278"/>
                    </a:lnTo>
                    <a:lnTo>
                      <a:pt x="564" y="1274"/>
                    </a:lnTo>
                    <a:lnTo>
                      <a:pt x="570" y="1274"/>
                    </a:lnTo>
                    <a:lnTo>
                      <a:pt x="570" y="1270"/>
                    </a:lnTo>
                    <a:lnTo>
                      <a:pt x="574" y="1270"/>
                    </a:lnTo>
                    <a:lnTo>
                      <a:pt x="574" y="1268"/>
                    </a:lnTo>
                    <a:lnTo>
                      <a:pt x="584" y="1268"/>
                    </a:lnTo>
                    <a:lnTo>
                      <a:pt x="584" y="1258"/>
                    </a:lnTo>
                    <a:lnTo>
                      <a:pt x="588" y="1258"/>
                    </a:lnTo>
                    <a:lnTo>
                      <a:pt x="588" y="1254"/>
                    </a:lnTo>
                    <a:lnTo>
                      <a:pt x="592" y="1254"/>
                    </a:lnTo>
                    <a:lnTo>
                      <a:pt x="592" y="1252"/>
                    </a:lnTo>
                    <a:lnTo>
                      <a:pt x="596" y="1252"/>
                    </a:lnTo>
                    <a:lnTo>
                      <a:pt x="596" y="1248"/>
                    </a:lnTo>
                    <a:lnTo>
                      <a:pt x="600" y="1248"/>
                    </a:lnTo>
                    <a:lnTo>
                      <a:pt x="600" y="1240"/>
                    </a:lnTo>
                    <a:lnTo>
                      <a:pt x="608" y="1240"/>
                    </a:lnTo>
                    <a:lnTo>
                      <a:pt x="608" y="1234"/>
                    </a:lnTo>
                    <a:lnTo>
                      <a:pt x="614" y="1234"/>
                    </a:lnTo>
                    <a:lnTo>
                      <a:pt x="614" y="1232"/>
                    </a:lnTo>
                    <a:lnTo>
                      <a:pt x="620" y="1232"/>
                    </a:lnTo>
                    <a:lnTo>
                      <a:pt x="620" y="1228"/>
                    </a:lnTo>
                    <a:lnTo>
                      <a:pt x="628" y="1228"/>
                    </a:lnTo>
                    <a:lnTo>
                      <a:pt x="628" y="1224"/>
                    </a:lnTo>
                    <a:lnTo>
                      <a:pt x="636" y="1224"/>
                    </a:lnTo>
                    <a:lnTo>
                      <a:pt x="636" y="1222"/>
                    </a:lnTo>
                    <a:lnTo>
                      <a:pt x="650" y="1222"/>
                    </a:lnTo>
                    <a:lnTo>
                      <a:pt x="650" y="1218"/>
                    </a:lnTo>
                    <a:lnTo>
                      <a:pt x="662" y="1218"/>
                    </a:lnTo>
                    <a:lnTo>
                      <a:pt x="662" y="1214"/>
                    </a:lnTo>
                    <a:lnTo>
                      <a:pt x="668" y="1214"/>
                    </a:lnTo>
                    <a:lnTo>
                      <a:pt x="668" y="1210"/>
                    </a:lnTo>
                    <a:lnTo>
                      <a:pt x="676" y="1210"/>
                    </a:lnTo>
                    <a:lnTo>
                      <a:pt x="676" y="1204"/>
                    </a:lnTo>
                    <a:lnTo>
                      <a:pt x="680" y="1204"/>
                    </a:lnTo>
                    <a:lnTo>
                      <a:pt x="680" y="1200"/>
                    </a:lnTo>
                    <a:lnTo>
                      <a:pt x="686" y="1200"/>
                    </a:lnTo>
                    <a:lnTo>
                      <a:pt x="686" y="1196"/>
                    </a:lnTo>
                    <a:lnTo>
                      <a:pt x="692" y="1196"/>
                    </a:lnTo>
                    <a:lnTo>
                      <a:pt x="692" y="1188"/>
                    </a:lnTo>
                    <a:lnTo>
                      <a:pt x="696" y="1188"/>
                    </a:lnTo>
                    <a:lnTo>
                      <a:pt x="696" y="1184"/>
                    </a:lnTo>
                    <a:lnTo>
                      <a:pt x="698" y="1184"/>
                    </a:lnTo>
                    <a:lnTo>
                      <a:pt x="698" y="1180"/>
                    </a:lnTo>
                    <a:lnTo>
                      <a:pt x="714" y="1180"/>
                    </a:lnTo>
                    <a:lnTo>
                      <a:pt x="714" y="1173"/>
                    </a:lnTo>
                    <a:lnTo>
                      <a:pt x="721" y="1173"/>
                    </a:lnTo>
                    <a:lnTo>
                      <a:pt x="721" y="1169"/>
                    </a:lnTo>
                    <a:lnTo>
                      <a:pt x="727" y="1169"/>
                    </a:lnTo>
                    <a:lnTo>
                      <a:pt x="727" y="1165"/>
                    </a:lnTo>
                    <a:lnTo>
                      <a:pt x="733" y="1165"/>
                    </a:lnTo>
                    <a:lnTo>
                      <a:pt x="733" y="1161"/>
                    </a:lnTo>
                    <a:lnTo>
                      <a:pt x="741" y="1161"/>
                    </a:lnTo>
                    <a:lnTo>
                      <a:pt x="741" y="1155"/>
                    </a:lnTo>
                    <a:lnTo>
                      <a:pt x="749" y="1155"/>
                    </a:lnTo>
                    <a:lnTo>
                      <a:pt x="749" y="1153"/>
                    </a:lnTo>
                    <a:lnTo>
                      <a:pt x="759" y="1153"/>
                    </a:lnTo>
                    <a:lnTo>
                      <a:pt x="759" y="1149"/>
                    </a:lnTo>
                    <a:lnTo>
                      <a:pt x="769" y="1149"/>
                    </a:lnTo>
                    <a:lnTo>
                      <a:pt x="769" y="1145"/>
                    </a:lnTo>
                    <a:lnTo>
                      <a:pt x="773" y="1145"/>
                    </a:lnTo>
                    <a:lnTo>
                      <a:pt x="773" y="1143"/>
                    </a:lnTo>
                    <a:lnTo>
                      <a:pt x="781" y="1143"/>
                    </a:lnTo>
                    <a:lnTo>
                      <a:pt x="781" y="1139"/>
                    </a:lnTo>
                    <a:lnTo>
                      <a:pt x="785" y="1139"/>
                    </a:lnTo>
                    <a:lnTo>
                      <a:pt x="785" y="1135"/>
                    </a:lnTo>
                    <a:lnTo>
                      <a:pt x="791" y="1135"/>
                    </a:lnTo>
                    <a:lnTo>
                      <a:pt x="791" y="1131"/>
                    </a:lnTo>
                    <a:lnTo>
                      <a:pt x="797" y="1131"/>
                    </a:lnTo>
                    <a:lnTo>
                      <a:pt x="797" y="1127"/>
                    </a:lnTo>
                    <a:lnTo>
                      <a:pt x="807" y="1127"/>
                    </a:lnTo>
                    <a:lnTo>
                      <a:pt x="807" y="1125"/>
                    </a:lnTo>
                    <a:lnTo>
                      <a:pt x="813" y="1125"/>
                    </a:lnTo>
                    <a:lnTo>
                      <a:pt x="813" y="1121"/>
                    </a:lnTo>
                    <a:lnTo>
                      <a:pt x="821" y="1121"/>
                    </a:lnTo>
                    <a:lnTo>
                      <a:pt x="821" y="1117"/>
                    </a:lnTo>
                    <a:lnTo>
                      <a:pt x="831" y="1117"/>
                    </a:lnTo>
                    <a:lnTo>
                      <a:pt x="831" y="1113"/>
                    </a:lnTo>
                    <a:lnTo>
                      <a:pt x="837" y="1113"/>
                    </a:lnTo>
                    <a:lnTo>
                      <a:pt x="837" y="1109"/>
                    </a:lnTo>
                    <a:lnTo>
                      <a:pt x="847" y="1109"/>
                    </a:lnTo>
                    <a:lnTo>
                      <a:pt x="847" y="1105"/>
                    </a:lnTo>
                    <a:lnTo>
                      <a:pt x="859" y="1105"/>
                    </a:lnTo>
                    <a:lnTo>
                      <a:pt x="859" y="1101"/>
                    </a:lnTo>
                    <a:lnTo>
                      <a:pt x="867" y="1101"/>
                    </a:lnTo>
                    <a:lnTo>
                      <a:pt x="867" y="1097"/>
                    </a:lnTo>
                    <a:lnTo>
                      <a:pt x="877" y="1097"/>
                    </a:lnTo>
                    <a:lnTo>
                      <a:pt x="877" y="1091"/>
                    </a:lnTo>
                    <a:lnTo>
                      <a:pt x="881" y="1091"/>
                    </a:lnTo>
                    <a:lnTo>
                      <a:pt x="881" y="1089"/>
                    </a:lnTo>
                    <a:lnTo>
                      <a:pt x="887" y="1089"/>
                    </a:lnTo>
                    <a:lnTo>
                      <a:pt x="887" y="1083"/>
                    </a:lnTo>
                    <a:lnTo>
                      <a:pt x="891" y="1083"/>
                    </a:lnTo>
                    <a:lnTo>
                      <a:pt x="891" y="1075"/>
                    </a:lnTo>
                    <a:lnTo>
                      <a:pt x="893" y="1075"/>
                    </a:lnTo>
                    <a:lnTo>
                      <a:pt x="893" y="1071"/>
                    </a:lnTo>
                    <a:lnTo>
                      <a:pt x="895" y="1071"/>
                    </a:lnTo>
                    <a:lnTo>
                      <a:pt x="895" y="1063"/>
                    </a:lnTo>
                    <a:lnTo>
                      <a:pt x="901" y="1063"/>
                    </a:lnTo>
                    <a:lnTo>
                      <a:pt x="901" y="1061"/>
                    </a:lnTo>
                    <a:lnTo>
                      <a:pt x="913" y="1061"/>
                    </a:lnTo>
                    <a:lnTo>
                      <a:pt x="913" y="1055"/>
                    </a:lnTo>
                    <a:lnTo>
                      <a:pt x="917" y="1055"/>
                    </a:lnTo>
                    <a:lnTo>
                      <a:pt x="917" y="1047"/>
                    </a:lnTo>
                    <a:lnTo>
                      <a:pt x="923" y="1047"/>
                    </a:lnTo>
                    <a:lnTo>
                      <a:pt x="923" y="1041"/>
                    </a:lnTo>
                    <a:lnTo>
                      <a:pt x="925" y="1041"/>
                    </a:lnTo>
                    <a:lnTo>
                      <a:pt x="925" y="1035"/>
                    </a:lnTo>
                    <a:lnTo>
                      <a:pt x="929" y="1035"/>
                    </a:lnTo>
                    <a:lnTo>
                      <a:pt x="929" y="1027"/>
                    </a:lnTo>
                    <a:lnTo>
                      <a:pt x="933" y="1027"/>
                    </a:lnTo>
                    <a:lnTo>
                      <a:pt x="933" y="1023"/>
                    </a:lnTo>
                    <a:lnTo>
                      <a:pt x="939" y="1023"/>
                    </a:lnTo>
                    <a:lnTo>
                      <a:pt x="939" y="1021"/>
                    </a:lnTo>
                    <a:lnTo>
                      <a:pt x="951" y="1021"/>
                    </a:lnTo>
                    <a:lnTo>
                      <a:pt x="951" y="1017"/>
                    </a:lnTo>
                    <a:lnTo>
                      <a:pt x="955" y="1017"/>
                    </a:lnTo>
                    <a:lnTo>
                      <a:pt x="955" y="1013"/>
                    </a:lnTo>
                    <a:lnTo>
                      <a:pt x="963" y="1013"/>
                    </a:lnTo>
                    <a:lnTo>
                      <a:pt x="963" y="1009"/>
                    </a:lnTo>
                    <a:lnTo>
                      <a:pt x="967" y="1009"/>
                    </a:lnTo>
                    <a:lnTo>
                      <a:pt x="967" y="1003"/>
                    </a:lnTo>
                    <a:lnTo>
                      <a:pt x="987" y="1003"/>
                    </a:lnTo>
                    <a:lnTo>
                      <a:pt x="987" y="1001"/>
                    </a:lnTo>
                    <a:lnTo>
                      <a:pt x="993" y="1001"/>
                    </a:lnTo>
                    <a:lnTo>
                      <a:pt x="993" y="995"/>
                    </a:lnTo>
                    <a:lnTo>
                      <a:pt x="997" y="995"/>
                    </a:lnTo>
                    <a:lnTo>
                      <a:pt x="997" y="991"/>
                    </a:lnTo>
                    <a:lnTo>
                      <a:pt x="1005" y="991"/>
                    </a:lnTo>
                    <a:lnTo>
                      <a:pt x="1005" y="985"/>
                    </a:lnTo>
                    <a:lnTo>
                      <a:pt x="1011" y="985"/>
                    </a:lnTo>
                    <a:lnTo>
                      <a:pt x="1011" y="983"/>
                    </a:lnTo>
                    <a:lnTo>
                      <a:pt x="1022" y="983"/>
                    </a:lnTo>
                    <a:lnTo>
                      <a:pt x="1022" y="979"/>
                    </a:lnTo>
                    <a:lnTo>
                      <a:pt x="1028" y="979"/>
                    </a:lnTo>
                    <a:lnTo>
                      <a:pt x="1028" y="973"/>
                    </a:lnTo>
                    <a:lnTo>
                      <a:pt x="1034" y="973"/>
                    </a:lnTo>
                    <a:lnTo>
                      <a:pt x="1034" y="967"/>
                    </a:lnTo>
                    <a:lnTo>
                      <a:pt x="1042" y="967"/>
                    </a:lnTo>
                    <a:lnTo>
                      <a:pt x="1042" y="958"/>
                    </a:lnTo>
                    <a:lnTo>
                      <a:pt x="1048" y="958"/>
                    </a:lnTo>
                    <a:lnTo>
                      <a:pt x="1048" y="954"/>
                    </a:lnTo>
                    <a:lnTo>
                      <a:pt x="1054" y="954"/>
                    </a:lnTo>
                    <a:lnTo>
                      <a:pt x="1054" y="948"/>
                    </a:lnTo>
                    <a:lnTo>
                      <a:pt x="1060" y="948"/>
                    </a:lnTo>
                    <a:lnTo>
                      <a:pt x="1060" y="944"/>
                    </a:lnTo>
                    <a:lnTo>
                      <a:pt x="1068" y="944"/>
                    </a:lnTo>
                    <a:lnTo>
                      <a:pt x="1068" y="938"/>
                    </a:lnTo>
                    <a:lnTo>
                      <a:pt x="1076" y="938"/>
                    </a:lnTo>
                    <a:lnTo>
                      <a:pt x="1076" y="934"/>
                    </a:lnTo>
                    <a:lnTo>
                      <a:pt x="1084" y="934"/>
                    </a:lnTo>
                    <a:lnTo>
                      <a:pt x="1084" y="930"/>
                    </a:lnTo>
                    <a:lnTo>
                      <a:pt x="1090" y="930"/>
                    </a:lnTo>
                    <a:lnTo>
                      <a:pt x="1090" y="924"/>
                    </a:lnTo>
                    <a:lnTo>
                      <a:pt x="1094" y="924"/>
                    </a:lnTo>
                    <a:lnTo>
                      <a:pt x="1094" y="916"/>
                    </a:lnTo>
                    <a:lnTo>
                      <a:pt x="1100" y="916"/>
                    </a:lnTo>
                    <a:lnTo>
                      <a:pt x="1100" y="910"/>
                    </a:lnTo>
                    <a:lnTo>
                      <a:pt x="1104" y="910"/>
                    </a:lnTo>
                    <a:lnTo>
                      <a:pt x="1104" y="902"/>
                    </a:lnTo>
                    <a:lnTo>
                      <a:pt x="1108" y="902"/>
                    </a:lnTo>
                    <a:lnTo>
                      <a:pt x="1108" y="896"/>
                    </a:lnTo>
                    <a:lnTo>
                      <a:pt x="1116" y="896"/>
                    </a:lnTo>
                    <a:lnTo>
                      <a:pt x="1116" y="892"/>
                    </a:lnTo>
                    <a:lnTo>
                      <a:pt x="1122" y="892"/>
                    </a:lnTo>
                    <a:lnTo>
                      <a:pt x="1122" y="884"/>
                    </a:lnTo>
                    <a:lnTo>
                      <a:pt x="1128" y="884"/>
                    </a:lnTo>
                    <a:lnTo>
                      <a:pt x="1128" y="880"/>
                    </a:lnTo>
                    <a:lnTo>
                      <a:pt x="1134" y="880"/>
                    </a:lnTo>
                    <a:lnTo>
                      <a:pt x="1134" y="874"/>
                    </a:lnTo>
                    <a:lnTo>
                      <a:pt x="1144" y="874"/>
                    </a:lnTo>
                    <a:lnTo>
                      <a:pt x="1144" y="872"/>
                    </a:lnTo>
                    <a:lnTo>
                      <a:pt x="1154" y="872"/>
                    </a:lnTo>
                    <a:lnTo>
                      <a:pt x="1154" y="868"/>
                    </a:lnTo>
                    <a:lnTo>
                      <a:pt x="1170" y="868"/>
                    </a:lnTo>
                    <a:lnTo>
                      <a:pt x="1170" y="864"/>
                    </a:lnTo>
                    <a:lnTo>
                      <a:pt x="1176" y="864"/>
                    </a:lnTo>
                    <a:lnTo>
                      <a:pt x="1176" y="860"/>
                    </a:lnTo>
                    <a:lnTo>
                      <a:pt x="1182" y="860"/>
                    </a:lnTo>
                    <a:lnTo>
                      <a:pt x="1182" y="856"/>
                    </a:lnTo>
                    <a:lnTo>
                      <a:pt x="1186" y="856"/>
                    </a:lnTo>
                    <a:lnTo>
                      <a:pt x="1186" y="850"/>
                    </a:lnTo>
                    <a:lnTo>
                      <a:pt x="1192" y="850"/>
                    </a:lnTo>
                    <a:lnTo>
                      <a:pt x="1192" y="844"/>
                    </a:lnTo>
                    <a:lnTo>
                      <a:pt x="1198" y="844"/>
                    </a:lnTo>
                    <a:lnTo>
                      <a:pt x="1198" y="840"/>
                    </a:lnTo>
                    <a:lnTo>
                      <a:pt x="1210" y="840"/>
                    </a:lnTo>
                    <a:lnTo>
                      <a:pt x="1210" y="838"/>
                    </a:lnTo>
                    <a:lnTo>
                      <a:pt x="1220" y="838"/>
                    </a:lnTo>
                    <a:lnTo>
                      <a:pt x="1220" y="834"/>
                    </a:lnTo>
                    <a:lnTo>
                      <a:pt x="1222" y="834"/>
                    </a:lnTo>
                    <a:lnTo>
                      <a:pt x="1222" y="830"/>
                    </a:lnTo>
                    <a:lnTo>
                      <a:pt x="1228" y="830"/>
                    </a:lnTo>
                    <a:lnTo>
                      <a:pt x="1228" y="824"/>
                    </a:lnTo>
                    <a:lnTo>
                      <a:pt x="1234" y="824"/>
                    </a:lnTo>
                    <a:lnTo>
                      <a:pt x="1234" y="822"/>
                    </a:lnTo>
                    <a:lnTo>
                      <a:pt x="1242" y="822"/>
                    </a:lnTo>
                    <a:lnTo>
                      <a:pt x="1242" y="818"/>
                    </a:lnTo>
                    <a:lnTo>
                      <a:pt x="1248" y="818"/>
                    </a:lnTo>
                    <a:lnTo>
                      <a:pt x="1248" y="812"/>
                    </a:lnTo>
                    <a:lnTo>
                      <a:pt x="1256" y="812"/>
                    </a:lnTo>
                    <a:lnTo>
                      <a:pt x="1256" y="806"/>
                    </a:lnTo>
                    <a:lnTo>
                      <a:pt x="1266" y="806"/>
                    </a:lnTo>
                    <a:lnTo>
                      <a:pt x="1266" y="802"/>
                    </a:lnTo>
                    <a:lnTo>
                      <a:pt x="1270" y="802"/>
                    </a:lnTo>
                    <a:lnTo>
                      <a:pt x="1270" y="796"/>
                    </a:lnTo>
                    <a:lnTo>
                      <a:pt x="1276" y="796"/>
                    </a:lnTo>
                    <a:lnTo>
                      <a:pt x="1276" y="790"/>
                    </a:lnTo>
                    <a:lnTo>
                      <a:pt x="1302" y="790"/>
                    </a:lnTo>
                    <a:lnTo>
                      <a:pt x="1302" y="784"/>
                    </a:lnTo>
                    <a:lnTo>
                      <a:pt x="1310" y="784"/>
                    </a:lnTo>
                    <a:lnTo>
                      <a:pt x="1310" y="780"/>
                    </a:lnTo>
                    <a:lnTo>
                      <a:pt x="1327" y="780"/>
                    </a:lnTo>
                    <a:lnTo>
                      <a:pt x="1327" y="774"/>
                    </a:lnTo>
                    <a:lnTo>
                      <a:pt x="1337" y="774"/>
                    </a:lnTo>
                    <a:lnTo>
                      <a:pt x="1337" y="770"/>
                    </a:lnTo>
                    <a:lnTo>
                      <a:pt x="1343" y="770"/>
                    </a:lnTo>
                    <a:lnTo>
                      <a:pt x="1343" y="766"/>
                    </a:lnTo>
                    <a:lnTo>
                      <a:pt x="1351" y="766"/>
                    </a:lnTo>
                    <a:lnTo>
                      <a:pt x="1351" y="762"/>
                    </a:lnTo>
                    <a:lnTo>
                      <a:pt x="1357" y="762"/>
                    </a:lnTo>
                    <a:lnTo>
                      <a:pt x="1357" y="760"/>
                    </a:lnTo>
                    <a:lnTo>
                      <a:pt x="1365" y="760"/>
                    </a:lnTo>
                    <a:lnTo>
                      <a:pt x="1365" y="756"/>
                    </a:lnTo>
                    <a:lnTo>
                      <a:pt x="1373" y="756"/>
                    </a:lnTo>
                    <a:lnTo>
                      <a:pt x="1373" y="750"/>
                    </a:lnTo>
                    <a:lnTo>
                      <a:pt x="1379" y="750"/>
                    </a:lnTo>
                    <a:lnTo>
                      <a:pt x="1379" y="745"/>
                    </a:lnTo>
                    <a:lnTo>
                      <a:pt x="1387" y="745"/>
                    </a:lnTo>
                    <a:lnTo>
                      <a:pt x="1387" y="743"/>
                    </a:lnTo>
                    <a:lnTo>
                      <a:pt x="1397" y="743"/>
                    </a:lnTo>
                    <a:lnTo>
                      <a:pt x="1397" y="739"/>
                    </a:lnTo>
                    <a:lnTo>
                      <a:pt x="1407" y="739"/>
                    </a:lnTo>
                    <a:lnTo>
                      <a:pt x="1407" y="737"/>
                    </a:lnTo>
                    <a:lnTo>
                      <a:pt x="1413" y="737"/>
                    </a:lnTo>
                    <a:lnTo>
                      <a:pt x="1413" y="735"/>
                    </a:lnTo>
                    <a:lnTo>
                      <a:pt x="1423" y="735"/>
                    </a:lnTo>
                    <a:lnTo>
                      <a:pt x="1423" y="731"/>
                    </a:lnTo>
                    <a:lnTo>
                      <a:pt x="1429" y="731"/>
                    </a:lnTo>
                    <a:lnTo>
                      <a:pt x="1429" y="725"/>
                    </a:lnTo>
                    <a:lnTo>
                      <a:pt x="1435" y="725"/>
                    </a:lnTo>
                    <a:lnTo>
                      <a:pt x="1435" y="721"/>
                    </a:lnTo>
                    <a:lnTo>
                      <a:pt x="1457" y="721"/>
                    </a:lnTo>
                    <a:lnTo>
                      <a:pt x="1457" y="719"/>
                    </a:lnTo>
                    <a:lnTo>
                      <a:pt x="1461" y="719"/>
                    </a:lnTo>
                    <a:lnTo>
                      <a:pt x="1461" y="713"/>
                    </a:lnTo>
                    <a:lnTo>
                      <a:pt x="1479" y="713"/>
                    </a:lnTo>
                    <a:lnTo>
                      <a:pt x="1479" y="709"/>
                    </a:lnTo>
                    <a:lnTo>
                      <a:pt x="1483" y="709"/>
                    </a:lnTo>
                    <a:lnTo>
                      <a:pt x="1483" y="701"/>
                    </a:lnTo>
                    <a:lnTo>
                      <a:pt x="1487" y="701"/>
                    </a:lnTo>
                    <a:lnTo>
                      <a:pt x="1487" y="695"/>
                    </a:lnTo>
                    <a:lnTo>
                      <a:pt x="1491" y="695"/>
                    </a:lnTo>
                    <a:lnTo>
                      <a:pt x="1491" y="689"/>
                    </a:lnTo>
                    <a:lnTo>
                      <a:pt x="1505" y="689"/>
                    </a:lnTo>
                    <a:lnTo>
                      <a:pt x="1505" y="685"/>
                    </a:lnTo>
                    <a:lnTo>
                      <a:pt x="1511" y="685"/>
                    </a:lnTo>
                    <a:lnTo>
                      <a:pt x="1511" y="681"/>
                    </a:lnTo>
                    <a:lnTo>
                      <a:pt x="1519" y="681"/>
                    </a:lnTo>
                    <a:lnTo>
                      <a:pt x="1519" y="679"/>
                    </a:lnTo>
                    <a:lnTo>
                      <a:pt x="1541" y="679"/>
                    </a:lnTo>
                    <a:lnTo>
                      <a:pt x="1541" y="675"/>
                    </a:lnTo>
                    <a:lnTo>
                      <a:pt x="1551" y="675"/>
                    </a:lnTo>
                    <a:lnTo>
                      <a:pt x="1551" y="671"/>
                    </a:lnTo>
                    <a:lnTo>
                      <a:pt x="1559" y="671"/>
                    </a:lnTo>
                    <a:lnTo>
                      <a:pt x="1559" y="667"/>
                    </a:lnTo>
                    <a:lnTo>
                      <a:pt x="1565" y="667"/>
                    </a:lnTo>
                    <a:lnTo>
                      <a:pt x="1565" y="665"/>
                    </a:lnTo>
                    <a:lnTo>
                      <a:pt x="1573" y="665"/>
                    </a:lnTo>
                    <a:lnTo>
                      <a:pt x="1573" y="661"/>
                    </a:lnTo>
                    <a:lnTo>
                      <a:pt x="1581" y="661"/>
                    </a:lnTo>
                    <a:lnTo>
                      <a:pt x="1581" y="657"/>
                    </a:lnTo>
                    <a:lnTo>
                      <a:pt x="1587" y="657"/>
                    </a:lnTo>
                    <a:lnTo>
                      <a:pt x="1587" y="651"/>
                    </a:lnTo>
                    <a:lnTo>
                      <a:pt x="1591" y="651"/>
                    </a:lnTo>
                    <a:lnTo>
                      <a:pt x="1591" y="645"/>
                    </a:lnTo>
                    <a:lnTo>
                      <a:pt x="1595" y="645"/>
                    </a:lnTo>
                    <a:lnTo>
                      <a:pt x="1595" y="639"/>
                    </a:lnTo>
                    <a:lnTo>
                      <a:pt x="1599" y="639"/>
                    </a:lnTo>
                    <a:lnTo>
                      <a:pt x="1599" y="633"/>
                    </a:lnTo>
                    <a:lnTo>
                      <a:pt x="1607" y="633"/>
                    </a:lnTo>
                    <a:lnTo>
                      <a:pt x="1607" y="627"/>
                    </a:lnTo>
                    <a:lnTo>
                      <a:pt x="1612" y="627"/>
                    </a:lnTo>
                    <a:lnTo>
                      <a:pt x="1612" y="623"/>
                    </a:lnTo>
                    <a:lnTo>
                      <a:pt x="1616" y="623"/>
                    </a:lnTo>
                    <a:lnTo>
                      <a:pt x="1616" y="617"/>
                    </a:lnTo>
                    <a:lnTo>
                      <a:pt x="1622" y="617"/>
                    </a:lnTo>
                    <a:lnTo>
                      <a:pt x="1622" y="613"/>
                    </a:lnTo>
                    <a:lnTo>
                      <a:pt x="1630" y="613"/>
                    </a:lnTo>
                    <a:lnTo>
                      <a:pt x="1630" y="609"/>
                    </a:lnTo>
                    <a:lnTo>
                      <a:pt x="1634" y="609"/>
                    </a:lnTo>
                    <a:lnTo>
                      <a:pt x="1634" y="607"/>
                    </a:lnTo>
                    <a:lnTo>
                      <a:pt x="1644" y="607"/>
                    </a:lnTo>
                    <a:lnTo>
                      <a:pt x="1644" y="599"/>
                    </a:lnTo>
                    <a:lnTo>
                      <a:pt x="1656" y="599"/>
                    </a:lnTo>
                    <a:lnTo>
                      <a:pt x="1656" y="591"/>
                    </a:lnTo>
                    <a:lnTo>
                      <a:pt x="1670" y="591"/>
                    </a:lnTo>
                    <a:lnTo>
                      <a:pt x="1670" y="585"/>
                    </a:lnTo>
                    <a:lnTo>
                      <a:pt x="1678" y="585"/>
                    </a:lnTo>
                    <a:lnTo>
                      <a:pt x="1678" y="583"/>
                    </a:lnTo>
                    <a:lnTo>
                      <a:pt x="1684" y="583"/>
                    </a:lnTo>
                    <a:lnTo>
                      <a:pt x="1684" y="577"/>
                    </a:lnTo>
                    <a:lnTo>
                      <a:pt x="1690" y="577"/>
                    </a:lnTo>
                    <a:lnTo>
                      <a:pt x="1690" y="575"/>
                    </a:lnTo>
                    <a:lnTo>
                      <a:pt x="1700" y="575"/>
                    </a:lnTo>
                    <a:lnTo>
                      <a:pt x="1700" y="571"/>
                    </a:lnTo>
                    <a:lnTo>
                      <a:pt x="1708" y="571"/>
                    </a:lnTo>
                    <a:lnTo>
                      <a:pt x="1708" y="569"/>
                    </a:lnTo>
                    <a:lnTo>
                      <a:pt x="1716" y="569"/>
                    </a:lnTo>
                    <a:lnTo>
                      <a:pt x="1716" y="565"/>
                    </a:lnTo>
                    <a:lnTo>
                      <a:pt x="1724" y="565"/>
                    </a:lnTo>
                    <a:lnTo>
                      <a:pt x="1724" y="561"/>
                    </a:lnTo>
                    <a:lnTo>
                      <a:pt x="1728" y="561"/>
                    </a:lnTo>
                    <a:lnTo>
                      <a:pt x="1728" y="557"/>
                    </a:lnTo>
                    <a:lnTo>
                      <a:pt x="1734" y="557"/>
                    </a:lnTo>
                    <a:lnTo>
                      <a:pt x="1734" y="551"/>
                    </a:lnTo>
                    <a:lnTo>
                      <a:pt x="1740" y="551"/>
                    </a:lnTo>
                    <a:lnTo>
                      <a:pt x="1740" y="547"/>
                    </a:lnTo>
                    <a:lnTo>
                      <a:pt x="1746" y="547"/>
                    </a:lnTo>
                    <a:lnTo>
                      <a:pt x="1746" y="543"/>
                    </a:lnTo>
                    <a:lnTo>
                      <a:pt x="1766" y="543"/>
                    </a:lnTo>
                    <a:lnTo>
                      <a:pt x="1766" y="537"/>
                    </a:lnTo>
                    <a:lnTo>
                      <a:pt x="1768" y="537"/>
                    </a:lnTo>
                    <a:lnTo>
                      <a:pt x="1768" y="526"/>
                    </a:lnTo>
                    <a:lnTo>
                      <a:pt x="1778" y="526"/>
                    </a:lnTo>
                    <a:lnTo>
                      <a:pt x="1778" y="524"/>
                    </a:lnTo>
                    <a:lnTo>
                      <a:pt x="1786" y="524"/>
                    </a:lnTo>
                    <a:lnTo>
                      <a:pt x="1786" y="516"/>
                    </a:lnTo>
                    <a:lnTo>
                      <a:pt x="1796" y="516"/>
                    </a:lnTo>
                    <a:lnTo>
                      <a:pt x="1796" y="510"/>
                    </a:lnTo>
                    <a:lnTo>
                      <a:pt x="1810" y="510"/>
                    </a:lnTo>
                    <a:lnTo>
                      <a:pt x="1810" y="506"/>
                    </a:lnTo>
                    <a:lnTo>
                      <a:pt x="1816" y="506"/>
                    </a:lnTo>
                    <a:lnTo>
                      <a:pt x="1816" y="498"/>
                    </a:lnTo>
                    <a:lnTo>
                      <a:pt x="1822" y="498"/>
                    </a:lnTo>
                    <a:lnTo>
                      <a:pt x="1822" y="494"/>
                    </a:lnTo>
                    <a:lnTo>
                      <a:pt x="1828" y="494"/>
                    </a:lnTo>
                    <a:lnTo>
                      <a:pt x="1828" y="488"/>
                    </a:lnTo>
                    <a:lnTo>
                      <a:pt x="1834" y="488"/>
                    </a:lnTo>
                    <a:lnTo>
                      <a:pt x="1834" y="484"/>
                    </a:lnTo>
                    <a:lnTo>
                      <a:pt x="1844" y="484"/>
                    </a:lnTo>
                    <a:lnTo>
                      <a:pt x="1844" y="480"/>
                    </a:lnTo>
                    <a:lnTo>
                      <a:pt x="1850" y="480"/>
                    </a:lnTo>
                    <a:lnTo>
                      <a:pt x="1850" y="476"/>
                    </a:lnTo>
                    <a:lnTo>
                      <a:pt x="1856" y="476"/>
                    </a:lnTo>
                    <a:lnTo>
                      <a:pt x="1856" y="472"/>
                    </a:lnTo>
                    <a:lnTo>
                      <a:pt x="1866" y="472"/>
                    </a:lnTo>
                    <a:lnTo>
                      <a:pt x="1866" y="468"/>
                    </a:lnTo>
                    <a:lnTo>
                      <a:pt x="1872" y="468"/>
                    </a:lnTo>
                    <a:lnTo>
                      <a:pt x="1872" y="464"/>
                    </a:lnTo>
                    <a:lnTo>
                      <a:pt x="1878" y="464"/>
                    </a:lnTo>
                    <a:lnTo>
                      <a:pt x="1878" y="458"/>
                    </a:lnTo>
                    <a:lnTo>
                      <a:pt x="1882" y="458"/>
                    </a:lnTo>
                    <a:lnTo>
                      <a:pt x="1882" y="454"/>
                    </a:lnTo>
                    <a:lnTo>
                      <a:pt x="1888" y="454"/>
                    </a:lnTo>
                    <a:lnTo>
                      <a:pt x="1888" y="450"/>
                    </a:lnTo>
                    <a:lnTo>
                      <a:pt x="1894" y="450"/>
                    </a:lnTo>
                    <a:lnTo>
                      <a:pt x="1894" y="444"/>
                    </a:lnTo>
                    <a:lnTo>
                      <a:pt x="1898" y="444"/>
                    </a:lnTo>
                    <a:lnTo>
                      <a:pt x="1898" y="442"/>
                    </a:lnTo>
                    <a:lnTo>
                      <a:pt x="1909" y="442"/>
                    </a:lnTo>
                    <a:lnTo>
                      <a:pt x="1909" y="438"/>
                    </a:lnTo>
                    <a:lnTo>
                      <a:pt x="1911" y="438"/>
                    </a:lnTo>
                    <a:lnTo>
                      <a:pt x="1911" y="434"/>
                    </a:lnTo>
                    <a:lnTo>
                      <a:pt x="1917" y="434"/>
                    </a:lnTo>
                    <a:lnTo>
                      <a:pt x="1917" y="428"/>
                    </a:lnTo>
                    <a:lnTo>
                      <a:pt x="1921" y="428"/>
                    </a:lnTo>
                    <a:lnTo>
                      <a:pt x="1921" y="424"/>
                    </a:lnTo>
                    <a:lnTo>
                      <a:pt x="1933" y="424"/>
                    </a:lnTo>
                    <a:lnTo>
                      <a:pt x="1933" y="420"/>
                    </a:lnTo>
                    <a:lnTo>
                      <a:pt x="1937" y="420"/>
                    </a:lnTo>
                    <a:lnTo>
                      <a:pt x="1937" y="414"/>
                    </a:lnTo>
                    <a:lnTo>
                      <a:pt x="1945" y="414"/>
                    </a:lnTo>
                    <a:lnTo>
                      <a:pt x="1945" y="408"/>
                    </a:lnTo>
                    <a:lnTo>
                      <a:pt x="1963" y="408"/>
                    </a:lnTo>
                    <a:lnTo>
                      <a:pt x="1963" y="404"/>
                    </a:lnTo>
                    <a:lnTo>
                      <a:pt x="1969" y="404"/>
                    </a:lnTo>
                    <a:lnTo>
                      <a:pt x="1969" y="400"/>
                    </a:lnTo>
                    <a:lnTo>
                      <a:pt x="1973" y="400"/>
                    </a:lnTo>
                    <a:lnTo>
                      <a:pt x="1973" y="394"/>
                    </a:lnTo>
                    <a:lnTo>
                      <a:pt x="1977" y="394"/>
                    </a:lnTo>
                    <a:lnTo>
                      <a:pt x="1977" y="392"/>
                    </a:lnTo>
                    <a:lnTo>
                      <a:pt x="1983" y="392"/>
                    </a:lnTo>
                    <a:lnTo>
                      <a:pt x="1983" y="388"/>
                    </a:lnTo>
                    <a:lnTo>
                      <a:pt x="1987" y="388"/>
                    </a:lnTo>
                    <a:lnTo>
                      <a:pt x="1987" y="384"/>
                    </a:lnTo>
                    <a:lnTo>
                      <a:pt x="1995" y="384"/>
                    </a:lnTo>
                    <a:lnTo>
                      <a:pt x="1995" y="380"/>
                    </a:lnTo>
                    <a:lnTo>
                      <a:pt x="2003" y="380"/>
                    </a:lnTo>
                    <a:lnTo>
                      <a:pt x="2003" y="376"/>
                    </a:lnTo>
                    <a:lnTo>
                      <a:pt x="2011" y="376"/>
                    </a:lnTo>
                    <a:lnTo>
                      <a:pt x="2011" y="372"/>
                    </a:lnTo>
                    <a:lnTo>
                      <a:pt x="2019" y="372"/>
                    </a:lnTo>
                    <a:lnTo>
                      <a:pt x="2019" y="368"/>
                    </a:lnTo>
                    <a:lnTo>
                      <a:pt x="2027" y="368"/>
                    </a:lnTo>
                    <a:lnTo>
                      <a:pt x="2027" y="364"/>
                    </a:lnTo>
                    <a:lnTo>
                      <a:pt x="2033" y="364"/>
                    </a:lnTo>
                    <a:lnTo>
                      <a:pt x="2033" y="360"/>
                    </a:lnTo>
                    <a:lnTo>
                      <a:pt x="2037" y="360"/>
                    </a:lnTo>
                    <a:lnTo>
                      <a:pt x="2037" y="352"/>
                    </a:lnTo>
                    <a:lnTo>
                      <a:pt x="2041" y="352"/>
                    </a:lnTo>
                    <a:lnTo>
                      <a:pt x="2041" y="346"/>
                    </a:lnTo>
                    <a:lnTo>
                      <a:pt x="2047" y="346"/>
                    </a:lnTo>
                    <a:lnTo>
                      <a:pt x="2047" y="344"/>
                    </a:lnTo>
                    <a:lnTo>
                      <a:pt x="2067" y="344"/>
                    </a:lnTo>
                    <a:lnTo>
                      <a:pt x="2067" y="340"/>
                    </a:lnTo>
                    <a:lnTo>
                      <a:pt x="2071" y="340"/>
                    </a:lnTo>
                    <a:lnTo>
                      <a:pt x="2071" y="336"/>
                    </a:lnTo>
                    <a:lnTo>
                      <a:pt x="2075" y="336"/>
                    </a:lnTo>
                    <a:lnTo>
                      <a:pt x="2075" y="330"/>
                    </a:lnTo>
                    <a:lnTo>
                      <a:pt x="2083" y="330"/>
                    </a:lnTo>
                    <a:lnTo>
                      <a:pt x="2083" y="326"/>
                    </a:lnTo>
                    <a:lnTo>
                      <a:pt x="2097" y="326"/>
                    </a:lnTo>
                    <a:lnTo>
                      <a:pt x="2097" y="322"/>
                    </a:lnTo>
                    <a:lnTo>
                      <a:pt x="2103" y="322"/>
                    </a:lnTo>
                    <a:lnTo>
                      <a:pt x="2103" y="317"/>
                    </a:lnTo>
                    <a:lnTo>
                      <a:pt x="2111" y="317"/>
                    </a:lnTo>
                    <a:lnTo>
                      <a:pt x="2111" y="315"/>
                    </a:lnTo>
                    <a:lnTo>
                      <a:pt x="2121" y="315"/>
                    </a:lnTo>
                    <a:lnTo>
                      <a:pt x="2121" y="307"/>
                    </a:lnTo>
                    <a:lnTo>
                      <a:pt x="2123" y="307"/>
                    </a:lnTo>
                    <a:lnTo>
                      <a:pt x="2123" y="301"/>
                    </a:lnTo>
                    <a:lnTo>
                      <a:pt x="2141" y="301"/>
                    </a:lnTo>
                    <a:lnTo>
                      <a:pt x="2141" y="289"/>
                    </a:lnTo>
                    <a:lnTo>
                      <a:pt x="2147" y="289"/>
                    </a:lnTo>
                    <a:lnTo>
                      <a:pt x="2147" y="285"/>
                    </a:lnTo>
                    <a:lnTo>
                      <a:pt x="2149" y="285"/>
                    </a:lnTo>
                    <a:lnTo>
                      <a:pt x="2149" y="281"/>
                    </a:lnTo>
                    <a:lnTo>
                      <a:pt x="2157" y="281"/>
                    </a:lnTo>
                    <a:lnTo>
                      <a:pt x="2157" y="279"/>
                    </a:lnTo>
                    <a:lnTo>
                      <a:pt x="2161" y="279"/>
                    </a:lnTo>
                    <a:lnTo>
                      <a:pt x="2161" y="275"/>
                    </a:lnTo>
                    <a:lnTo>
                      <a:pt x="2167" y="275"/>
                    </a:lnTo>
                    <a:lnTo>
                      <a:pt x="2167" y="273"/>
                    </a:lnTo>
                    <a:lnTo>
                      <a:pt x="2173" y="273"/>
                    </a:lnTo>
                    <a:lnTo>
                      <a:pt x="2173" y="267"/>
                    </a:lnTo>
                    <a:lnTo>
                      <a:pt x="2177" y="267"/>
                    </a:lnTo>
                    <a:lnTo>
                      <a:pt x="2177" y="263"/>
                    </a:lnTo>
                    <a:lnTo>
                      <a:pt x="2187" y="263"/>
                    </a:lnTo>
                    <a:lnTo>
                      <a:pt x="2187" y="261"/>
                    </a:lnTo>
                    <a:lnTo>
                      <a:pt x="2214" y="261"/>
                    </a:lnTo>
                    <a:lnTo>
                      <a:pt x="2214" y="255"/>
                    </a:lnTo>
                    <a:lnTo>
                      <a:pt x="2218" y="255"/>
                    </a:lnTo>
                    <a:lnTo>
                      <a:pt x="2218" y="251"/>
                    </a:lnTo>
                    <a:lnTo>
                      <a:pt x="2224" y="251"/>
                    </a:lnTo>
                    <a:lnTo>
                      <a:pt x="2224" y="247"/>
                    </a:lnTo>
                    <a:lnTo>
                      <a:pt x="2230" y="247"/>
                    </a:lnTo>
                    <a:lnTo>
                      <a:pt x="2230" y="243"/>
                    </a:lnTo>
                    <a:lnTo>
                      <a:pt x="2234" y="243"/>
                    </a:lnTo>
                    <a:lnTo>
                      <a:pt x="2234" y="237"/>
                    </a:lnTo>
                    <a:lnTo>
                      <a:pt x="2238" y="237"/>
                    </a:lnTo>
                    <a:lnTo>
                      <a:pt x="2238" y="231"/>
                    </a:lnTo>
                    <a:lnTo>
                      <a:pt x="2246" y="231"/>
                    </a:lnTo>
                    <a:lnTo>
                      <a:pt x="2246" y="229"/>
                    </a:lnTo>
                    <a:lnTo>
                      <a:pt x="2250" y="229"/>
                    </a:lnTo>
                    <a:lnTo>
                      <a:pt x="2250" y="223"/>
                    </a:lnTo>
                    <a:lnTo>
                      <a:pt x="2256" y="223"/>
                    </a:lnTo>
                    <a:lnTo>
                      <a:pt x="2256" y="221"/>
                    </a:lnTo>
                    <a:lnTo>
                      <a:pt x="2274" y="221"/>
                    </a:lnTo>
                    <a:lnTo>
                      <a:pt x="2274" y="217"/>
                    </a:lnTo>
                    <a:lnTo>
                      <a:pt x="2278" y="217"/>
                    </a:lnTo>
                    <a:lnTo>
                      <a:pt x="2278" y="215"/>
                    </a:lnTo>
                    <a:lnTo>
                      <a:pt x="2284" y="215"/>
                    </a:lnTo>
                    <a:lnTo>
                      <a:pt x="2284" y="213"/>
                    </a:lnTo>
                    <a:lnTo>
                      <a:pt x="2288" y="213"/>
                    </a:lnTo>
                    <a:lnTo>
                      <a:pt x="2288" y="207"/>
                    </a:lnTo>
                    <a:lnTo>
                      <a:pt x="2292" y="207"/>
                    </a:lnTo>
                    <a:lnTo>
                      <a:pt x="2292" y="201"/>
                    </a:lnTo>
                    <a:lnTo>
                      <a:pt x="2296" y="201"/>
                    </a:lnTo>
                    <a:lnTo>
                      <a:pt x="2296" y="197"/>
                    </a:lnTo>
                    <a:lnTo>
                      <a:pt x="2302" y="197"/>
                    </a:lnTo>
                    <a:lnTo>
                      <a:pt x="2302" y="193"/>
                    </a:lnTo>
                    <a:lnTo>
                      <a:pt x="2312" y="193"/>
                    </a:lnTo>
                    <a:lnTo>
                      <a:pt x="2312" y="191"/>
                    </a:lnTo>
                    <a:lnTo>
                      <a:pt x="2318" y="191"/>
                    </a:lnTo>
                    <a:lnTo>
                      <a:pt x="2318" y="187"/>
                    </a:lnTo>
                    <a:lnTo>
                      <a:pt x="2326" y="187"/>
                    </a:lnTo>
                    <a:lnTo>
                      <a:pt x="2326" y="183"/>
                    </a:lnTo>
                    <a:lnTo>
                      <a:pt x="2330" y="183"/>
                    </a:lnTo>
                    <a:lnTo>
                      <a:pt x="2330" y="179"/>
                    </a:lnTo>
                    <a:lnTo>
                      <a:pt x="2336" y="179"/>
                    </a:lnTo>
                    <a:lnTo>
                      <a:pt x="2336" y="173"/>
                    </a:lnTo>
                    <a:lnTo>
                      <a:pt x="2342" y="173"/>
                    </a:lnTo>
                    <a:lnTo>
                      <a:pt x="2342" y="169"/>
                    </a:lnTo>
                    <a:lnTo>
                      <a:pt x="2346" y="169"/>
                    </a:lnTo>
                    <a:lnTo>
                      <a:pt x="2346" y="163"/>
                    </a:lnTo>
                    <a:lnTo>
                      <a:pt x="2352" y="163"/>
                    </a:lnTo>
                    <a:lnTo>
                      <a:pt x="2352" y="159"/>
                    </a:lnTo>
                    <a:lnTo>
                      <a:pt x="2360" y="159"/>
                    </a:lnTo>
                    <a:lnTo>
                      <a:pt x="2360" y="155"/>
                    </a:lnTo>
                    <a:lnTo>
                      <a:pt x="2368" y="155"/>
                    </a:lnTo>
                    <a:lnTo>
                      <a:pt x="2368" y="151"/>
                    </a:lnTo>
                    <a:lnTo>
                      <a:pt x="2374" y="151"/>
                    </a:lnTo>
                    <a:lnTo>
                      <a:pt x="2374" y="149"/>
                    </a:lnTo>
                    <a:lnTo>
                      <a:pt x="2380" y="149"/>
                    </a:lnTo>
                    <a:lnTo>
                      <a:pt x="2380" y="145"/>
                    </a:lnTo>
                    <a:lnTo>
                      <a:pt x="2386" y="145"/>
                    </a:lnTo>
                    <a:lnTo>
                      <a:pt x="2386" y="139"/>
                    </a:lnTo>
                    <a:lnTo>
                      <a:pt x="2394" y="139"/>
                    </a:lnTo>
                    <a:lnTo>
                      <a:pt x="2394" y="135"/>
                    </a:lnTo>
                    <a:lnTo>
                      <a:pt x="2404" y="135"/>
                    </a:lnTo>
                    <a:lnTo>
                      <a:pt x="2404" y="131"/>
                    </a:lnTo>
                    <a:lnTo>
                      <a:pt x="2412" y="131"/>
                    </a:lnTo>
                    <a:lnTo>
                      <a:pt x="2412" y="127"/>
                    </a:lnTo>
                    <a:lnTo>
                      <a:pt x="2414" y="127"/>
                    </a:lnTo>
                    <a:lnTo>
                      <a:pt x="2414" y="119"/>
                    </a:lnTo>
                    <a:lnTo>
                      <a:pt x="2428" y="119"/>
                    </a:lnTo>
                    <a:lnTo>
                      <a:pt x="2428" y="117"/>
                    </a:lnTo>
                    <a:lnTo>
                      <a:pt x="2468" y="117"/>
                    </a:lnTo>
                    <a:lnTo>
                      <a:pt x="2468" y="113"/>
                    </a:lnTo>
                    <a:lnTo>
                      <a:pt x="2472" y="113"/>
                    </a:lnTo>
                    <a:lnTo>
                      <a:pt x="2472" y="105"/>
                    </a:lnTo>
                    <a:lnTo>
                      <a:pt x="2476" y="105"/>
                    </a:lnTo>
                    <a:lnTo>
                      <a:pt x="2476" y="102"/>
                    </a:lnTo>
                    <a:lnTo>
                      <a:pt x="2484" y="102"/>
                    </a:lnTo>
                    <a:lnTo>
                      <a:pt x="2484" y="94"/>
                    </a:lnTo>
                    <a:lnTo>
                      <a:pt x="2488" y="94"/>
                    </a:lnTo>
                    <a:lnTo>
                      <a:pt x="2488" y="88"/>
                    </a:lnTo>
                    <a:lnTo>
                      <a:pt x="2492" y="88"/>
                    </a:lnTo>
                    <a:lnTo>
                      <a:pt x="2492" y="84"/>
                    </a:lnTo>
                    <a:lnTo>
                      <a:pt x="2503" y="84"/>
                    </a:lnTo>
                    <a:lnTo>
                      <a:pt x="2503" y="76"/>
                    </a:lnTo>
                    <a:lnTo>
                      <a:pt x="2507" y="76"/>
                    </a:lnTo>
                    <a:lnTo>
                      <a:pt x="2507" y="70"/>
                    </a:lnTo>
                    <a:lnTo>
                      <a:pt x="2511" y="70"/>
                    </a:lnTo>
                    <a:lnTo>
                      <a:pt x="2511" y="66"/>
                    </a:lnTo>
                    <a:lnTo>
                      <a:pt x="2521" y="66"/>
                    </a:lnTo>
                    <a:lnTo>
                      <a:pt x="2521" y="56"/>
                    </a:lnTo>
                    <a:lnTo>
                      <a:pt x="2525" y="56"/>
                    </a:lnTo>
                    <a:lnTo>
                      <a:pt x="2525" y="46"/>
                    </a:lnTo>
                    <a:lnTo>
                      <a:pt x="2531" y="46"/>
                    </a:lnTo>
                    <a:lnTo>
                      <a:pt x="2531" y="42"/>
                    </a:lnTo>
                    <a:lnTo>
                      <a:pt x="2533" y="42"/>
                    </a:lnTo>
                    <a:lnTo>
                      <a:pt x="2533" y="34"/>
                    </a:lnTo>
                    <a:lnTo>
                      <a:pt x="2545" y="34"/>
                    </a:lnTo>
                    <a:lnTo>
                      <a:pt x="2545" y="30"/>
                    </a:lnTo>
                    <a:lnTo>
                      <a:pt x="2549" y="30"/>
                    </a:lnTo>
                    <a:lnTo>
                      <a:pt x="2549" y="26"/>
                    </a:lnTo>
                    <a:lnTo>
                      <a:pt x="2565" y="26"/>
                    </a:lnTo>
                    <a:lnTo>
                      <a:pt x="2565" y="20"/>
                    </a:lnTo>
                    <a:lnTo>
                      <a:pt x="2577" y="20"/>
                    </a:lnTo>
                    <a:lnTo>
                      <a:pt x="2577" y="14"/>
                    </a:lnTo>
                    <a:lnTo>
                      <a:pt x="2593" y="14"/>
                    </a:lnTo>
                    <a:lnTo>
                      <a:pt x="2593" y="10"/>
                    </a:lnTo>
                    <a:lnTo>
                      <a:pt x="2629" y="10"/>
                    </a:lnTo>
                    <a:lnTo>
                      <a:pt x="2629" y="0"/>
                    </a:lnTo>
                    <a:lnTo>
                      <a:pt x="2661" y="0"/>
                    </a:lnTo>
                  </a:path>
                </a:pathLst>
              </a:custGeom>
              <a:noFill/>
              <a:ln w="38100" cap="flat">
                <a:solidFill>
                  <a:schemeClr val="bg1"/>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pPr>
                <a:endParaRPr lang="en-GB" b="1" dirty="0">
                  <a:solidFill>
                    <a:srgbClr val="000000"/>
                  </a:solidFill>
                  <a:latin typeface="Arial" charset="0"/>
                  <a:ea typeface="ＭＳ Ｐゴシック" pitchFamily="34" charset="-128"/>
                </a:endParaRPr>
              </a:p>
            </p:txBody>
          </p:sp>
          <p:sp>
            <p:nvSpPr>
              <p:cNvPr id="87" name="Freeform 11"/>
              <p:cNvSpPr>
                <a:spLocks/>
              </p:cNvSpPr>
              <p:nvPr/>
            </p:nvSpPr>
            <p:spPr bwMode="auto">
              <a:xfrm>
                <a:off x="2639576" y="1815485"/>
                <a:ext cx="4202293" cy="2299150"/>
              </a:xfrm>
              <a:custGeom>
                <a:avLst/>
                <a:gdLst>
                  <a:gd name="T0" fmla="*/ 38 w 2663"/>
                  <a:gd name="T1" fmla="*/ 1453 h 1479"/>
                  <a:gd name="T2" fmla="*/ 74 w 2663"/>
                  <a:gd name="T3" fmla="*/ 1425 h 1479"/>
                  <a:gd name="T4" fmla="*/ 139 w 2663"/>
                  <a:gd name="T5" fmla="*/ 1403 h 1479"/>
                  <a:gd name="T6" fmla="*/ 173 w 2663"/>
                  <a:gd name="T7" fmla="*/ 1374 h 1479"/>
                  <a:gd name="T8" fmla="*/ 201 w 2663"/>
                  <a:gd name="T9" fmla="*/ 1346 h 1479"/>
                  <a:gd name="T10" fmla="*/ 243 w 2663"/>
                  <a:gd name="T11" fmla="*/ 1316 h 1479"/>
                  <a:gd name="T12" fmla="*/ 301 w 2663"/>
                  <a:gd name="T13" fmla="*/ 1298 h 1479"/>
                  <a:gd name="T14" fmla="*/ 331 w 2663"/>
                  <a:gd name="T15" fmla="*/ 1262 h 1479"/>
                  <a:gd name="T16" fmla="*/ 379 w 2663"/>
                  <a:gd name="T17" fmla="*/ 1234 h 1479"/>
                  <a:gd name="T18" fmla="*/ 432 w 2663"/>
                  <a:gd name="T19" fmla="*/ 1204 h 1479"/>
                  <a:gd name="T20" fmla="*/ 472 w 2663"/>
                  <a:gd name="T21" fmla="*/ 1182 h 1479"/>
                  <a:gd name="T22" fmla="*/ 508 w 2663"/>
                  <a:gd name="T23" fmla="*/ 1159 h 1479"/>
                  <a:gd name="T24" fmla="*/ 556 w 2663"/>
                  <a:gd name="T25" fmla="*/ 1133 h 1479"/>
                  <a:gd name="T26" fmla="*/ 586 w 2663"/>
                  <a:gd name="T27" fmla="*/ 1107 h 1479"/>
                  <a:gd name="T28" fmla="*/ 630 w 2663"/>
                  <a:gd name="T29" fmla="*/ 1083 h 1479"/>
                  <a:gd name="T30" fmla="*/ 668 w 2663"/>
                  <a:gd name="T31" fmla="*/ 1057 h 1479"/>
                  <a:gd name="T32" fmla="*/ 714 w 2663"/>
                  <a:gd name="T33" fmla="*/ 1031 h 1479"/>
                  <a:gd name="T34" fmla="*/ 757 w 2663"/>
                  <a:gd name="T35" fmla="*/ 1003 h 1479"/>
                  <a:gd name="T36" fmla="*/ 815 w 2663"/>
                  <a:gd name="T37" fmla="*/ 985 h 1479"/>
                  <a:gd name="T38" fmla="*/ 853 w 2663"/>
                  <a:gd name="T39" fmla="*/ 959 h 1479"/>
                  <a:gd name="T40" fmla="*/ 903 w 2663"/>
                  <a:gd name="T41" fmla="*/ 938 h 1479"/>
                  <a:gd name="T42" fmla="*/ 943 w 2663"/>
                  <a:gd name="T43" fmla="*/ 912 h 1479"/>
                  <a:gd name="T44" fmla="*/ 1005 w 2663"/>
                  <a:gd name="T45" fmla="*/ 894 h 1479"/>
                  <a:gd name="T46" fmla="*/ 1068 w 2663"/>
                  <a:gd name="T47" fmla="*/ 874 h 1479"/>
                  <a:gd name="T48" fmla="*/ 1112 w 2663"/>
                  <a:gd name="T49" fmla="*/ 854 h 1479"/>
                  <a:gd name="T50" fmla="*/ 1160 w 2663"/>
                  <a:gd name="T51" fmla="*/ 834 h 1479"/>
                  <a:gd name="T52" fmla="*/ 1200 w 2663"/>
                  <a:gd name="T53" fmla="*/ 814 h 1479"/>
                  <a:gd name="T54" fmla="*/ 1248 w 2663"/>
                  <a:gd name="T55" fmla="*/ 786 h 1479"/>
                  <a:gd name="T56" fmla="*/ 1294 w 2663"/>
                  <a:gd name="T57" fmla="*/ 764 h 1479"/>
                  <a:gd name="T58" fmla="*/ 1316 w 2663"/>
                  <a:gd name="T59" fmla="*/ 733 h 1479"/>
                  <a:gd name="T60" fmla="*/ 1371 w 2663"/>
                  <a:gd name="T61" fmla="*/ 711 h 1479"/>
                  <a:gd name="T62" fmla="*/ 1403 w 2663"/>
                  <a:gd name="T63" fmla="*/ 691 h 1479"/>
                  <a:gd name="T64" fmla="*/ 1441 w 2663"/>
                  <a:gd name="T65" fmla="*/ 673 h 1479"/>
                  <a:gd name="T66" fmla="*/ 1469 w 2663"/>
                  <a:gd name="T67" fmla="*/ 649 h 1479"/>
                  <a:gd name="T68" fmla="*/ 1525 w 2663"/>
                  <a:gd name="T69" fmla="*/ 629 h 1479"/>
                  <a:gd name="T70" fmla="*/ 1573 w 2663"/>
                  <a:gd name="T71" fmla="*/ 609 h 1479"/>
                  <a:gd name="T72" fmla="*/ 1638 w 2663"/>
                  <a:gd name="T73" fmla="*/ 589 h 1479"/>
                  <a:gd name="T74" fmla="*/ 1660 w 2663"/>
                  <a:gd name="T75" fmla="*/ 559 h 1479"/>
                  <a:gd name="T76" fmla="*/ 1704 w 2663"/>
                  <a:gd name="T77" fmla="*/ 543 h 1479"/>
                  <a:gd name="T78" fmla="*/ 1742 w 2663"/>
                  <a:gd name="T79" fmla="*/ 512 h 1479"/>
                  <a:gd name="T80" fmla="*/ 1786 w 2663"/>
                  <a:gd name="T81" fmla="*/ 494 h 1479"/>
                  <a:gd name="T82" fmla="*/ 1810 w 2663"/>
                  <a:gd name="T83" fmla="*/ 470 h 1479"/>
                  <a:gd name="T84" fmla="*/ 1842 w 2663"/>
                  <a:gd name="T85" fmla="*/ 452 h 1479"/>
                  <a:gd name="T86" fmla="*/ 1880 w 2663"/>
                  <a:gd name="T87" fmla="*/ 434 h 1479"/>
                  <a:gd name="T88" fmla="*/ 1939 w 2663"/>
                  <a:gd name="T89" fmla="*/ 406 h 1479"/>
                  <a:gd name="T90" fmla="*/ 1973 w 2663"/>
                  <a:gd name="T91" fmla="*/ 382 h 1479"/>
                  <a:gd name="T92" fmla="*/ 2005 w 2663"/>
                  <a:gd name="T93" fmla="*/ 356 h 1479"/>
                  <a:gd name="T94" fmla="*/ 2035 w 2663"/>
                  <a:gd name="T95" fmla="*/ 332 h 1479"/>
                  <a:gd name="T96" fmla="*/ 2093 w 2663"/>
                  <a:gd name="T97" fmla="*/ 316 h 1479"/>
                  <a:gd name="T98" fmla="*/ 2109 w 2663"/>
                  <a:gd name="T99" fmla="*/ 275 h 1479"/>
                  <a:gd name="T100" fmla="*/ 2151 w 2663"/>
                  <a:gd name="T101" fmla="*/ 255 h 1479"/>
                  <a:gd name="T102" fmla="*/ 2226 w 2663"/>
                  <a:gd name="T103" fmla="*/ 231 h 1479"/>
                  <a:gd name="T104" fmla="*/ 2284 w 2663"/>
                  <a:gd name="T105" fmla="*/ 209 h 1479"/>
                  <a:gd name="T106" fmla="*/ 2342 w 2663"/>
                  <a:gd name="T107" fmla="*/ 183 h 1479"/>
                  <a:gd name="T108" fmla="*/ 2384 w 2663"/>
                  <a:gd name="T109" fmla="*/ 149 h 1479"/>
                  <a:gd name="T110" fmla="*/ 2424 w 2663"/>
                  <a:gd name="T111" fmla="*/ 113 h 1479"/>
                  <a:gd name="T112" fmla="*/ 2470 w 2663"/>
                  <a:gd name="T113" fmla="*/ 94 h 1479"/>
                  <a:gd name="T114" fmla="*/ 2502 w 2663"/>
                  <a:gd name="T115" fmla="*/ 70 h 1479"/>
                  <a:gd name="T116" fmla="*/ 2563 w 2663"/>
                  <a:gd name="T117" fmla="*/ 50 h 1479"/>
                  <a:gd name="T118" fmla="*/ 2639 w 2663"/>
                  <a:gd name="T119" fmla="*/ 18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63" h="1479">
                    <a:moveTo>
                      <a:pt x="0" y="1479"/>
                    </a:moveTo>
                    <a:lnTo>
                      <a:pt x="0" y="1473"/>
                    </a:lnTo>
                    <a:lnTo>
                      <a:pt x="8" y="1473"/>
                    </a:lnTo>
                    <a:lnTo>
                      <a:pt x="8" y="1465"/>
                    </a:lnTo>
                    <a:lnTo>
                      <a:pt x="16" y="1465"/>
                    </a:lnTo>
                    <a:lnTo>
                      <a:pt x="16" y="1459"/>
                    </a:lnTo>
                    <a:lnTo>
                      <a:pt x="30" y="1459"/>
                    </a:lnTo>
                    <a:lnTo>
                      <a:pt x="30" y="1453"/>
                    </a:lnTo>
                    <a:lnTo>
                      <a:pt x="38" y="1453"/>
                    </a:lnTo>
                    <a:lnTo>
                      <a:pt x="38" y="1449"/>
                    </a:lnTo>
                    <a:lnTo>
                      <a:pt x="50" y="1449"/>
                    </a:lnTo>
                    <a:lnTo>
                      <a:pt x="50" y="1443"/>
                    </a:lnTo>
                    <a:lnTo>
                      <a:pt x="60" y="1443"/>
                    </a:lnTo>
                    <a:lnTo>
                      <a:pt x="60" y="1437"/>
                    </a:lnTo>
                    <a:lnTo>
                      <a:pt x="68" y="1437"/>
                    </a:lnTo>
                    <a:lnTo>
                      <a:pt x="68" y="1431"/>
                    </a:lnTo>
                    <a:lnTo>
                      <a:pt x="74" y="1431"/>
                    </a:lnTo>
                    <a:lnTo>
                      <a:pt x="74" y="1425"/>
                    </a:lnTo>
                    <a:lnTo>
                      <a:pt x="84" y="1425"/>
                    </a:lnTo>
                    <a:lnTo>
                      <a:pt x="84" y="1423"/>
                    </a:lnTo>
                    <a:lnTo>
                      <a:pt x="94" y="1423"/>
                    </a:lnTo>
                    <a:lnTo>
                      <a:pt x="94" y="1419"/>
                    </a:lnTo>
                    <a:lnTo>
                      <a:pt x="118" y="1419"/>
                    </a:lnTo>
                    <a:lnTo>
                      <a:pt x="118" y="1411"/>
                    </a:lnTo>
                    <a:lnTo>
                      <a:pt x="126" y="1411"/>
                    </a:lnTo>
                    <a:lnTo>
                      <a:pt x="126" y="1403"/>
                    </a:lnTo>
                    <a:lnTo>
                      <a:pt x="139" y="1403"/>
                    </a:lnTo>
                    <a:lnTo>
                      <a:pt x="139" y="1399"/>
                    </a:lnTo>
                    <a:lnTo>
                      <a:pt x="147" y="1399"/>
                    </a:lnTo>
                    <a:lnTo>
                      <a:pt x="147" y="1395"/>
                    </a:lnTo>
                    <a:lnTo>
                      <a:pt x="159" y="1395"/>
                    </a:lnTo>
                    <a:lnTo>
                      <a:pt x="159" y="1389"/>
                    </a:lnTo>
                    <a:lnTo>
                      <a:pt x="167" y="1389"/>
                    </a:lnTo>
                    <a:lnTo>
                      <a:pt x="167" y="1382"/>
                    </a:lnTo>
                    <a:lnTo>
                      <a:pt x="173" y="1382"/>
                    </a:lnTo>
                    <a:lnTo>
                      <a:pt x="173" y="1374"/>
                    </a:lnTo>
                    <a:lnTo>
                      <a:pt x="177" y="1374"/>
                    </a:lnTo>
                    <a:lnTo>
                      <a:pt x="177" y="1366"/>
                    </a:lnTo>
                    <a:lnTo>
                      <a:pt x="181" y="1366"/>
                    </a:lnTo>
                    <a:lnTo>
                      <a:pt x="181" y="1358"/>
                    </a:lnTo>
                    <a:lnTo>
                      <a:pt x="189" y="1358"/>
                    </a:lnTo>
                    <a:lnTo>
                      <a:pt x="189" y="1354"/>
                    </a:lnTo>
                    <a:lnTo>
                      <a:pt x="197" y="1354"/>
                    </a:lnTo>
                    <a:lnTo>
                      <a:pt x="197" y="1346"/>
                    </a:lnTo>
                    <a:lnTo>
                      <a:pt x="201" y="1346"/>
                    </a:lnTo>
                    <a:lnTo>
                      <a:pt x="201" y="1340"/>
                    </a:lnTo>
                    <a:lnTo>
                      <a:pt x="213" y="1340"/>
                    </a:lnTo>
                    <a:lnTo>
                      <a:pt x="213" y="1334"/>
                    </a:lnTo>
                    <a:lnTo>
                      <a:pt x="227" y="1334"/>
                    </a:lnTo>
                    <a:lnTo>
                      <a:pt x="227" y="1330"/>
                    </a:lnTo>
                    <a:lnTo>
                      <a:pt x="237" y="1330"/>
                    </a:lnTo>
                    <a:lnTo>
                      <a:pt x="237" y="1322"/>
                    </a:lnTo>
                    <a:lnTo>
                      <a:pt x="243" y="1322"/>
                    </a:lnTo>
                    <a:lnTo>
                      <a:pt x="243" y="1316"/>
                    </a:lnTo>
                    <a:lnTo>
                      <a:pt x="257" y="1316"/>
                    </a:lnTo>
                    <a:lnTo>
                      <a:pt x="257" y="1312"/>
                    </a:lnTo>
                    <a:lnTo>
                      <a:pt x="265" y="1312"/>
                    </a:lnTo>
                    <a:lnTo>
                      <a:pt x="265" y="1308"/>
                    </a:lnTo>
                    <a:lnTo>
                      <a:pt x="273" y="1308"/>
                    </a:lnTo>
                    <a:lnTo>
                      <a:pt x="273" y="1302"/>
                    </a:lnTo>
                    <a:lnTo>
                      <a:pt x="283" y="1302"/>
                    </a:lnTo>
                    <a:lnTo>
                      <a:pt x="283" y="1298"/>
                    </a:lnTo>
                    <a:lnTo>
                      <a:pt x="301" y="1298"/>
                    </a:lnTo>
                    <a:lnTo>
                      <a:pt x="301" y="1290"/>
                    </a:lnTo>
                    <a:lnTo>
                      <a:pt x="309" y="1290"/>
                    </a:lnTo>
                    <a:lnTo>
                      <a:pt x="309" y="1280"/>
                    </a:lnTo>
                    <a:lnTo>
                      <a:pt x="317" y="1280"/>
                    </a:lnTo>
                    <a:lnTo>
                      <a:pt x="317" y="1272"/>
                    </a:lnTo>
                    <a:lnTo>
                      <a:pt x="325" y="1272"/>
                    </a:lnTo>
                    <a:lnTo>
                      <a:pt x="325" y="1266"/>
                    </a:lnTo>
                    <a:lnTo>
                      <a:pt x="331" y="1266"/>
                    </a:lnTo>
                    <a:lnTo>
                      <a:pt x="331" y="1262"/>
                    </a:lnTo>
                    <a:lnTo>
                      <a:pt x="341" y="1262"/>
                    </a:lnTo>
                    <a:lnTo>
                      <a:pt x="341" y="1254"/>
                    </a:lnTo>
                    <a:lnTo>
                      <a:pt x="351" y="1254"/>
                    </a:lnTo>
                    <a:lnTo>
                      <a:pt x="351" y="1250"/>
                    </a:lnTo>
                    <a:lnTo>
                      <a:pt x="361" y="1250"/>
                    </a:lnTo>
                    <a:lnTo>
                      <a:pt x="361" y="1242"/>
                    </a:lnTo>
                    <a:lnTo>
                      <a:pt x="367" y="1242"/>
                    </a:lnTo>
                    <a:lnTo>
                      <a:pt x="367" y="1234"/>
                    </a:lnTo>
                    <a:lnTo>
                      <a:pt x="379" y="1234"/>
                    </a:lnTo>
                    <a:lnTo>
                      <a:pt x="379" y="1228"/>
                    </a:lnTo>
                    <a:lnTo>
                      <a:pt x="389" y="1228"/>
                    </a:lnTo>
                    <a:lnTo>
                      <a:pt x="389" y="1224"/>
                    </a:lnTo>
                    <a:lnTo>
                      <a:pt x="397" y="1224"/>
                    </a:lnTo>
                    <a:lnTo>
                      <a:pt x="397" y="1212"/>
                    </a:lnTo>
                    <a:lnTo>
                      <a:pt x="417" y="1212"/>
                    </a:lnTo>
                    <a:lnTo>
                      <a:pt x="417" y="1208"/>
                    </a:lnTo>
                    <a:lnTo>
                      <a:pt x="432" y="1208"/>
                    </a:lnTo>
                    <a:lnTo>
                      <a:pt x="432" y="1204"/>
                    </a:lnTo>
                    <a:lnTo>
                      <a:pt x="438" y="1204"/>
                    </a:lnTo>
                    <a:lnTo>
                      <a:pt x="438" y="1200"/>
                    </a:lnTo>
                    <a:lnTo>
                      <a:pt x="444" y="1200"/>
                    </a:lnTo>
                    <a:lnTo>
                      <a:pt x="444" y="1192"/>
                    </a:lnTo>
                    <a:lnTo>
                      <a:pt x="456" y="1192"/>
                    </a:lnTo>
                    <a:lnTo>
                      <a:pt x="456" y="1188"/>
                    </a:lnTo>
                    <a:lnTo>
                      <a:pt x="466" y="1188"/>
                    </a:lnTo>
                    <a:lnTo>
                      <a:pt x="466" y="1182"/>
                    </a:lnTo>
                    <a:lnTo>
                      <a:pt x="472" y="1182"/>
                    </a:lnTo>
                    <a:lnTo>
                      <a:pt x="472" y="1178"/>
                    </a:lnTo>
                    <a:lnTo>
                      <a:pt x="484" y="1178"/>
                    </a:lnTo>
                    <a:lnTo>
                      <a:pt x="484" y="1174"/>
                    </a:lnTo>
                    <a:lnTo>
                      <a:pt x="490" y="1174"/>
                    </a:lnTo>
                    <a:lnTo>
                      <a:pt x="490" y="1167"/>
                    </a:lnTo>
                    <a:lnTo>
                      <a:pt x="500" y="1167"/>
                    </a:lnTo>
                    <a:lnTo>
                      <a:pt x="500" y="1163"/>
                    </a:lnTo>
                    <a:lnTo>
                      <a:pt x="508" y="1163"/>
                    </a:lnTo>
                    <a:lnTo>
                      <a:pt x="508" y="1159"/>
                    </a:lnTo>
                    <a:lnTo>
                      <a:pt x="518" y="1159"/>
                    </a:lnTo>
                    <a:lnTo>
                      <a:pt x="518" y="1155"/>
                    </a:lnTo>
                    <a:lnTo>
                      <a:pt x="526" y="1155"/>
                    </a:lnTo>
                    <a:lnTo>
                      <a:pt x="526" y="1147"/>
                    </a:lnTo>
                    <a:lnTo>
                      <a:pt x="530" y="1147"/>
                    </a:lnTo>
                    <a:lnTo>
                      <a:pt x="530" y="1139"/>
                    </a:lnTo>
                    <a:lnTo>
                      <a:pt x="544" y="1139"/>
                    </a:lnTo>
                    <a:lnTo>
                      <a:pt x="544" y="1133"/>
                    </a:lnTo>
                    <a:lnTo>
                      <a:pt x="556" y="1133"/>
                    </a:lnTo>
                    <a:lnTo>
                      <a:pt x="556" y="1129"/>
                    </a:lnTo>
                    <a:lnTo>
                      <a:pt x="564" y="1129"/>
                    </a:lnTo>
                    <a:lnTo>
                      <a:pt x="564" y="1123"/>
                    </a:lnTo>
                    <a:lnTo>
                      <a:pt x="570" y="1123"/>
                    </a:lnTo>
                    <a:lnTo>
                      <a:pt x="570" y="1117"/>
                    </a:lnTo>
                    <a:lnTo>
                      <a:pt x="576" y="1117"/>
                    </a:lnTo>
                    <a:lnTo>
                      <a:pt x="576" y="1111"/>
                    </a:lnTo>
                    <a:lnTo>
                      <a:pt x="586" y="1111"/>
                    </a:lnTo>
                    <a:lnTo>
                      <a:pt x="586" y="1107"/>
                    </a:lnTo>
                    <a:lnTo>
                      <a:pt x="588" y="1107"/>
                    </a:lnTo>
                    <a:lnTo>
                      <a:pt x="588" y="1099"/>
                    </a:lnTo>
                    <a:lnTo>
                      <a:pt x="594" y="1099"/>
                    </a:lnTo>
                    <a:lnTo>
                      <a:pt x="594" y="1093"/>
                    </a:lnTo>
                    <a:lnTo>
                      <a:pt x="602" y="1093"/>
                    </a:lnTo>
                    <a:lnTo>
                      <a:pt x="602" y="1087"/>
                    </a:lnTo>
                    <a:lnTo>
                      <a:pt x="612" y="1087"/>
                    </a:lnTo>
                    <a:lnTo>
                      <a:pt x="612" y="1083"/>
                    </a:lnTo>
                    <a:lnTo>
                      <a:pt x="630" y="1083"/>
                    </a:lnTo>
                    <a:lnTo>
                      <a:pt x="630" y="1077"/>
                    </a:lnTo>
                    <a:lnTo>
                      <a:pt x="644" y="1077"/>
                    </a:lnTo>
                    <a:lnTo>
                      <a:pt x="644" y="1075"/>
                    </a:lnTo>
                    <a:lnTo>
                      <a:pt x="650" y="1075"/>
                    </a:lnTo>
                    <a:lnTo>
                      <a:pt x="650" y="1067"/>
                    </a:lnTo>
                    <a:lnTo>
                      <a:pt x="656" y="1067"/>
                    </a:lnTo>
                    <a:lnTo>
                      <a:pt x="656" y="1063"/>
                    </a:lnTo>
                    <a:lnTo>
                      <a:pt x="668" y="1063"/>
                    </a:lnTo>
                    <a:lnTo>
                      <a:pt x="668" y="1057"/>
                    </a:lnTo>
                    <a:lnTo>
                      <a:pt x="676" y="1057"/>
                    </a:lnTo>
                    <a:lnTo>
                      <a:pt x="676" y="1049"/>
                    </a:lnTo>
                    <a:lnTo>
                      <a:pt x="682" y="1049"/>
                    </a:lnTo>
                    <a:lnTo>
                      <a:pt x="682" y="1043"/>
                    </a:lnTo>
                    <a:lnTo>
                      <a:pt x="704" y="1043"/>
                    </a:lnTo>
                    <a:lnTo>
                      <a:pt x="704" y="1037"/>
                    </a:lnTo>
                    <a:lnTo>
                      <a:pt x="710" y="1037"/>
                    </a:lnTo>
                    <a:lnTo>
                      <a:pt x="710" y="1031"/>
                    </a:lnTo>
                    <a:lnTo>
                      <a:pt x="714" y="1031"/>
                    </a:lnTo>
                    <a:lnTo>
                      <a:pt x="714" y="1023"/>
                    </a:lnTo>
                    <a:lnTo>
                      <a:pt x="720" y="1023"/>
                    </a:lnTo>
                    <a:lnTo>
                      <a:pt x="720" y="1017"/>
                    </a:lnTo>
                    <a:lnTo>
                      <a:pt x="731" y="1017"/>
                    </a:lnTo>
                    <a:lnTo>
                      <a:pt x="731" y="1013"/>
                    </a:lnTo>
                    <a:lnTo>
                      <a:pt x="743" y="1013"/>
                    </a:lnTo>
                    <a:lnTo>
                      <a:pt x="743" y="1007"/>
                    </a:lnTo>
                    <a:lnTo>
                      <a:pt x="757" y="1007"/>
                    </a:lnTo>
                    <a:lnTo>
                      <a:pt x="757" y="1003"/>
                    </a:lnTo>
                    <a:lnTo>
                      <a:pt x="765" y="1003"/>
                    </a:lnTo>
                    <a:lnTo>
                      <a:pt x="765" y="999"/>
                    </a:lnTo>
                    <a:lnTo>
                      <a:pt x="777" y="999"/>
                    </a:lnTo>
                    <a:lnTo>
                      <a:pt x="777" y="993"/>
                    </a:lnTo>
                    <a:lnTo>
                      <a:pt x="795" y="993"/>
                    </a:lnTo>
                    <a:lnTo>
                      <a:pt x="795" y="991"/>
                    </a:lnTo>
                    <a:lnTo>
                      <a:pt x="805" y="991"/>
                    </a:lnTo>
                    <a:lnTo>
                      <a:pt x="805" y="985"/>
                    </a:lnTo>
                    <a:lnTo>
                      <a:pt x="815" y="985"/>
                    </a:lnTo>
                    <a:lnTo>
                      <a:pt x="815" y="979"/>
                    </a:lnTo>
                    <a:lnTo>
                      <a:pt x="821" y="979"/>
                    </a:lnTo>
                    <a:lnTo>
                      <a:pt x="821" y="973"/>
                    </a:lnTo>
                    <a:lnTo>
                      <a:pt x="835" y="973"/>
                    </a:lnTo>
                    <a:lnTo>
                      <a:pt x="835" y="971"/>
                    </a:lnTo>
                    <a:lnTo>
                      <a:pt x="845" y="971"/>
                    </a:lnTo>
                    <a:lnTo>
                      <a:pt x="845" y="965"/>
                    </a:lnTo>
                    <a:lnTo>
                      <a:pt x="853" y="965"/>
                    </a:lnTo>
                    <a:lnTo>
                      <a:pt x="853" y="959"/>
                    </a:lnTo>
                    <a:lnTo>
                      <a:pt x="863" y="959"/>
                    </a:lnTo>
                    <a:lnTo>
                      <a:pt x="863" y="954"/>
                    </a:lnTo>
                    <a:lnTo>
                      <a:pt x="869" y="954"/>
                    </a:lnTo>
                    <a:lnTo>
                      <a:pt x="869" y="946"/>
                    </a:lnTo>
                    <a:lnTo>
                      <a:pt x="883" y="946"/>
                    </a:lnTo>
                    <a:lnTo>
                      <a:pt x="883" y="944"/>
                    </a:lnTo>
                    <a:lnTo>
                      <a:pt x="893" y="944"/>
                    </a:lnTo>
                    <a:lnTo>
                      <a:pt x="893" y="938"/>
                    </a:lnTo>
                    <a:lnTo>
                      <a:pt x="903" y="938"/>
                    </a:lnTo>
                    <a:lnTo>
                      <a:pt x="903" y="932"/>
                    </a:lnTo>
                    <a:lnTo>
                      <a:pt x="911" y="932"/>
                    </a:lnTo>
                    <a:lnTo>
                      <a:pt x="911" y="926"/>
                    </a:lnTo>
                    <a:lnTo>
                      <a:pt x="923" y="926"/>
                    </a:lnTo>
                    <a:lnTo>
                      <a:pt x="923" y="924"/>
                    </a:lnTo>
                    <a:lnTo>
                      <a:pt x="933" y="924"/>
                    </a:lnTo>
                    <a:lnTo>
                      <a:pt x="933" y="918"/>
                    </a:lnTo>
                    <a:lnTo>
                      <a:pt x="943" y="918"/>
                    </a:lnTo>
                    <a:lnTo>
                      <a:pt x="943" y="912"/>
                    </a:lnTo>
                    <a:lnTo>
                      <a:pt x="957" y="912"/>
                    </a:lnTo>
                    <a:lnTo>
                      <a:pt x="957" y="908"/>
                    </a:lnTo>
                    <a:lnTo>
                      <a:pt x="973" y="908"/>
                    </a:lnTo>
                    <a:lnTo>
                      <a:pt x="973" y="902"/>
                    </a:lnTo>
                    <a:lnTo>
                      <a:pt x="983" y="902"/>
                    </a:lnTo>
                    <a:lnTo>
                      <a:pt x="983" y="898"/>
                    </a:lnTo>
                    <a:lnTo>
                      <a:pt x="995" y="898"/>
                    </a:lnTo>
                    <a:lnTo>
                      <a:pt x="995" y="894"/>
                    </a:lnTo>
                    <a:lnTo>
                      <a:pt x="1005" y="894"/>
                    </a:lnTo>
                    <a:lnTo>
                      <a:pt x="1005" y="890"/>
                    </a:lnTo>
                    <a:lnTo>
                      <a:pt x="1017" y="890"/>
                    </a:lnTo>
                    <a:lnTo>
                      <a:pt x="1017" y="886"/>
                    </a:lnTo>
                    <a:lnTo>
                      <a:pt x="1026" y="886"/>
                    </a:lnTo>
                    <a:lnTo>
                      <a:pt x="1026" y="882"/>
                    </a:lnTo>
                    <a:lnTo>
                      <a:pt x="1058" y="882"/>
                    </a:lnTo>
                    <a:lnTo>
                      <a:pt x="1058" y="878"/>
                    </a:lnTo>
                    <a:lnTo>
                      <a:pt x="1068" y="878"/>
                    </a:lnTo>
                    <a:lnTo>
                      <a:pt x="1068" y="874"/>
                    </a:lnTo>
                    <a:lnTo>
                      <a:pt x="1076" y="874"/>
                    </a:lnTo>
                    <a:lnTo>
                      <a:pt x="1076" y="870"/>
                    </a:lnTo>
                    <a:lnTo>
                      <a:pt x="1086" y="870"/>
                    </a:lnTo>
                    <a:lnTo>
                      <a:pt x="1086" y="866"/>
                    </a:lnTo>
                    <a:lnTo>
                      <a:pt x="1094" y="866"/>
                    </a:lnTo>
                    <a:lnTo>
                      <a:pt x="1094" y="858"/>
                    </a:lnTo>
                    <a:lnTo>
                      <a:pt x="1100" y="858"/>
                    </a:lnTo>
                    <a:lnTo>
                      <a:pt x="1100" y="854"/>
                    </a:lnTo>
                    <a:lnTo>
                      <a:pt x="1112" y="854"/>
                    </a:lnTo>
                    <a:lnTo>
                      <a:pt x="1112" y="850"/>
                    </a:lnTo>
                    <a:lnTo>
                      <a:pt x="1122" y="850"/>
                    </a:lnTo>
                    <a:lnTo>
                      <a:pt x="1122" y="844"/>
                    </a:lnTo>
                    <a:lnTo>
                      <a:pt x="1136" y="844"/>
                    </a:lnTo>
                    <a:lnTo>
                      <a:pt x="1136" y="840"/>
                    </a:lnTo>
                    <a:lnTo>
                      <a:pt x="1150" y="840"/>
                    </a:lnTo>
                    <a:lnTo>
                      <a:pt x="1150" y="836"/>
                    </a:lnTo>
                    <a:lnTo>
                      <a:pt x="1160" y="836"/>
                    </a:lnTo>
                    <a:lnTo>
                      <a:pt x="1160" y="834"/>
                    </a:lnTo>
                    <a:lnTo>
                      <a:pt x="1168" y="834"/>
                    </a:lnTo>
                    <a:lnTo>
                      <a:pt x="1168" y="830"/>
                    </a:lnTo>
                    <a:lnTo>
                      <a:pt x="1178" y="830"/>
                    </a:lnTo>
                    <a:lnTo>
                      <a:pt x="1178" y="824"/>
                    </a:lnTo>
                    <a:lnTo>
                      <a:pt x="1186" y="824"/>
                    </a:lnTo>
                    <a:lnTo>
                      <a:pt x="1186" y="820"/>
                    </a:lnTo>
                    <a:lnTo>
                      <a:pt x="1194" y="820"/>
                    </a:lnTo>
                    <a:lnTo>
                      <a:pt x="1194" y="814"/>
                    </a:lnTo>
                    <a:lnTo>
                      <a:pt x="1200" y="814"/>
                    </a:lnTo>
                    <a:lnTo>
                      <a:pt x="1200" y="806"/>
                    </a:lnTo>
                    <a:lnTo>
                      <a:pt x="1208" y="806"/>
                    </a:lnTo>
                    <a:lnTo>
                      <a:pt x="1208" y="800"/>
                    </a:lnTo>
                    <a:lnTo>
                      <a:pt x="1232" y="800"/>
                    </a:lnTo>
                    <a:lnTo>
                      <a:pt x="1232" y="796"/>
                    </a:lnTo>
                    <a:lnTo>
                      <a:pt x="1240" y="796"/>
                    </a:lnTo>
                    <a:lnTo>
                      <a:pt x="1240" y="790"/>
                    </a:lnTo>
                    <a:lnTo>
                      <a:pt x="1248" y="790"/>
                    </a:lnTo>
                    <a:lnTo>
                      <a:pt x="1248" y="786"/>
                    </a:lnTo>
                    <a:lnTo>
                      <a:pt x="1256" y="786"/>
                    </a:lnTo>
                    <a:lnTo>
                      <a:pt x="1256" y="776"/>
                    </a:lnTo>
                    <a:lnTo>
                      <a:pt x="1268" y="776"/>
                    </a:lnTo>
                    <a:lnTo>
                      <a:pt x="1268" y="774"/>
                    </a:lnTo>
                    <a:lnTo>
                      <a:pt x="1280" y="774"/>
                    </a:lnTo>
                    <a:lnTo>
                      <a:pt x="1280" y="770"/>
                    </a:lnTo>
                    <a:lnTo>
                      <a:pt x="1288" y="770"/>
                    </a:lnTo>
                    <a:lnTo>
                      <a:pt x="1288" y="764"/>
                    </a:lnTo>
                    <a:lnTo>
                      <a:pt x="1294" y="764"/>
                    </a:lnTo>
                    <a:lnTo>
                      <a:pt x="1294" y="758"/>
                    </a:lnTo>
                    <a:lnTo>
                      <a:pt x="1300" y="758"/>
                    </a:lnTo>
                    <a:lnTo>
                      <a:pt x="1300" y="752"/>
                    </a:lnTo>
                    <a:lnTo>
                      <a:pt x="1306" y="752"/>
                    </a:lnTo>
                    <a:lnTo>
                      <a:pt x="1306" y="748"/>
                    </a:lnTo>
                    <a:lnTo>
                      <a:pt x="1310" y="748"/>
                    </a:lnTo>
                    <a:lnTo>
                      <a:pt x="1310" y="741"/>
                    </a:lnTo>
                    <a:lnTo>
                      <a:pt x="1316" y="741"/>
                    </a:lnTo>
                    <a:lnTo>
                      <a:pt x="1316" y="733"/>
                    </a:lnTo>
                    <a:lnTo>
                      <a:pt x="1327" y="733"/>
                    </a:lnTo>
                    <a:lnTo>
                      <a:pt x="1327" y="729"/>
                    </a:lnTo>
                    <a:lnTo>
                      <a:pt x="1337" y="729"/>
                    </a:lnTo>
                    <a:lnTo>
                      <a:pt x="1337" y="721"/>
                    </a:lnTo>
                    <a:lnTo>
                      <a:pt x="1345" y="721"/>
                    </a:lnTo>
                    <a:lnTo>
                      <a:pt x="1345" y="717"/>
                    </a:lnTo>
                    <a:lnTo>
                      <a:pt x="1353" y="717"/>
                    </a:lnTo>
                    <a:lnTo>
                      <a:pt x="1353" y="711"/>
                    </a:lnTo>
                    <a:lnTo>
                      <a:pt x="1371" y="711"/>
                    </a:lnTo>
                    <a:lnTo>
                      <a:pt x="1371" y="707"/>
                    </a:lnTo>
                    <a:lnTo>
                      <a:pt x="1379" y="707"/>
                    </a:lnTo>
                    <a:lnTo>
                      <a:pt x="1379" y="701"/>
                    </a:lnTo>
                    <a:lnTo>
                      <a:pt x="1389" y="701"/>
                    </a:lnTo>
                    <a:lnTo>
                      <a:pt x="1389" y="697"/>
                    </a:lnTo>
                    <a:lnTo>
                      <a:pt x="1395" y="697"/>
                    </a:lnTo>
                    <a:lnTo>
                      <a:pt x="1395" y="693"/>
                    </a:lnTo>
                    <a:lnTo>
                      <a:pt x="1403" y="693"/>
                    </a:lnTo>
                    <a:lnTo>
                      <a:pt x="1403" y="691"/>
                    </a:lnTo>
                    <a:lnTo>
                      <a:pt x="1413" y="691"/>
                    </a:lnTo>
                    <a:lnTo>
                      <a:pt x="1413" y="685"/>
                    </a:lnTo>
                    <a:lnTo>
                      <a:pt x="1419" y="685"/>
                    </a:lnTo>
                    <a:lnTo>
                      <a:pt x="1419" y="681"/>
                    </a:lnTo>
                    <a:lnTo>
                      <a:pt x="1427" y="681"/>
                    </a:lnTo>
                    <a:lnTo>
                      <a:pt x="1427" y="677"/>
                    </a:lnTo>
                    <a:lnTo>
                      <a:pt x="1435" y="677"/>
                    </a:lnTo>
                    <a:lnTo>
                      <a:pt x="1435" y="673"/>
                    </a:lnTo>
                    <a:lnTo>
                      <a:pt x="1441" y="673"/>
                    </a:lnTo>
                    <a:lnTo>
                      <a:pt x="1441" y="669"/>
                    </a:lnTo>
                    <a:lnTo>
                      <a:pt x="1445" y="669"/>
                    </a:lnTo>
                    <a:lnTo>
                      <a:pt x="1445" y="663"/>
                    </a:lnTo>
                    <a:lnTo>
                      <a:pt x="1453" y="663"/>
                    </a:lnTo>
                    <a:lnTo>
                      <a:pt x="1453" y="659"/>
                    </a:lnTo>
                    <a:lnTo>
                      <a:pt x="1461" y="659"/>
                    </a:lnTo>
                    <a:lnTo>
                      <a:pt x="1461" y="655"/>
                    </a:lnTo>
                    <a:lnTo>
                      <a:pt x="1469" y="655"/>
                    </a:lnTo>
                    <a:lnTo>
                      <a:pt x="1469" y="649"/>
                    </a:lnTo>
                    <a:lnTo>
                      <a:pt x="1477" y="649"/>
                    </a:lnTo>
                    <a:lnTo>
                      <a:pt x="1477" y="643"/>
                    </a:lnTo>
                    <a:lnTo>
                      <a:pt x="1489" y="643"/>
                    </a:lnTo>
                    <a:lnTo>
                      <a:pt x="1489" y="637"/>
                    </a:lnTo>
                    <a:lnTo>
                      <a:pt x="1493" y="637"/>
                    </a:lnTo>
                    <a:lnTo>
                      <a:pt x="1493" y="631"/>
                    </a:lnTo>
                    <a:lnTo>
                      <a:pt x="1513" y="631"/>
                    </a:lnTo>
                    <a:lnTo>
                      <a:pt x="1513" y="629"/>
                    </a:lnTo>
                    <a:lnTo>
                      <a:pt x="1525" y="629"/>
                    </a:lnTo>
                    <a:lnTo>
                      <a:pt x="1525" y="623"/>
                    </a:lnTo>
                    <a:lnTo>
                      <a:pt x="1535" y="623"/>
                    </a:lnTo>
                    <a:lnTo>
                      <a:pt x="1535" y="619"/>
                    </a:lnTo>
                    <a:lnTo>
                      <a:pt x="1547" y="619"/>
                    </a:lnTo>
                    <a:lnTo>
                      <a:pt x="1547" y="617"/>
                    </a:lnTo>
                    <a:lnTo>
                      <a:pt x="1561" y="617"/>
                    </a:lnTo>
                    <a:lnTo>
                      <a:pt x="1561" y="615"/>
                    </a:lnTo>
                    <a:lnTo>
                      <a:pt x="1573" y="615"/>
                    </a:lnTo>
                    <a:lnTo>
                      <a:pt x="1573" y="609"/>
                    </a:lnTo>
                    <a:lnTo>
                      <a:pt x="1587" y="609"/>
                    </a:lnTo>
                    <a:lnTo>
                      <a:pt x="1587" y="607"/>
                    </a:lnTo>
                    <a:lnTo>
                      <a:pt x="1599" y="607"/>
                    </a:lnTo>
                    <a:lnTo>
                      <a:pt x="1599" y="601"/>
                    </a:lnTo>
                    <a:lnTo>
                      <a:pt x="1605" y="601"/>
                    </a:lnTo>
                    <a:lnTo>
                      <a:pt x="1605" y="595"/>
                    </a:lnTo>
                    <a:lnTo>
                      <a:pt x="1611" y="595"/>
                    </a:lnTo>
                    <a:lnTo>
                      <a:pt x="1611" y="589"/>
                    </a:lnTo>
                    <a:lnTo>
                      <a:pt x="1638" y="589"/>
                    </a:lnTo>
                    <a:lnTo>
                      <a:pt x="1638" y="585"/>
                    </a:lnTo>
                    <a:lnTo>
                      <a:pt x="1642" y="585"/>
                    </a:lnTo>
                    <a:lnTo>
                      <a:pt x="1642" y="575"/>
                    </a:lnTo>
                    <a:lnTo>
                      <a:pt x="1646" y="575"/>
                    </a:lnTo>
                    <a:lnTo>
                      <a:pt x="1646" y="569"/>
                    </a:lnTo>
                    <a:lnTo>
                      <a:pt x="1652" y="569"/>
                    </a:lnTo>
                    <a:lnTo>
                      <a:pt x="1652" y="563"/>
                    </a:lnTo>
                    <a:lnTo>
                      <a:pt x="1660" y="563"/>
                    </a:lnTo>
                    <a:lnTo>
                      <a:pt x="1660" y="559"/>
                    </a:lnTo>
                    <a:lnTo>
                      <a:pt x="1670" y="559"/>
                    </a:lnTo>
                    <a:lnTo>
                      <a:pt x="1670" y="555"/>
                    </a:lnTo>
                    <a:lnTo>
                      <a:pt x="1678" y="555"/>
                    </a:lnTo>
                    <a:lnTo>
                      <a:pt x="1678" y="551"/>
                    </a:lnTo>
                    <a:lnTo>
                      <a:pt x="1688" y="551"/>
                    </a:lnTo>
                    <a:lnTo>
                      <a:pt x="1688" y="549"/>
                    </a:lnTo>
                    <a:lnTo>
                      <a:pt x="1698" y="549"/>
                    </a:lnTo>
                    <a:lnTo>
                      <a:pt x="1698" y="543"/>
                    </a:lnTo>
                    <a:lnTo>
                      <a:pt x="1704" y="543"/>
                    </a:lnTo>
                    <a:lnTo>
                      <a:pt x="1704" y="537"/>
                    </a:lnTo>
                    <a:lnTo>
                      <a:pt x="1716" y="537"/>
                    </a:lnTo>
                    <a:lnTo>
                      <a:pt x="1716" y="531"/>
                    </a:lnTo>
                    <a:lnTo>
                      <a:pt x="1732" y="531"/>
                    </a:lnTo>
                    <a:lnTo>
                      <a:pt x="1732" y="524"/>
                    </a:lnTo>
                    <a:lnTo>
                      <a:pt x="1736" y="524"/>
                    </a:lnTo>
                    <a:lnTo>
                      <a:pt x="1736" y="518"/>
                    </a:lnTo>
                    <a:lnTo>
                      <a:pt x="1742" y="518"/>
                    </a:lnTo>
                    <a:lnTo>
                      <a:pt x="1742" y="512"/>
                    </a:lnTo>
                    <a:lnTo>
                      <a:pt x="1762" y="512"/>
                    </a:lnTo>
                    <a:lnTo>
                      <a:pt x="1762" y="508"/>
                    </a:lnTo>
                    <a:lnTo>
                      <a:pt x="1770" y="508"/>
                    </a:lnTo>
                    <a:lnTo>
                      <a:pt x="1770" y="504"/>
                    </a:lnTo>
                    <a:lnTo>
                      <a:pt x="1776" y="504"/>
                    </a:lnTo>
                    <a:lnTo>
                      <a:pt x="1776" y="500"/>
                    </a:lnTo>
                    <a:lnTo>
                      <a:pt x="1780" y="500"/>
                    </a:lnTo>
                    <a:lnTo>
                      <a:pt x="1780" y="494"/>
                    </a:lnTo>
                    <a:lnTo>
                      <a:pt x="1786" y="494"/>
                    </a:lnTo>
                    <a:lnTo>
                      <a:pt x="1786" y="490"/>
                    </a:lnTo>
                    <a:lnTo>
                      <a:pt x="1792" y="490"/>
                    </a:lnTo>
                    <a:lnTo>
                      <a:pt x="1792" y="484"/>
                    </a:lnTo>
                    <a:lnTo>
                      <a:pt x="1798" y="484"/>
                    </a:lnTo>
                    <a:lnTo>
                      <a:pt x="1798" y="480"/>
                    </a:lnTo>
                    <a:lnTo>
                      <a:pt x="1802" y="480"/>
                    </a:lnTo>
                    <a:lnTo>
                      <a:pt x="1802" y="476"/>
                    </a:lnTo>
                    <a:lnTo>
                      <a:pt x="1810" y="476"/>
                    </a:lnTo>
                    <a:lnTo>
                      <a:pt x="1810" y="470"/>
                    </a:lnTo>
                    <a:lnTo>
                      <a:pt x="1814" y="470"/>
                    </a:lnTo>
                    <a:lnTo>
                      <a:pt x="1814" y="468"/>
                    </a:lnTo>
                    <a:lnTo>
                      <a:pt x="1820" y="468"/>
                    </a:lnTo>
                    <a:lnTo>
                      <a:pt x="1820" y="460"/>
                    </a:lnTo>
                    <a:lnTo>
                      <a:pt x="1824" y="460"/>
                    </a:lnTo>
                    <a:lnTo>
                      <a:pt x="1824" y="456"/>
                    </a:lnTo>
                    <a:lnTo>
                      <a:pt x="1834" y="456"/>
                    </a:lnTo>
                    <a:lnTo>
                      <a:pt x="1834" y="452"/>
                    </a:lnTo>
                    <a:lnTo>
                      <a:pt x="1842" y="452"/>
                    </a:lnTo>
                    <a:lnTo>
                      <a:pt x="1842" y="448"/>
                    </a:lnTo>
                    <a:lnTo>
                      <a:pt x="1860" y="448"/>
                    </a:lnTo>
                    <a:lnTo>
                      <a:pt x="1860" y="444"/>
                    </a:lnTo>
                    <a:lnTo>
                      <a:pt x="1866" y="444"/>
                    </a:lnTo>
                    <a:lnTo>
                      <a:pt x="1866" y="440"/>
                    </a:lnTo>
                    <a:lnTo>
                      <a:pt x="1874" y="440"/>
                    </a:lnTo>
                    <a:lnTo>
                      <a:pt x="1874" y="438"/>
                    </a:lnTo>
                    <a:lnTo>
                      <a:pt x="1880" y="438"/>
                    </a:lnTo>
                    <a:lnTo>
                      <a:pt x="1880" y="434"/>
                    </a:lnTo>
                    <a:lnTo>
                      <a:pt x="1900" y="434"/>
                    </a:lnTo>
                    <a:lnTo>
                      <a:pt x="1900" y="428"/>
                    </a:lnTo>
                    <a:lnTo>
                      <a:pt x="1906" y="428"/>
                    </a:lnTo>
                    <a:lnTo>
                      <a:pt x="1906" y="418"/>
                    </a:lnTo>
                    <a:lnTo>
                      <a:pt x="1925" y="418"/>
                    </a:lnTo>
                    <a:lnTo>
                      <a:pt x="1925" y="414"/>
                    </a:lnTo>
                    <a:lnTo>
                      <a:pt x="1931" y="414"/>
                    </a:lnTo>
                    <a:lnTo>
                      <a:pt x="1931" y="406"/>
                    </a:lnTo>
                    <a:lnTo>
                      <a:pt x="1939" y="406"/>
                    </a:lnTo>
                    <a:lnTo>
                      <a:pt x="1939" y="402"/>
                    </a:lnTo>
                    <a:lnTo>
                      <a:pt x="1947" y="402"/>
                    </a:lnTo>
                    <a:lnTo>
                      <a:pt x="1947" y="398"/>
                    </a:lnTo>
                    <a:lnTo>
                      <a:pt x="1955" y="398"/>
                    </a:lnTo>
                    <a:lnTo>
                      <a:pt x="1955" y="394"/>
                    </a:lnTo>
                    <a:lnTo>
                      <a:pt x="1963" y="394"/>
                    </a:lnTo>
                    <a:lnTo>
                      <a:pt x="1963" y="386"/>
                    </a:lnTo>
                    <a:lnTo>
                      <a:pt x="1973" y="386"/>
                    </a:lnTo>
                    <a:lnTo>
                      <a:pt x="1973" y="382"/>
                    </a:lnTo>
                    <a:lnTo>
                      <a:pt x="1979" y="382"/>
                    </a:lnTo>
                    <a:lnTo>
                      <a:pt x="1979" y="376"/>
                    </a:lnTo>
                    <a:lnTo>
                      <a:pt x="1987" y="376"/>
                    </a:lnTo>
                    <a:lnTo>
                      <a:pt x="1987" y="370"/>
                    </a:lnTo>
                    <a:lnTo>
                      <a:pt x="1993" y="370"/>
                    </a:lnTo>
                    <a:lnTo>
                      <a:pt x="1993" y="362"/>
                    </a:lnTo>
                    <a:lnTo>
                      <a:pt x="1997" y="362"/>
                    </a:lnTo>
                    <a:lnTo>
                      <a:pt x="1997" y="356"/>
                    </a:lnTo>
                    <a:lnTo>
                      <a:pt x="2005" y="356"/>
                    </a:lnTo>
                    <a:lnTo>
                      <a:pt x="2005" y="352"/>
                    </a:lnTo>
                    <a:lnTo>
                      <a:pt x="2011" y="352"/>
                    </a:lnTo>
                    <a:lnTo>
                      <a:pt x="2011" y="348"/>
                    </a:lnTo>
                    <a:lnTo>
                      <a:pt x="2019" y="348"/>
                    </a:lnTo>
                    <a:lnTo>
                      <a:pt x="2019" y="342"/>
                    </a:lnTo>
                    <a:lnTo>
                      <a:pt x="2027" y="342"/>
                    </a:lnTo>
                    <a:lnTo>
                      <a:pt x="2027" y="340"/>
                    </a:lnTo>
                    <a:lnTo>
                      <a:pt x="2035" y="340"/>
                    </a:lnTo>
                    <a:lnTo>
                      <a:pt x="2035" y="332"/>
                    </a:lnTo>
                    <a:lnTo>
                      <a:pt x="2043" y="332"/>
                    </a:lnTo>
                    <a:lnTo>
                      <a:pt x="2043" y="328"/>
                    </a:lnTo>
                    <a:lnTo>
                      <a:pt x="2055" y="328"/>
                    </a:lnTo>
                    <a:lnTo>
                      <a:pt x="2055" y="324"/>
                    </a:lnTo>
                    <a:lnTo>
                      <a:pt x="2065" y="324"/>
                    </a:lnTo>
                    <a:lnTo>
                      <a:pt x="2065" y="320"/>
                    </a:lnTo>
                    <a:lnTo>
                      <a:pt x="2071" y="320"/>
                    </a:lnTo>
                    <a:lnTo>
                      <a:pt x="2071" y="316"/>
                    </a:lnTo>
                    <a:lnTo>
                      <a:pt x="2093" y="316"/>
                    </a:lnTo>
                    <a:lnTo>
                      <a:pt x="2093" y="309"/>
                    </a:lnTo>
                    <a:lnTo>
                      <a:pt x="2097" y="309"/>
                    </a:lnTo>
                    <a:lnTo>
                      <a:pt x="2097" y="303"/>
                    </a:lnTo>
                    <a:lnTo>
                      <a:pt x="2101" y="303"/>
                    </a:lnTo>
                    <a:lnTo>
                      <a:pt x="2101" y="297"/>
                    </a:lnTo>
                    <a:lnTo>
                      <a:pt x="2105" y="297"/>
                    </a:lnTo>
                    <a:lnTo>
                      <a:pt x="2105" y="285"/>
                    </a:lnTo>
                    <a:lnTo>
                      <a:pt x="2109" y="285"/>
                    </a:lnTo>
                    <a:lnTo>
                      <a:pt x="2109" y="275"/>
                    </a:lnTo>
                    <a:lnTo>
                      <a:pt x="2113" y="275"/>
                    </a:lnTo>
                    <a:lnTo>
                      <a:pt x="2113" y="267"/>
                    </a:lnTo>
                    <a:lnTo>
                      <a:pt x="2125" y="267"/>
                    </a:lnTo>
                    <a:lnTo>
                      <a:pt x="2125" y="265"/>
                    </a:lnTo>
                    <a:lnTo>
                      <a:pt x="2135" y="265"/>
                    </a:lnTo>
                    <a:lnTo>
                      <a:pt x="2135" y="259"/>
                    </a:lnTo>
                    <a:lnTo>
                      <a:pt x="2145" y="259"/>
                    </a:lnTo>
                    <a:lnTo>
                      <a:pt x="2145" y="255"/>
                    </a:lnTo>
                    <a:lnTo>
                      <a:pt x="2151" y="255"/>
                    </a:lnTo>
                    <a:lnTo>
                      <a:pt x="2151" y="249"/>
                    </a:lnTo>
                    <a:lnTo>
                      <a:pt x="2183" y="249"/>
                    </a:lnTo>
                    <a:lnTo>
                      <a:pt x="2183" y="247"/>
                    </a:lnTo>
                    <a:lnTo>
                      <a:pt x="2191" y="247"/>
                    </a:lnTo>
                    <a:lnTo>
                      <a:pt x="2191" y="241"/>
                    </a:lnTo>
                    <a:lnTo>
                      <a:pt x="2220" y="241"/>
                    </a:lnTo>
                    <a:lnTo>
                      <a:pt x="2220" y="237"/>
                    </a:lnTo>
                    <a:lnTo>
                      <a:pt x="2226" y="237"/>
                    </a:lnTo>
                    <a:lnTo>
                      <a:pt x="2226" y="231"/>
                    </a:lnTo>
                    <a:lnTo>
                      <a:pt x="2232" y="231"/>
                    </a:lnTo>
                    <a:lnTo>
                      <a:pt x="2232" y="223"/>
                    </a:lnTo>
                    <a:lnTo>
                      <a:pt x="2250" y="223"/>
                    </a:lnTo>
                    <a:lnTo>
                      <a:pt x="2250" y="217"/>
                    </a:lnTo>
                    <a:lnTo>
                      <a:pt x="2260" y="217"/>
                    </a:lnTo>
                    <a:lnTo>
                      <a:pt x="2260" y="211"/>
                    </a:lnTo>
                    <a:lnTo>
                      <a:pt x="2272" y="211"/>
                    </a:lnTo>
                    <a:lnTo>
                      <a:pt x="2272" y="209"/>
                    </a:lnTo>
                    <a:lnTo>
                      <a:pt x="2284" y="209"/>
                    </a:lnTo>
                    <a:lnTo>
                      <a:pt x="2284" y="205"/>
                    </a:lnTo>
                    <a:lnTo>
                      <a:pt x="2304" y="205"/>
                    </a:lnTo>
                    <a:lnTo>
                      <a:pt x="2304" y="201"/>
                    </a:lnTo>
                    <a:lnTo>
                      <a:pt x="2316" y="201"/>
                    </a:lnTo>
                    <a:lnTo>
                      <a:pt x="2316" y="197"/>
                    </a:lnTo>
                    <a:lnTo>
                      <a:pt x="2338" y="197"/>
                    </a:lnTo>
                    <a:lnTo>
                      <a:pt x="2338" y="191"/>
                    </a:lnTo>
                    <a:lnTo>
                      <a:pt x="2342" y="191"/>
                    </a:lnTo>
                    <a:lnTo>
                      <a:pt x="2342" y="183"/>
                    </a:lnTo>
                    <a:lnTo>
                      <a:pt x="2352" y="183"/>
                    </a:lnTo>
                    <a:lnTo>
                      <a:pt x="2352" y="181"/>
                    </a:lnTo>
                    <a:lnTo>
                      <a:pt x="2370" y="181"/>
                    </a:lnTo>
                    <a:lnTo>
                      <a:pt x="2370" y="171"/>
                    </a:lnTo>
                    <a:lnTo>
                      <a:pt x="2374" y="171"/>
                    </a:lnTo>
                    <a:lnTo>
                      <a:pt x="2374" y="161"/>
                    </a:lnTo>
                    <a:lnTo>
                      <a:pt x="2378" y="161"/>
                    </a:lnTo>
                    <a:lnTo>
                      <a:pt x="2378" y="149"/>
                    </a:lnTo>
                    <a:lnTo>
                      <a:pt x="2384" y="149"/>
                    </a:lnTo>
                    <a:lnTo>
                      <a:pt x="2384" y="141"/>
                    </a:lnTo>
                    <a:lnTo>
                      <a:pt x="2404" y="141"/>
                    </a:lnTo>
                    <a:lnTo>
                      <a:pt x="2404" y="133"/>
                    </a:lnTo>
                    <a:lnTo>
                      <a:pt x="2408" y="133"/>
                    </a:lnTo>
                    <a:lnTo>
                      <a:pt x="2408" y="127"/>
                    </a:lnTo>
                    <a:lnTo>
                      <a:pt x="2414" y="127"/>
                    </a:lnTo>
                    <a:lnTo>
                      <a:pt x="2414" y="115"/>
                    </a:lnTo>
                    <a:lnTo>
                      <a:pt x="2424" y="115"/>
                    </a:lnTo>
                    <a:lnTo>
                      <a:pt x="2424" y="113"/>
                    </a:lnTo>
                    <a:lnTo>
                      <a:pt x="2434" y="113"/>
                    </a:lnTo>
                    <a:lnTo>
                      <a:pt x="2434" y="109"/>
                    </a:lnTo>
                    <a:lnTo>
                      <a:pt x="2442" y="109"/>
                    </a:lnTo>
                    <a:lnTo>
                      <a:pt x="2442" y="103"/>
                    </a:lnTo>
                    <a:lnTo>
                      <a:pt x="2452" y="103"/>
                    </a:lnTo>
                    <a:lnTo>
                      <a:pt x="2452" y="99"/>
                    </a:lnTo>
                    <a:lnTo>
                      <a:pt x="2458" y="99"/>
                    </a:lnTo>
                    <a:lnTo>
                      <a:pt x="2458" y="94"/>
                    </a:lnTo>
                    <a:lnTo>
                      <a:pt x="2470" y="94"/>
                    </a:lnTo>
                    <a:lnTo>
                      <a:pt x="2470" y="90"/>
                    </a:lnTo>
                    <a:lnTo>
                      <a:pt x="2478" y="90"/>
                    </a:lnTo>
                    <a:lnTo>
                      <a:pt x="2478" y="86"/>
                    </a:lnTo>
                    <a:lnTo>
                      <a:pt x="2486" y="86"/>
                    </a:lnTo>
                    <a:lnTo>
                      <a:pt x="2486" y="80"/>
                    </a:lnTo>
                    <a:lnTo>
                      <a:pt x="2496" y="80"/>
                    </a:lnTo>
                    <a:lnTo>
                      <a:pt x="2496" y="76"/>
                    </a:lnTo>
                    <a:lnTo>
                      <a:pt x="2502" y="76"/>
                    </a:lnTo>
                    <a:lnTo>
                      <a:pt x="2502" y="70"/>
                    </a:lnTo>
                    <a:lnTo>
                      <a:pt x="2517" y="70"/>
                    </a:lnTo>
                    <a:lnTo>
                      <a:pt x="2517" y="64"/>
                    </a:lnTo>
                    <a:lnTo>
                      <a:pt x="2543" y="64"/>
                    </a:lnTo>
                    <a:lnTo>
                      <a:pt x="2543" y="62"/>
                    </a:lnTo>
                    <a:lnTo>
                      <a:pt x="2551" y="62"/>
                    </a:lnTo>
                    <a:lnTo>
                      <a:pt x="2551" y="54"/>
                    </a:lnTo>
                    <a:lnTo>
                      <a:pt x="2555" y="54"/>
                    </a:lnTo>
                    <a:lnTo>
                      <a:pt x="2555" y="50"/>
                    </a:lnTo>
                    <a:lnTo>
                      <a:pt x="2563" y="50"/>
                    </a:lnTo>
                    <a:lnTo>
                      <a:pt x="2563" y="44"/>
                    </a:lnTo>
                    <a:lnTo>
                      <a:pt x="2563" y="40"/>
                    </a:lnTo>
                    <a:lnTo>
                      <a:pt x="2579" y="40"/>
                    </a:lnTo>
                    <a:lnTo>
                      <a:pt x="2579" y="34"/>
                    </a:lnTo>
                    <a:lnTo>
                      <a:pt x="2613" y="34"/>
                    </a:lnTo>
                    <a:lnTo>
                      <a:pt x="2613" y="24"/>
                    </a:lnTo>
                    <a:lnTo>
                      <a:pt x="2631" y="24"/>
                    </a:lnTo>
                    <a:lnTo>
                      <a:pt x="2631" y="18"/>
                    </a:lnTo>
                    <a:lnTo>
                      <a:pt x="2639" y="18"/>
                    </a:lnTo>
                    <a:lnTo>
                      <a:pt x="2639" y="8"/>
                    </a:lnTo>
                    <a:lnTo>
                      <a:pt x="2657" y="8"/>
                    </a:lnTo>
                    <a:lnTo>
                      <a:pt x="2657" y="0"/>
                    </a:lnTo>
                    <a:lnTo>
                      <a:pt x="2663" y="0"/>
                    </a:lnTo>
                  </a:path>
                </a:pathLst>
              </a:custGeom>
              <a:noFill/>
              <a:ln w="38100" cap="flat">
                <a:solidFill>
                  <a:schemeClr val="accent2"/>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pPr>
                <a:endParaRPr lang="en-GB" b="1" dirty="0">
                  <a:solidFill>
                    <a:srgbClr val="000000"/>
                  </a:solidFill>
                  <a:latin typeface="Arial" charset="0"/>
                  <a:ea typeface="ＭＳ Ｐゴシック" pitchFamily="34" charset="-128"/>
                </a:endParaRPr>
              </a:p>
            </p:txBody>
          </p:sp>
          <p:sp>
            <p:nvSpPr>
              <p:cNvPr id="88" name="TextBox 87"/>
              <p:cNvSpPr txBox="1"/>
              <p:nvPr/>
            </p:nvSpPr>
            <p:spPr>
              <a:xfrm>
                <a:off x="2516981" y="4202699"/>
                <a:ext cx="209437" cy="234257"/>
              </a:xfrm>
              <a:prstGeom prst="rect">
                <a:avLst/>
              </a:prstGeom>
              <a:noFill/>
            </p:spPr>
            <p:txBody>
              <a:bodyPr wrap="none" rtlCol="0">
                <a:spAutoFit/>
              </a:bodyPr>
              <a:lstStyle/>
              <a:p>
                <a:pPr algn="ctr" defTabSz="685800" fontAlgn="base">
                  <a:spcBef>
                    <a:spcPct val="0"/>
                  </a:spcBef>
                  <a:spcAft>
                    <a:spcPct val="0"/>
                  </a:spcAft>
                </a:pPr>
                <a:r>
                  <a:rPr lang="en-GB" sz="900" b="1" dirty="0">
                    <a:solidFill>
                      <a:srgbClr val="FFFFFF"/>
                    </a:solidFill>
                    <a:latin typeface="Arial" charset="0"/>
                    <a:ea typeface="ＭＳ Ｐゴシック" pitchFamily="34" charset="-128"/>
                  </a:rPr>
                  <a:t>0</a:t>
                </a:r>
              </a:p>
            </p:txBody>
          </p:sp>
          <p:sp>
            <p:nvSpPr>
              <p:cNvPr id="89" name="TextBox 88"/>
              <p:cNvSpPr txBox="1"/>
              <p:nvPr/>
            </p:nvSpPr>
            <p:spPr>
              <a:xfrm>
                <a:off x="2870664" y="4202699"/>
                <a:ext cx="209437" cy="234257"/>
              </a:xfrm>
              <a:prstGeom prst="rect">
                <a:avLst/>
              </a:prstGeom>
              <a:noFill/>
            </p:spPr>
            <p:txBody>
              <a:bodyPr wrap="none" rtlCol="0">
                <a:spAutoFit/>
              </a:bodyPr>
              <a:lstStyle/>
              <a:p>
                <a:pPr algn="ctr" defTabSz="685800" fontAlgn="base">
                  <a:spcBef>
                    <a:spcPct val="0"/>
                  </a:spcBef>
                  <a:spcAft>
                    <a:spcPct val="0"/>
                  </a:spcAft>
                </a:pPr>
                <a:r>
                  <a:rPr lang="en-GB" sz="900" b="1" dirty="0">
                    <a:solidFill>
                      <a:srgbClr val="FFFFFF"/>
                    </a:solidFill>
                    <a:latin typeface="Arial" charset="0"/>
                    <a:ea typeface="ＭＳ Ｐゴシック" pitchFamily="34" charset="-128"/>
                  </a:rPr>
                  <a:t>3</a:t>
                </a:r>
              </a:p>
            </p:txBody>
          </p:sp>
          <p:sp>
            <p:nvSpPr>
              <p:cNvPr id="90" name="TextBox 89"/>
              <p:cNvSpPr txBox="1"/>
              <p:nvPr/>
            </p:nvSpPr>
            <p:spPr>
              <a:xfrm>
                <a:off x="3216579" y="4202699"/>
                <a:ext cx="209437" cy="234257"/>
              </a:xfrm>
              <a:prstGeom prst="rect">
                <a:avLst/>
              </a:prstGeom>
              <a:noFill/>
            </p:spPr>
            <p:txBody>
              <a:bodyPr wrap="none" rtlCol="0">
                <a:spAutoFit/>
              </a:bodyPr>
              <a:lstStyle/>
              <a:p>
                <a:pPr algn="ctr" defTabSz="685800" fontAlgn="base">
                  <a:spcBef>
                    <a:spcPct val="0"/>
                  </a:spcBef>
                  <a:spcAft>
                    <a:spcPct val="0"/>
                  </a:spcAft>
                </a:pPr>
                <a:r>
                  <a:rPr lang="en-GB" sz="900" b="1" dirty="0">
                    <a:solidFill>
                      <a:srgbClr val="FFFFFF"/>
                    </a:solidFill>
                    <a:latin typeface="Arial" charset="0"/>
                    <a:ea typeface="ＭＳ Ｐゴシック" pitchFamily="34" charset="-128"/>
                  </a:rPr>
                  <a:t>6</a:t>
                </a:r>
              </a:p>
            </p:txBody>
          </p:sp>
          <p:sp>
            <p:nvSpPr>
              <p:cNvPr id="91" name="TextBox 90"/>
              <p:cNvSpPr txBox="1"/>
              <p:nvPr/>
            </p:nvSpPr>
            <p:spPr>
              <a:xfrm>
                <a:off x="3564438" y="4202699"/>
                <a:ext cx="209437" cy="234257"/>
              </a:xfrm>
              <a:prstGeom prst="rect">
                <a:avLst/>
              </a:prstGeom>
              <a:noFill/>
            </p:spPr>
            <p:txBody>
              <a:bodyPr wrap="none" rtlCol="0">
                <a:spAutoFit/>
              </a:bodyPr>
              <a:lstStyle/>
              <a:p>
                <a:pPr algn="ctr" defTabSz="685800" fontAlgn="base">
                  <a:spcBef>
                    <a:spcPct val="0"/>
                  </a:spcBef>
                  <a:spcAft>
                    <a:spcPct val="0"/>
                  </a:spcAft>
                </a:pPr>
                <a:r>
                  <a:rPr lang="en-GB" sz="900" b="1" dirty="0">
                    <a:solidFill>
                      <a:srgbClr val="FFFFFF"/>
                    </a:solidFill>
                    <a:latin typeface="Arial" charset="0"/>
                    <a:ea typeface="ＭＳ Ｐゴシック" pitchFamily="34" charset="-128"/>
                  </a:rPr>
                  <a:t>9</a:t>
                </a:r>
              </a:p>
            </p:txBody>
          </p:sp>
          <p:sp>
            <p:nvSpPr>
              <p:cNvPr id="92" name="TextBox 91"/>
              <p:cNvSpPr txBox="1"/>
              <p:nvPr/>
            </p:nvSpPr>
            <p:spPr>
              <a:xfrm>
                <a:off x="3889191" y="4202699"/>
                <a:ext cx="263414" cy="234257"/>
              </a:xfrm>
              <a:prstGeom prst="rect">
                <a:avLst/>
              </a:prstGeom>
              <a:noFill/>
            </p:spPr>
            <p:txBody>
              <a:bodyPr wrap="none" rtlCol="0">
                <a:spAutoFit/>
              </a:bodyPr>
              <a:lstStyle/>
              <a:p>
                <a:pPr algn="ctr" defTabSz="685800" fontAlgn="base">
                  <a:spcBef>
                    <a:spcPct val="0"/>
                  </a:spcBef>
                  <a:spcAft>
                    <a:spcPct val="0"/>
                  </a:spcAft>
                </a:pPr>
                <a:r>
                  <a:rPr lang="en-GB" sz="900" b="1" dirty="0">
                    <a:solidFill>
                      <a:srgbClr val="FFFFFF"/>
                    </a:solidFill>
                    <a:latin typeface="Arial" charset="0"/>
                    <a:ea typeface="ＭＳ Ｐゴシック" pitchFamily="34" charset="-128"/>
                  </a:rPr>
                  <a:t>12</a:t>
                </a:r>
              </a:p>
            </p:txBody>
          </p:sp>
          <p:sp>
            <p:nvSpPr>
              <p:cNvPr id="93" name="TextBox 92"/>
              <p:cNvSpPr txBox="1"/>
              <p:nvPr/>
            </p:nvSpPr>
            <p:spPr>
              <a:xfrm>
                <a:off x="4238992" y="4202699"/>
                <a:ext cx="263414" cy="234257"/>
              </a:xfrm>
              <a:prstGeom prst="rect">
                <a:avLst/>
              </a:prstGeom>
              <a:noFill/>
            </p:spPr>
            <p:txBody>
              <a:bodyPr wrap="none" rtlCol="0">
                <a:spAutoFit/>
              </a:bodyPr>
              <a:lstStyle/>
              <a:p>
                <a:pPr algn="ctr" defTabSz="685800" fontAlgn="base">
                  <a:spcBef>
                    <a:spcPct val="0"/>
                  </a:spcBef>
                  <a:spcAft>
                    <a:spcPct val="0"/>
                  </a:spcAft>
                </a:pPr>
                <a:r>
                  <a:rPr lang="en-GB" sz="900" b="1" dirty="0">
                    <a:solidFill>
                      <a:srgbClr val="FFFFFF"/>
                    </a:solidFill>
                    <a:latin typeface="Arial" charset="0"/>
                    <a:ea typeface="ＭＳ Ｐゴシック" pitchFamily="34" charset="-128"/>
                  </a:rPr>
                  <a:t>15</a:t>
                </a:r>
              </a:p>
            </p:txBody>
          </p:sp>
          <p:sp>
            <p:nvSpPr>
              <p:cNvPr id="94" name="TextBox 93"/>
              <p:cNvSpPr txBox="1"/>
              <p:nvPr/>
            </p:nvSpPr>
            <p:spPr>
              <a:xfrm>
                <a:off x="4586849" y="4202699"/>
                <a:ext cx="263414" cy="234257"/>
              </a:xfrm>
              <a:prstGeom prst="rect">
                <a:avLst/>
              </a:prstGeom>
              <a:noFill/>
            </p:spPr>
            <p:txBody>
              <a:bodyPr wrap="none" rtlCol="0">
                <a:spAutoFit/>
              </a:bodyPr>
              <a:lstStyle/>
              <a:p>
                <a:pPr algn="ctr" defTabSz="685800" fontAlgn="base">
                  <a:spcBef>
                    <a:spcPct val="0"/>
                  </a:spcBef>
                  <a:spcAft>
                    <a:spcPct val="0"/>
                  </a:spcAft>
                </a:pPr>
                <a:r>
                  <a:rPr lang="en-GB" sz="900" b="1" dirty="0">
                    <a:solidFill>
                      <a:srgbClr val="FFFFFF"/>
                    </a:solidFill>
                    <a:latin typeface="Arial" charset="0"/>
                    <a:ea typeface="ＭＳ Ｐゴシック" pitchFamily="34" charset="-128"/>
                  </a:rPr>
                  <a:t>18</a:t>
                </a:r>
              </a:p>
            </p:txBody>
          </p:sp>
          <p:sp>
            <p:nvSpPr>
              <p:cNvPr id="95" name="TextBox 94"/>
              <p:cNvSpPr txBox="1"/>
              <p:nvPr/>
            </p:nvSpPr>
            <p:spPr>
              <a:xfrm>
                <a:off x="4938591" y="4202699"/>
                <a:ext cx="263414" cy="234257"/>
              </a:xfrm>
              <a:prstGeom prst="rect">
                <a:avLst/>
              </a:prstGeom>
              <a:noFill/>
            </p:spPr>
            <p:txBody>
              <a:bodyPr wrap="none" rtlCol="0">
                <a:spAutoFit/>
              </a:bodyPr>
              <a:lstStyle/>
              <a:p>
                <a:pPr algn="ctr" defTabSz="685800" fontAlgn="base">
                  <a:spcBef>
                    <a:spcPct val="0"/>
                  </a:spcBef>
                  <a:spcAft>
                    <a:spcPct val="0"/>
                  </a:spcAft>
                </a:pPr>
                <a:r>
                  <a:rPr lang="en-GB" sz="900" b="1" dirty="0">
                    <a:solidFill>
                      <a:srgbClr val="FFFFFF"/>
                    </a:solidFill>
                    <a:latin typeface="Arial" charset="0"/>
                    <a:ea typeface="ＭＳ Ｐゴシック" pitchFamily="34" charset="-128"/>
                  </a:rPr>
                  <a:t>21</a:t>
                </a:r>
              </a:p>
            </p:txBody>
          </p:sp>
          <p:sp>
            <p:nvSpPr>
              <p:cNvPr id="96" name="TextBox 95"/>
              <p:cNvSpPr txBox="1"/>
              <p:nvPr/>
            </p:nvSpPr>
            <p:spPr>
              <a:xfrm>
                <a:off x="5286450" y="4202699"/>
                <a:ext cx="263414" cy="234257"/>
              </a:xfrm>
              <a:prstGeom prst="rect">
                <a:avLst/>
              </a:prstGeom>
              <a:noFill/>
            </p:spPr>
            <p:txBody>
              <a:bodyPr wrap="none" rtlCol="0">
                <a:spAutoFit/>
              </a:bodyPr>
              <a:lstStyle/>
              <a:p>
                <a:pPr algn="ctr" defTabSz="685800" fontAlgn="base">
                  <a:spcBef>
                    <a:spcPct val="0"/>
                  </a:spcBef>
                  <a:spcAft>
                    <a:spcPct val="0"/>
                  </a:spcAft>
                </a:pPr>
                <a:r>
                  <a:rPr lang="en-GB" sz="900" b="1" dirty="0">
                    <a:solidFill>
                      <a:srgbClr val="FFFFFF"/>
                    </a:solidFill>
                    <a:latin typeface="Arial" charset="0"/>
                    <a:ea typeface="ＭＳ Ｐゴシック" pitchFamily="34" charset="-128"/>
                  </a:rPr>
                  <a:t>24</a:t>
                </a:r>
              </a:p>
            </p:txBody>
          </p:sp>
          <p:sp>
            <p:nvSpPr>
              <p:cNvPr id="97" name="TextBox 96"/>
              <p:cNvSpPr txBox="1"/>
              <p:nvPr/>
            </p:nvSpPr>
            <p:spPr>
              <a:xfrm>
                <a:off x="5636249" y="4202699"/>
                <a:ext cx="263414" cy="234257"/>
              </a:xfrm>
              <a:prstGeom prst="rect">
                <a:avLst/>
              </a:prstGeom>
              <a:noFill/>
            </p:spPr>
            <p:txBody>
              <a:bodyPr wrap="none" rtlCol="0">
                <a:spAutoFit/>
              </a:bodyPr>
              <a:lstStyle/>
              <a:p>
                <a:pPr algn="ctr" defTabSz="685800" fontAlgn="base">
                  <a:spcBef>
                    <a:spcPct val="0"/>
                  </a:spcBef>
                  <a:spcAft>
                    <a:spcPct val="0"/>
                  </a:spcAft>
                </a:pPr>
                <a:r>
                  <a:rPr lang="en-GB" sz="900" b="1" dirty="0">
                    <a:solidFill>
                      <a:srgbClr val="FFFFFF"/>
                    </a:solidFill>
                    <a:latin typeface="Arial" charset="0"/>
                    <a:ea typeface="ＭＳ Ｐゴシック" pitchFamily="34" charset="-128"/>
                  </a:rPr>
                  <a:t>27</a:t>
                </a:r>
              </a:p>
            </p:txBody>
          </p:sp>
          <p:sp>
            <p:nvSpPr>
              <p:cNvPr id="98" name="TextBox 97"/>
              <p:cNvSpPr txBox="1"/>
              <p:nvPr/>
            </p:nvSpPr>
            <p:spPr>
              <a:xfrm>
                <a:off x="5987993" y="4202699"/>
                <a:ext cx="263414" cy="234257"/>
              </a:xfrm>
              <a:prstGeom prst="rect">
                <a:avLst/>
              </a:prstGeom>
              <a:noFill/>
            </p:spPr>
            <p:txBody>
              <a:bodyPr wrap="none" rtlCol="0">
                <a:spAutoFit/>
              </a:bodyPr>
              <a:lstStyle/>
              <a:p>
                <a:pPr algn="ctr" defTabSz="685800" fontAlgn="base">
                  <a:spcBef>
                    <a:spcPct val="0"/>
                  </a:spcBef>
                  <a:spcAft>
                    <a:spcPct val="0"/>
                  </a:spcAft>
                </a:pPr>
                <a:r>
                  <a:rPr lang="en-GB" sz="900" b="1" dirty="0">
                    <a:solidFill>
                      <a:srgbClr val="FFFFFF"/>
                    </a:solidFill>
                    <a:latin typeface="Arial" charset="0"/>
                    <a:ea typeface="ＭＳ Ｐゴシック" pitchFamily="34" charset="-128"/>
                  </a:rPr>
                  <a:t>30</a:t>
                </a:r>
              </a:p>
            </p:txBody>
          </p:sp>
          <p:sp>
            <p:nvSpPr>
              <p:cNvPr id="99" name="TextBox 98"/>
              <p:cNvSpPr txBox="1"/>
              <p:nvPr/>
            </p:nvSpPr>
            <p:spPr>
              <a:xfrm>
                <a:off x="6337792" y="4202699"/>
                <a:ext cx="263414" cy="234257"/>
              </a:xfrm>
              <a:prstGeom prst="rect">
                <a:avLst/>
              </a:prstGeom>
              <a:noFill/>
            </p:spPr>
            <p:txBody>
              <a:bodyPr wrap="none" rtlCol="0">
                <a:spAutoFit/>
              </a:bodyPr>
              <a:lstStyle/>
              <a:p>
                <a:pPr algn="ctr" defTabSz="685800" fontAlgn="base">
                  <a:spcBef>
                    <a:spcPct val="0"/>
                  </a:spcBef>
                  <a:spcAft>
                    <a:spcPct val="0"/>
                  </a:spcAft>
                </a:pPr>
                <a:r>
                  <a:rPr lang="en-GB" sz="900" b="1" dirty="0">
                    <a:solidFill>
                      <a:srgbClr val="FFFFFF"/>
                    </a:solidFill>
                    <a:latin typeface="Arial" charset="0"/>
                    <a:ea typeface="ＭＳ Ｐゴシック" pitchFamily="34" charset="-128"/>
                  </a:rPr>
                  <a:t>33</a:t>
                </a:r>
              </a:p>
            </p:txBody>
          </p:sp>
          <p:sp>
            <p:nvSpPr>
              <p:cNvPr id="100" name="TextBox 99"/>
              <p:cNvSpPr txBox="1"/>
              <p:nvPr/>
            </p:nvSpPr>
            <p:spPr>
              <a:xfrm>
                <a:off x="6689533" y="4202699"/>
                <a:ext cx="263414" cy="234257"/>
              </a:xfrm>
              <a:prstGeom prst="rect">
                <a:avLst/>
              </a:prstGeom>
              <a:noFill/>
            </p:spPr>
            <p:txBody>
              <a:bodyPr wrap="none" rtlCol="0">
                <a:spAutoFit/>
              </a:bodyPr>
              <a:lstStyle/>
              <a:p>
                <a:pPr algn="ctr" defTabSz="685800" fontAlgn="base">
                  <a:spcBef>
                    <a:spcPct val="0"/>
                  </a:spcBef>
                  <a:spcAft>
                    <a:spcPct val="0"/>
                  </a:spcAft>
                </a:pPr>
                <a:r>
                  <a:rPr lang="en-GB" sz="900" b="1" dirty="0">
                    <a:solidFill>
                      <a:srgbClr val="FFFFFF"/>
                    </a:solidFill>
                    <a:latin typeface="Arial" charset="0"/>
                    <a:ea typeface="ＭＳ Ｐゴシック" pitchFamily="34" charset="-128"/>
                  </a:rPr>
                  <a:t>36</a:t>
                </a:r>
              </a:p>
            </p:txBody>
          </p:sp>
          <p:cxnSp>
            <p:nvCxnSpPr>
              <p:cNvPr id="101" name="Straight Connector 100"/>
              <p:cNvCxnSpPr/>
              <p:nvPr/>
            </p:nvCxnSpPr>
            <p:spPr>
              <a:xfrm>
                <a:off x="2550214" y="3232962"/>
                <a:ext cx="6602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550214" y="3529524"/>
                <a:ext cx="6602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550214" y="3823822"/>
                <a:ext cx="6602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550214" y="4127176"/>
                <a:ext cx="6602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16200000">
                <a:off x="2582599" y="4165661"/>
                <a:ext cx="7697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16200000">
                <a:off x="2936037" y="4165661"/>
                <a:ext cx="7697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16200000">
                <a:off x="3283649" y="4165662"/>
                <a:ext cx="7697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a:off x="3631261" y="4165662"/>
                <a:ext cx="7697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16200000">
                <a:off x="3984698" y="4165662"/>
                <a:ext cx="7697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550214" y="2936399"/>
                <a:ext cx="6602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550214" y="2642101"/>
                <a:ext cx="6602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6200000">
                <a:off x="4334252" y="4165662"/>
                <a:ext cx="7697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6200000">
                <a:off x="4681864" y="4165662"/>
                <a:ext cx="7697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6200000">
                <a:off x="5033360" y="4165662"/>
                <a:ext cx="7697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6200000">
                <a:off x="5380972" y="4165662"/>
                <a:ext cx="7697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6200000">
                <a:off x="5730525" y="4165662"/>
                <a:ext cx="7697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6200000">
                <a:off x="6082021" y="4165662"/>
                <a:ext cx="7697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16200000">
                <a:off x="6431575" y="4165663"/>
                <a:ext cx="7697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6200000">
                <a:off x="6785012" y="4165663"/>
                <a:ext cx="7697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2347764" y="4026120"/>
                <a:ext cx="209436" cy="234257"/>
              </a:xfrm>
              <a:prstGeom prst="rect">
                <a:avLst/>
              </a:prstGeom>
              <a:noFill/>
            </p:spPr>
            <p:txBody>
              <a:bodyPr wrap="none" rtlCol="0">
                <a:spAutoFit/>
              </a:bodyPr>
              <a:lstStyle/>
              <a:p>
                <a:pPr algn="r" defTabSz="685800" fontAlgn="base">
                  <a:spcBef>
                    <a:spcPct val="0"/>
                  </a:spcBef>
                  <a:spcAft>
                    <a:spcPct val="0"/>
                  </a:spcAft>
                </a:pPr>
                <a:r>
                  <a:rPr lang="en-GB" sz="900" b="1" dirty="0">
                    <a:solidFill>
                      <a:srgbClr val="FFFFFF"/>
                    </a:solidFill>
                    <a:latin typeface="Arial" charset="0"/>
                    <a:ea typeface="ＭＳ Ｐゴシック" pitchFamily="34" charset="-128"/>
                  </a:rPr>
                  <a:t>0</a:t>
                </a:r>
              </a:p>
            </p:txBody>
          </p:sp>
          <p:cxnSp>
            <p:nvCxnSpPr>
              <p:cNvPr id="121" name="Straight Connector 120"/>
              <p:cNvCxnSpPr/>
              <p:nvPr/>
            </p:nvCxnSpPr>
            <p:spPr>
              <a:xfrm>
                <a:off x="2550214" y="2345539"/>
                <a:ext cx="6602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550214" y="2048977"/>
                <a:ext cx="6602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550214" y="1750151"/>
                <a:ext cx="6602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550214" y="1166082"/>
                <a:ext cx="6602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2550214" y="1453589"/>
                <a:ext cx="6602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2347766" y="3719174"/>
                <a:ext cx="209436" cy="234257"/>
              </a:xfrm>
              <a:prstGeom prst="rect">
                <a:avLst/>
              </a:prstGeom>
              <a:noFill/>
            </p:spPr>
            <p:txBody>
              <a:bodyPr wrap="none" rtlCol="0">
                <a:spAutoFit/>
              </a:bodyPr>
              <a:lstStyle/>
              <a:p>
                <a:pPr algn="r" defTabSz="685800" fontAlgn="base">
                  <a:spcBef>
                    <a:spcPct val="0"/>
                  </a:spcBef>
                  <a:spcAft>
                    <a:spcPct val="0"/>
                  </a:spcAft>
                </a:pPr>
                <a:r>
                  <a:rPr lang="en-GB" sz="900" b="1" dirty="0">
                    <a:solidFill>
                      <a:srgbClr val="FFFFFF"/>
                    </a:solidFill>
                    <a:latin typeface="Arial" charset="0"/>
                    <a:ea typeface="ＭＳ Ｐゴシック" pitchFamily="34" charset="-128"/>
                  </a:rPr>
                  <a:t>1</a:t>
                </a:r>
              </a:p>
            </p:txBody>
          </p:sp>
          <p:sp>
            <p:nvSpPr>
              <p:cNvPr id="127" name="TextBox 126"/>
              <p:cNvSpPr txBox="1"/>
              <p:nvPr/>
            </p:nvSpPr>
            <p:spPr>
              <a:xfrm>
                <a:off x="2347766" y="3425645"/>
                <a:ext cx="209436" cy="234257"/>
              </a:xfrm>
              <a:prstGeom prst="rect">
                <a:avLst/>
              </a:prstGeom>
              <a:noFill/>
            </p:spPr>
            <p:txBody>
              <a:bodyPr wrap="none" rtlCol="0">
                <a:spAutoFit/>
              </a:bodyPr>
              <a:lstStyle/>
              <a:p>
                <a:pPr algn="r" defTabSz="685800" fontAlgn="base">
                  <a:spcBef>
                    <a:spcPct val="0"/>
                  </a:spcBef>
                  <a:spcAft>
                    <a:spcPct val="0"/>
                  </a:spcAft>
                </a:pPr>
                <a:r>
                  <a:rPr lang="en-GB" sz="900" b="1" dirty="0">
                    <a:solidFill>
                      <a:srgbClr val="FFFFFF"/>
                    </a:solidFill>
                    <a:latin typeface="Arial" charset="0"/>
                    <a:ea typeface="ＭＳ Ｐゴシック" pitchFamily="34" charset="-128"/>
                  </a:rPr>
                  <a:t>2</a:t>
                </a:r>
              </a:p>
            </p:txBody>
          </p:sp>
          <p:sp>
            <p:nvSpPr>
              <p:cNvPr id="128" name="TextBox 127"/>
              <p:cNvSpPr txBox="1"/>
              <p:nvPr/>
            </p:nvSpPr>
            <p:spPr>
              <a:xfrm>
                <a:off x="2347766" y="3129606"/>
                <a:ext cx="209436" cy="234257"/>
              </a:xfrm>
              <a:prstGeom prst="rect">
                <a:avLst/>
              </a:prstGeom>
              <a:noFill/>
            </p:spPr>
            <p:txBody>
              <a:bodyPr wrap="none" rtlCol="0">
                <a:spAutoFit/>
              </a:bodyPr>
              <a:lstStyle/>
              <a:p>
                <a:pPr algn="r" defTabSz="685800" fontAlgn="base">
                  <a:spcBef>
                    <a:spcPct val="0"/>
                  </a:spcBef>
                  <a:spcAft>
                    <a:spcPct val="0"/>
                  </a:spcAft>
                </a:pPr>
                <a:r>
                  <a:rPr lang="en-GB" sz="900" b="1" dirty="0">
                    <a:solidFill>
                      <a:srgbClr val="FFFFFF"/>
                    </a:solidFill>
                    <a:latin typeface="Arial" charset="0"/>
                    <a:ea typeface="ＭＳ Ｐゴシック" pitchFamily="34" charset="-128"/>
                  </a:rPr>
                  <a:t>3</a:t>
                </a:r>
              </a:p>
            </p:txBody>
          </p:sp>
          <p:sp>
            <p:nvSpPr>
              <p:cNvPr id="129" name="TextBox 128"/>
              <p:cNvSpPr txBox="1"/>
              <p:nvPr/>
            </p:nvSpPr>
            <p:spPr>
              <a:xfrm>
                <a:off x="2347766" y="2833568"/>
                <a:ext cx="209436" cy="234257"/>
              </a:xfrm>
              <a:prstGeom prst="rect">
                <a:avLst/>
              </a:prstGeom>
              <a:noFill/>
            </p:spPr>
            <p:txBody>
              <a:bodyPr wrap="none" rtlCol="0">
                <a:spAutoFit/>
              </a:bodyPr>
              <a:lstStyle/>
              <a:p>
                <a:pPr algn="r" defTabSz="685800" fontAlgn="base">
                  <a:spcBef>
                    <a:spcPct val="0"/>
                  </a:spcBef>
                  <a:spcAft>
                    <a:spcPct val="0"/>
                  </a:spcAft>
                </a:pPr>
                <a:r>
                  <a:rPr lang="en-GB" sz="900" b="1" dirty="0">
                    <a:solidFill>
                      <a:srgbClr val="FFFFFF"/>
                    </a:solidFill>
                    <a:latin typeface="Arial" charset="0"/>
                    <a:ea typeface="ＭＳ Ｐゴシック" pitchFamily="34" charset="-128"/>
                  </a:rPr>
                  <a:t>4</a:t>
                </a:r>
              </a:p>
            </p:txBody>
          </p:sp>
          <p:sp>
            <p:nvSpPr>
              <p:cNvPr id="130" name="TextBox 129"/>
              <p:cNvSpPr txBox="1"/>
              <p:nvPr/>
            </p:nvSpPr>
            <p:spPr>
              <a:xfrm>
                <a:off x="2347766" y="2537530"/>
                <a:ext cx="209436" cy="234257"/>
              </a:xfrm>
              <a:prstGeom prst="rect">
                <a:avLst/>
              </a:prstGeom>
              <a:noFill/>
            </p:spPr>
            <p:txBody>
              <a:bodyPr wrap="none" rtlCol="0">
                <a:spAutoFit/>
              </a:bodyPr>
              <a:lstStyle/>
              <a:p>
                <a:pPr algn="r" defTabSz="685800" fontAlgn="base">
                  <a:spcBef>
                    <a:spcPct val="0"/>
                  </a:spcBef>
                  <a:spcAft>
                    <a:spcPct val="0"/>
                  </a:spcAft>
                </a:pPr>
                <a:r>
                  <a:rPr lang="en-GB" sz="900" b="1" dirty="0">
                    <a:solidFill>
                      <a:srgbClr val="FFFFFF"/>
                    </a:solidFill>
                    <a:latin typeface="Arial" charset="0"/>
                    <a:ea typeface="ＭＳ Ｐゴシック" pitchFamily="34" charset="-128"/>
                  </a:rPr>
                  <a:t>5</a:t>
                </a:r>
              </a:p>
            </p:txBody>
          </p:sp>
          <p:sp>
            <p:nvSpPr>
              <p:cNvPr id="131" name="TextBox 130"/>
              <p:cNvSpPr txBox="1"/>
              <p:nvPr/>
            </p:nvSpPr>
            <p:spPr>
              <a:xfrm>
                <a:off x="2347766" y="2244000"/>
                <a:ext cx="209436" cy="234257"/>
              </a:xfrm>
              <a:prstGeom prst="rect">
                <a:avLst/>
              </a:prstGeom>
              <a:noFill/>
            </p:spPr>
            <p:txBody>
              <a:bodyPr wrap="none" rtlCol="0">
                <a:spAutoFit/>
              </a:bodyPr>
              <a:lstStyle/>
              <a:p>
                <a:pPr algn="r" defTabSz="685800" fontAlgn="base">
                  <a:spcBef>
                    <a:spcPct val="0"/>
                  </a:spcBef>
                  <a:spcAft>
                    <a:spcPct val="0"/>
                  </a:spcAft>
                </a:pPr>
                <a:r>
                  <a:rPr lang="en-GB" sz="900" b="1" dirty="0">
                    <a:solidFill>
                      <a:srgbClr val="FFFFFF"/>
                    </a:solidFill>
                    <a:latin typeface="Arial" charset="0"/>
                    <a:ea typeface="ＭＳ Ｐゴシック" pitchFamily="34" charset="-128"/>
                  </a:rPr>
                  <a:t>6</a:t>
                </a:r>
              </a:p>
            </p:txBody>
          </p:sp>
          <p:sp>
            <p:nvSpPr>
              <p:cNvPr id="132" name="TextBox 131"/>
              <p:cNvSpPr txBox="1"/>
              <p:nvPr/>
            </p:nvSpPr>
            <p:spPr>
              <a:xfrm>
                <a:off x="2347766" y="1945453"/>
                <a:ext cx="209436" cy="234257"/>
              </a:xfrm>
              <a:prstGeom prst="rect">
                <a:avLst/>
              </a:prstGeom>
              <a:noFill/>
            </p:spPr>
            <p:txBody>
              <a:bodyPr wrap="none" rtlCol="0">
                <a:spAutoFit/>
              </a:bodyPr>
              <a:lstStyle/>
              <a:p>
                <a:pPr algn="r" defTabSz="685800" fontAlgn="base">
                  <a:spcBef>
                    <a:spcPct val="0"/>
                  </a:spcBef>
                  <a:spcAft>
                    <a:spcPct val="0"/>
                  </a:spcAft>
                </a:pPr>
                <a:r>
                  <a:rPr lang="en-GB" sz="900" b="1" dirty="0">
                    <a:solidFill>
                      <a:srgbClr val="FFFFFF"/>
                    </a:solidFill>
                    <a:latin typeface="Arial" charset="0"/>
                    <a:ea typeface="ＭＳ Ｐゴシック" pitchFamily="34" charset="-128"/>
                  </a:rPr>
                  <a:t>7</a:t>
                </a:r>
              </a:p>
            </p:txBody>
          </p:sp>
          <p:sp>
            <p:nvSpPr>
              <p:cNvPr id="133" name="TextBox 132"/>
              <p:cNvSpPr txBox="1"/>
              <p:nvPr/>
            </p:nvSpPr>
            <p:spPr>
              <a:xfrm>
                <a:off x="2347766" y="1646906"/>
                <a:ext cx="209436" cy="234257"/>
              </a:xfrm>
              <a:prstGeom prst="rect">
                <a:avLst/>
              </a:prstGeom>
              <a:noFill/>
            </p:spPr>
            <p:txBody>
              <a:bodyPr wrap="none" rtlCol="0">
                <a:spAutoFit/>
              </a:bodyPr>
              <a:lstStyle/>
              <a:p>
                <a:pPr algn="r" defTabSz="685800" fontAlgn="base">
                  <a:spcBef>
                    <a:spcPct val="0"/>
                  </a:spcBef>
                  <a:spcAft>
                    <a:spcPct val="0"/>
                  </a:spcAft>
                </a:pPr>
                <a:r>
                  <a:rPr lang="en-GB" sz="900" b="1" dirty="0">
                    <a:solidFill>
                      <a:srgbClr val="FFFFFF"/>
                    </a:solidFill>
                    <a:latin typeface="Arial" charset="0"/>
                    <a:ea typeface="ＭＳ Ｐゴシック" pitchFamily="34" charset="-128"/>
                  </a:rPr>
                  <a:t>8</a:t>
                </a:r>
              </a:p>
            </p:txBody>
          </p:sp>
          <p:sp>
            <p:nvSpPr>
              <p:cNvPr id="136" name="TextBox 135"/>
              <p:cNvSpPr txBox="1"/>
              <p:nvPr/>
            </p:nvSpPr>
            <p:spPr>
              <a:xfrm>
                <a:off x="2347766" y="1348358"/>
                <a:ext cx="209436" cy="234257"/>
              </a:xfrm>
              <a:prstGeom prst="rect">
                <a:avLst/>
              </a:prstGeom>
              <a:noFill/>
            </p:spPr>
            <p:txBody>
              <a:bodyPr wrap="none" rtlCol="0">
                <a:spAutoFit/>
              </a:bodyPr>
              <a:lstStyle/>
              <a:p>
                <a:pPr algn="r" defTabSz="685800" fontAlgn="base">
                  <a:spcBef>
                    <a:spcPct val="0"/>
                  </a:spcBef>
                  <a:spcAft>
                    <a:spcPct val="0"/>
                  </a:spcAft>
                </a:pPr>
                <a:r>
                  <a:rPr lang="en-GB" sz="900" b="1" dirty="0">
                    <a:solidFill>
                      <a:srgbClr val="FFFFFF"/>
                    </a:solidFill>
                    <a:latin typeface="Arial" charset="0"/>
                    <a:ea typeface="ＭＳ Ｐゴシック" pitchFamily="34" charset="-128"/>
                  </a:rPr>
                  <a:t>9</a:t>
                </a:r>
              </a:p>
            </p:txBody>
          </p:sp>
          <p:sp>
            <p:nvSpPr>
              <p:cNvPr id="137" name="TextBox 136"/>
              <p:cNvSpPr txBox="1"/>
              <p:nvPr/>
            </p:nvSpPr>
            <p:spPr>
              <a:xfrm>
                <a:off x="2293787" y="1064864"/>
                <a:ext cx="263414" cy="234257"/>
              </a:xfrm>
              <a:prstGeom prst="rect">
                <a:avLst/>
              </a:prstGeom>
              <a:noFill/>
            </p:spPr>
            <p:txBody>
              <a:bodyPr wrap="none" rtlCol="0">
                <a:spAutoFit/>
              </a:bodyPr>
              <a:lstStyle/>
              <a:p>
                <a:pPr algn="r" defTabSz="685800" fontAlgn="base">
                  <a:spcBef>
                    <a:spcPct val="0"/>
                  </a:spcBef>
                  <a:spcAft>
                    <a:spcPct val="0"/>
                  </a:spcAft>
                </a:pPr>
                <a:r>
                  <a:rPr lang="en-GB" sz="900" b="1" dirty="0">
                    <a:solidFill>
                      <a:srgbClr val="FFFFFF"/>
                    </a:solidFill>
                    <a:latin typeface="Arial" charset="0"/>
                    <a:ea typeface="ＭＳ Ｐゴシック" pitchFamily="34" charset="-128"/>
                  </a:rPr>
                  <a:t>10</a:t>
                </a:r>
              </a:p>
            </p:txBody>
          </p:sp>
          <p:sp>
            <p:nvSpPr>
              <p:cNvPr id="138" name="Freeform 137"/>
              <p:cNvSpPr/>
              <p:nvPr/>
            </p:nvSpPr>
            <p:spPr>
              <a:xfrm>
                <a:off x="2618074" y="1159025"/>
                <a:ext cx="4210880" cy="2969088"/>
              </a:xfrm>
              <a:custGeom>
                <a:avLst/>
                <a:gdLst>
                  <a:gd name="connsiteX0" fmla="*/ 0 w 7420396"/>
                  <a:gd name="connsiteY0" fmla="*/ 0 h 4402067"/>
                  <a:gd name="connsiteX1" fmla="*/ 0 w 7420396"/>
                  <a:gd name="connsiteY1" fmla="*/ 4037926 h 4402067"/>
                  <a:gd name="connsiteX2" fmla="*/ 6675929 w 7420396"/>
                  <a:gd name="connsiteY2" fmla="*/ 4037926 h 4402067"/>
                  <a:gd name="connsiteX3" fmla="*/ 7420396 w 7420396"/>
                  <a:gd name="connsiteY3" fmla="*/ 4402067 h 4402067"/>
                  <a:gd name="connsiteX0" fmla="*/ 0 w 6675929"/>
                  <a:gd name="connsiteY0" fmla="*/ 0 h 4037926"/>
                  <a:gd name="connsiteX1" fmla="*/ 0 w 6675929"/>
                  <a:gd name="connsiteY1" fmla="*/ 4037926 h 4037926"/>
                  <a:gd name="connsiteX2" fmla="*/ 6675929 w 6675929"/>
                  <a:gd name="connsiteY2" fmla="*/ 4037926 h 4037926"/>
                </a:gdLst>
                <a:ahLst/>
                <a:cxnLst>
                  <a:cxn ang="0">
                    <a:pos x="connsiteX0" y="connsiteY0"/>
                  </a:cxn>
                  <a:cxn ang="0">
                    <a:pos x="connsiteX1" y="connsiteY1"/>
                  </a:cxn>
                  <a:cxn ang="0">
                    <a:pos x="connsiteX2" y="connsiteY2"/>
                  </a:cxn>
                </a:cxnLst>
                <a:rect l="l" t="t" r="r" b="b"/>
                <a:pathLst>
                  <a:path w="6675929" h="4037926">
                    <a:moveTo>
                      <a:pt x="0" y="0"/>
                    </a:moveTo>
                    <a:lnTo>
                      <a:pt x="0" y="4037926"/>
                    </a:lnTo>
                    <a:lnTo>
                      <a:pt x="6675929" y="4037926"/>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b="1" dirty="0">
                  <a:solidFill>
                    <a:srgbClr val="FFFFFF"/>
                  </a:solidFill>
                  <a:latin typeface="Arial"/>
                </a:endParaRPr>
              </a:p>
            </p:txBody>
          </p:sp>
        </p:grpSp>
      </p:grpSp>
    </p:spTree>
    <p:extLst>
      <p:ext uri="{BB962C8B-B14F-4D97-AF65-F5344CB8AC3E}">
        <p14:creationId xmlns:p14="http://schemas.microsoft.com/office/powerpoint/2010/main" val="3823117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Title 1"/>
          <p:cNvSpPr>
            <a:spLocks noGrp="1"/>
          </p:cNvSpPr>
          <p:nvPr>
            <p:ph type="title"/>
          </p:nvPr>
        </p:nvSpPr>
        <p:spPr>
          <a:xfrm>
            <a:off x="1197844" y="242042"/>
            <a:ext cx="6853238" cy="857250"/>
          </a:xfrm>
        </p:spPr>
        <p:txBody>
          <a:bodyPr/>
          <a:lstStyle/>
          <a:p>
            <a:pPr algn="ctr"/>
            <a:r>
              <a:rPr lang="en-GB" altLang="en-US" noProof="0" dirty="0"/>
              <a:t>PEGASUS-TIMI 54: </a:t>
            </a:r>
            <a:r>
              <a:rPr lang="cs-CZ" altLang="en-US" dirty="0"/>
              <a:t>účinnost</a:t>
            </a:r>
            <a:endParaRPr lang="en-GB" altLang="en-US" noProof="0" dirty="0"/>
          </a:p>
        </p:txBody>
      </p:sp>
      <p:sp>
        <p:nvSpPr>
          <p:cNvPr id="89" name="Slide Number Placeholder 88"/>
          <p:cNvSpPr>
            <a:spLocks noGrp="1"/>
          </p:cNvSpPr>
          <p:nvPr>
            <p:ph type="sldNum" sz="quarter" idx="4294967295"/>
          </p:nvPr>
        </p:nvSpPr>
        <p:spPr>
          <a:xfrm>
            <a:off x="6400800" y="4767263"/>
            <a:ext cx="1600200" cy="273844"/>
          </a:xfrm>
          <a:prstGeom prst="rect">
            <a:avLst/>
          </a:prstGeom>
        </p:spPr>
        <p:txBody>
          <a:bodyPr/>
          <a:lstStyle/>
          <a:p>
            <a:pPr defTabSz="685800" fontAlgn="base">
              <a:spcBef>
                <a:spcPct val="0"/>
              </a:spcBef>
              <a:spcAft>
                <a:spcPct val="0"/>
              </a:spcAft>
            </a:pPr>
            <a:fld id="{ABE79450-3EDD-45A9-BE25-2E593105E5FE}" type="slidenum">
              <a:rPr lang="en-GB" sz="1350" b="1">
                <a:solidFill>
                  <a:srgbClr val="000000"/>
                </a:solidFill>
                <a:latin typeface="Arial" charset="0"/>
              </a:rPr>
              <a:pPr defTabSz="685800" fontAlgn="base">
                <a:spcBef>
                  <a:spcPct val="0"/>
                </a:spcBef>
                <a:spcAft>
                  <a:spcPct val="0"/>
                </a:spcAft>
              </a:pPr>
              <a:t>33</a:t>
            </a:fld>
            <a:endParaRPr lang="en-GB" sz="1350" b="1" dirty="0">
              <a:solidFill>
                <a:srgbClr val="000000"/>
              </a:solidFill>
              <a:latin typeface="Arial" charset="0"/>
            </a:endParaRPr>
          </a:p>
        </p:txBody>
      </p:sp>
      <p:sp>
        <p:nvSpPr>
          <p:cNvPr id="11" name="TextBox 10"/>
          <p:cNvSpPr txBox="1">
            <a:spLocks noChangeArrowheads="1"/>
          </p:cNvSpPr>
          <p:nvPr/>
        </p:nvSpPr>
        <p:spPr bwMode="auto">
          <a:xfrm>
            <a:off x="1347142" y="4627962"/>
            <a:ext cx="5789866" cy="369332"/>
          </a:xfrm>
          <a:prstGeom prst="rect">
            <a:avLst/>
          </a:prstGeom>
          <a:noFill/>
          <a:ln w="9525">
            <a:noFill/>
            <a:miter lim="800000"/>
            <a:headEnd/>
            <a:tailEnd/>
          </a:ln>
        </p:spPr>
        <p:txBody>
          <a:bodyPr wrap="square" anchor="b">
            <a:spAutoFit/>
          </a:bodyPr>
          <a:lstStyle/>
          <a:p>
            <a:pPr defTabSz="685800" fontAlgn="base">
              <a:spcBef>
                <a:spcPct val="0"/>
              </a:spcBef>
              <a:spcAft>
                <a:spcPct val="0"/>
              </a:spcAft>
            </a:pPr>
            <a:r>
              <a:rPr lang="en-US" sz="600" dirty="0">
                <a:solidFill>
                  <a:srgbClr val="FFFFFF"/>
                </a:solidFill>
                <a:latin typeface="Arial" charset="0"/>
              </a:rPr>
              <a:t>*Indicates nominal P value; </a:t>
            </a:r>
            <a:r>
              <a:rPr lang="en-GB" sz="600" dirty="0">
                <a:solidFill>
                  <a:srgbClr val="FFFFFF"/>
                </a:solidFill>
                <a:latin typeface="Arial" charset="0"/>
              </a:rPr>
              <a:t>P&lt;0.026 indicates statistical significance</a:t>
            </a:r>
          </a:p>
          <a:p>
            <a:pPr defTabSz="685800" fontAlgn="base">
              <a:spcBef>
                <a:spcPct val="0"/>
              </a:spcBef>
              <a:spcAft>
                <a:spcPct val="0"/>
              </a:spcAft>
            </a:pPr>
            <a:endParaRPr lang="en-US" altLang="en-US" sz="600" dirty="0">
              <a:solidFill>
                <a:srgbClr val="FFFFFF"/>
              </a:solidFill>
              <a:latin typeface="Arial" charset="0"/>
            </a:endParaRPr>
          </a:p>
          <a:p>
            <a:pPr defTabSz="685800" fontAlgn="base">
              <a:spcBef>
                <a:spcPct val="0"/>
              </a:spcBef>
              <a:spcAft>
                <a:spcPct val="0"/>
              </a:spcAft>
            </a:pPr>
            <a:r>
              <a:rPr lang="en-US" altLang="en-US" sz="600" dirty="0">
                <a:solidFill>
                  <a:srgbClr val="FFFFFF"/>
                </a:solidFill>
                <a:latin typeface="Arial" charset="0"/>
              </a:rPr>
              <a:t>Bonaca MP</a:t>
            </a:r>
            <a:r>
              <a:rPr lang="en-US" altLang="en-US" sz="600" i="1" dirty="0">
                <a:solidFill>
                  <a:srgbClr val="FFFFFF"/>
                </a:solidFill>
                <a:latin typeface="Arial" charset="0"/>
              </a:rPr>
              <a:t> et al</a:t>
            </a:r>
            <a:r>
              <a:rPr lang="en-US" altLang="en-US" sz="600" dirty="0">
                <a:solidFill>
                  <a:srgbClr val="FFFFFF"/>
                </a:solidFill>
                <a:latin typeface="Arial" charset="0"/>
              </a:rPr>
              <a:t>. </a:t>
            </a:r>
            <a:r>
              <a:rPr lang="en-US" altLang="en-US" sz="600" i="1" dirty="0">
                <a:solidFill>
                  <a:srgbClr val="FFFFFF"/>
                </a:solidFill>
                <a:latin typeface="Arial" charset="0"/>
              </a:rPr>
              <a:t>N Engl J Med </a:t>
            </a:r>
            <a:r>
              <a:rPr lang="en-US" altLang="en-US" sz="600" dirty="0">
                <a:solidFill>
                  <a:srgbClr val="FFFFFF"/>
                </a:solidFill>
                <a:latin typeface="Arial" charset="0"/>
              </a:rPr>
              <a:t>2015 [</a:t>
            </a:r>
            <a:r>
              <a:rPr lang="en-US" altLang="en-US" sz="600" dirty="0" err="1">
                <a:solidFill>
                  <a:srgbClr val="FFFFFF"/>
                </a:solidFill>
                <a:latin typeface="Arial" charset="0"/>
              </a:rPr>
              <a:t>Epub</a:t>
            </a:r>
            <a:r>
              <a:rPr lang="en-US" altLang="en-US" sz="600" dirty="0">
                <a:solidFill>
                  <a:srgbClr val="FFFFFF"/>
                </a:solidFill>
                <a:latin typeface="Arial" charset="0"/>
              </a:rPr>
              <a:t> ahead of print]</a:t>
            </a:r>
          </a:p>
        </p:txBody>
      </p:sp>
      <p:grpSp>
        <p:nvGrpSpPr>
          <p:cNvPr id="80" name="Group 79"/>
          <p:cNvGrpSpPr/>
          <p:nvPr/>
        </p:nvGrpSpPr>
        <p:grpSpPr>
          <a:xfrm>
            <a:off x="1785889" y="1008851"/>
            <a:ext cx="6032946" cy="3672767"/>
            <a:chOff x="857185" y="1345134"/>
            <a:chExt cx="8043928" cy="4897022"/>
          </a:xfrm>
        </p:grpSpPr>
        <p:sp>
          <p:nvSpPr>
            <p:cNvPr id="66" name="Diamond 65"/>
            <p:cNvSpPr/>
            <p:nvPr/>
          </p:nvSpPr>
          <p:spPr>
            <a:xfrm>
              <a:off x="2759389" y="4977513"/>
              <a:ext cx="1044000" cy="126000"/>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1350" b="1" dirty="0">
                <a:solidFill>
                  <a:srgbClr val="FFFFFF"/>
                </a:solidFill>
                <a:latin typeface="Arial"/>
              </a:endParaRPr>
            </a:p>
          </p:txBody>
        </p:sp>
        <p:cxnSp>
          <p:nvCxnSpPr>
            <p:cNvPr id="65" name="Straight Connector 64"/>
            <p:cNvCxnSpPr/>
            <p:nvPr/>
          </p:nvCxnSpPr>
          <p:spPr>
            <a:xfrm>
              <a:off x="2547769" y="4835726"/>
              <a:ext cx="126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777117" y="4632224"/>
              <a:ext cx="125018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993121" y="3809699"/>
              <a:ext cx="756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18729" y="5233886"/>
              <a:ext cx="3348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061538" y="5229359"/>
              <a:ext cx="0" cy="9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390930" y="5236443"/>
              <a:ext cx="0" cy="9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865829" y="5238413"/>
              <a:ext cx="0" cy="9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340728" y="5235161"/>
              <a:ext cx="0" cy="9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661719" y="5239688"/>
              <a:ext cx="0" cy="9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728061" y="5236072"/>
              <a:ext cx="0" cy="9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521133" y="5545401"/>
              <a:ext cx="1326332" cy="276999"/>
            </a:xfrm>
            <a:prstGeom prst="rect">
              <a:avLst/>
            </a:prstGeom>
            <a:noFill/>
          </p:spPr>
          <p:txBody>
            <a:bodyPr wrap="square" rtlCol="0">
              <a:spAutoFit/>
            </a:bodyPr>
            <a:lstStyle/>
            <a:p>
              <a:pPr defTabSz="685800" fontAlgn="base">
                <a:spcBef>
                  <a:spcPct val="0"/>
                </a:spcBef>
                <a:spcAft>
                  <a:spcPct val="0"/>
                </a:spcAft>
              </a:pPr>
              <a:r>
                <a:rPr lang="en-GB" sz="750" b="1" i="1" dirty="0" err="1">
                  <a:solidFill>
                    <a:srgbClr val="FFFFFF"/>
                  </a:solidFill>
                  <a:latin typeface="Arial" charset="0"/>
                </a:rPr>
                <a:t>Ticagrelor</a:t>
              </a:r>
              <a:r>
                <a:rPr lang="en-GB" sz="750" b="1" i="1" dirty="0">
                  <a:solidFill>
                    <a:srgbClr val="FFFFFF"/>
                  </a:solidFill>
                  <a:latin typeface="Arial" charset="0"/>
                </a:rPr>
                <a:t> </a:t>
              </a:r>
              <a:r>
                <a:rPr lang="cs-CZ" sz="750" b="1" i="1" dirty="0">
                  <a:solidFill>
                    <a:srgbClr val="FFFFFF"/>
                  </a:solidFill>
                  <a:latin typeface="Arial" charset="0"/>
                </a:rPr>
                <a:t>lepší</a:t>
              </a:r>
              <a:endParaRPr lang="en-GB" sz="750" b="1" i="1" dirty="0">
                <a:solidFill>
                  <a:srgbClr val="FFFFFF"/>
                </a:solidFill>
                <a:latin typeface="Arial" charset="0"/>
              </a:endParaRPr>
            </a:p>
          </p:txBody>
        </p:sp>
        <p:sp>
          <p:nvSpPr>
            <p:cNvPr id="35" name="TextBox 34"/>
            <p:cNvSpPr txBox="1"/>
            <p:nvPr/>
          </p:nvSpPr>
          <p:spPr>
            <a:xfrm>
              <a:off x="3970661" y="5545401"/>
              <a:ext cx="1326332" cy="276999"/>
            </a:xfrm>
            <a:prstGeom prst="rect">
              <a:avLst/>
            </a:prstGeom>
            <a:noFill/>
          </p:spPr>
          <p:txBody>
            <a:bodyPr wrap="square" rtlCol="0">
              <a:spAutoFit/>
            </a:bodyPr>
            <a:lstStyle/>
            <a:p>
              <a:pPr algn="r" defTabSz="685800" fontAlgn="base">
                <a:spcBef>
                  <a:spcPct val="0"/>
                </a:spcBef>
                <a:spcAft>
                  <a:spcPct val="0"/>
                </a:spcAft>
              </a:pPr>
              <a:r>
                <a:rPr lang="en-GB" sz="750" b="1" i="1" dirty="0">
                  <a:solidFill>
                    <a:srgbClr val="FFFFFF"/>
                  </a:solidFill>
                  <a:latin typeface="Arial" charset="0"/>
                </a:rPr>
                <a:t>Placebo </a:t>
              </a:r>
              <a:r>
                <a:rPr lang="cs-CZ" sz="750" b="1" i="1" dirty="0">
                  <a:solidFill>
                    <a:srgbClr val="FFFFFF"/>
                  </a:solidFill>
                  <a:latin typeface="Arial" charset="0"/>
                </a:rPr>
                <a:t>lepší</a:t>
              </a:r>
              <a:endParaRPr lang="en-GB" sz="750" b="1" i="1" dirty="0">
                <a:solidFill>
                  <a:srgbClr val="FFFFFF"/>
                </a:solidFill>
                <a:latin typeface="Arial" charset="0"/>
              </a:endParaRPr>
            </a:p>
          </p:txBody>
        </p:sp>
        <p:sp>
          <p:nvSpPr>
            <p:cNvPr id="36" name="TextBox 35"/>
            <p:cNvSpPr txBox="1"/>
            <p:nvPr/>
          </p:nvSpPr>
          <p:spPr>
            <a:xfrm>
              <a:off x="1315786" y="5325161"/>
              <a:ext cx="796831" cy="276999"/>
            </a:xfrm>
            <a:prstGeom prst="rect">
              <a:avLst/>
            </a:prstGeom>
            <a:noFill/>
          </p:spPr>
          <p:txBody>
            <a:bodyPr wrap="square" rtlCol="0">
              <a:spAutoFit/>
            </a:bodyPr>
            <a:lstStyle/>
            <a:p>
              <a:pPr algn="ctr" defTabSz="685800" fontAlgn="base">
                <a:spcBef>
                  <a:spcPct val="0"/>
                </a:spcBef>
                <a:spcAft>
                  <a:spcPct val="0"/>
                </a:spcAft>
              </a:pPr>
              <a:r>
                <a:rPr lang="en-GB" sz="750" dirty="0">
                  <a:solidFill>
                    <a:srgbClr val="FFFFFF"/>
                  </a:solidFill>
                  <a:latin typeface="Arial" charset="0"/>
                </a:rPr>
                <a:t>0.4</a:t>
              </a:r>
            </a:p>
          </p:txBody>
        </p:sp>
        <p:sp>
          <p:nvSpPr>
            <p:cNvPr id="37" name="TextBox 36"/>
            <p:cNvSpPr txBox="1"/>
            <p:nvPr/>
          </p:nvSpPr>
          <p:spPr>
            <a:xfrm>
              <a:off x="2263304" y="5322761"/>
              <a:ext cx="796831" cy="276999"/>
            </a:xfrm>
            <a:prstGeom prst="rect">
              <a:avLst/>
            </a:prstGeom>
            <a:noFill/>
          </p:spPr>
          <p:txBody>
            <a:bodyPr wrap="square" rtlCol="0">
              <a:spAutoFit/>
            </a:bodyPr>
            <a:lstStyle/>
            <a:p>
              <a:pPr algn="ctr" defTabSz="685800" fontAlgn="base">
                <a:spcBef>
                  <a:spcPct val="0"/>
                </a:spcBef>
                <a:spcAft>
                  <a:spcPct val="0"/>
                </a:spcAft>
              </a:pPr>
              <a:r>
                <a:rPr lang="en-GB" sz="750" dirty="0">
                  <a:solidFill>
                    <a:srgbClr val="FFFFFF"/>
                  </a:solidFill>
                  <a:latin typeface="Arial" charset="0"/>
                </a:rPr>
                <a:t>0.6</a:t>
              </a:r>
            </a:p>
          </p:txBody>
        </p:sp>
        <p:sp>
          <p:nvSpPr>
            <p:cNvPr id="38" name="TextBox 37"/>
            <p:cNvSpPr txBox="1"/>
            <p:nvPr/>
          </p:nvSpPr>
          <p:spPr>
            <a:xfrm>
              <a:off x="2944168" y="5320361"/>
              <a:ext cx="796831" cy="276999"/>
            </a:xfrm>
            <a:prstGeom prst="rect">
              <a:avLst/>
            </a:prstGeom>
            <a:noFill/>
          </p:spPr>
          <p:txBody>
            <a:bodyPr wrap="square" rtlCol="0">
              <a:spAutoFit/>
            </a:bodyPr>
            <a:lstStyle/>
            <a:p>
              <a:pPr algn="ctr" defTabSz="685800" fontAlgn="base">
                <a:spcBef>
                  <a:spcPct val="0"/>
                </a:spcBef>
                <a:spcAft>
                  <a:spcPct val="0"/>
                </a:spcAft>
              </a:pPr>
              <a:r>
                <a:rPr lang="en-GB" sz="750" dirty="0">
                  <a:solidFill>
                    <a:srgbClr val="FFFFFF"/>
                  </a:solidFill>
                  <a:latin typeface="Arial" charset="0"/>
                </a:rPr>
                <a:t>0.8</a:t>
              </a:r>
            </a:p>
          </p:txBody>
        </p:sp>
        <p:sp>
          <p:nvSpPr>
            <p:cNvPr id="39" name="TextBox 38"/>
            <p:cNvSpPr txBox="1"/>
            <p:nvPr/>
          </p:nvSpPr>
          <p:spPr>
            <a:xfrm>
              <a:off x="3467413" y="5320361"/>
              <a:ext cx="796831" cy="276999"/>
            </a:xfrm>
            <a:prstGeom prst="rect">
              <a:avLst/>
            </a:prstGeom>
            <a:noFill/>
          </p:spPr>
          <p:txBody>
            <a:bodyPr wrap="square" rtlCol="0">
              <a:spAutoFit/>
            </a:bodyPr>
            <a:lstStyle/>
            <a:p>
              <a:pPr algn="ctr" defTabSz="685800" fontAlgn="base">
                <a:spcBef>
                  <a:spcPct val="0"/>
                </a:spcBef>
                <a:spcAft>
                  <a:spcPct val="0"/>
                </a:spcAft>
              </a:pPr>
              <a:r>
                <a:rPr lang="en-GB" sz="750" dirty="0">
                  <a:solidFill>
                    <a:srgbClr val="FFFFFF"/>
                  </a:solidFill>
                  <a:latin typeface="Arial" charset="0"/>
                </a:rPr>
                <a:t>1</a:t>
              </a:r>
            </a:p>
          </p:txBody>
        </p:sp>
        <p:sp>
          <p:nvSpPr>
            <p:cNvPr id="40" name="TextBox 39"/>
            <p:cNvSpPr txBox="1"/>
            <p:nvPr/>
          </p:nvSpPr>
          <p:spPr>
            <a:xfrm>
              <a:off x="3992608" y="5319359"/>
              <a:ext cx="796831" cy="276999"/>
            </a:xfrm>
            <a:prstGeom prst="rect">
              <a:avLst/>
            </a:prstGeom>
            <a:noFill/>
          </p:spPr>
          <p:txBody>
            <a:bodyPr wrap="square" rtlCol="0">
              <a:spAutoFit/>
            </a:bodyPr>
            <a:lstStyle/>
            <a:p>
              <a:pPr algn="ctr" defTabSz="685800" fontAlgn="base">
                <a:spcBef>
                  <a:spcPct val="0"/>
                </a:spcBef>
                <a:spcAft>
                  <a:spcPct val="0"/>
                </a:spcAft>
              </a:pPr>
              <a:r>
                <a:rPr lang="en-GB" sz="750" dirty="0">
                  <a:solidFill>
                    <a:srgbClr val="FFFFFF"/>
                  </a:solidFill>
                  <a:latin typeface="Arial" charset="0"/>
                </a:rPr>
                <a:t>1.25</a:t>
              </a:r>
            </a:p>
          </p:txBody>
        </p:sp>
        <p:sp>
          <p:nvSpPr>
            <p:cNvPr id="41" name="TextBox 40"/>
            <p:cNvSpPr txBox="1"/>
            <p:nvPr/>
          </p:nvSpPr>
          <p:spPr>
            <a:xfrm>
              <a:off x="4671952" y="5329689"/>
              <a:ext cx="796831" cy="276999"/>
            </a:xfrm>
            <a:prstGeom prst="rect">
              <a:avLst/>
            </a:prstGeom>
            <a:noFill/>
          </p:spPr>
          <p:txBody>
            <a:bodyPr wrap="square" rtlCol="0">
              <a:spAutoFit/>
            </a:bodyPr>
            <a:lstStyle/>
            <a:p>
              <a:pPr algn="ctr" defTabSz="685800" fontAlgn="base">
                <a:spcBef>
                  <a:spcPct val="0"/>
                </a:spcBef>
                <a:spcAft>
                  <a:spcPct val="0"/>
                </a:spcAft>
              </a:pPr>
              <a:r>
                <a:rPr lang="en-GB" sz="750" dirty="0">
                  <a:solidFill>
                    <a:srgbClr val="FFFFFF"/>
                  </a:solidFill>
                  <a:latin typeface="Arial" charset="0"/>
                </a:rPr>
                <a:t>1.67</a:t>
              </a:r>
            </a:p>
          </p:txBody>
        </p:sp>
        <p:cxnSp>
          <p:nvCxnSpPr>
            <p:cNvPr id="43" name="Straight Connector 42"/>
            <p:cNvCxnSpPr/>
            <p:nvPr/>
          </p:nvCxnSpPr>
          <p:spPr>
            <a:xfrm>
              <a:off x="3863684" y="1946741"/>
              <a:ext cx="0" cy="3291672"/>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191582" y="2169285"/>
              <a:ext cx="576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162617" y="2372422"/>
              <a:ext cx="576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060134" y="2989165"/>
              <a:ext cx="93247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419475" y="2105719"/>
              <a:ext cx="1260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1350" b="1" dirty="0">
                <a:solidFill>
                  <a:srgbClr val="FFFFFF"/>
                </a:solidFill>
                <a:latin typeface="Arial"/>
              </a:endParaRPr>
            </a:p>
          </p:txBody>
        </p:sp>
        <p:sp>
          <p:nvSpPr>
            <p:cNvPr id="50" name="Oval 49"/>
            <p:cNvSpPr/>
            <p:nvPr/>
          </p:nvSpPr>
          <p:spPr>
            <a:xfrm>
              <a:off x="3390729" y="2308122"/>
              <a:ext cx="126000" cy="12600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1350" b="1" dirty="0">
                <a:solidFill>
                  <a:srgbClr val="FFFFFF"/>
                </a:solidFill>
                <a:latin typeface="Arial"/>
              </a:endParaRPr>
            </a:p>
          </p:txBody>
        </p:sp>
        <p:sp>
          <p:nvSpPr>
            <p:cNvPr id="51" name="Diamond 50"/>
            <p:cNvSpPr/>
            <p:nvPr/>
          </p:nvSpPr>
          <p:spPr>
            <a:xfrm>
              <a:off x="3222516" y="2522442"/>
              <a:ext cx="468000" cy="108000"/>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1350" b="1" dirty="0">
                <a:solidFill>
                  <a:srgbClr val="FFFFFF"/>
                </a:solidFill>
                <a:latin typeface="Arial"/>
              </a:endParaRPr>
            </a:p>
          </p:txBody>
        </p:sp>
        <p:sp>
          <p:nvSpPr>
            <p:cNvPr id="52" name="Rectangle 51"/>
            <p:cNvSpPr/>
            <p:nvPr/>
          </p:nvSpPr>
          <p:spPr>
            <a:xfrm>
              <a:off x="3475780" y="2926404"/>
              <a:ext cx="1260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1350" b="1" dirty="0">
                <a:solidFill>
                  <a:srgbClr val="FFFFFF"/>
                </a:solidFill>
                <a:latin typeface="Arial"/>
              </a:endParaRPr>
            </a:p>
          </p:txBody>
        </p:sp>
        <p:cxnSp>
          <p:nvCxnSpPr>
            <p:cNvPr id="53" name="Straight Connector 52"/>
            <p:cNvCxnSpPr/>
            <p:nvPr/>
          </p:nvCxnSpPr>
          <p:spPr>
            <a:xfrm>
              <a:off x="2959894" y="3191574"/>
              <a:ext cx="918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3359304" y="3128574"/>
              <a:ext cx="126000" cy="12600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1350" b="1" dirty="0">
                <a:solidFill>
                  <a:srgbClr val="FFFFFF"/>
                </a:solidFill>
                <a:latin typeface="Arial"/>
              </a:endParaRPr>
            </a:p>
          </p:txBody>
        </p:sp>
        <p:sp>
          <p:nvSpPr>
            <p:cNvPr id="55" name="Diamond 54"/>
            <p:cNvSpPr/>
            <p:nvPr/>
          </p:nvSpPr>
          <p:spPr>
            <a:xfrm>
              <a:off x="3092248" y="3339213"/>
              <a:ext cx="788027" cy="126000"/>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1350" b="1" dirty="0">
                <a:solidFill>
                  <a:srgbClr val="FFFFFF"/>
                </a:solidFill>
                <a:latin typeface="Arial"/>
              </a:endParaRPr>
            </a:p>
          </p:txBody>
        </p:sp>
        <p:sp>
          <p:nvSpPr>
            <p:cNvPr id="56" name="Rectangle 55"/>
            <p:cNvSpPr/>
            <p:nvPr/>
          </p:nvSpPr>
          <p:spPr>
            <a:xfrm>
              <a:off x="3301066" y="3745605"/>
              <a:ext cx="1260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1350" b="1" dirty="0">
                <a:solidFill>
                  <a:srgbClr val="FFFFFF"/>
                </a:solidFill>
                <a:latin typeface="Arial"/>
              </a:endParaRPr>
            </a:p>
          </p:txBody>
        </p:sp>
        <p:cxnSp>
          <p:nvCxnSpPr>
            <p:cNvPr id="58" name="Straight Connector 57"/>
            <p:cNvCxnSpPr/>
            <p:nvPr/>
          </p:nvCxnSpPr>
          <p:spPr>
            <a:xfrm>
              <a:off x="3096556" y="4013105"/>
              <a:ext cx="72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3391351" y="3950105"/>
              <a:ext cx="126000" cy="12600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1350" b="1" dirty="0">
                <a:solidFill>
                  <a:srgbClr val="FFFFFF"/>
                </a:solidFill>
                <a:latin typeface="Arial"/>
              </a:endParaRPr>
            </a:p>
          </p:txBody>
        </p:sp>
        <p:sp>
          <p:nvSpPr>
            <p:cNvPr id="60" name="Diamond 59"/>
            <p:cNvSpPr/>
            <p:nvPr/>
          </p:nvSpPr>
          <p:spPr>
            <a:xfrm>
              <a:off x="3091580" y="4167886"/>
              <a:ext cx="648000" cy="108000"/>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1350" b="1" dirty="0">
                <a:solidFill>
                  <a:srgbClr val="FFFFFF"/>
                </a:solidFill>
                <a:latin typeface="Arial"/>
              </a:endParaRPr>
            </a:p>
          </p:txBody>
        </p:sp>
        <p:sp>
          <p:nvSpPr>
            <p:cNvPr id="61" name="Rectangle 60"/>
            <p:cNvSpPr/>
            <p:nvPr/>
          </p:nvSpPr>
          <p:spPr>
            <a:xfrm>
              <a:off x="3330732" y="4568218"/>
              <a:ext cx="1260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1350" b="1" dirty="0">
                <a:solidFill>
                  <a:srgbClr val="FFFFFF"/>
                </a:solidFill>
                <a:latin typeface="Arial"/>
              </a:endParaRPr>
            </a:p>
          </p:txBody>
        </p:sp>
        <p:sp>
          <p:nvSpPr>
            <p:cNvPr id="62" name="Oval 61"/>
            <p:cNvSpPr/>
            <p:nvPr/>
          </p:nvSpPr>
          <p:spPr>
            <a:xfrm>
              <a:off x="3126201" y="4776394"/>
              <a:ext cx="126000" cy="12600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1350" b="1" dirty="0">
                <a:solidFill>
                  <a:srgbClr val="FFFFFF"/>
                </a:solidFill>
                <a:latin typeface="Arial"/>
              </a:endParaRPr>
            </a:p>
          </p:txBody>
        </p:sp>
        <p:sp>
          <p:nvSpPr>
            <p:cNvPr id="67" name="TextBox 66"/>
            <p:cNvSpPr txBox="1"/>
            <p:nvPr/>
          </p:nvSpPr>
          <p:spPr>
            <a:xfrm>
              <a:off x="857349" y="2150014"/>
              <a:ext cx="2268631" cy="553997"/>
            </a:xfrm>
            <a:prstGeom prst="rect">
              <a:avLst/>
            </a:prstGeom>
            <a:noFill/>
          </p:spPr>
          <p:txBody>
            <a:bodyPr wrap="square" rtlCol="0">
              <a:spAutoFit/>
            </a:bodyPr>
            <a:lstStyle/>
            <a:p>
              <a:pPr defTabSz="685800" fontAlgn="base">
                <a:spcBef>
                  <a:spcPct val="0"/>
                </a:spcBef>
                <a:spcAft>
                  <a:spcPct val="0"/>
                </a:spcAft>
              </a:pPr>
              <a:r>
                <a:rPr lang="en-GB" sz="1050" dirty="0" err="1">
                  <a:solidFill>
                    <a:srgbClr val="FFFFFF"/>
                  </a:solidFill>
                  <a:latin typeface="Arial" charset="0"/>
                </a:rPr>
                <a:t>Pr</a:t>
              </a:r>
              <a:r>
                <a:rPr lang="cs-CZ" sz="1050" dirty="0" err="1">
                  <a:solidFill>
                    <a:srgbClr val="FFFFFF"/>
                  </a:solidFill>
                  <a:latin typeface="Arial" charset="0"/>
                </a:rPr>
                <a:t>imární</a:t>
              </a:r>
              <a:r>
                <a:rPr lang="en-GB" sz="1050" dirty="0">
                  <a:solidFill>
                    <a:srgbClr val="FFFFFF"/>
                  </a:solidFill>
                  <a:latin typeface="Arial" charset="0"/>
                </a:rPr>
                <a:t> </a:t>
              </a:r>
            </a:p>
            <a:p>
              <a:pPr defTabSz="685800" fontAlgn="base">
                <a:spcBef>
                  <a:spcPct val="0"/>
                </a:spcBef>
                <a:spcAft>
                  <a:spcPct val="0"/>
                </a:spcAft>
              </a:pPr>
              <a:r>
                <a:rPr lang="en-GB" sz="1050" dirty="0">
                  <a:solidFill>
                    <a:srgbClr val="FFFFFF"/>
                  </a:solidFill>
                  <a:latin typeface="Arial" charset="0"/>
                </a:rPr>
                <a:t>(</a:t>
              </a:r>
              <a:r>
                <a:rPr lang="cs-CZ" sz="1050" dirty="0">
                  <a:solidFill>
                    <a:srgbClr val="FFFFFF"/>
                  </a:solidFill>
                  <a:latin typeface="Arial" charset="0"/>
                </a:rPr>
                <a:t>KV úmrtí</a:t>
              </a:r>
              <a:r>
                <a:rPr lang="en-GB" sz="1050" dirty="0">
                  <a:solidFill>
                    <a:srgbClr val="FFFFFF"/>
                  </a:solidFill>
                  <a:latin typeface="Arial" charset="0"/>
                </a:rPr>
                <a:t>, </a:t>
              </a:r>
              <a:r>
                <a:rPr lang="cs-CZ" sz="1050" dirty="0">
                  <a:solidFill>
                    <a:srgbClr val="FFFFFF"/>
                  </a:solidFill>
                  <a:latin typeface="Arial" charset="0"/>
                </a:rPr>
                <a:t>I</a:t>
              </a:r>
              <a:r>
                <a:rPr lang="en-GB" sz="1050" dirty="0">
                  <a:solidFill>
                    <a:srgbClr val="FFFFFF"/>
                  </a:solidFill>
                  <a:latin typeface="Arial" charset="0"/>
                </a:rPr>
                <a:t>M</a:t>
              </a:r>
              <a:r>
                <a:rPr lang="cs-CZ" sz="1050" dirty="0">
                  <a:solidFill>
                    <a:srgbClr val="FFFFFF"/>
                  </a:solidFill>
                  <a:latin typeface="Arial" charset="0"/>
                </a:rPr>
                <a:t> nebo CMP</a:t>
              </a:r>
              <a:r>
                <a:rPr lang="en-GB" sz="1050" dirty="0">
                  <a:solidFill>
                    <a:srgbClr val="FFFFFF"/>
                  </a:solidFill>
                  <a:latin typeface="Arial" charset="0"/>
                </a:rPr>
                <a:t>)</a:t>
              </a:r>
            </a:p>
          </p:txBody>
        </p:sp>
        <p:sp>
          <p:nvSpPr>
            <p:cNvPr id="68" name="TextBox 67"/>
            <p:cNvSpPr txBox="1"/>
            <p:nvPr/>
          </p:nvSpPr>
          <p:spPr>
            <a:xfrm>
              <a:off x="858546" y="2973369"/>
              <a:ext cx="2268631" cy="338555"/>
            </a:xfrm>
            <a:prstGeom prst="rect">
              <a:avLst/>
            </a:prstGeom>
            <a:noFill/>
          </p:spPr>
          <p:txBody>
            <a:bodyPr wrap="square" rtlCol="0">
              <a:spAutoFit/>
            </a:bodyPr>
            <a:lstStyle/>
            <a:p>
              <a:pPr defTabSz="685800" fontAlgn="base">
                <a:spcBef>
                  <a:spcPct val="0"/>
                </a:spcBef>
                <a:spcAft>
                  <a:spcPct val="0"/>
                </a:spcAft>
              </a:pPr>
              <a:r>
                <a:rPr lang="cs-CZ" sz="1050" dirty="0">
                  <a:solidFill>
                    <a:srgbClr val="FFFFFF"/>
                  </a:solidFill>
                  <a:latin typeface="Arial" charset="0"/>
                </a:rPr>
                <a:t>KV úmrtí</a:t>
              </a:r>
              <a:endParaRPr lang="en-GB" sz="1050" dirty="0">
                <a:solidFill>
                  <a:srgbClr val="FFFFFF"/>
                </a:solidFill>
                <a:latin typeface="Arial" charset="0"/>
              </a:endParaRPr>
            </a:p>
          </p:txBody>
        </p:sp>
        <p:sp>
          <p:nvSpPr>
            <p:cNvPr id="69" name="TextBox 68"/>
            <p:cNvSpPr txBox="1"/>
            <p:nvPr/>
          </p:nvSpPr>
          <p:spPr>
            <a:xfrm>
              <a:off x="857185" y="3802214"/>
              <a:ext cx="2268631" cy="338555"/>
            </a:xfrm>
            <a:prstGeom prst="rect">
              <a:avLst/>
            </a:prstGeom>
            <a:noFill/>
          </p:spPr>
          <p:txBody>
            <a:bodyPr wrap="square" rtlCol="0">
              <a:spAutoFit/>
            </a:bodyPr>
            <a:lstStyle/>
            <a:p>
              <a:pPr defTabSz="685800" fontAlgn="base">
                <a:spcBef>
                  <a:spcPct val="0"/>
                </a:spcBef>
                <a:spcAft>
                  <a:spcPct val="0"/>
                </a:spcAft>
              </a:pPr>
              <a:r>
                <a:rPr lang="en-GB" sz="1050" dirty="0">
                  <a:solidFill>
                    <a:srgbClr val="FFFFFF"/>
                  </a:solidFill>
                  <a:latin typeface="Arial" charset="0"/>
                </a:rPr>
                <a:t>I</a:t>
              </a:r>
              <a:r>
                <a:rPr lang="cs-CZ" sz="1050" dirty="0">
                  <a:solidFill>
                    <a:srgbClr val="FFFFFF"/>
                  </a:solidFill>
                  <a:latin typeface="Arial" charset="0"/>
                </a:rPr>
                <a:t>M</a:t>
              </a:r>
              <a:endParaRPr lang="en-GB" sz="1050" dirty="0">
                <a:solidFill>
                  <a:srgbClr val="FFFFFF"/>
                </a:solidFill>
                <a:latin typeface="Arial" charset="0"/>
              </a:endParaRPr>
            </a:p>
          </p:txBody>
        </p:sp>
        <p:sp>
          <p:nvSpPr>
            <p:cNvPr id="70" name="TextBox 69"/>
            <p:cNvSpPr txBox="1"/>
            <p:nvPr/>
          </p:nvSpPr>
          <p:spPr>
            <a:xfrm>
              <a:off x="863792" y="4622718"/>
              <a:ext cx="2268631" cy="338555"/>
            </a:xfrm>
            <a:prstGeom prst="rect">
              <a:avLst/>
            </a:prstGeom>
            <a:noFill/>
          </p:spPr>
          <p:txBody>
            <a:bodyPr wrap="square" rtlCol="0">
              <a:spAutoFit/>
            </a:bodyPr>
            <a:lstStyle/>
            <a:p>
              <a:pPr defTabSz="685800" fontAlgn="base">
                <a:spcBef>
                  <a:spcPct val="0"/>
                </a:spcBef>
                <a:spcAft>
                  <a:spcPct val="0"/>
                </a:spcAft>
              </a:pPr>
              <a:r>
                <a:rPr lang="cs-CZ" sz="1050" dirty="0">
                  <a:solidFill>
                    <a:srgbClr val="FFFFFF"/>
                  </a:solidFill>
                  <a:latin typeface="Arial" charset="0"/>
                </a:rPr>
                <a:t>CMP</a:t>
              </a:r>
              <a:endParaRPr lang="en-GB" sz="1050" dirty="0">
                <a:solidFill>
                  <a:srgbClr val="FFFFFF"/>
                </a:solidFill>
                <a:latin typeface="Arial" charset="0"/>
              </a:endParaRPr>
            </a:p>
          </p:txBody>
        </p:sp>
        <p:sp>
          <p:nvSpPr>
            <p:cNvPr id="71" name="TextBox 70"/>
            <p:cNvSpPr txBox="1"/>
            <p:nvPr/>
          </p:nvSpPr>
          <p:spPr>
            <a:xfrm>
              <a:off x="859924" y="1485615"/>
              <a:ext cx="2268631" cy="338555"/>
            </a:xfrm>
            <a:prstGeom prst="rect">
              <a:avLst/>
            </a:prstGeom>
            <a:noFill/>
          </p:spPr>
          <p:txBody>
            <a:bodyPr wrap="square" rtlCol="0">
              <a:spAutoFit/>
            </a:bodyPr>
            <a:lstStyle/>
            <a:p>
              <a:pPr defTabSz="685800" fontAlgn="base">
                <a:spcBef>
                  <a:spcPct val="0"/>
                </a:spcBef>
                <a:spcAft>
                  <a:spcPct val="0"/>
                </a:spcAft>
              </a:pPr>
              <a:r>
                <a:rPr lang="cs-CZ" sz="1050" b="1" dirty="0">
                  <a:solidFill>
                    <a:srgbClr val="FFFFFF"/>
                  </a:solidFill>
                  <a:latin typeface="Arial" charset="0"/>
                </a:rPr>
                <a:t>Cíl</a:t>
              </a:r>
              <a:endParaRPr lang="en-GB" sz="1050" b="1" dirty="0">
                <a:solidFill>
                  <a:srgbClr val="FFFFFF"/>
                </a:solidFill>
                <a:latin typeface="Arial" charset="0"/>
              </a:endParaRPr>
            </a:p>
          </p:txBody>
        </p:sp>
        <p:sp>
          <p:nvSpPr>
            <p:cNvPr id="72" name="TextBox 71"/>
            <p:cNvSpPr txBox="1"/>
            <p:nvPr/>
          </p:nvSpPr>
          <p:spPr>
            <a:xfrm>
              <a:off x="4181896" y="1345134"/>
              <a:ext cx="4278540" cy="307776"/>
            </a:xfrm>
            <a:prstGeom prst="rect">
              <a:avLst/>
            </a:prstGeom>
            <a:noFill/>
          </p:spPr>
          <p:txBody>
            <a:bodyPr wrap="square" rtlCol="0">
              <a:spAutoFit/>
            </a:bodyPr>
            <a:lstStyle/>
            <a:p>
              <a:pPr algn="ctr" defTabSz="685800" fontAlgn="base">
                <a:spcBef>
                  <a:spcPct val="0"/>
                </a:spcBef>
                <a:spcAft>
                  <a:spcPct val="0"/>
                </a:spcAft>
              </a:pPr>
              <a:r>
                <a:rPr lang="cs-CZ" sz="900" b="1" dirty="0">
                  <a:solidFill>
                    <a:srgbClr val="FFFFFF"/>
                  </a:solidFill>
                  <a:latin typeface="Arial" charset="0"/>
                </a:rPr>
                <a:t>Výskyt příhod dle KM křivky během 3 let</a:t>
              </a:r>
              <a:r>
                <a:rPr lang="en-GB" sz="900" b="1" dirty="0">
                  <a:solidFill>
                    <a:srgbClr val="FFFFFF"/>
                  </a:solidFill>
                  <a:latin typeface="Arial" charset="0"/>
                </a:rPr>
                <a:t> (%)</a:t>
              </a:r>
            </a:p>
          </p:txBody>
        </p:sp>
        <p:sp>
          <p:nvSpPr>
            <p:cNvPr id="73" name="TextBox 72"/>
            <p:cNvSpPr txBox="1"/>
            <p:nvPr/>
          </p:nvSpPr>
          <p:spPr>
            <a:xfrm>
              <a:off x="6177597" y="1724381"/>
              <a:ext cx="1178241" cy="307776"/>
            </a:xfrm>
            <a:prstGeom prst="rect">
              <a:avLst/>
            </a:prstGeom>
            <a:noFill/>
          </p:spPr>
          <p:txBody>
            <a:bodyPr wrap="square" rtlCol="0">
              <a:spAutoFit/>
            </a:bodyPr>
            <a:lstStyle/>
            <a:p>
              <a:pPr algn="ctr" defTabSz="685800" fontAlgn="base">
                <a:spcBef>
                  <a:spcPct val="0"/>
                </a:spcBef>
                <a:spcAft>
                  <a:spcPct val="0"/>
                </a:spcAft>
              </a:pPr>
              <a:r>
                <a:rPr lang="en-GB" sz="900" b="1" dirty="0">
                  <a:solidFill>
                    <a:srgbClr val="FFFFFF"/>
                  </a:solidFill>
                  <a:latin typeface="Arial" charset="0"/>
                </a:rPr>
                <a:t>HR (95% CI)</a:t>
              </a:r>
            </a:p>
          </p:txBody>
        </p:sp>
        <p:sp>
          <p:nvSpPr>
            <p:cNvPr id="74" name="TextBox 73"/>
            <p:cNvSpPr txBox="1"/>
            <p:nvPr/>
          </p:nvSpPr>
          <p:spPr>
            <a:xfrm>
              <a:off x="7498066" y="1724381"/>
              <a:ext cx="883932" cy="307776"/>
            </a:xfrm>
            <a:prstGeom prst="rect">
              <a:avLst/>
            </a:prstGeom>
            <a:noFill/>
          </p:spPr>
          <p:txBody>
            <a:bodyPr wrap="square" rtlCol="0">
              <a:spAutoFit/>
            </a:bodyPr>
            <a:lstStyle/>
            <a:p>
              <a:pPr defTabSz="685800" fontAlgn="base">
                <a:spcBef>
                  <a:spcPct val="0"/>
                </a:spcBef>
                <a:spcAft>
                  <a:spcPct val="0"/>
                </a:spcAft>
              </a:pPr>
              <a:r>
                <a:rPr lang="en-GB" sz="900" b="1" dirty="0">
                  <a:solidFill>
                    <a:srgbClr val="FFFFFF"/>
                  </a:solidFill>
                  <a:latin typeface="Arial" charset="0"/>
                </a:rPr>
                <a:t>P</a:t>
              </a:r>
              <a:r>
                <a:rPr lang="en-GB" sz="900" b="1" i="1" dirty="0">
                  <a:solidFill>
                    <a:srgbClr val="FFFFFF"/>
                  </a:solidFill>
                  <a:latin typeface="Arial" charset="0"/>
                </a:rPr>
                <a:t> </a:t>
              </a:r>
              <a:r>
                <a:rPr lang="en-GB" sz="900" b="1" dirty="0">
                  <a:solidFill>
                    <a:srgbClr val="FFFFFF"/>
                  </a:solidFill>
                  <a:latin typeface="Arial" charset="0"/>
                </a:rPr>
                <a:t>value</a:t>
              </a:r>
              <a:endParaRPr lang="en-GB" sz="900" b="1" i="1" dirty="0">
                <a:solidFill>
                  <a:srgbClr val="FFFFFF"/>
                </a:solidFill>
                <a:latin typeface="Arial" charset="0"/>
              </a:endParaRPr>
            </a:p>
          </p:txBody>
        </p:sp>
        <p:sp>
          <p:nvSpPr>
            <p:cNvPr id="75" name="TextBox 74"/>
            <p:cNvSpPr txBox="1"/>
            <p:nvPr/>
          </p:nvSpPr>
          <p:spPr>
            <a:xfrm>
              <a:off x="4641950" y="1739769"/>
              <a:ext cx="1488141" cy="284780"/>
            </a:xfrm>
            <a:prstGeom prst="rect">
              <a:avLst/>
            </a:prstGeom>
            <a:noFill/>
          </p:spPr>
          <p:txBody>
            <a:bodyPr wrap="square" rtlCol="0">
              <a:spAutoFit/>
            </a:bodyPr>
            <a:lstStyle/>
            <a:p>
              <a:pPr defTabSz="685800" fontAlgn="base">
                <a:spcBef>
                  <a:spcPct val="0"/>
                </a:spcBef>
                <a:spcAft>
                  <a:spcPct val="0"/>
                </a:spcAft>
              </a:pPr>
              <a:r>
                <a:rPr lang="en-GB" sz="788" b="1" dirty="0">
                  <a:solidFill>
                    <a:srgbClr val="FFFFFF"/>
                  </a:solidFill>
                  <a:latin typeface="Arial" charset="0"/>
                </a:rPr>
                <a:t>Ticagrelor</a:t>
              </a:r>
            </a:p>
          </p:txBody>
        </p:sp>
        <p:sp>
          <p:nvSpPr>
            <p:cNvPr id="76" name="TextBox 75"/>
            <p:cNvSpPr txBox="1"/>
            <p:nvPr/>
          </p:nvSpPr>
          <p:spPr>
            <a:xfrm>
              <a:off x="5406028" y="1739769"/>
              <a:ext cx="830847" cy="284780"/>
            </a:xfrm>
            <a:prstGeom prst="rect">
              <a:avLst/>
            </a:prstGeom>
            <a:noFill/>
          </p:spPr>
          <p:txBody>
            <a:bodyPr wrap="square" rtlCol="0">
              <a:spAutoFit/>
            </a:bodyPr>
            <a:lstStyle/>
            <a:p>
              <a:pPr defTabSz="685800" fontAlgn="base">
                <a:spcBef>
                  <a:spcPct val="0"/>
                </a:spcBef>
                <a:spcAft>
                  <a:spcPct val="0"/>
                </a:spcAft>
              </a:pPr>
              <a:r>
                <a:rPr lang="en-GB" sz="788" b="1" dirty="0">
                  <a:solidFill>
                    <a:srgbClr val="FFFFFF"/>
                  </a:solidFill>
                  <a:latin typeface="Arial" charset="0"/>
                </a:rPr>
                <a:t>Placebo</a:t>
              </a:r>
            </a:p>
          </p:txBody>
        </p:sp>
        <p:sp>
          <p:nvSpPr>
            <p:cNvPr id="77" name="TextBox 76"/>
            <p:cNvSpPr txBox="1"/>
            <p:nvPr/>
          </p:nvSpPr>
          <p:spPr>
            <a:xfrm>
              <a:off x="4766285" y="2004725"/>
              <a:ext cx="4134828" cy="760465"/>
            </a:xfrm>
            <a:prstGeom prst="rect">
              <a:avLst/>
            </a:prstGeom>
            <a:noFill/>
          </p:spPr>
          <p:txBody>
            <a:bodyPr wrap="square" rtlCol="0">
              <a:spAutoFit/>
            </a:bodyPr>
            <a:lstStyle/>
            <a:p>
              <a:pPr defTabSz="685800" fontAlgn="base">
                <a:lnSpc>
                  <a:spcPct val="130000"/>
                </a:lnSpc>
                <a:spcBef>
                  <a:spcPct val="0"/>
                </a:spcBef>
                <a:spcAft>
                  <a:spcPct val="0"/>
                </a:spcAft>
                <a:tabLst>
                  <a:tab pos="538163" algn="l"/>
                  <a:tab pos="1072754" algn="l"/>
                  <a:tab pos="1815704" algn="l"/>
                </a:tabLst>
              </a:pPr>
              <a:r>
                <a:rPr lang="en-GB" sz="825" dirty="0">
                  <a:solidFill>
                    <a:srgbClr val="FFFFFF"/>
                  </a:solidFill>
                  <a:latin typeface="Arial" charset="0"/>
                </a:rPr>
                <a:t>7.85	9.04 	0.85 (0.75</a:t>
              </a:r>
              <a:r>
                <a:rPr lang="en-GB" sz="825" dirty="0">
                  <a:solidFill>
                    <a:srgbClr val="FFFFFF"/>
                  </a:solidFill>
                  <a:latin typeface="Arial"/>
                  <a:cs typeface="Arial"/>
                </a:rPr>
                <a:t>–</a:t>
              </a:r>
              <a:r>
                <a:rPr lang="en-GB" sz="825" dirty="0">
                  <a:solidFill>
                    <a:srgbClr val="FFFFFF"/>
                  </a:solidFill>
                  <a:latin typeface="Arial" charset="0"/>
                </a:rPr>
                <a:t>0.96)	0.008</a:t>
              </a:r>
            </a:p>
            <a:p>
              <a:pPr defTabSz="685800" fontAlgn="base">
                <a:lnSpc>
                  <a:spcPct val="130000"/>
                </a:lnSpc>
                <a:spcBef>
                  <a:spcPct val="0"/>
                </a:spcBef>
                <a:spcAft>
                  <a:spcPct val="0"/>
                </a:spcAft>
                <a:tabLst>
                  <a:tab pos="538163" algn="l"/>
                  <a:tab pos="1072754" algn="l"/>
                  <a:tab pos="1815704" algn="l"/>
                </a:tabLst>
              </a:pPr>
              <a:r>
                <a:rPr lang="en-GB" sz="825" dirty="0">
                  <a:solidFill>
                    <a:srgbClr val="FFFFFF"/>
                  </a:solidFill>
                  <a:latin typeface="Arial" charset="0"/>
                </a:rPr>
                <a:t>7.77	9.04	0.84 (0.74</a:t>
              </a:r>
              <a:r>
                <a:rPr lang="en-GB" sz="825" dirty="0">
                  <a:solidFill>
                    <a:srgbClr val="FFFFFF"/>
                  </a:solidFill>
                  <a:latin typeface="Arial"/>
                  <a:cs typeface="Arial"/>
                </a:rPr>
                <a:t>–</a:t>
              </a:r>
              <a:r>
                <a:rPr lang="en-GB" sz="825" dirty="0">
                  <a:solidFill>
                    <a:srgbClr val="FFFFFF"/>
                  </a:solidFill>
                  <a:latin typeface="Arial" charset="0"/>
                </a:rPr>
                <a:t>0.95)	0.004</a:t>
              </a:r>
            </a:p>
            <a:p>
              <a:pPr defTabSz="685800" fontAlgn="base">
                <a:lnSpc>
                  <a:spcPct val="130000"/>
                </a:lnSpc>
                <a:spcBef>
                  <a:spcPct val="0"/>
                </a:spcBef>
                <a:spcAft>
                  <a:spcPct val="0"/>
                </a:spcAft>
                <a:tabLst>
                  <a:tab pos="538163" algn="l"/>
                  <a:tab pos="1072754" algn="l"/>
                  <a:tab pos="1815704" algn="l"/>
                </a:tabLst>
              </a:pPr>
              <a:r>
                <a:rPr lang="en-GB" sz="825" dirty="0">
                  <a:solidFill>
                    <a:srgbClr val="FFFFFF"/>
                  </a:solidFill>
                  <a:latin typeface="Arial" charset="0"/>
                </a:rPr>
                <a:t>7.81	9.04	0.84 (0.76</a:t>
              </a:r>
              <a:r>
                <a:rPr lang="en-GB" sz="825" dirty="0">
                  <a:solidFill>
                    <a:srgbClr val="FFFFFF"/>
                  </a:solidFill>
                  <a:latin typeface="Arial"/>
                  <a:cs typeface="Arial"/>
                </a:rPr>
                <a:t>–</a:t>
              </a:r>
              <a:r>
                <a:rPr lang="en-GB" sz="825" dirty="0">
                  <a:solidFill>
                    <a:srgbClr val="FFFFFF"/>
                  </a:solidFill>
                  <a:latin typeface="Arial" charset="0"/>
                </a:rPr>
                <a:t>0.94)	0.001</a:t>
              </a:r>
            </a:p>
          </p:txBody>
        </p:sp>
        <p:sp>
          <p:nvSpPr>
            <p:cNvPr id="78" name="TextBox 77"/>
            <p:cNvSpPr txBox="1"/>
            <p:nvPr/>
          </p:nvSpPr>
          <p:spPr>
            <a:xfrm>
              <a:off x="4770960" y="2835471"/>
              <a:ext cx="4130153" cy="760465"/>
            </a:xfrm>
            <a:prstGeom prst="rect">
              <a:avLst/>
            </a:prstGeom>
            <a:noFill/>
          </p:spPr>
          <p:txBody>
            <a:bodyPr wrap="square" rtlCol="0">
              <a:spAutoFit/>
            </a:bodyPr>
            <a:lstStyle/>
            <a:p>
              <a:pPr defTabSz="685800" fontAlgn="base">
                <a:lnSpc>
                  <a:spcPct val="130000"/>
                </a:lnSpc>
                <a:spcBef>
                  <a:spcPct val="0"/>
                </a:spcBef>
                <a:spcAft>
                  <a:spcPct val="0"/>
                </a:spcAft>
                <a:tabLst>
                  <a:tab pos="538163" algn="l"/>
                  <a:tab pos="1072754" algn="l"/>
                  <a:tab pos="1815704" algn="l"/>
                </a:tabLst>
              </a:pPr>
              <a:r>
                <a:rPr lang="en-GB" sz="825" dirty="0">
                  <a:solidFill>
                    <a:srgbClr val="FFFFFF"/>
                  </a:solidFill>
                  <a:latin typeface="Arial" charset="0"/>
                </a:rPr>
                <a:t>2.94	3.39 	0.87 (0.71</a:t>
              </a:r>
              <a:r>
                <a:rPr lang="en-GB" sz="825" dirty="0">
                  <a:solidFill>
                    <a:srgbClr val="FFFFFF"/>
                  </a:solidFill>
                  <a:latin typeface="Arial"/>
                  <a:cs typeface="Arial"/>
                </a:rPr>
                <a:t>–</a:t>
              </a:r>
              <a:r>
                <a:rPr lang="en-GB" sz="825" dirty="0">
                  <a:solidFill>
                    <a:srgbClr val="FFFFFF"/>
                  </a:solidFill>
                  <a:latin typeface="Arial" charset="0"/>
                </a:rPr>
                <a:t>1.06)	0.15</a:t>
              </a:r>
            </a:p>
            <a:p>
              <a:pPr defTabSz="685800" fontAlgn="base">
                <a:lnSpc>
                  <a:spcPct val="130000"/>
                </a:lnSpc>
                <a:spcBef>
                  <a:spcPct val="0"/>
                </a:spcBef>
                <a:spcAft>
                  <a:spcPct val="0"/>
                </a:spcAft>
                <a:tabLst>
                  <a:tab pos="538163" algn="l"/>
                  <a:tab pos="1072754" algn="l"/>
                  <a:tab pos="1815704" algn="l"/>
                </a:tabLst>
              </a:pPr>
              <a:r>
                <a:rPr lang="en-GB" sz="825" dirty="0">
                  <a:solidFill>
                    <a:srgbClr val="FFFFFF"/>
                  </a:solidFill>
                  <a:latin typeface="Arial" charset="0"/>
                </a:rPr>
                <a:t>2.86	3.39	0.83 (0.68</a:t>
              </a:r>
              <a:r>
                <a:rPr lang="en-GB" sz="825" dirty="0">
                  <a:solidFill>
                    <a:srgbClr val="FFFFFF"/>
                  </a:solidFill>
                  <a:latin typeface="Arial"/>
                  <a:cs typeface="Arial"/>
                </a:rPr>
                <a:t>–</a:t>
              </a:r>
              <a:r>
                <a:rPr lang="en-GB" sz="825" dirty="0">
                  <a:solidFill>
                    <a:srgbClr val="FFFFFF"/>
                  </a:solidFill>
                  <a:latin typeface="Arial" charset="0"/>
                </a:rPr>
                <a:t>1.01)	0.07</a:t>
              </a:r>
            </a:p>
            <a:p>
              <a:pPr defTabSz="685800" fontAlgn="base">
                <a:lnSpc>
                  <a:spcPct val="130000"/>
                </a:lnSpc>
                <a:spcBef>
                  <a:spcPct val="0"/>
                </a:spcBef>
                <a:spcAft>
                  <a:spcPct val="0"/>
                </a:spcAft>
                <a:tabLst>
                  <a:tab pos="538163" algn="l"/>
                  <a:tab pos="1072754" algn="l"/>
                  <a:tab pos="1815704" algn="l"/>
                </a:tabLst>
              </a:pPr>
              <a:r>
                <a:rPr lang="en-GB" sz="825" dirty="0">
                  <a:solidFill>
                    <a:srgbClr val="FFFFFF"/>
                  </a:solidFill>
                  <a:latin typeface="Arial" charset="0"/>
                </a:rPr>
                <a:t>2.90	3.39	0.85 (0.71</a:t>
              </a:r>
              <a:r>
                <a:rPr lang="en-GB" sz="825" dirty="0">
                  <a:solidFill>
                    <a:srgbClr val="FFFFFF"/>
                  </a:solidFill>
                  <a:latin typeface="Arial"/>
                  <a:cs typeface="Arial"/>
                </a:rPr>
                <a:t>–</a:t>
              </a:r>
              <a:r>
                <a:rPr lang="en-GB" sz="825" dirty="0">
                  <a:solidFill>
                    <a:srgbClr val="FFFFFF"/>
                  </a:solidFill>
                  <a:latin typeface="Arial" charset="0"/>
                </a:rPr>
                <a:t>1.00)	0.06</a:t>
              </a:r>
            </a:p>
          </p:txBody>
        </p:sp>
        <p:sp>
          <p:nvSpPr>
            <p:cNvPr id="64" name="TextBox 63"/>
            <p:cNvSpPr txBox="1"/>
            <p:nvPr/>
          </p:nvSpPr>
          <p:spPr>
            <a:xfrm>
              <a:off x="4757106" y="3648926"/>
              <a:ext cx="4144005" cy="760465"/>
            </a:xfrm>
            <a:prstGeom prst="rect">
              <a:avLst/>
            </a:prstGeom>
            <a:noFill/>
          </p:spPr>
          <p:txBody>
            <a:bodyPr wrap="square" rtlCol="0">
              <a:spAutoFit/>
            </a:bodyPr>
            <a:lstStyle/>
            <a:p>
              <a:pPr defTabSz="685800" fontAlgn="base">
                <a:lnSpc>
                  <a:spcPct val="130000"/>
                </a:lnSpc>
                <a:spcBef>
                  <a:spcPct val="0"/>
                </a:spcBef>
                <a:spcAft>
                  <a:spcPct val="0"/>
                </a:spcAft>
                <a:tabLst>
                  <a:tab pos="538163" algn="l"/>
                  <a:tab pos="1072754" algn="l"/>
                  <a:tab pos="1815704" algn="l"/>
                </a:tabLst>
              </a:pPr>
              <a:r>
                <a:rPr lang="en-GB" sz="825" dirty="0">
                  <a:solidFill>
                    <a:srgbClr val="FFFFFF"/>
                  </a:solidFill>
                  <a:latin typeface="Arial" charset="0"/>
                </a:rPr>
                <a:t>4.40	5.25 	0.81 (0.69</a:t>
              </a:r>
              <a:r>
                <a:rPr lang="en-GB" sz="825" dirty="0">
                  <a:solidFill>
                    <a:srgbClr val="FFFFFF"/>
                  </a:solidFill>
                  <a:latin typeface="Arial"/>
                  <a:cs typeface="Arial"/>
                </a:rPr>
                <a:t>–</a:t>
              </a:r>
              <a:r>
                <a:rPr lang="en-GB" sz="825" dirty="0">
                  <a:solidFill>
                    <a:srgbClr val="FFFFFF"/>
                  </a:solidFill>
                  <a:latin typeface="Arial" charset="0"/>
                </a:rPr>
                <a:t>0.95)	0.01*</a:t>
              </a:r>
            </a:p>
            <a:p>
              <a:pPr defTabSz="685800" fontAlgn="base">
                <a:lnSpc>
                  <a:spcPct val="130000"/>
                </a:lnSpc>
                <a:spcBef>
                  <a:spcPct val="0"/>
                </a:spcBef>
                <a:spcAft>
                  <a:spcPct val="0"/>
                </a:spcAft>
                <a:tabLst>
                  <a:tab pos="538163" algn="l"/>
                  <a:tab pos="1072754" algn="l"/>
                  <a:tab pos="1815704" algn="l"/>
                </a:tabLst>
              </a:pPr>
              <a:r>
                <a:rPr lang="en-GB" sz="825" dirty="0">
                  <a:solidFill>
                    <a:srgbClr val="FFFFFF"/>
                  </a:solidFill>
                  <a:latin typeface="Arial" charset="0"/>
                </a:rPr>
                <a:t>4.53	5.25	0.84 (0.72</a:t>
              </a:r>
              <a:r>
                <a:rPr lang="en-GB" sz="825" dirty="0">
                  <a:solidFill>
                    <a:srgbClr val="FFFFFF"/>
                  </a:solidFill>
                  <a:latin typeface="Arial"/>
                  <a:cs typeface="Arial"/>
                </a:rPr>
                <a:t>–</a:t>
              </a:r>
              <a:r>
                <a:rPr lang="en-GB" sz="825" dirty="0">
                  <a:solidFill>
                    <a:srgbClr val="FFFFFF"/>
                  </a:solidFill>
                  <a:latin typeface="Arial" charset="0"/>
                </a:rPr>
                <a:t>0.98)	0.03*</a:t>
              </a:r>
            </a:p>
            <a:p>
              <a:pPr defTabSz="685800" fontAlgn="base">
                <a:lnSpc>
                  <a:spcPct val="130000"/>
                </a:lnSpc>
                <a:spcBef>
                  <a:spcPct val="0"/>
                </a:spcBef>
                <a:spcAft>
                  <a:spcPct val="0"/>
                </a:spcAft>
                <a:tabLst>
                  <a:tab pos="538163" algn="l"/>
                  <a:tab pos="1072754" algn="l"/>
                  <a:tab pos="1815704" algn="l"/>
                </a:tabLst>
              </a:pPr>
              <a:r>
                <a:rPr lang="en-GB" sz="825" dirty="0">
                  <a:solidFill>
                    <a:srgbClr val="FFFFFF"/>
                  </a:solidFill>
                  <a:latin typeface="Arial" charset="0"/>
                </a:rPr>
                <a:t>4.47	5.25	0.83 (0.72</a:t>
              </a:r>
              <a:r>
                <a:rPr lang="en-GB" sz="825" dirty="0">
                  <a:solidFill>
                    <a:srgbClr val="FFFFFF"/>
                  </a:solidFill>
                  <a:latin typeface="Arial"/>
                  <a:cs typeface="Arial"/>
                </a:rPr>
                <a:t>–</a:t>
              </a:r>
              <a:r>
                <a:rPr lang="en-GB" sz="825" dirty="0">
                  <a:solidFill>
                    <a:srgbClr val="FFFFFF"/>
                  </a:solidFill>
                  <a:latin typeface="Arial" charset="0"/>
                </a:rPr>
                <a:t>0.95)	0.005*</a:t>
              </a:r>
            </a:p>
          </p:txBody>
        </p:sp>
        <p:sp>
          <p:nvSpPr>
            <p:cNvPr id="79" name="TextBox 78"/>
            <p:cNvSpPr txBox="1"/>
            <p:nvPr/>
          </p:nvSpPr>
          <p:spPr>
            <a:xfrm>
              <a:off x="4757108" y="4462582"/>
              <a:ext cx="4144004" cy="760465"/>
            </a:xfrm>
            <a:prstGeom prst="rect">
              <a:avLst/>
            </a:prstGeom>
            <a:noFill/>
          </p:spPr>
          <p:txBody>
            <a:bodyPr wrap="square" rtlCol="0">
              <a:spAutoFit/>
            </a:bodyPr>
            <a:lstStyle/>
            <a:p>
              <a:pPr defTabSz="685800" fontAlgn="base">
                <a:lnSpc>
                  <a:spcPct val="130000"/>
                </a:lnSpc>
                <a:spcBef>
                  <a:spcPct val="0"/>
                </a:spcBef>
                <a:spcAft>
                  <a:spcPct val="0"/>
                </a:spcAft>
                <a:tabLst>
                  <a:tab pos="538163" algn="l"/>
                  <a:tab pos="1072754" algn="l"/>
                  <a:tab pos="1815704" algn="l"/>
                </a:tabLst>
              </a:pPr>
              <a:r>
                <a:rPr lang="en-GB" sz="825" dirty="0">
                  <a:solidFill>
                    <a:srgbClr val="FFFFFF"/>
                  </a:solidFill>
                  <a:latin typeface="Arial" charset="0"/>
                </a:rPr>
                <a:t>1.61	1.94 	0.82 (0.63</a:t>
              </a:r>
              <a:r>
                <a:rPr lang="en-GB" sz="825" dirty="0">
                  <a:solidFill>
                    <a:srgbClr val="FFFFFF"/>
                  </a:solidFill>
                  <a:latin typeface="Arial"/>
                  <a:cs typeface="Arial"/>
                </a:rPr>
                <a:t>–</a:t>
              </a:r>
              <a:r>
                <a:rPr lang="en-GB" sz="825" dirty="0">
                  <a:solidFill>
                    <a:srgbClr val="FFFFFF"/>
                  </a:solidFill>
                  <a:latin typeface="Arial" charset="0"/>
                </a:rPr>
                <a:t>1.07)	0.14*</a:t>
              </a:r>
            </a:p>
            <a:p>
              <a:pPr defTabSz="685800" fontAlgn="base">
                <a:lnSpc>
                  <a:spcPct val="130000"/>
                </a:lnSpc>
                <a:spcBef>
                  <a:spcPct val="0"/>
                </a:spcBef>
                <a:spcAft>
                  <a:spcPct val="0"/>
                </a:spcAft>
                <a:tabLst>
                  <a:tab pos="538163" algn="l"/>
                  <a:tab pos="1072754" algn="l"/>
                  <a:tab pos="1815704" algn="l"/>
                </a:tabLst>
              </a:pPr>
              <a:r>
                <a:rPr lang="en-GB" sz="825" dirty="0">
                  <a:solidFill>
                    <a:srgbClr val="FFFFFF"/>
                  </a:solidFill>
                  <a:latin typeface="Arial" charset="0"/>
                </a:rPr>
                <a:t>1.47	1.94	0.75 (0.57</a:t>
              </a:r>
              <a:r>
                <a:rPr lang="en-GB" sz="825" dirty="0">
                  <a:solidFill>
                    <a:srgbClr val="FFFFFF"/>
                  </a:solidFill>
                  <a:latin typeface="Arial"/>
                  <a:cs typeface="Arial"/>
                </a:rPr>
                <a:t>–</a:t>
              </a:r>
              <a:r>
                <a:rPr lang="en-GB" sz="825" dirty="0">
                  <a:solidFill>
                    <a:srgbClr val="FFFFFF"/>
                  </a:solidFill>
                  <a:latin typeface="Arial" charset="0"/>
                </a:rPr>
                <a:t>0.98)	0.03*</a:t>
              </a:r>
            </a:p>
            <a:p>
              <a:pPr defTabSz="685800" fontAlgn="base">
                <a:lnSpc>
                  <a:spcPct val="130000"/>
                </a:lnSpc>
                <a:spcBef>
                  <a:spcPct val="0"/>
                </a:spcBef>
                <a:spcAft>
                  <a:spcPct val="0"/>
                </a:spcAft>
                <a:tabLst>
                  <a:tab pos="538163" algn="l"/>
                  <a:tab pos="1072754" algn="l"/>
                  <a:tab pos="1815704" algn="l"/>
                </a:tabLst>
              </a:pPr>
              <a:r>
                <a:rPr lang="en-GB" sz="825" dirty="0">
                  <a:solidFill>
                    <a:srgbClr val="FFFFFF"/>
                  </a:solidFill>
                  <a:latin typeface="Arial" charset="0"/>
                </a:rPr>
                <a:t>1.54	1.94	0.78 (0.62</a:t>
              </a:r>
              <a:r>
                <a:rPr lang="en-GB" sz="825" dirty="0">
                  <a:solidFill>
                    <a:srgbClr val="FFFFFF"/>
                  </a:solidFill>
                  <a:latin typeface="Arial"/>
                  <a:cs typeface="Arial"/>
                </a:rPr>
                <a:t>–</a:t>
              </a:r>
              <a:r>
                <a:rPr lang="en-GB" sz="825" dirty="0">
                  <a:solidFill>
                    <a:srgbClr val="FFFFFF"/>
                  </a:solidFill>
                  <a:latin typeface="Arial" charset="0"/>
                </a:rPr>
                <a:t>0.98)	0.03*</a:t>
              </a:r>
            </a:p>
          </p:txBody>
        </p:sp>
        <p:sp>
          <p:nvSpPr>
            <p:cNvPr id="87" name="Rectangle 86"/>
            <p:cNvSpPr/>
            <p:nvPr/>
          </p:nvSpPr>
          <p:spPr>
            <a:xfrm>
              <a:off x="6113995" y="5571404"/>
              <a:ext cx="1260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1350" b="1" dirty="0">
                <a:solidFill>
                  <a:srgbClr val="FFFFFF"/>
                </a:solidFill>
                <a:latin typeface="Arial"/>
              </a:endParaRPr>
            </a:p>
          </p:txBody>
        </p:sp>
        <p:sp>
          <p:nvSpPr>
            <p:cNvPr id="88" name="Oval 87"/>
            <p:cNvSpPr/>
            <p:nvPr/>
          </p:nvSpPr>
          <p:spPr>
            <a:xfrm>
              <a:off x="6110874" y="5793499"/>
              <a:ext cx="126000" cy="126000"/>
            </a:xfrm>
            <a:prstGeom prst="ellips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1350" b="1" dirty="0">
                <a:solidFill>
                  <a:srgbClr val="FFFFFF"/>
                </a:solidFill>
                <a:latin typeface="Arial"/>
              </a:endParaRPr>
            </a:p>
          </p:txBody>
        </p:sp>
        <p:sp>
          <p:nvSpPr>
            <p:cNvPr id="90" name="Diamond 89"/>
            <p:cNvSpPr/>
            <p:nvPr/>
          </p:nvSpPr>
          <p:spPr>
            <a:xfrm>
              <a:off x="6100219" y="6000394"/>
              <a:ext cx="144000" cy="144000"/>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1350" b="1" dirty="0">
                <a:solidFill>
                  <a:srgbClr val="FFFFFF"/>
                </a:solidFill>
                <a:latin typeface="Arial"/>
              </a:endParaRPr>
            </a:p>
          </p:txBody>
        </p:sp>
        <p:sp>
          <p:nvSpPr>
            <p:cNvPr id="91" name="TextBox 90"/>
            <p:cNvSpPr txBox="1"/>
            <p:nvPr/>
          </p:nvSpPr>
          <p:spPr>
            <a:xfrm>
              <a:off x="6191804" y="5455017"/>
              <a:ext cx="2268631" cy="787139"/>
            </a:xfrm>
            <a:prstGeom prst="rect">
              <a:avLst/>
            </a:prstGeom>
            <a:noFill/>
            <a:ln>
              <a:noFill/>
            </a:ln>
          </p:spPr>
          <p:txBody>
            <a:bodyPr wrap="square" rtlCol="0">
              <a:spAutoFit/>
            </a:bodyPr>
            <a:lstStyle/>
            <a:p>
              <a:pPr defTabSz="685800" fontAlgn="base">
                <a:lnSpc>
                  <a:spcPct val="150000"/>
                </a:lnSpc>
                <a:spcBef>
                  <a:spcPct val="0"/>
                </a:spcBef>
                <a:spcAft>
                  <a:spcPct val="0"/>
                </a:spcAft>
              </a:pPr>
              <a:r>
                <a:rPr lang="en-GB" sz="750" dirty="0">
                  <a:solidFill>
                    <a:srgbClr val="FFFFFF"/>
                  </a:solidFill>
                  <a:latin typeface="Arial" charset="0"/>
                </a:rPr>
                <a:t>Ticagrelor 90 mg </a:t>
              </a:r>
              <a:r>
                <a:rPr lang="cs-CZ" sz="750" dirty="0">
                  <a:solidFill>
                    <a:srgbClr val="FFFFFF"/>
                  </a:solidFill>
                  <a:latin typeface="Arial" charset="0"/>
                </a:rPr>
                <a:t>2x denně</a:t>
              </a:r>
              <a:endParaRPr lang="en-GB" sz="750" dirty="0">
                <a:solidFill>
                  <a:srgbClr val="FFFFFF"/>
                </a:solidFill>
                <a:latin typeface="Arial" charset="0"/>
              </a:endParaRPr>
            </a:p>
            <a:p>
              <a:pPr defTabSz="685800" fontAlgn="base">
                <a:lnSpc>
                  <a:spcPct val="150000"/>
                </a:lnSpc>
                <a:spcBef>
                  <a:spcPct val="0"/>
                </a:spcBef>
                <a:spcAft>
                  <a:spcPct val="0"/>
                </a:spcAft>
              </a:pPr>
              <a:r>
                <a:rPr lang="en-GB" sz="750" dirty="0">
                  <a:solidFill>
                    <a:srgbClr val="FFFFFF"/>
                  </a:solidFill>
                  <a:latin typeface="Arial" charset="0"/>
                </a:rPr>
                <a:t>Ticagrelor 60 mg </a:t>
              </a:r>
              <a:r>
                <a:rPr lang="cs-CZ" sz="750" dirty="0">
                  <a:solidFill>
                    <a:srgbClr val="FFFFFF"/>
                  </a:solidFill>
                  <a:latin typeface="Arial" charset="0"/>
                </a:rPr>
                <a:t>2x denně</a:t>
              </a:r>
              <a:endParaRPr lang="en-GB" sz="750" dirty="0">
                <a:solidFill>
                  <a:srgbClr val="FFFFFF"/>
                </a:solidFill>
                <a:latin typeface="Arial" charset="0"/>
              </a:endParaRPr>
            </a:p>
            <a:p>
              <a:pPr defTabSz="685800" fontAlgn="base">
                <a:lnSpc>
                  <a:spcPct val="150000"/>
                </a:lnSpc>
                <a:spcBef>
                  <a:spcPct val="0"/>
                </a:spcBef>
                <a:spcAft>
                  <a:spcPct val="0"/>
                </a:spcAft>
              </a:pPr>
              <a:r>
                <a:rPr lang="en-GB" sz="750" dirty="0" err="1">
                  <a:solidFill>
                    <a:srgbClr val="FFFFFF"/>
                  </a:solidFill>
                  <a:latin typeface="Arial" charset="0"/>
                </a:rPr>
                <a:t>Ticagrelor</a:t>
              </a:r>
              <a:r>
                <a:rPr lang="en-GB" sz="750" dirty="0">
                  <a:solidFill>
                    <a:srgbClr val="FFFFFF"/>
                  </a:solidFill>
                  <a:latin typeface="Arial" charset="0"/>
                </a:rPr>
                <a:t> </a:t>
              </a:r>
              <a:r>
                <a:rPr lang="cs-CZ" sz="750" dirty="0">
                  <a:solidFill>
                    <a:srgbClr val="FFFFFF"/>
                  </a:solidFill>
                  <a:latin typeface="Arial" charset="0"/>
                </a:rPr>
                <a:t>celkem</a:t>
              </a:r>
              <a:endParaRPr lang="en-GB" sz="750" dirty="0">
                <a:solidFill>
                  <a:srgbClr val="FFFFFF"/>
                </a:solidFill>
                <a:latin typeface="Arial" charset="0"/>
              </a:endParaRPr>
            </a:p>
          </p:txBody>
        </p:sp>
        <p:sp>
          <p:nvSpPr>
            <p:cNvPr id="92" name="Rectangle 91"/>
            <p:cNvSpPr/>
            <p:nvPr/>
          </p:nvSpPr>
          <p:spPr>
            <a:xfrm>
              <a:off x="5992709" y="5477022"/>
              <a:ext cx="1999301" cy="75600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1350" b="1" dirty="0">
                <a:solidFill>
                  <a:srgbClr val="FFFFFF"/>
                </a:solidFill>
                <a:latin typeface="Arial"/>
              </a:endParaRPr>
            </a:p>
          </p:txBody>
        </p:sp>
      </p:grpSp>
    </p:spTree>
    <p:extLst>
      <p:ext uri="{BB962C8B-B14F-4D97-AF65-F5344CB8AC3E}">
        <p14:creationId xmlns:p14="http://schemas.microsoft.com/office/powerpoint/2010/main" val="2102891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5" name="Table 84"/>
          <p:cNvGraphicFramePr>
            <a:graphicFrameLocks noGrp="1"/>
          </p:cNvGraphicFramePr>
          <p:nvPr/>
        </p:nvGraphicFramePr>
        <p:xfrm>
          <a:off x="1527047" y="1547167"/>
          <a:ext cx="6128310" cy="2707896"/>
        </p:xfrm>
        <a:graphic>
          <a:graphicData uri="http://schemas.openxmlformats.org/drawingml/2006/table">
            <a:tbl>
              <a:tblPr firstRow="1" bandRow="1">
                <a:tableStyleId>{0505E3EF-67EA-436B-97B2-0124C06EBD24}</a:tableStyleId>
              </a:tblPr>
              <a:tblGrid>
                <a:gridCol w="625441">
                  <a:extLst>
                    <a:ext uri="{9D8B030D-6E8A-4147-A177-3AD203B41FA5}">
                      <a16:colId xmlns:a16="http://schemas.microsoft.com/office/drawing/2014/main" val="20000"/>
                    </a:ext>
                  </a:extLst>
                </a:gridCol>
                <a:gridCol w="482804">
                  <a:extLst>
                    <a:ext uri="{9D8B030D-6E8A-4147-A177-3AD203B41FA5}">
                      <a16:colId xmlns:a16="http://schemas.microsoft.com/office/drawing/2014/main" val="20001"/>
                    </a:ext>
                  </a:extLst>
                </a:gridCol>
                <a:gridCol w="598018">
                  <a:extLst>
                    <a:ext uri="{9D8B030D-6E8A-4147-A177-3AD203B41FA5}">
                      <a16:colId xmlns:a16="http://schemas.microsoft.com/office/drawing/2014/main" val="20002"/>
                    </a:ext>
                  </a:extLst>
                </a:gridCol>
                <a:gridCol w="510245">
                  <a:extLst>
                    <a:ext uri="{9D8B030D-6E8A-4147-A177-3AD203B41FA5}">
                      <a16:colId xmlns:a16="http://schemas.microsoft.com/office/drawing/2014/main" val="20003"/>
                    </a:ext>
                  </a:extLst>
                </a:gridCol>
                <a:gridCol w="504749">
                  <a:extLst>
                    <a:ext uri="{9D8B030D-6E8A-4147-A177-3AD203B41FA5}">
                      <a16:colId xmlns:a16="http://schemas.microsoft.com/office/drawing/2014/main" val="20004"/>
                    </a:ext>
                  </a:extLst>
                </a:gridCol>
                <a:gridCol w="707735">
                  <a:extLst>
                    <a:ext uri="{9D8B030D-6E8A-4147-A177-3AD203B41FA5}">
                      <a16:colId xmlns:a16="http://schemas.microsoft.com/office/drawing/2014/main" val="20005"/>
                    </a:ext>
                  </a:extLst>
                </a:gridCol>
                <a:gridCol w="581559">
                  <a:extLst>
                    <a:ext uri="{9D8B030D-6E8A-4147-A177-3AD203B41FA5}">
                      <a16:colId xmlns:a16="http://schemas.microsoft.com/office/drawing/2014/main" val="20006"/>
                    </a:ext>
                  </a:extLst>
                </a:gridCol>
                <a:gridCol w="543153">
                  <a:extLst>
                    <a:ext uri="{9D8B030D-6E8A-4147-A177-3AD203B41FA5}">
                      <a16:colId xmlns:a16="http://schemas.microsoft.com/office/drawing/2014/main" val="20007"/>
                    </a:ext>
                  </a:extLst>
                </a:gridCol>
                <a:gridCol w="587045">
                  <a:extLst>
                    <a:ext uri="{9D8B030D-6E8A-4147-A177-3AD203B41FA5}">
                      <a16:colId xmlns:a16="http://schemas.microsoft.com/office/drawing/2014/main" val="20008"/>
                    </a:ext>
                  </a:extLst>
                </a:gridCol>
                <a:gridCol w="608990">
                  <a:extLst>
                    <a:ext uri="{9D8B030D-6E8A-4147-A177-3AD203B41FA5}">
                      <a16:colId xmlns:a16="http://schemas.microsoft.com/office/drawing/2014/main" val="20009"/>
                    </a:ext>
                  </a:extLst>
                </a:gridCol>
                <a:gridCol w="378571">
                  <a:extLst>
                    <a:ext uri="{9D8B030D-6E8A-4147-A177-3AD203B41FA5}">
                      <a16:colId xmlns:a16="http://schemas.microsoft.com/office/drawing/2014/main" val="20010"/>
                    </a:ext>
                  </a:extLst>
                </a:gridCol>
              </a:tblGrid>
              <a:tr h="205740">
                <a:tc>
                  <a:txBody>
                    <a:bodyPr/>
                    <a:lstStyle/>
                    <a:p>
                      <a:r>
                        <a:rPr lang="cs-CZ" sz="700" dirty="0">
                          <a:solidFill>
                            <a:schemeClr val="bg1"/>
                          </a:solidFill>
                        </a:rPr>
                        <a:t>Všichni</a:t>
                      </a:r>
                      <a:r>
                        <a:rPr lang="cs-CZ" sz="700" baseline="0" dirty="0">
                          <a:solidFill>
                            <a:schemeClr val="bg1"/>
                          </a:solidFill>
                        </a:rPr>
                        <a:t> pacienti</a:t>
                      </a:r>
                      <a:endParaRPr lang="en-GB" sz="70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21,162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7.85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7.77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9.04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0.85 (0.75</a:t>
                      </a:r>
                      <a:r>
                        <a:rPr lang="en-GB" sz="600" b="0" dirty="0">
                          <a:solidFill>
                            <a:schemeClr val="bg1"/>
                          </a:solidFill>
                          <a:latin typeface="+mn-lt"/>
                          <a:cs typeface="Arial"/>
                        </a:rPr>
                        <a:t>–</a:t>
                      </a:r>
                      <a:r>
                        <a:rPr lang="en-GB" sz="600" b="0" dirty="0">
                          <a:solidFill>
                            <a:schemeClr val="bg1"/>
                          </a:solidFill>
                        </a:rPr>
                        <a:t>0.96)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0.84 (0.74</a:t>
                      </a:r>
                      <a:r>
                        <a:rPr lang="en-GB" sz="600" b="0" dirty="0">
                          <a:solidFill>
                            <a:schemeClr val="bg1"/>
                          </a:solidFill>
                          <a:latin typeface="+mn-lt"/>
                          <a:cs typeface="Arial"/>
                        </a:rPr>
                        <a:t>–</a:t>
                      </a:r>
                      <a:r>
                        <a:rPr lang="en-GB" sz="600" b="0" dirty="0">
                          <a:solidFill>
                            <a:schemeClr val="bg1"/>
                          </a:solidFill>
                        </a:rPr>
                        <a:t>0.95)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1674">
                <a:tc gridSpan="2">
                  <a:txBody>
                    <a:bodyPr/>
                    <a:lstStyle/>
                    <a:p>
                      <a:r>
                        <a:rPr lang="cs-CZ" sz="600" b="1" dirty="0">
                          <a:solidFill>
                            <a:schemeClr val="accent1"/>
                          </a:solidFill>
                        </a:rPr>
                        <a:t>Věk</a:t>
                      </a:r>
                      <a:r>
                        <a:rPr lang="cs-CZ" sz="600" b="1" baseline="0" dirty="0">
                          <a:solidFill>
                            <a:schemeClr val="accent1"/>
                          </a:solidFill>
                        </a:rPr>
                        <a:t> při zařazení</a:t>
                      </a:r>
                      <a:endParaRPr lang="en-GB" sz="800" b="1" dirty="0">
                        <a:solidFill>
                          <a:schemeClr val="accent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800" b="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0.09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0.50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0208">
                <a:tc>
                  <a:txBody>
                    <a:bodyPr/>
                    <a:lstStyle/>
                    <a:p>
                      <a:r>
                        <a:rPr lang="en-GB" sz="600" dirty="0">
                          <a:solidFill>
                            <a:schemeClr val="bg1"/>
                          </a:solidFill>
                        </a:rPr>
                        <a:t>&lt;75 </a:t>
                      </a:r>
                      <a:r>
                        <a:rPr lang="cs-CZ" sz="600" dirty="0">
                          <a:solidFill>
                            <a:schemeClr val="bg1"/>
                          </a:solidFill>
                        </a:rPr>
                        <a:t>let</a:t>
                      </a:r>
                      <a:endParaRPr lang="en-GB" sz="60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18,079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6.77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7.23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8.27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0.80 (0.70</a:t>
                      </a:r>
                      <a:r>
                        <a:rPr lang="en-GB" sz="600" b="0" dirty="0">
                          <a:solidFill>
                            <a:schemeClr val="bg1"/>
                          </a:solidFill>
                          <a:latin typeface="+mn-lt"/>
                          <a:cs typeface="Arial"/>
                        </a:rPr>
                        <a:t>–</a:t>
                      </a:r>
                      <a:r>
                        <a:rPr lang="en-GB" sz="600" b="0" dirty="0">
                          <a:solidFill>
                            <a:schemeClr val="bg1"/>
                          </a:solidFill>
                        </a:rPr>
                        <a:t>0.92)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0.86 (0.75</a:t>
                      </a:r>
                      <a:r>
                        <a:rPr lang="en-GB" sz="600" b="0" dirty="0">
                          <a:solidFill>
                            <a:schemeClr val="bg1"/>
                          </a:solidFill>
                          <a:latin typeface="+mn-lt"/>
                          <a:cs typeface="Arial"/>
                        </a:rPr>
                        <a:t>–</a:t>
                      </a:r>
                      <a:r>
                        <a:rPr lang="en-GB" sz="600" b="0" dirty="0">
                          <a:solidFill>
                            <a:schemeClr val="bg1"/>
                          </a:solidFill>
                        </a:rPr>
                        <a:t>0.98)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1797">
                <a:tc>
                  <a:txBody>
                    <a:bodyPr/>
                    <a:lstStyle/>
                    <a:p>
                      <a:r>
                        <a:rPr lang="en-GB" sz="600" dirty="0">
                          <a:solidFill>
                            <a:schemeClr val="bg1"/>
                          </a:solidFill>
                          <a:latin typeface="Arial"/>
                          <a:cs typeface="Arial"/>
                        </a:rPr>
                        <a:t>≥75 </a:t>
                      </a:r>
                      <a:r>
                        <a:rPr lang="cs-CZ" sz="600" dirty="0">
                          <a:solidFill>
                            <a:schemeClr val="bg1"/>
                          </a:solidFill>
                          <a:latin typeface="Arial"/>
                          <a:cs typeface="Arial"/>
                        </a:rPr>
                        <a:t>let</a:t>
                      </a:r>
                      <a:endParaRPr lang="en-GB" sz="60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3083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13.94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11.02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13.50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1.02 (0.80</a:t>
                      </a:r>
                      <a:r>
                        <a:rPr lang="en-GB" sz="600" b="0" dirty="0">
                          <a:solidFill>
                            <a:schemeClr val="bg1"/>
                          </a:solidFill>
                          <a:latin typeface="+mn-lt"/>
                          <a:cs typeface="Arial"/>
                        </a:rPr>
                        <a:t>–</a:t>
                      </a:r>
                      <a:r>
                        <a:rPr lang="en-GB" sz="600" b="0" dirty="0">
                          <a:solidFill>
                            <a:schemeClr val="bg1"/>
                          </a:solidFill>
                        </a:rPr>
                        <a:t>1.30)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0.77 (0.59</a:t>
                      </a:r>
                      <a:r>
                        <a:rPr lang="en-GB" sz="600" b="0" dirty="0">
                          <a:solidFill>
                            <a:schemeClr val="bg1"/>
                          </a:solidFill>
                          <a:latin typeface="+mn-lt"/>
                          <a:cs typeface="Arial"/>
                        </a:rPr>
                        <a:t>–</a:t>
                      </a:r>
                      <a:r>
                        <a:rPr lang="en-GB" sz="600" b="0" dirty="0">
                          <a:solidFill>
                            <a:schemeClr val="bg1"/>
                          </a:solidFill>
                        </a:rPr>
                        <a:t>1.01)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55441">
                <a:tc>
                  <a:txBody>
                    <a:bodyPr/>
                    <a:lstStyle/>
                    <a:p>
                      <a:r>
                        <a:rPr lang="cs-CZ" sz="600" b="1" kern="1200" dirty="0">
                          <a:solidFill>
                            <a:schemeClr val="accent1"/>
                          </a:solidFill>
                          <a:latin typeface="+mn-lt"/>
                          <a:ea typeface="+mn-ea"/>
                          <a:cs typeface="+mn-cs"/>
                        </a:rPr>
                        <a:t>Pohlaví</a:t>
                      </a:r>
                      <a:endParaRPr lang="en-GB" sz="600" b="1" kern="1200" dirty="0">
                        <a:solidFill>
                          <a:schemeClr val="accent1"/>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0.21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0.12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0079">
                <a:tc>
                  <a:txBody>
                    <a:bodyPr/>
                    <a:lstStyle/>
                    <a:p>
                      <a:r>
                        <a:rPr lang="cs-CZ" sz="600" b="0" dirty="0">
                          <a:solidFill>
                            <a:schemeClr val="bg1"/>
                          </a:solidFill>
                        </a:rPr>
                        <a:t>Ženy</a:t>
                      </a:r>
                      <a:endParaRPr lang="en-GB" sz="60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5060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6.67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9.03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9.15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0.74 (0.57</a:t>
                      </a:r>
                      <a:r>
                        <a:rPr lang="en-GB" sz="600" b="0" dirty="0">
                          <a:solidFill>
                            <a:schemeClr val="bg1"/>
                          </a:solidFill>
                          <a:latin typeface="+mn-lt"/>
                          <a:cs typeface="Arial"/>
                        </a:rPr>
                        <a:t>–</a:t>
                      </a:r>
                      <a:r>
                        <a:rPr lang="en-GB" sz="600" b="0" dirty="0">
                          <a:solidFill>
                            <a:schemeClr val="bg1"/>
                          </a:solidFill>
                        </a:rPr>
                        <a:t>0.95)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0.98 (0.78</a:t>
                      </a:r>
                      <a:r>
                        <a:rPr lang="en-GB" sz="600" b="0" dirty="0">
                          <a:solidFill>
                            <a:schemeClr val="bg1"/>
                          </a:solidFill>
                          <a:latin typeface="+mn-lt"/>
                          <a:cs typeface="Arial"/>
                        </a:rPr>
                        <a:t>–</a:t>
                      </a:r>
                      <a:r>
                        <a:rPr lang="en-GB" sz="600" b="0" dirty="0">
                          <a:solidFill>
                            <a:schemeClr val="bg1"/>
                          </a:solidFill>
                        </a:rPr>
                        <a:t>1.24)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51797">
                <a:tc>
                  <a:txBody>
                    <a:bodyPr/>
                    <a:lstStyle/>
                    <a:p>
                      <a:r>
                        <a:rPr lang="en-GB" sz="600" b="0" dirty="0">
                          <a:solidFill>
                            <a:schemeClr val="bg1"/>
                          </a:solidFill>
                          <a:latin typeface="+mn-lt"/>
                          <a:cs typeface="Arial"/>
                        </a:rPr>
                        <a:t>M</a:t>
                      </a:r>
                      <a:r>
                        <a:rPr lang="cs-CZ" sz="600" b="0" dirty="0" err="1">
                          <a:solidFill>
                            <a:schemeClr val="bg1"/>
                          </a:solidFill>
                          <a:latin typeface="+mn-lt"/>
                          <a:cs typeface="Arial"/>
                        </a:rPr>
                        <a:t>uži</a:t>
                      </a:r>
                      <a:endParaRPr lang="en-GB" sz="60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16,102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8.23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7.37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8.99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0.89 (0.77</a:t>
                      </a:r>
                      <a:r>
                        <a:rPr lang="en-GB" sz="600" b="0" dirty="0">
                          <a:solidFill>
                            <a:schemeClr val="bg1"/>
                          </a:solidFill>
                          <a:latin typeface="+mn-lt"/>
                          <a:cs typeface="Arial"/>
                        </a:rPr>
                        <a:t>–</a:t>
                      </a:r>
                      <a:r>
                        <a:rPr lang="en-GB" sz="600" b="0" dirty="0">
                          <a:solidFill>
                            <a:schemeClr val="bg1"/>
                          </a:solidFill>
                        </a:rPr>
                        <a:t>1.02)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0.79 (0.69</a:t>
                      </a:r>
                      <a:r>
                        <a:rPr lang="en-GB" sz="600" b="0" dirty="0">
                          <a:solidFill>
                            <a:schemeClr val="bg1"/>
                          </a:solidFill>
                          <a:latin typeface="+mn-lt"/>
                          <a:cs typeface="Arial"/>
                        </a:rPr>
                        <a:t>–</a:t>
                      </a:r>
                      <a:r>
                        <a:rPr lang="en-GB" sz="600" b="0" dirty="0">
                          <a:solidFill>
                            <a:schemeClr val="bg1"/>
                          </a:solidFill>
                        </a:rPr>
                        <a:t>0.91)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51797">
                <a:tc>
                  <a:txBody>
                    <a:bodyPr/>
                    <a:lstStyle/>
                    <a:p>
                      <a:r>
                        <a:rPr lang="en-GB" sz="600" b="1" kern="1200" dirty="0">
                          <a:solidFill>
                            <a:schemeClr val="accent1"/>
                          </a:solidFill>
                          <a:latin typeface="+mn-lt"/>
                          <a:ea typeface="+mn-ea"/>
                          <a:cs typeface="+mn-cs"/>
                        </a:rPr>
                        <a:t> MI</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0.32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0.67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73723">
                <a:tc>
                  <a:txBody>
                    <a:bodyPr/>
                    <a:lstStyle/>
                    <a:p>
                      <a:r>
                        <a:rPr lang="en-GB" sz="600" b="0" dirty="0">
                          <a:solidFill>
                            <a:schemeClr val="bg1"/>
                          </a:solidFill>
                        </a:rPr>
                        <a:t>NSTEMI</a:t>
                      </a:r>
                      <a:endParaRPr lang="en-GB" sz="60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8583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9.53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9.32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10.14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0.92 (0.77</a:t>
                      </a:r>
                      <a:r>
                        <a:rPr lang="en-GB" sz="600" b="0" dirty="0">
                          <a:solidFill>
                            <a:schemeClr val="bg1"/>
                          </a:solidFill>
                          <a:latin typeface="+mn-lt"/>
                          <a:cs typeface="Arial"/>
                        </a:rPr>
                        <a:t>–</a:t>
                      </a:r>
                      <a:r>
                        <a:rPr lang="en-GB" sz="600" b="0" dirty="0">
                          <a:solidFill>
                            <a:schemeClr val="bg1"/>
                          </a:solidFill>
                        </a:rPr>
                        <a:t>1.09)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0.89 (0.74</a:t>
                      </a:r>
                      <a:r>
                        <a:rPr lang="en-GB" sz="600" b="0" dirty="0">
                          <a:solidFill>
                            <a:schemeClr val="bg1"/>
                          </a:solidFill>
                          <a:latin typeface="+mn-lt"/>
                          <a:cs typeface="Arial"/>
                        </a:rPr>
                        <a:t>–</a:t>
                      </a:r>
                      <a:r>
                        <a:rPr lang="en-GB" sz="600" b="0" dirty="0">
                          <a:solidFill>
                            <a:schemeClr val="bg1"/>
                          </a:solidFill>
                        </a:rPr>
                        <a:t>1.06)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51797">
                <a:tc>
                  <a:txBody>
                    <a:bodyPr/>
                    <a:lstStyle/>
                    <a:p>
                      <a:r>
                        <a:rPr lang="en-GB" sz="600" b="0" dirty="0">
                          <a:solidFill>
                            <a:schemeClr val="bg1"/>
                          </a:solidFill>
                        </a:rPr>
                        <a:t>STEMI</a:t>
                      </a:r>
                      <a:endParaRPr lang="en-GB" sz="60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11,329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6.52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6.43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7.83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0.81 (0.68</a:t>
                      </a:r>
                      <a:r>
                        <a:rPr lang="en-GB" sz="600" b="0" dirty="0">
                          <a:solidFill>
                            <a:schemeClr val="bg1"/>
                          </a:solidFill>
                          <a:latin typeface="+mn-lt"/>
                          <a:cs typeface="Arial"/>
                        </a:rPr>
                        <a:t>–</a:t>
                      </a:r>
                      <a:r>
                        <a:rPr lang="en-GB" sz="600" b="0" dirty="0">
                          <a:solidFill>
                            <a:schemeClr val="bg1"/>
                          </a:solidFill>
                        </a:rPr>
                        <a:t>0.97)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0.81 (0.68</a:t>
                      </a:r>
                      <a:r>
                        <a:rPr lang="en-GB" sz="600" b="0" dirty="0">
                          <a:solidFill>
                            <a:schemeClr val="bg1"/>
                          </a:solidFill>
                          <a:latin typeface="+mn-lt"/>
                          <a:cs typeface="Arial"/>
                        </a:rPr>
                        <a:t>–</a:t>
                      </a:r>
                      <a:r>
                        <a:rPr lang="en-GB" sz="600" b="0" dirty="0">
                          <a:solidFill>
                            <a:schemeClr val="bg1"/>
                          </a:solidFill>
                        </a:rPr>
                        <a:t>0.97)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51797">
                <a:tc>
                  <a:txBody>
                    <a:bodyPr/>
                    <a:lstStyle/>
                    <a:p>
                      <a:r>
                        <a:rPr lang="cs-CZ" sz="600" dirty="0">
                          <a:solidFill>
                            <a:schemeClr val="bg1"/>
                          </a:solidFill>
                        </a:rPr>
                        <a:t>Neznámý</a:t>
                      </a:r>
                      <a:endParaRPr lang="en-GB" sz="60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1223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7.78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9.46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12.34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0.65 (0.41</a:t>
                      </a:r>
                      <a:r>
                        <a:rPr lang="en-GB" sz="600" b="0" dirty="0">
                          <a:solidFill>
                            <a:schemeClr val="bg1"/>
                          </a:solidFill>
                          <a:latin typeface="+mn-lt"/>
                          <a:cs typeface="Arial"/>
                        </a:rPr>
                        <a:t>–</a:t>
                      </a:r>
                      <a:r>
                        <a:rPr lang="en-GB" sz="600" b="0" dirty="0">
                          <a:solidFill>
                            <a:schemeClr val="bg1"/>
                          </a:solidFill>
                        </a:rPr>
                        <a:t>1.03)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0.74 (0.48</a:t>
                      </a:r>
                      <a:r>
                        <a:rPr lang="en-GB" sz="600" b="0" dirty="0">
                          <a:solidFill>
                            <a:schemeClr val="bg1"/>
                          </a:solidFill>
                          <a:latin typeface="+mn-lt"/>
                          <a:cs typeface="Arial"/>
                        </a:rPr>
                        <a:t>–</a:t>
                      </a:r>
                      <a:r>
                        <a:rPr lang="en-GB" sz="600" b="0" dirty="0">
                          <a:solidFill>
                            <a:schemeClr val="bg1"/>
                          </a:solidFill>
                        </a:rPr>
                        <a:t>1.13)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55441">
                <a:tc gridSpan="2">
                  <a:txBody>
                    <a:bodyPr/>
                    <a:lstStyle/>
                    <a:p>
                      <a:r>
                        <a:rPr lang="cs-CZ" sz="600" b="1" dirty="0">
                          <a:solidFill>
                            <a:schemeClr val="accent1"/>
                          </a:solidFill>
                        </a:rPr>
                        <a:t>Čas</a:t>
                      </a:r>
                      <a:r>
                        <a:rPr lang="cs-CZ" sz="600" b="1" baseline="0" dirty="0">
                          <a:solidFill>
                            <a:schemeClr val="accent1"/>
                          </a:solidFill>
                        </a:rPr>
                        <a:t> od </a:t>
                      </a:r>
                      <a:r>
                        <a:rPr lang="en-GB" sz="600" b="1" dirty="0">
                          <a:solidFill>
                            <a:schemeClr val="accent1"/>
                          </a:solidFill>
                        </a:rPr>
                        <a:t>MI</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800" b="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0.58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0.09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51797">
                <a:tc>
                  <a:txBody>
                    <a:bodyPr/>
                    <a:lstStyle/>
                    <a:p>
                      <a:r>
                        <a:rPr lang="en-GB" sz="600" dirty="0">
                          <a:solidFill>
                            <a:schemeClr val="bg1"/>
                          </a:solidFill>
                        </a:rPr>
                        <a:t>&lt;2 </a:t>
                      </a:r>
                      <a:r>
                        <a:rPr lang="cs-CZ" sz="600" dirty="0">
                          <a:solidFill>
                            <a:schemeClr val="bg1"/>
                          </a:solidFill>
                        </a:rPr>
                        <a:t>roky</a:t>
                      </a:r>
                      <a:endParaRPr lang="en-GB" sz="60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12,980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8.15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7.79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9.74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0.83 (0.71</a:t>
                      </a:r>
                      <a:r>
                        <a:rPr lang="en-GB" sz="600" b="0" dirty="0">
                          <a:solidFill>
                            <a:schemeClr val="bg1"/>
                          </a:solidFill>
                          <a:latin typeface="+mn-lt"/>
                          <a:cs typeface="Arial"/>
                        </a:rPr>
                        <a:t>–</a:t>
                      </a:r>
                      <a:r>
                        <a:rPr lang="en-GB" sz="600" b="0" dirty="0">
                          <a:solidFill>
                            <a:schemeClr val="bg1"/>
                          </a:solidFill>
                        </a:rPr>
                        <a:t>0.96)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0.77 (0.66</a:t>
                      </a:r>
                      <a:r>
                        <a:rPr lang="en-GB" sz="600" b="0" dirty="0">
                          <a:solidFill>
                            <a:schemeClr val="bg1"/>
                          </a:solidFill>
                          <a:latin typeface="+mn-lt"/>
                          <a:cs typeface="Arial"/>
                        </a:rPr>
                        <a:t>–</a:t>
                      </a:r>
                      <a:r>
                        <a:rPr lang="en-GB" sz="600" b="0" dirty="0">
                          <a:solidFill>
                            <a:schemeClr val="bg1"/>
                          </a:solidFill>
                        </a:rPr>
                        <a:t>0.90)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51797">
                <a:tc>
                  <a:txBody>
                    <a:bodyPr/>
                    <a:lstStyle/>
                    <a:p>
                      <a:r>
                        <a:rPr lang="en-GB" sz="600" b="0" dirty="0">
                          <a:solidFill>
                            <a:schemeClr val="bg1"/>
                          </a:solidFill>
                          <a:latin typeface="Arial"/>
                          <a:cs typeface="Arial"/>
                        </a:rPr>
                        <a:t>≥2 </a:t>
                      </a:r>
                      <a:r>
                        <a:rPr lang="cs-CZ" sz="600" b="0" dirty="0">
                          <a:solidFill>
                            <a:schemeClr val="bg1"/>
                          </a:solidFill>
                          <a:latin typeface="Arial"/>
                          <a:cs typeface="Arial"/>
                        </a:rPr>
                        <a:t>roky</a:t>
                      </a:r>
                      <a:endParaRPr lang="en-GB" sz="60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8155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7.33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7.76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7.94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0.89 (0.73</a:t>
                      </a:r>
                      <a:r>
                        <a:rPr lang="en-GB" sz="600" b="0" dirty="0">
                          <a:solidFill>
                            <a:schemeClr val="bg1"/>
                          </a:solidFill>
                          <a:latin typeface="+mn-lt"/>
                          <a:cs typeface="Arial"/>
                        </a:rPr>
                        <a:t>–</a:t>
                      </a:r>
                      <a:r>
                        <a:rPr lang="en-GB" sz="600" b="0" dirty="0">
                          <a:solidFill>
                            <a:schemeClr val="bg1"/>
                          </a:solidFill>
                        </a:rPr>
                        <a:t>1.08)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0.96 (0.79</a:t>
                      </a:r>
                      <a:r>
                        <a:rPr lang="en-GB" sz="600" b="0" dirty="0">
                          <a:solidFill>
                            <a:schemeClr val="bg1"/>
                          </a:solidFill>
                          <a:latin typeface="+mn-lt"/>
                          <a:cs typeface="Arial"/>
                        </a:rPr>
                        <a:t>–</a:t>
                      </a:r>
                      <a:r>
                        <a:rPr lang="en-GB" sz="600" b="0" dirty="0">
                          <a:solidFill>
                            <a:schemeClr val="bg1"/>
                          </a:solidFill>
                        </a:rPr>
                        <a:t>1.17)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51797">
                <a:tc gridSpan="3">
                  <a:txBody>
                    <a:bodyPr/>
                    <a:lstStyle/>
                    <a:p>
                      <a:r>
                        <a:rPr lang="cs-CZ" sz="600" b="1" dirty="0">
                          <a:solidFill>
                            <a:schemeClr val="accent1"/>
                          </a:solidFill>
                        </a:rPr>
                        <a:t>Anamnéza</a:t>
                      </a:r>
                      <a:r>
                        <a:rPr lang="cs-CZ" sz="600" b="1" baseline="0" dirty="0">
                          <a:solidFill>
                            <a:schemeClr val="accent1"/>
                          </a:solidFill>
                        </a:rPr>
                        <a:t> DM</a:t>
                      </a:r>
                      <a:endParaRPr lang="en-GB" sz="600" b="1" dirty="0">
                        <a:solidFill>
                          <a:schemeClr val="accent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800" b="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800" b="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0.97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0.96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51797">
                <a:tc>
                  <a:txBody>
                    <a:bodyPr/>
                    <a:lstStyle/>
                    <a:p>
                      <a:r>
                        <a:rPr lang="en-GB" sz="600" b="0" dirty="0">
                          <a:solidFill>
                            <a:schemeClr val="bg1"/>
                          </a:solidFill>
                        </a:rPr>
                        <a:t>D</a:t>
                      </a:r>
                      <a:r>
                        <a:rPr lang="cs-CZ" sz="600" b="0" dirty="0">
                          <a:solidFill>
                            <a:schemeClr val="bg1"/>
                          </a:solidFill>
                        </a:rPr>
                        <a:t>M</a:t>
                      </a:r>
                      <a:r>
                        <a:rPr lang="cs-CZ" sz="600" b="0" baseline="0" dirty="0">
                          <a:solidFill>
                            <a:schemeClr val="bg1"/>
                          </a:solidFill>
                        </a:rPr>
                        <a:t> ano</a:t>
                      </a:r>
                      <a:endParaRPr lang="en-GB" sz="600" b="1"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dirty="0">
                          <a:solidFill>
                            <a:schemeClr val="bg1"/>
                          </a:solidFill>
                        </a:rPr>
                        <a:t>6806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10.14</a:t>
                      </a:r>
                      <a:endParaRPr lang="en-GB" sz="60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10.00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11.60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0.85 (0.71</a:t>
                      </a:r>
                      <a:r>
                        <a:rPr lang="en-GB" sz="600" b="0" dirty="0">
                          <a:solidFill>
                            <a:schemeClr val="bg1"/>
                          </a:solidFill>
                          <a:latin typeface="+mn-lt"/>
                          <a:cs typeface="Arial"/>
                        </a:rPr>
                        <a:t>–</a:t>
                      </a:r>
                      <a:r>
                        <a:rPr lang="en-GB" sz="600" b="0" dirty="0">
                          <a:solidFill>
                            <a:schemeClr val="bg1"/>
                          </a:solidFill>
                        </a:rPr>
                        <a:t>1.03)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0.83 (0.69</a:t>
                      </a:r>
                      <a:r>
                        <a:rPr lang="en-GB" sz="600" b="0" dirty="0">
                          <a:solidFill>
                            <a:schemeClr val="bg1"/>
                          </a:solidFill>
                          <a:latin typeface="+mn-lt"/>
                          <a:cs typeface="Arial"/>
                        </a:rPr>
                        <a:t>–</a:t>
                      </a:r>
                      <a:r>
                        <a:rPr lang="en-GB" sz="600" b="0" dirty="0">
                          <a:solidFill>
                            <a:schemeClr val="bg1"/>
                          </a:solidFill>
                        </a:rPr>
                        <a:t>1.00)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51797">
                <a:tc>
                  <a:txBody>
                    <a:bodyPr/>
                    <a:lstStyle/>
                    <a:p>
                      <a:r>
                        <a:rPr lang="cs-CZ" sz="600" b="0" dirty="0">
                          <a:solidFill>
                            <a:schemeClr val="bg1"/>
                          </a:solidFill>
                        </a:rPr>
                        <a:t>DM</a:t>
                      </a:r>
                      <a:r>
                        <a:rPr lang="cs-CZ" sz="600" b="0" baseline="0" dirty="0">
                          <a:solidFill>
                            <a:schemeClr val="bg1"/>
                          </a:solidFill>
                        </a:rPr>
                        <a:t> ne</a:t>
                      </a: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14,355</a:t>
                      </a:r>
                      <a:endParaRPr lang="en-GB" sz="60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6.77</a:t>
                      </a:r>
                      <a:endParaRPr lang="en-GB" sz="60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6.68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7.83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0.85 (0.73</a:t>
                      </a:r>
                      <a:r>
                        <a:rPr lang="en-GB" sz="600" b="0" dirty="0">
                          <a:solidFill>
                            <a:schemeClr val="bg1"/>
                          </a:solidFill>
                          <a:latin typeface="+mn-lt"/>
                          <a:cs typeface="Arial"/>
                        </a:rPr>
                        <a:t>–</a:t>
                      </a:r>
                      <a:r>
                        <a:rPr lang="en-GB" sz="600" b="0" dirty="0">
                          <a:solidFill>
                            <a:schemeClr val="bg1"/>
                          </a:solidFill>
                        </a:rPr>
                        <a:t>0.99)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0" dirty="0">
                          <a:solidFill>
                            <a:schemeClr val="bg1"/>
                          </a:solidFill>
                        </a:rPr>
                        <a:t>0.84 (0.72</a:t>
                      </a:r>
                      <a:r>
                        <a:rPr lang="en-GB" sz="600" b="0" dirty="0">
                          <a:solidFill>
                            <a:schemeClr val="bg1"/>
                          </a:solidFill>
                          <a:latin typeface="+mn-lt"/>
                          <a:cs typeface="Arial"/>
                        </a:rPr>
                        <a:t>–</a:t>
                      </a:r>
                      <a:r>
                        <a:rPr lang="en-GB" sz="600" b="0" dirty="0">
                          <a:solidFill>
                            <a:schemeClr val="bg1"/>
                          </a:solidFill>
                        </a:rPr>
                        <a:t>0.98)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600" b="0" dirty="0">
                        <a:solidFill>
                          <a:schemeClr val="bg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bl>
          </a:graphicData>
        </a:graphic>
      </p:graphicFrame>
      <p:sp>
        <p:nvSpPr>
          <p:cNvPr id="14" name="Title 1"/>
          <p:cNvSpPr>
            <a:spLocks noGrp="1"/>
          </p:cNvSpPr>
          <p:nvPr>
            <p:ph type="title"/>
          </p:nvPr>
        </p:nvSpPr>
        <p:spPr>
          <a:xfrm>
            <a:off x="-22661" y="173275"/>
            <a:ext cx="9144000" cy="857250"/>
          </a:xfrm>
        </p:spPr>
        <p:txBody>
          <a:bodyPr/>
          <a:lstStyle/>
          <a:p>
            <a:pPr algn="ctr"/>
            <a:r>
              <a:rPr lang="en-GB" sz="2100" dirty="0"/>
              <a:t>PEGASUS-TIMI 54: </a:t>
            </a:r>
            <a:r>
              <a:rPr lang="en-GB" sz="2100" dirty="0" err="1"/>
              <a:t>Pri</a:t>
            </a:r>
            <a:r>
              <a:rPr lang="cs-CZ" sz="2100" dirty="0" err="1"/>
              <a:t>mární</a:t>
            </a:r>
            <a:r>
              <a:rPr lang="cs-CZ" sz="2100" dirty="0"/>
              <a:t> cíle podle podskupin</a:t>
            </a:r>
            <a:r>
              <a:rPr lang="en-GB" sz="2100" dirty="0"/>
              <a:t> </a:t>
            </a:r>
            <a:endParaRPr lang="en-GB" altLang="en-US" sz="2100" dirty="0"/>
          </a:p>
        </p:txBody>
      </p:sp>
      <p:sp>
        <p:nvSpPr>
          <p:cNvPr id="10" name="TextBox 9"/>
          <p:cNvSpPr txBox="1">
            <a:spLocks noChangeArrowheads="1"/>
          </p:cNvSpPr>
          <p:nvPr/>
        </p:nvSpPr>
        <p:spPr bwMode="auto">
          <a:xfrm>
            <a:off x="44512" y="4592185"/>
            <a:ext cx="6491288" cy="461665"/>
          </a:xfrm>
          <a:prstGeom prst="rect">
            <a:avLst/>
          </a:prstGeom>
          <a:noFill/>
          <a:ln w="9525">
            <a:noFill/>
            <a:miter lim="800000"/>
            <a:headEnd/>
            <a:tailEnd/>
          </a:ln>
        </p:spPr>
        <p:txBody>
          <a:bodyPr wrap="square" anchor="b">
            <a:spAutoFit/>
          </a:bodyPr>
          <a:lstStyle/>
          <a:p>
            <a:pPr defTabSz="685800" fontAlgn="base">
              <a:spcBef>
                <a:spcPct val="0"/>
              </a:spcBef>
              <a:spcAft>
                <a:spcPct val="0"/>
              </a:spcAft>
            </a:pPr>
            <a:r>
              <a:rPr lang="en-GB" altLang="en-US" sz="600" dirty="0">
                <a:solidFill>
                  <a:srgbClr val="FFFFFF"/>
                </a:solidFill>
                <a:latin typeface="Arial" charset="0"/>
                <a:ea typeface="ＭＳ Ｐゴシック" pitchFamily="34" charset="-128"/>
              </a:rPr>
              <a:t>*Composite of CV death, MI or stroke</a:t>
            </a:r>
            <a:br>
              <a:rPr lang="en-GB" altLang="en-US" sz="600" dirty="0">
                <a:solidFill>
                  <a:srgbClr val="FFFFFF"/>
                </a:solidFill>
                <a:latin typeface="Arial" charset="0"/>
                <a:ea typeface="ＭＳ Ｐゴシック" pitchFamily="34" charset="-128"/>
              </a:rPr>
            </a:br>
            <a:r>
              <a:rPr lang="en-GB" altLang="en-US" sz="600" dirty="0">
                <a:solidFill>
                  <a:srgbClr val="FFFFFF"/>
                </a:solidFill>
                <a:latin typeface="Arial" charset="0"/>
                <a:ea typeface="ＭＳ Ｐゴシック" pitchFamily="34" charset="-128"/>
              </a:rPr>
              <a:t>KM, Kaplan-Meier</a:t>
            </a:r>
          </a:p>
          <a:p>
            <a:pPr defTabSz="685800" fontAlgn="base">
              <a:spcBef>
                <a:spcPct val="0"/>
              </a:spcBef>
              <a:spcAft>
                <a:spcPct val="0"/>
              </a:spcAft>
            </a:pPr>
            <a:endParaRPr lang="en-GB" altLang="en-US" sz="600" b="1" dirty="0">
              <a:solidFill>
                <a:srgbClr val="FFFFFF"/>
              </a:solidFill>
              <a:latin typeface="Arial" charset="0"/>
              <a:ea typeface="ＭＳ Ｐゴシック" pitchFamily="34" charset="-128"/>
            </a:endParaRPr>
          </a:p>
          <a:p>
            <a:pPr defTabSz="685800" fontAlgn="base">
              <a:spcBef>
                <a:spcPct val="0"/>
              </a:spcBef>
              <a:spcAft>
                <a:spcPct val="0"/>
              </a:spcAft>
            </a:pPr>
            <a:r>
              <a:rPr lang="en-US" altLang="en-US" sz="600" dirty="0">
                <a:solidFill>
                  <a:srgbClr val="FFFFFF"/>
                </a:solidFill>
                <a:latin typeface="Arial" charset="0"/>
                <a:ea typeface="ＭＳ Ｐゴシック" pitchFamily="34" charset="-128"/>
              </a:rPr>
              <a:t>Bonaca MP</a:t>
            </a:r>
            <a:r>
              <a:rPr lang="en-US" altLang="en-US" sz="600" i="1" dirty="0">
                <a:solidFill>
                  <a:srgbClr val="FFFFFF"/>
                </a:solidFill>
                <a:latin typeface="Arial" charset="0"/>
                <a:ea typeface="ＭＳ Ｐゴシック" pitchFamily="34" charset="-128"/>
              </a:rPr>
              <a:t> et al</a:t>
            </a:r>
            <a:r>
              <a:rPr lang="en-US" altLang="en-US" sz="600" dirty="0">
                <a:solidFill>
                  <a:srgbClr val="FFFFFF"/>
                </a:solidFill>
                <a:latin typeface="Arial" charset="0"/>
                <a:ea typeface="ＭＳ Ｐゴシック" pitchFamily="34" charset="-128"/>
              </a:rPr>
              <a:t>. </a:t>
            </a:r>
            <a:r>
              <a:rPr lang="en-US" altLang="en-US" sz="600" i="1" dirty="0">
                <a:solidFill>
                  <a:srgbClr val="FFFFFF"/>
                </a:solidFill>
                <a:latin typeface="Arial" charset="0"/>
                <a:ea typeface="ＭＳ Ｐゴシック" pitchFamily="34" charset="-128"/>
              </a:rPr>
              <a:t>N Engl J Med </a:t>
            </a:r>
            <a:r>
              <a:rPr lang="en-US" altLang="en-US" sz="600" dirty="0">
                <a:solidFill>
                  <a:srgbClr val="FFFFFF"/>
                </a:solidFill>
                <a:latin typeface="Arial" charset="0"/>
                <a:ea typeface="ＭＳ Ｐゴシック" pitchFamily="34" charset="-128"/>
              </a:rPr>
              <a:t>2015 [</a:t>
            </a:r>
            <a:r>
              <a:rPr lang="en-US" altLang="en-US" sz="600" dirty="0" err="1">
                <a:solidFill>
                  <a:srgbClr val="FFFFFF"/>
                </a:solidFill>
                <a:latin typeface="Arial" charset="0"/>
                <a:ea typeface="ＭＳ Ｐゴシック" pitchFamily="34" charset="-128"/>
              </a:rPr>
              <a:t>Epub</a:t>
            </a:r>
            <a:r>
              <a:rPr lang="en-US" altLang="en-US" sz="600" dirty="0">
                <a:solidFill>
                  <a:srgbClr val="FFFFFF"/>
                </a:solidFill>
                <a:latin typeface="Arial" charset="0"/>
                <a:ea typeface="ＭＳ Ｐゴシック" pitchFamily="34" charset="-128"/>
              </a:rPr>
              <a:t> ahead of print]</a:t>
            </a:r>
          </a:p>
        </p:txBody>
      </p:sp>
      <p:graphicFrame>
        <p:nvGraphicFramePr>
          <p:cNvPr id="84" name="Table 83"/>
          <p:cNvGraphicFramePr>
            <a:graphicFrameLocks noGrp="1"/>
          </p:cNvGraphicFramePr>
          <p:nvPr/>
        </p:nvGraphicFramePr>
        <p:xfrm>
          <a:off x="1446415" y="879915"/>
          <a:ext cx="6298909" cy="617220"/>
        </p:xfrm>
        <a:graphic>
          <a:graphicData uri="http://schemas.openxmlformats.org/drawingml/2006/table">
            <a:tbl>
              <a:tblPr firstRow="1" bandRow="1">
                <a:tableStyleId>{5C22544A-7EE6-4342-B048-85BDC9FD1C3A}</a:tableStyleId>
              </a:tblPr>
              <a:tblGrid>
                <a:gridCol w="680142">
                  <a:extLst>
                    <a:ext uri="{9D8B030D-6E8A-4147-A177-3AD203B41FA5}">
                      <a16:colId xmlns:a16="http://schemas.microsoft.com/office/drawing/2014/main" val="20000"/>
                    </a:ext>
                  </a:extLst>
                </a:gridCol>
                <a:gridCol w="510235">
                  <a:extLst>
                    <a:ext uri="{9D8B030D-6E8A-4147-A177-3AD203B41FA5}">
                      <a16:colId xmlns:a16="http://schemas.microsoft.com/office/drawing/2014/main" val="20001"/>
                    </a:ext>
                  </a:extLst>
                </a:gridCol>
                <a:gridCol w="570586">
                  <a:extLst>
                    <a:ext uri="{9D8B030D-6E8A-4147-A177-3AD203B41FA5}">
                      <a16:colId xmlns:a16="http://schemas.microsoft.com/office/drawing/2014/main" val="20002"/>
                    </a:ext>
                  </a:extLst>
                </a:gridCol>
                <a:gridCol w="529550">
                  <a:extLst>
                    <a:ext uri="{9D8B030D-6E8A-4147-A177-3AD203B41FA5}">
                      <a16:colId xmlns:a16="http://schemas.microsoft.com/office/drawing/2014/main" val="20003"/>
                    </a:ext>
                  </a:extLst>
                </a:gridCol>
                <a:gridCol w="557281">
                  <a:extLst>
                    <a:ext uri="{9D8B030D-6E8A-4147-A177-3AD203B41FA5}">
                      <a16:colId xmlns:a16="http://schemas.microsoft.com/office/drawing/2014/main" val="20004"/>
                    </a:ext>
                  </a:extLst>
                </a:gridCol>
                <a:gridCol w="587975">
                  <a:extLst>
                    <a:ext uri="{9D8B030D-6E8A-4147-A177-3AD203B41FA5}">
                      <a16:colId xmlns:a16="http://schemas.microsoft.com/office/drawing/2014/main" val="20005"/>
                    </a:ext>
                  </a:extLst>
                </a:gridCol>
                <a:gridCol w="572628">
                  <a:extLst>
                    <a:ext uri="{9D8B030D-6E8A-4147-A177-3AD203B41FA5}">
                      <a16:colId xmlns:a16="http://schemas.microsoft.com/office/drawing/2014/main" val="20006"/>
                    </a:ext>
                  </a:extLst>
                </a:gridCol>
                <a:gridCol w="572628">
                  <a:extLst>
                    <a:ext uri="{9D8B030D-6E8A-4147-A177-3AD203B41FA5}">
                      <a16:colId xmlns:a16="http://schemas.microsoft.com/office/drawing/2014/main" val="20007"/>
                    </a:ext>
                  </a:extLst>
                </a:gridCol>
                <a:gridCol w="572628">
                  <a:extLst>
                    <a:ext uri="{9D8B030D-6E8A-4147-A177-3AD203B41FA5}">
                      <a16:colId xmlns:a16="http://schemas.microsoft.com/office/drawing/2014/main" val="20008"/>
                    </a:ext>
                  </a:extLst>
                </a:gridCol>
                <a:gridCol w="572628">
                  <a:extLst>
                    <a:ext uri="{9D8B030D-6E8A-4147-A177-3AD203B41FA5}">
                      <a16:colId xmlns:a16="http://schemas.microsoft.com/office/drawing/2014/main" val="20009"/>
                    </a:ext>
                  </a:extLst>
                </a:gridCol>
                <a:gridCol w="572628">
                  <a:extLst>
                    <a:ext uri="{9D8B030D-6E8A-4147-A177-3AD203B41FA5}">
                      <a16:colId xmlns:a16="http://schemas.microsoft.com/office/drawing/2014/main" val="20010"/>
                    </a:ext>
                  </a:extLst>
                </a:gridCol>
              </a:tblGrid>
              <a:tr h="617220">
                <a:tc>
                  <a:txBody>
                    <a:bodyPr/>
                    <a:lstStyle/>
                    <a:p>
                      <a:pPr algn="ctr"/>
                      <a:r>
                        <a:rPr lang="cs-CZ" sz="600" b="1" dirty="0">
                          <a:solidFill>
                            <a:schemeClr val="bg1"/>
                          </a:solidFill>
                        </a:rPr>
                        <a:t>Podskupina</a:t>
                      </a:r>
                      <a:endParaRPr lang="en-GB" sz="600" b="1" dirty="0">
                        <a:solidFill>
                          <a:schemeClr val="bg1"/>
                        </a:solidFill>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b="1" dirty="0">
                          <a:solidFill>
                            <a:schemeClr val="bg1"/>
                          </a:solidFill>
                        </a:rPr>
                        <a:t>P</a:t>
                      </a:r>
                      <a:r>
                        <a:rPr lang="cs-CZ" sz="600" b="1" dirty="0" err="1">
                          <a:solidFill>
                            <a:schemeClr val="bg1"/>
                          </a:solidFill>
                        </a:rPr>
                        <a:t>očet</a:t>
                      </a:r>
                      <a:r>
                        <a:rPr lang="cs-CZ" sz="600" b="1" baseline="0" dirty="0">
                          <a:solidFill>
                            <a:schemeClr val="bg1"/>
                          </a:solidFill>
                        </a:rPr>
                        <a:t> pacientů</a:t>
                      </a:r>
                      <a:endParaRPr lang="en-GB" sz="600" b="1" dirty="0">
                        <a:solidFill>
                          <a:schemeClr val="bg1"/>
                        </a:solidFill>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b="1" dirty="0">
                          <a:solidFill>
                            <a:schemeClr val="bg1"/>
                          </a:solidFill>
                        </a:rPr>
                        <a:t>Ticagrelor </a:t>
                      </a:r>
                      <a:br>
                        <a:rPr lang="en-GB" sz="600" b="1" dirty="0">
                          <a:solidFill>
                            <a:schemeClr val="bg1"/>
                          </a:solidFill>
                        </a:rPr>
                      </a:br>
                      <a:r>
                        <a:rPr lang="en-GB" sz="600" b="1" dirty="0">
                          <a:solidFill>
                            <a:schemeClr val="bg1"/>
                          </a:solidFill>
                        </a:rPr>
                        <a:t>90 mg </a:t>
                      </a:r>
                      <a:br>
                        <a:rPr lang="en-GB" sz="600" b="1" dirty="0">
                          <a:solidFill>
                            <a:schemeClr val="bg1"/>
                          </a:solidFill>
                        </a:rPr>
                      </a:br>
                      <a:r>
                        <a:rPr lang="en-GB" sz="600" b="1" dirty="0">
                          <a:solidFill>
                            <a:schemeClr val="bg1"/>
                          </a:solidFill>
                        </a:rPr>
                        <a:t>3-</a:t>
                      </a:r>
                      <a:r>
                        <a:rPr lang="cs-CZ" sz="600" b="1" dirty="0">
                          <a:solidFill>
                            <a:schemeClr val="bg1"/>
                          </a:solidFill>
                        </a:rPr>
                        <a:t>letá</a:t>
                      </a:r>
                      <a:r>
                        <a:rPr lang="en-GB" sz="600" b="1" baseline="0" dirty="0">
                          <a:solidFill>
                            <a:schemeClr val="bg1"/>
                          </a:solidFill>
                        </a:rPr>
                        <a:t> </a:t>
                      </a:r>
                      <a:br>
                        <a:rPr lang="en-GB" sz="600" b="1" baseline="0" dirty="0">
                          <a:solidFill>
                            <a:schemeClr val="bg1"/>
                          </a:solidFill>
                        </a:rPr>
                      </a:br>
                      <a:r>
                        <a:rPr lang="en-GB" sz="600" b="1" baseline="0" dirty="0">
                          <a:solidFill>
                            <a:schemeClr val="bg1"/>
                          </a:solidFill>
                        </a:rPr>
                        <a:t>KM (%)</a:t>
                      </a:r>
                      <a:endParaRPr lang="en-GB" sz="600" b="1" dirty="0">
                        <a:solidFill>
                          <a:schemeClr val="bg1"/>
                        </a:solidFill>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b="1" dirty="0">
                          <a:solidFill>
                            <a:schemeClr val="bg1"/>
                          </a:solidFill>
                        </a:rPr>
                        <a:t>Ticagrelor</a:t>
                      </a:r>
                      <a:r>
                        <a:rPr lang="en-GB" sz="600" b="1" baseline="0" dirty="0">
                          <a:solidFill>
                            <a:schemeClr val="bg1"/>
                          </a:solidFill>
                        </a:rPr>
                        <a:t> 60 mg </a:t>
                      </a:r>
                      <a:br>
                        <a:rPr lang="en-GB" sz="600" b="1" baseline="0" dirty="0">
                          <a:solidFill>
                            <a:schemeClr val="bg1"/>
                          </a:solidFill>
                        </a:rPr>
                      </a:br>
                      <a:r>
                        <a:rPr lang="en-GB" sz="600" b="1" baseline="0" dirty="0">
                          <a:solidFill>
                            <a:schemeClr val="bg1"/>
                          </a:solidFill>
                        </a:rPr>
                        <a:t>3-</a:t>
                      </a:r>
                      <a:r>
                        <a:rPr lang="cs-CZ" sz="600" b="1" baseline="0" dirty="0">
                          <a:solidFill>
                            <a:schemeClr val="bg1"/>
                          </a:solidFill>
                        </a:rPr>
                        <a:t>letá</a:t>
                      </a:r>
                      <a:r>
                        <a:rPr lang="en-GB" sz="600" b="1" baseline="0" dirty="0">
                          <a:solidFill>
                            <a:schemeClr val="bg1"/>
                          </a:solidFill>
                        </a:rPr>
                        <a:t> </a:t>
                      </a:r>
                      <a:br>
                        <a:rPr lang="en-GB" sz="600" b="1" baseline="0" dirty="0">
                          <a:solidFill>
                            <a:schemeClr val="bg1"/>
                          </a:solidFill>
                        </a:rPr>
                      </a:br>
                      <a:r>
                        <a:rPr lang="en-GB" sz="600" b="1" baseline="0" dirty="0">
                          <a:solidFill>
                            <a:schemeClr val="bg1"/>
                          </a:solidFill>
                        </a:rPr>
                        <a:t>KM (%)</a:t>
                      </a:r>
                      <a:endParaRPr lang="en-GB" sz="600" b="1" dirty="0">
                        <a:solidFill>
                          <a:schemeClr val="bg1"/>
                        </a:solidFill>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b="1" dirty="0">
                          <a:solidFill>
                            <a:schemeClr val="bg1"/>
                          </a:solidFill>
                        </a:rPr>
                        <a:t>Placebo</a:t>
                      </a:r>
                    </a:p>
                    <a:p>
                      <a:pPr algn="ctr"/>
                      <a:endParaRPr lang="en-GB" sz="600" b="1" dirty="0">
                        <a:solidFill>
                          <a:schemeClr val="bg1"/>
                        </a:solidFill>
                      </a:endParaRPr>
                    </a:p>
                    <a:p>
                      <a:pPr algn="ctr"/>
                      <a:r>
                        <a:rPr lang="en-GB" sz="600" b="1" dirty="0">
                          <a:solidFill>
                            <a:schemeClr val="bg1"/>
                          </a:solidFill>
                        </a:rPr>
                        <a:t>3-</a:t>
                      </a:r>
                      <a:r>
                        <a:rPr lang="cs-CZ" sz="600" b="1" dirty="0">
                          <a:solidFill>
                            <a:schemeClr val="bg1"/>
                          </a:solidFill>
                        </a:rPr>
                        <a:t>letý</a:t>
                      </a:r>
                      <a:r>
                        <a:rPr lang="cs-CZ" sz="600" b="1" baseline="0" dirty="0">
                          <a:solidFill>
                            <a:schemeClr val="bg1"/>
                          </a:solidFill>
                        </a:rPr>
                        <a:t> výskyt příhod dle</a:t>
                      </a:r>
                      <a:r>
                        <a:rPr lang="en-GB" sz="600" b="1" dirty="0">
                          <a:solidFill>
                            <a:schemeClr val="bg1"/>
                          </a:solidFill>
                        </a:rPr>
                        <a:t> KM (%)</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b="1" dirty="0">
                          <a:solidFill>
                            <a:schemeClr val="bg1"/>
                          </a:solidFill>
                        </a:rPr>
                        <a:t>HR (95% CI) </a:t>
                      </a:r>
                    </a:p>
                    <a:p>
                      <a:pPr algn="ctr"/>
                      <a:r>
                        <a:rPr lang="en-GB" sz="600" b="1" dirty="0">
                          <a:solidFill>
                            <a:schemeClr val="bg1"/>
                          </a:solidFill>
                        </a:rPr>
                        <a:t>ticagrelor</a:t>
                      </a:r>
                      <a:r>
                        <a:rPr lang="en-GB" sz="600" b="1" baseline="0" dirty="0">
                          <a:solidFill>
                            <a:schemeClr val="bg1"/>
                          </a:solidFill>
                        </a:rPr>
                        <a:t> </a:t>
                      </a:r>
                      <a:br>
                        <a:rPr lang="en-GB" sz="600" b="1" baseline="0" dirty="0">
                          <a:solidFill>
                            <a:schemeClr val="bg1"/>
                          </a:solidFill>
                        </a:rPr>
                      </a:br>
                      <a:r>
                        <a:rPr lang="cs-CZ" sz="600" b="1" baseline="0" dirty="0">
                          <a:solidFill>
                            <a:schemeClr val="bg1"/>
                          </a:solidFill>
                        </a:rPr>
                        <a:t>2x</a:t>
                      </a:r>
                      <a:r>
                        <a:rPr lang="en-GB" sz="600" b="1" baseline="0" dirty="0">
                          <a:solidFill>
                            <a:schemeClr val="bg1"/>
                          </a:solidFill>
                        </a:rPr>
                        <a:t>90 mg vs placebo</a:t>
                      </a:r>
                      <a:endParaRPr lang="en-GB" sz="600" b="1" dirty="0">
                        <a:solidFill>
                          <a:schemeClr val="bg1"/>
                        </a:solidFill>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b="1" dirty="0">
                          <a:solidFill>
                            <a:schemeClr val="bg1"/>
                          </a:solidFill>
                        </a:rPr>
                        <a:t>     HR </a:t>
                      </a:r>
                      <a:br>
                        <a:rPr lang="en-GB" sz="600" b="1" dirty="0">
                          <a:solidFill>
                            <a:schemeClr val="bg1"/>
                          </a:solidFill>
                        </a:rPr>
                      </a:br>
                      <a:r>
                        <a:rPr lang="en-GB" sz="600" b="1" dirty="0">
                          <a:solidFill>
                            <a:schemeClr val="bg1"/>
                          </a:solidFill>
                        </a:rPr>
                        <a:t>     (95% CI)</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b="1" dirty="0">
                          <a:solidFill>
                            <a:schemeClr val="bg1"/>
                          </a:solidFill>
                        </a:rPr>
                        <a:t>  </a:t>
                      </a:r>
                      <a:r>
                        <a:rPr lang="cs-CZ" sz="600" b="1" dirty="0">
                          <a:solidFill>
                            <a:schemeClr val="bg1"/>
                          </a:solidFill>
                        </a:rPr>
                        <a:t>hodnota</a:t>
                      </a:r>
                      <a:r>
                        <a:rPr lang="en-GB" sz="600" b="1" dirty="0">
                          <a:solidFill>
                            <a:schemeClr val="bg1"/>
                          </a:solidFill>
                        </a:rPr>
                        <a:t> </a:t>
                      </a:r>
                      <a:r>
                        <a:rPr lang="en-GB" sz="600" b="1" i="0" dirty="0">
                          <a:solidFill>
                            <a:schemeClr val="bg1"/>
                          </a:solidFill>
                        </a:rPr>
                        <a:t>P</a:t>
                      </a:r>
                      <a:r>
                        <a:rPr lang="en-GB" sz="600" b="1" dirty="0">
                          <a:solidFill>
                            <a:schemeClr val="bg1"/>
                          </a:solidFill>
                        </a:rPr>
                        <a:t> </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b="1" dirty="0">
                          <a:solidFill>
                            <a:schemeClr val="bg1"/>
                          </a:solidFill>
                        </a:rPr>
                        <a:t>HR (95%</a:t>
                      </a:r>
                      <a:r>
                        <a:rPr lang="en-GB" sz="600" b="1" baseline="0" dirty="0">
                          <a:solidFill>
                            <a:schemeClr val="bg1"/>
                          </a:solidFill>
                        </a:rPr>
                        <a:t> CI)</a:t>
                      </a:r>
                    </a:p>
                    <a:p>
                      <a:pPr algn="ctr"/>
                      <a:r>
                        <a:rPr lang="en-GB" sz="600" b="1" baseline="0" dirty="0" err="1">
                          <a:solidFill>
                            <a:schemeClr val="bg1"/>
                          </a:solidFill>
                        </a:rPr>
                        <a:t>ticagrelor</a:t>
                      </a:r>
                      <a:r>
                        <a:rPr lang="en-GB" sz="600" b="1" baseline="0" dirty="0">
                          <a:solidFill>
                            <a:schemeClr val="bg1"/>
                          </a:solidFill>
                        </a:rPr>
                        <a:t> </a:t>
                      </a:r>
                      <a:r>
                        <a:rPr lang="cs-CZ" sz="600" b="1" baseline="0" dirty="0">
                          <a:solidFill>
                            <a:schemeClr val="bg1"/>
                          </a:solidFill>
                        </a:rPr>
                        <a:t>2x</a:t>
                      </a:r>
                      <a:r>
                        <a:rPr lang="en-GB" sz="600" b="1" baseline="0" dirty="0">
                          <a:solidFill>
                            <a:schemeClr val="bg1"/>
                          </a:solidFill>
                        </a:rPr>
                        <a:t>60 mg vs placebo</a:t>
                      </a:r>
                      <a:endParaRPr lang="en-GB" sz="600" b="1" dirty="0">
                        <a:solidFill>
                          <a:schemeClr val="bg1"/>
                        </a:solidFill>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b="1" dirty="0">
                          <a:solidFill>
                            <a:schemeClr val="bg1"/>
                          </a:solidFill>
                        </a:rPr>
                        <a:t> HR </a:t>
                      </a:r>
                      <a:br>
                        <a:rPr lang="en-GB" sz="600" b="1" dirty="0">
                          <a:solidFill>
                            <a:schemeClr val="bg1"/>
                          </a:solidFill>
                        </a:rPr>
                      </a:br>
                      <a:r>
                        <a:rPr lang="en-GB" sz="600" b="1" dirty="0">
                          <a:solidFill>
                            <a:schemeClr val="bg1"/>
                          </a:solidFill>
                        </a:rPr>
                        <a:t>  (95% CI)</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600" b="1" dirty="0">
                          <a:solidFill>
                            <a:schemeClr val="bg1"/>
                          </a:solidFill>
                        </a:rPr>
                        <a:t>Hodnota P</a:t>
                      </a:r>
                      <a:endParaRPr lang="en-GB" sz="600" b="1" i="0" dirty="0">
                        <a:solidFill>
                          <a:schemeClr val="bg1"/>
                        </a:solidFill>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0" name="TextBox 99"/>
          <p:cNvSpPr txBox="1"/>
          <p:nvPr/>
        </p:nvSpPr>
        <p:spPr>
          <a:xfrm>
            <a:off x="3483174" y="4416489"/>
            <a:ext cx="1305938" cy="196208"/>
          </a:xfrm>
          <a:prstGeom prst="rect">
            <a:avLst/>
          </a:prstGeom>
          <a:noFill/>
        </p:spPr>
        <p:txBody>
          <a:bodyPr wrap="square" rtlCol="0">
            <a:spAutoFit/>
          </a:bodyPr>
          <a:lstStyle/>
          <a:p>
            <a:pPr defTabSz="685800" fontAlgn="base">
              <a:spcBef>
                <a:spcPct val="0"/>
              </a:spcBef>
              <a:spcAft>
                <a:spcPct val="0"/>
              </a:spcAft>
            </a:pPr>
            <a:r>
              <a:rPr lang="en-GB" sz="675" b="1" i="1" dirty="0">
                <a:solidFill>
                  <a:srgbClr val="FFFFFF"/>
                </a:solidFill>
                <a:latin typeface="Arial" charset="0"/>
                <a:ea typeface="ＭＳ Ｐゴシック" pitchFamily="34" charset="-128"/>
              </a:rPr>
              <a:t>Ticagrelor 90 mg </a:t>
            </a:r>
            <a:r>
              <a:rPr lang="cs-CZ" sz="675" b="1" i="1" dirty="0">
                <a:solidFill>
                  <a:srgbClr val="FFFFFF"/>
                </a:solidFill>
                <a:latin typeface="Arial" charset="0"/>
              </a:rPr>
              <a:t>lepší</a:t>
            </a:r>
            <a:endParaRPr lang="en-GB" sz="675" b="1" i="1" dirty="0">
              <a:solidFill>
                <a:srgbClr val="FFFFFF"/>
              </a:solidFill>
              <a:latin typeface="Arial" charset="0"/>
              <a:ea typeface="ＭＳ Ｐゴシック" pitchFamily="34" charset="-128"/>
            </a:endParaRPr>
          </a:p>
        </p:txBody>
      </p:sp>
      <p:sp>
        <p:nvSpPr>
          <p:cNvPr id="101" name="TextBox 100"/>
          <p:cNvSpPr txBox="1"/>
          <p:nvPr/>
        </p:nvSpPr>
        <p:spPr>
          <a:xfrm>
            <a:off x="5296709" y="4415824"/>
            <a:ext cx="1305938" cy="196208"/>
          </a:xfrm>
          <a:prstGeom prst="rect">
            <a:avLst/>
          </a:prstGeom>
          <a:noFill/>
        </p:spPr>
        <p:txBody>
          <a:bodyPr wrap="square" rtlCol="0">
            <a:spAutoFit/>
          </a:bodyPr>
          <a:lstStyle/>
          <a:p>
            <a:pPr defTabSz="685800" fontAlgn="base">
              <a:spcBef>
                <a:spcPct val="0"/>
              </a:spcBef>
              <a:spcAft>
                <a:spcPct val="0"/>
              </a:spcAft>
            </a:pPr>
            <a:r>
              <a:rPr lang="en-GB" sz="675" b="1" i="1" dirty="0">
                <a:solidFill>
                  <a:srgbClr val="FFFFFF"/>
                </a:solidFill>
                <a:latin typeface="Arial" charset="0"/>
                <a:ea typeface="ＭＳ Ｐゴシック" pitchFamily="34" charset="-128"/>
              </a:rPr>
              <a:t>Ticagrelor 60 mg </a:t>
            </a:r>
            <a:r>
              <a:rPr lang="cs-CZ" sz="675" b="1" i="1" dirty="0">
                <a:solidFill>
                  <a:srgbClr val="FFFFFF"/>
                </a:solidFill>
                <a:latin typeface="Arial" charset="0"/>
              </a:rPr>
              <a:t>lepší</a:t>
            </a:r>
            <a:endParaRPr lang="en-GB" sz="675" b="1" i="1" dirty="0">
              <a:solidFill>
                <a:srgbClr val="FFFFFF"/>
              </a:solidFill>
              <a:latin typeface="Arial" charset="0"/>
              <a:ea typeface="ＭＳ Ｐゴシック" pitchFamily="34" charset="-128"/>
            </a:endParaRPr>
          </a:p>
        </p:txBody>
      </p:sp>
      <p:sp>
        <p:nvSpPr>
          <p:cNvPr id="102" name="TextBox 101"/>
          <p:cNvSpPr txBox="1"/>
          <p:nvPr/>
        </p:nvSpPr>
        <p:spPr>
          <a:xfrm>
            <a:off x="4583546" y="4415912"/>
            <a:ext cx="1305938" cy="196208"/>
          </a:xfrm>
          <a:prstGeom prst="rect">
            <a:avLst/>
          </a:prstGeom>
          <a:noFill/>
        </p:spPr>
        <p:txBody>
          <a:bodyPr wrap="square" rtlCol="0">
            <a:spAutoFit/>
          </a:bodyPr>
          <a:lstStyle/>
          <a:p>
            <a:pPr defTabSz="685800" fontAlgn="base">
              <a:spcBef>
                <a:spcPct val="0"/>
              </a:spcBef>
              <a:spcAft>
                <a:spcPct val="0"/>
              </a:spcAft>
            </a:pPr>
            <a:r>
              <a:rPr lang="en-GB" sz="675" b="1" i="1" dirty="0">
                <a:solidFill>
                  <a:srgbClr val="FFFFFF"/>
                </a:solidFill>
                <a:latin typeface="Arial" charset="0"/>
                <a:ea typeface="ＭＳ Ｐゴシック" pitchFamily="34" charset="-128"/>
              </a:rPr>
              <a:t>Placebo </a:t>
            </a:r>
            <a:r>
              <a:rPr lang="cs-CZ" sz="675" b="1" i="1" dirty="0">
                <a:solidFill>
                  <a:srgbClr val="FFFFFF"/>
                </a:solidFill>
                <a:latin typeface="Arial" charset="0"/>
              </a:rPr>
              <a:t>lepší</a:t>
            </a:r>
            <a:endParaRPr lang="en-GB" sz="675" b="1" i="1" dirty="0">
              <a:solidFill>
                <a:srgbClr val="FFFFFF"/>
              </a:solidFill>
              <a:latin typeface="Arial" charset="0"/>
              <a:ea typeface="ＭＳ Ｐゴシック" pitchFamily="34" charset="-128"/>
            </a:endParaRPr>
          </a:p>
        </p:txBody>
      </p:sp>
      <p:sp>
        <p:nvSpPr>
          <p:cNvPr id="103" name="TextBox 102"/>
          <p:cNvSpPr txBox="1"/>
          <p:nvPr/>
        </p:nvSpPr>
        <p:spPr>
          <a:xfrm>
            <a:off x="6434410" y="4415912"/>
            <a:ext cx="1305938" cy="196208"/>
          </a:xfrm>
          <a:prstGeom prst="rect">
            <a:avLst/>
          </a:prstGeom>
          <a:noFill/>
        </p:spPr>
        <p:txBody>
          <a:bodyPr wrap="square" rtlCol="0">
            <a:spAutoFit/>
          </a:bodyPr>
          <a:lstStyle/>
          <a:p>
            <a:pPr defTabSz="685800" fontAlgn="base">
              <a:spcBef>
                <a:spcPct val="0"/>
              </a:spcBef>
              <a:spcAft>
                <a:spcPct val="0"/>
              </a:spcAft>
            </a:pPr>
            <a:r>
              <a:rPr lang="en-GB" sz="675" b="1" i="1" dirty="0">
                <a:solidFill>
                  <a:srgbClr val="FFFFFF"/>
                </a:solidFill>
                <a:latin typeface="Arial" charset="0"/>
                <a:ea typeface="ＭＳ Ｐゴシック" pitchFamily="34" charset="-128"/>
              </a:rPr>
              <a:t>Placebo </a:t>
            </a:r>
            <a:r>
              <a:rPr lang="cs-CZ" sz="675" b="1" i="1" dirty="0">
                <a:solidFill>
                  <a:srgbClr val="FFFFFF"/>
                </a:solidFill>
                <a:latin typeface="Arial" charset="0"/>
              </a:rPr>
              <a:t>lepší</a:t>
            </a:r>
            <a:endParaRPr lang="en-GB" sz="675" b="1" i="1" dirty="0">
              <a:solidFill>
                <a:srgbClr val="FFFFFF"/>
              </a:solidFill>
              <a:latin typeface="Arial" charset="0"/>
              <a:ea typeface="ＭＳ Ｐゴシック" pitchFamily="34" charset="-128"/>
            </a:endParaRPr>
          </a:p>
        </p:txBody>
      </p:sp>
      <p:grpSp>
        <p:nvGrpSpPr>
          <p:cNvPr id="2" name="Group 182"/>
          <p:cNvGrpSpPr/>
          <p:nvPr/>
        </p:nvGrpSpPr>
        <p:grpSpPr>
          <a:xfrm>
            <a:off x="5764139" y="1447399"/>
            <a:ext cx="1271153" cy="3119081"/>
            <a:chOff x="6121905" y="2185379"/>
            <a:chExt cx="1694870" cy="4158774"/>
          </a:xfrm>
        </p:grpSpPr>
        <p:sp>
          <p:nvSpPr>
            <p:cNvPr id="93" name="TextBox 92"/>
            <p:cNvSpPr txBox="1"/>
            <p:nvPr/>
          </p:nvSpPr>
          <p:spPr>
            <a:xfrm>
              <a:off x="6121905" y="6005598"/>
              <a:ext cx="333375" cy="338555"/>
            </a:xfrm>
            <a:prstGeom prst="rect">
              <a:avLst/>
            </a:prstGeom>
            <a:noFill/>
          </p:spPr>
          <p:txBody>
            <a:bodyPr wrap="square" rtlCol="0">
              <a:spAutoFit/>
            </a:bodyPr>
            <a:lstStyle/>
            <a:p>
              <a:pPr algn="ctr" defTabSz="685800" fontAlgn="base">
                <a:spcBef>
                  <a:spcPct val="0"/>
                </a:spcBef>
                <a:spcAft>
                  <a:spcPct val="0"/>
                </a:spcAft>
              </a:pPr>
              <a:r>
                <a:rPr lang="en-GB" sz="525" b="1" dirty="0">
                  <a:solidFill>
                    <a:srgbClr val="FFFFFF"/>
                  </a:solidFill>
                  <a:latin typeface="Arial" charset="0"/>
                  <a:ea typeface="ＭＳ Ｐゴシック" pitchFamily="34" charset="-128"/>
                </a:rPr>
                <a:t>0.4</a:t>
              </a:r>
            </a:p>
          </p:txBody>
        </p:sp>
        <p:sp>
          <p:nvSpPr>
            <p:cNvPr id="94" name="TextBox 93"/>
            <p:cNvSpPr txBox="1"/>
            <p:nvPr/>
          </p:nvSpPr>
          <p:spPr>
            <a:xfrm>
              <a:off x="6305566" y="6004494"/>
              <a:ext cx="333375" cy="338555"/>
            </a:xfrm>
            <a:prstGeom prst="rect">
              <a:avLst/>
            </a:prstGeom>
            <a:noFill/>
          </p:spPr>
          <p:txBody>
            <a:bodyPr wrap="square" rtlCol="0">
              <a:spAutoFit/>
            </a:bodyPr>
            <a:lstStyle/>
            <a:p>
              <a:pPr algn="ctr" defTabSz="685800" fontAlgn="base">
                <a:spcBef>
                  <a:spcPct val="0"/>
                </a:spcBef>
                <a:spcAft>
                  <a:spcPct val="0"/>
                </a:spcAft>
              </a:pPr>
              <a:r>
                <a:rPr lang="en-GB" sz="525" b="1" dirty="0">
                  <a:solidFill>
                    <a:srgbClr val="FFFFFF"/>
                  </a:solidFill>
                  <a:latin typeface="Arial" charset="0"/>
                  <a:ea typeface="ＭＳ Ｐゴシック" pitchFamily="34" charset="-128"/>
                </a:rPr>
                <a:t>0.5</a:t>
              </a:r>
            </a:p>
          </p:txBody>
        </p:sp>
        <p:sp>
          <p:nvSpPr>
            <p:cNvPr id="95" name="TextBox 94"/>
            <p:cNvSpPr txBox="1"/>
            <p:nvPr/>
          </p:nvSpPr>
          <p:spPr>
            <a:xfrm>
              <a:off x="6628645" y="6005490"/>
              <a:ext cx="389644" cy="338555"/>
            </a:xfrm>
            <a:prstGeom prst="rect">
              <a:avLst/>
            </a:prstGeom>
            <a:noFill/>
          </p:spPr>
          <p:txBody>
            <a:bodyPr wrap="square" rtlCol="0">
              <a:spAutoFit/>
            </a:bodyPr>
            <a:lstStyle/>
            <a:p>
              <a:pPr algn="ctr" defTabSz="685800" fontAlgn="base">
                <a:spcBef>
                  <a:spcPct val="0"/>
                </a:spcBef>
                <a:spcAft>
                  <a:spcPct val="0"/>
                </a:spcAft>
              </a:pPr>
              <a:r>
                <a:rPr lang="en-GB" sz="525" b="1" dirty="0">
                  <a:solidFill>
                    <a:srgbClr val="FFFFFF"/>
                  </a:solidFill>
                  <a:latin typeface="Arial" charset="0"/>
                  <a:ea typeface="ＭＳ Ｐゴシック" pitchFamily="34" charset="-128"/>
                </a:rPr>
                <a:t>0.85</a:t>
              </a:r>
            </a:p>
          </p:txBody>
        </p:sp>
        <p:sp>
          <p:nvSpPr>
            <p:cNvPr id="96" name="TextBox 95"/>
            <p:cNvSpPr txBox="1"/>
            <p:nvPr/>
          </p:nvSpPr>
          <p:spPr>
            <a:xfrm>
              <a:off x="6776923" y="6005978"/>
              <a:ext cx="389644" cy="230832"/>
            </a:xfrm>
            <a:prstGeom prst="rect">
              <a:avLst/>
            </a:prstGeom>
            <a:noFill/>
          </p:spPr>
          <p:txBody>
            <a:bodyPr wrap="square" rtlCol="0">
              <a:spAutoFit/>
            </a:bodyPr>
            <a:lstStyle/>
            <a:p>
              <a:pPr algn="ctr" defTabSz="685800" fontAlgn="base">
                <a:spcBef>
                  <a:spcPct val="0"/>
                </a:spcBef>
                <a:spcAft>
                  <a:spcPct val="0"/>
                </a:spcAft>
              </a:pPr>
              <a:r>
                <a:rPr lang="en-GB" sz="525" b="1" dirty="0">
                  <a:solidFill>
                    <a:srgbClr val="FFFFFF"/>
                  </a:solidFill>
                  <a:latin typeface="Arial" charset="0"/>
                  <a:ea typeface="ＭＳ Ｐゴシック" pitchFamily="34" charset="-128"/>
                </a:rPr>
                <a:t>1</a:t>
              </a:r>
            </a:p>
          </p:txBody>
        </p:sp>
        <p:sp>
          <p:nvSpPr>
            <p:cNvPr id="97" name="TextBox 96"/>
            <p:cNvSpPr txBox="1"/>
            <p:nvPr/>
          </p:nvSpPr>
          <p:spPr>
            <a:xfrm>
              <a:off x="7061549" y="6004494"/>
              <a:ext cx="389644" cy="230832"/>
            </a:xfrm>
            <a:prstGeom prst="rect">
              <a:avLst/>
            </a:prstGeom>
            <a:noFill/>
          </p:spPr>
          <p:txBody>
            <a:bodyPr wrap="square" rtlCol="0">
              <a:spAutoFit/>
            </a:bodyPr>
            <a:lstStyle/>
            <a:p>
              <a:pPr algn="ctr" defTabSz="685800" fontAlgn="base">
                <a:spcBef>
                  <a:spcPct val="0"/>
                </a:spcBef>
                <a:spcAft>
                  <a:spcPct val="0"/>
                </a:spcAft>
              </a:pPr>
              <a:r>
                <a:rPr lang="en-GB" sz="525" b="1" dirty="0">
                  <a:solidFill>
                    <a:srgbClr val="FFFFFF"/>
                  </a:solidFill>
                  <a:latin typeface="Arial" charset="0"/>
                  <a:ea typeface="ＭＳ Ｐゴシック" pitchFamily="34" charset="-128"/>
                </a:rPr>
                <a:t>1.5</a:t>
              </a:r>
            </a:p>
          </p:txBody>
        </p:sp>
        <p:sp>
          <p:nvSpPr>
            <p:cNvPr id="98" name="TextBox 97"/>
            <p:cNvSpPr txBox="1"/>
            <p:nvPr/>
          </p:nvSpPr>
          <p:spPr>
            <a:xfrm>
              <a:off x="7254993" y="6004494"/>
              <a:ext cx="389644" cy="230832"/>
            </a:xfrm>
            <a:prstGeom prst="rect">
              <a:avLst/>
            </a:prstGeom>
            <a:noFill/>
          </p:spPr>
          <p:txBody>
            <a:bodyPr wrap="square" rtlCol="0">
              <a:spAutoFit/>
            </a:bodyPr>
            <a:lstStyle/>
            <a:p>
              <a:pPr algn="ctr" defTabSz="685800" fontAlgn="base">
                <a:spcBef>
                  <a:spcPct val="0"/>
                </a:spcBef>
                <a:spcAft>
                  <a:spcPct val="0"/>
                </a:spcAft>
              </a:pPr>
              <a:r>
                <a:rPr lang="en-GB" sz="525" b="1" dirty="0">
                  <a:solidFill>
                    <a:srgbClr val="FFFFFF"/>
                  </a:solidFill>
                  <a:latin typeface="Arial" charset="0"/>
                  <a:ea typeface="ＭＳ Ｐゴシック" pitchFamily="34" charset="-128"/>
                </a:rPr>
                <a:t>2.0</a:t>
              </a:r>
            </a:p>
          </p:txBody>
        </p:sp>
        <p:sp>
          <p:nvSpPr>
            <p:cNvPr id="99" name="TextBox 98"/>
            <p:cNvSpPr txBox="1"/>
            <p:nvPr/>
          </p:nvSpPr>
          <p:spPr>
            <a:xfrm>
              <a:off x="7427131" y="6006089"/>
              <a:ext cx="389644" cy="230832"/>
            </a:xfrm>
            <a:prstGeom prst="rect">
              <a:avLst/>
            </a:prstGeom>
            <a:noFill/>
          </p:spPr>
          <p:txBody>
            <a:bodyPr wrap="square" rtlCol="0">
              <a:spAutoFit/>
            </a:bodyPr>
            <a:lstStyle/>
            <a:p>
              <a:pPr algn="ctr" defTabSz="685800" fontAlgn="base">
                <a:spcBef>
                  <a:spcPct val="0"/>
                </a:spcBef>
                <a:spcAft>
                  <a:spcPct val="0"/>
                </a:spcAft>
              </a:pPr>
              <a:r>
                <a:rPr lang="en-GB" sz="525" b="1" dirty="0">
                  <a:solidFill>
                    <a:srgbClr val="FFFFFF"/>
                  </a:solidFill>
                  <a:latin typeface="Arial" charset="0"/>
                  <a:ea typeface="ＭＳ Ｐゴシック" pitchFamily="34" charset="-128"/>
                </a:rPr>
                <a:t>2.5</a:t>
              </a:r>
            </a:p>
          </p:txBody>
        </p:sp>
        <p:grpSp>
          <p:nvGrpSpPr>
            <p:cNvPr id="3" name="Group 123"/>
            <p:cNvGrpSpPr/>
            <p:nvPr/>
          </p:nvGrpSpPr>
          <p:grpSpPr>
            <a:xfrm>
              <a:off x="6842807" y="2185379"/>
              <a:ext cx="112824" cy="3841974"/>
              <a:chOff x="4385357" y="1590675"/>
              <a:chExt cx="112824" cy="3841974"/>
            </a:xfrm>
          </p:grpSpPr>
          <p:cxnSp>
            <p:nvCxnSpPr>
              <p:cNvPr id="134" name="Straight Connector 133"/>
              <p:cNvCxnSpPr/>
              <p:nvPr/>
            </p:nvCxnSpPr>
            <p:spPr>
              <a:xfrm flipV="1">
                <a:off x="4498181" y="1590675"/>
                <a:ext cx="0" cy="384197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V="1">
                <a:off x="4385357" y="1590675"/>
                <a:ext cx="0" cy="3749593"/>
              </a:xfrm>
              <a:prstGeom prst="straightConnector1">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86" name="TextBox 85"/>
          <p:cNvSpPr txBox="1"/>
          <p:nvPr/>
        </p:nvSpPr>
        <p:spPr>
          <a:xfrm>
            <a:off x="4003641" y="4311690"/>
            <a:ext cx="250031" cy="253916"/>
          </a:xfrm>
          <a:prstGeom prst="rect">
            <a:avLst/>
          </a:prstGeom>
          <a:noFill/>
          <a:ln>
            <a:noFill/>
          </a:ln>
        </p:spPr>
        <p:txBody>
          <a:bodyPr wrap="square" rtlCol="0">
            <a:spAutoFit/>
          </a:bodyPr>
          <a:lstStyle/>
          <a:p>
            <a:pPr algn="ctr" defTabSz="685800" fontAlgn="base">
              <a:spcBef>
                <a:spcPct val="0"/>
              </a:spcBef>
              <a:spcAft>
                <a:spcPct val="0"/>
              </a:spcAft>
            </a:pPr>
            <a:r>
              <a:rPr lang="en-GB" sz="525" b="1" dirty="0">
                <a:solidFill>
                  <a:srgbClr val="FFFFFF"/>
                </a:solidFill>
                <a:latin typeface="Arial" charset="0"/>
                <a:ea typeface="ＭＳ Ｐゴシック" pitchFamily="34" charset="-128"/>
              </a:rPr>
              <a:t>0.4</a:t>
            </a:r>
          </a:p>
        </p:txBody>
      </p:sp>
      <p:sp>
        <p:nvSpPr>
          <p:cNvPr id="87" name="TextBox 86"/>
          <p:cNvSpPr txBox="1"/>
          <p:nvPr/>
        </p:nvSpPr>
        <p:spPr>
          <a:xfrm>
            <a:off x="4144257" y="4312565"/>
            <a:ext cx="250031" cy="253916"/>
          </a:xfrm>
          <a:prstGeom prst="rect">
            <a:avLst/>
          </a:prstGeom>
          <a:noFill/>
          <a:ln>
            <a:noFill/>
          </a:ln>
        </p:spPr>
        <p:txBody>
          <a:bodyPr wrap="square" rtlCol="0">
            <a:spAutoFit/>
          </a:bodyPr>
          <a:lstStyle/>
          <a:p>
            <a:pPr algn="ctr" defTabSz="685800" fontAlgn="base">
              <a:spcBef>
                <a:spcPct val="0"/>
              </a:spcBef>
              <a:spcAft>
                <a:spcPct val="0"/>
              </a:spcAft>
            </a:pPr>
            <a:r>
              <a:rPr lang="en-GB" sz="525" b="1" dirty="0">
                <a:solidFill>
                  <a:srgbClr val="FFFFFF"/>
                </a:solidFill>
                <a:latin typeface="Arial" charset="0"/>
                <a:ea typeface="ＭＳ Ｐゴシック" pitchFamily="34" charset="-128"/>
              </a:rPr>
              <a:t>0.5</a:t>
            </a:r>
          </a:p>
        </p:txBody>
      </p:sp>
      <p:sp>
        <p:nvSpPr>
          <p:cNvPr id="88" name="TextBox 87"/>
          <p:cNvSpPr txBox="1"/>
          <p:nvPr/>
        </p:nvSpPr>
        <p:spPr>
          <a:xfrm>
            <a:off x="4380588" y="4311608"/>
            <a:ext cx="292233" cy="253916"/>
          </a:xfrm>
          <a:prstGeom prst="rect">
            <a:avLst/>
          </a:prstGeom>
          <a:noFill/>
          <a:ln>
            <a:noFill/>
          </a:ln>
        </p:spPr>
        <p:txBody>
          <a:bodyPr wrap="square" rtlCol="0">
            <a:spAutoFit/>
          </a:bodyPr>
          <a:lstStyle/>
          <a:p>
            <a:pPr algn="ctr" defTabSz="685800" fontAlgn="base">
              <a:spcBef>
                <a:spcPct val="0"/>
              </a:spcBef>
              <a:spcAft>
                <a:spcPct val="0"/>
              </a:spcAft>
            </a:pPr>
            <a:r>
              <a:rPr lang="en-GB" sz="525" b="1" dirty="0">
                <a:solidFill>
                  <a:srgbClr val="FFFFFF"/>
                </a:solidFill>
                <a:latin typeface="Arial" charset="0"/>
                <a:ea typeface="ＭＳ Ｐゴシック" pitchFamily="34" charset="-128"/>
              </a:rPr>
              <a:t>0.85</a:t>
            </a:r>
          </a:p>
        </p:txBody>
      </p:sp>
      <p:sp>
        <p:nvSpPr>
          <p:cNvPr id="89" name="TextBox 88"/>
          <p:cNvSpPr txBox="1"/>
          <p:nvPr/>
        </p:nvSpPr>
        <p:spPr>
          <a:xfrm>
            <a:off x="4481192" y="4311974"/>
            <a:ext cx="292233" cy="173124"/>
          </a:xfrm>
          <a:prstGeom prst="rect">
            <a:avLst/>
          </a:prstGeom>
          <a:noFill/>
          <a:ln>
            <a:noFill/>
          </a:ln>
        </p:spPr>
        <p:txBody>
          <a:bodyPr wrap="square" rtlCol="0">
            <a:spAutoFit/>
          </a:bodyPr>
          <a:lstStyle/>
          <a:p>
            <a:pPr algn="ctr" defTabSz="685800" fontAlgn="base">
              <a:spcBef>
                <a:spcPct val="0"/>
              </a:spcBef>
              <a:spcAft>
                <a:spcPct val="0"/>
              </a:spcAft>
            </a:pPr>
            <a:r>
              <a:rPr lang="en-GB" sz="525" b="1" dirty="0">
                <a:solidFill>
                  <a:srgbClr val="FFFFFF"/>
                </a:solidFill>
                <a:latin typeface="Arial" charset="0"/>
                <a:ea typeface="ＭＳ Ｐゴシック" pitchFamily="34" charset="-128"/>
              </a:rPr>
              <a:t>1</a:t>
            </a:r>
          </a:p>
        </p:txBody>
      </p:sp>
      <p:sp>
        <p:nvSpPr>
          <p:cNvPr id="90" name="TextBox 89"/>
          <p:cNvSpPr txBox="1"/>
          <p:nvPr/>
        </p:nvSpPr>
        <p:spPr>
          <a:xfrm>
            <a:off x="4713453" y="4312648"/>
            <a:ext cx="292233" cy="173124"/>
          </a:xfrm>
          <a:prstGeom prst="rect">
            <a:avLst/>
          </a:prstGeom>
          <a:noFill/>
          <a:ln>
            <a:noFill/>
          </a:ln>
        </p:spPr>
        <p:txBody>
          <a:bodyPr wrap="square" rtlCol="0">
            <a:spAutoFit/>
          </a:bodyPr>
          <a:lstStyle/>
          <a:p>
            <a:pPr algn="ctr" defTabSz="685800" fontAlgn="base">
              <a:spcBef>
                <a:spcPct val="0"/>
              </a:spcBef>
              <a:spcAft>
                <a:spcPct val="0"/>
              </a:spcAft>
            </a:pPr>
            <a:r>
              <a:rPr lang="en-GB" sz="525" b="1" dirty="0">
                <a:solidFill>
                  <a:srgbClr val="FFFFFF"/>
                </a:solidFill>
                <a:latin typeface="Arial" charset="0"/>
                <a:ea typeface="ＭＳ Ｐゴシック" pitchFamily="34" charset="-128"/>
              </a:rPr>
              <a:t>1.5</a:t>
            </a:r>
          </a:p>
        </p:txBody>
      </p:sp>
      <p:sp>
        <p:nvSpPr>
          <p:cNvPr id="91" name="TextBox 90"/>
          <p:cNvSpPr txBox="1"/>
          <p:nvPr/>
        </p:nvSpPr>
        <p:spPr>
          <a:xfrm>
            <a:off x="4854130" y="4312565"/>
            <a:ext cx="292233" cy="173124"/>
          </a:xfrm>
          <a:prstGeom prst="rect">
            <a:avLst/>
          </a:prstGeom>
          <a:noFill/>
          <a:ln>
            <a:noFill/>
          </a:ln>
        </p:spPr>
        <p:txBody>
          <a:bodyPr wrap="square" rtlCol="0">
            <a:spAutoFit/>
          </a:bodyPr>
          <a:lstStyle/>
          <a:p>
            <a:pPr algn="ctr" defTabSz="685800" fontAlgn="base">
              <a:spcBef>
                <a:spcPct val="0"/>
              </a:spcBef>
              <a:spcAft>
                <a:spcPct val="0"/>
              </a:spcAft>
            </a:pPr>
            <a:r>
              <a:rPr lang="en-GB" sz="525" b="1" dirty="0">
                <a:solidFill>
                  <a:srgbClr val="FFFFFF"/>
                </a:solidFill>
                <a:latin typeface="Arial" charset="0"/>
                <a:ea typeface="ＭＳ Ｐゴシック" pitchFamily="34" charset="-128"/>
              </a:rPr>
              <a:t>2.0</a:t>
            </a:r>
          </a:p>
        </p:txBody>
      </p:sp>
      <p:sp>
        <p:nvSpPr>
          <p:cNvPr id="92" name="TextBox 91"/>
          <p:cNvSpPr txBox="1"/>
          <p:nvPr/>
        </p:nvSpPr>
        <p:spPr>
          <a:xfrm>
            <a:off x="4982927" y="4311974"/>
            <a:ext cx="292233" cy="173124"/>
          </a:xfrm>
          <a:prstGeom prst="rect">
            <a:avLst/>
          </a:prstGeom>
          <a:noFill/>
          <a:ln>
            <a:noFill/>
          </a:ln>
        </p:spPr>
        <p:txBody>
          <a:bodyPr wrap="square" rtlCol="0">
            <a:spAutoFit/>
          </a:bodyPr>
          <a:lstStyle/>
          <a:p>
            <a:pPr algn="ctr" defTabSz="685800" fontAlgn="base">
              <a:spcBef>
                <a:spcPct val="0"/>
              </a:spcBef>
              <a:spcAft>
                <a:spcPct val="0"/>
              </a:spcAft>
            </a:pPr>
            <a:r>
              <a:rPr lang="en-GB" sz="525" b="1" dirty="0">
                <a:solidFill>
                  <a:srgbClr val="FFFFFF"/>
                </a:solidFill>
                <a:latin typeface="Arial" charset="0"/>
                <a:ea typeface="ＭＳ Ｐゴシック" pitchFamily="34" charset="-128"/>
              </a:rPr>
              <a:t>2.5</a:t>
            </a:r>
          </a:p>
        </p:txBody>
      </p:sp>
      <p:grpSp>
        <p:nvGrpSpPr>
          <p:cNvPr id="4" name="Group 111"/>
          <p:cNvGrpSpPr/>
          <p:nvPr/>
        </p:nvGrpSpPr>
        <p:grpSpPr>
          <a:xfrm>
            <a:off x="4544538" y="1449046"/>
            <a:ext cx="79175" cy="2881481"/>
            <a:chOff x="4392614" y="1590675"/>
            <a:chExt cx="105567" cy="3841974"/>
          </a:xfrm>
        </p:grpSpPr>
        <p:cxnSp>
          <p:nvCxnSpPr>
            <p:cNvPr id="122" name="Straight Connector 121"/>
            <p:cNvCxnSpPr/>
            <p:nvPr/>
          </p:nvCxnSpPr>
          <p:spPr>
            <a:xfrm flipV="1">
              <a:off x="4498181" y="1590675"/>
              <a:ext cx="0" cy="384197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V="1">
              <a:off x="4392614" y="1590675"/>
              <a:ext cx="0" cy="3749593"/>
            </a:xfrm>
            <a:prstGeom prst="straightConnector1">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 name="Group 181"/>
          <p:cNvGrpSpPr/>
          <p:nvPr/>
        </p:nvGrpSpPr>
        <p:grpSpPr>
          <a:xfrm>
            <a:off x="4122949" y="4275639"/>
            <a:ext cx="1012500" cy="57673"/>
            <a:chOff x="3541201" y="5956365"/>
            <a:chExt cx="1350000" cy="76897"/>
          </a:xfrm>
        </p:grpSpPr>
        <p:grpSp>
          <p:nvGrpSpPr>
            <p:cNvPr id="6" name="Group 103"/>
            <p:cNvGrpSpPr/>
            <p:nvPr/>
          </p:nvGrpSpPr>
          <p:grpSpPr>
            <a:xfrm>
              <a:off x="3541201" y="5956365"/>
              <a:ext cx="1350000" cy="76221"/>
              <a:chOff x="3876383" y="7152516"/>
              <a:chExt cx="1350000" cy="76221"/>
            </a:xfrm>
          </p:grpSpPr>
          <p:cxnSp>
            <p:nvCxnSpPr>
              <p:cNvPr id="105" name="Straight Connector 104"/>
              <p:cNvCxnSpPr/>
              <p:nvPr/>
            </p:nvCxnSpPr>
            <p:spPr>
              <a:xfrm>
                <a:off x="3876383" y="7152516"/>
                <a:ext cx="135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3886690" y="7152516"/>
                <a:ext cx="0" cy="7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067624" y="7156614"/>
                <a:ext cx="0" cy="7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4444903" y="7152516"/>
                <a:ext cx="0" cy="7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854440" y="7156614"/>
                <a:ext cx="0" cy="7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5041557" y="7156614"/>
                <a:ext cx="0" cy="7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5216984" y="7156737"/>
                <a:ext cx="0" cy="7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81" name="Straight Connector 180"/>
            <p:cNvCxnSpPr/>
            <p:nvPr/>
          </p:nvCxnSpPr>
          <p:spPr>
            <a:xfrm>
              <a:off x="4209058" y="5961262"/>
              <a:ext cx="0" cy="7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 name="Group 103"/>
          <p:cNvGrpSpPr/>
          <p:nvPr/>
        </p:nvGrpSpPr>
        <p:grpSpPr>
          <a:xfrm>
            <a:off x="5881533" y="4268551"/>
            <a:ext cx="1012500" cy="57166"/>
            <a:chOff x="3876383" y="7152516"/>
            <a:chExt cx="1350000" cy="76221"/>
          </a:xfrm>
        </p:grpSpPr>
        <p:cxnSp>
          <p:nvCxnSpPr>
            <p:cNvPr id="187" name="Straight Connector 186"/>
            <p:cNvCxnSpPr/>
            <p:nvPr/>
          </p:nvCxnSpPr>
          <p:spPr>
            <a:xfrm>
              <a:off x="3876383" y="7152516"/>
              <a:ext cx="135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3883941" y="7152516"/>
              <a:ext cx="0" cy="7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4067624" y="7156614"/>
              <a:ext cx="0" cy="7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4444903" y="7152516"/>
              <a:ext cx="0" cy="7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4854440" y="7156614"/>
              <a:ext cx="0" cy="7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5041557" y="7156614"/>
              <a:ext cx="0" cy="7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5216984" y="7156737"/>
              <a:ext cx="0" cy="7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96" name="Straight Connector 195"/>
          <p:cNvCxnSpPr/>
          <p:nvPr/>
        </p:nvCxnSpPr>
        <p:spPr>
          <a:xfrm>
            <a:off x="4151815" y="3209160"/>
            <a:ext cx="486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4430356" y="1912378"/>
            <a:ext cx="148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8" name="Rectangle 197"/>
          <p:cNvSpPr/>
          <p:nvPr/>
        </p:nvSpPr>
        <p:spPr>
          <a:xfrm>
            <a:off x="4477606" y="1884298"/>
            <a:ext cx="5400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b="1" dirty="0">
              <a:solidFill>
                <a:srgbClr val="FFFFFF"/>
              </a:solidFill>
              <a:latin typeface="Arial"/>
            </a:endParaRPr>
          </a:p>
        </p:txBody>
      </p:sp>
      <p:sp>
        <p:nvSpPr>
          <p:cNvPr id="199" name="Rectangle 198"/>
          <p:cNvSpPr/>
          <p:nvPr/>
        </p:nvSpPr>
        <p:spPr>
          <a:xfrm>
            <a:off x="4365358" y="3179381"/>
            <a:ext cx="5400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b="1" dirty="0">
              <a:solidFill>
                <a:srgbClr val="FFFFFF"/>
              </a:solidFill>
              <a:latin typeface="Arial"/>
            </a:endParaRPr>
          </a:p>
        </p:txBody>
      </p:sp>
      <p:sp>
        <p:nvSpPr>
          <p:cNvPr id="200" name="Diamond 199"/>
          <p:cNvSpPr/>
          <p:nvPr/>
        </p:nvSpPr>
        <p:spPr>
          <a:xfrm>
            <a:off x="6227534" y="1571701"/>
            <a:ext cx="148500" cy="54000"/>
          </a:xfrm>
          <a:prstGeom prst="diamond">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b="1" dirty="0">
              <a:solidFill>
                <a:srgbClr val="FFFFFF"/>
              </a:solidFill>
              <a:latin typeface="Arial"/>
            </a:endParaRPr>
          </a:p>
        </p:txBody>
      </p:sp>
      <p:cxnSp>
        <p:nvCxnSpPr>
          <p:cNvPr id="201" name="Straight Connector 200"/>
          <p:cNvCxnSpPr/>
          <p:nvPr/>
        </p:nvCxnSpPr>
        <p:spPr>
          <a:xfrm>
            <a:off x="6236588" y="1913343"/>
            <a:ext cx="14301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2" name="Rectangle 201"/>
          <p:cNvSpPr/>
          <p:nvPr/>
        </p:nvSpPr>
        <p:spPr>
          <a:xfrm>
            <a:off x="6290852" y="1887911"/>
            <a:ext cx="54000" cy="54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b="1" dirty="0">
              <a:solidFill>
                <a:srgbClr val="FFFFFF"/>
              </a:solidFill>
              <a:latin typeface="Arial"/>
            </a:endParaRPr>
          </a:p>
        </p:txBody>
      </p:sp>
      <p:cxnSp>
        <p:nvCxnSpPr>
          <p:cNvPr id="203" name="Straight Connector 202"/>
          <p:cNvCxnSpPr/>
          <p:nvPr/>
        </p:nvCxnSpPr>
        <p:spPr>
          <a:xfrm>
            <a:off x="4492576" y="2572382"/>
            <a:ext cx="148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4" name="Rectangle 203"/>
          <p:cNvSpPr/>
          <p:nvPr/>
        </p:nvSpPr>
        <p:spPr>
          <a:xfrm>
            <a:off x="4545917" y="2546951"/>
            <a:ext cx="5400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b="1" dirty="0">
              <a:solidFill>
                <a:srgbClr val="FFFFFF"/>
              </a:solidFill>
              <a:latin typeface="Arial"/>
            </a:endParaRPr>
          </a:p>
        </p:txBody>
      </p:sp>
      <p:cxnSp>
        <p:nvCxnSpPr>
          <p:cNvPr id="205" name="Straight Connector 204"/>
          <p:cNvCxnSpPr/>
          <p:nvPr/>
        </p:nvCxnSpPr>
        <p:spPr>
          <a:xfrm>
            <a:off x="6183851" y="2575826"/>
            <a:ext cx="148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6236588" y="2547746"/>
            <a:ext cx="54000" cy="54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b="1" dirty="0">
              <a:solidFill>
                <a:srgbClr val="FFFFFF"/>
              </a:solidFill>
              <a:latin typeface="Arial"/>
            </a:endParaRPr>
          </a:p>
        </p:txBody>
      </p:sp>
      <p:cxnSp>
        <p:nvCxnSpPr>
          <p:cNvPr id="207" name="Straight Connector 206"/>
          <p:cNvCxnSpPr/>
          <p:nvPr/>
        </p:nvCxnSpPr>
        <p:spPr>
          <a:xfrm>
            <a:off x="4502284" y="2098769"/>
            <a:ext cx="261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8" name="Rectangle 207"/>
          <p:cNvSpPr/>
          <p:nvPr/>
        </p:nvSpPr>
        <p:spPr>
          <a:xfrm>
            <a:off x="4607795" y="2070689"/>
            <a:ext cx="5400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b="1" dirty="0">
              <a:solidFill>
                <a:srgbClr val="FFFFFF"/>
              </a:solidFill>
              <a:latin typeface="Arial"/>
            </a:endParaRPr>
          </a:p>
        </p:txBody>
      </p:sp>
      <p:cxnSp>
        <p:nvCxnSpPr>
          <p:cNvPr id="209" name="Straight Connector 208"/>
          <p:cNvCxnSpPr/>
          <p:nvPr/>
        </p:nvCxnSpPr>
        <p:spPr>
          <a:xfrm>
            <a:off x="6105448" y="2094409"/>
            <a:ext cx="283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0" name="Rectangle 209"/>
          <p:cNvSpPr/>
          <p:nvPr/>
        </p:nvSpPr>
        <p:spPr>
          <a:xfrm>
            <a:off x="6216256" y="2066329"/>
            <a:ext cx="54000" cy="54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b="1" dirty="0">
              <a:solidFill>
                <a:srgbClr val="FFFFFF"/>
              </a:solidFill>
              <a:latin typeface="Arial"/>
            </a:endParaRPr>
          </a:p>
        </p:txBody>
      </p:sp>
      <p:cxnSp>
        <p:nvCxnSpPr>
          <p:cNvPr id="211" name="Straight Connector 210"/>
          <p:cNvCxnSpPr/>
          <p:nvPr/>
        </p:nvCxnSpPr>
        <p:spPr>
          <a:xfrm>
            <a:off x="6251908" y="2410191"/>
            <a:ext cx="243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2" name="Rectangle 211"/>
          <p:cNvSpPr/>
          <p:nvPr/>
        </p:nvSpPr>
        <p:spPr>
          <a:xfrm>
            <a:off x="6346826" y="2382111"/>
            <a:ext cx="54000" cy="54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b="1" dirty="0">
              <a:solidFill>
                <a:srgbClr val="FFFFFF"/>
              </a:solidFill>
              <a:latin typeface="Arial"/>
            </a:endParaRPr>
          </a:p>
        </p:txBody>
      </p:sp>
      <p:cxnSp>
        <p:nvCxnSpPr>
          <p:cNvPr id="213" name="Straight Connector 212"/>
          <p:cNvCxnSpPr/>
          <p:nvPr/>
        </p:nvCxnSpPr>
        <p:spPr>
          <a:xfrm>
            <a:off x="4323201" y="2408870"/>
            <a:ext cx="27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4" name="Rectangle 213"/>
          <p:cNvSpPr/>
          <p:nvPr/>
        </p:nvSpPr>
        <p:spPr>
          <a:xfrm>
            <a:off x="4431361" y="2380790"/>
            <a:ext cx="5400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b="1" dirty="0">
              <a:solidFill>
                <a:srgbClr val="FFFFFF"/>
              </a:solidFill>
              <a:latin typeface="Arial"/>
            </a:endParaRPr>
          </a:p>
        </p:txBody>
      </p:sp>
      <p:cxnSp>
        <p:nvCxnSpPr>
          <p:cNvPr id="215" name="Straight Connector 214"/>
          <p:cNvCxnSpPr/>
          <p:nvPr/>
        </p:nvCxnSpPr>
        <p:spPr>
          <a:xfrm>
            <a:off x="4484072" y="2881508"/>
            <a:ext cx="189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6" name="Rectangle 215"/>
          <p:cNvSpPr/>
          <p:nvPr/>
        </p:nvSpPr>
        <p:spPr>
          <a:xfrm>
            <a:off x="4555217" y="2856077"/>
            <a:ext cx="5400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b="1" dirty="0">
              <a:solidFill>
                <a:srgbClr val="FFFFFF"/>
              </a:solidFill>
              <a:latin typeface="Arial"/>
            </a:endParaRPr>
          </a:p>
        </p:txBody>
      </p:sp>
      <p:cxnSp>
        <p:nvCxnSpPr>
          <p:cNvPr id="217" name="Straight Connector 216"/>
          <p:cNvCxnSpPr/>
          <p:nvPr/>
        </p:nvCxnSpPr>
        <p:spPr>
          <a:xfrm>
            <a:off x="4429976" y="3511010"/>
            <a:ext cx="16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8" name="Rectangle 217"/>
          <p:cNvSpPr/>
          <p:nvPr/>
        </p:nvSpPr>
        <p:spPr>
          <a:xfrm>
            <a:off x="4487819" y="3485578"/>
            <a:ext cx="5400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b="1" dirty="0">
              <a:solidFill>
                <a:srgbClr val="FFFFFF"/>
              </a:solidFill>
              <a:latin typeface="Arial"/>
            </a:endParaRPr>
          </a:p>
        </p:txBody>
      </p:sp>
      <p:cxnSp>
        <p:nvCxnSpPr>
          <p:cNvPr id="219" name="Straight Connector 218"/>
          <p:cNvCxnSpPr/>
          <p:nvPr/>
        </p:nvCxnSpPr>
        <p:spPr>
          <a:xfrm>
            <a:off x="6241464" y="2878298"/>
            <a:ext cx="189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0" name="Rectangle 219"/>
          <p:cNvSpPr/>
          <p:nvPr/>
        </p:nvSpPr>
        <p:spPr>
          <a:xfrm>
            <a:off x="6309900" y="2850218"/>
            <a:ext cx="54000" cy="54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b="1" dirty="0">
              <a:solidFill>
                <a:srgbClr val="FFFFFF"/>
              </a:solidFill>
              <a:latin typeface="Arial"/>
            </a:endParaRPr>
          </a:p>
        </p:txBody>
      </p:sp>
      <p:cxnSp>
        <p:nvCxnSpPr>
          <p:cNvPr id="221" name="Straight Connector 220"/>
          <p:cNvCxnSpPr/>
          <p:nvPr/>
        </p:nvCxnSpPr>
        <p:spPr>
          <a:xfrm>
            <a:off x="4417563" y="3051941"/>
            <a:ext cx="189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2" name="Rectangle 221"/>
          <p:cNvSpPr/>
          <p:nvPr/>
        </p:nvSpPr>
        <p:spPr>
          <a:xfrm>
            <a:off x="4483351" y="3026510"/>
            <a:ext cx="5400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b="1" dirty="0">
              <a:solidFill>
                <a:srgbClr val="FFFFFF"/>
              </a:solidFill>
              <a:latin typeface="Arial"/>
            </a:endParaRPr>
          </a:p>
        </p:txBody>
      </p:sp>
      <p:cxnSp>
        <p:nvCxnSpPr>
          <p:cNvPr id="223" name="Straight Connector 222"/>
          <p:cNvCxnSpPr/>
          <p:nvPr/>
        </p:nvCxnSpPr>
        <p:spPr>
          <a:xfrm>
            <a:off x="6179681" y="3052976"/>
            <a:ext cx="189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4" name="Rectangle 223"/>
          <p:cNvSpPr/>
          <p:nvPr/>
        </p:nvSpPr>
        <p:spPr>
          <a:xfrm>
            <a:off x="6250826" y="3024896"/>
            <a:ext cx="54000" cy="54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b="1" dirty="0">
              <a:solidFill>
                <a:srgbClr val="FFFFFF"/>
              </a:solidFill>
              <a:latin typeface="Arial"/>
            </a:endParaRPr>
          </a:p>
        </p:txBody>
      </p:sp>
      <p:cxnSp>
        <p:nvCxnSpPr>
          <p:cNvPr id="225" name="Straight Connector 224"/>
          <p:cNvCxnSpPr/>
          <p:nvPr/>
        </p:nvCxnSpPr>
        <p:spPr>
          <a:xfrm>
            <a:off x="5997562" y="3206018"/>
            <a:ext cx="459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6" name="Rectangle 225"/>
          <p:cNvSpPr/>
          <p:nvPr/>
        </p:nvSpPr>
        <p:spPr>
          <a:xfrm>
            <a:off x="6203160" y="3180007"/>
            <a:ext cx="54000" cy="54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b="1" dirty="0">
              <a:solidFill>
                <a:srgbClr val="FFFFFF"/>
              </a:solidFill>
              <a:latin typeface="Arial"/>
            </a:endParaRPr>
          </a:p>
        </p:txBody>
      </p:sp>
      <p:cxnSp>
        <p:nvCxnSpPr>
          <p:cNvPr id="227" name="Straight Connector 226"/>
          <p:cNvCxnSpPr/>
          <p:nvPr/>
        </p:nvCxnSpPr>
        <p:spPr>
          <a:xfrm>
            <a:off x="6163544" y="3511010"/>
            <a:ext cx="16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8" name="Rectangle 227"/>
          <p:cNvSpPr/>
          <p:nvPr/>
        </p:nvSpPr>
        <p:spPr>
          <a:xfrm>
            <a:off x="6216090" y="3482930"/>
            <a:ext cx="54000" cy="54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b="1" dirty="0">
              <a:solidFill>
                <a:srgbClr val="FFFFFF"/>
              </a:solidFill>
              <a:latin typeface="Arial"/>
            </a:endParaRPr>
          </a:p>
        </p:txBody>
      </p:sp>
      <p:cxnSp>
        <p:nvCxnSpPr>
          <p:cNvPr id="229" name="Straight Connector 228"/>
          <p:cNvCxnSpPr/>
          <p:nvPr/>
        </p:nvCxnSpPr>
        <p:spPr>
          <a:xfrm>
            <a:off x="4463274" y="3660192"/>
            <a:ext cx="207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30" name="Rectangle 229"/>
          <p:cNvSpPr/>
          <p:nvPr/>
        </p:nvSpPr>
        <p:spPr>
          <a:xfrm>
            <a:off x="4544951" y="3634760"/>
            <a:ext cx="5400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b="1" dirty="0">
              <a:solidFill>
                <a:srgbClr val="FFFFFF"/>
              </a:solidFill>
              <a:latin typeface="Arial"/>
            </a:endParaRPr>
          </a:p>
        </p:txBody>
      </p:sp>
      <p:cxnSp>
        <p:nvCxnSpPr>
          <p:cNvPr id="231" name="Straight Connector 230"/>
          <p:cNvCxnSpPr/>
          <p:nvPr/>
        </p:nvCxnSpPr>
        <p:spPr>
          <a:xfrm>
            <a:off x="6244605" y="3657544"/>
            <a:ext cx="207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32" name="Rectangle 231"/>
          <p:cNvSpPr/>
          <p:nvPr/>
        </p:nvSpPr>
        <p:spPr>
          <a:xfrm>
            <a:off x="6328068" y="3632112"/>
            <a:ext cx="54000" cy="54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b="1" dirty="0">
              <a:solidFill>
                <a:srgbClr val="FFFFFF"/>
              </a:solidFill>
              <a:latin typeface="Arial"/>
            </a:endParaRPr>
          </a:p>
        </p:txBody>
      </p:sp>
      <p:cxnSp>
        <p:nvCxnSpPr>
          <p:cNvPr id="233" name="Straight Connector 232"/>
          <p:cNvCxnSpPr/>
          <p:nvPr/>
        </p:nvCxnSpPr>
        <p:spPr>
          <a:xfrm>
            <a:off x="4441055" y="3961170"/>
            <a:ext cx="202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34" name="Rectangle 233"/>
          <p:cNvSpPr/>
          <p:nvPr/>
        </p:nvSpPr>
        <p:spPr>
          <a:xfrm>
            <a:off x="4517436" y="3931970"/>
            <a:ext cx="5400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b="1" dirty="0">
              <a:solidFill>
                <a:srgbClr val="FFFFFF"/>
              </a:solidFill>
              <a:latin typeface="Arial"/>
            </a:endParaRPr>
          </a:p>
        </p:txBody>
      </p:sp>
      <p:cxnSp>
        <p:nvCxnSpPr>
          <p:cNvPr id="235" name="Straight Connector 234"/>
          <p:cNvCxnSpPr/>
          <p:nvPr/>
        </p:nvCxnSpPr>
        <p:spPr>
          <a:xfrm>
            <a:off x="6188047" y="3965456"/>
            <a:ext cx="202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36" name="Rectangle 235"/>
          <p:cNvSpPr/>
          <p:nvPr/>
        </p:nvSpPr>
        <p:spPr>
          <a:xfrm>
            <a:off x="6267999" y="3940024"/>
            <a:ext cx="54000" cy="54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b="1" dirty="0">
              <a:solidFill>
                <a:srgbClr val="FFFFFF"/>
              </a:solidFill>
              <a:latin typeface="Arial"/>
            </a:endParaRPr>
          </a:p>
        </p:txBody>
      </p:sp>
      <p:cxnSp>
        <p:nvCxnSpPr>
          <p:cNvPr id="237" name="Straight Connector 236"/>
          <p:cNvCxnSpPr/>
          <p:nvPr/>
        </p:nvCxnSpPr>
        <p:spPr>
          <a:xfrm>
            <a:off x="6215966" y="4117314"/>
            <a:ext cx="167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38" name="Rectangle 237"/>
          <p:cNvSpPr/>
          <p:nvPr/>
        </p:nvSpPr>
        <p:spPr>
          <a:xfrm>
            <a:off x="6273416" y="4089234"/>
            <a:ext cx="54000" cy="54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b="1" dirty="0">
              <a:solidFill>
                <a:srgbClr val="FFFFFF"/>
              </a:solidFill>
              <a:latin typeface="Arial"/>
            </a:endParaRPr>
          </a:p>
        </p:txBody>
      </p:sp>
      <p:cxnSp>
        <p:nvCxnSpPr>
          <p:cNvPr id="239" name="Straight Connector 238"/>
          <p:cNvCxnSpPr/>
          <p:nvPr/>
        </p:nvCxnSpPr>
        <p:spPr>
          <a:xfrm>
            <a:off x="4456661" y="4117383"/>
            <a:ext cx="16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0" name="Rectangle 239"/>
          <p:cNvSpPr/>
          <p:nvPr/>
        </p:nvSpPr>
        <p:spPr>
          <a:xfrm>
            <a:off x="4517153" y="4089303"/>
            <a:ext cx="5400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b="1" dirty="0">
              <a:solidFill>
                <a:srgbClr val="FFFFFF"/>
              </a:solidFill>
              <a:latin typeface="Arial"/>
            </a:endParaRPr>
          </a:p>
        </p:txBody>
      </p:sp>
      <p:sp>
        <p:nvSpPr>
          <p:cNvPr id="104" name="Diamond 103"/>
          <p:cNvSpPr/>
          <p:nvPr/>
        </p:nvSpPr>
        <p:spPr>
          <a:xfrm>
            <a:off x="4462348" y="1567393"/>
            <a:ext cx="148500" cy="54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b="1" dirty="0">
              <a:solidFill>
                <a:srgbClr val="FFFFFF"/>
              </a:solidFill>
              <a:latin typeface="Arial"/>
            </a:endParaRPr>
          </a:p>
        </p:txBody>
      </p:sp>
      <p:sp>
        <p:nvSpPr>
          <p:cNvPr id="112" name="Rámeček 111"/>
          <p:cNvSpPr/>
          <p:nvPr/>
        </p:nvSpPr>
        <p:spPr bwMode="auto">
          <a:xfrm>
            <a:off x="1462355" y="3302498"/>
            <a:ext cx="6208942" cy="485731"/>
          </a:xfrm>
          <a:prstGeom prst="frame">
            <a:avLst>
              <a:gd name="adj1" fmla="val 591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02032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4932"/>
            <a:ext cx="6172200" cy="857250"/>
          </a:xfrm>
        </p:spPr>
        <p:txBody>
          <a:bodyPr/>
          <a:lstStyle/>
          <a:p>
            <a:pPr algn="ctr"/>
            <a:r>
              <a:rPr lang="en-GB" altLang="en-US" dirty="0"/>
              <a:t>PEGASUS-TIMI</a:t>
            </a:r>
            <a:r>
              <a:rPr lang="en-GB" altLang="en-US" dirty="0">
                <a:solidFill>
                  <a:srgbClr val="FF0000"/>
                </a:solidFill>
              </a:rPr>
              <a:t> </a:t>
            </a:r>
            <a:r>
              <a:rPr lang="en-GB" altLang="en-US" dirty="0"/>
              <a:t>54: </a:t>
            </a:r>
            <a:r>
              <a:rPr lang="cs-CZ" altLang="en-US" dirty="0"/>
              <a:t>krvácení</a:t>
            </a:r>
            <a:endParaRPr lang="en-GB" dirty="0"/>
          </a:p>
        </p:txBody>
      </p:sp>
      <p:graphicFrame>
        <p:nvGraphicFramePr>
          <p:cNvPr id="5" name="Content Placeholder 4"/>
          <p:cNvGraphicFramePr>
            <a:graphicFrameLocks noGrp="1"/>
          </p:cNvGraphicFramePr>
          <p:nvPr>
            <p:ph idx="1"/>
          </p:nvPr>
        </p:nvGraphicFramePr>
        <p:xfrm>
          <a:off x="1761070" y="1063229"/>
          <a:ext cx="7035800" cy="339447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183652" y="2470852"/>
            <a:ext cx="2858414" cy="253916"/>
          </a:xfrm>
          <a:prstGeom prst="rect">
            <a:avLst/>
          </a:prstGeom>
          <a:noFill/>
        </p:spPr>
        <p:txBody>
          <a:bodyPr wrap="square" rtlCol="0">
            <a:spAutoFit/>
          </a:bodyPr>
          <a:lstStyle/>
          <a:p>
            <a:pPr algn="ctr" defTabSz="685800" fontAlgn="base">
              <a:spcBef>
                <a:spcPct val="0"/>
              </a:spcBef>
              <a:spcAft>
                <a:spcPct val="0"/>
              </a:spcAft>
            </a:pPr>
            <a:r>
              <a:rPr lang="en-GB" sz="1050" b="1" dirty="0">
                <a:solidFill>
                  <a:srgbClr val="FFFFFF"/>
                </a:solidFill>
                <a:latin typeface="Arial" charset="0"/>
              </a:rPr>
              <a:t>3</a:t>
            </a:r>
            <a:r>
              <a:rPr lang="cs-CZ" sz="1050" b="1" dirty="0">
                <a:solidFill>
                  <a:srgbClr val="FFFFFF"/>
                </a:solidFill>
                <a:latin typeface="Arial" charset="0"/>
              </a:rPr>
              <a:t>letý výskyt příhod dle K-M křivky</a:t>
            </a:r>
            <a:endParaRPr lang="en-GB" sz="1050" b="1" dirty="0">
              <a:solidFill>
                <a:srgbClr val="FFFFFF"/>
              </a:solidFill>
              <a:latin typeface="Arial" charset="0"/>
            </a:endParaRPr>
          </a:p>
        </p:txBody>
      </p:sp>
      <p:sp>
        <p:nvSpPr>
          <p:cNvPr id="7" name="TextBox 6"/>
          <p:cNvSpPr txBox="1"/>
          <p:nvPr/>
        </p:nvSpPr>
        <p:spPr>
          <a:xfrm>
            <a:off x="2142544" y="2200081"/>
            <a:ext cx="357790" cy="242374"/>
          </a:xfrm>
          <a:prstGeom prst="rect">
            <a:avLst/>
          </a:prstGeom>
          <a:noFill/>
        </p:spPr>
        <p:txBody>
          <a:bodyPr wrap="none" rtlCol="0">
            <a:spAutoFit/>
          </a:bodyPr>
          <a:lstStyle/>
          <a:p>
            <a:pPr defTabSz="685800" fontAlgn="base">
              <a:spcBef>
                <a:spcPct val="0"/>
              </a:spcBef>
              <a:spcAft>
                <a:spcPct val="0"/>
              </a:spcAft>
            </a:pPr>
            <a:r>
              <a:rPr lang="en-GB" sz="975" dirty="0">
                <a:solidFill>
                  <a:srgbClr val="FFFFFF"/>
                </a:solidFill>
                <a:latin typeface="Arial" charset="0"/>
              </a:rPr>
              <a:t>2.6</a:t>
            </a:r>
          </a:p>
        </p:txBody>
      </p:sp>
      <p:sp>
        <p:nvSpPr>
          <p:cNvPr id="8" name="TextBox 7"/>
          <p:cNvSpPr txBox="1"/>
          <p:nvPr/>
        </p:nvSpPr>
        <p:spPr>
          <a:xfrm>
            <a:off x="2391884" y="2350225"/>
            <a:ext cx="357790" cy="242374"/>
          </a:xfrm>
          <a:prstGeom prst="rect">
            <a:avLst/>
          </a:prstGeom>
          <a:noFill/>
        </p:spPr>
        <p:txBody>
          <a:bodyPr wrap="none" rtlCol="0">
            <a:spAutoFit/>
          </a:bodyPr>
          <a:lstStyle/>
          <a:p>
            <a:pPr defTabSz="685800" fontAlgn="base">
              <a:spcBef>
                <a:spcPct val="0"/>
              </a:spcBef>
              <a:spcAft>
                <a:spcPct val="0"/>
              </a:spcAft>
            </a:pPr>
            <a:r>
              <a:rPr lang="en-GB" sz="975" dirty="0">
                <a:solidFill>
                  <a:srgbClr val="FFFFFF"/>
                </a:solidFill>
                <a:latin typeface="Arial" charset="0"/>
              </a:rPr>
              <a:t>2.3</a:t>
            </a:r>
          </a:p>
        </p:txBody>
      </p:sp>
      <p:sp>
        <p:nvSpPr>
          <p:cNvPr id="9" name="TextBox 8"/>
          <p:cNvSpPr txBox="1"/>
          <p:nvPr/>
        </p:nvSpPr>
        <p:spPr>
          <a:xfrm>
            <a:off x="2625137" y="2905003"/>
            <a:ext cx="357790" cy="242374"/>
          </a:xfrm>
          <a:prstGeom prst="rect">
            <a:avLst/>
          </a:prstGeom>
          <a:noFill/>
        </p:spPr>
        <p:txBody>
          <a:bodyPr wrap="square" rtlCol="0">
            <a:spAutoFit/>
          </a:bodyPr>
          <a:lstStyle/>
          <a:p>
            <a:pPr defTabSz="685800" fontAlgn="base">
              <a:spcBef>
                <a:spcPct val="0"/>
              </a:spcBef>
              <a:spcAft>
                <a:spcPct val="0"/>
              </a:spcAft>
            </a:pPr>
            <a:r>
              <a:rPr lang="en-GB" sz="975" dirty="0">
                <a:solidFill>
                  <a:srgbClr val="FFFFFF"/>
                </a:solidFill>
                <a:latin typeface="Arial" charset="0"/>
              </a:rPr>
              <a:t>1.1</a:t>
            </a:r>
          </a:p>
        </p:txBody>
      </p:sp>
      <p:sp>
        <p:nvSpPr>
          <p:cNvPr id="10" name="TextBox 9"/>
          <p:cNvSpPr txBox="1"/>
          <p:nvPr/>
        </p:nvSpPr>
        <p:spPr>
          <a:xfrm>
            <a:off x="3065319" y="2833789"/>
            <a:ext cx="357790" cy="242374"/>
          </a:xfrm>
          <a:prstGeom prst="rect">
            <a:avLst/>
          </a:prstGeom>
          <a:noFill/>
        </p:spPr>
        <p:txBody>
          <a:bodyPr wrap="none" rtlCol="0">
            <a:spAutoFit/>
          </a:bodyPr>
          <a:lstStyle/>
          <a:p>
            <a:pPr defTabSz="685800" fontAlgn="base">
              <a:spcBef>
                <a:spcPct val="0"/>
              </a:spcBef>
              <a:spcAft>
                <a:spcPct val="0"/>
              </a:spcAft>
            </a:pPr>
            <a:r>
              <a:rPr lang="en-GB" sz="975" dirty="0">
                <a:solidFill>
                  <a:srgbClr val="FFFFFF"/>
                </a:solidFill>
                <a:latin typeface="Arial" charset="0"/>
              </a:rPr>
              <a:t>1.3</a:t>
            </a:r>
          </a:p>
        </p:txBody>
      </p:sp>
      <p:sp>
        <p:nvSpPr>
          <p:cNvPr id="11" name="TextBox 10"/>
          <p:cNvSpPr txBox="1"/>
          <p:nvPr/>
        </p:nvSpPr>
        <p:spPr>
          <a:xfrm>
            <a:off x="3299932" y="2879986"/>
            <a:ext cx="357790" cy="242374"/>
          </a:xfrm>
          <a:prstGeom prst="rect">
            <a:avLst/>
          </a:prstGeom>
          <a:noFill/>
        </p:spPr>
        <p:txBody>
          <a:bodyPr wrap="none" rtlCol="0">
            <a:spAutoFit/>
          </a:bodyPr>
          <a:lstStyle/>
          <a:p>
            <a:pPr defTabSz="685800" fontAlgn="base">
              <a:spcBef>
                <a:spcPct val="0"/>
              </a:spcBef>
              <a:spcAft>
                <a:spcPct val="0"/>
              </a:spcAft>
            </a:pPr>
            <a:r>
              <a:rPr lang="en-GB" sz="975" dirty="0">
                <a:solidFill>
                  <a:srgbClr val="FFFFFF"/>
                </a:solidFill>
                <a:latin typeface="Arial" charset="0"/>
              </a:rPr>
              <a:t>1.2</a:t>
            </a:r>
          </a:p>
        </p:txBody>
      </p:sp>
      <p:sp>
        <p:nvSpPr>
          <p:cNvPr id="12" name="TextBox 11"/>
          <p:cNvSpPr txBox="1"/>
          <p:nvPr/>
        </p:nvSpPr>
        <p:spPr>
          <a:xfrm>
            <a:off x="3519757" y="3259390"/>
            <a:ext cx="357790" cy="242374"/>
          </a:xfrm>
          <a:prstGeom prst="rect">
            <a:avLst/>
          </a:prstGeom>
          <a:noFill/>
        </p:spPr>
        <p:txBody>
          <a:bodyPr wrap="none" rtlCol="0">
            <a:spAutoFit/>
          </a:bodyPr>
          <a:lstStyle/>
          <a:p>
            <a:pPr defTabSz="685800" fontAlgn="base">
              <a:spcBef>
                <a:spcPct val="0"/>
              </a:spcBef>
              <a:spcAft>
                <a:spcPct val="0"/>
              </a:spcAft>
            </a:pPr>
            <a:r>
              <a:rPr lang="en-GB" sz="975" dirty="0">
                <a:solidFill>
                  <a:srgbClr val="FFFFFF"/>
                </a:solidFill>
                <a:latin typeface="Arial" charset="0"/>
              </a:rPr>
              <a:t>0.4</a:t>
            </a:r>
          </a:p>
        </p:txBody>
      </p:sp>
      <p:sp>
        <p:nvSpPr>
          <p:cNvPr id="13" name="TextBox 12"/>
          <p:cNvSpPr txBox="1"/>
          <p:nvPr/>
        </p:nvSpPr>
        <p:spPr>
          <a:xfrm>
            <a:off x="3979989" y="3143985"/>
            <a:ext cx="368686" cy="242374"/>
          </a:xfrm>
          <a:prstGeom prst="rect">
            <a:avLst/>
          </a:prstGeom>
          <a:noFill/>
        </p:spPr>
        <p:txBody>
          <a:bodyPr wrap="square" rtlCol="0">
            <a:spAutoFit/>
          </a:bodyPr>
          <a:lstStyle/>
          <a:p>
            <a:pPr defTabSz="685800" fontAlgn="base">
              <a:spcBef>
                <a:spcPct val="0"/>
              </a:spcBef>
              <a:spcAft>
                <a:spcPct val="0"/>
              </a:spcAft>
            </a:pPr>
            <a:r>
              <a:rPr lang="en-GB" sz="975" dirty="0">
                <a:solidFill>
                  <a:srgbClr val="FFFFFF"/>
                </a:solidFill>
                <a:latin typeface="Arial" charset="0"/>
              </a:rPr>
              <a:t>0.6</a:t>
            </a:r>
          </a:p>
        </p:txBody>
      </p:sp>
      <p:sp>
        <p:nvSpPr>
          <p:cNvPr id="14" name="TextBox 13"/>
          <p:cNvSpPr txBox="1"/>
          <p:nvPr/>
        </p:nvSpPr>
        <p:spPr>
          <a:xfrm>
            <a:off x="4213711" y="3105456"/>
            <a:ext cx="357790" cy="242374"/>
          </a:xfrm>
          <a:prstGeom prst="rect">
            <a:avLst/>
          </a:prstGeom>
          <a:noFill/>
        </p:spPr>
        <p:txBody>
          <a:bodyPr wrap="none" rtlCol="0">
            <a:spAutoFit/>
          </a:bodyPr>
          <a:lstStyle/>
          <a:p>
            <a:pPr defTabSz="685800" fontAlgn="base">
              <a:spcBef>
                <a:spcPct val="0"/>
              </a:spcBef>
              <a:spcAft>
                <a:spcPct val="0"/>
              </a:spcAft>
            </a:pPr>
            <a:r>
              <a:rPr lang="en-GB" sz="975" dirty="0">
                <a:solidFill>
                  <a:srgbClr val="FFFFFF"/>
                </a:solidFill>
                <a:latin typeface="Arial" charset="0"/>
              </a:rPr>
              <a:t>0.7</a:t>
            </a:r>
          </a:p>
        </p:txBody>
      </p:sp>
      <p:sp>
        <p:nvSpPr>
          <p:cNvPr id="15" name="TextBox 14"/>
          <p:cNvSpPr txBox="1"/>
          <p:nvPr/>
        </p:nvSpPr>
        <p:spPr>
          <a:xfrm>
            <a:off x="4447433" y="3164098"/>
            <a:ext cx="357790" cy="242374"/>
          </a:xfrm>
          <a:prstGeom prst="rect">
            <a:avLst/>
          </a:prstGeom>
          <a:noFill/>
        </p:spPr>
        <p:txBody>
          <a:bodyPr wrap="none" rtlCol="0">
            <a:spAutoFit/>
          </a:bodyPr>
          <a:lstStyle/>
          <a:p>
            <a:pPr defTabSz="685800" fontAlgn="base">
              <a:spcBef>
                <a:spcPct val="0"/>
              </a:spcBef>
              <a:spcAft>
                <a:spcPct val="0"/>
              </a:spcAft>
            </a:pPr>
            <a:r>
              <a:rPr lang="en-GB" sz="975" dirty="0">
                <a:solidFill>
                  <a:srgbClr val="FFFFFF"/>
                </a:solidFill>
                <a:latin typeface="Arial" charset="0"/>
              </a:rPr>
              <a:t>0.6</a:t>
            </a:r>
          </a:p>
        </p:txBody>
      </p:sp>
      <p:sp>
        <p:nvSpPr>
          <p:cNvPr id="16" name="TextBox 15"/>
          <p:cNvSpPr txBox="1"/>
          <p:nvPr/>
        </p:nvSpPr>
        <p:spPr>
          <a:xfrm>
            <a:off x="4924382" y="3166919"/>
            <a:ext cx="445082" cy="242374"/>
          </a:xfrm>
          <a:prstGeom prst="rect">
            <a:avLst/>
          </a:prstGeom>
          <a:noFill/>
        </p:spPr>
        <p:txBody>
          <a:bodyPr wrap="square" rtlCol="0">
            <a:spAutoFit/>
          </a:bodyPr>
          <a:lstStyle/>
          <a:p>
            <a:pPr defTabSz="685800" fontAlgn="base">
              <a:spcBef>
                <a:spcPct val="0"/>
              </a:spcBef>
              <a:spcAft>
                <a:spcPct val="0"/>
              </a:spcAft>
            </a:pPr>
            <a:r>
              <a:rPr lang="en-GB" sz="975" dirty="0">
                <a:solidFill>
                  <a:srgbClr val="FFFFFF"/>
                </a:solidFill>
                <a:latin typeface="Arial" charset="0"/>
              </a:rPr>
              <a:t>0.6</a:t>
            </a:r>
          </a:p>
        </p:txBody>
      </p:sp>
      <p:sp>
        <p:nvSpPr>
          <p:cNvPr id="17" name="TextBox 16"/>
          <p:cNvSpPr txBox="1"/>
          <p:nvPr/>
        </p:nvSpPr>
        <p:spPr>
          <a:xfrm>
            <a:off x="5149322" y="3163713"/>
            <a:ext cx="469014" cy="242374"/>
          </a:xfrm>
          <a:prstGeom prst="rect">
            <a:avLst/>
          </a:prstGeom>
          <a:noFill/>
        </p:spPr>
        <p:txBody>
          <a:bodyPr wrap="square" rtlCol="0">
            <a:spAutoFit/>
          </a:bodyPr>
          <a:lstStyle/>
          <a:p>
            <a:pPr defTabSz="685800" fontAlgn="base">
              <a:spcBef>
                <a:spcPct val="0"/>
              </a:spcBef>
              <a:spcAft>
                <a:spcPct val="0"/>
              </a:spcAft>
            </a:pPr>
            <a:r>
              <a:rPr lang="en-GB" sz="975" dirty="0">
                <a:solidFill>
                  <a:srgbClr val="FFFFFF"/>
                </a:solidFill>
                <a:latin typeface="Arial" charset="0"/>
              </a:rPr>
              <a:t>0.6</a:t>
            </a:r>
          </a:p>
        </p:txBody>
      </p:sp>
      <p:sp>
        <p:nvSpPr>
          <p:cNvPr id="18" name="TextBox 17"/>
          <p:cNvSpPr txBox="1"/>
          <p:nvPr/>
        </p:nvSpPr>
        <p:spPr>
          <a:xfrm>
            <a:off x="5371516" y="3236846"/>
            <a:ext cx="390176" cy="242374"/>
          </a:xfrm>
          <a:prstGeom prst="rect">
            <a:avLst/>
          </a:prstGeom>
          <a:noFill/>
        </p:spPr>
        <p:txBody>
          <a:bodyPr wrap="square" rtlCol="0">
            <a:spAutoFit/>
          </a:bodyPr>
          <a:lstStyle/>
          <a:p>
            <a:pPr defTabSz="685800" fontAlgn="base">
              <a:spcBef>
                <a:spcPct val="0"/>
              </a:spcBef>
              <a:spcAft>
                <a:spcPct val="0"/>
              </a:spcAft>
            </a:pPr>
            <a:r>
              <a:rPr lang="en-GB" sz="975" dirty="0">
                <a:solidFill>
                  <a:srgbClr val="FFFFFF"/>
                </a:solidFill>
                <a:latin typeface="Arial" charset="0"/>
              </a:rPr>
              <a:t>0.5</a:t>
            </a:r>
          </a:p>
        </p:txBody>
      </p:sp>
      <p:sp>
        <p:nvSpPr>
          <p:cNvPr id="19" name="TextBox 18"/>
          <p:cNvSpPr txBox="1"/>
          <p:nvPr/>
        </p:nvSpPr>
        <p:spPr>
          <a:xfrm>
            <a:off x="5873798" y="3406472"/>
            <a:ext cx="530637" cy="242374"/>
          </a:xfrm>
          <a:prstGeom prst="rect">
            <a:avLst/>
          </a:prstGeom>
          <a:noFill/>
        </p:spPr>
        <p:txBody>
          <a:bodyPr wrap="square" rtlCol="0">
            <a:spAutoFit/>
          </a:bodyPr>
          <a:lstStyle/>
          <a:p>
            <a:pPr defTabSz="685800" fontAlgn="base">
              <a:spcBef>
                <a:spcPct val="0"/>
              </a:spcBef>
              <a:spcAft>
                <a:spcPct val="0"/>
              </a:spcAft>
            </a:pPr>
            <a:r>
              <a:rPr lang="en-GB" sz="975" dirty="0">
                <a:solidFill>
                  <a:srgbClr val="FFFFFF"/>
                </a:solidFill>
                <a:latin typeface="Arial" charset="0"/>
              </a:rPr>
              <a:t>0.1</a:t>
            </a:r>
          </a:p>
        </p:txBody>
      </p:sp>
      <p:sp>
        <p:nvSpPr>
          <p:cNvPr id="20" name="TextBox 19"/>
          <p:cNvSpPr txBox="1"/>
          <p:nvPr/>
        </p:nvSpPr>
        <p:spPr>
          <a:xfrm>
            <a:off x="6029631" y="3327545"/>
            <a:ext cx="469014" cy="242374"/>
          </a:xfrm>
          <a:prstGeom prst="rect">
            <a:avLst/>
          </a:prstGeom>
          <a:noFill/>
        </p:spPr>
        <p:txBody>
          <a:bodyPr wrap="square" rtlCol="0">
            <a:spAutoFit/>
          </a:bodyPr>
          <a:lstStyle/>
          <a:p>
            <a:pPr defTabSz="685800" fontAlgn="base">
              <a:spcBef>
                <a:spcPct val="0"/>
              </a:spcBef>
              <a:spcAft>
                <a:spcPct val="0"/>
              </a:spcAft>
            </a:pPr>
            <a:r>
              <a:rPr lang="en-GB" sz="975" dirty="0">
                <a:solidFill>
                  <a:srgbClr val="FFFFFF"/>
                </a:solidFill>
                <a:latin typeface="Arial" charset="0"/>
              </a:rPr>
              <a:t>0.3</a:t>
            </a:r>
          </a:p>
        </p:txBody>
      </p:sp>
      <p:sp>
        <p:nvSpPr>
          <p:cNvPr id="21" name="TextBox 20"/>
          <p:cNvSpPr txBox="1"/>
          <p:nvPr/>
        </p:nvSpPr>
        <p:spPr>
          <a:xfrm>
            <a:off x="6270364" y="3327545"/>
            <a:ext cx="456562" cy="242374"/>
          </a:xfrm>
          <a:prstGeom prst="rect">
            <a:avLst/>
          </a:prstGeom>
          <a:noFill/>
        </p:spPr>
        <p:txBody>
          <a:bodyPr wrap="square" rtlCol="0">
            <a:spAutoFit/>
          </a:bodyPr>
          <a:lstStyle/>
          <a:p>
            <a:pPr defTabSz="685800" fontAlgn="base">
              <a:spcBef>
                <a:spcPct val="0"/>
              </a:spcBef>
              <a:spcAft>
                <a:spcPct val="0"/>
              </a:spcAft>
            </a:pPr>
            <a:r>
              <a:rPr lang="en-GB" sz="975" dirty="0">
                <a:solidFill>
                  <a:srgbClr val="FFFFFF"/>
                </a:solidFill>
                <a:latin typeface="Arial" charset="0"/>
              </a:rPr>
              <a:t>0.3</a:t>
            </a:r>
          </a:p>
        </p:txBody>
      </p:sp>
      <p:sp>
        <p:nvSpPr>
          <p:cNvPr id="22" name="TextBox 21"/>
          <p:cNvSpPr txBox="1">
            <a:spLocks noChangeArrowheads="1"/>
          </p:cNvSpPr>
          <p:nvPr/>
        </p:nvSpPr>
        <p:spPr bwMode="auto">
          <a:xfrm>
            <a:off x="1347142" y="4535629"/>
            <a:ext cx="5785247" cy="461665"/>
          </a:xfrm>
          <a:prstGeom prst="rect">
            <a:avLst/>
          </a:prstGeom>
          <a:noFill/>
          <a:ln w="9525">
            <a:noFill/>
            <a:miter lim="800000"/>
            <a:headEnd/>
            <a:tailEnd/>
          </a:ln>
        </p:spPr>
        <p:txBody>
          <a:bodyPr wrap="square" anchor="b">
            <a:spAutoFit/>
          </a:bodyPr>
          <a:lstStyle/>
          <a:p>
            <a:pPr defTabSz="685800" fontAlgn="base">
              <a:spcBef>
                <a:spcPct val="0"/>
              </a:spcBef>
              <a:spcAft>
                <a:spcPct val="0"/>
              </a:spcAft>
            </a:pPr>
            <a:r>
              <a:rPr lang="en-US" sz="600" dirty="0">
                <a:solidFill>
                  <a:srgbClr val="FFFFFF"/>
                </a:solidFill>
                <a:latin typeface="Arial" charset="0"/>
              </a:rPr>
              <a:t>Rates are presented as 3-year Kaplan-Meier estimates</a:t>
            </a:r>
            <a:endParaRPr lang="en-GB" sz="600" dirty="0">
              <a:solidFill>
                <a:srgbClr val="FFFFFF"/>
              </a:solidFill>
              <a:latin typeface="Arial" charset="0"/>
            </a:endParaRPr>
          </a:p>
          <a:p>
            <a:pPr defTabSz="685800" fontAlgn="base">
              <a:spcBef>
                <a:spcPct val="0"/>
              </a:spcBef>
              <a:spcAft>
                <a:spcPct val="0"/>
              </a:spcAft>
            </a:pPr>
            <a:r>
              <a:rPr lang="en-GB" sz="600" dirty="0">
                <a:solidFill>
                  <a:srgbClr val="FFFFFF"/>
                </a:solidFill>
                <a:latin typeface="Arial" charset="0"/>
              </a:rPr>
              <a:t>P&lt;0.026 indicates statistical significance</a:t>
            </a:r>
          </a:p>
          <a:p>
            <a:pPr defTabSz="685800" fontAlgn="base">
              <a:spcBef>
                <a:spcPct val="0"/>
              </a:spcBef>
              <a:spcAft>
                <a:spcPct val="0"/>
              </a:spcAft>
            </a:pPr>
            <a:endParaRPr lang="en-GB" altLang="en-US" sz="600" dirty="0">
              <a:solidFill>
                <a:srgbClr val="FFFFFF"/>
              </a:solidFill>
              <a:latin typeface="Arial" charset="0"/>
            </a:endParaRPr>
          </a:p>
          <a:p>
            <a:pPr defTabSz="685800" fontAlgn="base">
              <a:spcBef>
                <a:spcPct val="0"/>
              </a:spcBef>
              <a:spcAft>
                <a:spcPct val="0"/>
              </a:spcAft>
            </a:pPr>
            <a:r>
              <a:rPr lang="en-US" altLang="en-US" sz="600" dirty="0">
                <a:solidFill>
                  <a:srgbClr val="FFFFFF"/>
                </a:solidFill>
                <a:latin typeface="Arial" charset="0"/>
              </a:rPr>
              <a:t>Bonaca MP</a:t>
            </a:r>
            <a:r>
              <a:rPr lang="en-US" altLang="en-US" sz="600" i="1" dirty="0">
                <a:solidFill>
                  <a:srgbClr val="FFFFFF"/>
                </a:solidFill>
                <a:latin typeface="Arial" charset="0"/>
              </a:rPr>
              <a:t> et al</a:t>
            </a:r>
            <a:r>
              <a:rPr lang="en-US" altLang="en-US" sz="600" dirty="0">
                <a:solidFill>
                  <a:srgbClr val="FFFFFF"/>
                </a:solidFill>
                <a:latin typeface="Arial" charset="0"/>
              </a:rPr>
              <a:t>. </a:t>
            </a:r>
            <a:r>
              <a:rPr lang="en-US" altLang="en-US" sz="600" i="1" dirty="0">
                <a:solidFill>
                  <a:srgbClr val="FFFFFF"/>
                </a:solidFill>
                <a:latin typeface="Arial" charset="0"/>
              </a:rPr>
              <a:t>N Engl J Med </a:t>
            </a:r>
            <a:r>
              <a:rPr lang="en-US" altLang="en-US" sz="600" dirty="0">
                <a:solidFill>
                  <a:srgbClr val="FFFFFF"/>
                </a:solidFill>
                <a:latin typeface="Arial" charset="0"/>
              </a:rPr>
              <a:t>2015 [</a:t>
            </a:r>
            <a:r>
              <a:rPr lang="en-US" altLang="en-US" sz="600" dirty="0" err="1">
                <a:solidFill>
                  <a:srgbClr val="FFFFFF"/>
                </a:solidFill>
                <a:latin typeface="Arial" charset="0"/>
              </a:rPr>
              <a:t>Epub</a:t>
            </a:r>
            <a:r>
              <a:rPr lang="en-US" altLang="en-US" sz="600" dirty="0">
                <a:solidFill>
                  <a:srgbClr val="FFFFFF"/>
                </a:solidFill>
                <a:latin typeface="Arial" charset="0"/>
              </a:rPr>
              <a:t> ahead of print]</a:t>
            </a:r>
          </a:p>
        </p:txBody>
      </p:sp>
      <p:sp>
        <p:nvSpPr>
          <p:cNvPr id="23" name="TextBox 22"/>
          <p:cNvSpPr txBox="1"/>
          <p:nvPr/>
        </p:nvSpPr>
        <p:spPr>
          <a:xfrm>
            <a:off x="2182851" y="1888067"/>
            <a:ext cx="760144" cy="276999"/>
          </a:xfrm>
          <a:prstGeom prst="rect">
            <a:avLst/>
          </a:prstGeom>
          <a:noFill/>
        </p:spPr>
        <p:txBody>
          <a:bodyPr wrap="none" rtlCol="0">
            <a:spAutoFit/>
          </a:bodyPr>
          <a:lstStyle/>
          <a:p>
            <a:pPr defTabSz="685800" fontAlgn="base">
              <a:spcBef>
                <a:spcPct val="0"/>
              </a:spcBef>
              <a:spcAft>
                <a:spcPct val="0"/>
              </a:spcAft>
            </a:pPr>
            <a:r>
              <a:rPr lang="en-GB" sz="1200" dirty="0">
                <a:solidFill>
                  <a:srgbClr val="F0AB00"/>
                </a:solidFill>
                <a:latin typeface="Arial" charset="0"/>
              </a:rPr>
              <a:t>P&lt;0.001</a:t>
            </a:r>
          </a:p>
        </p:txBody>
      </p:sp>
      <p:sp>
        <p:nvSpPr>
          <p:cNvPr id="24" name="TextBox 23"/>
          <p:cNvSpPr txBox="1"/>
          <p:nvPr/>
        </p:nvSpPr>
        <p:spPr>
          <a:xfrm>
            <a:off x="3185565" y="2664314"/>
            <a:ext cx="760144" cy="276999"/>
          </a:xfrm>
          <a:prstGeom prst="rect">
            <a:avLst/>
          </a:prstGeom>
          <a:noFill/>
        </p:spPr>
        <p:txBody>
          <a:bodyPr wrap="none" rtlCol="0">
            <a:spAutoFit/>
          </a:bodyPr>
          <a:lstStyle/>
          <a:p>
            <a:pPr defTabSz="685800" fontAlgn="base">
              <a:spcBef>
                <a:spcPct val="0"/>
              </a:spcBef>
              <a:spcAft>
                <a:spcPct val="0"/>
              </a:spcAft>
            </a:pPr>
            <a:r>
              <a:rPr lang="en-GB" sz="1200" dirty="0">
                <a:solidFill>
                  <a:srgbClr val="F0AB00"/>
                </a:solidFill>
                <a:latin typeface="Arial" charset="0"/>
              </a:rPr>
              <a:t>P&lt;0.001</a:t>
            </a:r>
          </a:p>
        </p:txBody>
      </p:sp>
      <p:sp>
        <p:nvSpPr>
          <p:cNvPr id="25" name="TextBox 24"/>
          <p:cNvSpPr txBox="1"/>
          <p:nvPr/>
        </p:nvSpPr>
        <p:spPr>
          <a:xfrm>
            <a:off x="4324033" y="2859049"/>
            <a:ext cx="590226" cy="276999"/>
          </a:xfrm>
          <a:prstGeom prst="rect">
            <a:avLst/>
          </a:prstGeom>
          <a:noFill/>
        </p:spPr>
        <p:txBody>
          <a:bodyPr wrap="none" rtlCol="0">
            <a:spAutoFit/>
          </a:bodyPr>
          <a:lstStyle/>
          <a:p>
            <a:pPr defTabSz="685800" fontAlgn="base">
              <a:spcBef>
                <a:spcPct val="0"/>
              </a:spcBef>
              <a:spcAft>
                <a:spcPct val="0"/>
              </a:spcAft>
            </a:pPr>
            <a:r>
              <a:rPr lang="en-GB" sz="1200" dirty="0">
                <a:solidFill>
                  <a:srgbClr val="F0AB00"/>
                </a:solidFill>
                <a:latin typeface="Arial" charset="0"/>
              </a:rPr>
              <a:t>P=NS</a:t>
            </a:r>
          </a:p>
        </p:txBody>
      </p:sp>
      <p:sp>
        <p:nvSpPr>
          <p:cNvPr id="26" name="TextBox 25"/>
          <p:cNvSpPr txBox="1"/>
          <p:nvPr/>
        </p:nvSpPr>
        <p:spPr>
          <a:xfrm>
            <a:off x="5385687" y="2859049"/>
            <a:ext cx="590226" cy="276999"/>
          </a:xfrm>
          <a:prstGeom prst="rect">
            <a:avLst/>
          </a:prstGeom>
          <a:noFill/>
        </p:spPr>
        <p:txBody>
          <a:bodyPr wrap="none" rtlCol="0">
            <a:spAutoFit/>
          </a:bodyPr>
          <a:lstStyle/>
          <a:p>
            <a:pPr defTabSz="685800" fontAlgn="base">
              <a:spcBef>
                <a:spcPct val="0"/>
              </a:spcBef>
              <a:spcAft>
                <a:spcPct val="0"/>
              </a:spcAft>
            </a:pPr>
            <a:r>
              <a:rPr lang="en-GB" sz="1200" dirty="0">
                <a:solidFill>
                  <a:srgbClr val="F0AB00"/>
                </a:solidFill>
                <a:latin typeface="Arial" charset="0"/>
              </a:rPr>
              <a:t>P=NS</a:t>
            </a:r>
          </a:p>
        </p:txBody>
      </p:sp>
      <p:sp>
        <p:nvSpPr>
          <p:cNvPr id="27" name="TextBox 26"/>
          <p:cNvSpPr txBox="1"/>
          <p:nvPr/>
        </p:nvSpPr>
        <p:spPr>
          <a:xfrm>
            <a:off x="6460945" y="2859049"/>
            <a:ext cx="590226" cy="276999"/>
          </a:xfrm>
          <a:prstGeom prst="rect">
            <a:avLst/>
          </a:prstGeom>
          <a:noFill/>
        </p:spPr>
        <p:txBody>
          <a:bodyPr wrap="none" rtlCol="0">
            <a:spAutoFit/>
          </a:bodyPr>
          <a:lstStyle/>
          <a:p>
            <a:pPr defTabSz="685800" fontAlgn="base">
              <a:spcBef>
                <a:spcPct val="0"/>
              </a:spcBef>
              <a:spcAft>
                <a:spcPct val="0"/>
              </a:spcAft>
            </a:pPr>
            <a:r>
              <a:rPr lang="en-GB" sz="1200" dirty="0">
                <a:solidFill>
                  <a:srgbClr val="F0AB00"/>
                </a:solidFill>
                <a:latin typeface="Arial" charset="0"/>
              </a:rPr>
              <a:t>P=NS</a:t>
            </a:r>
          </a:p>
        </p:txBody>
      </p:sp>
    </p:spTree>
    <p:extLst>
      <p:ext uri="{BB962C8B-B14F-4D97-AF65-F5344CB8AC3E}">
        <p14:creationId xmlns:p14="http://schemas.microsoft.com/office/powerpoint/2010/main" val="683303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3770E3-203E-4BE1-A4EF-A6A198141854}"/>
              </a:ext>
            </a:extLst>
          </p:cNvPr>
          <p:cNvSpPr>
            <a:spLocks noGrp="1"/>
          </p:cNvSpPr>
          <p:nvPr>
            <p:ph type="title"/>
          </p:nvPr>
        </p:nvSpPr>
        <p:spPr>
          <a:xfrm>
            <a:off x="328502" y="0"/>
            <a:ext cx="8415338" cy="1394222"/>
          </a:xfrm>
        </p:spPr>
        <p:txBody>
          <a:bodyPr/>
          <a:lstStyle/>
          <a:p>
            <a:pPr algn="ctr"/>
            <a:r>
              <a:rPr lang="cs-CZ" sz="2000" dirty="0"/>
              <a:t>Nevratná poškození během 3 let na každých 1000 pacientů, </a:t>
            </a:r>
            <a:br>
              <a:rPr lang="cs-CZ" sz="2000" dirty="0"/>
            </a:br>
            <a:r>
              <a:rPr lang="cs-CZ" sz="2000" dirty="0"/>
              <a:t>kteří zahájili léčbu </a:t>
            </a:r>
            <a:r>
              <a:rPr lang="cs-CZ" sz="2000" dirty="0" err="1"/>
              <a:t>tikagrelorem</a:t>
            </a:r>
            <a:br>
              <a:rPr lang="cs-CZ" sz="1800" dirty="0"/>
            </a:br>
            <a:endParaRPr lang="cs-CZ" dirty="0"/>
          </a:p>
        </p:txBody>
      </p:sp>
      <p:pic>
        <p:nvPicPr>
          <p:cNvPr id="4" name="New picture">
            <a:extLst>
              <a:ext uri="{FF2B5EF4-FFF2-40B4-BE49-F238E27FC236}">
                <a16:creationId xmlns:a16="http://schemas.microsoft.com/office/drawing/2014/main" id="{DDA4DC1F-0AFC-45E9-889E-A524833DC1D0}"/>
              </a:ext>
            </a:extLst>
          </p:cNvPr>
          <p:cNvPicPr/>
          <p:nvPr/>
        </p:nvPicPr>
        <p:blipFill>
          <a:blip r:embed="rId2"/>
          <a:stretch>
            <a:fillRect/>
          </a:stretch>
        </p:blipFill>
        <p:spPr>
          <a:xfrm>
            <a:off x="1867072" y="750310"/>
            <a:ext cx="5783041" cy="3642879"/>
          </a:xfrm>
          <a:prstGeom prst="rect">
            <a:avLst/>
          </a:prstGeom>
        </p:spPr>
      </p:pic>
      <p:sp>
        <p:nvSpPr>
          <p:cNvPr id="5" name="Obdélník 4">
            <a:extLst>
              <a:ext uri="{FF2B5EF4-FFF2-40B4-BE49-F238E27FC236}">
                <a16:creationId xmlns:a16="http://schemas.microsoft.com/office/drawing/2014/main" id="{FCD9C879-4E34-4767-8F71-C05BA11D324A}"/>
              </a:ext>
            </a:extLst>
          </p:cNvPr>
          <p:cNvSpPr/>
          <p:nvPr/>
        </p:nvSpPr>
        <p:spPr>
          <a:xfrm>
            <a:off x="2604976" y="4479511"/>
            <a:ext cx="4572000" cy="338554"/>
          </a:xfrm>
          <a:prstGeom prst="rect">
            <a:avLst/>
          </a:prstGeom>
        </p:spPr>
        <p:txBody>
          <a:bodyPr>
            <a:spAutoFit/>
          </a:bodyPr>
          <a:lstStyle/>
          <a:p>
            <a:r>
              <a:rPr lang="en-US" sz="800" dirty="0">
                <a:highlight>
                  <a:srgbClr val="C0C0C0"/>
                </a:highlight>
              </a:rPr>
              <a:t>Events from the intention-to-treat population, and </a:t>
            </a:r>
            <a:r>
              <a:rPr lang="en-US" sz="800" i="1" dirty="0">
                <a:highlight>
                  <a:srgbClr val="C0C0C0"/>
                </a:highlight>
              </a:rPr>
              <a:t>P-</a:t>
            </a:r>
            <a:r>
              <a:rPr lang="en-US" sz="800" dirty="0">
                <a:highlight>
                  <a:srgbClr val="C0C0C0"/>
                </a:highlight>
              </a:rPr>
              <a:t>values based on the Cox regression model. CV, cardiovascular; MI, myocardial infarction; ICH, intracranial </a:t>
            </a:r>
            <a:r>
              <a:rPr lang="en-US" sz="800" dirty="0" err="1">
                <a:highlight>
                  <a:srgbClr val="C0C0C0"/>
                </a:highlight>
              </a:rPr>
              <a:t>haemorrhage</a:t>
            </a:r>
            <a:endParaRPr lang="cs-CZ" sz="800" dirty="0">
              <a:highlight>
                <a:srgbClr val="C0C0C0"/>
              </a:highlight>
            </a:endParaRPr>
          </a:p>
        </p:txBody>
      </p:sp>
      <p:sp>
        <p:nvSpPr>
          <p:cNvPr id="6" name="Obdélník 5">
            <a:extLst>
              <a:ext uri="{FF2B5EF4-FFF2-40B4-BE49-F238E27FC236}">
                <a16:creationId xmlns:a16="http://schemas.microsoft.com/office/drawing/2014/main" id="{2012D8AD-1281-4158-A25E-6955775AB5EE}"/>
              </a:ext>
            </a:extLst>
          </p:cNvPr>
          <p:cNvSpPr/>
          <p:nvPr/>
        </p:nvSpPr>
        <p:spPr>
          <a:xfrm>
            <a:off x="0" y="4804946"/>
            <a:ext cx="8308822" cy="338554"/>
          </a:xfrm>
          <a:prstGeom prst="rect">
            <a:avLst/>
          </a:prstGeom>
        </p:spPr>
        <p:txBody>
          <a:bodyPr wrap="square">
            <a:spAutoFit/>
          </a:bodyPr>
          <a:lstStyle/>
          <a:p>
            <a:r>
              <a:rPr lang="en-US" sz="800" dirty="0">
                <a:solidFill>
                  <a:schemeClr val="bg1"/>
                </a:solidFill>
              </a:rPr>
              <a:t>Giulia Magnani, Marc P. </a:t>
            </a:r>
            <a:r>
              <a:rPr lang="en-US" sz="800" dirty="0" err="1">
                <a:solidFill>
                  <a:schemeClr val="bg1"/>
                </a:solidFill>
              </a:rPr>
              <a:t>Bonaca</a:t>
            </a:r>
            <a:r>
              <a:rPr lang="en-US" sz="800" dirty="0">
                <a:solidFill>
                  <a:schemeClr val="bg1"/>
                </a:solidFill>
              </a:rPr>
              <a:t>, Marc S. </a:t>
            </a:r>
            <a:r>
              <a:rPr lang="en-US" sz="800" dirty="0" err="1">
                <a:solidFill>
                  <a:schemeClr val="bg1"/>
                </a:solidFill>
              </a:rPr>
              <a:t>Sabatine</a:t>
            </a:r>
            <a:r>
              <a:rPr lang="en-US" sz="800" dirty="0">
                <a:solidFill>
                  <a:schemeClr val="bg1"/>
                </a:solidFill>
              </a:rPr>
              <a:t>, Editorial on PEGASUS-TIMI 54, </a:t>
            </a:r>
            <a:r>
              <a:rPr lang="en-US" sz="800" i="1" dirty="0">
                <a:solidFill>
                  <a:schemeClr val="bg1"/>
                </a:solidFill>
              </a:rPr>
              <a:t>European Heart Journal - Cardiovascular Pharmacotherapy</a:t>
            </a:r>
            <a:r>
              <a:rPr lang="en-US" sz="800" dirty="0">
                <a:solidFill>
                  <a:schemeClr val="bg1"/>
                </a:solidFill>
              </a:rPr>
              <a:t>, Volume 1, Issue 4, October 2015, Pages 217</a:t>
            </a:r>
            <a:r>
              <a:rPr lang="cs-CZ" sz="800" dirty="0">
                <a:solidFill>
                  <a:schemeClr val="bg1"/>
                </a:solidFill>
              </a:rPr>
              <a:t>-</a:t>
            </a:r>
            <a:r>
              <a:rPr lang="en-US" sz="800" dirty="0">
                <a:solidFill>
                  <a:schemeClr val="bg1"/>
                </a:solidFill>
              </a:rPr>
              <a:t>219</a:t>
            </a:r>
            <a:r>
              <a:rPr lang="cs-CZ" sz="800" dirty="0">
                <a:solidFill>
                  <a:schemeClr val="bg1"/>
                </a:solidFill>
              </a:rPr>
              <a:t> </a:t>
            </a:r>
            <a:r>
              <a:rPr lang="en-US" sz="800" dirty="0"/>
              <a:t>,</a:t>
            </a:r>
            <a:r>
              <a:rPr lang="cs-CZ" sz="800" dirty="0"/>
              <a:t> </a:t>
            </a:r>
            <a:r>
              <a:rPr lang="en-US" sz="800" dirty="0"/>
              <a:t> </a:t>
            </a:r>
            <a:r>
              <a:rPr lang="en-US" sz="800" dirty="0">
                <a:hlinkClick r:id="rId3"/>
              </a:rPr>
              <a:t>https://doi.org/10.1093/ehjcvp/pvv030</a:t>
            </a:r>
            <a:endParaRPr lang="en-US" sz="800" dirty="0"/>
          </a:p>
        </p:txBody>
      </p:sp>
    </p:spTree>
    <p:extLst>
      <p:ext uri="{BB962C8B-B14F-4D97-AF65-F5344CB8AC3E}">
        <p14:creationId xmlns:p14="http://schemas.microsoft.com/office/powerpoint/2010/main" val="1725634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406541"/>
            <a:ext cx="9144000" cy="857250"/>
          </a:xfrm>
        </p:spPr>
        <p:txBody>
          <a:bodyPr/>
          <a:lstStyle/>
          <a:p>
            <a:r>
              <a:rPr lang="en-US" sz="2800" dirty="0">
                <a:solidFill>
                  <a:schemeClr val="bg1"/>
                </a:solidFill>
              </a:rPr>
              <a:t>PEGASUS-TIMI 54 EU label </a:t>
            </a:r>
            <a:r>
              <a:rPr lang="en-US" sz="2800" dirty="0" err="1">
                <a:solidFill>
                  <a:schemeClr val="bg1"/>
                </a:solidFill>
              </a:rPr>
              <a:t>popula</a:t>
            </a:r>
            <a:r>
              <a:rPr lang="cs-CZ" sz="2800" dirty="0" err="1">
                <a:solidFill>
                  <a:schemeClr val="bg1"/>
                </a:solidFill>
              </a:rPr>
              <a:t>ce</a:t>
            </a:r>
            <a:br>
              <a:rPr lang="en-US" sz="1600" dirty="0">
                <a:solidFill>
                  <a:schemeClr val="bg1"/>
                </a:solidFill>
              </a:rPr>
            </a:br>
            <a:r>
              <a:rPr lang="cs-CZ" sz="1600" b="0" dirty="0">
                <a:solidFill>
                  <a:schemeClr val="bg1"/>
                </a:solidFill>
              </a:rPr>
              <a:t>Základní charakteristika </a:t>
            </a:r>
            <a:r>
              <a:rPr lang="en-US" sz="1600" b="0" dirty="0">
                <a:solidFill>
                  <a:schemeClr val="bg1"/>
                </a:solidFill>
              </a:rPr>
              <a:t>–</a:t>
            </a:r>
            <a:r>
              <a:rPr lang="cs-CZ" sz="1600" b="0" dirty="0">
                <a:solidFill>
                  <a:schemeClr val="bg1"/>
                </a:solidFill>
              </a:rPr>
              <a:t> </a:t>
            </a:r>
            <a:r>
              <a:rPr lang="en-US" sz="1600" b="0" dirty="0">
                <a:solidFill>
                  <a:schemeClr val="bg1"/>
                </a:solidFill>
              </a:rPr>
              <a:t>pa</a:t>
            </a:r>
            <a:r>
              <a:rPr lang="cs-CZ" sz="1600" b="0" dirty="0">
                <a:solidFill>
                  <a:schemeClr val="bg1"/>
                </a:solidFill>
              </a:rPr>
              <a:t>c</a:t>
            </a:r>
            <a:r>
              <a:rPr lang="en-US" sz="1600" b="0" dirty="0" err="1">
                <a:solidFill>
                  <a:schemeClr val="bg1"/>
                </a:solidFill>
              </a:rPr>
              <a:t>ient</a:t>
            </a:r>
            <a:r>
              <a:rPr lang="cs-CZ" sz="1600" b="0" dirty="0">
                <a:solidFill>
                  <a:schemeClr val="bg1"/>
                </a:solidFill>
              </a:rPr>
              <a:t>i</a:t>
            </a:r>
            <a:r>
              <a:rPr lang="en-US" sz="1600" b="0" dirty="0">
                <a:solidFill>
                  <a:schemeClr val="bg1"/>
                </a:solidFill>
              </a:rPr>
              <a:t> ≤2 </a:t>
            </a:r>
            <a:r>
              <a:rPr lang="cs-CZ" sz="1600" b="0" dirty="0">
                <a:solidFill>
                  <a:schemeClr val="bg1"/>
                </a:solidFill>
              </a:rPr>
              <a:t>roky od kvalifikovaného IM nebo </a:t>
            </a:r>
            <a:r>
              <a:rPr lang="en-US" sz="1600" b="0" dirty="0">
                <a:solidFill>
                  <a:schemeClr val="bg1"/>
                </a:solidFill>
              </a:rPr>
              <a:t>≤1 </a:t>
            </a:r>
            <a:r>
              <a:rPr lang="cs-CZ" sz="1600" b="0" dirty="0">
                <a:solidFill>
                  <a:schemeClr val="bg1"/>
                </a:solidFill>
              </a:rPr>
              <a:t>rok</a:t>
            </a:r>
            <a:r>
              <a:rPr lang="en-US" sz="1600" b="0" dirty="0">
                <a:solidFill>
                  <a:schemeClr val="bg1"/>
                </a:solidFill>
              </a:rPr>
              <a:t> </a:t>
            </a:r>
            <a:r>
              <a:rPr lang="cs-CZ" sz="1600" b="0" dirty="0">
                <a:solidFill>
                  <a:schemeClr val="bg1"/>
                </a:solidFill>
              </a:rPr>
              <a:t>od vysazení léčby inhibitorem receptoru pro ADP</a:t>
            </a:r>
            <a:br>
              <a:rPr lang="en-US" sz="1600" b="0" dirty="0">
                <a:solidFill>
                  <a:schemeClr val="bg1"/>
                </a:solidFill>
              </a:rPr>
            </a:br>
            <a:endParaRPr lang="en-GB" sz="1600" b="0"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161663751"/>
              </p:ext>
            </p:extLst>
          </p:nvPr>
        </p:nvGraphicFramePr>
        <p:xfrm>
          <a:off x="1414604" y="1591632"/>
          <a:ext cx="6243498" cy="3043336"/>
        </p:xfrm>
        <a:graphic>
          <a:graphicData uri="http://schemas.openxmlformats.org/drawingml/2006/table">
            <a:tbl>
              <a:tblPr firstRow="1">
                <a:tableStyleId>{3B4B98B0-60AC-42C2-AFA5-B58CD77FA1E5}</a:tableStyleId>
              </a:tblPr>
              <a:tblGrid>
                <a:gridCol w="2100712">
                  <a:extLst>
                    <a:ext uri="{9D8B030D-6E8A-4147-A177-3AD203B41FA5}">
                      <a16:colId xmlns:a16="http://schemas.microsoft.com/office/drawing/2014/main" val="20000"/>
                    </a:ext>
                  </a:extLst>
                </a:gridCol>
                <a:gridCol w="1724169">
                  <a:extLst>
                    <a:ext uri="{9D8B030D-6E8A-4147-A177-3AD203B41FA5}">
                      <a16:colId xmlns:a16="http://schemas.microsoft.com/office/drawing/2014/main" val="20001"/>
                    </a:ext>
                  </a:extLst>
                </a:gridCol>
                <a:gridCol w="1724169">
                  <a:extLst>
                    <a:ext uri="{9D8B030D-6E8A-4147-A177-3AD203B41FA5}">
                      <a16:colId xmlns:a16="http://schemas.microsoft.com/office/drawing/2014/main" val="20003"/>
                    </a:ext>
                  </a:extLst>
                </a:gridCol>
                <a:gridCol w="694448">
                  <a:extLst>
                    <a:ext uri="{9D8B030D-6E8A-4147-A177-3AD203B41FA5}">
                      <a16:colId xmlns:a16="http://schemas.microsoft.com/office/drawing/2014/main" val="2441211126"/>
                    </a:ext>
                  </a:extLst>
                </a:gridCol>
              </a:tblGrid>
              <a:tr h="274320">
                <a:tc>
                  <a:txBody>
                    <a:bodyPr/>
                    <a:lstStyle/>
                    <a:p>
                      <a:pPr algn="l">
                        <a:spcAft>
                          <a:spcPts val="0"/>
                        </a:spcAft>
                      </a:pPr>
                      <a:r>
                        <a:rPr lang="en-US" sz="900" b="1" dirty="0" err="1">
                          <a:solidFill>
                            <a:schemeClr val="bg1"/>
                          </a:solidFill>
                          <a:latin typeface="+mn-lt"/>
                          <a:ea typeface="+mn-ea"/>
                        </a:rPr>
                        <a:t>Chara</a:t>
                      </a:r>
                      <a:r>
                        <a:rPr lang="cs-CZ" sz="900" b="1" dirty="0">
                          <a:solidFill>
                            <a:schemeClr val="bg1"/>
                          </a:solidFill>
                          <a:latin typeface="+mn-lt"/>
                          <a:ea typeface="+mn-ea"/>
                        </a:rPr>
                        <a:t>k</a:t>
                      </a:r>
                      <a:r>
                        <a:rPr lang="en-US" sz="900" b="1" dirty="0" err="1">
                          <a:solidFill>
                            <a:schemeClr val="bg1"/>
                          </a:solidFill>
                          <a:latin typeface="+mn-lt"/>
                          <a:ea typeface="+mn-ea"/>
                        </a:rPr>
                        <a:t>teristi</a:t>
                      </a:r>
                      <a:r>
                        <a:rPr lang="cs-CZ" sz="900" b="1" dirty="0" err="1">
                          <a:solidFill>
                            <a:schemeClr val="bg1"/>
                          </a:solidFill>
                          <a:latin typeface="+mn-lt"/>
                          <a:ea typeface="+mn-ea"/>
                        </a:rPr>
                        <a:t>ka</a:t>
                      </a:r>
                      <a:endParaRPr lang="en-GB" sz="900" b="1" dirty="0">
                        <a:solidFill>
                          <a:schemeClr val="bg1"/>
                        </a:solidFill>
                        <a:latin typeface="+mn-lt"/>
                        <a:ea typeface="MS Mincho"/>
                      </a:endParaRPr>
                    </a:p>
                  </a:txBody>
                  <a:tcPr marL="54769" marR="54769" marT="0" marB="0" anchor="ctr">
                    <a:lnR w="3175"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spcAft>
                          <a:spcPts val="0"/>
                        </a:spcAft>
                      </a:pPr>
                      <a:r>
                        <a:rPr lang="en-US" sz="900" b="1" dirty="0" err="1">
                          <a:solidFill>
                            <a:srgbClr val="99CCFF"/>
                          </a:solidFill>
                        </a:rPr>
                        <a:t>Ti</a:t>
                      </a:r>
                      <a:r>
                        <a:rPr lang="cs-CZ" sz="900" b="1" dirty="0">
                          <a:solidFill>
                            <a:srgbClr val="99CCFF"/>
                          </a:solidFill>
                        </a:rPr>
                        <a:t>k</a:t>
                      </a:r>
                      <a:r>
                        <a:rPr lang="en-US" sz="900" b="1" dirty="0" err="1">
                          <a:solidFill>
                            <a:srgbClr val="99CCFF"/>
                          </a:solidFill>
                        </a:rPr>
                        <a:t>agrelor</a:t>
                      </a:r>
                      <a:r>
                        <a:rPr lang="en-US" sz="900" b="1" dirty="0">
                          <a:solidFill>
                            <a:srgbClr val="99CCFF"/>
                          </a:solidFill>
                        </a:rPr>
                        <a:t> 60 mg </a:t>
                      </a:r>
                      <a:r>
                        <a:rPr lang="cs-CZ" sz="900" b="1" dirty="0">
                          <a:solidFill>
                            <a:srgbClr val="99CCFF"/>
                          </a:solidFill>
                        </a:rPr>
                        <a:t>2xdenně</a:t>
                      </a:r>
                      <a:endParaRPr lang="en-GB" sz="900" b="1" dirty="0">
                        <a:solidFill>
                          <a:srgbClr val="99CCFF"/>
                        </a:solidFill>
                      </a:endParaRPr>
                    </a:p>
                    <a:p>
                      <a:pPr algn="ctr">
                        <a:spcAft>
                          <a:spcPts val="0"/>
                        </a:spcAft>
                      </a:pPr>
                      <a:r>
                        <a:rPr lang="en-US" sz="900" b="1" dirty="0">
                          <a:solidFill>
                            <a:srgbClr val="99CCFF"/>
                          </a:solidFill>
                        </a:rPr>
                        <a:t>N=5388</a:t>
                      </a:r>
                      <a:endParaRPr lang="en-GB" sz="900" b="1" dirty="0">
                        <a:solidFill>
                          <a:srgbClr val="99CCFF"/>
                        </a:solidFill>
                        <a:latin typeface="+mn-lt"/>
                        <a:ea typeface="MS Mincho"/>
                      </a:endParaRPr>
                    </a:p>
                  </a:txBody>
                  <a:tcPr marL="54769" marR="54769"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spcAft>
                          <a:spcPts val="0"/>
                        </a:spcAft>
                      </a:pPr>
                      <a:r>
                        <a:rPr lang="en-US" sz="900" b="1" dirty="0">
                          <a:solidFill>
                            <a:schemeClr val="bg2"/>
                          </a:solidFill>
                        </a:rPr>
                        <a:t>Placebo</a:t>
                      </a:r>
                      <a:endParaRPr lang="en-GB" sz="900" b="1" dirty="0">
                        <a:solidFill>
                          <a:schemeClr val="bg2"/>
                        </a:solidFill>
                      </a:endParaRPr>
                    </a:p>
                    <a:p>
                      <a:pPr algn="ctr">
                        <a:spcAft>
                          <a:spcPts val="0"/>
                        </a:spcAft>
                      </a:pPr>
                      <a:r>
                        <a:rPr lang="en-US" sz="900" b="1" dirty="0">
                          <a:solidFill>
                            <a:schemeClr val="bg2"/>
                          </a:solidFill>
                        </a:rPr>
                        <a:t>N=5391</a:t>
                      </a:r>
                      <a:endParaRPr lang="en-GB" sz="900" b="1" dirty="0">
                        <a:solidFill>
                          <a:schemeClr val="bg2"/>
                        </a:solidFill>
                        <a:latin typeface="+mn-lt"/>
                        <a:ea typeface="MS Mincho"/>
                      </a:endParaRPr>
                    </a:p>
                  </a:txBody>
                  <a:tcPr marL="54769" marR="54769"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spcAft>
                          <a:spcPts val="0"/>
                        </a:spcAft>
                      </a:pPr>
                      <a:r>
                        <a:rPr lang="en-GB" sz="900" b="1" i="1" kern="1200" dirty="0">
                          <a:solidFill>
                            <a:schemeClr val="bg1"/>
                          </a:solidFill>
                          <a:latin typeface="+mn-lt"/>
                          <a:ea typeface="+mn-ea"/>
                          <a:cs typeface="+mn-cs"/>
                        </a:rPr>
                        <a:t>P</a:t>
                      </a:r>
                      <a:r>
                        <a:rPr lang="en-GB" sz="900" b="1" kern="1200" dirty="0">
                          <a:solidFill>
                            <a:schemeClr val="bg1"/>
                          </a:solidFill>
                          <a:latin typeface="+mn-lt"/>
                          <a:ea typeface="+mn-ea"/>
                          <a:cs typeface="+mn-cs"/>
                        </a:rPr>
                        <a:t> value</a:t>
                      </a:r>
                    </a:p>
                  </a:txBody>
                  <a:tcPr marL="54769" marR="54769" marT="0" marB="0" anchor="ctr">
                    <a:lnL>
                      <a:noFill/>
                    </a:lnL>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38577">
                <a:tc>
                  <a:txBody>
                    <a:bodyPr/>
                    <a:lstStyle/>
                    <a:p>
                      <a:pPr marL="0" indent="0">
                        <a:lnSpc>
                          <a:spcPct val="100000"/>
                        </a:lnSpc>
                        <a:spcAft>
                          <a:spcPts val="0"/>
                        </a:spcAft>
                      </a:pPr>
                      <a:r>
                        <a:rPr lang="cs-CZ" sz="800" b="1" dirty="0">
                          <a:solidFill>
                            <a:schemeClr val="bg1"/>
                          </a:solidFill>
                          <a:latin typeface="+mn-lt"/>
                          <a:ea typeface="+mn-ea"/>
                        </a:rPr>
                        <a:t>věk</a:t>
                      </a:r>
                      <a:r>
                        <a:rPr lang="en-US" sz="800" b="1" dirty="0">
                          <a:solidFill>
                            <a:schemeClr val="bg1"/>
                          </a:solidFill>
                          <a:latin typeface="+mn-lt"/>
                          <a:ea typeface="+mn-ea"/>
                        </a:rPr>
                        <a:t>,</a:t>
                      </a:r>
                      <a:r>
                        <a:rPr lang="en-US" sz="800" b="1" baseline="0" dirty="0">
                          <a:solidFill>
                            <a:schemeClr val="bg1"/>
                          </a:solidFill>
                          <a:latin typeface="+mn-lt"/>
                          <a:ea typeface="+mn-ea"/>
                        </a:rPr>
                        <a:t> </a:t>
                      </a:r>
                      <a:r>
                        <a:rPr lang="cs-CZ" sz="800" b="1" baseline="0" dirty="0">
                          <a:solidFill>
                            <a:schemeClr val="bg1"/>
                          </a:solidFill>
                          <a:latin typeface="+mn-lt"/>
                          <a:ea typeface="+mn-ea"/>
                        </a:rPr>
                        <a:t>roky</a:t>
                      </a:r>
                      <a:r>
                        <a:rPr lang="en-US" sz="800" b="1" baseline="0" dirty="0">
                          <a:solidFill>
                            <a:schemeClr val="bg1"/>
                          </a:solidFill>
                          <a:latin typeface="+mn-lt"/>
                          <a:ea typeface="+mn-ea"/>
                        </a:rPr>
                        <a:t>, </a:t>
                      </a:r>
                      <a:r>
                        <a:rPr lang="en-US" sz="800" b="1" baseline="0" dirty="0" err="1">
                          <a:solidFill>
                            <a:schemeClr val="bg1"/>
                          </a:solidFill>
                          <a:latin typeface="+mn-lt"/>
                          <a:ea typeface="+mn-ea"/>
                        </a:rPr>
                        <a:t>medi</a:t>
                      </a:r>
                      <a:r>
                        <a:rPr lang="cs-CZ" sz="800" b="1" baseline="0" dirty="0">
                          <a:solidFill>
                            <a:schemeClr val="bg1"/>
                          </a:solidFill>
                          <a:latin typeface="+mn-lt"/>
                          <a:ea typeface="+mn-ea"/>
                        </a:rPr>
                        <a:t>á</a:t>
                      </a:r>
                      <a:r>
                        <a:rPr lang="en-US" sz="800" b="1" baseline="0" dirty="0">
                          <a:solidFill>
                            <a:schemeClr val="bg1"/>
                          </a:solidFill>
                          <a:latin typeface="+mn-lt"/>
                          <a:ea typeface="+mn-ea"/>
                        </a:rPr>
                        <a:t>n (IQR)</a:t>
                      </a:r>
                      <a:endParaRPr lang="en-GB" sz="800" b="1" dirty="0">
                        <a:solidFill>
                          <a:schemeClr val="bg1"/>
                        </a:solidFill>
                        <a:latin typeface="+mn-lt"/>
                        <a:ea typeface="MS Mincho"/>
                      </a:endParaRPr>
                    </a:p>
                  </a:txBody>
                  <a:tcPr marL="54769" marR="54769" marT="0" marB="0" anchor="ctr">
                    <a:lnT w="19050" cap="flat" cmpd="sng" algn="ctr">
                      <a:solidFill>
                        <a:schemeClr val="accent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baseline="0" dirty="0">
                          <a:solidFill>
                            <a:schemeClr val="bg1"/>
                          </a:solidFill>
                          <a:latin typeface="+mn-lt"/>
                          <a:ea typeface="+mn-ea"/>
                          <a:cs typeface="+mn-cs"/>
                        </a:rPr>
                        <a:t>65 (58–71)</a:t>
                      </a:r>
                    </a:p>
                  </a:txBody>
                  <a:tcPr marL="54769" marR="54769" marT="0" marB="0" anchor="ctr">
                    <a:lnT w="19050" cap="flat" cmpd="sng" algn="ctr">
                      <a:solidFill>
                        <a:schemeClr val="accent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baseline="0" dirty="0">
                          <a:solidFill>
                            <a:schemeClr val="bg1"/>
                          </a:solidFill>
                          <a:latin typeface="+mn-lt"/>
                          <a:ea typeface="+mn-ea"/>
                          <a:cs typeface="+mn-cs"/>
                        </a:rPr>
                        <a:t>65 (59–71)</a:t>
                      </a:r>
                    </a:p>
                  </a:txBody>
                  <a:tcPr marL="54769" marR="54769" marT="0" marB="0" anchor="ctr">
                    <a:lnT w="19050" cap="flat" cmpd="sng" algn="ctr">
                      <a:solidFill>
                        <a:schemeClr val="accent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baseline="0" dirty="0">
                          <a:solidFill>
                            <a:schemeClr val="bg1"/>
                          </a:solidFill>
                          <a:latin typeface="+mn-lt"/>
                          <a:ea typeface="+mn-ea"/>
                          <a:cs typeface="+mn-cs"/>
                        </a:rPr>
                        <a:t>0</a:t>
                      </a:r>
                      <a:r>
                        <a:rPr lang="cs-CZ" sz="800" b="1" kern="1200" baseline="0" dirty="0">
                          <a:solidFill>
                            <a:schemeClr val="bg1"/>
                          </a:solidFill>
                          <a:latin typeface="+mn-lt"/>
                          <a:ea typeface="+mn-ea"/>
                          <a:cs typeface="+mn-cs"/>
                        </a:rPr>
                        <a:t>,</a:t>
                      </a:r>
                      <a:r>
                        <a:rPr lang="en-US" sz="800" b="1" kern="1200" baseline="0" dirty="0">
                          <a:solidFill>
                            <a:schemeClr val="bg1"/>
                          </a:solidFill>
                          <a:latin typeface="+mn-lt"/>
                          <a:ea typeface="+mn-ea"/>
                          <a:cs typeface="+mn-cs"/>
                        </a:rPr>
                        <a:t>07</a:t>
                      </a:r>
                    </a:p>
                  </a:txBody>
                  <a:tcPr marL="54769" marR="54769" marT="0" marB="0" anchor="ctr">
                    <a:lnT w="190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2"/>
                  </a:ext>
                </a:extLst>
              </a:tr>
              <a:tr h="138577">
                <a:tc>
                  <a:txBody>
                    <a:bodyPr/>
                    <a:lstStyle/>
                    <a:p>
                      <a:pPr marL="0" indent="0">
                        <a:lnSpc>
                          <a:spcPct val="100000"/>
                        </a:lnSpc>
                        <a:spcAft>
                          <a:spcPts val="0"/>
                        </a:spcAft>
                      </a:pPr>
                      <a:r>
                        <a:rPr lang="cs-CZ" sz="800" b="1" dirty="0">
                          <a:solidFill>
                            <a:schemeClr val="bg1"/>
                          </a:solidFill>
                          <a:latin typeface="+mn-lt"/>
                          <a:ea typeface="MS Mincho"/>
                        </a:rPr>
                        <a:t>ženy</a:t>
                      </a:r>
                      <a:r>
                        <a:rPr lang="en-GB" sz="800" b="1" dirty="0">
                          <a:solidFill>
                            <a:schemeClr val="bg1"/>
                          </a:solidFill>
                          <a:latin typeface="+mn-lt"/>
                          <a:ea typeface="MS Mincho"/>
                        </a:rPr>
                        <a:t>, n (%)</a:t>
                      </a:r>
                    </a:p>
                  </a:txBody>
                  <a:tcPr marL="54769" marR="5476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baseline="0" dirty="0">
                          <a:solidFill>
                            <a:schemeClr val="bg1"/>
                          </a:solidFill>
                          <a:latin typeface="+mn-lt"/>
                          <a:ea typeface="+mn-ea"/>
                          <a:cs typeface="+mn-cs"/>
                        </a:rPr>
                        <a:t>1267 (23</a:t>
                      </a:r>
                      <a:r>
                        <a:rPr lang="cs-CZ" sz="800" b="1" kern="1200" baseline="0" dirty="0">
                          <a:solidFill>
                            <a:schemeClr val="bg1"/>
                          </a:solidFill>
                          <a:latin typeface="+mn-lt"/>
                          <a:ea typeface="+mn-ea"/>
                          <a:cs typeface="+mn-cs"/>
                        </a:rPr>
                        <a:t>,</a:t>
                      </a:r>
                      <a:r>
                        <a:rPr lang="en-US" sz="800" b="1" kern="1200" baseline="0" dirty="0">
                          <a:solidFill>
                            <a:schemeClr val="bg1"/>
                          </a:solidFill>
                          <a:latin typeface="+mn-lt"/>
                          <a:ea typeface="+mn-ea"/>
                          <a:cs typeface="+mn-cs"/>
                        </a:rPr>
                        <a:t>5)</a:t>
                      </a:r>
                    </a:p>
                  </a:txBody>
                  <a:tcPr marL="54769" marR="5476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baseline="0" dirty="0">
                          <a:solidFill>
                            <a:schemeClr val="bg1"/>
                          </a:solidFill>
                          <a:latin typeface="+mn-lt"/>
                          <a:ea typeface="+mn-ea"/>
                          <a:cs typeface="+mn-cs"/>
                        </a:rPr>
                        <a:t>1314 (24</a:t>
                      </a:r>
                      <a:r>
                        <a:rPr lang="cs-CZ" sz="800" b="1" kern="1200" baseline="0" dirty="0">
                          <a:solidFill>
                            <a:schemeClr val="bg1"/>
                          </a:solidFill>
                          <a:latin typeface="+mn-lt"/>
                          <a:ea typeface="+mn-ea"/>
                          <a:cs typeface="+mn-cs"/>
                        </a:rPr>
                        <a:t>,</a:t>
                      </a:r>
                      <a:r>
                        <a:rPr lang="en-US" sz="800" b="1" kern="1200" baseline="0" dirty="0">
                          <a:solidFill>
                            <a:schemeClr val="bg1"/>
                          </a:solidFill>
                          <a:latin typeface="+mn-lt"/>
                          <a:ea typeface="+mn-ea"/>
                          <a:cs typeface="+mn-cs"/>
                        </a:rPr>
                        <a:t>4)</a:t>
                      </a:r>
                    </a:p>
                  </a:txBody>
                  <a:tcPr marL="54769" marR="5476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baseline="0" dirty="0">
                          <a:solidFill>
                            <a:schemeClr val="bg1"/>
                          </a:solidFill>
                          <a:latin typeface="+mn-lt"/>
                          <a:ea typeface="+mn-ea"/>
                          <a:cs typeface="+mn-cs"/>
                        </a:rPr>
                        <a:t>0</a:t>
                      </a:r>
                      <a:r>
                        <a:rPr lang="cs-CZ" sz="800" b="1" kern="1200" baseline="0" dirty="0">
                          <a:solidFill>
                            <a:schemeClr val="bg1"/>
                          </a:solidFill>
                          <a:latin typeface="+mn-lt"/>
                          <a:ea typeface="+mn-ea"/>
                          <a:cs typeface="+mn-cs"/>
                        </a:rPr>
                        <a:t>,</a:t>
                      </a:r>
                      <a:r>
                        <a:rPr lang="en-US" sz="800" b="1" kern="1200" baseline="0" dirty="0">
                          <a:solidFill>
                            <a:schemeClr val="bg1"/>
                          </a:solidFill>
                          <a:latin typeface="+mn-lt"/>
                          <a:ea typeface="+mn-ea"/>
                          <a:cs typeface="+mn-cs"/>
                        </a:rPr>
                        <a:t>29</a:t>
                      </a:r>
                    </a:p>
                  </a:txBody>
                  <a:tcPr marL="54769" marR="54769" marT="0" marB="0" anchor="ctr"/>
                </a:tc>
                <a:extLst>
                  <a:ext uri="{0D108BD9-81ED-4DB2-BD59-A6C34878D82A}">
                    <a16:rowId xmlns:a16="http://schemas.microsoft.com/office/drawing/2014/main" val="3521608803"/>
                  </a:ext>
                </a:extLst>
              </a:tr>
              <a:tr h="138577">
                <a:tc>
                  <a:txBody>
                    <a:bodyPr/>
                    <a:lstStyle/>
                    <a:p>
                      <a:pPr marL="0" indent="0">
                        <a:lnSpc>
                          <a:spcPct val="100000"/>
                        </a:lnSpc>
                        <a:spcAft>
                          <a:spcPts val="0"/>
                        </a:spcAft>
                      </a:pPr>
                      <a:r>
                        <a:rPr lang="cs-CZ" sz="800" b="1" dirty="0">
                          <a:solidFill>
                            <a:schemeClr val="accent1"/>
                          </a:solidFill>
                          <a:latin typeface="+mn-lt"/>
                          <a:ea typeface="MS Mincho"/>
                        </a:rPr>
                        <a:t>Anamnéza</a:t>
                      </a:r>
                      <a:endParaRPr lang="en-GB" sz="800" b="1" dirty="0">
                        <a:solidFill>
                          <a:schemeClr val="accent1"/>
                        </a:solidFill>
                        <a:latin typeface="+mn-lt"/>
                        <a:ea typeface="MS Mincho"/>
                      </a:endParaRPr>
                    </a:p>
                  </a:txBody>
                  <a:tcPr marL="54769" marR="54769" marT="0" marB="0" anchor="ctr"/>
                </a:tc>
                <a:tc>
                  <a:txBody>
                    <a:bodyPr/>
                    <a:lstStyle/>
                    <a:p>
                      <a:pPr algn="ctr">
                        <a:lnSpc>
                          <a:spcPct val="100000"/>
                        </a:lnSpc>
                        <a:spcAft>
                          <a:spcPts val="0"/>
                        </a:spcAft>
                      </a:pPr>
                      <a:endParaRPr lang="en-GB" sz="800" b="1" kern="1200" baseline="0" dirty="0">
                        <a:solidFill>
                          <a:schemeClr val="bg1"/>
                        </a:solidFill>
                        <a:latin typeface="+mn-lt"/>
                        <a:ea typeface="+mn-ea"/>
                        <a:cs typeface="+mn-cs"/>
                      </a:endParaRPr>
                    </a:p>
                  </a:txBody>
                  <a:tcPr marL="54769" marR="54769" marT="0" marB="0" anchor="ctr"/>
                </a:tc>
                <a:tc>
                  <a:txBody>
                    <a:bodyPr/>
                    <a:lstStyle/>
                    <a:p>
                      <a:pPr algn="ctr">
                        <a:lnSpc>
                          <a:spcPct val="100000"/>
                        </a:lnSpc>
                        <a:spcAft>
                          <a:spcPts val="0"/>
                        </a:spcAft>
                      </a:pPr>
                      <a:endParaRPr lang="en-GB" sz="800" b="1" kern="1200" baseline="0" dirty="0">
                        <a:solidFill>
                          <a:schemeClr val="bg1"/>
                        </a:solidFill>
                        <a:latin typeface="+mn-lt"/>
                        <a:ea typeface="+mn-ea"/>
                        <a:cs typeface="+mn-cs"/>
                      </a:endParaRPr>
                    </a:p>
                  </a:txBody>
                  <a:tcPr marL="54769" marR="5476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kern="1200" baseline="0" dirty="0">
                        <a:solidFill>
                          <a:schemeClr val="bg1"/>
                        </a:solidFill>
                        <a:latin typeface="+mn-lt"/>
                        <a:ea typeface="+mn-ea"/>
                        <a:cs typeface="+mn-cs"/>
                      </a:endParaRPr>
                    </a:p>
                  </a:txBody>
                  <a:tcPr marL="54769" marR="54769" marT="0" marB="0" anchor="ctr"/>
                </a:tc>
                <a:extLst>
                  <a:ext uri="{0D108BD9-81ED-4DB2-BD59-A6C34878D82A}">
                    <a16:rowId xmlns:a16="http://schemas.microsoft.com/office/drawing/2014/main" val="276549944"/>
                  </a:ext>
                </a:extLst>
              </a:tr>
              <a:tr h="138577">
                <a:tc>
                  <a:txBody>
                    <a:bodyPr/>
                    <a:lstStyle/>
                    <a:p>
                      <a:pPr marL="180975" indent="0">
                        <a:lnSpc>
                          <a:spcPct val="100000"/>
                        </a:lnSpc>
                        <a:spcAft>
                          <a:spcPts val="0"/>
                        </a:spcAft>
                      </a:pPr>
                      <a:r>
                        <a:rPr lang="en-GB" sz="800" b="1" dirty="0" err="1">
                          <a:solidFill>
                            <a:schemeClr val="bg1"/>
                          </a:solidFill>
                          <a:latin typeface="+mn-lt"/>
                          <a:ea typeface="MS Mincho"/>
                        </a:rPr>
                        <a:t>Hyperten</a:t>
                      </a:r>
                      <a:r>
                        <a:rPr lang="cs-CZ" sz="800" b="1" dirty="0">
                          <a:solidFill>
                            <a:schemeClr val="bg1"/>
                          </a:solidFill>
                          <a:latin typeface="+mn-lt"/>
                          <a:ea typeface="MS Mincho"/>
                        </a:rPr>
                        <a:t>ze</a:t>
                      </a:r>
                      <a:r>
                        <a:rPr lang="en-GB" sz="800" b="1" dirty="0">
                          <a:solidFill>
                            <a:schemeClr val="bg1"/>
                          </a:solidFill>
                          <a:latin typeface="+mn-lt"/>
                          <a:ea typeface="MS Mincho"/>
                        </a:rPr>
                        <a:t> (%)</a:t>
                      </a:r>
                    </a:p>
                  </a:txBody>
                  <a:tcPr marL="54769" marR="54769" marT="0" marB="0" anchor="ctr"/>
                </a:tc>
                <a:tc>
                  <a:txBody>
                    <a:bodyPr/>
                    <a:lstStyle/>
                    <a:p>
                      <a:pPr algn="ctr">
                        <a:lnSpc>
                          <a:spcPct val="100000"/>
                        </a:lnSpc>
                        <a:spcAft>
                          <a:spcPts val="0"/>
                        </a:spcAft>
                      </a:pPr>
                      <a:r>
                        <a:rPr lang="en-GB" sz="800" b="1" kern="1200" baseline="0" dirty="0">
                          <a:solidFill>
                            <a:schemeClr val="bg1"/>
                          </a:solidFill>
                          <a:latin typeface="+mn-lt"/>
                          <a:ea typeface="+mn-ea"/>
                          <a:cs typeface="+mn-cs"/>
                        </a:rPr>
                        <a:t>78</a:t>
                      </a:r>
                    </a:p>
                  </a:txBody>
                  <a:tcPr marL="54769" marR="54769" marT="0" marB="0" anchor="ctr"/>
                </a:tc>
                <a:tc>
                  <a:txBody>
                    <a:bodyPr/>
                    <a:lstStyle/>
                    <a:p>
                      <a:pPr algn="ctr">
                        <a:lnSpc>
                          <a:spcPct val="100000"/>
                        </a:lnSpc>
                        <a:spcAft>
                          <a:spcPts val="0"/>
                        </a:spcAft>
                      </a:pPr>
                      <a:r>
                        <a:rPr lang="en-GB" sz="800" b="1" kern="1200" baseline="0" dirty="0">
                          <a:solidFill>
                            <a:schemeClr val="bg1"/>
                          </a:solidFill>
                          <a:latin typeface="+mn-lt"/>
                          <a:ea typeface="+mn-ea"/>
                          <a:cs typeface="+mn-cs"/>
                        </a:rPr>
                        <a:t>77</a:t>
                      </a:r>
                    </a:p>
                  </a:txBody>
                  <a:tcPr marL="54769" marR="54769" marT="0" marB="0" anchor="ct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baseline="0" dirty="0">
                          <a:solidFill>
                            <a:schemeClr val="bg1"/>
                          </a:solidFill>
                          <a:latin typeface="+mn-lt"/>
                          <a:ea typeface="+mn-ea"/>
                          <a:cs typeface="+mn-cs"/>
                        </a:rPr>
                        <a:t>All NS</a:t>
                      </a:r>
                    </a:p>
                  </a:txBody>
                  <a:tcPr marL="54769" marR="54769" marT="0" marB="0" anchor="ctr"/>
                </a:tc>
                <a:extLst>
                  <a:ext uri="{0D108BD9-81ED-4DB2-BD59-A6C34878D82A}">
                    <a16:rowId xmlns:a16="http://schemas.microsoft.com/office/drawing/2014/main" val="2940253855"/>
                  </a:ext>
                </a:extLst>
              </a:tr>
              <a:tr h="138577">
                <a:tc>
                  <a:txBody>
                    <a:bodyPr/>
                    <a:lstStyle/>
                    <a:p>
                      <a:pPr marL="180975" indent="0">
                        <a:lnSpc>
                          <a:spcPct val="100000"/>
                        </a:lnSpc>
                        <a:spcAft>
                          <a:spcPts val="0"/>
                        </a:spcAft>
                      </a:pPr>
                      <a:r>
                        <a:rPr lang="en-GB" sz="800" b="1" baseline="0" dirty="0">
                          <a:solidFill>
                            <a:schemeClr val="bg1"/>
                          </a:solidFill>
                          <a:latin typeface="+mn-lt"/>
                          <a:ea typeface="MS Mincho"/>
                        </a:rPr>
                        <a:t>Diabetes mellitus (%)</a:t>
                      </a:r>
                      <a:endParaRPr lang="en-GB" sz="800" b="1" dirty="0">
                        <a:solidFill>
                          <a:schemeClr val="bg1"/>
                        </a:solidFill>
                        <a:latin typeface="+mn-lt"/>
                        <a:ea typeface="MS Mincho"/>
                      </a:endParaRPr>
                    </a:p>
                  </a:txBody>
                  <a:tcPr marL="54769" marR="54769" marT="0" marB="0" anchor="ctr"/>
                </a:tc>
                <a:tc>
                  <a:txBody>
                    <a:bodyPr/>
                    <a:lstStyle/>
                    <a:p>
                      <a:pPr algn="ctr">
                        <a:lnSpc>
                          <a:spcPct val="100000"/>
                        </a:lnSpc>
                        <a:spcAft>
                          <a:spcPts val="0"/>
                        </a:spcAft>
                      </a:pPr>
                      <a:r>
                        <a:rPr lang="en-GB" sz="800" b="1" kern="1200" baseline="0" dirty="0">
                          <a:solidFill>
                            <a:schemeClr val="bg1"/>
                          </a:solidFill>
                          <a:latin typeface="+mn-lt"/>
                          <a:ea typeface="+mn-ea"/>
                          <a:cs typeface="+mn-cs"/>
                        </a:rPr>
                        <a:t>33</a:t>
                      </a:r>
                    </a:p>
                  </a:txBody>
                  <a:tcPr marL="54769" marR="54769" marT="0" marB="0" anchor="ctr"/>
                </a:tc>
                <a:tc>
                  <a:txBody>
                    <a:bodyPr/>
                    <a:lstStyle/>
                    <a:p>
                      <a:pPr algn="ctr">
                        <a:lnSpc>
                          <a:spcPct val="100000"/>
                        </a:lnSpc>
                        <a:spcAft>
                          <a:spcPts val="0"/>
                        </a:spcAft>
                      </a:pPr>
                      <a:r>
                        <a:rPr lang="en-GB" sz="800" b="1" kern="1200" baseline="0" dirty="0">
                          <a:solidFill>
                            <a:schemeClr val="bg1"/>
                          </a:solidFill>
                          <a:latin typeface="+mn-lt"/>
                          <a:ea typeface="+mn-ea"/>
                          <a:cs typeface="+mn-cs"/>
                        </a:rPr>
                        <a:t>32</a:t>
                      </a:r>
                    </a:p>
                  </a:txBody>
                  <a:tcPr marL="54769" marR="54769" marT="0" marB="0"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bg1"/>
                        </a:solidFill>
                        <a:latin typeface="+mn-lt"/>
                        <a:ea typeface="+mn-ea"/>
                        <a:cs typeface="+mn-cs"/>
                      </a:endParaRPr>
                    </a:p>
                  </a:txBody>
                  <a:tcPr marL="73025" marR="73025" marT="0" marB="0" anchor="ctr"/>
                </a:tc>
                <a:extLst>
                  <a:ext uri="{0D108BD9-81ED-4DB2-BD59-A6C34878D82A}">
                    <a16:rowId xmlns:a16="http://schemas.microsoft.com/office/drawing/2014/main" val="1362418198"/>
                  </a:ext>
                </a:extLst>
              </a:tr>
              <a:tr h="138577">
                <a:tc>
                  <a:txBody>
                    <a:bodyPr/>
                    <a:lstStyle/>
                    <a:p>
                      <a:pPr marL="180975" indent="0">
                        <a:lnSpc>
                          <a:spcPct val="100000"/>
                        </a:lnSpc>
                        <a:spcAft>
                          <a:spcPts val="0"/>
                        </a:spcAft>
                      </a:pPr>
                      <a:r>
                        <a:rPr lang="en-GB" sz="800" b="1" dirty="0" err="1">
                          <a:solidFill>
                            <a:schemeClr val="bg1"/>
                          </a:solidFill>
                          <a:latin typeface="+mn-lt"/>
                          <a:ea typeface="MS Mincho"/>
                        </a:rPr>
                        <a:t>Multivessel</a:t>
                      </a:r>
                      <a:r>
                        <a:rPr lang="en-GB" sz="800" b="1" dirty="0">
                          <a:solidFill>
                            <a:schemeClr val="bg1"/>
                          </a:solidFill>
                          <a:latin typeface="+mn-lt"/>
                          <a:ea typeface="MS Mincho"/>
                        </a:rPr>
                        <a:t> CAD (%)</a:t>
                      </a:r>
                    </a:p>
                  </a:txBody>
                  <a:tcPr marL="54769" marR="54769" marT="0" marB="0" anchor="ctr"/>
                </a:tc>
                <a:tc>
                  <a:txBody>
                    <a:bodyPr/>
                    <a:lstStyle/>
                    <a:p>
                      <a:pPr algn="ctr">
                        <a:lnSpc>
                          <a:spcPct val="100000"/>
                        </a:lnSpc>
                        <a:spcAft>
                          <a:spcPts val="0"/>
                        </a:spcAft>
                      </a:pPr>
                      <a:r>
                        <a:rPr lang="en-GB" sz="800" b="1" kern="1200" baseline="0" dirty="0">
                          <a:solidFill>
                            <a:schemeClr val="bg1"/>
                          </a:solidFill>
                          <a:latin typeface="+mn-lt"/>
                          <a:ea typeface="+mn-ea"/>
                          <a:cs typeface="+mn-cs"/>
                        </a:rPr>
                        <a:t>62</a:t>
                      </a:r>
                    </a:p>
                  </a:txBody>
                  <a:tcPr marL="54769" marR="54769" marT="0" marB="0" anchor="ctr"/>
                </a:tc>
                <a:tc>
                  <a:txBody>
                    <a:bodyPr/>
                    <a:lstStyle/>
                    <a:p>
                      <a:pPr algn="ctr">
                        <a:lnSpc>
                          <a:spcPct val="100000"/>
                        </a:lnSpc>
                        <a:spcAft>
                          <a:spcPts val="0"/>
                        </a:spcAft>
                      </a:pPr>
                      <a:r>
                        <a:rPr lang="en-GB" sz="800" b="1" kern="1200" baseline="0" dirty="0">
                          <a:solidFill>
                            <a:schemeClr val="bg1"/>
                          </a:solidFill>
                          <a:latin typeface="+mn-lt"/>
                          <a:ea typeface="+mn-ea"/>
                          <a:cs typeface="+mn-cs"/>
                        </a:rPr>
                        <a:t>61</a:t>
                      </a:r>
                    </a:p>
                  </a:txBody>
                  <a:tcPr marL="54769" marR="54769" marT="0" marB="0"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bg1"/>
                        </a:solidFill>
                        <a:latin typeface="+mn-lt"/>
                        <a:ea typeface="+mn-ea"/>
                        <a:cs typeface="+mn-cs"/>
                      </a:endParaRPr>
                    </a:p>
                  </a:txBody>
                  <a:tcPr marL="73025" marR="73025" marT="0" marB="0" anchor="ctr"/>
                </a:tc>
                <a:extLst>
                  <a:ext uri="{0D108BD9-81ED-4DB2-BD59-A6C34878D82A}">
                    <a16:rowId xmlns:a16="http://schemas.microsoft.com/office/drawing/2014/main" val="959967580"/>
                  </a:ext>
                </a:extLst>
              </a:tr>
              <a:tr h="183928">
                <a:tc>
                  <a:txBody>
                    <a:bodyPr/>
                    <a:lstStyle/>
                    <a:p>
                      <a:pPr marL="180975" indent="0">
                        <a:lnSpc>
                          <a:spcPct val="100000"/>
                        </a:lnSpc>
                        <a:spcAft>
                          <a:spcPts val="0"/>
                        </a:spcAft>
                      </a:pPr>
                      <a:r>
                        <a:rPr lang="en-GB" sz="800" b="1" baseline="0" dirty="0">
                          <a:solidFill>
                            <a:schemeClr val="bg1"/>
                          </a:solidFill>
                          <a:latin typeface="+mn-lt"/>
                          <a:ea typeface="MS Mincho"/>
                        </a:rPr>
                        <a:t>PCI, n (%)</a:t>
                      </a:r>
                      <a:endParaRPr lang="en-GB" sz="800" b="1" dirty="0">
                        <a:solidFill>
                          <a:schemeClr val="bg1"/>
                        </a:solidFill>
                        <a:latin typeface="+mn-lt"/>
                        <a:ea typeface="MS Mincho"/>
                      </a:endParaRPr>
                    </a:p>
                  </a:txBody>
                  <a:tcPr marL="54769" marR="5476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baseline="0" dirty="0">
                          <a:solidFill>
                            <a:schemeClr val="bg1"/>
                          </a:solidFill>
                          <a:latin typeface="+mn-lt"/>
                          <a:ea typeface="+mn-ea"/>
                          <a:cs typeface="+mn-cs"/>
                        </a:rPr>
                        <a:t>4584 (85</a:t>
                      </a:r>
                      <a:r>
                        <a:rPr lang="cs-CZ" sz="800" b="1" kern="1200" baseline="0" dirty="0">
                          <a:solidFill>
                            <a:schemeClr val="bg1"/>
                          </a:solidFill>
                          <a:latin typeface="+mn-lt"/>
                          <a:ea typeface="+mn-ea"/>
                          <a:cs typeface="+mn-cs"/>
                        </a:rPr>
                        <a:t>,</a:t>
                      </a:r>
                      <a:r>
                        <a:rPr lang="en-US" sz="800" b="1" kern="1200" baseline="0" dirty="0">
                          <a:solidFill>
                            <a:schemeClr val="bg1"/>
                          </a:solidFill>
                          <a:latin typeface="+mn-lt"/>
                          <a:ea typeface="+mn-ea"/>
                          <a:cs typeface="+mn-cs"/>
                        </a:rPr>
                        <a:t>1)</a:t>
                      </a:r>
                    </a:p>
                  </a:txBody>
                  <a:tcPr marL="54769" marR="5476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baseline="0" dirty="0">
                          <a:solidFill>
                            <a:schemeClr val="bg1"/>
                          </a:solidFill>
                          <a:latin typeface="+mn-lt"/>
                          <a:ea typeface="+mn-ea"/>
                          <a:cs typeface="+mn-cs"/>
                        </a:rPr>
                        <a:t>4563 (84</a:t>
                      </a:r>
                      <a:r>
                        <a:rPr lang="cs-CZ" sz="800" b="1" kern="1200" baseline="0" dirty="0">
                          <a:solidFill>
                            <a:schemeClr val="bg1"/>
                          </a:solidFill>
                          <a:latin typeface="+mn-lt"/>
                          <a:ea typeface="+mn-ea"/>
                          <a:cs typeface="+mn-cs"/>
                        </a:rPr>
                        <a:t>,</a:t>
                      </a:r>
                      <a:r>
                        <a:rPr lang="en-US" sz="800" b="1" kern="1200" baseline="0" dirty="0">
                          <a:solidFill>
                            <a:schemeClr val="bg1"/>
                          </a:solidFill>
                          <a:latin typeface="+mn-lt"/>
                          <a:ea typeface="+mn-ea"/>
                          <a:cs typeface="+mn-cs"/>
                        </a:rPr>
                        <a:t>7)</a:t>
                      </a:r>
                    </a:p>
                  </a:txBody>
                  <a:tcPr marL="54769" marR="54769" marT="0" marB="0" anchor="ctr"/>
                </a:tc>
                <a:tc>
                  <a:txBody>
                    <a:bodyPr/>
                    <a:lstStyle/>
                    <a:p>
                      <a:pPr algn="ctr">
                        <a:lnSpc>
                          <a:spcPct val="150000"/>
                        </a:lnSpc>
                        <a:spcBef>
                          <a:spcPts val="0"/>
                        </a:spcBef>
                        <a:spcAft>
                          <a:spcPts val="0"/>
                        </a:spcAft>
                      </a:pPr>
                      <a:r>
                        <a:rPr lang="en-US" sz="800" b="1" kern="1200" baseline="0" dirty="0">
                          <a:solidFill>
                            <a:schemeClr val="bg1"/>
                          </a:solidFill>
                          <a:latin typeface="+mn-lt"/>
                          <a:ea typeface="+mn-ea"/>
                          <a:cs typeface="+mn-cs"/>
                        </a:rPr>
                        <a:t>0</a:t>
                      </a:r>
                      <a:r>
                        <a:rPr lang="cs-CZ" sz="800" b="1" kern="1200" baseline="0" dirty="0">
                          <a:solidFill>
                            <a:schemeClr val="bg1"/>
                          </a:solidFill>
                          <a:latin typeface="+mn-lt"/>
                          <a:ea typeface="+mn-ea"/>
                          <a:cs typeface="+mn-cs"/>
                        </a:rPr>
                        <a:t>,</a:t>
                      </a:r>
                      <a:r>
                        <a:rPr lang="en-US" sz="800" b="1" kern="1200" baseline="0" dirty="0">
                          <a:solidFill>
                            <a:schemeClr val="bg1"/>
                          </a:solidFill>
                          <a:latin typeface="+mn-lt"/>
                          <a:ea typeface="+mn-ea"/>
                          <a:cs typeface="+mn-cs"/>
                        </a:rPr>
                        <a:t>53</a:t>
                      </a:r>
                    </a:p>
                  </a:txBody>
                  <a:tcPr marL="54769" marR="54769" marT="0" marB="0" anchor="ctr"/>
                </a:tc>
                <a:extLst>
                  <a:ext uri="{0D108BD9-81ED-4DB2-BD59-A6C34878D82A}">
                    <a16:rowId xmlns:a16="http://schemas.microsoft.com/office/drawing/2014/main" val="3823148626"/>
                  </a:ext>
                </a:extLst>
              </a:tr>
              <a:tr h="183928">
                <a:tc>
                  <a:txBody>
                    <a:bodyPr/>
                    <a:lstStyle/>
                    <a:p>
                      <a:pPr marL="180975" indent="0">
                        <a:lnSpc>
                          <a:spcPct val="100000"/>
                        </a:lnSpc>
                        <a:spcAft>
                          <a:spcPts val="0"/>
                        </a:spcAft>
                      </a:pPr>
                      <a:r>
                        <a:rPr lang="en-GB" sz="800" b="1" dirty="0">
                          <a:solidFill>
                            <a:schemeClr val="bg1"/>
                          </a:solidFill>
                          <a:latin typeface="+mn-lt"/>
                          <a:ea typeface="MS Mincho"/>
                        </a:rPr>
                        <a:t>2</a:t>
                      </a:r>
                      <a:r>
                        <a:rPr lang="cs-CZ" sz="800" b="1" dirty="0">
                          <a:solidFill>
                            <a:schemeClr val="bg1"/>
                          </a:solidFill>
                          <a:latin typeface="+mn-lt"/>
                          <a:ea typeface="MS Mincho"/>
                        </a:rPr>
                        <a:t>. </a:t>
                      </a:r>
                      <a:r>
                        <a:rPr lang="cs-CZ" sz="800" b="1" dirty="0" err="1">
                          <a:solidFill>
                            <a:schemeClr val="bg1"/>
                          </a:solidFill>
                          <a:latin typeface="+mn-lt"/>
                          <a:ea typeface="MS Mincho"/>
                        </a:rPr>
                        <a:t>předchzí</a:t>
                      </a:r>
                      <a:r>
                        <a:rPr lang="en-GB" sz="800" b="1" dirty="0">
                          <a:solidFill>
                            <a:schemeClr val="bg1"/>
                          </a:solidFill>
                          <a:latin typeface="+mn-lt"/>
                          <a:ea typeface="MS Mincho"/>
                        </a:rPr>
                        <a:t> </a:t>
                      </a:r>
                      <a:r>
                        <a:rPr lang="cs-CZ" sz="800" b="1" dirty="0">
                          <a:solidFill>
                            <a:schemeClr val="bg1"/>
                          </a:solidFill>
                          <a:latin typeface="+mn-lt"/>
                          <a:ea typeface="MS Mincho"/>
                        </a:rPr>
                        <a:t>I</a:t>
                      </a:r>
                      <a:r>
                        <a:rPr lang="en-GB" sz="800" b="1" dirty="0">
                          <a:solidFill>
                            <a:schemeClr val="bg1"/>
                          </a:solidFill>
                          <a:latin typeface="+mn-lt"/>
                          <a:ea typeface="MS Mincho"/>
                        </a:rPr>
                        <a:t>M, n (%)</a:t>
                      </a:r>
                    </a:p>
                  </a:txBody>
                  <a:tcPr marL="54769" marR="5476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baseline="0" dirty="0">
                          <a:solidFill>
                            <a:schemeClr val="bg1"/>
                          </a:solidFill>
                          <a:latin typeface="+mn-lt"/>
                          <a:ea typeface="+mn-ea"/>
                          <a:cs typeface="+mn-cs"/>
                        </a:rPr>
                        <a:t>884 (16</a:t>
                      </a:r>
                      <a:r>
                        <a:rPr lang="cs-CZ" sz="800" b="1" kern="1200" baseline="0" dirty="0">
                          <a:solidFill>
                            <a:schemeClr val="bg1"/>
                          </a:solidFill>
                          <a:latin typeface="+mn-lt"/>
                          <a:ea typeface="+mn-ea"/>
                          <a:cs typeface="+mn-cs"/>
                        </a:rPr>
                        <a:t>,</a:t>
                      </a:r>
                      <a:r>
                        <a:rPr lang="en-US" sz="800" b="1" kern="1200" baseline="0" dirty="0">
                          <a:solidFill>
                            <a:schemeClr val="bg1"/>
                          </a:solidFill>
                          <a:latin typeface="+mn-lt"/>
                          <a:ea typeface="+mn-ea"/>
                          <a:cs typeface="+mn-cs"/>
                        </a:rPr>
                        <a:t>4)</a:t>
                      </a:r>
                    </a:p>
                  </a:txBody>
                  <a:tcPr marL="54769" marR="5476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baseline="0" dirty="0">
                          <a:solidFill>
                            <a:schemeClr val="bg1"/>
                          </a:solidFill>
                          <a:latin typeface="+mn-lt"/>
                          <a:ea typeface="+mn-ea"/>
                          <a:cs typeface="+mn-cs"/>
                        </a:rPr>
                        <a:t>900 (16</a:t>
                      </a:r>
                      <a:r>
                        <a:rPr lang="cs-CZ" sz="800" b="1" kern="1200" baseline="0" dirty="0">
                          <a:solidFill>
                            <a:schemeClr val="bg1"/>
                          </a:solidFill>
                          <a:latin typeface="+mn-lt"/>
                          <a:ea typeface="+mn-ea"/>
                          <a:cs typeface="+mn-cs"/>
                        </a:rPr>
                        <a:t>,</a:t>
                      </a:r>
                      <a:r>
                        <a:rPr lang="en-US" sz="800" b="1" kern="1200" baseline="0" dirty="0">
                          <a:solidFill>
                            <a:schemeClr val="bg1"/>
                          </a:solidFill>
                          <a:latin typeface="+mn-lt"/>
                          <a:ea typeface="+mn-ea"/>
                          <a:cs typeface="+mn-cs"/>
                        </a:rPr>
                        <a:t>7)</a:t>
                      </a:r>
                    </a:p>
                  </a:txBody>
                  <a:tcPr marL="54769" marR="54769" marT="0" marB="0" anchor="ctr"/>
                </a:tc>
                <a:tc>
                  <a:txBody>
                    <a:bodyPr/>
                    <a:lstStyle/>
                    <a:p>
                      <a:pPr algn="ctr">
                        <a:lnSpc>
                          <a:spcPct val="150000"/>
                        </a:lnSpc>
                        <a:spcBef>
                          <a:spcPts val="0"/>
                        </a:spcBef>
                        <a:spcAft>
                          <a:spcPts val="0"/>
                        </a:spcAft>
                      </a:pPr>
                      <a:r>
                        <a:rPr lang="en-US" sz="800" b="1" kern="1200" baseline="0" dirty="0">
                          <a:solidFill>
                            <a:schemeClr val="bg1"/>
                          </a:solidFill>
                          <a:latin typeface="+mn-lt"/>
                          <a:ea typeface="+mn-ea"/>
                          <a:cs typeface="+mn-cs"/>
                        </a:rPr>
                        <a:t>0</a:t>
                      </a:r>
                      <a:r>
                        <a:rPr lang="cs-CZ" sz="800" b="1" kern="1200" baseline="0" dirty="0">
                          <a:solidFill>
                            <a:schemeClr val="bg1"/>
                          </a:solidFill>
                          <a:latin typeface="+mn-lt"/>
                          <a:ea typeface="+mn-ea"/>
                          <a:cs typeface="+mn-cs"/>
                        </a:rPr>
                        <a:t>,</a:t>
                      </a:r>
                      <a:r>
                        <a:rPr lang="en-US" sz="800" b="1" kern="1200" baseline="0" dirty="0">
                          <a:solidFill>
                            <a:schemeClr val="bg1"/>
                          </a:solidFill>
                          <a:latin typeface="+mn-lt"/>
                          <a:ea typeface="+mn-ea"/>
                          <a:cs typeface="+mn-cs"/>
                        </a:rPr>
                        <a:t>69</a:t>
                      </a:r>
                    </a:p>
                  </a:txBody>
                  <a:tcPr marL="54769" marR="54769" marT="0" marB="0" anchor="ctr"/>
                </a:tc>
                <a:extLst>
                  <a:ext uri="{0D108BD9-81ED-4DB2-BD59-A6C34878D82A}">
                    <a16:rowId xmlns:a16="http://schemas.microsoft.com/office/drawing/2014/main" val="4051840686"/>
                  </a:ext>
                </a:extLst>
              </a:tr>
              <a:tr h="183928">
                <a:tc>
                  <a:txBody>
                    <a:bodyPr/>
                    <a:lstStyle/>
                    <a:p>
                      <a:pPr marL="180975" indent="0">
                        <a:lnSpc>
                          <a:spcPct val="100000"/>
                        </a:lnSpc>
                        <a:spcAft>
                          <a:spcPts val="0"/>
                        </a:spcAft>
                      </a:pPr>
                      <a:r>
                        <a:rPr lang="en-GB" sz="800" b="1" dirty="0" err="1">
                          <a:solidFill>
                            <a:schemeClr val="bg1"/>
                          </a:solidFill>
                          <a:latin typeface="+mn-lt"/>
                          <a:ea typeface="MS Mincho"/>
                        </a:rPr>
                        <a:t>eGFR</a:t>
                      </a:r>
                      <a:r>
                        <a:rPr lang="en-GB" sz="800" b="1" dirty="0">
                          <a:solidFill>
                            <a:schemeClr val="bg1"/>
                          </a:solidFill>
                          <a:latin typeface="+mn-lt"/>
                          <a:ea typeface="MS Mincho"/>
                        </a:rPr>
                        <a:t> &gt;60 mL/min/1.73</a:t>
                      </a:r>
                      <a:r>
                        <a:rPr lang="en-GB" sz="800" b="1" baseline="0" dirty="0">
                          <a:solidFill>
                            <a:schemeClr val="bg1"/>
                          </a:solidFill>
                          <a:latin typeface="+mn-lt"/>
                          <a:ea typeface="MS Mincho"/>
                        </a:rPr>
                        <a:t> m</a:t>
                      </a:r>
                      <a:r>
                        <a:rPr lang="en-GB" sz="800" b="1" baseline="30000" dirty="0">
                          <a:solidFill>
                            <a:schemeClr val="bg1"/>
                          </a:solidFill>
                          <a:latin typeface="+mn-lt"/>
                          <a:ea typeface="MS Mincho"/>
                        </a:rPr>
                        <a:t>2</a:t>
                      </a:r>
                      <a:endParaRPr lang="en-GB" sz="800" b="1" dirty="0">
                        <a:solidFill>
                          <a:schemeClr val="bg1"/>
                        </a:solidFill>
                        <a:latin typeface="+mn-lt"/>
                        <a:ea typeface="MS Mincho"/>
                      </a:endParaRPr>
                    </a:p>
                  </a:txBody>
                  <a:tcPr marL="54769" marR="5476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baseline="0" dirty="0">
                          <a:solidFill>
                            <a:schemeClr val="bg1"/>
                          </a:solidFill>
                          <a:latin typeface="+mn-lt"/>
                          <a:ea typeface="+mn-ea"/>
                          <a:cs typeface="+mn-cs"/>
                        </a:rPr>
                        <a:t>4138 (77</a:t>
                      </a:r>
                      <a:r>
                        <a:rPr lang="cs-CZ" sz="800" b="1" kern="1200" baseline="0" dirty="0">
                          <a:solidFill>
                            <a:schemeClr val="bg1"/>
                          </a:solidFill>
                          <a:latin typeface="+mn-lt"/>
                          <a:ea typeface="+mn-ea"/>
                          <a:cs typeface="+mn-cs"/>
                        </a:rPr>
                        <a:t>,</a:t>
                      </a:r>
                      <a:r>
                        <a:rPr lang="en-US" sz="800" b="1" kern="1200" baseline="0" dirty="0">
                          <a:solidFill>
                            <a:schemeClr val="bg1"/>
                          </a:solidFill>
                          <a:latin typeface="+mn-lt"/>
                          <a:ea typeface="+mn-ea"/>
                          <a:cs typeface="+mn-cs"/>
                        </a:rPr>
                        <a:t>8 )</a:t>
                      </a:r>
                    </a:p>
                  </a:txBody>
                  <a:tcPr marL="54769" marR="5476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baseline="0" dirty="0">
                          <a:solidFill>
                            <a:schemeClr val="bg1"/>
                          </a:solidFill>
                          <a:latin typeface="+mn-lt"/>
                          <a:ea typeface="+mn-ea"/>
                          <a:cs typeface="+mn-cs"/>
                        </a:rPr>
                        <a:t>4091 (76</a:t>
                      </a:r>
                      <a:r>
                        <a:rPr lang="cs-CZ" sz="800" b="1" kern="1200" baseline="0" dirty="0">
                          <a:solidFill>
                            <a:schemeClr val="bg1"/>
                          </a:solidFill>
                          <a:latin typeface="+mn-lt"/>
                          <a:ea typeface="+mn-ea"/>
                          <a:cs typeface="+mn-cs"/>
                        </a:rPr>
                        <a:t>,</a:t>
                      </a:r>
                      <a:r>
                        <a:rPr lang="en-US" sz="800" b="1" kern="1200" baseline="0" dirty="0">
                          <a:solidFill>
                            <a:schemeClr val="bg1"/>
                          </a:solidFill>
                          <a:latin typeface="+mn-lt"/>
                          <a:ea typeface="+mn-ea"/>
                          <a:cs typeface="+mn-cs"/>
                        </a:rPr>
                        <a:t>8)</a:t>
                      </a:r>
                    </a:p>
                  </a:txBody>
                  <a:tcPr marL="54769" marR="54769" marT="0" marB="0" anchor="ctr"/>
                </a:tc>
                <a:tc>
                  <a:txBody>
                    <a:bodyPr/>
                    <a:lstStyle/>
                    <a:p>
                      <a:pPr algn="ctr">
                        <a:lnSpc>
                          <a:spcPct val="150000"/>
                        </a:lnSpc>
                        <a:spcBef>
                          <a:spcPts val="0"/>
                        </a:spcBef>
                        <a:spcAft>
                          <a:spcPts val="0"/>
                        </a:spcAft>
                      </a:pPr>
                      <a:r>
                        <a:rPr lang="en-US" sz="800" b="1" kern="1200" baseline="0" dirty="0">
                          <a:solidFill>
                            <a:schemeClr val="bg1"/>
                          </a:solidFill>
                          <a:latin typeface="+mn-lt"/>
                          <a:ea typeface="+mn-ea"/>
                          <a:cs typeface="+mn-cs"/>
                        </a:rPr>
                        <a:t>0</a:t>
                      </a:r>
                      <a:r>
                        <a:rPr lang="cs-CZ" sz="800" b="1" kern="1200" baseline="0" dirty="0">
                          <a:solidFill>
                            <a:schemeClr val="bg1"/>
                          </a:solidFill>
                          <a:latin typeface="+mn-lt"/>
                          <a:ea typeface="+mn-ea"/>
                          <a:cs typeface="+mn-cs"/>
                        </a:rPr>
                        <a:t>,</a:t>
                      </a:r>
                      <a:r>
                        <a:rPr lang="en-US" sz="800" b="1" kern="1200" baseline="0" dirty="0">
                          <a:solidFill>
                            <a:schemeClr val="bg1"/>
                          </a:solidFill>
                          <a:latin typeface="+mn-lt"/>
                          <a:ea typeface="+mn-ea"/>
                          <a:cs typeface="+mn-cs"/>
                        </a:rPr>
                        <a:t>18</a:t>
                      </a:r>
                    </a:p>
                  </a:txBody>
                  <a:tcPr marL="54769" marR="54769" marT="0" marB="0" anchor="ctr"/>
                </a:tc>
                <a:extLst>
                  <a:ext uri="{0D108BD9-81ED-4DB2-BD59-A6C34878D82A}">
                    <a16:rowId xmlns:a16="http://schemas.microsoft.com/office/drawing/2014/main" val="4044347182"/>
                  </a:ext>
                </a:extLst>
              </a:tr>
              <a:tr h="138577">
                <a:tc>
                  <a:txBody>
                    <a:bodyPr/>
                    <a:lstStyle/>
                    <a:p>
                      <a:pPr>
                        <a:lnSpc>
                          <a:spcPct val="100000"/>
                        </a:lnSpc>
                        <a:spcAft>
                          <a:spcPts val="0"/>
                        </a:spcAft>
                      </a:pPr>
                      <a:r>
                        <a:rPr lang="cs-CZ" sz="800" b="1" kern="1200" dirty="0">
                          <a:solidFill>
                            <a:schemeClr val="accent1"/>
                          </a:solidFill>
                          <a:latin typeface="+mn-lt"/>
                          <a:ea typeface="MS Mincho"/>
                          <a:cs typeface="+mn-cs"/>
                        </a:rPr>
                        <a:t>Medikace při zařazení do studie</a:t>
                      </a:r>
                      <a:endParaRPr lang="en-GB" sz="800" b="1" kern="1200" dirty="0">
                        <a:solidFill>
                          <a:schemeClr val="accent1"/>
                        </a:solidFill>
                        <a:latin typeface="+mn-lt"/>
                        <a:ea typeface="MS Mincho"/>
                        <a:cs typeface="+mn-cs"/>
                      </a:endParaRPr>
                    </a:p>
                  </a:txBody>
                  <a:tcPr marL="54769" marR="54769" marT="0" marB="0" anchor="ctr"/>
                </a:tc>
                <a:tc>
                  <a:txBody>
                    <a:bodyPr/>
                    <a:lstStyle/>
                    <a:p>
                      <a:pPr algn="ctr">
                        <a:lnSpc>
                          <a:spcPct val="100000"/>
                        </a:lnSpc>
                        <a:spcAft>
                          <a:spcPts val="0"/>
                        </a:spcAft>
                      </a:pPr>
                      <a:endParaRPr lang="en-GB" sz="800" b="1" kern="1200" baseline="0" dirty="0">
                        <a:solidFill>
                          <a:schemeClr val="bg1"/>
                        </a:solidFill>
                        <a:latin typeface="+mn-lt"/>
                        <a:ea typeface="+mn-ea"/>
                        <a:cs typeface="+mn-cs"/>
                      </a:endParaRPr>
                    </a:p>
                  </a:txBody>
                  <a:tcPr marL="54769" marR="54769" marT="0" marB="0" anchor="ctr"/>
                </a:tc>
                <a:tc>
                  <a:txBody>
                    <a:bodyPr/>
                    <a:lstStyle/>
                    <a:p>
                      <a:pPr algn="ctr">
                        <a:lnSpc>
                          <a:spcPct val="100000"/>
                        </a:lnSpc>
                        <a:spcAft>
                          <a:spcPts val="0"/>
                        </a:spcAft>
                      </a:pPr>
                      <a:endParaRPr lang="en-GB" sz="800" b="1" kern="1200" baseline="0" dirty="0">
                        <a:solidFill>
                          <a:schemeClr val="bg1"/>
                        </a:solidFill>
                        <a:latin typeface="+mn-lt"/>
                        <a:ea typeface="+mn-ea"/>
                        <a:cs typeface="+mn-cs"/>
                      </a:endParaRPr>
                    </a:p>
                  </a:txBody>
                  <a:tcPr marL="54769" marR="5476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kern="1200" baseline="0" dirty="0">
                        <a:solidFill>
                          <a:schemeClr val="bg1"/>
                        </a:solidFill>
                        <a:latin typeface="+mn-lt"/>
                        <a:ea typeface="+mn-ea"/>
                        <a:cs typeface="+mn-cs"/>
                      </a:endParaRPr>
                    </a:p>
                  </a:txBody>
                  <a:tcPr marL="54769" marR="54769" marT="0" marB="0" anchor="ctr"/>
                </a:tc>
                <a:extLst>
                  <a:ext uri="{0D108BD9-81ED-4DB2-BD59-A6C34878D82A}">
                    <a16:rowId xmlns:a16="http://schemas.microsoft.com/office/drawing/2014/main" val="4287865426"/>
                  </a:ext>
                </a:extLst>
              </a:tr>
              <a:tr h="138577">
                <a:tc>
                  <a:txBody>
                    <a:bodyPr/>
                    <a:lstStyle/>
                    <a:p>
                      <a:pPr marL="180975" indent="0">
                        <a:lnSpc>
                          <a:spcPct val="100000"/>
                        </a:lnSpc>
                        <a:spcAft>
                          <a:spcPts val="0"/>
                        </a:spcAft>
                      </a:pPr>
                      <a:r>
                        <a:rPr lang="en-GB" sz="800" b="1" dirty="0">
                          <a:solidFill>
                            <a:schemeClr val="bg1"/>
                          </a:solidFill>
                          <a:latin typeface="+mn-lt"/>
                          <a:ea typeface="MS Mincho"/>
                        </a:rPr>
                        <a:t>ASA (%)</a:t>
                      </a:r>
                    </a:p>
                  </a:txBody>
                  <a:tcPr marL="54769" marR="54769" marT="0" marB="0" anchor="ctr"/>
                </a:tc>
                <a:tc>
                  <a:txBody>
                    <a:bodyPr/>
                    <a:lstStyle/>
                    <a:p>
                      <a:pPr algn="ctr">
                        <a:lnSpc>
                          <a:spcPct val="100000"/>
                        </a:lnSpc>
                        <a:spcAft>
                          <a:spcPts val="0"/>
                        </a:spcAft>
                      </a:pPr>
                      <a:r>
                        <a:rPr lang="en-GB" sz="800" b="1" kern="1200" baseline="0" dirty="0">
                          <a:solidFill>
                            <a:schemeClr val="bg1"/>
                          </a:solidFill>
                          <a:latin typeface="+mn-lt"/>
                          <a:ea typeface="+mn-ea"/>
                          <a:cs typeface="+mn-cs"/>
                        </a:rPr>
                        <a:t>99.9</a:t>
                      </a:r>
                    </a:p>
                  </a:txBody>
                  <a:tcPr marL="54769" marR="54769" marT="0" marB="0" anchor="ctr"/>
                </a:tc>
                <a:tc>
                  <a:txBody>
                    <a:bodyPr/>
                    <a:lstStyle/>
                    <a:p>
                      <a:pPr algn="ctr">
                        <a:lnSpc>
                          <a:spcPct val="100000"/>
                        </a:lnSpc>
                        <a:spcAft>
                          <a:spcPts val="0"/>
                        </a:spcAft>
                      </a:pPr>
                      <a:r>
                        <a:rPr lang="en-GB" sz="800" b="1" kern="1200" baseline="0" dirty="0">
                          <a:solidFill>
                            <a:schemeClr val="bg1"/>
                          </a:solidFill>
                          <a:latin typeface="+mn-lt"/>
                          <a:ea typeface="+mn-ea"/>
                          <a:cs typeface="+mn-cs"/>
                        </a:rPr>
                        <a:t>99</a:t>
                      </a:r>
                      <a:r>
                        <a:rPr lang="cs-CZ" sz="800" b="1" kern="1200" baseline="0" dirty="0">
                          <a:solidFill>
                            <a:schemeClr val="bg1"/>
                          </a:solidFill>
                          <a:latin typeface="+mn-lt"/>
                          <a:ea typeface="+mn-ea"/>
                          <a:cs typeface="+mn-cs"/>
                        </a:rPr>
                        <a:t>,</a:t>
                      </a:r>
                      <a:r>
                        <a:rPr lang="en-GB" sz="800" b="1" kern="1200" baseline="0" dirty="0">
                          <a:solidFill>
                            <a:schemeClr val="bg1"/>
                          </a:solidFill>
                          <a:latin typeface="+mn-lt"/>
                          <a:ea typeface="+mn-ea"/>
                          <a:cs typeface="+mn-cs"/>
                        </a:rPr>
                        <a:t>8</a:t>
                      </a:r>
                    </a:p>
                  </a:txBody>
                  <a:tcPr marL="54769" marR="54769" marT="0" marB="0" anchor="ct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baseline="0" dirty="0">
                          <a:solidFill>
                            <a:schemeClr val="bg1"/>
                          </a:solidFill>
                          <a:latin typeface="+mn-lt"/>
                          <a:ea typeface="+mn-ea"/>
                          <a:cs typeface="+mn-cs"/>
                        </a:rPr>
                        <a:t>All NS</a:t>
                      </a:r>
                    </a:p>
                  </a:txBody>
                  <a:tcPr marL="54769" marR="54769" marT="0" marB="0" anchor="ctr"/>
                </a:tc>
                <a:extLst>
                  <a:ext uri="{0D108BD9-81ED-4DB2-BD59-A6C34878D82A}">
                    <a16:rowId xmlns:a16="http://schemas.microsoft.com/office/drawing/2014/main" val="2059543522"/>
                  </a:ext>
                </a:extLst>
              </a:tr>
              <a:tr h="138577">
                <a:tc>
                  <a:txBody>
                    <a:bodyPr/>
                    <a:lstStyle/>
                    <a:p>
                      <a:pPr marL="180975" indent="0">
                        <a:lnSpc>
                          <a:spcPct val="100000"/>
                        </a:lnSpc>
                        <a:spcAft>
                          <a:spcPts val="0"/>
                        </a:spcAft>
                      </a:pPr>
                      <a:r>
                        <a:rPr lang="en-GB" sz="800" b="1" dirty="0">
                          <a:solidFill>
                            <a:schemeClr val="bg1"/>
                          </a:solidFill>
                          <a:latin typeface="+mn-lt"/>
                          <a:ea typeface="MS Mincho"/>
                        </a:rPr>
                        <a:t>Statin (%)</a:t>
                      </a:r>
                    </a:p>
                  </a:txBody>
                  <a:tcPr marL="54769" marR="54769" marT="0" marB="0" anchor="ctr"/>
                </a:tc>
                <a:tc>
                  <a:txBody>
                    <a:bodyPr/>
                    <a:lstStyle/>
                    <a:p>
                      <a:pPr algn="ctr">
                        <a:lnSpc>
                          <a:spcPct val="100000"/>
                        </a:lnSpc>
                        <a:spcAft>
                          <a:spcPts val="0"/>
                        </a:spcAft>
                      </a:pPr>
                      <a:r>
                        <a:rPr lang="en-GB" sz="800" b="1" kern="1200" baseline="0" dirty="0">
                          <a:solidFill>
                            <a:schemeClr val="bg1"/>
                          </a:solidFill>
                          <a:latin typeface="+mn-lt"/>
                          <a:ea typeface="+mn-ea"/>
                          <a:cs typeface="+mn-cs"/>
                        </a:rPr>
                        <a:t>93</a:t>
                      </a:r>
                    </a:p>
                  </a:txBody>
                  <a:tcPr marL="54769" marR="54769" marT="0" marB="0" anchor="ctr"/>
                </a:tc>
                <a:tc>
                  <a:txBody>
                    <a:bodyPr/>
                    <a:lstStyle/>
                    <a:p>
                      <a:pPr algn="ctr">
                        <a:lnSpc>
                          <a:spcPct val="100000"/>
                        </a:lnSpc>
                        <a:spcAft>
                          <a:spcPts val="0"/>
                        </a:spcAft>
                      </a:pPr>
                      <a:r>
                        <a:rPr lang="en-GB" sz="800" b="1" kern="1200" baseline="0" dirty="0">
                          <a:solidFill>
                            <a:schemeClr val="bg1"/>
                          </a:solidFill>
                          <a:latin typeface="+mn-lt"/>
                          <a:ea typeface="+mn-ea"/>
                          <a:cs typeface="+mn-cs"/>
                        </a:rPr>
                        <a:t>94</a:t>
                      </a:r>
                    </a:p>
                  </a:txBody>
                  <a:tcPr marL="54769" marR="54769" marT="0" marB="0"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bg1"/>
                        </a:solidFill>
                        <a:latin typeface="+mn-lt"/>
                        <a:ea typeface="+mn-ea"/>
                        <a:cs typeface="+mn-cs"/>
                      </a:endParaRPr>
                    </a:p>
                  </a:txBody>
                  <a:tcPr marL="73025" marR="73025" marT="0" marB="0" anchor="ctr"/>
                </a:tc>
                <a:extLst>
                  <a:ext uri="{0D108BD9-81ED-4DB2-BD59-A6C34878D82A}">
                    <a16:rowId xmlns:a16="http://schemas.microsoft.com/office/drawing/2014/main" val="3582226347"/>
                  </a:ext>
                </a:extLst>
              </a:tr>
              <a:tr h="138577">
                <a:tc>
                  <a:txBody>
                    <a:bodyPr/>
                    <a:lstStyle/>
                    <a:p>
                      <a:pPr marL="180975" indent="0">
                        <a:lnSpc>
                          <a:spcPct val="100000"/>
                        </a:lnSpc>
                        <a:spcAft>
                          <a:spcPts val="0"/>
                        </a:spcAft>
                      </a:pPr>
                      <a:r>
                        <a:rPr lang="en-GB" sz="800" b="1" dirty="0">
                          <a:solidFill>
                            <a:schemeClr val="bg1"/>
                          </a:solidFill>
                          <a:latin typeface="+mn-lt"/>
                          <a:ea typeface="MS Mincho"/>
                        </a:rPr>
                        <a:t>Beta-</a:t>
                      </a:r>
                      <a:r>
                        <a:rPr lang="en-GB" sz="800" b="1" dirty="0" err="1">
                          <a:solidFill>
                            <a:schemeClr val="bg1"/>
                          </a:solidFill>
                          <a:latin typeface="+mn-lt"/>
                          <a:ea typeface="MS Mincho"/>
                        </a:rPr>
                        <a:t>blo</a:t>
                      </a:r>
                      <a:r>
                        <a:rPr lang="cs-CZ" sz="800" b="1" dirty="0" err="1">
                          <a:solidFill>
                            <a:schemeClr val="bg1"/>
                          </a:solidFill>
                          <a:latin typeface="+mn-lt"/>
                          <a:ea typeface="MS Mincho"/>
                        </a:rPr>
                        <a:t>kátor</a:t>
                      </a:r>
                      <a:r>
                        <a:rPr lang="en-GB" sz="800" b="1" dirty="0">
                          <a:solidFill>
                            <a:schemeClr val="bg1"/>
                          </a:solidFill>
                          <a:latin typeface="+mn-lt"/>
                          <a:ea typeface="MS Mincho"/>
                        </a:rPr>
                        <a:t> (%)</a:t>
                      </a:r>
                    </a:p>
                  </a:txBody>
                  <a:tcPr marL="54769" marR="54769" marT="0" marB="0" anchor="ctr"/>
                </a:tc>
                <a:tc>
                  <a:txBody>
                    <a:bodyPr/>
                    <a:lstStyle/>
                    <a:p>
                      <a:pPr algn="ctr">
                        <a:lnSpc>
                          <a:spcPct val="100000"/>
                        </a:lnSpc>
                        <a:spcAft>
                          <a:spcPts val="0"/>
                        </a:spcAft>
                      </a:pPr>
                      <a:r>
                        <a:rPr lang="en-GB" sz="800" b="1" kern="1200" baseline="0" dirty="0">
                          <a:solidFill>
                            <a:schemeClr val="bg1"/>
                          </a:solidFill>
                          <a:latin typeface="+mn-lt"/>
                          <a:ea typeface="+mn-ea"/>
                          <a:cs typeface="+mn-cs"/>
                        </a:rPr>
                        <a:t>83</a:t>
                      </a:r>
                    </a:p>
                  </a:txBody>
                  <a:tcPr marL="54769" marR="54769" marT="0" marB="0" anchor="ctr"/>
                </a:tc>
                <a:tc>
                  <a:txBody>
                    <a:bodyPr/>
                    <a:lstStyle/>
                    <a:p>
                      <a:pPr algn="ctr">
                        <a:lnSpc>
                          <a:spcPct val="100000"/>
                        </a:lnSpc>
                        <a:spcAft>
                          <a:spcPts val="0"/>
                        </a:spcAft>
                      </a:pPr>
                      <a:r>
                        <a:rPr lang="en-GB" sz="800" b="1" kern="1200" baseline="0" dirty="0">
                          <a:solidFill>
                            <a:schemeClr val="bg1"/>
                          </a:solidFill>
                          <a:latin typeface="+mn-lt"/>
                          <a:ea typeface="+mn-ea"/>
                          <a:cs typeface="+mn-cs"/>
                        </a:rPr>
                        <a:t>84</a:t>
                      </a:r>
                    </a:p>
                  </a:txBody>
                  <a:tcPr marL="54769" marR="54769" marT="0" marB="0"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bg1"/>
                        </a:solidFill>
                        <a:latin typeface="+mn-lt"/>
                        <a:ea typeface="+mn-ea"/>
                        <a:cs typeface="+mn-cs"/>
                      </a:endParaRPr>
                    </a:p>
                  </a:txBody>
                  <a:tcPr marL="73025" marR="73025" marT="0" marB="0" anchor="ctr"/>
                </a:tc>
                <a:extLst>
                  <a:ext uri="{0D108BD9-81ED-4DB2-BD59-A6C34878D82A}">
                    <a16:rowId xmlns:a16="http://schemas.microsoft.com/office/drawing/2014/main" val="731734831"/>
                  </a:ext>
                </a:extLst>
              </a:tr>
              <a:tr h="138577">
                <a:tc>
                  <a:txBody>
                    <a:bodyPr/>
                    <a:lstStyle/>
                    <a:p>
                      <a:pPr marL="180975" indent="0">
                        <a:lnSpc>
                          <a:spcPct val="100000"/>
                        </a:lnSpc>
                        <a:spcAft>
                          <a:spcPts val="0"/>
                        </a:spcAft>
                      </a:pPr>
                      <a:r>
                        <a:rPr lang="en-GB" sz="800" b="1" dirty="0">
                          <a:solidFill>
                            <a:schemeClr val="bg1"/>
                          </a:solidFill>
                          <a:latin typeface="+mn-lt"/>
                          <a:ea typeface="MS Mincho"/>
                        </a:rPr>
                        <a:t>ACE-ARB (%)</a:t>
                      </a:r>
                    </a:p>
                  </a:txBody>
                  <a:tcPr marL="54769" marR="54769" marT="0" marB="0" anchor="ctr"/>
                </a:tc>
                <a:tc>
                  <a:txBody>
                    <a:bodyPr/>
                    <a:lstStyle/>
                    <a:p>
                      <a:pPr algn="ctr">
                        <a:lnSpc>
                          <a:spcPct val="100000"/>
                        </a:lnSpc>
                        <a:spcAft>
                          <a:spcPts val="0"/>
                        </a:spcAft>
                      </a:pPr>
                      <a:r>
                        <a:rPr lang="en-GB" sz="800" b="1" kern="1200" baseline="0" dirty="0">
                          <a:solidFill>
                            <a:schemeClr val="bg1"/>
                          </a:solidFill>
                          <a:latin typeface="+mn-lt"/>
                          <a:ea typeface="+mn-ea"/>
                          <a:cs typeface="+mn-cs"/>
                        </a:rPr>
                        <a:t>88</a:t>
                      </a:r>
                    </a:p>
                  </a:txBody>
                  <a:tcPr marL="54769" marR="54769" marT="0" marB="0" anchor="ctr"/>
                </a:tc>
                <a:tc>
                  <a:txBody>
                    <a:bodyPr/>
                    <a:lstStyle/>
                    <a:p>
                      <a:pPr algn="ctr">
                        <a:lnSpc>
                          <a:spcPct val="100000"/>
                        </a:lnSpc>
                        <a:spcAft>
                          <a:spcPts val="0"/>
                        </a:spcAft>
                      </a:pPr>
                      <a:r>
                        <a:rPr lang="en-GB" sz="800" b="1" kern="1200" baseline="0" dirty="0">
                          <a:solidFill>
                            <a:schemeClr val="bg1"/>
                          </a:solidFill>
                          <a:latin typeface="+mn-lt"/>
                          <a:ea typeface="+mn-ea"/>
                          <a:cs typeface="+mn-cs"/>
                        </a:rPr>
                        <a:t>81</a:t>
                      </a:r>
                    </a:p>
                  </a:txBody>
                  <a:tcPr marL="54769" marR="54769" marT="0" marB="0"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bg1"/>
                        </a:solidFill>
                        <a:latin typeface="+mn-lt"/>
                        <a:ea typeface="+mn-ea"/>
                        <a:cs typeface="+mn-cs"/>
                      </a:endParaRPr>
                    </a:p>
                  </a:txBody>
                  <a:tcPr marL="73025" marR="73025" marT="0" marB="0" anchor="ctr"/>
                </a:tc>
                <a:extLst>
                  <a:ext uri="{0D108BD9-81ED-4DB2-BD59-A6C34878D82A}">
                    <a16:rowId xmlns:a16="http://schemas.microsoft.com/office/drawing/2014/main" val="1949620201"/>
                  </a:ext>
                </a:extLst>
              </a:tr>
              <a:tr h="138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800" b="1" kern="1200" dirty="0">
                          <a:solidFill>
                            <a:schemeClr val="accent1"/>
                          </a:solidFill>
                          <a:latin typeface="+mn-lt"/>
                          <a:ea typeface="MS Mincho"/>
                          <a:cs typeface="+mn-cs"/>
                        </a:rPr>
                        <a:t>Kvalifikovaný</a:t>
                      </a:r>
                      <a:r>
                        <a:rPr lang="en-GB" sz="800" b="1" kern="1200" baseline="0" dirty="0">
                          <a:solidFill>
                            <a:schemeClr val="accent1"/>
                          </a:solidFill>
                          <a:latin typeface="+mn-lt"/>
                          <a:ea typeface="MS Mincho"/>
                          <a:cs typeface="+mn-cs"/>
                        </a:rPr>
                        <a:t> </a:t>
                      </a:r>
                      <a:r>
                        <a:rPr lang="cs-CZ" sz="800" b="1" kern="1200" baseline="0" dirty="0">
                          <a:solidFill>
                            <a:schemeClr val="accent1"/>
                          </a:solidFill>
                          <a:latin typeface="+mn-lt"/>
                          <a:ea typeface="MS Mincho"/>
                          <a:cs typeface="+mn-cs"/>
                        </a:rPr>
                        <a:t>IM</a:t>
                      </a:r>
                      <a:endParaRPr lang="en-GB" sz="800" b="1" kern="1200" dirty="0">
                        <a:solidFill>
                          <a:schemeClr val="accent1"/>
                        </a:solidFill>
                        <a:latin typeface="+mn-lt"/>
                        <a:ea typeface="MS Mincho"/>
                        <a:cs typeface="+mn-cs"/>
                      </a:endParaRPr>
                    </a:p>
                  </a:txBody>
                  <a:tcPr marL="54769" marR="54769" marT="0" marB="0" anchor="ctr"/>
                </a:tc>
                <a:tc>
                  <a:txBody>
                    <a:bodyPr/>
                    <a:lstStyle/>
                    <a:p>
                      <a:pPr algn="ctr">
                        <a:lnSpc>
                          <a:spcPct val="100000"/>
                        </a:lnSpc>
                        <a:spcAft>
                          <a:spcPts val="0"/>
                        </a:spcAft>
                      </a:pPr>
                      <a:endParaRPr lang="en-GB" sz="800" b="1" kern="1200" baseline="0" dirty="0">
                        <a:solidFill>
                          <a:schemeClr val="bg1"/>
                        </a:solidFill>
                        <a:latin typeface="+mn-lt"/>
                        <a:ea typeface="+mn-ea"/>
                        <a:cs typeface="+mn-cs"/>
                      </a:endParaRPr>
                    </a:p>
                  </a:txBody>
                  <a:tcPr marL="54769" marR="54769" marT="0" marB="0" anchor="ctr"/>
                </a:tc>
                <a:tc>
                  <a:txBody>
                    <a:bodyPr/>
                    <a:lstStyle/>
                    <a:p>
                      <a:pPr algn="ctr">
                        <a:lnSpc>
                          <a:spcPct val="100000"/>
                        </a:lnSpc>
                        <a:spcAft>
                          <a:spcPts val="0"/>
                        </a:spcAft>
                      </a:pPr>
                      <a:endParaRPr lang="en-GB" sz="800" b="1" kern="1200" baseline="0" dirty="0">
                        <a:solidFill>
                          <a:schemeClr val="bg1"/>
                        </a:solidFill>
                        <a:latin typeface="+mn-lt"/>
                        <a:ea typeface="+mn-ea"/>
                        <a:cs typeface="+mn-cs"/>
                      </a:endParaRPr>
                    </a:p>
                  </a:txBody>
                  <a:tcPr marL="54769" marR="5476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kern="1200" baseline="0" dirty="0">
                        <a:solidFill>
                          <a:schemeClr val="bg1"/>
                        </a:solidFill>
                        <a:latin typeface="+mn-lt"/>
                        <a:ea typeface="+mn-ea"/>
                        <a:cs typeface="+mn-cs"/>
                      </a:endParaRPr>
                    </a:p>
                  </a:txBody>
                  <a:tcPr marL="54769" marR="54769" marT="0" marB="0" anchor="ctr"/>
                </a:tc>
                <a:extLst>
                  <a:ext uri="{0D108BD9-81ED-4DB2-BD59-A6C34878D82A}">
                    <a16:rowId xmlns:a16="http://schemas.microsoft.com/office/drawing/2014/main" val="2851680169"/>
                  </a:ext>
                </a:extLst>
              </a:tr>
              <a:tr h="138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800" b="1" baseline="0" dirty="0">
                          <a:solidFill>
                            <a:schemeClr val="bg1"/>
                          </a:solidFill>
                          <a:latin typeface="+mn-lt"/>
                          <a:ea typeface="MS Mincho"/>
                        </a:rPr>
                        <a:t>Čas od I</a:t>
                      </a:r>
                      <a:r>
                        <a:rPr lang="en-GB" sz="800" b="1" baseline="0" dirty="0">
                          <a:solidFill>
                            <a:schemeClr val="bg1"/>
                          </a:solidFill>
                          <a:latin typeface="+mn-lt"/>
                          <a:ea typeface="MS Mincho"/>
                        </a:rPr>
                        <a:t>M</a:t>
                      </a:r>
                      <a:r>
                        <a:rPr lang="cs-CZ" sz="800" b="1" baseline="0" dirty="0">
                          <a:solidFill>
                            <a:schemeClr val="bg1"/>
                          </a:solidFill>
                          <a:latin typeface="+mn-lt"/>
                          <a:ea typeface="MS Mincho"/>
                        </a:rPr>
                        <a:t> v letech</a:t>
                      </a:r>
                      <a:r>
                        <a:rPr lang="en-GB" sz="800" b="1" baseline="0" dirty="0">
                          <a:solidFill>
                            <a:schemeClr val="bg1"/>
                          </a:solidFill>
                          <a:latin typeface="+mn-lt"/>
                          <a:ea typeface="MS Mincho"/>
                        </a:rPr>
                        <a:t>, </a:t>
                      </a:r>
                      <a:r>
                        <a:rPr lang="en-GB" sz="800" b="1" baseline="0" dirty="0" err="1">
                          <a:solidFill>
                            <a:schemeClr val="bg1"/>
                          </a:solidFill>
                          <a:latin typeface="+mn-lt"/>
                          <a:ea typeface="MS Mincho"/>
                        </a:rPr>
                        <a:t>medi</a:t>
                      </a:r>
                      <a:r>
                        <a:rPr lang="cs-CZ" sz="800" b="1" baseline="0" dirty="0">
                          <a:solidFill>
                            <a:schemeClr val="bg1"/>
                          </a:solidFill>
                          <a:latin typeface="+mn-lt"/>
                          <a:ea typeface="MS Mincho"/>
                        </a:rPr>
                        <a:t>á</a:t>
                      </a:r>
                      <a:r>
                        <a:rPr lang="en-GB" sz="800" b="1" baseline="0" dirty="0">
                          <a:solidFill>
                            <a:schemeClr val="bg1"/>
                          </a:solidFill>
                          <a:latin typeface="+mn-lt"/>
                          <a:ea typeface="MS Mincho"/>
                        </a:rPr>
                        <a:t>n (IQR)</a:t>
                      </a:r>
                      <a:endParaRPr lang="en-GB" sz="800" b="1" dirty="0">
                        <a:solidFill>
                          <a:schemeClr val="bg1"/>
                        </a:solidFill>
                        <a:latin typeface="+mn-lt"/>
                        <a:ea typeface="MS Mincho"/>
                      </a:endParaRPr>
                    </a:p>
                  </a:txBody>
                  <a:tcPr marL="54769" marR="5476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baseline="0" dirty="0">
                          <a:solidFill>
                            <a:schemeClr val="bg1"/>
                          </a:solidFill>
                          <a:latin typeface="+mn-lt"/>
                          <a:ea typeface="+mn-ea"/>
                          <a:cs typeface="+mn-cs"/>
                        </a:rPr>
                        <a:t>1</a:t>
                      </a:r>
                      <a:r>
                        <a:rPr lang="cs-CZ" sz="800" b="1" kern="1200" baseline="0" dirty="0">
                          <a:solidFill>
                            <a:schemeClr val="bg1"/>
                          </a:solidFill>
                          <a:latin typeface="+mn-lt"/>
                          <a:ea typeface="+mn-ea"/>
                          <a:cs typeface="+mn-cs"/>
                        </a:rPr>
                        <a:t>,</a:t>
                      </a:r>
                      <a:r>
                        <a:rPr lang="en-US" sz="800" b="1" kern="1200" baseline="0" dirty="0">
                          <a:solidFill>
                            <a:schemeClr val="bg1"/>
                          </a:solidFill>
                          <a:latin typeface="+mn-lt"/>
                          <a:ea typeface="+mn-ea"/>
                          <a:cs typeface="+mn-cs"/>
                        </a:rPr>
                        <a:t>5 (1</a:t>
                      </a:r>
                      <a:r>
                        <a:rPr lang="cs-CZ" sz="800" b="1" kern="1200" baseline="0" dirty="0">
                          <a:solidFill>
                            <a:schemeClr val="bg1"/>
                          </a:solidFill>
                          <a:latin typeface="+mn-lt"/>
                          <a:ea typeface="+mn-ea"/>
                          <a:cs typeface="+mn-cs"/>
                        </a:rPr>
                        <a:t>,</a:t>
                      </a:r>
                      <a:r>
                        <a:rPr lang="en-US" sz="800" b="1" kern="1200" baseline="0" dirty="0">
                          <a:solidFill>
                            <a:schemeClr val="bg1"/>
                          </a:solidFill>
                          <a:latin typeface="+mn-lt"/>
                          <a:ea typeface="+mn-ea"/>
                          <a:cs typeface="+mn-cs"/>
                        </a:rPr>
                        <a:t>2–1</a:t>
                      </a:r>
                      <a:r>
                        <a:rPr lang="cs-CZ" sz="800" b="1" kern="1200" baseline="0" dirty="0">
                          <a:solidFill>
                            <a:schemeClr val="bg1"/>
                          </a:solidFill>
                          <a:latin typeface="+mn-lt"/>
                          <a:ea typeface="+mn-ea"/>
                          <a:cs typeface="+mn-cs"/>
                        </a:rPr>
                        <a:t>,</a:t>
                      </a:r>
                      <a:r>
                        <a:rPr lang="en-US" sz="800" b="1" kern="1200" baseline="0" dirty="0">
                          <a:solidFill>
                            <a:schemeClr val="bg1"/>
                          </a:solidFill>
                          <a:latin typeface="+mn-lt"/>
                          <a:ea typeface="+mn-ea"/>
                          <a:cs typeface="+mn-cs"/>
                        </a:rPr>
                        <a:t>9)</a:t>
                      </a:r>
                    </a:p>
                  </a:txBody>
                  <a:tcPr marL="54769" marR="5476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baseline="0" dirty="0">
                          <a:solidFill>
                            <a:schemeClr val="bg1"/>
                          </a:solidFill>
                          <a:latin typeface="+mn-lt"/>
                          <a:ea typeface="+mn-ea"/>
                          <a:cs typeface="+mn-cs"/>
                        </a:rPr>
                        <a:t>1</a:t>
                      </a:r>
                      <a:r>
                        <a:rPr lang="cs-CZ" sz="800" b="1" kern="1200" baseline="0" dirty="0">
                          <a:solidFill>
                            <a:schemeClr val="bg1"/>
                          </a:solidFill>
                          <a:latin typeface="+mn-lt"/>
                          <a:ea typeface="+mn-ea"/>
                          <a:cs typeface="+mn-cs"/>
                        </a:rPr>
                        <a:t>,</a:t>
                      </a:r>
                      <a:r>
                        <a:rPr lang="en-US" sz="800" b="1" kern="1200" baseline="0" dirty="0">
                          <a:solidFill>
                            <a:schemeClr val="bg1"/>
                          </a:solidFill>
                          <a:latin typeface="+mn-lt"/>
                          <a:ea typeface="+mn-ea"/>
                          <a:cs typeface="+mn-cs"/>
                        </a:rPr>
                        <a:t>5 (1</a:t>
                      </a:r>
                      <a:r>
                        <a:rPr lang="cs-CZ" sz="800" b="1" kern="1200" baseline="0" dirty="0">
                          <a:solidFill>
                            <a:schemeClr val="bg1"/>
                          </a:solidFill>
                          <a:latin typeface="+mn-lt"/>
                          <a:ea typeface="+mn-ea"/>
                          <a:cs typeface="+mn-cs"/>
                        </a:rPr>
                        <a:t>,</a:t>
                      </a:r>
                      <a:r>
                        <a:rPr lang="en-US" sz="800" b="1" kern="1200" baseline="0" dirty="0">
                          <a:solidFill>
                            <a:schemeClr val="bg1"/>
                          </a:solidFill>
                          <a:latin typeface="+mn-lt"/>
                          <a:ea typeface="+mn-ea"/>
                          <a:cs typeface="+mn-cs"/>
                        </a:rPr>
                        <a:t>2-1</a:t>
                      </a:r>
                      <a:r>
                        <a:rPr lang="cs-CZ" sz="800" b="1" kern="1200" baseline="0" dirty="0">
                          <a:solidFill>
                            <a:schemeClr val="bg1"/>
                          </a:solidFill>
                          <a:latin typeface="+mn-lt"/>
                          <a:ea typeface="+mn-ea"/>
                          <a:cs typeface="+mn-cs"/>
                        </a:rPr>
                        <a:t>,</a:t>
                      </a:r>
                      <a:r>
                        <a:rPr lang="en-US" sz="800" b="1" kern="1200" baseline="0" dirty="0">
                          <a:solidFill>
                            <a:schemeClr val="bg1"/>
                          </a:solidFill>
                          <a:latin typeface="+mn-lt"/>
                          <a:ea typeface="+mn-ea"/>
                          <a:cs typeface="+mn-cs"/>
                        </a:rPr>
                        <a:t>9)</a:t>
                      </a:r>
                    </a:p>
                  </a:txBody>
                  <a:tcPr marL="54769" marR="5476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baseline="0" dirty="0">
                          <a:solidFill>
                            <a:schemeClr val="bg1"/>
                          </a:solidFill>
                          <a:latin typeface="+mn-lt"/>
                          <a:ea typeface="+mn-ea"/>
                          <a:cs typeface="+mn-cs"/>
                        </a:rPr>
                        <a:t>0</a:t>
                      </a:r>
                      <a:r>
                        <a:rPr lang="cs-CZ" sz="800" b="1" kern="1200" baseline="0" dirty="0">
                          <a:solidFill>
                            <a:schemeClr val="bg1"/>
                          </a:solidFill>
                          <a:latin typeface="+mn-lt"/>
                          <a:ea typeface="+mn-ea"/>
                          <a:cs typeface="+mn-cs"/>
                        </a:rPr>
                        <a:t>,</a:t>
                      </a:r>
                      <a:r>
                        <a:rPr lang="en-US" sz="800" b="1" kern="1200" baseline="0" dirty="0">
                          <a:solidFill>
                            <a:schemeClr val="bg1"/>
                          </a:solidFill>
                          <a:latin typeface="+mn-lt"/>
                          <a:ea typeface="+mn-ea"/>
                          <a:cs typeface="+mn-cs"/>
                        </a:rPr>
                        <a:t>83</a:t>
                      </a:r>
                    </a:p>
                  </a:txBody>
                  <a:tcPr marL="54769" marR="54769" marT="0" marB="0" anchor="ctr"/>
                </a:tc>
                <a:extLst>
                  <a:ext uri="{0D108BD9-81ED-4DB2-BD59-A6C34878D82A}">
                    <a16:rowId xmlns:a16="http://schemas.microsoft.com/office/drawing/2014/main" val="533365016"/>
                  </a:ext>
                </a:extLst>
              </a:tr>
              <a:tr h="138577">
                <a:tc>
                  <a:txBody>
                    <a:bodyPr/>
                    <a:lstStyle/>
                    <a:p>
                      <a:pPr marL="180975" indent="0">
                        <a:lnSpc>
                          <a:spcPct val="100000"/>
                        </a:lnSpc>
                        <a:spcAft>
                          <a:spcPts val="0"/>
                        </a:spcAft>
                      </a:pPr>
                      <a:r>
                        <a:rPr lang="en-GB" sz="800" b="1" dirty="0">
                          <a:solidFill>
                            <a:schemeClr val="bg1"/>
                          </a:solidFill>
                          <a:latin typeface="+mn-lt"/>
                          <a:ea typeface="MS Mincho"/>
                        </a:rPr>
                        <a:t>NSTEMI (%)</a:t>
                      </a:r>
                    </a:p>
                  </a:txBody>
                  <a:tcPr marL="54769" marR="54769" marT="0" marB="0" anchor="ctr"/>
                </a:tc>
                <a:tc>
                  <a:txBody>
                    <a:bodyPr/>
                    <a:lstStyle/>
                    <a:p>
                      <a:pPr algn="ctr">
                        <a:lnSpc>
                          <a:spcPct val="100000"/>
                        </a:lnSpc>
                        <a:spcAft>
                          <a:spcPts val="0"/>
                        </a:spcAft>
                      </a:pPr>
                      <a:r>
                        <a:rPr lang="en-GB" sz="800" b="1" kern="1200" baseline="0" dirty="0">
                          <a:solidFill>
                            <a:schemeClr val="bg1"/>
                          </a:solidFill>
                          <a:latin typeface="+mn-lt"/>
                          <a:ea typeface="+mn-ea"/>
                          <a:cs typeface="+mn-cs"/>
                        </a:rPr>
                        <a:t>41</a:t>
                      </a:r>
                    </a:p>
                  </a:txBody>
                  <a:tcPr marL="54769" marR="54769" marT="0" marB="0" anchor="ctr"/>
                </a:tc>
                <a:tc>
                  <a:txBody>
                    <a:bodyPr/>
                    <a:lstStyle/>
                    <a:p>
                      <a:pPr algn="ctr">
                        <a:lnSpc>
                          <a:spcPct val="100000"/>
                        </a:lnSpc>
                        <a:spcAft>
                          <a:spcPts val="0"/>
                        </a:spcAft>
                      </a:pPr>
                      <a:r>
                        <a:rPr lang="en-GB" sz="800" b="1" kern="1200" baseline="0" dirty="0">
                          <a:solidFill>
                            <a:schemeClr val="bg1"/>
                          </a:solidFill>
                          <a:latin typeface="+mn-lt"/>
                          <a:ea typeface="+mn-ea"/>
                          <a:cs typeface="+mn-cs"/>
                        </a:rPr>
                        <a:t>40</a:t>
                      </a:r>
                    </a:p>
                  </a:txBody>
                  <a:tcPr marL="54769" marR="54769" marT="0" marB="0" anchor="ct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baseline="0" dirty="0">
                          <a:solidFill>
                            <a:schemeClr val="bg1"/>
                          </a:solidFill>
                          <a:latin typeface="+mn-lt"/>
                          <a:ea typeface="+mn-ea"/>
                          <a:cs typeface="+mn-cs"/>
                        </a:rPr>
                        <a:t>0</a:t>
                      </a:r>
                      <a:r>
                        <a:rPr lang="cs-CZ" sz="800" b="1" kern="1200" baseline="0" dirty="0">
                          <a:solidFill>
                            <a:schemeClr val="bg1"/>
                          </a:solidFill>
                          <a:latin typeface="+mn-lt"/>
                          <a:ea typeface="+mn-ea"/>
                          <a:cs typeface="+mn-cs"/>
                        </a:rPr>
                        <a:t>,</a:t>
                      </a:r>
                      <a:r>
                        <a:rPr lang="en-US" sz="800" b="1" kern="1200" baseline="0" dirty="0">
                          <a:solidFill>
                            <a:schemeClr val="bg1"/>
                          </a:solidFill>
                          <a:latin typeface="+mn-lt"/>
                          <a:ea typeface="+mn-ea"/>
                          <a:cs typeface="+mn-cs"/>
                        </a:rPr>
                        <a:t>43</a:t>
                      </a:r>
                    </a:p>
                  </a:txBody>
                  <a:tcPr marL="54769" marR="54769" marT="0" marB="0" anchor="ctr"/>
                </a:tc>
                <a:extLst>
                  <a:ext uri="{0D108BD9-81ED-4DB2-BD59-A6C34878D82A}">
                    <a16:rowId xmlns:a16="http://schemas.microsoft.com/office/drawing/2014/main" val="2345522209"/>
                  </a:ext>
                </a:extLst>
              </a:tr>
              <a:tr h="138577">
                <a:tc>
                  <a:txBody>
                    <a:bodyPr/>
                    <a:lstStyle/>
                    <a:p>
                      <a:pPr marL="180975" indent="0">
                        <a:lnSpc>
                          <a:spcPct val="100000"/>
                        </a:lnSpc>
                        <a:spcAft>
                          <a:spcPts val="0"/>
                        </a:spcAft>
                      </a:pPr>
                      <a:r>
                        <a:rPr lang="en-GB" sz="800" b="1" dirty="0">
                          <a:solidFill>
                            <a:schemeClr val="bg1"/>
                          </a:solidFill>
                          <a:latin typeface="+mn-lt"/>
                          <a:ea typeface="MS Mincho"/>
                        </a:rPr>
                        <a:t>STEMI (%)</a:t>
                      </a:r>
                    </a:p>
                  </a:txBody>
                  <a:tcPr marL="54769" marR="54769" marT="0" marB="0" anchor="ctr"/>
                </a:tc>
                <a:tc>
                  <a:txBody>
                    <a:bodyPr/>
                    <a:lstStyle/>
                    <a:p>
                      <a:pPr algn="ctr">
                        <a:lnSpc>
                          <a:spcPct val="100000"/>
                        </a:lnSpc>
                        <a:spcAft>
                          <a:spcPts val="0"/>
                        </a:spcAft>
                      </a:pPr>
                      <a:r>
                        <a:rPr lang="en-GB" sz="800" b="1" kern="1200" baseline="0" dirty="0">
                          <a:solidFill>
                            <a:schemeClr val="bg1"/>
                          </a:solidFill>
                          <a:latin typeface="+mn-lt"/>
                          <a:ea typeface="+mn-ea"/>
                          <a:cs typeface="+mn-cs"/>
                        </a:rPr>
                        <a:t>53</a:t>
                      </a:r>
                    </a:p>
                  </a:txBody>
                  <a:tcPr marL="54769" marR="54769" marT="0" marB="0" anchor="ctr"/>
                </a:tc>
                <a:tc>
                  <a:txBody>
                    <a:bodyPr/>
                    <a:lstStyle/>
                    <a:p>
                      <a:pPr algn="ctr">
                        <a:lnSpc>
                          <a:spcPct val="100000"/>
                        </a:lnSpc>
                        <a:spcAft>
                          <a:spcPts val="0"/>
                        </a:spcAft>
                      </a:pPr>
                      <a:r>
                        <a:rPr lang="en-GB" sz="800" b="1" kern="1200" baseline="0" dirty="0">
                          <a:solidFill>
                            <a:schemeClr val="bg1"/>
                          </a:solidFill>
                          <a:latin typeface="+mn-lt"/>
                          <a:ea typeface="+mn-ea"/>
                          <a:cs typeface="+mn-cs"/>
                        </a:rPr>
                        <a:t>54</a:t>
                      </a:r>
                    </a:p>
                  </a:txBody>
                  <a:tcPr marL="54769" marR="54769" marT="0" marB="0"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bg1"/>
                        </a:solidFill>
                        <a:latin typeface="+mn-lt"/>
                        <a:ea typeface="+mn-ea"/>
                        <a:cs typeface="+mn-cs"/>
                      </a:endParaRPr>
                    </a:p>
                  </a:txBody>
                  <a:tcPr marL="73025" marR="73025" marT="0" marB="0" anchor="ctr"/>
                </a:tc>
                <a:extLst>
                  <a:ext uri="{0D108BD9-81ED-4DB2-BD59-A6C34878D82A}">
                    <a16:rowId xmlns:a16="http://schemas.microsoft.com/office/drawing/2014/main" val="164107442"/>
                  </a:ext>
                </a:extLst>
              </a:tr>
              <a:tr h="138577">
                <a:tc>
                  <a:txBody>
                    <a:bodyPr/>
                    <a:lstStyle/>
                    <a:p>
                      <a:pPr marL="180975" indent="0">
                        <a:lnSpc>
                          <a:spcPct val="100000"/>
                        </a:lnSpc>
                        <a:spcAft>
                          <a:spcPts val="0"/>
                        </a:spcAft>
                      </a:pPr>
                      <a:r>
                        <a:rPr lang="cs-CZ" sz="800" b="1" dirty="0">
                          <a:solidFill>
                            <a:schemeClr val="bg1"/>
                          </a:solidFill>
                          <a:latin typeface="+mn-lt"/>
                          <a:ea typeface="MS Mincho"/>
                        </a:rPr>
                        <a:t>Neznámý</a:t>
                      </a:r>
                      <a:r>
                        <a:rPr lang="en-GB" sz="800" b="1" dirty="0">
                          <a:solidFill>
                            <a:schemeClr val="bg1"/>
                          </a:solidFill>
                          <a:latin typeface="+mn-lt"/>
                          <a:ea typeface="MS Mincho"/>
                        </a:rPr>
                        <a:t> (%)</a:t>
                      </a:r>
                    </a:p>
                  </a:txBody>
                  <a:tcPr marL="54769" marR="54769" marT="0" marB="0" anchor="ctr"/>
                </a:tc>
                <a:tc>
                  <a:txBody>
                    <a:bodyPr/>
                    <a:lstStyle/>
                    <a:p>
                      <a:pPr algn="ctr">
                        <a:lnSpc>
                          <a:spcPct val="100000"/>
                        </a:lnSpc>
                        <a:spcAft>
                          <a:spcPts val="0"/>
                        </a:spcAft>
                      </a:pPr>
                      <a:r>
                        <a:rPr lang="en-GB" sz="800" b="1" kern="1200" baseline="0" dirty="0">
                          <a:solidFill>
                            <a:schemeClr val="bg1"/>
                          </a:solidFill>
                          <a:latin typeface="+mn-lt"/>
                          <a:ea typeface="+mn-ea"/>
                          <a:cs typeface="+mn-cs"/>
                        </a:rPr>
                        <a:t>6</a:t>
                      </a:r>
                    </a:p>
                  </a:txBody>
                  <a:tcPr marL="54769" marR="54769" marT="0" marB="0" anchor="ctr"/>
                </a:tc>
                <a:tc>
                  <a:txBody>
                    <a:bodyPr/>
                    <a:lstStyle/>
                    <a:p>
                      <a:pPr algn="ctr">
                        <a:lnSpc>
                          <a:spcPct val="100000"/>
                        </a:lnSpc>
                        <a:spcAft>
                          <a:spcPts val="0"/>
                        </a:spcAft>
                      </a:pPr>
                      <a:r>
                        <a:rPr lang="en-GB" sz="800" b="1" kern="1200" baseline="0" dirty="0">
                          <a:solidFill>
                            <a:schemeClr val="bg1"/>
                          </a:solidFill>
                          <a:latin typeface="+mn-lt"/>
                          <a:ea typeface="+mn-ea"/>
                          <a:cs typeface="+mn-cs"/>
                        </a:rPr>
                        <a:t>5</a:t>
                      </a:r>
                    </a:p>
                  </a:txBody>
                  <a:tcPr marL="54769" marR="54769" marT="0" marB="0"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bg1"/>
                        </a:solidFill>
                        <a:latin typeface="+mn-lt"/>
                        <a:ea typeface="+mn-ea"/>
                        <a:cs typeface="+mn-cs"/>
                      </a:endParaRPr>
                    </a:p>
                  </a:txBody>
                  <a:tcPr marL="73025" marR="73025" marT="0" marB="0" anchor="ctr"/>
                </a:tc>
                <a:extLst>
                  <a:ext uri="{0D108BD9-81ED-4DB2-BD59-A6C34878D82A}">
                    <a16:rowId xmlns:a16="http://schemas.microsoft.com/office/drawing/2014/main" val="954967261"/>
                  </a:ext>
                </a:extLst>
              </a:tr>
            </a:tbl>
          </a:graphicData>
        </a:graphic>
      </p:graphicFrame>
      <p:sp>
        <p:nvSpPr>
          <p:cNvPr id="6" name="Text Placeholder 5"/>
          <p:cNvSpPr txBox="1">
            <a:spLocks/>
          </p:cNvSpPr>
          <p:nvPr/>
        </p:nvSpPr>
        <p:spPr>
          <a:xfrm>
            <a:off x="1337072" y="4725162"/>
            <a:ext cx="3248025" cy="161830"/>
          </a:xfrm>
          <a:prstGeom prst="rect">
            <a:avLst/>
          </a:prstGeom>
        </p:spPr>
        <p:txBody>
          <a:bodyPr/>
          <a:lstStyle>
            <a:lvl1pPr marL="342900" indent="-342900" algn="l" rtl="0" eaLnBrk="0" fontAlgn="base" hangingPunct="0">
              <a:spcBef>
                <a:spcPts val="1200"/>
              </a:spcBef>
              <a:spcAft>
                <a:spcPct val="0"/>
              </a:spcAft>
              <a:buClr>
                <a:srgbClr val="FFCC00"/>
              </a:buClr>
              <a:buChar char="•"/>
              <a:defRPr sz="2400">
                <a:solidFill>
                  <a:schemeClr val="bg1"/>
                </a:solidFill>
                <a:latin typeface="+mn-lt"/>
                <a:ea typeface="ＭＳ Ｐゴシック" pitchFamily="34" charset="-128"/>
                <a:cs typeface="MS PGothic"/>
              </a:defRPr>
            </a:lvl1pPr>
            <a:lvl2pPr marL="742950" indent="-285750" algn="l" rtl="0" eaLnBrk="0" fontAlgn="base" hangingPunct="0">
              <a:spcBef>
                <a:spcPts val="1200"/>
              </a:spcBef>
              <a:spcAft>
                <a:spcPct val="0"/>
              </a:spcAft>
              <a:buChar char="–"/>
              <a:defRPr sz="2000">
                <a:solidFill>
                  <a:schemeClr val="bg1"/>
                </a:solidFill>
                <a:latin typeface="+mn-lt"/>
                <a:ea typeface="ＭＳ Ｐゴシック" pitchFamily="34" charset="-128"/>
                <a:cs typeface="MS PGothic"/>
              </a:defRPr>
            </a:lvl2pPr>
            <a:lvl3pPr marL="1143000" indent="-228600" algn="l" rtl="0" eaLnBrk="0" fontAlgn="base" hangingPunct="0">
              <a:spcBef>
                <a:spcPts val="1200"/>
              </a:spcBef>
              <a:spcAft>
                <a:spcPct val="0"/>
              </a:spcAft>
              <a:buChar char="•"/>
              <a:defRPr sz="1700">
                <a:solidFill>
                  <a:schemeClr val="bg1"/>
                </a:solidFill>
                <a:latin typeface="+mn-lt"/>
                <a:ea typeface="ＭＳ Ｐゴシック" pitchFamily="34" charset="-128"/>
                <a:cs typeface="MS PGothic"/>
              </a:defRPr>
            </a:lvl3pPr>
            <a:lvl4pPr marL="1600200" indent="-228600" algn="l" rtl="0" eaLnBrk="0" fontAlgn="base" hangingPunct="0">
              <a:spcBef>
                <a:spcPts val="1200"/>
              </a:spcBef>
              <a:spcAft>
                <a:spcPct val="0"/>
              </a:spcAft>
              <a:buChar char="–"/>
              <a:defRPr sz="1500">
                <a:solidFill>
                  <a:schemeClr val="bg1"/>
                </a:solidFill>
                <a:latin typeface="+mn-lt"/>
                <a:ea typeface="ＭＳ Ｐゴシック" pitchFamily="34" charset="-128"/>
                <a:cs typeface="MS PGothic"/>
              </a:defRPr>
            </a:lvl4pPr>
            <a:lvl5pPr marL="2057400" indent="-228600" algn="l" rtl="0" eaLnBrk="0" fontAlgn="base" hangingPunct="0">
              <a:spcBef>
                <a:spcPts val="1200"/>
              </a:spcBef>
              <a:spcAft>
                <a:spcPct val="0"/>
              </a:spcAft>
              <a:buChar char="»"/>
              <a:defRPr sz="1300">
                <a:solidFill>
                  <a:schemeClr val="bg1"/>
                </a:solidFill>
                <a:latin typeface="+mn-lt"/>
                <a:ea typeface="ＭＳ Ｐゴシック" pitchFamily="34" charset="-128"/>
                <a:cs typeface="MS PGothic"/>
              </a:defRPr>
            </a:lvl5pPr>
            <a:lvl6pPr marL="2514600" indent="-228600" algn="l" rtl="0" fontAlgn="base">
              <a:spcBef>
                <a:spcPct val="20000"/>
              </a:spcBef>
              <a:spcAft>
                <a:spcPct val="0"/>
              </a:spcAft>
              <a:buChar char="»"/>
              <a:defRPr sz="1300">
                <a:solidFill>
                  <a:schemeClr val="bg1"/>
                </a:solidFill>
                <a:latin typeface="+mn-lt"/>
              </a:defRPr>
            </a:lvl6pPr>
            <a:lvl7pPr marL="2971800" indent="-228600" algn="l" rtl="0" fontAlgn="base">
              <a:spcBef>
                <a:spcPct val="20000"/>
              </a:spcBef>
              <a:spcAft>
                <a:spcPct val="0"/>
              </a:spcAft>
              <a:buChar char="»"/>
              <a:defRPr sz="1300">
                <a:solidFill>
                  <a:schemeClr val="bg1"/>
                </a:solidFill>
                <a:latin typeface="+mn-lt"/>
              </a:defRPr>
            </a:lvl7pPr>
            <a:lvl8pPr marL="3429000" indent="-228600" algn="l" rtl="0" fontAlgn="base">
              <a:spcBef>
                <a:spcPct val="20000"/>
              </a:spcBef>
              <a:spcAft>
                <a:spcPct val="0"/>
              </a:spcAft>
              <a:buChar char="»"/>
              <a:defRPr sz="1300">
                <a:solidFill>
                  <a:schemeClr val="bg1"/>
                </a:solidFill>
                <a:latin typeface="+mn-lt"/>
              </a:defRPr>
            </a:lvl8pPr>
            <a:lvl9pPr marL="3886200" indent="-228600" algn="l" rtl="0" fontAlgn="base">
              <a:spcBef>
                <a:spcPct val="20000"/>
              </a:spcBef>
              <a:spcAft>
                <a:spcPct val="0"/>
              </a:spcAft>
              <a:buChar char="»"/>
              <a:defRPr sz="1300">
                <a:solidFill>
                  <a:schemeClr val="bg1"/>
                </a:solidFill>
                <a:latin typeface="+mn-lt"/>
              </a:defRPr>
            </a:lvl9pPr>
          </a:lstStyle>
          <a:p>
            <a:pPr marL="0" indent="0" defTabSz="685800">
              <a:spcBef>
                <a:spcPts val="900"/>
              </a:spcBef>
              <a:buNone/>
            </a:pPr>
            <a:endParaRPr lang="en-GB" sz="750" b="1" kern="0" dirty="0">
              <a:solidFill>
                <a:srgbClr val="FF0000"/>
              </a:solidFill>
              <a:latin typeface="Arial"/>
            </a:endParaRPr>
          </a:p>
        </p:txBody>
      </p:sp>
      <p:sp>
        <p:nvSpPr>
          <p:cNvPr id="7" name="Text Placeholder 5"/>
          <p:cNvSpPr txBox="1">
            <a:spLocks/>
          </p:cNvSpPr>
          <p:nvPr/>
        </p:nvSpPr>
        <p:spPr>
          <a:xfrm>
            <a:off x="0" y="4906853"/>
            <a:ext cx="4476989" cy="140665"/>
          </a:xfrm>
          <a:prstGeom prst="rect">
            <a:avLst/>
          </a:prstGeom>
        </p:spPr>
        <p:txBody>
          <a:bodyPr/>
          <a:lstStyle>
            <a:lvl1pPr marL="342900" indent="-342900" algn="l" rtl="0" eaLnBrk="0" fontAlgn="base" hangingPunct="0">
              <a:spcBef>
                <a:spcPts val="1200"/>
              </a:spcBef>
              <a:spcAft>
                <a:spcPct val="0"/>
              </a:spcAft>
              <a:buClr>
                <a:srgbClr val="FFCC00"/>
              </a:buClr>
              <a:buChar char="•"/>
              <a:defRPr sz="2400">
                <a:solidFill>
                  <a:schemeClr val="bg1"/>
                </a:solidFill>
                <a:latin typeface="+mn-lt"/>
                <a:ea typeface="ＭＳ Ｐゴシック" pitchFamily="34" charset="-128"/>
                <a:cs typeface="MS PGothic"/>
              </a:defRPr>
            </a:lvl1pPr>
            <a:lvl2pPr marL="742950" indent="-285750" algn="l" rtl="0" eaLnBrk="0" fontAlgn="base" hangingPunct="0">
              <a:spcBef>
                <a:spcPts val="1200"/>
              </a:spcBef>
              <a:spcAft>
                <a:spcPct val="0"/>
              </a:spcAft>
              <a:buChar char="–"/>
              <a:defRPr sz="2000">
                <a:solidFill>
                  <a:schemeClr val="bg1"/>
                </a:solidFill>
                <a:latin typeface="+mn-lt"/>
                <a:ea typeface="ＭＳ Ｐゴシック" pitchFamily="34" charset="-128"/>
                <a:cs typeface="MS PGothic"/>
              </a:defRPr>
            </a:lvl2pPr>
            <a:lvl3pPr marL="1143000" indent="-228600" algn="l" rtl="0" eaLnBrk="0" fontAlgn="base" hangingPunct="0">
              <a:spcBef>
                <a:spcPts val="1200"/>
              </a:spcBef>
              <a:spcAft>
                <a:spcPct val="0"/>
              </a:spcAft>
              <a:buChar char="•"/>
              <a:defRPr sz="1700">
                <a:solidFill>
                  <a:schemeClr val="bg1"/>
                </a:solidFill>
                <a:latin typeface="+mn-lt"/>
                <a:ea typeface="ＭＳ Ｐゴシック" pitchFamily="34" charset="-128"/>
                <a:cs typeface="MS PGothic"/>
              </a:defRPr>
            </a:lvl3pPr>
            <a:lvl4pPr marL="1600200" indent="-228600" algn="l" rtl="0" eaLnBrk="0" fontAlgn="base" hangingPunct="0">
              <a:spcBef>
                <a:spcPts val="1200"/>
              </a:spcBef>
              <a:spcAft>
                <a:spcPct val="0"/>
              </a:spcAft>
              <a:buChar char="–"/>
              <a:defRPr sz="1500">
                <a:solidFill>
                  <a:schemeClr val="bg1"/>
                </a:solidFill>
                <a:latin typeface="+mn-lt"/>
                <a:ea typeface="ＭＳ Ｐゴシック" pitchFamily="34" charset="-128"/>
                <a:cs typeface="MS PGothic"/>
              </a:defRPr>
            </a:lvl4pPr>
            <a:lvl5pPr marL="2057400" indent="-228600" algn="l" rtl="0" eaLnBrk="0" fontAlgn="base" hangingPunct="0">
              <a:spcBef>
                <a:spcPts val="1200"/>
              </a:spcBef>
              <a:spcAft>
                <a:spcPct val="0"/>
              </a:spcAft>
              <a:buChar char="»"/>
              <a:defRPr sz="1300">
                <a:solidFill>
                  <a:schemeClr val="bg1"/>
                </a:solidFill>
                <a:latin typeface="+mn-lt"/>
                <a:ea typeface="ＭＳ Ｐゴシック" pitchFamily="34" charset="-128"/>
                <a:cs typeface="MS PGothic"/>
              </a:defRPr>
            </a:lvl5pPr>
            <a:lvl6pPr marL="2514600" indent="-228600" algn="l" rtl="0" fontAlgn="base">
              <a:spcBef>
                <a:spcPct val="20000"/>
              </a:spcBef>
              <a:spcAft>
                <a:spcPct val="0"/>
              </a:spcAft>
              <a:buChar char="»"/>
              <a:defRPr sz="1300">
                <a:solidFill>
                  <a:schemeClr val="bg1"/>
                </a:solidFill>
                <a:latin typeface="+mn-lt"/>
              </a:defRPr>
            </a:lvl6pPr>
            <a:lvl7pPr marL="2971800" indent="-228600" algn="l" rtl="0" fontAlgn="base">
              <a:spcBef>
                <a:spcPct val="20000"/>
              </a:spcBef>
              <a:spcAft>
                <a:spcPct val="0"/>
              </a:spcAft>
              <a:buChar char="»"/>
              <a:defRPr sz="1300">
                <a:solidFill>
                  <a:schemeClr val="bg1"/>
                </a:solidFill>
                <a:latin typeface="+mn-lt"/>
              </a:defRPr>
            </a:lvl7pPr>
            <a:lvl8pPr marL="3429000" indent="-228600" algn="l" rtl="0" fontAlgn="base">
              <a:spcBef>
                <a:spcPct val="20000"/>
              </a:spcBef>
              <a:spcAft>
                <a:spcPct val="0"/>
              </a:spcAft>
              <a:buChar char="»"/>
              <a:defRPr sz="1300">
                <a:solidFill>
                  <a:schemeClr val="bg1"/>
                </a:solidFill>
                <a:latin typeface="+mn-lt"/>
              </a:defRPr>
            </a:lvl8pPr>
            <a:lvl9pPr marL="3886200" indent="-228600" algn="l" rtl="0" fontAlgn="base">
              <a:spcBef>
                <a:spcPct val="20000"/>
              </a:spcBef>
              <a:spcAft>
                <a:spcPct val="0"/>
              </a:spcAft>
              <a:buChar char="»"/>
              <a:defRPr sz="1300">
                <a:solidFill>
                  <a:schemeClr val="bg1"/>
                </a:solidFill>
                <a:latin typeface="+mn-lt"/>
              </a:defRPr>
            </a:lvl9pPr>
          </a:lstStyle>
          <a:p>
            <a:pPr marL="0" indent="0" defTabSz="685800">
              <a:spcBef>
                <a:spcPts val="900"/>
              </a:spcBef>
              <a:buNone/>
            </a:pPr>
            <a:r>
              <a:rPr lang="en-US" sz="750" kern="0" dirty="0" err="1">
                <a:solidFill>
                  <a:srgbClr val="FFFFFF"/>
                </a:solidFill>
                <a:latin typeface="Arial"/>
              </a:rPr>
              <a:t>Dellborg</a:t>
            </a:r>
            <a:r>
              <a:rPr lang="en-US" sz="750" kern="0" dirty="0">
                <a:solidFill>
                  <a:srgbClr val="FFFFFF"/>
                </a:solidFill>
                <a:latin typeface="Arial"/>
              </a:rPr>
              <a:t> M </a:t>
            </a:r>
            <a:r>
              <a:rPr lang="en-US" sz="750" i="1" kern="0" dirty="0">
                <a:solidFill>
                  <a:srgbClr val="FFFFFF"/>
                </a:solidFill>
                <a:latin typeface="Arial"/>
              </a:rPr>
              <a:t>et al</a:t>
            </a:r>
            <a:r>
              <a:rPr lang="en-US" sz="750" kern="0" dirty="0">
                <a:solidFill>
                  <a:srgbClr val="FFFFFF"/>
                </a:solidFill>
                <a:latin typeface="Arial"/>
              </a:rPr>
              <a:t>. </a:t>
            </a:r>
            <a:r>
              <a:rPr lang="en-GB" sz="750" i="1" dirty="0" err="1">
                <a:solidFill>
                  <a:srgbClr val="FFFFFF"/>
                </a:solidFill>
                <a:latin typeface="Arial"/>
              </a:rPr>
              <a:t>Eur</a:t>
            </a:r>
            <a:r>
              <a:rPr lang="en-GB" sz="750" i="1" dirty="0">
                <a:solidFill>
                  <a:srgbClr val="FFFFFF"/>
                </a:solidFill>
                <a:latin typeface="Arial"/>
              </a:rPr>
              <a:t> Heart J </a:t>
            </a:r>
            <a:r>
              <a:rPr lang="en-GB" sz="750" dirty="0">
                <a:solidFill>
                  <a:srgbClr val="FFFFFF"/>
                </a:solidFill>
                <a:latin typeface="Arial"/>
              </a:rPr>
              <a:t>2017;38(</a:t>
            </a:r>
            <a:r>
              <a:rPr lang="en-GB" sz="750" dirty="0" err="1">
                <a:solidFill>
                  <a:srgbClr val="FFFFFF"/>
                </a:solidFill>
                <a:latin typeface="Arial"/>
              </a:rPr>
              <a:t>suppl</a:t>
            </a:r>
            <a:r>
              <a:rPr lang="en-GB" sz="750" dirty="0">
                <a:solidFill>
                  <a:srgbClr val="FFFFFF"/>
                </a:solidFill>
                <a:latin typeface="Arial"/>
              </a:rPr>
              <a:t>):794–795. Abs P3670 (</a:t>
            </a:r>
            <a:r>
              <a:rPr lang="en-US" sz="750" kern="0" dirty="0">
                <a:solidFill>
                  <a:srgbClr val="FFFFFF"/>
                </a:solidFill>
                <a:latin typeface="Arial"/>
              </a:rPr>
              <a:t>Presented at ESC 2017)</a:t>
            </a:r>
            <a:endParaRPr lang="en-US" altLang="en-US" sz="750" kern="0" dirty="0">
              <a:solidFill>
                <a:srgbClr val="FFFFFF"/>
              </a:solidFill>
              <a:latin typeface="Arial"/>
            </a:endParaRPr>
          </a:p>
        </p:txBody>
      </p:sp>
      <p:sp>
        <p:nvSpPr>
          <p:cNvPr id="4" name="Right Brace 3"/>
          <p:cNvSpPr/>
          <p:nvPr/>
        </p:nvSpPr>
        <p:spPr>
          <a:xfrm>
            <a:off x="6513969" y="2288264"/>
            <a:ext cx="61111" cy="387035"/>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GB" sz="1350">
              <a:solidFill>
                <a:srgbClr val="FFFFFF"/>
              </a:solidFill>
              <a:latin typeface="Arial"/>
            </a:endParaRPr>
          </a:p>
        </p:txBody>
      </p:sp>
      <p:sp>
        <p:nvSpPr>
          <p:cNvPr id="8" name="Right Brace 7"/>
          <p:cNvSpPr/>
          <p:nvPr/>
        </p:nvSpPr>
        <p:spPr>
          <a:xfrm>
            <a:off x="6513969" y="4219934"/>
            <a:ext cx="61111" cy="387035"/>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GB" sz="1350">
              <a:solidFill>
                <a:srgbClr val="FFFFFF"/>
              </a:solidFill>
              <a:latin typeface="Arial"/>
            </a:endParaRPr>
          </a:p>
        </p:txBody>
      </p:sp>
      <p:sp>
        <p:nvSpPr>
          <p:cNvPr id="9" name="Right Brace 8"/>
          <p:cNvSpPr/>
          <p:nvPr/>
        </p:nvSpPr>
        <p:spPr>
          <a:xfrm>
            <a:off x="6513969" y="3408403"/>
            <a:ext cx="61111" cy="513000"/>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GB" sz="1350">
              <a:solidFill>
                <a:srgbClr val="FFFFFF"/>
              </a:solidFill>
              <a:latin typeface="Arial"/>
            </a:endParaRPr>
          </a:p>
        </p:txBody>
      </p:sp>
    </p:spTree>
    <p:extLst>
      <p:ext uri="{BB962C8B-B14F-4D97-AF65-F5344CB8AC3E}">
        <p14:creationId xmlns:p14="http://schemas.microsoft.com/office/powerpoint/2010/main" val="339112871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0" y="375889"/>
            <a:ext cx="9144000" cy="383400"/>
          </a:xfrm>
        </p:spPr>
        <p:txBody>
          <a:bodyPr/>
          <a:lstStyle/>
          <a:p>
            <a:r>
              <a:rPr lang="en-US" sz="2800" dirty="0">
                <a:solidFill>
                  <a:schemeClr val="bg1"/>
                </a:solidFill>
              </a:rPr>
              <a:t>PEGASUS-TIMI 54 EU label </a:t>
            </a:r>
            <a:r>
              <a:rPr lang="en-US" sz="2800" dirty="0" err="1">
                <a:solidFill>
                  <a:schemeClr val="bg1"/>
                </a:solidFill>
              </a:rPr>
              <a:t>popula</a:t>
            </a:r>
            <a:r>
              <a:rPr lang="cs-CZ" sz="2800" dirty="0" err="1">
                <a:solidFill>
                  <a:schemeClr val="bg1"/>
                </a:solidFill>
              </a:rPr>
              <a:t>ce</a:t>
            </a:r>
            <a:br>
              <a:rPr lang="en-US" sz="2800" dirty="0">
                <a:solidFill>
                  <a:schemeClr val="bg1"/>
                </a:solidFill>
              </a:rPr>
            </a:br>
            <a:r>
              <a:rPr lang="en-GB" sz="1600" dirty="0">
                <a:solidFill>
                  <a:schemeClr val="bg1"/>
                </a:solidFill>
              </a:rPr>
              <a:t>Prim</a:t>
            </a:r>
            <a:r>
              <a:rPr lang="cs-CZ" sz="1600" dirty="0" err="1">
                <a:solidFill>
                  <a:schemeClr val="bg1"/>
                </a:solidFill>
              </a:rPr>
              <a:t>ární</a:t>
            </a:r>
            <a:r>
              <a:rPr lang="en-GB" sz="1600" dirty="0">
                <a:solidFill>
                  <a:schemeClr val="bg1"/>
                </a:solidFill>
              </a:rPr>
              <a:t> </a:t>
            </a:r>
            <a:r>
              <a:rPr lang="cs-CZ" sz="1600" dirty="0">
                <a:solidFill>
                  <a:schemeClr val="bg1"/>
                </a:solidFill>
              </a:rPr>
              <a:t>cíl</a:t>
            </a:r>
            <a:r>
              <a:rPr lang="en-GB" sz="1600" dirty="0">
                <a:solidFill>
                  <a:schemeClr val="bg1"/>
                </a:solidFill>
              </a:rPr>
              <a:t> (</a:t>
            </a:r>
            <a:r>
              <a:rPr lang="cs-CZ" sz="1600" dirty="0">
                <a:solidFill>
                  <a:schemeClr val="bg1"/>
                </a:solidFill>
              </a:rPr>
              <a:t>K</a:t>
            </a:r>
            <a:r>
              <a:rPr lang="en-GB" sz="1600" dirty="0">
                <a:solidFill>
                  <a:schemeClr val="bg1"/>
                </a:solidFill>
              </a:rPr>
              <a:t>V </a:t>
            </a:r>
            <a:r>
              <a:rPr lang="cs-CZ" sz="1600" dirty="0">
                <a:solidFill>
                  <a:schemeClr val="bg1"/>
                </a:solidFill>
              </a:rPr>
              <a:t>úmrtí</a:t>
            </a:r>
            <a:r>
              <a:rPr lang="en-GB" sz="1600" dirty="0">
                <a:solidFill>
                  <a:schemeClr val="bg1"/>
                </a:solidFill>
              </a:rPr>
              <a:t>, </a:t>
            </a:r>
            <a:r>
              <a:rPr lang="cs-CZ" sz="1600" dirty="0">
                <a:solidFill>
                  <a:schemeClr val="bg1"/>
                </a:solidFill>
              </a:rPr>
              <a:t>I</a:t>
            </a:r>
            <a:r>
              <a:rPr lang="en-GB" sz="1600" dirty="0">
                <a:solidFill>
                  <a:schemeClr val="bg1"/>
                </a:solidFill>
              </a:rPr>
              <a:t>M, </a:t>
            </a:r>
            <a:r>
              <a:rPr lang="cs-CZ" sz="1600" dirty="0">
                <a:solidFill>
                  <a:schemeClr val="bg1"/>
                </a:solidFill>
              </a:rPr>
              <a:t>CMP</a:t>
            </a:r>
            <a:r>
              <a:rPr lang="en-GB" sz="1600" dirty="0">
                <a:solidFill>
                  <a:schemeClr val="bg1"/>
                </a:solidFill>
              </a:rPr>
              <a:t>) – </a:t>
            </a:r>
            <a:r>
              <a:rPr lang="en-US" sz="1600" b="0" dirty="0">
                <a:solidFill>
                  <a:schemeClr val="bg1"/>
                </a:solidFill>
              </a:rPr>
              <a:t>pa</a:t>
            </a:r>
            <a:r>
              <a:rPr lang="cs-CZ" sz="1600" b="0" dirty="0">
                <a:solidFill>
                  <a:schemeClr val="bg1"/>
                </a:solidFill>
              </a:rPr>
              <a:t>c</a:t>
            </a:r>
            <a:r>
              <a:rPr lang="en-US" sz="1600" b="0" dirty="0" err="1">
                <a:solidFill>
                  <a:schemeClr val="bg1"/>
                </a:solidFill>
              </a:rPr>
              <a:t>ient</a:t>
            </a:r>
            <a:r>
              <a:rPr lang="cs-CZ" sz="1600" b="0" dirty="0">
                <a:solidFill>
                  <a:schemeClr val="bg1"/>
                </a:solidFill>
              </a:rPr>
              <a:t>i</a:t>
            </a:r>
            <a:r>
              <a:rPr lang="en-US" sz="1600" b="0" dirty="0">
                <a:solidFill>
                  <a:schemeClr val="bg1"/>
                </a:solidFill>
              </a:rPr>
              <a:t> ≤2 </a:t>
            </a:r>
            <a:r>
              <a:rPr lang="cs-CZ" sz="1600" b="0" dirty="0">
                <a:solidFill>
                  <a:schemeClr val="bg1"/>
                </a:solidFill>
              </a:rPr>
              <a:t>roky od kvalifikovaného IM nebo </a:t>
            </a:r>
            <a:r>
              <a:rPr lang="en-US" sz="1600" b="0" dirty="0">
                <a:solidFill>
                  <a:schemeClr val="bg1"/>
                </a:solidFill>
              </a:rPr>
              <a:t>≤1 </a:t>
            </a:r>
            <a:r>
              <a:rPr lang="cs-CZ" sz="1600" b="0" dirty="0">
                <a:solidFill>
                  <a:schemeClr val="bg1"/>
                </a:solidFill>
              </a:rPr>
              <a:t>rok</a:t>
            </a:r>
            <a:r>
              <a:rPr lang="en-US" sz="1600" b="0" dirty="0">
                <a:solidFill>
                  <a:schemeClr val="bg1"/>
                </a:solidFill>
              </a:rPr>
              <a:t> </a:t>
            </a:r>
            <a:r>
              <a:rPr lang="cs-CZ" sz="1600" b="0" dirty="0">
                <a:solidFill>
                  <a:schemeClr val="bg1"/>
                </a:solidFill>
              </a:rPr>
              <a:t>od vysazení léčby inhibitorem receptoru pro ADP</a:t>
            </a:r>
            <a:endParaRPr lang="en-GB" sz="1600" dirty="0">
              <a:solidFill>
                <a:schemeClr val="bg1"/>
              </a:solidFill>
            </a:endParaRPr>
          </a:p>
        </p:txBody>
      </p:sp>
      <p:sp>
        <p:nvSpPr>
          <p:cNvPr id="9" name="TextBox 8"/>
          <p:cNvSpPr txBox="1"/>
          <p:nvPr/>
        </p:nvSpPr>
        <p:spPr>
          <a:xfrm rot="16200000">
            <a:off x="592746" y="2512542"/>
            <a:ext cx="2945675" cy="230832"/>
          </a:xfrm>
          <a:prstGeom prst="rect">
            <a:avLst/>
          </a:prstGeom>
          <a:noFill/>
        </p:spPr>
        <p:txBody>
          <a:bodyPr wrap="square" rtlCol="0">
            <a:spAutoFit/>
          </a:bodyPr>
          <a:lstStyle/>
          <a:p>
            <a:pPr algn="ctr" defTabSz="685800" fontAlgn="base">
              <a:spcBef>
                <a:spcPct val="0"/>
              </a:spcBef>
              <a:spcAft>
                <a:spcPct val="0"/>
              </a:spcAft>
            </a:pPr>
            <a:r>
              <a:rPr lang="en-GB" sz="900" b="1" dirty="0">
                <a:solidFill>
                  <a:srgbClr val="FFFFFF"/>
                </a:solidFill>
                <a:latin typeface="Arial"/>
                <a:ea typeface="ＭＳ Ｐゴシック" pitchFamily="34" charset="-128"/>
              </a:rPr>
              <a:t>Prim</a:t>
            </a:r>
            <a:r>
              <a:rPr lang="cs-CZ" sz="900" b="1" dirty="0" err="1">
                <a:solidFill>
                  <a:srgbClr val="FFFFFF"/>
                </a:solidFill>
                <a:latin typeface="Arial"/>
                <a:ea typeface="ＭＳ Ｐゴシック" pitchFamily="34" charset="-128"/>
              </a:rPr>
              <a:t>ární</a:t>
            </a:r>
            <a:r>
              <a:rPr lang="en-GB" sz="900" b="1" dirty="0">
                <a:solidFill>
                  <a:srgbClr val="FFFFFF"/>
                </a:solidFill>
                <a:latin typeface="Arial"/>
                <a:ea typeface="ＭＳ Ｐゴシック" pitchFamily="34" charset="-128"/>
              </a:rPr>
              <a:t> </a:t>
            </a:r>
            <a:r>
              <a:rPr lang="cs-CZ" sz="900" b="1" dirty="0">
                <a:solidFill>
                  <a:srgbClr val="FFFFFF"/>
                </a:solidFill>
                <a:latin typeface="Arial"/>
                <a:ea typeface="ＭＳ Ｐゴシック" pitchFamily="34" charset="-128"/>
              </a:rPr>
              <a:t>cíl</a:t>
            </a:r>
            <a:r>
              <a:rPr lang="en-GB" sz="900" b="1" dirty="0">
                <a:solidFill>
                  <a:srgbClr val="FFFFFF"/>
                </a:solidFill>
                <a:latin typeface="Arial"/>
                <a:ea typeface="ＭＳ Ｐゴシック" pitchFamily="34" charset="-128"/>
              </a:rPr>
              <a:t> (%)</a:t>
            </a:r>
          </a:p>
        </p:txBody>
      </p:sp>
      <p:sp>
        <p:nvSpPr>
          <p:cNvPr id="11" name="TextBox 10"/>
          <p:cNvSpPr txBox="1"/>
          <p:nvPr/>
        </p:nvSpPr>
        <p:spPr>
          <a:xfrm>
            <a:off x="2995501" y="1205789"/>
            <a:ext cx="3138328" cy="369332"/>
          </a:xfrm>
          <a:prstGeom prst="rect">
            <a:avLst/>
          </a:prstGeom>
          <a:noFill/>
        </p:spPr>
        <p:txBody>
          <a:bodyPr wrap="square" rtlCol="0">
            <a:spAutoFit/>
          </a:bodyPr>
          <a:lstStyle/>
          <a:p>
            <a:pPr defTabSz="685800" fontAlgn="base">
              <a:spcBef>
                <a:spcPct val="0"/>
              </a:spcBef>
              <a:spcAft>
                <a:spcPct val="0"/>
              </a:spcAft>
            </a:pPr>
            <a:r>
              <a:rPr lang="en-GB" sz="900" dirty="0" err="1">
                <a:solidFill>
                  <a:srgbClr val="FFFFFF"/>
                </a:solidFill>
                <a:latin typeface="Arial"/>
                <a:ea typeface="ＭＳ Ｐゴシック" pitchFamily="34" charset="-128"/>
              </a:rPr>
              <a:t>Ti</a:t>
            </a:r>
            <a:r>
              <a:rPr lang="cs-CZ" sz="900" dirty="0">
                <a:solidFill>
                  <a:srgbClr val="FFFFFF"/>
                </a:solidFill>
                <a:latin typeface="Arial"/>
                <a:ea typeface="ＭＳ Ｐゴシック" pitchFamily="34" charset="-128"/>
              </a:rPr>
              <a:t>k</a:t>
            </a:r>
            <a:r>
              <a:rPr lang="en-GB" sz="900" dirty="0" err="1">
                <a:solidFill>
                  <a:srgbClr val="FFFFFF"/>
                </a:solidFill>
                <a:latin typeface="Arial"/>
                <a:ea typeface="ＭＳ Ｐゴシック" pitchFamily="34" charset="-128"/>
              </a:rPr>
              <a:t>agrelor</a:t>
            </a:r>
            <a:r>
              <a:rPr lang="en-GB" sz="900" dirty="0">
                <a:solidFill>
                  <a:srgbClr val="FFFFFF"/>
                </a:solidFill>
                <a:latin typeface="Arial"/>
                <a:ea typeface="ＭＳ Ｐゴシック" pitchFamily="34" charset="-128"/>
              </a:rPr>
              <a:t> 60 mg </a:t>
            </a:r>
            <a:r>
              <a:rPr lang="cs-CZ" sz="900" dirty="0">
                <a:solidFill>
                  <a:srgbClr val="FFFFFF"/>
                </a:solidFill>
                <a:latin typeface="Arial"/>
                <a:ea typeface="ＭＳ Ｐゴシック" pitchFamily="34" charset="-128"/>
              </a:rPr>
              <a:t>2xdenně</a:t>
            </a:r>
            <a:r>
              <a:rPr lang="en-GB" sz="900" dirty="0">
                <a:solidFill>
                  <a:srgbClr val="FFFFFF"/>
                </a:solidFill>
                <a:latin typeface="Arial"/>
                <a:ea typeface="ＭＳ Ｐゴシック" pitchFamily="34" charset="-128"/>
              </a:rPr>
              <a:t>, EU label [373 </a:t>
            </a:r>
            <a:r>
              <a:rPr lang="cs-CZ" sz="900" dirty="0">
                <a:solidFill>
                  <a:srgbClr val="FFFFFF"/>
                </a:solidFill>
                <a:latin typeface="Arial"/>
                <a:ea typeface="ＭＳ Ｐゴシック" pitchFamily="34" charset="-128"/>
              </a:rPr>
              <a:t>příhod</a:t>
            </a:r>
            <a:r>
              <a:rPr lang="en-GB" sz="900" dirty="0">
                <a:solidFill>
                  <a:srgbClr val="FFFFFF"/>
                </a:solidFill>
                <a:latin typeface="Arial"/>
                <a:ea typeface="ＭＳ Ｐゴシック" pitchFamily="34" charset="-128"/>
              </a:rPr>
              <a:t>; N=5388]</a:t>
            </a:r>
          </a:p>
          <a:p>
            <a:pPr defTabSz="685800" fontAlgn="base">
              <a:spcBef>
                <a:spcPct val="0"/>
              </a:spcBef>
              <a:spcAft>
                <a:spcPct val="0"/>
              </a:spcAft>
            </a:pPr>
            <a:r>
              <a:rPr lang="en-GB" sz="900" dirty="0">
                <a:solidFill>
                  <a:srgbClr val="FFFFFF"/>
                </a:solidFill>
                <a:latin typeface="Arial"/>
                <a:ea typeface="ＭＳ Ｐゴシック" pitchFamily="34" charset="-128"/>
              </a:rPr>
              <a:t>Placebo, EU label [463 </a:t>
            </a:r>
            <a:r>
              <a:rPr lang="cs-CZ" sz="900" dirty="0">
                <a:solidFill>
                  <a:srgbClr val="FFFFFF"/>
                </a:solidFill>
                <a:latin typeface="Arial"/>
                <a:ea typeface="ＭＳ Ｐゴシック" pitchFamily="34" charset="-128"/>
              </a:rPr>
              <a:t>příhod</a:t>
            </a:r>
            <a:r>
              <a:rPr lang="en-GB" sz="900" dirty="0">
                <a:solidFill>
                  <a:srgbClr val="FFFFFF"/>
                </a:solidFill>
                <a:latin typeface="Arial"/>
                <a:ea typeface="ＭＳ Ｐゴシック" pitchFamily="34" charset="-128"/>
              </a:rPr>
              <a:t>; N=5391]</a:t>
            </a:r>
          </a:p>
        </p:txBody>
      </p:sp>
      <p:cxnSp>
        <p:nvCxnSpPr>
          <p:cNvPr id="12" name="Straight Connector 11"/>
          <p:cNvCxnSpPr/>
          <p:nvPr/>
        </p:nvCxnSpPr>
        <p:spPr>
          <a:xfrm>
            <a:off x="2732104" y="1310555"/>
            <a:ext cx="278069" cy="0"/>
          </a:xfrm>
          <a:prstGeom prst="line">
            <a:avLst/>
          </a:prstGeom>
          <a:ln w="38100">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32104" y="1442750"/>
            <a:ext cx="27806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a:off x="2640693" y="3681872"/>
            <a:ext cx="7584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2187834" y="3494881"/>
            <a:ext cx="324634" cy="230832"/>
            <a:chOff x="624242" y="4881791"/>
            <a:chExt cx="432845" cy="307776"/>
          </a:xfrm>
        </p:grpSpPr>
        <p:cxnSp>
          <p:nvCxnSpPr>
            <p:cNvPr id="33" name="Straight Connector 32"/>
            <p:cNvCxnSpPr/>
            <p:nvPr/>
          </p:nvCxnSpPr>
          <p:spPr>
            <a:xfrm>
              <a:off x="952510" y="5016943"/>
              <a:ext cx="10457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24242" y="4881791"/>
              <a:ext cx="331714" cy="307776"/>
            </a:xfrm>
            <a:prstGeom prst="rect">
              <a:avLst/>
            </a:prstGeom>
            <a:noFill/>
          </p:spPr>
          <p:txBody>
            <a:bodyPr wrap="none" rtlCol="0">
              <a:spAutoFit/>
            </a:bodyPr>
            <a:lstStyle/>
            <a:p>
              <a:pPr algn="r" defTabSz="685800" fontAlgn="base">
                <a:spcBef>
                  <a:spcPct val="0"/>
                </a:spcBef>
                <a:spcAft>
                  <a:spcPct val="0"/>
                </a:spcAft>
              </a:pPr>
              <a:r>
                <a:rPr lang="en-GB" sz="900" dirty="0">
                  <a:solidFill>
                    <a:srgbClr val="FFFFFF"/>
                  </a:solidFill>
                  <a:latin typeface="Arial"/>
                  <a:ea typeface="ＭＳ Ｐゴシック" pitchFamily="34" charset="-128"/>
                </a:rPr>
                <a:t>0</a:t>
              </a:r>
            </a:p>
          </p:txBody>
        </p:sp>
      </p:grpSp>
      <p:grpSp>
        <p:nvGrpSpPr>
          <p:cNvPr id="2" name="Group 1"/>
          <p:cNvGrpSpPr/>
          <p:nvPr/>
        </p:nvGrpSpPr>
        <p:grpSpPr>
          <a:xfrm>
            <a:off x="2127642" y="1050620"/>
            <a:ext cx="384825" cy="230832"/>
            <a:chOff x="538749" y="1622776"/>
            <a:chExt cx="513099" cy="307776"/>
          </a:xfrm>
        </p:grpSpPr>
        <p:cxnSp>
          <p:nvCxnSpPr>
            <p:cNvPr id="53" name="Straight Connector 52"/>
            <p:cNvCxnSpPr/>
            <p:nvPr/>
          </p:nvCxnSpPr>
          <p:spPr>
            <a:xfrm>
              <a:off x="947271" y="1748140"/>
              <a:ext cx="10457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538749" y="1622776"/>
              <a:ext cx="417207" cy="307776"/>
            </a:xfrm>
            <a:prstGeom prst="rect">
              <a:avLst/>
            </a:prstGeom>
            <a:noFill/>
          </p:spPr>
          <p:txBody>
            <a:bodyPr wrap="none" rtlCol="0">
              <a:spAutoFit/>
            </a:bodyPr>
            <a:lstStyle/>
            <a:p>
              <a:pPr algn="r" defTabSz="685800" fontAlgn="base">
                <a:spcBef>
                  <a:spcPct val="0"/>
                </a:spcBef>
                <a:spcAft>
                  <a:spcPct val="0"/>
                </a:spcAft>
              </a:pPr>
              <a:r>
                <a:rPr lang="en-GB" sz="900" dirty="0">
                  <a:solidFill>
                    <a:srgbClr val="FFFFFF"/>
                  </a:solidFill>
                  <a:latin typeface="Arial"/>
                  <a:ea typeface="ＭＳ Ｐゴシック" pitchFamily="34" charset="-128"/>
                </a:rPr>
                <a:t>10</a:t>
              </a:r>
            </a:p>
          </p:txBody>
        </p:sp>
      </p:grpSp>
      <p:sp>
        <p:nvSpPr>
          <p:cNvPr id="65" name="Freeform 137"/>
          <p:cNvSpPr/>
          <p:nvPr/>
        </p:nvSpPr>
        <p:spPr>
          <a:xfrm>
            <a:off x="2508930" y="1143403"/>
            <a:ext cx="5002043" cy="2497700"/>
          </a:xfrm>
          <a:custGeom>
            <a:avLst/>
            <a:gdLst>
              <a:gd name="connsiteX0" fmla="*/ 0 w 7420396"/>
              <a:gd name="connsiteY0" fmla="*/ 0 h 4402067"/>
              <a:gd name="connsiteX1" fmla="*/ 0 w 7420396"/>
              <a:gd name="connsiteY1" fmla="*/ 4037926 h 4402067"/>
              <a:gd name="connsiteX2" fmla="*/ 6675929 w 7420396"/>
              <a:gd name="connsiteY2" fmla="*/ 4037926 h 4402067"/>
              <a:gd name="connsiteX3" fmla="*/ 7420396 w 7420396"/>
              <a:gd name="connsiteY3" fmla="*/ 4402067 h 4402067"/>
              <a:gd name="connsiteX0" fmla="*/ 0 w 6675929"/>
              <a:gd name="connsiteY0" fmla="*/ 0 h 4037926"/>
              <a:gd name="connsiteX1" fmla="*/ 0 w 6675929"/>
              <a:gd name="connsiteY1" fmla="*/ 4037926 h 4037926"/>
              <a:gd name="connsiteX2" fmla="*/ 6675929 w 6675929"/>
              <a:gd name="connsiteY2" fmla="*/ 4037926 h 4037926"/>
            </a:gdLst>
            <a:ahLst/>
            <a:cxnLst>
              <a:cxn ang="0">
                <a:pos x="connsiteX0" y="connsiteY0"/>
              </a:cxn>
              <a:cxn ang="0">
                <a:pos x="connsiteX1" y="connsiteY1"/>
              </a:cxn>
              <a:cxn ang="0">
                <a:pos x="connsiteX2" y="connsiteY2"/>
              </a:cxn>
            </a:cxnLst>
            <a:rect l="l" t="t" r="r" b="b"/>
            <a:pathLst>
              <a:path w="6675929" h="4037926">
                <a:moveTo>
                  <a:pt x="0" y="0"/>
                </a:moveTo>
                <a:lnTo>
                  <a:pt x="0" y="4037926"/>
                </a:lnTo>
                <a:lnTo>
                  <a:pt x="6675929" y="4037926"/>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b="1" dirty="0">
              <a:solidFill>
                <a:srgbClr val="FFFFFF"/>
              </a:solidFill>
              <a:latin typeface="Arial"/>
            </a:endParaRPr>
          </a:p>
        </p:txBody>
      </p:sp>
      <p:grpSp>
        <p:nvGrpSpPr>
          <p:cNvPr id="79" name="Group 78"/>
          <p:cNvGrpSpPr/>
          <p:nvPr/>
        </p:nvGrpSpPr>
        <p:grpSpPr>
          <a:xfrm>
            <a:off x="2191762" y="1546796"/>
            <a:ext cx="320705" cy="230832"/>
            <a:chOff x="624242" y="1311691"/>
            <a:chExt cx="427606" cy="307776"/>
          </a:xfrm>
        </p:grpSpPr>
        <p:cxnSp>
          <p:nvCxnSpPr>
            <p:cNvPr id="80" name="Straight Connector 79"/>
            <p:cNvCxnSpPr/>
            <p:nvPr/>
          </p:nvCxnSpPr>
          <p:spPr>
            <a:xfrm>
              <a:off x="947271" y="1437055"/>
              <a:ext cx="10457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24242" y="1311691"/>
              <a:ext cx="331714" cy="307776"/>
            </a:xfrm>
            <a:prstGeom prst="rect">
              <a:avLst/>
            </a:prstGeom>
            <a:noFill/>
          </p:spPr>
          <p:txBody>
            <a:bodyPr wrap="none" rtlCol="0">
              <a:spAutoFit/>
            </a:bodyPr>
            <a:lstStyle/>
            <a:p>
              <a:pPr algn="r" defTabSz="685800" fontAlgn="base">
                <a:spcBef>
                  <a:spcPct val="0"/>
                </a:spcBef>
                <a:spcAft>
                  <a:spcPct val="0"/>
                </a:spcAft>
              </a:pPr>
              <a:r>
                <a:rPr lang="en-GB" sz="900" dirty="0">
                  <a:solidFill>
                    <a:srgbClr val="FFFFFF"/>
                  </a:solidFill>
                  <a:latin typeface="Arial"/>
                  <a:ea typeface="ＭＳ Ｐゴシック" pitchFamily="34" charset="-128"/>
                </a:rPr>
                <a:t>8</a:t>
              </a:r>
            </a:p>
          </p:txBody>
        </p:sp>
      </p:grpSp>
      <p:grpSp>
        <p:nvGrpSpPr>
          <p:cNvPr id="82" name="Group 81"/>
          <p:cNvGrpSpPr/>
          <p:nvPr/>
        </p:nvGrpSpPr>
        <p:grpSpPr>
          <a:xfrm>
            <a:off x="2191762" y="2034246"/>
            <a:ext cx="320705" cy="727395"/>
            <a:chOff x="624242" y="988972"/>
            <a:chExt cx="427606" cy="969860"/>
          </a:xfrm>
        </p:grpSpPr>
        <p:cxnSp>
          <p:nvCxnSpPr>
            <p:cNvPr id="83" name="Straight Connector 82"/>
            <p:cNvCxnSpPr/>
            <p:nvPr/>
          </p:nvCxnSpPr>
          <p:spPr>
            <a:xfrm>
              <a:off x="947271" y="1776420"/>
              <a:ext cx="10457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624242" y="1651056"/>
              <a:ext cx="331714" cy="307776"/>
            </a:xfrm>
            <a:prstGeom prst="rect">
              <a:avLst/>
            </a:prstGeom>
            <a:noFill/>
          </p:spPr>
          <p:txBody>
            <a:bodyPr wrap="none" rtlCol="0">
              <a:spAutoFit/>
            </a:bodyPr>
            <a:lstStyle/>
            <a:p>
              <a:pPr algn="r" defTabSz="685800" fontAlgn="base">
                <a:spcBef>
                  <a:spcPct val="0"/>
                </a:spcBef>
                <a:spcAft>
                  <a:spcPct val="0"/>
                </a:spcAft>
              </a:pPr>
              <a:r>
                <a:rPr lang="en-GB" sz="900" dirty="0">
                  <a:solidFill>
                    <a:srgbClr val="FFFFFF"/>
                  </a:solidFill>
                  <a:latin typeface="Arial"/>
                  <a:ea typeface="ＭＳ Ｐゴシック" pitchFamily="34" charset="-128"/>
                </a:rPr>
                <a:t>4</a:t>
              </a:r>
            </a:p>
          </p:txBody>
        </p:sp>
        <p:cxnSp>
          <p:nvCxnSpPr>
            <p:cNvPr id="77" name="Straight Connector 76"/>
            <p:cNvCxnSpPr/>
            <p:nvPr/>
          </p:nvCxnSpPr>
          <p:spPr>
            <a:xfrm>
              <a:off x="947271" y="1114336"/>
              <a:ext cx="10457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624242" y="988972"/>
              <a:ext cx="331714" cy="307776"/>
            </a:xfrm>
            <a:prstGeom prst="rect">
              <a:avLst/>
            </a:prstGeom>
            <a:noFill/>
          </p:spPr>
          <p:txBody>
            <a:bodyPr wrap="none" rtlCol="0">
              <a:spAutoFit/>
            </a:bodyPr>
            <a:lstStyle/>
            <a:p>
              <a:pPr algn="r" defTabSz="685800" fontAlgn="base">
                <a:spcBef>
                  <a:spcPct val="0"/>
                </a:spcBef>
                <a:spcAft>
                  <a:spcPct val="0"/>
                </a:spcAft>
              </a:pPr>
              <a:r>
                <a:rPr lang="en-GB" sz="900" dirty="0">
                  <a:solidFill>
                    <a:srgbClr val="FFFFFF"/>
                  </a:solidFill>
                  <a:latin typeface="Arial"/>
                  <a:ea typeface="ＭＳ Ｐゴシック" pitchFamily="34" charset="-128"/>
                </a:rPr>
                <a:t>6</a:t>
              </a:r>
            </a:p>
          </p:txBody>
        </p:sp>
      </p:grpSp>
      <p:grpSp>
        <p:nvGrpSpPr>
          <p:cNvPr id="85" name="Group 84"/>
          <p:cNvGrpSpPr/>
          <p:nvPr/>
        </p:nvGrpSpPr>
        <p:grpSpPr>
          <a:xfrm>
            <a:off x="2191762" y="3012845"/>
            <a:ext cx="320705" cy="230832"/>
            <a:chOff x="624242" y="1321118"/>
            <a:chExt cx="427606" cy="307776"/>
          </a:xfrm>
        </p:grpSpPr>
        <p:cxnSp>
          <p:nvCxnSpPr>
            <p:cNvPr id="86" name="Straight Connector 85"/>
            <p:cNvCxnSpPr/>
            <p:nvPr/>
          </p:nvCxnSpPr>
          <p:spPr>
            <a:xfrm>
              <a:off x="947271" y="1446482"/>
              <a:ext cx="10457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624242" y="1321118"/>
              <a:ext cx="331714" cy="307776"/>
            </a:xfrm>
            <a:prstGeom prst="rect">
              <a:avLst/>
            </a:prstGeom>
            <a:noFill/>
          </p:spPr>
          <p:txBody>
            <a:bodyPr wrap="none" rtlCol="0">
              <a:spAutoFit/>
            </a:bodyPr>
            <a:lstStyle/>
            <a:p>
              <a:pPr algn="r" defTabSz="685800" fontAlgn="base">
                <a:spcBef>
                  <a:spcPct val="0"/>
                </a:spcBef>
                <a:spcAft>
                  <a:spcPct val="0"/>
                </a:spcAft>
              </a:pPr>
              <a:r>
                <a:rPr lang="en-GB" sz="900" dirty="0">
                  <a:solidFill>
                    <a:srgbClr val="FFFFFF"/>
                  </a:solidFill>
                  <a:latin typeface="Arial"/>
                  <a:ea typeface="ＭＳ Ｐゴシック" pitchFamily="34" charset="-128"/>
                </a:rPr>
                <a:t>2</a:t>
              </a:r>
            </a:p>
          </p:txBody>
        </p:sp>
      </p:grpSp>
      <p:grpSp>
        <p:nvGrpSpPr>
          <p:cNvPr id="89" name="Group 88"/>
          <p:cNvGrpSpPr/>
          <p:nvPr/>
        </p:nvGrpSpPr>
        <p:grpSpPr>
          <a:xfrm>
            <a:off x="7152530" y="3643947"/>
            <a:ext cx="441147" cy="305248"/>
            <a:chOff x="7415447" y="5646162"/>
            <a:chExt cx="588195" cy="406997"/>
          </a:xfrm>
        </p:grpSpPr>
        <p:sp>
          <p:nvSpPr>
            <p:cNvPr id="90" name="TextBox 89"/>
            <p:cNvSpPr txBox="1"/>
            <p:nvPr/>
          </p:nvSpPr>
          <p:spPr>
            <a:xfrm>
              <a:off x="7415447" y="5745384"/>
              <a:ext cx="588195" cy="307775"/>
            </a:xfrm>
            <a:prstGeom prst="rect">
              <a:avLst/>
            </a:prstGeom>
            <a:noFill/>
          </p:spPr>
          <p:txBody>
            <a:bodyPr wrap="none" rtlCol="0">
              <a:spAutoFit/>
            </a:bodyPr>
            <a:lstStyle/>
            <a:p>
              <a:pPr algn="ctr" defTabSz="685800" fontAlgn="base">
                <a:spcBef>
                  <a:spcPct val="0"/>
                </a:spcBef>
                <a:spcAft>
                  <a:spcPct val="0"/>
                </a:spcAft>
              </a:pPr>
              <a:r>
                <a:rPr lang="en-GB" sz="900" dirty="0">
                  <a:solidFill>
                    <a:srgbClr val="FFFFFF"/>
                  </a:solidFill>
                  <a:latin typeface="Arial"/>
                  <a:ea typeface="ＭＳ Ｐゴシック" pitchFamily="34" charset="-128"/>
                </a:rPr>
                <a:t>1080</a:t>
              </a:r>
            </a:p>
          </p:txBody>
        </p:sp>
        <p:cxnSp>
          <p:nvCxnSpPr>
            <p:cNvPr id="91" name="Straight Connector 90"/>
            <p:cNvCxnSpPr/>
            <p:nvPr/>
          </p:nvCxnSpPr>
          <p:spPr>
            <a:xfrm rot="16200000">
              <a:off x="7662555" y="5696725"/>
              <a:ext cx="10112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a:off x="6405430" y="3643947"/>
            <a:ext cx="377027" cy="305248"/>
            <a:chOff x="7458194" y="5646162"/>
            <a:chExt cx="502702" cy="406997"/>
          </a:xfrm>
        </p:grpSpPr>
        <p:sp>
          <p:nvSpPr>
            <p:cNvPr id="93" name="TextBox 92"/>
            <p:cNvSpPr txBox="1"/>
            <p:nvPr/>
          </p:nvSpPr>
          <p:spPr>
            <a:xfrm>
              <a:off x="7458194" y="5745384"/>
              <a:ext cx="502702" cy="307775"/>
            </a:xfrm>
            <a:prstGeom prst="rect">
              <a:avLst/>
            </a:prstGeom>
            <a:noFill/>
          </p:spPr>
          <p:txBody>
            <a:bodyPr wrap="none" rtlCol="0">
              <a:spAutoFit/>
            </a:bodyPr>
            <a:lstStyle/>
            <a:p>
              <a:pPr algn="ctr" defTabSz="685800" fontAlgn="base">
                <a:spcBef>
                  <a:spcPct val="0"/>
                </a:spcBef>
                <a:spcAft>
                  <a:spcPct val="0"/>
                </a:spcAft>
              </a:pPr>
              <a:r>
                <a:rPr lang="en-GB" sz="900" dirty="0">
                  <a:solidFill>
                    <a:srgbClr val="FFFFFF"/>
                  </a:solidFill>
                  <a:latin typeface="Arial"/>
                  <a:ea typeface="ＭＳ Ｐゴシック" pitchFamily="34" charset="-128"/>
                </a:rPr>
                <a:t>900</a:t>
              </a:r>
            </a:p>
          </p:txBody>
        </p:sp>
        <p:cxnSp>
          <p:nvCxnSpPr>
            <p:cNvPr id="94" name="Straight Connector 93"/>
            <p:cNvCxnSpPr/>
            <p:nvPr/>
          </p:nvCxnSpPr>
          <p:spPr>
            <a:xfrm rot="16200000">
              <a:off x="7662555" y="5696725"/>
              <a:ext cx="10112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5616310" y="3643947"/>
            <a:ext cx="377027" cy="305248"/>
            <a:chOff x="7458194" y="5646162"/>
            <a:chExt cx="502702" cy="406997"/>
          </a:xfrm>
        </p:grpSpPr>
        <p:sp>
          <p:nvSpPr>
            <p:cNvPr id="102" name="TextBox 101"/>
            <p:cNvSpPr txBox="1"/>
            <p:nvPr/>
          </p:nvSpPr>
          <p:spPr>
            <a:xfrm>
              <a:off x="7458194" y="5745384"/>
              <a:ext cx="502702" cy="307775"/>
            </a:xfrm>
            <a:prstGeom prst="rect">
              <a:avLst/>
            </a:prstGeom>
            <a:noFill/>
          </p:spPr>
          <p:txBody>
            <a:bodyPr wrap="none" rtlCol="0">
              <a:spAutoFit/>
            </a:bodyPr>
            <a:lstStyle/>
            <a:p>
              <a:pPr algn="ctr" defTabSz="685800" fontAlgn="base">
                <a:spcBef>
                  <a:spcPct val="0"/>
                </a:spcBef>
                <a:spcAft>
                  <a:spcPct val="0"/>
                </a:spcAft>
              </a:pPr>
              <a:r>
                <a:rPr lang="en-GB" sz="900" dirty="0">
                  <a:solidFill>
                    <a:srgbClr val="FFFFFF"/>
                  </a:solidFill>
                  <a:latin typeface="Arial"/>
                  <a:ea typeface="ＭＳ Ｐゴシック" pitchFamily="34" charset="-128"/>
                </a:rPr>
                <a:t>720</a:t>
              </a:r>
            </a:p>
          </p:txBody>
        </p:sp>
        <p:cxnSp>
          <p:nvCxnSpPr>
            <p:cNvPr id="103" name="Straight Connector 102"/>
            <p:cNvCxnSpPr/>
            <p:nvPr/>
          </p:nvCxnSpPr>
          <p:spPr>
            <a:xfrm rot="16200000">
              <a:off x="7662555" y="5696725"/>
              <a:ext cx="10112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4835705" y="3643947"/>
            <a:ext cx="377027" cy="305248"/>
            <a:chOff x="7458194" y="5646162"/>
            <a:chExt cx="502702" cy="406997"/>
          </a:xfrm>
        </p:grpSpPr>
        <p:sp>
          <p:nvSpPr>
            <p:cNvPr id="108" name="TextBox 107"/>
            <p:cNvSpPr txBox="1"/>
            <p:nvPr/>
          </p:nvSpPr>
          <p:spPr>
            <a:xfrm>
              <a:off x="7458194" y="5745384"/>
              <a:ext cx="502702" cy="307775"/>
            </a:xfrm>
            <a:prstGeom prst="rect">
              <a:avLst/>
            </a:prstGeom>
            <a:noFill/>
          </p:spPr>
          <p:txBody>
            <a:bodyPr wrap="none" rtlCol="0">
              <a:spAutoFit/>
            </a:bodyPr>
            <a:lstStyle/>
            <a:p>
              <a:pPr algn="ctr" defTabSz="685800" fontAlgn="base">
                <a:spcBef>
                  <a:spcPct val="0"/>
                </a:spcBef>
                <a:spcAft>
                  <a:spcPct val="0"/>
                </a:spcAft>
              </a:pPr>
              <a:r>
                <a:rPr lang="en-GB" sz="900" dirty="0">
                  <a:solidFill>
                    <a:srgbClr val="FFFFFF"/>
                  </a:solidFill>
                  <a:latin typeface="Arial"/>
                  <a:ea typeface="ＭＳ Ｐゴシック" pitchFamily="34" charset="-128"/>
                </a:rPr>
                <a:t>540</a:t>
              </a:r>
            </a:p>
          </p:txBody>
        </p:sp>
        <p:cxnSp>
          <p:nvCxnSpPr>
            <p:cNvPr id="109" name="Straight Connector 108"/>
            <p:cNvCxnSpPr/>
            <p:nvPr/>
          </p:nvCxnSpPr>
          <p:spPr>
            <a:xfrm rot="16200000">
              <a:off x="7662555" y="5696725"/>
              <a:ext cx="10112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0" name="Group 109"/>
          <p:cNvGrpSpPr/>
          <p:nvPr/>
        </p:nvGrpSpPr>
        <p:grpSpPr>
          <a:xfrm>
            <a:off x="4056547" y="3643947"/>
            <a:ext cx="377027" cy="305248"/>
            <a:chOff x="7458194" y="5646162"/>
            <a:chExt cx="502702" cy="406997"/>
          </a:xfrm>
        </p:grpSpPr>
        <p:sp>
          <p:nvSpPr>
            <p:cNvPr id="111" name="TextBox 110"/>
            <p:cNvSpPr txBox="1"/>
            <p:nvPr/>
          </p:nvSpPr>
          <p:spPr>
            <a:xfrm>
              <a:off x="7458194" y="5745384"/>
              <a:ext cx="502702" cy="307775"/>
            </a:xfrm>
            <a:prstGeom prst="rect">
              <a:avLst/>
            </a:prstGeom>
            <a:noFill/>
          </p:spPr>
          <p:txBody>
            <a:bodyPr wrap="none" rtlCol="0">
              <a:spAutoFit/>
            </a:bodyPr>
            <a:lstStyle/>
            <a:p>
              <a:pPr algn="ctr" defTabSz="685800" fontAlgn="base">
                <a:spcBef>
                  <a:spcPct val="0"/>
                </a:spcBef>
                <a:spcAft>
                  <a:spcPct val="0"/>
                </a:spcAft>
              </a:pPr>
              <a:r>
                <a:rPr lang="en-GB" sz="900" dirty="0">
                  <a:solidFill>
                    <a:srgbClr val="FFFFFF"/>
                  </a:solidFill>
                  <a:latin typeface="Arial"/>
                  <a:ea typeface="ＭＳ Ｐゴシック" pitchFamily="34" charset="-128"/>
                </a:rPr>
                <a:t>360</a:t>
              </a:r>
            </a:p>
          </p:txBody>
        </p:sp>
        <p:cxnSp>
          <p:nvCxnSpPr>
            <p:cNvPr id="112" name="Straight Connector 111"/>
            <p:cNvCxnSpPr/>
            <p:nvPr/>
          </p:nvCxnSpPr>
          <p:spPr>
            <a:xfrm rot="16200000">
              <a:off x="7662555" y="5696725"/>
              <a:ext cx="10112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3284460" y="3643947"/>
            <a:ext cx="377027" cy="305248"/>
            <a:chOff x="7458194" y="5646162"/>
            <a:chExt cx="502702" cy="406997"/>
          </a:xfrm>
        </p:grpSpPr>
        <p:sp>
          <p:nvSpPr>
            <p:cNvPr id="114" name="TextBox 113"/>
            <p:cNvSpPr txBox="1"/>
            <p:nvPr/>
          </p:nvSpPr>
          <p:spPr>
            <a:xfrm>
              <a:off x="7458194" y="5745384"/>
              <a:ext cx="502702" cy="307775"/>
            </a:xfrm>
            <a:prstGeom prst="rect">
              <a:avLst/>
            </a:prstGeom>
            <a:noFill/>
          </p:spPr>
          <p:txBody>
            <a:bodyPr wrap="none" rtlCol="0">
              <a:spAutoFit/>
            </a:bodyPr>
            <a:lstStyle/>
            <a:p>
              <a:pPr algn="ctr" defTabSz="685800" fontAlgn="base">
                <a:spcBef>
                  <a:spcPct val="0"/>
                </a:spcBef>
                <a:spcAft>
                  <a:spcPct val="0"/>
                </a:spcAft>
              </a:pPr>
              <a:r>
                <a:rPr lang="en-GB" sz="900" dirty="0">
                  <a:solidFill>
                    <a:srgbClr val="FFFFFF"/>
                  </a:solidFill>
                  <a:latin typeface="Arial"/>
                  <a:ea typeface="ＭＳ Ｐゴシック" pitchFamily="34" charset="-128"/>
                </a:rPr>
                <a:t>180</a:t>
              </a:r>
            </a:p>
          </p:txBody>
        </p:sp>
        <p:cxnSp>
          <p:nvCxnSpPr>
            <p:cNvPr id="115" name="Straight Connector 114"/>
            <p:cNvCxnSpPr/>
            <p:nvPr/>
          </p:nvCxnSpPr>
          <p:spPr>
            <a:xfrm rot="16200000">
              <a:off x="7662555" y="5696725"/>
              <a:ext cx="10112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2550457" y="3718369"/>
            <a:ext cx="248787" cy="230832"/>
          </a:xfrm>
          <a:prstGeom prst="rect">
            <a:avLst/>
          </a:prstGeom>
          <a:noFill/>
        </p:spPr>
        <p:txBody>
          <a:bodyPr wrap="none" rtlCol="0">
            <a:spAutoFit/>
          </a:bodyPr>
          <a:lstStyle/>
          <a:p>
            <a:pPr algn="ctr" defTabSz="685800" fontAlgn="base">
              <a:spcBef>
                <a:spcPct val="0"/>
              </a:spcBef>
              <a:spcAft>
                <a:spcPct val="0"/>
              </a:spcAft>
            </a:pPr>
            <a:r>
              <a:rPr lang="en-GB" sz="900" dirty="0">
                <a:solidFill>
                  <a:srgbClr val="FFFFFF"/>
                </a:solidFill>
                <a:latin typeface="Arial"/>
                <a:ea typeface="ＭＳ Ｐゴシック" pitchFamily="34" charset="-128"/>
              </a:rPr>
              <a:t>0</a:t>
            </a:r>
          </a:p>
        </p:txBody>
      </p:sp>
      <p:sp>
        <p:nvSpPr>
          <p:cNvPr id="119" name="TextBox 118"/>
          <p:cNvSpPr txBox="1"/>
          <p:nvPr/>
        </p:nvSpPr>
        <p:spPr>
          <a:xfrm>
            <a:off x="2484349" y="3874562"/>
            <a:ext cx="5079775" cy="230832"/>
          </a:xfrm>
          <a:prstGeom prst="rect">
            <a:avLst/>
          </a:prstGeom>
          <a:noFill/>
        </p:spPr>
        <p:txBody>
          <a:bodyPr wrap="square" rtlCol="0">
            <a:spAutoFit/>
          </a:bodyPr>
          <a:lstStyle/>
          <a:p>
            <a:pPr algn="ctr" defTabSz="685800" fontAlgn="base">
              <a:spcBef>
                <a:spcPct val="0"/>
              </a:spcBef>
              <a:spcAft>
                <a:spcPct val="0"/>
              </a:spcAft>
            </a:pPr>
            <a:r>
              <a:rPr lang="en-GB" sz="900" b="1" dirty="0">
                <a:solidFill>
                  <a:srgbClr val="FFFFFF"/>
                </a:solidFill>
                <a:latin typeface="Arial"/>
                <a:ea typeface="ＭＳ Ｐゴシック" pitchFamily="34" charset="-128"/>
              </a:rPr>
              <a:t>D</a:t>
            </a:r>
            <a:r>
              <a:rPr lang="cs-CZ" sz="900" b="1" dirty="0" err="1">
                <a:solidFill>
                  <a:srgbClr val="FFFFFF"/>
                </a:solidFill>
                <a:latin typeface="Arial"/>
                <a:ea typeface="ＭＳ Ｐゴシック" pitchFamily="34" charset="-128"/>
              </a:rPr>
              <a:t>ny</a:t>
            </a:r>
            <a:r>
              <a:rPr lang="cs-CZ" sz="900" b="1" dirty="0">
                <a:solidFill>
                  <a:srgbClr val="FFFFFF"/>
                </a:solidFill>
                <a:latin typeface="Arial"/>
                <a:ea typeface="ＭＳ Ｐゴシック" pitchFamily="34" charset="-128"/>
              </a:rPr>
              <a:t> od randomizace</a:t>
            </a:r>
            <a:endParaRPr lang="en-GB" sz="900" b="1" dirty="0">
              <a:solidFill>
                <a:srgbClr val="FFFFFF"/>
              </a:solidFill>
              <a:latin typeface="Arial"/>
              <a:ea typeface="ＭＳ Ｐゴシック" pitchFamily="34" charset="-128"/>
            </a:endParaRPr>
          </a:p>
        </p:txBody>
      </p:sp>
      <p:sp>
        <p:nvSpPr>
          <p:cNvPr id="72" name="Text Placeholder 5"/>
          <p:cNvSpPr>
            <a:spLocks noGrp="1"/>
          </p:cNvSpPr>
          <p:nvPr>
            <p:ph type="body" sz="quarter" idx="14"/>
          </p:nvPr>
        </p:nvSpPr>
        <p:spPr>
          <a:xfrm>
            <a:off x="6156" y="4886502"/>
            <a:ext cx="4934187" cy="249324"/>
          </a:xfrm>
        </p:spPr>
        <p:txBody>
          <a:bodyPr/>
          <a:lstStyle/>
          <a:p>
            <a:r>
              <a:rPr lang="en-US" dirty="0" err="1">
                <a:solidFill>
                  <a:schemeClr val="bg1"/>
                </a:solidFill>
              </a:rPr>
              <a:t>Dellborg</a:t>
            </a:r>
            <a:r>
              <a:rPr lang="en-US" dirty="0">
                <a:solidFill>
                  <a:schemeClr val="bg1"/>
                </a:solidFill>
              </a:rPr>
              <a:t> M </a:t>
            </a:r>
            <a:r>
              <a:rPr lang="en-US" i="1" dirty="0">
                <a:solidFill>
                  <a:schemeClr val="bg1"/>
                </a:solidFill>
              </a:rPr>
              <a:t>et al</a:t>
            </a:r>
            <a:r>
              <a:rPr lang="en-US" dirty="0">
                <a:solidFill>
                  <a:schemeClr val="bg1"/>
                </a:solidFill>
              </a:rPr>
              <a:t>. </a:t>
            </a:r>
            <a:r>
              <a:rPr lang="en-GB" i="1" dirty="0" err="1">
                <a:solidFill>
                  <a:schemeClr val="bg1"/>
                </a:solidFill>
              </a:rPr>
              <a:t>Eur</a:t>
            </a:r>
            <a:r>
              <a:rPr lang="en-GB" i="1" dirty="0">
                <a:solidFill>
                  <a:schemeClr val="bg1"/>
                </a:solidFill>
              </a:rPr>
              <a:t> Heart J </a:t>
            </a:r>
            <a:r>
              <a:rPr lang="en-GB" dirty="0">
                <a:solidFill>
                  <a:schemeClr val="bg1"/>
                </a:solidFill>
              </a:rPr>
              <a:t>2017;38(</a:t>
            </a:r>
            <a:r>
              <a:rPr lang="en-GB" dirty="0" err="1">
                <a:solidFill>
                  <a:schemeClr val="bg1"/>
                </a:solidFill>
              </a:rPr>
              <a:t>suppl</a:t>
            </a:r>
            <a:r>
              <a:rPr lang="en-GB" dirty="0">
                <a:solidFill>
                  <a:schemeClr val="bg1"/>
                </a:solidFill>
              </a:rPr>
              <a:t>):794–795. Abs P3670 (</a:t>
            </a:r>
            <a:r>
              <a:rPr lang="en-US" dirty="0">
                <a:solidFill>
                  <a:schemeClr val="bg1"/>
                </a:solidFill>
              </a:rPr>
              <a:t>Presented at ESC 2017)</a:t>
            </a:r>
            <a:endParaRPr lang="en-US" altLang="en-US" dirty="0">
              <a:solidFill>
                <a:schemeClr val="bg1"/>
              </a:solidFill>
            </a:endParaRPr>
          </a:p>
        </p:txBody>
      </p:sp>
      <p:sp>
        <p:nvSpPr>
          <p:cNvPr id="7" name="Rectangle 6"/>
          <p:cNvSpPr/>
          <p:nvPr/>
        </p:nvSpPr>
        <p:spPr>
          <a:xfrm>
            <a:off x="7452864" y="1142528"/>
            <a:ext cx="567784" cy="253916"/>
          </a:xfrm>
          <a:prstGeom prst="rect">
            <a:avLst/>
          </a:prstGeom>
        </p:spPr>
        <p:txBody>
          <a:bodyPr wrap="none">
            <a:spAutoFit/>
          </a:bodyPr>
          <a:lstStyle/>
          <a:p>
            <a:pPr defTabSz="685800"/>
            <a:r>
              <a:rPr lang="en-GB" sz="1050" b="1" dirty="0">
                <a:solidFill>
                  <a:srgbClr val="777777"/>
                </a:solidFill>
                <a:latin typeface="Arial"/>
                <a:ea typeface="ＭＳ Ｐゴシック" pitchFamily="34" charset="-128"/>
              </a:rPr>
              <a:t>9.56%</a:t>
            </a:r>
            <a:endParaRPr lang="en-GB" sz="1050" b="1" dirty="0">
              <a:solidFill>
                <a:srgbClr val="777777"/>
              </a:solidFill>
              <a:latin typeface="Arial"/>
            </a:endParaRPr>
          </a:p>
        </p:txBody>
      </p:sp>
      <p:sp>
        <p:nvSpPr>
          <p:cNvPr id="10" name="Rectangle 9"/>
          <p:cNvSpPr/>
          <p:nvPr/>
        </p:nvSpPr>
        <p:spPr>
          <a:xfrm>
            <a:off x="7452864" y="1551239"/>
            <a:ext cx="567784" cy="253916"/>
          </a:xfrm>
          <a:prstGeom prst="rect">
            <a:avLst/>
          </a:prstGeom>
        </p:spPr>
        <p:txBody>
          <a:bodyPr wrap="none">
            <a:spAutoFit/>
          </a:bodyPr>
          <a:lstStyle/>
          <a:p>
            <a:pPr defTabSz="685800"/>
            <a:r>
              <a:rPr lang="en-GB" sz="1050" b="1" dirty="0">
                <a:solidFill>
                  <a:srgbClr val="99CCFF"/>
                </a:solidFill>
                <a:latin typeface="Arial"/>
                <a:ea typeface="ＭＳ Ｐゴシック" pitchFamily="34" charset="-128"/>
              </a:rPr>
              <a:t>7.85%</a:t>
            </a:r>
          </a:p>
        </p:txBody>
      </p:sp>
      <p:sp>
        <p:nvSpPr>
          <p:cNvPr id="122" name="TextBox 121"/>
          <p:cNvSpPr txBox="1"/>
          <p:nvPr/>
        </p:nvSpPr>
        <p:spPr>
          <a:xfrm>
            <a:off x="7152529" y="4104329"/>
            <a:ext cx="441147" cy="369332"/>
          </a:xfrm>
          <a:prstGeom prst="rect">
            <a:avLst/>
          </a:prstGeom>
          <a:noFill/>
        </p:spPr>
        <p:txBody>
          <a:bodyPr wrap="none" rtlCol="0">
            <a:spAutoFit/>
          </a:bodyPr>
          <a:lstStyle/>
          <a:p>
            <a:pPr algn="ctr" defTabSz="685800" fontAlgn="base">
              <a:spcBef>
                <a:spcPct val="0"/>
              </a:spcBef>
              <a:spcAft>
                <a:spcPct val="0"/>
              </a:spcAft>
            </a:pPr>
            <a:r>
              <a:rPr lang="en-GB" sz="900" dirty="0">
                <a:solidFill>
                  <a:srgbClr val="FFFFFF"/>
                </a:solidFill>
                <a:latin typeface="Arial"/>
                <a:ea typeface="ＭＳ Ｐゴシック" pitchFamily="34" charset="-128"/>
              </a:rPr>
              <a:t>1485</a:t>
            </a:r>
          </a:p>
          <a:p>
            <a:pPr algn="ctr" defTabSz="685800" fontAlgn="base">
              <a:spcBef>
                <a:spcPct val="0"/>
              </a:spcBef>
              <a:spcAft>
                <a:spcPct val="0"/>
              </a:spcAft>
            </a:pPr>
            <a:r>
              <a:rPr lang="en-GB" sz="900" dirty="0">
                <a:solidFill>
                  <a:srgbClr val="FFFFFF"/>
                </a:solidFill>
                <a:latin typeface="Arial"/>
                <a:ea typeface="ＭＳ Ｐゴシック" pitchFamily="34" charset="-128"/>
              </a:rPr>
              <a:t>1507</a:t>
            </a:r>
          </a:p>
        </p:txBody>
      </p:sp>
      <p:sp>
        <p:nvSpPr>
          <p:cNvPr id="125" name="TextBox 124"/>
          <p:cNvSpPr txBox="1"/>
          <p:nvPr/>
        </p:nvSpPr>
        <p:spPr>
          <a:xfrm>
            <a:off x="6373371" y="4104329"/>
            <a:ext cx="441147" cy="369332"/>
          </a:xfrm>
          <a:prstGeom prst="rect">
            <a:avLst/>
          </a:prstGeom>
          <a:noFill/>
        </p:spPr>
        <p:txBody>
          <a:bodyPr wrap="none" rtlCol="0">
            <a:spAutoFit/>
          </a:bodyPr>
          <a:lstStyle/>
          <a:p>
            <a:pPr algn="ctr" defTabSz="685800" fontAlgn="base">
              <a:spcBef>
                <a:spcPct val="0"/>
              </a:spcBef>
              <a:spcAft>
                <a:spcPct val="0"/>
              </a:spcAft>
            </a:pPr>
            <a:r>
              <a:rPr lang="en-GB" sz="900" dirty="0">
                <a:solidFill>
                  <a:srgbClr val="FFFFFF"/>
                </a:solidFill>
                <a:latin typeface="Arial"/>
                <a:ea typeface="ＭＳ Ｐゴシック" pitchFamily="34" charset="-128"/>
              </a:rPr>
              <a:t>3177</a:t>
            </a:r>
          </a:p>
          <a:p>
            <a:pPr algn="ctr" defTabSz="685800" fontAlgn="base">
              <a:spcBef>
                <a:spcPct val="0"/>
              </a:spcBef>
              <a:spcAft>
                <a:spcPct val="0"/>
              </a:spcAft>
            </a:pPr>
            <a:r>
              <a:rPr lang="en-GB" sz="900" dirty="0">
                <a:solidFill>
                  <a:srgbClr val="FFFFFF"/>
                </a:solidFill>
                <a:latin typeface="Arial"/>
                <a:ea typeface="ＭＳ Ｐゴシック" pitchFamily="34" charset="-128"/>
              </a:rPr>
              <a:t>3253</a:t>
            </a:r>
          </a:p>
        </p:txBody>
      </p:sp>
      <p:sp>
        <p:nvSpPr>
          <p:cNvPr id="128" name="TextBox 127"/>
          <p:cNvSpPr txBox="1"/>
          <p:nvPr/>
        </p:nvSpPr>
        <p:spPr>
          <a:xfrm>
            <a:off x="5584251" y="4104329"/>
            <a:ext cx="441147" cy="369332"/>
          </a:xfrm>
          <a:prstGeom prst="rect">
            <a:avLst/>
          </a:prstGeom>
          <a:noFill/>
        </p:spPr>
        <p:txBody>
          <a:bodyPr wrap="none" rtlCol="0">
            <a:spAutoFit/>
          </a:bodyPr>
          <a:lstStyle/>
          <a:p>
            <a:pPr algn="ctr" defTabSz="685800" fontAlgn="base">
              <a:spcBef>
                <a:spcPct val="0"/>
              </a:spcBef>
              <a:spcAft>
                <a:spcPct val="0"/>
              </a:spcAft>
            </a:pPr>
            <a:r>
              <a:rPr lang="en-GB" sz="900" dirty="0">
                <a:solidFill>
                  <a:srgbClr val="FFFFFF"/>
                </a:solidFill>
                <a:latin typeface="Arial"/>
                <a:ea typeface="ＭＳ Ｐゴシック" pitchFamily="34" charset="-128"/>
              </a:rPr>
              <a:t>4380</a:t>
            </a:r>
          </a:p>
          <a:p>
            <a:pPr algn="ctr" defTabSz="685800" fontAlgn="base">
              <a:spcBef>
                <a:spcPct val="0"/>
              </a:spcBef>
              <a:spcAft>
                <a:spcPct val="0"/>
              </a:spcAft>
            </a:pPr>
            <a:r>
              <a:rPr lang="en-GB" sz="900" dirty="0">
                <a:solidFill>
                  <a:srgbClr val="FFFFFF"/>
                </a:solidFill>
                <a:latin typeface="Arial"/>
                <a:ea typeface="ＭＳ Ｐゴシック" pitchFamily="34" charset="-128"/>
              </a:rPr>
              <a:t>4436</a:t>
            </a:r>
          </a:p>
        </p:txBody>
      </p:sp>
      <p:sp>
        <p:nvSpPr>
          <p:cNvPr id="131" name="TextBox 130"/>
          <p:cNvSpPr txBox="1"/>
          <p:nvPr/>
        </p:nvSpPr>
        <p:spPr>
          <a:xfrm>
            <a:off x="4803646" y="4104329"/>
            <a:ext cx="441147" cy="369332"/>
          </a:xfrm>
          <a:prstGeom prst="rect">
            <a:avLst/>
          </a:prstGeom>
          <a:noFill/>
        </p:spPr>
        <p:txBody>
          <a:bodyPr wrap="none" rtlCol="0">
            <a:spAutoFit/>
          </a:bodyPr>
          <a:lstStyle/>
          <a:p>
            <a:pPr algn="ctr" defTabSz="685800" fontAlgn="base">
              <a:spcBef>
                <a:spcPct val="0"/>
              </a:spcBef>
              <a:spcAft>
                <a:spcPct val="0"/>
              </a:spcAft>
            </a:pPr>
            <a:r>
              <a:rPr lang="en-GB" sz="900" dirty="0">
                <a:solidFill>
                  <a:srgbClr val="FFFFFF"/>
                </a:solidFill>
                <a:latin typeface="Arial"/>
                <a:ea typeface="ＭＳ Ｐゴシック" pitchFamily="34" charset="-128"/>
              </a:rPr>
              <a:t>4914</a:t>
            </a:r>
          </a:p>
          <a:p>
            <a:pPr algn="ctr" defTabSz="685800" fontAlgn="base">
              <a:spcBef>
                <a:spcPct val="0"/>
              </a:spcBef>
              <a:spcAft>
                <a:spcPct val="0"/>
              </a:spcAft>
            </a:pPr>
            <a:r>
              <a:rPr lang="en-GB" sz="900" dirty="0">
                <a:solidFill>
                  <a:srgbClr val="FFFFFF"/>
                </a:solidFill>
                <a:latin typeface="Arial"/>
                <a:ea typeface="ＭＳ Ｐゴシック" pitchFamily="34" charset="-128"/>
              </a:rPr>
              <a:t>4999</a:t>
            </a:r>
          </a:p>
        </p:txBody>
      </p:sp>
      <p:sp>
        <p:nvSpPr>
          <p:cNvPr id="140" name="TextBox 139"/>
          <p:cNvSpPr txBox="1"/>
          <p:nvPr/>
        </p:nvSpPr>
        <p:spPr>
          <a:xfrm>
            <a:off x="4024489" y="4104329"/>
            <a:ext cx="441147" cy="369332"/>
          </a:xfrm>
          <a:prstGeom prst="rect">
            <a:avLst/>
          </a:prstGeom>
          <a:noFill/>
        </p:spPr>
        <p:txBody>
          <a:bodyPr wrap="none" rtlCol="0">
            <a:spAutoFit/>
          </a:bodyPr>
          <a:lstStyle/>
          <a:p>
            <a:pPr algn="ctr" defTabSz="685800" fontAlgn="base">
              <a:spcBef>
                <a:spcPct val="0"/>
              </a:spcBef>
              <a:spcAft>
                <a:spcPct val="0"/>
              </a:spcAft>
            </a:pPr>
            <a:r>
              <a:rPr lang="en-GB" sz="900" dirty="0">
                <a:solidFill>
                  <a:srgbClr val="FFFFFF"/>
                </a:solidFill>
                <a:latin typeface="Arial"/>
                <a:ea typeface="ＭＳ Ｐゴシック" pitchFamily="34" charset="-128"/>
              </a:rPr>
              <a:t>5138</a:t>
            </a:r>
          </a:p>
          <a:p>
            <a:pPr algn="ctr" defTabSz="685800" fontAlgn="base">
              <a:spcBef>
                <a:spcPct val="0"/>
              </a:spcBef>
              <a:spcAft>
                <a:spcPct val="0"/>
              </a:spcAft>
            </a:pPr>
            <a:r>
              <a:rPr lang="en-GB" sz="900" dirty="0">
                <a:solidFill>
                  <a:srgbClr val="FFFFFF"/>
                </a:solidFill>
                <a:latin typeface="Arial"/>
                <a:ea typeface="ＭＳ Ｐゴシック" pitchFamily="34" charset="-128"/>
              </a:rPr>
              <a:t>5187</a:t>
            </a:r>
          </a:p>
        </p:txBody>
      </p:sp>
      <p:sp>
        <p:nvSpPr>
          <p:cNvPr id="143" name="TextBox 142"/>
          <p:cNvSpPr txBox="1"/>
          <p:nvPr/>
        </p:nvSpPr>
        <p:spPr>
          <a:xfrm>
            <a:off x="3252401" y="4104329"/>
            <a:ext cx="441147" cy="369332"/>
          </a:xfrm>
          <a:prstGeom prst="rect">
            <a:avLst/>
          </a:prstGeom>
          <a:noFill/>
        </p:spPr>
        <p:txBody>
          <a:bodyPr wrap="none" rtlCol="0">
            <a:spAutoFit/>
          </a:bodyPr>
          <a:lstStyle/>
          <a:p>
            <a:pPr algn="ctr" defTabSz="685800" fontAlgn="base">
              <a:spcBef>
                <a:spcPct val="0"/>
              </a:spcBef>
              <a:spcAft>
                <a:spcPct val="0"/>
              </a:spcAft>
            </a:pPr>
            <a:r>
              <a:rPr lang="en-GB" sz="900" dirty="0">
                <a:solidFill>
                  <a:srgbClr val="FFFFFF"/>
                </a:solidFill>
                <a:latin typeface="Arial"/>
                <a:ea typeface="ＭＳ Ｐゴシック" pitchFamily="34" charset="-128"/>
              </a:rPr>
              <a:t>5246</a:t>
            </a:r>
          </a:p>
          <a:p>
            <a:pPr algn="ctr" defTabSz="685800" fontAlgn="base">
              <a:spcBef>
                <a:spcPct val="0"/>
              </a:spcBef>
              <a:spcAft>
                <a:spcPct val="0"/>
              </a:spcAft>
            </a:pPr>
            <a:r>
              <a:rPr lang="en-GB" sz="900" dirty="0">
                <a:solidFill>
                  <a:srgbClr val="FFFFFF"/>
                </a:solidFill>
                <a:latin typeface="Arial"/>
                <a:ea typeface="ＭＳ Ｐゴシック" pitchFamily="34" charset="-128"/>
              </a:rPr>
              <a:t>5280</a:t>
            </a:r>
          </a:p>
        </p:txBody>
      </p:sp>
      <p:sp>
        <p:nvSpPr>
          <p:cNvPr id="145" name="TextBox 144"/>
          <p:cNvSpPr txBox="1"/>
          <p:nvPr/>
        </p:nvSpPr>
        <p:spPr>
          <a:xfrm>
            <a:off x="2454277" y="4104329"/>
            <a:ext cx="441147" cy="369332"/>
          </a:xfrm>
          <a:prstGeom prst="rect">
            <a:avLst/>
          </a:prstGeom>
          <a:noFill/>
        </p:spPr>
        <p:txBody>
          <a:bodyPr wrap="none" rtlCol="0">
            <a:spAutoFit/>
          </a:bodyPr>
          <a:lstStyle/>
          <a:p>
            <a:pPr algn="ctr" defTabSz="685800" fontAlgn="base">
              <a:spcBef>
                <a:spcPct val="0"/>
              </a:spcBef>
              <a:spcAft>
                <a:spcPct val="0"/>
              </a:spcAft>
            </a:pPr>
            <a:r>
              <a:rPr lang="en-GB" sz="900" dirty="0">
                <a:solidFill>
                  <a:srgbClr val="FFFFFF"/>
                </a:solidFill>
                <a:latin typeface="Arial"/>
                <a:ea typeface="ＭＳ Ｐゴシック" pitchFamily="34" charset="-128"/>
              </a:rPr>
              <a:t>5391</a:t>
            </a:r>
          </a:p>
          <a:p>
            <a:pPr algn="ctr" defTabSz="685800" fontAlgn="base">
              <a:spcBef>
                <a:spcPct val="0"/>
              </a:spcBef>
              <a:spcAft>
                <a:spcPct val="0"/>
              </a:spcAft>
            </a:pPr>
            <a:r>
              <a:rPr lang="en-GB" sz="900" dirty="0">
                <a:solidFill>
                  <a:srgbClr val="FFFFFF"/>
                </a:solidFill>
                <a:latin typeface="Arial"/>
                <a:ea typeface="ＭＳ Ｐゴシック" pitchFamily="34" charset="-128"/>
              </a:rPr>
              <a:t>5388</a:t>
            </a:r>
          </a:p>
        </p:txBody>
      </p:sp>
      <p:sp>
        <p:nvSpPr>
          <p:cNvPr id="146" name="TextBox 145"/>
          <p:cNvSpPr txBox="1"/>
          <p:nvPr/>
        </p:nvSpPr>
        <p:spPr>
          <a:xfrm>
            <a:off x="426720" y="3979409"/>
            <a:ext cx="2177485" cy="507831"/>
          </a:xfrm>
          <a:prstGeom prst="rect">
            <a:avLst/>
          </a:prstGeom>
          <a:noFill/>
        </p:spPr>
        <p:txBody>
          <a:bodyPr wrap="square" rtlCol="0">
            <a:spAutoFit/>
          </a:bodyPr>
          <a:lstStyle/>
          <a:p>
            <a:pPr defTabSz="685800" fontAlgn="base">
              <a:spcBef>
                <a:spcPct val="0"/>
              </a:spcBef>
              <a:spcAft>
                <a:spcPct val="0"/>
              </a:spcAft>
            </a:pPr>
            <a:r>
              <a:rPr lang="cs-CZ" sz="900" dirty="0">
                <a:solidFill>
                  <a:srgbClr val="FFFFFF"/>
                </a:solidFill>
                <a:latin typeface="Arial"/>
                <a:ea typeface="ＭＳ Ｐゴシック" pitchFamily="34" charset="-128"/>
              </a:rPr>
              <a:t>Počet v </a:t>
            </a:r>
            <a:r>
              <a:rPr lang="cs-CZ" sz="900" dirty="0" err="1">
                <a:solidFill>
                  <a:srgbClr val="FFFFFF"/>
                </a:solidFill>
                <a:latin typeface="Arial"/>
                <a:ea typeface="ＭＳ Ｐゴシック" pitchFamily="34" charset="-128"/>
              </a:rPr>
              <a:t>roziku</a:t>
            </a:r>
            <a:r>
              <a:rPr lang="en-GB" sz="900" dirty="0">
                <a:solidFill>
                  <a:srgbClr val="FFFFFF"/>
                </a:solidFill>
                <a:latin typeface="Arial"/>
                <a:ea typeface="ＭＳ Ｐゴシック" pitchFamily="34" charset="-128"/>
              </a:rPr>
              <a:t>:</a:t>
            </a:r>
          </a:p>
          <a:p>
            <a:pPr defTabSz="685800" fontAlgn="base">
              <a:spcBef>
                <a:spcPct val="0"/>
              </a:spcBef>
              <a:spcAft>
                <a:spcPct val="0"/>
              </a:spcAft>
            </a:pPr>
            <a:r>
              <a:rPr lang="en-GB" sz="900" dirty="0">
                <a:solidFill>
                  <a:srgbClr val="FFFFFF"/>
                </a:solidFill>
                <a:latin typeface="Arial"/>
                <a:ea typeface="ＭＳ Ｐゴシック" pitchFamily="34" charset="-128"/>
              </a:rPr>
              <a:t>Placebo, EU</a:t>
            </a:r>
            <a:r>
              <a:rPr lang="cs-CZ" sz="900" dirty="0">
                <a:solidFill>
                  <a:srgbClr val="FFFFFF"/>
                </a:solidFill>
                <a:latin typeface="Arial"/>
                <a:ea typeface="ＭＳ Ｐゴシック" pitchFamily="34" charset="-128"/>
              </a:rPr>
              <a:t> label</a:t>
            </a:r>
            <a:endParaRPr lang="en-GB" sz="900" dirty="0">
              <a:solidFill>
                <a:srgbClr val="FFFFFF"/>
              </a:solidFill>
              <a:latin typeface="Arial"/>
              <a:ea typeface="ＭＳ Ｐゴシック" pitchFamily="34" charset="-128"/>
            </a:endParaRPr>
          </a:p>
          <a:p>
            <a:pPr defTabSz="685800" fontAlgn="base">
              <a:spcBef>
                <a:spcPct val="0"/>
              </a:spcBef>
              <a:spcAft>
                <a:spcPct val="0"/>
              </a:spcAft>
            </a:pPr>
            <a:r>
              <a:rPr lang="en-GB" sz="900" dirty="0" err="1">
                <a:solidFill>
                  <a:srgbClr val="FFFFFF"/>
                </a:solidFill>
                <a:latin typeface="Arial"/>
                <a:ea typeface="ＭＳ Ｐゴシック" pitchFamily="34" charset="-128"/>
              </a:rPr>
              <a:t>Ti</a:t>
            </a:r>
            <a:r>
              <a:rPr lang="cs-CZ" sz="900" dirty="0">
                <a:solidFill>
                  <a:srgbClr val="FFFFFF"/>
                </a:solidFill>
                <a:latin typeface="Arial"/>
                <a:ea typeface="ＭＳ Ｐゴシック" pitchFamily="34" charset="-128"/>
              </a:rPr>
              <a:t>k</a:t>
            </a:r>
            <a:r>
              <a:rPr lang="en-GB" sz="900" dirty="0" err="1">
                <a:solidFill>
                  <a:srgbClr val="FFFFFF"/>
                </a:solidFill>
                <a:latin typeface="Arial"/>
                <a:ea typeface="ＭＳ Ｐゴシック" pitchFamily="34" charset="-128"/>
              </a:rPr>
              <a:t>agrelor</a:t>
            </a:r>
            <a:r>
              <a:rPr lang="en-GB" sz="900" dirty="0">
                <a:solidFill>
                  <a:srgbClr val="FFFFFF"/>
                </a:solidFill>
                <a:latin typeface="Arial"/>
                <a:ea typeface="ＭＳ Ｐゴシック" pitchFamily="34" charset="-128"/>
              </a:rPr>
              <a:t> 60 mg bid, EU</a:t>
            </a:r>
            <a:r>
              <a:rPr lang="cs-CZ" sz="900" dirty="0">
                <a:solidFill>
                  <a:srgbClr val="FFFFFF"/>
                </a:solidFill>
                <a:latin typeface="Arial"/>
                <a:ea typeface="ＭＳ Ｐゴシック" pitchFamily="34" charset="-128"/>
              </a:rPr>
              <a:t> label</a:t>
            </a:r>
            <a:endParaRPr lang="en-GB" sz="900" dirty="0">
              <a:solidFill>
                <a:srgbClr val="FFFFFF"/>
              </a:solidFill>
              <a:latin typeface="Arial"/>
              <a:ea typeface="ＭＳ Ｐゴシック" pitchFamily="34" charset="-128"/>
            </a:endParaRPr>
          </a:p>
        </p:txBody>
      </p:sp>
      <p:sp>
        <p:nvSpPr>
          <p:cNvPr id="22" name="Freeform 6"/>
          <p:cNvSpPr>
            <a:spLocks/>
          </p:cNvSpPr>
          <p:nvPr/>
        </p:nvSpPr>
        <p:spPr bwMode="auto">
          <a:xfrm>
            <a:off x="2676914" y="1264444"/>
            <a:ext cx="4691063" cy="2365772"/>
          </a:xfrm>
          <a:custGeom>
            <a:avLst/>
            <a:gdLst>
              <a:gd name="T0" fmla="*/ 41 w 3940"/>
              <a:gd name="T1" fmla="*/ 1965 h 1987"/>
              <a:gd name="T2" fmla="*/ 68 w 3940"/>
              <a:gd name="T3" fmla="*/ 1937 h 1987"/>
              <a:gd name="T4" fmla="*/ 124 w 3940"/>
              <a:gd name="T5" fmla="*/ 1913 h 1987"/>
              <a:gd name="T6" fmla="*/ 148 w 3940"/>
              <a:gd name="T7" fmla="*/ 1871 h 1987"/>
              <a:gd name="T8" fmla="*/ 214 w 3940"/>
              <a:gd name="T9" fmla="*/ 1839 h 1987"/>
              <a:gd name="T10" fmla="*/ 268 w 3940"/>
              <a:gd name="T11" fmla="*/ 1801 h 1987"/>
              <a:gd name="T12" fmla="*/ 314 w 3940"/>
              <a:gd name="T13" fmla="*/ 1769 h 1987"/>
              <a:gd name="T14" fmla="*/ 348 w 3940"/>
              <a:gd name="T15" fmla="*/ 1738 h 1987"/>
              <a:gd name="T16" fmla="*/ 399 w 3940"/>
              <a:gd name="T17" fmla="*/ 1724 h 1987"/>
              <a:gd name="T18" fmla="*/ 428 w 3940"/>
              <a:gd name="T19" fmla="*/ 1692 h 1987"/>
              <a:gd name="T20" fmla="*/ 467 w 3940"/>
              <a:gd name="T21" fmla="*/ 1668 h 1987"/>
              <a:gd name="T22" fmla="*/ 516 w 3940"/>
              <a:gd name="T23" fmla="*/ 1647 h 1987"/>
              <a:gd name="T24" fmla="*/ 584 w 3940"/>
              <a:gd name="T25" fmla="*/ 1615 h 1987"/>
              <a:gd name="T26" fmla="*/ 628 w 3940"/>
              <a:gd name="T27" fmla="*/ 1587 h 1987"/>
              <a:gd name="T28" fmla="*/ 679 w 3940"/>
              <a:gd name="T29" fmla="*/ 1559 h 1987"/>
              <a:gd name="T30" fmla="*/ 715 w 3940"/>
              <a:gd name="T31" fmla="*/ 1531 h 1987"/>
              <a:gd name="T32" fmla="*/ 822 w 3940"/>
              <a:gd name="T33" fmla="*/ 1503 h 1987"/>
              <a:gd name="T34" fmla="*/ 866 w 3940"/>
              <a:gd name="T35" fmla="*/ 1464 h 1987"/>
              <a:gd name="T36" fmla="*/ 925 w 3940"/>
              <a:gd name="T37" fmla="*/ 1436 h 1987"/>
              <a:gd name="T38" fmla="*/ 993 w 3940"/>
              <a:gd name="T39" fmla="*/ 1408 h 1987"/>
              <a:gd name="T40" fmla="*/ 1061 w 3940"/>
              <a:gd name="T41" fmla="*/ 1359 h 1987"/>
              <a:gd name="T42" fmla="*/ 1119 w 3940"/>
              <a:gd name="T43" fmla="*/ 1335 h 1987"/>
              <a:gd name="T44" fmla="*/ 1175 w 3940"/>
              <a:gd name="T45" fmla="*/ 1314 h 1987"/>
              <a:gd name="T46" fmla="*/ 1253 w 3940"/>
              <a:gd name="T47" fmla="*/ 1275 h 1987"/>
              <a:gd name="T48" fmla="*/ 1326 w 3940"/>
              <a:gd name="T49" fmla="*/ 1254 h 1987"/>
              <a:gd name="T50" fmla="*/ 1377 w 3940"/>
              <a:gd name="T51" fmla="*/ 1191 h 1987"/>
              <a:gd name="T52" fmla="*/ 1436 w 3940"/>
              <a:gd name="T53" fmla="*/ 1156 h 1987"/>
              <a:gd name="T54" fmla="*/ 1506 w 3940"/>
              <a:gd name="T55" fmla="*/ 1125 h 1987"/>
              <a:gd name="T56" fmla="*/ 1555 w 3940"/>
              <a:gd name="T57" fmla="*/ 1100 h 1987"/>
              <a:gd name="T58" fmla="*/ 1599 w 3940"/>
              <a:gd name="T59" fmla="*/ 1069 h 1987"/>
              <a:gd name="T60" fmla="*/ 1645 w 3940"/>
              <a:gd name="T61" fmla="*/ 1040 h 1987"/>
              <a:gd name="T62" fmla="*/ 1679 w 3940"/>
              <a:gd name="T63" fmla="*/ 1002 h 1987"/>
              <a:gd name="T64" fmla="*/ 1777 w 3940"/>
              <a:gd name="T65" fmla="*/ 974 h 1987"/>
              <a:gd name="T66" fmla="*/ 1828 w 3940"/>
              <a:gd name="T67" fmla="*/ 942 h 1987"/>
              <a:gd name="T68" fmla="*/ 1874 w 3940"/>
              <a:gd name="T69" fmla="*/ 914 h 1987"/>
              <a:gd name="T70" fmla="*/ 1932 w 3940"/>
              <a:gd name="T71" fmla="*/ 890 h 1987"/>
              <a:gd name="T72" fmla="*/ 2010 w 3940"/>
              <a:gd name="T73" fmla="*/ 869 h 1987"/>
              <a:gd name="T74" fmla="*/ 2091 w 3940"/>
              <a:gd name="T75" fmla="*/ 834 h 1987"/>
              <a:gd name="T76" fmla="*/ 2173 w 3940"/>
              <a:gd name="T77" fmla="*/ 802 h 1987"/>
              <a:gd name="T78" fmla="*/ 2263 w 3940"/>
              <a:gd name="T79" fmla="*/ 767 h 1987"/>
              <a:gd name="T80" fmla="*/ 2329 w 3940"/>
              <a:gd name="T81" fmla="*/ 746 h 1987"/>
              <a:gd name="T82" fmla="*/ 2373 w 3940"/>
              <a:gd name="T83" fmla="*/ 722 h 1987"/>
              <a:gd name="T84" fmla="*/ 2429 w 3940"/>
              <a:gd name="T85" fmla="*/ 683 h 1987"/>
              <a:gd name="T86" fmla="*/ 2512 w 3940"/>
              <a:gd name="T87" fmla="*/ 652 h 1987"/>
              <a:gd name="T88" fmla="*/ 2570 w 3940"/>
              <a:gd name="T89" fmla="*/ 617 h 1987"/>
              <a:gd name="T90" fmla="*/ 2641 w 3940"/>
              <a:gd name="T91" fmla="*/ 588 h 1987"/>
              <a:gd name="T92" fmla="*/ 2701 w 3940"/>
              <a:gd name="T93" fmla="*/ 550 h 1987"/>
              <a:gd name="T94" fmla="*/ 2779 w 3940"/>
              <a:gd name="T95" fmla="*/ 522 h 1987"/>
              <a:gd name="T96" fmla="*/ 2830 w 3940"/>
              <a:gd name="T97" fmla="*/ 490 h 1987"/>
              <a:gd name="T98" fmla="*/ 2884 w 3940"/>
              <a:gd name="T99" fmla="*/ 466 h 1987"/>
              <a:gd name="T100" fmla="*/ 2950 w 3940"/>
              <a:gd name="T101" fmla="*/ 420 h 1987"/>
              <a:gd name="T102" fmla="*/ 3020 w 3940"/>
              <a:gd name="T103" fmla="*/ 399 h 1987"/>
              <a:gd name="T104" fmla="*/ 3149 w 3940"/>
              <a:gd name="T105" fmla="*/ 357 h 1987"/>
              <a:gd name="T106" fmla="*/ 3232 w 3940"/>
              <a:gd name="T107" fmla="*/ 329 h 1987"/>
              <a:gd name="T108" fmla="*/ 3320 w 3940"/>
              <a:gd name="T109" fmla="*/ 287 h 1987"/>
              <a:gd name="T110" fmla="*/ 3410 w 3940"/>
              <a:gd name="T111" fmla="*/ 259 h 1987"/>
              <a:gd name="T112" fmla="*/ 3458 w 3940"/>
              <a:gd name="T113" fmla="*/ 221 h 1987"/>
              <a:gd name="T114" fmla="*/ 3534 w 3940"/>
              <a:gd name="T115" fmla="*/ 193 h 1987"/>
              <a:gd name="T116" fmla="*/ 3673 w 3940"/>
              <a:gd name="T117" fmla="*/ 133 h 1987"/>
              <a:gd name="T118" fmla="*/ 3726 w 3940"/>
              <a:gd name="T119" fmla="*/ 98 h 1987"/>
              <a:gd name="T120" fmla="*/ 3758 w 3940"/>
              <a:gd name="T121" fmla="*/ 63 h 1987"/>
              <a:gd name="T122" fmla="*/ 3780 w 3940"/>
              <a:gd name="T123" fmla="*/ 35 h 1987"/>
              <a:gd name="T124" fmla="*/ 3909 w 3940"/>
              <a:gd name="T125" fmla="*/ 0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40" h="1987">
                <a:moveTo>
                  <a:pt x="0" y="1987"/>
                </a:moveTo>
                <a:lnTo>
                  <a:pt x="0" y="1976"/>
                </a:lnTo>
                <a:lnTo>
                  <a:pt x="10" y="1976"/>
                </a:lnTo>
                <a:lnTo>
                  <a:pt x="10" y="1972"/>
                </a:lnTo>
                <a:lnTo>
                  <a:pt x="27" y="1972"/>
                </a:lnTo>
                <a:lnTo>
                  <a:pt x="27" y="1965"/>
                </a:lnTo>
                <a:lnTo>
                  <a:pt x="41" y="1965"/>
                </a:lnTo>
                <a:lnTo>
                  <a:pt x="41" y="1962"/>
                </a:lnTo>
                <a:lnTo>
                  <a:pt x="51" y="1962"/>
                </a:lnTo>
                <a:lnTo>
                  <a:pt x="51" y="1955"/>
                </a:lnTo>
                <a:lnTo>
                  <a:pt x="56" y="1955"/>
                </a:lnTo>
                <a:lnTo>
                  <a:pt x="56" y="1941"/>
                </a:lnTo>
                <a:lnTo>
                  <a:pt x="68" y="1941"/>
                </a:lnTo>
                <a:lnTo>
                  <a:pt x="68" y="1937"/>
                </a:lnTo>
                <a:lnTo>
                  <a:pt x="85" y="1937"/>
                </a:lnTo>
                <a:lnTo>
                  <a:pt x="85" y="1930"/>
                </a:lnTo>
                <a:lnTo>
                  <a:pt x="92" y="1930"/>
                </a:lnTo>
                <a:lnTo>
                  <a:pt x="92" y="1927"/>
                </a:lnTo>
                <a:lnTo>
                  <a:pt x="109" y="1927"/>
                </a:lnTo>
                <a:lnTo>
                  <a:pt x="109" y="1913"/>
                </a:lnTo>
                <a:lnTo>
                  <a:pt x="124" y="1913"/>
                </a:lnTo>
                <a:lnTo>
                  <a:pt x="124" y="1906"/>
                </a:lnTo>
                <a:lnTo>
                  <a:pt x="134" y="1906"/>
                </a:lnTo>
                <a:lnTo>
                  <a:pt x="134" y="1892"/>
                </a:lnTo>
                <a:lnTo>
                  <a:pt x="143" y="1892"/>
                </a:lnTo>
                <a:lnTo>
                  <a:pt x="143" y="1881"/>
                </a:lnTo>
                <a:lnTo>
                  <a:pt x="148" y="1881"/>
                </a:lnTo>
                <a:lnTo>
                  <a:pt x="148" y="1871"/>
                </a:lnTo>
                <a:lnTo>
                  <a:pt x="158" y="1871"/>
                </a:lnTo>
                <a:lnTo>
                  <a:pt x="158" y="1860"/>
                </a:lnTo>
                <a:lnTo>
                  <a:pt x="165" y="1860"/>
                </a:lnTo>
                <a:lnTo>
                  <a:pt x="165" y="1850"/>
                </a:lnTo>
                <a:lnTo>
                  <a:pt x="202" y="1850"/>
                </a:lnTo>
                <a:lnTo>
                  <a:pt x="202" y="1839"/>
                </a:lnTo>
                <a:lnTo>
                  <a:pt x="214" y="1839"/>
                </a:lnTo>
                <a:lnTo>
                  <a:pt x="214" y="1832"/>
                </a:lnTo>
                <a:lnTo>
                  <a:pt x="229" y="1832"/>
                </a:lnTo>
                <a:lnTo>
                  <a:pt x="229" y="1825"/>
                </a:lnTo>
                <a:lnTo>
                  <a:pt x="241" y="1825"/>
                </a:lnTo>
                <a:lnTo>
                  <a:pt x="241" y="1811"/>
                </a:lnTo>
                <a:lnTo>
                  <a:pt x="268" y="1811"/>
                </a:lnTo>
                <a:lnTo>
                  <a:pt x="268" y="1801"/>
                </a:lnTo>
                <a:lnTo>
                  <a:pt x="272" y="1801"/>
                </a:lnTo>
                <a:lnTo>
                  <a:pt x="272" y="1787"/>
                </a:lnTo>
                <a:lnTo>
                  <a:pt x="282" y="1787"/>
                </a:lnTo>
                <a:lnTo>
                  <a:pt x="282" y="1780"/>
                </a:lnTo>
                <a:lnTo>
                  <a:pt x="299" y="1780"/>
                </a:lnTo>
                <a:lnTo>
                  <a:pt x="299" y="1769"/>
                </a:lnTo>
                <a:lnTo>
                  <a:pt x="314" y="1769"/>
                </a:lnTo>
                <a:lnTo>
                  <a:pt x="314" y="1762"/>
                </a:lnTo>
                <a:lnTo>
                  <a:pt x="328" y="1762"/>
                </a:lnTo>
                <a:lnTo>
                  <a:pt x="328" y="1755"/>
                </a:lnTo>
                <a:lnTo>
                  <a:pt x="338" y="1755"/>
                </a:lnTo>
                <a:lnTo>
                  <a:pt x="338" y="1748"/>
                </a:lnTo>
                <a:lnTo>
                  <a:pt x="348" y="1748"/>
                </a:lnTo>
                <a:lnTo>
                  <a:pt x="348" y="1738"/>
                </a:lnTo>
                <a:lnTo>
                  <a:pt x="358" y="1738"/>
                </a:lnTo>
                <a:lnTo>
                  <a:pt x="358" y="1731"/>
                </a:lnTo>
                <a:lnTo>
                  <a:pt x="375" y="1731"/>
                </a:lnTo>
                <a:lnTo>
                  <a:pt x="375" y="1727"/>
                </a:lnTo>
                <a:lnTo>
                  <a:pt x="389" y="1727"/>
                </a:lnTo>
                <a:lnTo>
                  <a:pt x="389" y="1724"/>
                </a:lnTo>
                <a:lnTo>
                  <a:pt x="399" y="1724"/>
                </a:lnTo>
                <a:lnTo>
                  <a:pt x="399" y="1717"/>
                </a:lnTo>
                <a:lnTo>
                  <a:pt x="414" y="1717"/>
                </a:lnTo>
                <a:lnTo>
                  <a:pt x="414" y="1710"/>
                </a:lnTo>
                <a:lnTo>
                  <a:pt x="421" y="1710"/>
                </a:lnTo>
                <a:lnTo>
                  <a:pt x="421" y="1699"/>
                </a:lnTo>
                <a:lnTo>
                  <a:pt x="428" y="1699"/>
                </a:lnTo>
                <a:lnTo>
                  <a:pt x="428" y="1692"/>
                </a:lnTo>
                <a:lnTo>
                  <a:pt x="443" y="1692"/>
                </a:lnTo>
                <a:lnTo>
                  <a:pt x="443" y="1685"/>
                </a:lnTo>
                <a:lnTo>
                  <a:pt x="450" y="1685"/>
                </a:lnTo>
                <a:lnTo>
                  <a:pt x="450" y="1678"/>
                </a:lnTo>
                <a:lnTo>
                  <a:pt x="460" y="1678"/>
                </a:lnTo>
                <a:lnTo>
                  <a:pt x="460" y="1668"/>
                </a:lnTo>
                <a:lnTo>
                  <a:pt x="467" y="1668"/>
                </a:lnTo>
                <a:lnTo>
                  <a:pt x="467" y="1664"/>
                </a:lnTo>
                <a:lnTo>
                  <a:pt x="477" y="1664"/>
                </a:lnTo>
                <a:lnTo>
                  <a:pt x="477" y="1657"/>
                </a:lnTo>
                <a:lnTo>
                  <a:pt x="494" y="1657"/>
                </a:lnTo>
                <a:lnTo>
                  <a:pt x="494" y="1654"/>
                </a:lnTo>
                <a:lnTo>
                  <a:pt x="516" y="1654"/>
                </a:lnTo>
                <a:lnTo>
                  <a:pt x="516" y="1647"/>
                </a:lnTo>
                <a:lnTo>
                  <a:pt x="547" y="1647"/>
                </a:lnTo>
                <a:lnTo>
                  <a:pt x="547" y="1633"/>
                </a:lnTo>
                <a:lnTo>
                  <a:pt x="560" y="1633"/>
                </a:lnTo>
                <a:lnTo>
                  <a:pt x="560" y="1626"/>
                </a:lnTo>
                <a:lnTo>
                  <a:pt x="569" y="1626"/>
                </a:lnTo>
                <a:lnTo>
                  <a:pt x="569" y="1615"/>
                </a:lnTo>
                <a:lnTo>
                  <a:pt x="584" y="1615"/>
                </a:lnTo>
                <a:lnTo>
                  <a:pt x="584" y="1608"/>
                </a:lnTo>
                <a:lnTo>
                  <a:pt x="596" y="1608"/>
                </a:lnTo>
                <a:lnTo>
                  <a:pt x="596" y="1601"/>
                </a:lnTo>
                <a:lnTo>
                  <a:pt x="611" y="1601"/>
                </a:lnTo>
                <a:lnTo>
                  <a:pt x="611" y="1594"/>
                </a:lnTo>
                <a:lnTo>
                  <a:pt x="628" y="1594"/>
                </a:lnTo>
                <a:lnTo>
                  <a:pt x="628" y="1587"/>
                </a:lnTo>
                <a:lnTo>
                  <a:pt x="642" y="1587"/>
                </a:lnTo>
                <a:lnTo>
                  <a:pt x="642" y="1580"/>
                </a:lnTo>
                <a:lnTo>
                  <a:pt x="647" y="1580"/>
                </a:lnTo>
                <a:lnTo>
                  <a:pt x="647" y="1570"/>
                </a:lnTo>
                <a:lnTo>
                  <a:pt x="674" y="1570"/>
                </a:lnTo>
                <a:lnTo>
                  <a:pt x="674" y="1559"/>
                </a:lnTo>
                <a:lnTo>
                  <a:pt x="679" y="1559"/>
                </a:lnTo>
                <a:lnTo>
                  <a:pt x="679" y="1552"/>
                </a:lnTo>
                <a:lnTo>
                  <a:pt x="693" y="1552"/>
                </a:lnTo>
                <a:lnTo>
                  <a:pt x="693" y="1545"/>
                </a:lnTo>
                <a:lnTo>
                  <a:pt x="708" y="1545"/>
                </a:lnTo>
                <a:lnTo>
                  <a:pt x="708" y="1538"/>
                </a:lnTo>
                <a:lnTo>
                  <a:pt x="715" y="1538"/>
                </a:lnTo>
                <a:lnTo>
                  <a:pt x="715" y="1531"/>
                </a:lnTo>
                <a:lnTo>
                  <a:pt x="740" y="1531"/>
                </a:lnTo>
                <a:lnTo>
                  <a:pt x="740" y="1521"/>
                </a:lnTo>
                <a:lnTo>
                  <a:pt x="766" y="1521"/>
                </a:lnTo>
                <a:lnTo>
                  <a:pt x="766" y="1514"/>
                </a:lnTo>
                <a:lnTo>
                  <a:pt x="793" y="1514"/>
                </a:lnTo>
                <a:lnTo>
                  <a:pt x="793" y="1503"/>
                </a:lnTo>
                <a:lnTo>
                  <a:pt x="822" y="1503"/>
                </a:lnTo>
                <a:lnTo>
                  <a:pt x="822" y="1496"/>
                </a:lnTo>
                <a:lnTo>
                  <a:pt x="835" y="1496"/>
                </a:lnTo>
                <a:lnTo>
                  <a:pt x="835" y="1485"/>
                </a:lnTo>
                <a:lnTo>
                  <a:pt x="849" y="1485"/>
                </a:lnTo>
                <a:lnTo>
                  <a:pt x="849" y="1475"/>
                </a:lnTo>
                <a:lnTo>
                  <a:pt x="866" y="1475"/>
                </a:lnTo>
                <a:lnTo>
                  <a:pt x="866" y="1464"/>
                </a:lnTo>
                <a:lnTo>
                  <a:pt x="886" y="1464"/>
                </a:lnTo>
                <a:lnTo>
                  <a:pt x="886" y="1454"/>
                </a:lnTo>
                <a:lnTo>
                  <a:pt x="893" y="1454"/>
                </a:lnTo>
                <a:lnTo>
                  <a:pt x="893" y="1443"/>
                </a:lnTo>
                <a:lnTo>
                  <a:pt x="908" y="1443"/>
                </a:lnTo>
                <a:lnTo>
                  <a:pt x="908" y="1436"/>
                </a:lnTo>
                <a:lnTo>
                  <a:pt x="925" y="1436"/>
                </a:lnTo>
                <a:lnTo>
                  <a:pt x="925" y="1429"/>
                </a:lnTo>
                <a:lnTo>
                  <a:pt x="939" y="1429"/>
                </a:lnTo>
                <a:lnTo>
                  <a:pt x="939" y="1422"/>
                </a:lnTo>
                <a:lnTo>
                  <a:pt x="976" y="1422"/>
                </a:lnTo>
                <a:lnTo>
                  <a:pt x="976" y="1419"/>
                </a:lnTo>
                <a:lnTo>
                  <a:pt x="993" y="1419"/>
                </a:lnTo>
                <a:lnTo>
                  <a:pt x="993" y="1408"/>
                </a:lnTo>
                <a:lnTo>
                  <a:pt x="1005" y="1408"/>
                </a:lnTo>
                <a:lnTo>
                  <a:pt x="1005" y="1398"/>
                </a:lnTo>
                <a:lnTo>
                  <a:pt x="1029" y="1398"/>
                </a:lnTo>
                <a:lnTo>
                  <a:pt x="1029" y="1377"/>
                </a:lnTo>
                <a:lnTo>
                  <a:pt x="1037" y="1377"/>
                </a:lnTo>
                <a:lnTo>
                  <a:pt x="1037" y="1359"/>
                </a:lnTo>
                <a:lnTo>
                  <a:pt x="1061" y="1359"/>
                </a:lnTo>
                <a:lnTo>
                  <a:pt x="1061" y="1356"/>
                </a:lnTo>
                <a:lnTo>
                  <a:pt x="1083" y="1356"/>
                </a:lnTo>
                <a:lnTo>
                  <a:pt x="1083" y="1345"/>
                </a:lnTo>
                <a:lnTo>
                  <a:pt x="1098" y="1345"/>
                </a:lnTo>
                <a:lnTo>
                  <a:pt x="1098" y="1338"/>
                </a:lnTo>
                <a:lnTo>
                  <a:pt x="1119" y="1338"/>
                </a:lnTo>
                <a:lnTo>
                  <a:pt x="1119" y="1335"/>
                </a:lnTo>
                <a:lnTo>
                  <a:pt x="1134" y="1335"/>
                </a:lnTo>
                <a:lnTo>
                  <a:pt x="1134" y="1324"/>
                </a:lnTo>
                <a:lnTo>
                  <a:pt x="1151" y="1324"/>
                </a:lnTo>
                <a:lnTo>
                  <a:pt x="1151" y="1321"/>
                </a:lnTo>
                <a:lnTo>
                  <a:pt x="1161" y="1321"/>
                </a:lnTo>
                <a:lnTo>
                  <a:pt x="1161" y="1314"/>
                </a:lnTo>
                <a:lnTo>
                  <a:pt x="1175" y="1314"/>
                </a:lnTo>
                <a:lnTo>
                  <a:pt x="1175" y="1303"/>
                </a:lnTo>
                <a:lnTo>
                  <a:pt x="1224" y="1303"/>
                </a:lnTo>
                <a:lnTo>
                  <a:pt x="1224" y="1293"/>
                </a:lnTo>
                <a:lnTo>
                  <a:pt x="1244" y="1293"/>
                </a:lnTo>
                <a:lnTo>
                  <a:pt x="1244" y="1286"/>
                </a:lnTo>
                <a:lnTo>
                  <a:pt x="1253" y="1286"/>
                </a:lnTo>
                <a:lnTo>
                  <a:pt x="1253" y="1275"/>
                </a:lnTo>
                <a:lnTo>
                  <a:pt x="1285" y="1275"/>
                </a:lnTo>
                <a:lnTo>
                  <a:pt x="1285" y="1268"/>
                </a:lnTo>
                <a:lnTo>
                  <a:pt x="1297" y="1268"/>
                </a:lnTo>
                <a:lnTo>
                  <a:pt x="1297" y="1261"/>
                </a:lnTo>
                <a:lnTo>
                  <a:pt x="1314" y="1261"/>
                </a:lnTo>
                <a:lnTo>
                  <a:pt x="1314" y="1254"/>
                </a:lnTo>
                <a:lnTo>
                  <a:pt x="1326" y="1254"/>
                </a:lnTo>
                <a:lnTo>
                  <a:pt x="1326" y="1244"/>
                </a:lnTo>
                <a:lnTo>
                  <a:pt x="1331" y="1244"/>
                </a:lnTo>
                <a:lnTo>
                  <a:pt x="1331" y="1230"/>
                </a:lnTo>
                <a:lnTo>
                  <a:pt x="1360" y="1230"/>
                </a:lnTo>
                <a:lnTo>
                  <a:pt x="1360" y="1202"/>
                </a:lnTo>
                <a:lnTo>
                  <a:pt x="1377" y="1202"/>
                </a:lnTo>
                <a:lnTo>
                  <a:pt x="1377" y="1191"/>
                </a:lnTo>
                <a:lnTo>
                  <a:pt x="1382" y="1191"/>
                </a:lnTo>
                <a:lnTo>
                  <a:pt x="1382" y="1177"/>
                </a:lnTo>
                <a:lnTo>
                  <a:pt x="1399" y="1177"/>
                </a:lnTo>
                <a:lnTo>
                  <a:pt x="1399" y="1170"/>
                </a:lnTo>
                <a:lnTo>
                  <a:pt x="1416" y="1170"/>
                </a:lnTo>
                <a:lnTo>
                  <a:pt x="1416" y="1156"/>
                </a:lnTo>
                <a:lnTo>
                  <a:pt x="1436" y="1156"/>
                </a:lnTo>
                <a:lnTo>
                  <a:pt x="1436" y="1153"/>
                </a:lnTo>
                <a:lnTo>
                  <a:pt x="1482" y="1153"/>
                </a:lnTo>
                <a:lnTo>
                  <a:pt x="1482" y="1139"/>
                </a:lnTo>
                <a:lnTo>
                  <a:pt x="1492" y="1139"/>
                </a:lnTo>
                <a:lnTo>
                  <a:pt x="1492" y="1132"/>
                </a:lnTo>
                <a:lnTo>
                  <a:pt x="1506" y="1132"/>
                </a:lnTo>
                <a:lnTo>
                  <a:pt x="1506" y="1125"/>
                </a:lnTo>
                <a:lnTo>
                  <a:pt x="1521" y="1125"/>
                </a:lnTo>
                <a:lnTo>
                  <a:pt x="1521" y="1118"/>
                </a:lnTo>
                <a:lnTo>
                  <a:pt x="1533" y="1118"/>
                </a:lnTo>
                <a:lnTo>
                  <a:pt x="1533" y="1107"/>
                </a:lnTo>
                <a:lnTo>
                  <a:pt x="1538" y="1107"/>
                </a:lnTo>
                <a:lnTo>
                  <a:pt x="1538" y="1100"/>
                </a:lnTo>
                <a:lnTo>
                  <a:pt x="1555" y="1100"/>
                </a:lnTo>
                <a:lnTo>
                  <a:pt x="1555" y="1093"/>
                </a:lnTo>
                <a:lnTo>
                  <a:pt x="1575" y="1093"/>
                </a:lnTo>
                <a:lnTo>
                  <a:pt x="1575" y="1086"/>
                </a:lnTo>
                <a:lnTo>
                  <a:pt x="1582" y="1086"/>
                </a:lnTo>
                <a:lnTo>
                  <a:pt x="1582" y="1076"/>
                </a:lnTo>
                <a:lnTo>
                  <a:pt x="1599" y="1076"/>
                </a:lnTo>
                <a:lnTo>
                  <a:pt x="1599" y="1069"/>
                </a:lnTo>
                <a:lnTo>
                  <a:pt x="1616" y="1069"/>
                </a:lnTo>
                <a:lnTo>
                  <a:pt x="1616" y="1062"/>
                </a:lnTo>
                <a:lnTo>
                  <a:pt x="1623" y="1062"/>
                </a:lnTo>
                <a:lnTo>
                  <a:pt x="1623" y="1047"/>
                </a:lnTo>
                <a:lnTo>
                  <a:pt x="1631" y="1047"/>
                </a:lnTo>
                <a:lnTo>
                  <a:pt x="1631" y="1040"/>
                </a:lnTo>
                <a:lnTo>
                  <a:pt x="1645" y="1040"/>
                </a:lnTo>
                <a:lnTo>
                  <a:pt x="1645" y="1026"/>
                </a:lnTo>
                <a:lnTo>
                  <a:pt x="1669" y="1026"/>
                </a:lnTo>
                <a:lnTo>
                  <a:pt x="1669" y="1016"/>
                </a:lnTo>
                <a:lnTo>
                  <a:pt x="1672" y="1016"/>
                </a:lnTo>
                <a:lnTo>
                  <a:pt x="1672" y="1005"/>
                </a:lnTo>
                <a:lnTo>
                  <a:pt x="1679" y="1005"/>
                </a:lnTo>
                <a:lnTo>
                  <a:pt x="1679" y="1002"/>
                </a:lnTo>
                <a:lnTo>
                  <a:pt x="1718" y="1002"/>
                </a:lnTo>
                <a:lnTo>
                  <a:pt x="1718" y="995"/>
                </a:lnTo>
                <a:lnTo>
                  <a:pt x="1750" y="995"/>
                </a:lnTo>
                <a:lnTo>
                  <a:pt x="1750" y="984"/>
                </a:lnTo>
                <a:lnTo>
                  <a:pt x="1757" y="984"/>
                </a:lnTo>
                <a:lnTo>
                  <a:pt x="1757" y="974"/>
                </a:lnTo>
                <a:lnTo>
                  <a:pt x="1777" y="974"/>
                </a:lnTo>
                <a:lnTo>
                  <a:pt x="1777" y="970"/>
                </a:lnTo>
                <a:lnTo>
                  <a:pt x="1794" y="970"/>
                </a:lnTo>
                <a:lnTo>
                  <a:pt x="1794" y="960"/>
                </a:lnTo>
                <a:lnTo>
                  <a:pt x="1813" y="960"/>
                </a:lnTo>
                <a:lnTo>
                  <a:pt x="1813" y="953"/>
                </a:lnTo>
                <a:lnTo>
                  <a:pt x="1828" y="953"/>
                </a:lnTo>
                <a:lnTo>
                  <a:pt x="1828" y="942"/>
                </a:lnTo>
                <a:lnTo>
                  <a:pt x="1837" y="942"/>
                </a:lnTo>
                <a:lnTo>
                  <a:pt x="1837" y="935"/>
                </a:lnTo>
                <a:lnTo>
                  <a:pt x="1847" y="935"/>
                </a:lnTo>
                <a:lnTo>
                  <a:pt x="1847" y="932"/>
                </a:lnTo>
                <a:lnTo>
                  <a:pt x="1862" y="932"/>
                </a:lnTo>
                <a:lnTo>
                  <a:pt x="1862" y="914"/>
                </a:lnTo>
                <a:lnTo>
                  <a:pt x="1874" y="914"/>
                </a:lnTo>
                <a:lnTo>
                  <a:pt x="1874" y="914"/>
                </a:lnTo>
                <a:lnTo>
                  <a:pt x="1896" y="914"/>
                </a:lnTo>
                <a:lnTo>
                  <a:pt x="1896" y="904"/>
                </a:lnTo>
                <a:lnTo>
                  <a:pt x="1901" y="904"/>
                </a:lnTo>
                <a:lnTo>
                  <a:pt x="1901" y="897"/>
                </a:lnTo>
                <a:lnTo>
                  <a:pt x="1932" y="897"/>
                </a:lnTo>
                <a:lnTo>
                  <a:pt x="1932" y="890"/>
                </a:lnTo>
                <a:lnTo>
                  <a:pt x="1940" y="890"/>
                </a:lnTo>
                <a:lnTo>
                  <a:pt x="1940" y="883"/>
                </a:lnTo>
                <a:lnTo>
                  <a:pt x="1979" y="883"/>
                </a:lnTo>
                <a:lnTo>
                  <a:pt x="1979" y="876"/>
                </a:lnTo>
                <a:lnTo>
                  <a:pt x="1993" y="876"/>
                </a:lnTo>
                <a:lnTo>
                  <a:pt x="1993" y="869"/>
                </a:lnTo>
                <a:lnTo>
                  <a:pt x="2010" y="869"/>
                </a:lnTo>
                <a:lnTo>
                  <a:pt x="2010" y="858"/>
                </a:lnTo>
                <a:lnTo>
                  <a:pt x="2039" y="858"/>
                </a:lnTo>
                <a:lnTo>
                  <a:pt x="2039" y="844"/>
                </a:lnTo>
                <a:lnTo>
                  <a:pt x="2071" y="844"/>
                </a:lnTo>
                <a:lnTo>
                  <a:pt x="2071" y="841"/>
                </a:lnTo>
                <a:lnTo>
                  <a:pt x="2091" y="841"/>
                </a:lnTo>
                <a:lnTo>
                  <a:pt x="2091" y="834"/>
                </a:lnTo>
                <a:lnTo>
                  <a:pt x="2110" y="834"/>
                </a:lnTo>
                <a:lnTo>
                  <a:pt x="2127" y="834"/>
                </a:lnTo>
                <a:lnTo>
                  <a:pt x="2127" y="820"/>
                </a:lnTo>
                <a:lnTo>
                  <a:pt x="2151" y="820"/>
                </a:lnTo>
                <a:lnTo>
                  <a:pt x="2151" y="813"/>
                </a:lnTo>
                <a:lnTo>
                  <a:pt x="2173" y="813"/>
                </a:lnTo>
                <a:lnTo>
                  <a:pt x="2173" y="802"/>
                </a:lnTo>
                <a:lnTo>
                  <a:pt x="2203" y="802"/>
                </a:lnTo>
                <a:lnTo>
                  <a:pt x="2203" y="792"/>
                </a:lnTo>
                <a:lnTo>
                  <a:pt x="2220" y="792"/>
                </a:lnTo>
                <a:lnTo>
                  <a:pt x="2220" y="778"/>
                </a:lnTo>
                <a:lnTo>
                  <a:pt x="2232" y="778"/>
                </a:lnTo>
                <a:lnTo>
                  <a:pt x="2232" y="767"/>
                </a:lnTo>
                <a:lnTo>
                  <a:pt x="2263" y="767"/>
                </a:lnTo>
                <a:lnTo>
                  <a:pt x="2263" y="760"/>
                </a:lnTo>
                <a:lnTo>
                  <a:pt x="2302" y="760"/>
                </a:lnTo>
                <a:lnTo>
                  <a:pt x="2302" y="757"/>
                </a:lnTo>
                <a:lnTo>
                  <a:pt x="2317" y="757"/>
                </a:lnTo>
                <a:lnTo>
                  <a:pt x="2317" y="750"/>
                </a:lnTo>
                <a:lnTo>
                  <a:pt x="2329" y="750"/>
                </a:lnTo>
                <a:lnTo>
                  <a:pt x="2329" y="746"/>
                </a:lnTo>
                <a:lnTo>
                  <a:pt x="2344" y="746"/>
                </a:lnTo>
                <a:lnTo>
                  <a:pt x="2344" y="739"/>
                </a:lnTo>
                <a:lnTo>
                  <a:pt x="2356" y="739"/>
                </a:lnTo>
                <a:lnTo>
                  <a:pt x="2356" y="729"/>
                </a:lnTo>
                <a:lnTo>
                  <a:pt x="2361" y="729"/>
                </a:lnTo>
                <a:lnTo>
                  <a:pt x="2361" y="722"/>
                </a:lnTo>
                <a:lnTo>
                  <a:pt x="2373" y="722"/>
                </a:lnTo>
                <a:lnTo>
                  <a:pt x="2373" y="708"/>
                </a:lnTo>
                <a:lnTo>
                  <a:pt x="2392" y="708"/>
                </a:lnTo>
                <a:lnTo>
                  <a:pt x="2392" y="704"/>
                </a:lnTo>
                <a:lnTo>
                  <a:pt x="2402" y="704"/>
                </a:lnTo>
                <a:lnTo>
                  <a:pt x="2402" y="694"/>
                </a:lnTo>
                <a:lnTo>
                  <a:pt x="2429" y="694"/>
                </a:lnTo>
                <a:lnTo>
                  <a:pt x="2429" y="683"/>
                </a:lnTo>
                <a:lnTo>
                  <a:pt x="2439" y="683"/>
                </a:lnTo>
                <a:lnTo>
                  <a:pt x="2439" y="669"/>
                </a:lnTo>
                <a:lnTo>
                  <a:pt x="2465" y="669"/>
                </a:lnTo>
                <a:lnTo>
                  <a:pt x="2465" y="659"/>
                </a:lnTo>
                <a:lnTo>
                  <a:pt x="2485" y="659"/>
                </a:lnTo>
                <a:lnTo>
                  <a:pt x="2485" y="652"/>
                </a:lnTo>
                <a:lnTo>
                  <a:pt x="2512" y="652"/>
                </a:lnTo>
                <a:lnTo>
                  <a:pt x="2512" y="641"/>
                </a:lnTo>
                <a:lnTo>
                  <a:pt x="2536" y="641"/>
                </a:lnTo>
                <a:lnTo>
                  <a:pt x="2536" y="638"/>
                </a:lnTo>
                <a:lnTo>
                  <a:pt x="2555" y="638"/>
                </a:lnTo>
                <a:lnTo>
                  <a:pt x="2555" y="624"/>
                </a:lnTo>
                <a:lnTo>
                  <a:pt x="2570" y="624"/>
                </a:lnTo>
                <a:lnTo>
                  <a:pt x="2570" y="617"/>
                </a:lnTo>
                <a:lnTo>
                  <a:pt x="2585" y="617"/>
                </a:lnTo>
                <a:lnTo>
                  <a:pt x="2585" y="606"/>
                </a:lnTo>
                <a:lnTo>
                  <a:pt x="2592" y="606"/>
                </a:lnTo>
                <a:lnTo>
                  <a:pt x="2592" y="603"/>
                </a:lnTo>
                <a:lnTo>
                  <a:pt x="2631" y="603"/>
                </a:lnTo>
                <a:lnTo>
                  <a:pt x="2631" y="588"/>
                </a:lnTo>
                <a:lnTo>
                  <a:pt x="2641" y="588"/>
                </a:lnTo>
                <a:lnTo>
                  <a:pt x="2641" y="578"/>
                </a:lnTo>
                <a:lnTo>
                  <a:pt x="2663" y="578"/>
                </a:lnTo>
                <a:lnTo>
                  <a:pt x="2663" y="567"/>
                </a:lnTo>
                <a:lnTo>
                  <a:pt x="2694" y="567"/>
                </a:lnTo>
                <a:lnTo>
                  <a:pt x="2694" y="557"/>
                </a:lnTo>
                <a:lnTo>
                  <a:pt x="2701" y="557"/>
                </a:lnTo>
                <a:lnTo>
                  <a:pt x="2701" y="550"/>
                </a:lnTo>
                <a:lnTo>
                  <a:pt x="2711" y="550"/>
                </a:lnTo>
                <a:lnTo>
                  <a:pt x="2711" y="543"/>
                </a:lnTo>
                <a:lnTo>
                  <a:pt x="2736" y="543"/>
                </a:lnTo>
                <a:lnTo>
                  <a:pt x="2736" y="532"/>
                </a:lnTo>
                <a:lnTo>
                  <a:pt x="2757" y="532"/>
                </a:lnTo>
                <a:lnTo>
                  <a:pt x="2757" y="522"/>
                </a:lnTo>
                <a:lnTo>
                  <a:pt x="2779" y="522"/>
                </a:lnTo>
                <a:lnTo>
                  <a:pt x="2779" y="518"/>
                </a:lnTo>
                <a:lnTo>
                  <a:pt x="2801" y="518"/>
                </a:lnTo>
                <a:lnTo>
                  <a:pt x="2801" y="511"/>
                </a:lnTo>
                <a:lnTo>
                  <a:pt x="2818" y="511"/>
                </a:lnTo>
                <a:lnTo>
                  <a:pt x="2818" y="501"/>
                </a:lnTo>
                <a:lnTo>
                  <a:pt x="2830" y="501"/>
                </a:lnTo>
                <a:lnTo>
                  <a:pt x="2830" y="490"/>
                </a:lnTo>
                <a:lnTo>
                  <a:pt x="2838" y="490"/>
                </a:lnTo>
                <a:lnTo>
                  <a:pt x="2838" y="480"/>
                </a:lnTo>
                <a:lnTo>
                  <a:pt x="2845" y="480"/>
                </a:lnTo>
                <a:lnTo>
                  <a:pt x="2845" y="473"/>
                </a:lnTo>
                <a:lnTo>
                  <a:pt x="2857" y="473"/>
                </a:lnTo>
                <a:lnTo>
                  <a:pt x="2857" y="466"/>
                </a:lnTo>
                <a:lnTo>
                  <a:pt x="2884" y="466"/>
                </a:lnTo>
                <a:lnTo>
                  <a:pt x="2884" y="455"/>
                </a:lnTo>
                <a:lnTo>
                  <a:pt x="2889" y="455"/>
                </a:lnTo>
                <a:lnTo>
                  <a:pt x="2889" y="448"/>
                </a:lnTo>
                <a:lnTo>
                  <a:pt x="2923" y="448"/>
                </a:lnTo>
                <a:lnTo>
                  <a:pt x="2923" y="431"/>
                </a:lnTo>
                <a:lnTo>
                  <a:pt x="2950" y="431"/>
                </a:lnTo>
                <a:lnTo>
                  <a:pt x="2950" y="420"/>
                </a:lnTo>
                <a:lnTo>
                  <a:pt x="2972" y="420"/>
                </a:lnTo>
                <a:lnTo>
                  <a:pt x="2972" y="406"/>
                </a:lnTo>
                <a:lnTo>
                  <a:pt x="2991" y="406"/>
                </a:lnTo>
                <a:lnTo>
                  <a:pt x="2991" y="403"/>
                </a:lnTo>
                <a:lnTo>
                  <a:pt x="2998" y="403"/>
                </a:lnTo>
                <a:lnTo>
                  <a:pt x="2998" y="399"/>
                </a:lnTo>
                <a:lnTo>
                  <a:pt x="3020" y="399"/>
                </a:lnTo>
                <a:lnTo>
                  <a:pt x="3020" y="389"/>
                </a:lnTo>
                <a:lnTo>
                  <a:pt x="3030" y="389"/>
                </a:lnTo>
                <a:lnTo>
                  <a:pt x="3030" y="378"/>
                </a:lnTo>
                <a:lnTo>
                  <a:pt x="3101" y="378"/>
                </a:lnTo>
                <a:lnTo>
                  <a:pt x="3101" y="368"/>
                </a:lnTo>
                <a:lnTo>
                  <a:pt x="3149" y="368"/>
                </a:lnTo>
                <a:lnTo>
                  <a:pt x="3149" y="357"/>
                </a:lnTo>
                <a:lnTo>
                  <a:pt x="3159" y="357"/>
                </a:lnTo>
                <a:lnTo>
                  <a:pt x="3159" y="343"/>
                </a:lnTo>
                <a:lnTo>
                  <a:pt x="3186" y="343"/>
                </a:lnTo>
                <a:lnTo>
                  <a:pt x="3186" y="340"/>
                </a:lnTo>
                <a:lnTo>
                  <a:pt x="3220" y="340"/>
                </a:lnTo>
                <a:lnTo>
                  <a:pt x="3220" y="329"/>
                </a:lnTo>
                <a:lnTo>
                  <a:pt x="3232" y="329"/>
                </a:lnTo>
                <a:lnTo>
                  <a:pt x="3232" y="315"/>
                </a:lnTo>
                <a:lnTo>
                  <a:pt x="3295" y="315"/>
                </a:lnTo>
                <a:lnTo>
                  <a:pt x="3295" y="305"/>
                </a:lnTo>
                <a:lnTo>
                  <a:pt x="3300" y="305"/>
                </a:lnTo>
                <a:lnTo>
                  <a:pt x="3300" y="298"/>
                </a:lnTo>
                <a:lnTo>
                  <a:pt x="3320" y="298"/>
                </a:lnTo>
                <a:lnTo>
                  <a:pt x="3320" y="287"/>
                </a:lnTo>
                <a:lnTo>
                  <a:pt x="3327" y="287"/>
                </a:lnTo>
                <a:lnTo>
                  <a:pt x="3327" y="273"/>
                </a:lnTo>
                <a:lnTo>
                  <a:pt x="3349" y="273"/>
                </a:lnTo>
                <a:lnTo>
                  <a:pt x="3349" y="266"/>
                </a:lnTo>
                <a:lnTo>
                  <a:pt x="3402" y="266"/>
                </a:lnTo>
                <a:lnTo>
                  <a:pt x="3402" y="259"/>
                </a:lnTo>
                <a:lnTo>
                  <a:pt x="3410" y="259"/>
                </a:lnTo>
                <a:lnTo>
                  <a:pt x="3410" y="249"/>
                </a:lnTo>
                <a:lnTo>
                  <a:pt x="3417" y="249"/>
                </a:lnTo>
                <a:lnTo>
                  <a:pt x="3417" y="238"/>
                </a:lnTo>
                <a:lnTo>
                  <a:pt x="3424" y="238"/>
                </a:lnTo>
                <a:lnTo>
                  <a:pt x="3424" y="231"/>
                </a:lnTo>
                <a:lnTo>
                  <a:pt x="3458" y="231"/>
                </a:lnTo>
                <a:lnTo>
                  <a:pt x="3458" y="221"/>
                </a:lnTo>
                <a:lnTo>
                  <a:pt x="3463" y="221"/>
                </a:lnTo>
                <a:lnTo>
                  <a:pt x="3463" y="214"/>
                </a:lnTo>
                <a:lnTo>
                  <a:pt x="3485" y="214"/>
                </a:lnTo>
                <a:lnTo>
                  <a:pt x="3485" y="200"/>
                </a:lnTo>
                <a:lnTo>
                  <a:pt x="3490" y="200"/>
                </a:lnTo>
                <a:lnTo>
                  <a:pt x="3490" y="193"/>
                </a:lnTo>
                <a:lnTo>
                  <a:pt x="3534" y="193"/>
                </a:lnTo>
                <a:lnTo>
                  <a:pt x="3534" y="179"/>
                </a:lnTo>
                <a:lnTo>
                  <a:pt x="3546" y="179"/>
                </a:lnTo>
                <a:lnTo>
                  <a:pt x="3546" y="165"/>
                </a:lnTo>
                <a:lnTo>
                  <a:pt x="3587" y="165"/>
                </a:lnTo>
                <a:lnTo>
                  <a:pt x="3587" y="140"/>
                </a:lnTo>
                <a:lnTo>
                  <a:pt x="3673" y="140"/>
                </a:lnTo>
                <a:lnTo>
                  <a:pt x="3673" y="133"/>
                </a:lnTo>
                <a:lnTo>
                  <a:pt x="3677" y="133"/>
                </a:lnTo>
                <a:lnTo>
                  <a:pt x="3677" y="126"/>
                </a:lnTo>
                <a:lnTo>
                  <a:pt x="3690" y="126"/>
                </a:lnTo>
                <a:lnTo>
                  <a:pt x="3690" y="108"/>
                </a:lnTo>
                <a:lnTo>
                  <a:pt x="3704" y="108"/>
                </a:lnTo>
                <a:lnTo>
                  <a:pt x="3704" y="98"/>
                </a:lnTo>
                <a:lnTo>
                  <a:pt x="3726" y="98"/>
                </a:lnTo>
                <a:lnTo>
                  <a:pt x="3726" y="87"/>
                </a:lnTo>
                <a:lnTo>
                  <a:pt x="3746" y="87"/>
                </a:lnTo>
                <a:lnTo>
                  <a:pt x="3746" y="77"/>
                </a:lnTo>
                <a:lnTo>
                  <a:pt x="3751" y="77"/>
                </a:lnTo>
                <a:lnTo>
                  <a:pt x="3751" y="70"/>
                </a:lnTo>
                <a:lnTo>
                  <a:pt x="3758" y="70"/>
                </a:lnTo>
                <a:lnTo>
                  <a:pt x="3758" y="63"/>
                </a:lnTo>
                <a:lnTo>
                  <a:pt x="3763" y="63"/>
                </a:lnTo>
                <a:lnTo>
                  <a:pt x="3763" y="56"/>
                </a:lnTo>
                <a:lnTo>
                  <a:pt x="3768" y="56"/>
                </a:lnTo>
                <a:lnTo>
                  <a:pt x="3768" y="45"/>
                </a:lnTo>
                <a:lnTo>
                  <a:pt x="3772" y="45"/>
                </a:lnTo>
                <a:lnTo>
                  <a:pt x="3772" y="35"/>
                </a:lnTo>
                <a:lnTo>
                  <a:pt x="3780" y="35"/>
                </a:lnTo>
                <a:lnTo>
                  <a:pt x="3780" y="31"/>
                </a:lnTo>
                <a:lnTo>
                  <a:pt x="3838" y="31"/>
                </a:lnTo>
                <a:lnTo>
                  <a:pt x="3838" y="24"/>
                </a:lnTo>
                <a:lnTo>
                  <a:pt x="3860" y="24"/>
                </a:lnTo>
                <a:lnTo>
                  <a:pt x="3860" y="14"/>
                </a:lnTo>
                <a:lnTo>
                  <a:pt x="3909" y="14"/>
                </a:lnTo>
                <a:lnTo>
                  <a:pt x="3909" y="0"/>
                </a:lnTo>
                <a:lnTo>
                  <a:pt x="3940" y="0"/>
                </a:lnTo>
              </a:path>
            </a:pathLst>
          </a:cu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vert="horz" wrap="square" lIns="68580" tIns="34290" rIns="68580" bIns="34290" numCol="1" anchor="t" anchorCtr="0" compatLnSpc="1">
            <a:prstTxWarp prst="textNoShape">
              <a:avLst/>
            </a:prstTxWarp>
          </a:bodyPr>
          <a:lstStyle/>
          <a:p>
            <a:pPr defTabSz="685800"/>
            <a:endParaRPr lang="en-GB" sz="1350">
              <a:solidFill>
                <a:srgbClr val="000000"/>
              </a:solidFill>
              <a:latin typeface="Arial"/>
            </a:endParaRPr>
          </a:p>
        </p:txBody>
      </p:sp>
      <p:sp>
        <p:nvSpPr>
          <p:cNvPr id="21" name="Freeform 5"/>
          <p:cNvSpPr>
            <a:spLocks/>
          </p:cNvSpPr>
          <p:nvPr/>
        </p:nvSpPr>
        <p:spPr bwMode="auto">
          <a:xfrm>
            <a:off x="2676914" y="1685926"/>
            <a:ext cx="4691063" cy="1944290"/>
          </a:xfrm>
          <a:custGeom>
            <a:avLst/>
            <a:gdLst>
              <a:gd name="T0" fmla="*/ 34 w 3940"/>
              <a:gd name="T1" fmla="*/ 1615 h 1633"/>
              <a:gd name="T2" fmla="*/ 78 w 3940"/>
              <a:gd name="T3" fmla="*/ 1597 h 1633"/>
              <a:gd name="T4" fmla="*/ 131 w 3940"/>
              <a:gd name="T5" fmla="*/ 1573 h 1633"/>
              <a:gd name="T6" fmla="*/ 151 w 3940"/>
              <a:gd name="T7" fmla="*/ 1545 h 1633"/>
              <a:gd name="T8" fmla="*/ 192 w 3940"/>
              <a:gd name="T9" fmla="*/ 1524 h 1633"/>
              <a:gd name="T10" fmla="*/ 236 w 3940"/>
              <a:gd name="T11" fmla="*/ 1503 h 1633"/>
              <a:gd name="T12" fmla="*/ 304 w 3940"/>
              <a:gd name="T13" fmla="*/ 1482 h 1633"/>
              <a:gd name="T14" fmla="*/ 348 w 3940"/>
              <a:gd name="T15" fmla="*/ 1457 h 1633"/>
              <a:gd name="T16" fmla="*/ 438 w 3940"/>
              <a:gd name="T17" fmla="*/ 1433 h 1633"/>
              <a:gd name="T18" fmla="*/ 501 w 3940"/>
              <a:gd name="T19" fmla="*/ 1405 h 1633"/>
              <a:gd name="T20" fmla="*/ 550 w 3940"/>
              <a:gd name="T21" fmla="*/ 1377 h 1633"/>
              <a:gd name="T22" fmla="*/ 635 w 3940"/>
              <a:gd name="T23" fmla="*/ 1345 h 1633"/>
              <a:gd name="T24" fmla="*/ 711 w 3940"/>
              <a:gd name="T25" fmla="*/ 1321 h 1633"/>
              <a:gd name="T26" fmla="*/ 740 w 3940"/>
              <a:gd name="T27" fmla="*/ 1289 h 1633"/>
              <a:gd name="T28" fmla="*/ 827 w 3940"/>
              <a:gd name="T29" fmla="*/ 1261 h 1633"/>
              <a:gd name="T30" fmla="*/ 883 w 3940"/>
              <a:gd name="T31" fmla="*/ 1233 h 1633"/>
              <a:gd name="T32" fmla="*/ 966 w 3940"/>
              <a:gd name="T33" fmla="*/ 1212 h 1633"/>
              <a:gd name="T34" fmla="*/ 1010 w 3940"/>
              <a:gd name="T35" fmla="*/ 1184 h 1633"/>
              <a:gd name="T36" fmla="*/ 1076 w 3940"/>
              <a:gd name="T37" fmla="*/ 1163 h 1633"/>
              <a:gd name="T38" fmla="*/ 1098 w 3940"/>
              <a:gd name="T39" fmla="*/ 1135 h 1633"/>
              <a:gd name="T40" fmla="*/ 1175 w 3940"/>
              <a:gd name="T41" fmla="*/ 1117 h 1633"/>
              <a:gd name="T42" fmla="*/ 1214 w 3940"/>
              <a:gd name="T43" fmla="*/ 1096 h 1633"/>
              <a:gd name="T44" fmla="*/ 1270 w 3940"/>
              <a:gd name="T45" fmla="*/ 1072 h 1633"/>
              <a:gd name="T46" fmla="*/ 1336 w 3940"/>
              <a:gd name="T47" fmla="*/ 1047 h 1633"/>
              <a:gd name="T48" fmla="*/ 1409 w 3940"/>
              <a:gd name="T49" fmla="*/ 1016 h 1633"/>
              <a:gd name="T50" fmla="*/ 1489 w 3940"/>
              <a:gd name="T51" fmla="*/ 995 h 1633"/>
              <a:gd name="T52" fmla="*/ 1575 w 3940"/>
              <a:gd name="T53" fmla="*/ 970 h 1633"/>
              <a:gd name="T54" fmla="*/ 1640 w 3940"/>
              <a:gd name="T55" fmla="*/ 956 h 1633"/>
              <a:gd name="T56" fmla="*/ 1674 w 3940"/>
              <a:gd name="T57" fmla="*/ 921 h 1633"/>
              <a:gd name="T58" fmla="*/ 1764 w 3940"/>
              <a:gd name="T59" fmla="*/ 900 h 1633"/>
              <a:gd name="T60" fmla="*/ 1811 w 3940"/>
              <a:gd name="T61" fmla="*/ 869 h 1633"/>
              <a:gd name="T62" fmla="*/ 1886 w 3940"/>
              <a:gd name="T63" fmla="*/ 848 h 1633"/>
              <a:gd name="T64" fmla="*/ 1957 w 3940"/>
              <a:gd name="T65" fmla="*/ 827 h 1633"/>
              <a:gd name="T66" fmla="*/ 2008 w 3940"/>
              <a:gd name="T67" fmla="*/ 802 h 1633"/>
              <a:gd name="T68" fmla="*/ 2059 w 3940"/>
              <a:gd name="T69" fmla="*/ 778 h 1633"/>
              <a:gd name="T70" fmla="*/ 2108 w 3940"/>
              <a:gd name="T71" fmla="*/ 764 h 1633"/>
              <a:gd name="T72" fmla="*/ 2171 w 3940"/>
              <a:gd name="T73" fmla="*/ 725 h 1633"/>
              <a:gd name="T74" fmla="*/ 2237 w 3940"/>
              <a:gd name="T75" fmla="*/ 704 h 1633"/>
              <a:gd name="T76" fmla="*/ 2285 w 3940"/>
              <a:gd name="T77" fmla="*/ 669 h 1633"/>
              <a:gd name="T78" fmla="*/ 2368 w 3940"/>
              <a:gd name="T79" fmla="*/ 630 h 1633"/>
              <a:gd name="T80" fmla="*/ 2424 w 3940"/>
              <a:gd name="T81" fmla="*/ 595 h 1633"/>
              <a:gd name="T82" fmla="*/ 2499 w 3940"/>
              <a:gd name="T83" fmla="*/ 578 h 1633"/>
              <a:gd name="T84" fmla="*/ 2546 w 3940"/>
              <a:gd name="T85" fmla="*/ 539 h 1633"/>
              <a:gd name="T86" fmla="*/ 2614 w 3940"/>
              <a:gd name="T87" fmla="*/ 515 h 1633"/>
              <a:gd name="T88" fmla="*/ 2663 w 3940"/>
              <a:gd name="T89" fmla="*/ 480 h 1633"/>
              <a:gd name="T90" fmla="*/ 2757 w 3940"/>
              <a:gd name="T91" fmla="*/ 459 h 1633"/>
              <a:gd name="T92" fmla="*/ 2877 w 3940"/>
              <a:gd name="T93" fmla="*/ 434 h 1633"/>
              <a:gd name="T94" fmla="*/ 2911 w 3940"/>
              <a:gd name="T95" fmla="*/ 410 h 1633"/>
              <a:gd name="T96" fmla="*/ 3037 w 3940"/>
              <a:gd name="T97" fmla="*/ 385 h 1633"/>
              <a:gd name="T98" fmla="*/ 3081 w 3940"/>
              <a:gd name="T99" fmla="*/ 347 h 1633"/>
              <a:gd name="T100" fmla="*/ 3271 w 3940"/>
              <a:gd name="T101" fmla="*/ 326 h 1633"/>
              <a:gd name="T102" fmla="*/ 3317 w 3940"/>
              <a:gd name="T103" fmla="*/ 294 h 1633"/>
              <a:gd name="T104" fmla="*/ 3383 w 3940"/>
              <a:gd name="T105" fmla="*/ 263 h 1633"/>
              <a:gd name="T106" fmla="*/ 3505 w 3940"/>
              <a:gd name="T107" fmla="*/ 210 h 1633"/>
              <a:gd name="T108" fmla="*/ 3578 w 3940"/>
              <a:gd name="T109" fmla="*/ 175 h 1633"/>
              <a:gd name="T110" fmla="*/ 3643 w 3940"/>
              <a:gd name="T111" fmla="*/ 105 h 1633"/>
              <a:gd name="T112" fmla="*/ 3695 w 3940"/>
              <a:gd name="T113" fmla="*/ 73 h 1633"/>
              <a:gd name="T114" fmla="*/ 3787 w 3940"/>
              <a:gd name="T115" fmla="*/ 31 h 1633"/>
              <a:gd name="T116" fmla="*/ 3940 w 3940"/>
              <a:gd name="T117"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40" h="1633">
                <a:moveTo>
                  <a:pt x="0" y="1633"/>
                </a:moveTo>
                <a:lnTo>
                  <a:pt x="0" y="1626"/>
                </a:lnTo>
                <a:lnTo>
                  <a:pt x="7" y="1626"/>
                </a:lnTo>
                <a:lnTo>
                  <a:pt x="7" y="1622"/>
                </a:lnTo>
                <a:lnTo>
                  <a:pt x="24" y="1622"/>
                </a:lnTo>
                <a:lnTo>
                  <a:pt x="24" y="1615"/>
                </a:lnTo>
                <a:lnTo>
                  <a:pt x="34" y="1615"/>
                </a:lnTo>
                <a:lnTo>
                  <a:pt x="34" y="1611"/>
                </a:lnTo>
                <a:lnTo>
                  <a:pt x="51" y="1611"/>
                </a:lnTo>
                <a:lnTo>
                  <a:pt x="51" y="1608"/>
                </a:lnTo>
                <a:lnTo>
                  <a:pt x="66" y="1608"/>
                </a:lnTo>
                <a:lnTo>
                  <a:pt x="66" y="1604"/>
                </a:lnTo>
                <a:lnTo>
                  <a:pt x="78" y="1604"/>
                </a:lnTo>
                <a:lnTo>
                  <a:pt x="78" y="1597"/>
                </a:lnTo>
                <a:lnTo>
                  <a:pt x="97" y="1597"/>
                </a:lnTo>
                <a:lnTo>
                  <a:pt x="97" y="1590"/>
                </a:lnTo>
                <a:lnTo>
                  <a:pt x="104" y="1590"/>
                </a:lnTo>
                <a:lnTo>
                  <a:pt x="104" y="1583"/>
                </a:lnTo>
                <a:lnTo>
                  <a:pt x="124" y="1583"/>
                </a:lnTo>
                <a:lnTo>
                  <a:pt x="124" y="1573"/>
                </a:lnTo>
                <a:lnTo>
                  <a:pt x="131" y="1573"/>
                </a:lnTo>
                <a:lnTo>
                  <a:pt x="131" y="1569"/>
                </a:lnTo>
                <a:lnTo>
                  <a:pt x="143" y="1569"/>
                </a:lnTo>
                <a:lnTo>
                  <a:pt x="143" y="1559"/>
                </a:lnTo>
                <a:lnTo>
                  <a:pt x="146" y="1559"/>
                </a:lnTo>
                <a:lnTo>
                  <a:pt x="146" y="1552"/>
                </a:lnTo>
                <a:lnTo>
                  <a:pt x="151" y="1552"/>
                </a:lnTo>
                <a:lnTo>
                  <a:pt x="151" y="1545"/>
                </a:lnTo>
                <a:lnTo>
                  <a:pt x="158" y="1545"/>
                </a:lnTo>
                <a:lnTo>
                  <a:pt x="158" y="1538"/>
                </a:lnTo>
                <a:lnTo>
                  <a:pt x="168" y="1538"/>
                </a:lnTo>
                <a:lnTo>
                  <a:pt x="168" y="1534"/>
                </a:lnTo>
                <a:lnTo>
                  <a:pt x="185" y="1534"/>
                </a:lnTo>
                <a:lnTo>
                  <a:pt x="185" y="1524"/>
                </a:lnTo>
                <a:lnTo>
                  <a:pt x="192" y="1524"/>
                </a:lnTo>
                <a:lnTo>
                  <a:pt x="192" y="1517"/>
                </a:lnTo>
                <a:lnTo>
                  <a:pt x="209" y="1517"/>
                </a:lnTo>
                <a:lnTo>
                  <a:pt x="209" y="1513"/>
                </a:lnTo>
                <a:lnTo>
                  <a:pt x="219" y="1513"/>
                </a:lnTo>
                <a:lnTo>
                  <a:pt x="219" y="1506"/>
                </a:lnTo>
                <a:lnTo>
                  <a:pt x="236" y="1506"/>
                </a:lnTo>
                <a:lnTo>
                  <a:pt x="236" y="1503"/>
                </a:lnTo>
                <a:lnTo>
                  <a:pt x="241" y="1503"/>
                </a:lnTo>
                <a:lnTo>
                  <a:pt x="241" y="1496"/>
                </a:lnTo>
                <a:lnTo>
                  <a:pt x="289" y="1496"/>
                </a:lnTo>
                <a:lnTo>
                  <a:pt x="289" y="1489"/>
                </a:lnTo>
                <a:lnTo>
                  <a:pt x="297" y="1489"/>
                </a:lnTo>
                <a:lnTo>
                  <a:pt x="297" y="1482"/>
                </a:lnTo>
                <a:lnTo>
                  <a:pt x="304" y="1482"/>
                </a:lnTo>
                <a:lnTo>
                  <a:pt x="304" y="1475"/>
                </a:lnTo>
                <a:lnTo>
                  <a:pt x="321" y="1475"/>
                </a:lnTo>
                <a:lnTo>
                  <a:pt x="321" y="1468"/>
                </a:lnTo>
                <a:lnTo>
                  <a:pt x="331" y="1468"/>
                </a:lnTo>
                <a:lnTo>
                  <a:pt x="331" y="1464"/>
                </a:lnTo>
                <a:lnTo>
                  <a:pt x="348" y="1464"/>
                </a:lnTo>
                <a:lnTo>
                  <a:pt x="348" y="1457"/>
                </a:lnTo>
                <a:lnTo>
                  <a:pt x="392" y="1457"/>
                </a:lnTo>
                <a:lnTo>
                  <a:pt x="392" y="1447"/>
                </a:lnTo>
                <a:lnTo>
                  <a:pt x="404" y="1447"/>
                </a:lnTo>
                <a:lnTo>
                  <a:pt x="404" y="1443"/>
                </a:lnTo>
                <a:lnTo>
                  <a:pt x="423" y="1443"/>
                </a:lnTo>
                <a:lnTo>
                  <a:pt x="423" y="1433"/>
                </a:lnTo>
                <a:lnTo>
                  <a:pt x="438" y="1433"/>
                </a:lnTo>
                <a:lnTo>
                  <a:pt x="438" y="1429"/>
                </a:lnTo>
                <a:lnTo>
                  <a:pt x="474" y="1429"/>
                </a:lnTo>
                <a:lnTo>
                  <a:pt x="474" y="1419"/>
                </a:lnTo>
                <a:lnTo>
                  <a:pt x="479" y="1419"/>
                </a:lnTo>
                <a:lnTo>
                  <a:pt x="479" y="1412"/>
                </a:lnTo>
                <a:lnTo>
                  <a:pt x="501" y="1412"/>
                </a:lnTo>
                <a:lnTo>
                  <a:pt x="501" y="1405"/>
                </a:lnTo>
                <a:lnTo>
                  <a:pt x="526" y="1405"/>
                </a:lnTo>
                <a:lnTo>
                  <a:pt x="526" y="1387"/>
                </a:lnTo>
                <a:lnTo>
                  <a:pt x="535" y="1387"/>
                </a:lnTo>
                <a:lnTo>
                  <a:pt x="535" y="1384"/>
                </a:lnTo>
                <a:lnTo>
                  <a:pt x="543" y="1384"/>
                </a:lnTo>
                <a:lnTo>
                  <a:pt x="543" y="1377"/>
                </a:lnTo>
                <a:lnTo>
                  <a:pt x="550" y="1377"/>
                </a:lnTo>
                <a:lnTo>
                  <a:pt x="550" y="1370"/>
                </a:lnTo>
                <a:lnTo>
                  <a:pt x="594" y="1370"/>
                </a:lnTo>
                <a:lnTo>
                  <a:pt x="594" y="1363"/>
                </a:lnTo>
                <a:lnTo>
                  <a:pt x="625" y="1363"/>
                </a:lnTo>
                <a:lnTo>
                  <a:pt x="625" y="1356"/>
                </a:lnTo>
                <a:lnTo>
                  <a:pt x="635" y="1356"/>
                </a:lnTo>
                <a:lnTo>
                  <a:pt x="635" y="1345"/>
                </a:lnTo>
                <a:lnTo>
                  <a:pt x="664" y="1345"/>
                </a:lnTo>
                <a:lnTo>
                  <a:pt x="664" y="1335"/>
                </a:lnTo>
                <a:lnTo>
                  <a:pt x="698" y="1335"/>
                </a:lnTo>
                <a:lnTo>
                  <a:pt x="698" y="1328"/>
                </a:lnTo>
                <a:lnTo>
                  <a:pt x="703" y="1328"/>
                </a:lnTo>
                <a:lnTo>
                  <a:pt x="703" y="1321"/>
                </a:lnTo>
                <a:lnTo>
                  <a:pt x="711" y="1321"/>
                </a:lnTo>
                <a:lnTo>
                  <a:pt x="711" y="1310"/>
                </a:lnTo>
                <a:lnTo>
                  <a:pt x="718" y="1310"/>
                </a:lnTo>
                <a:lnTo>
                  <a:pt x="718" y="1307"/>
                </a:lnTo>
                <a:lnTo>
                  <a:pt x="730" y="1307"/>
                </a:lnTo>
                <a:lnTo>
                  <a:pt x="730" y="1300"/>
                </a:lnTo>
                <a:lnTo>
                  <a:pt x="740" y="1300"/>
                </a:lnTo>
                <a:lnTo>
                  <a:pt x="740" y="1289"/>
                </a:lnTo>
                <a:lnTo>
                  <a:pt x="784" y="1289"/>
                </a:lnTo>
                <a:lnTo>
                  <a:pt x="784" y="1282"/>
                </a:lnTo>
                <a:lnTo>
                  <a:pt x="788" y="1282"/>
                </a:lnTo>
                <a:lnTo>
                  <a:pt x="788" y="1272"/>
                </a:lnTo>
                <a:lnTo>
                  <a:pt x="810" y="1272"/>
                </a:lnTo>
                <a:lnTo>
                  <a:pt x="810" y="1261"/>
                </a:lnTo>
                <a:lnTo>
                  <a:pt x="827" y="1261"/>
                </a:lnTo>
                <a:lnTo>
                  <a:pt x="827" y="1254"/>
                </a:lnTo>
                <a:lnTo>
                  <a:pt x="837" y="1254"/>
                </a:lnTo>
                <a:lnTo>
                  <a:pt x="837" y="1247"/>
                </a:lnTo>
                <a:lnTo>
                  <a:pt x="864" y="1247"/>
                </a:lnTo>
                <a:lnTo>
                  <a:pt x="864" y="1244"/>
                </a:lnTo>
                <a:lnTo>
                  <a:pt x="883" y="1244"/>
                </a:lnTo>
                <a:lnTo>
                  <a:pt x="883" y="1233"/>
                </a:lnTo>
                <a:lnTo>
                  <a:pt x="895" y="1233"/>
                </a:lnTo>
                <a:lnTo>
                  <a:pt x="895" y="1226"/>
                </a:lnTo>
                <a:lnTo>
                  <a:pt x="913" y="1226"/>
                </a:lnTo>
                <a:lnTo>
                  <a:pt x="913" y="1219"/>
                </a:lnTo>
                <a:lnTo>
                  <a:pt x="925" y="1219"/>
                </a:lnTo>
                <a:lnTo>
                  <a:pt x="925" y="1212"/>
                </a:lnTo>
                <a:lnTo>
                  <a:pt x="966" y="1212"/>
                </a:lnTo>
                <a:lnTo>
                  <a:pt x="966" y="1205"/>
                </a:lnTo>
                <a:lnTo>
                  <a:pt x="993" y="1205"/>
                </a:lnTo>
                <a:lnTo>
                  <a:pt x="993" y="1202"/>
                </a:lnTo>
                <a:lnTo>
                  <a:pt x="1005" y="1202"/>
                </a:lnTo>
                <a:lnTo>
                  <a:pt x="1005" y="1191"/>
                </a:lnTo>
                <a:lnTo>
                  <a:pt x="1010" y="1191"/>
                </a:lnTo>
                <a:lnTo>
                  <a:pt x="1010" y="1184"/>
                </a:lnTo>
                <a:lnTo>
                  <a:pt x="1017" y="1184"/>
                </a:lnTo>
                <a:lnTo>
                  <a:pt x="1017" y="1174"/>
                </a:lnTo>
                <a:lnTo>
                  <a:pt x="1027" y="1174"/>
                </a:lnTo>
                <a:lnTo>
                  <a:pt x="1027" y="1170"/>
                </a:lnTo>
                <a:lnTo>
                  <a:pt x="1039" y="1170"/>
                </a:lnTo>
                <a:lnTo>
                  <a:pt x="1039" y="1163"/>
                </a:lnTo>
                <a:lnTo>
                  <a:pt x="1076" y="1163"/>
                </a:lnTo>
                <a:lnTo>
                  <a:pt x="1076" y="1156"/>
                </a:lnTo>
                <a:lnTo>
                  <a:pt x="1083" y="1156"/>
                </a:lnTo>
                <a:lnTo>
                  <a:pt x="1083" y="1149"/>
                </a:lnTo>
                <a:lnTo>
                  <a:pt x="1093" y="1149"/>
                </a:lnTo>
                <a:lnTo>
                  <a:pt x="1093" y="1142"/>
                </a:lnTo>
                <a:lnTo>
                  <a:pt x="1098" y="1142"/>
                </a:lnTo>
                <a:lnTo>
                  <a:pt x="1098" y="1135"/>
                </a:lnTo>
                <a:lnTo>
                  <a:pt x="1102" y="1135"/>
                </a:lnTo>
                <a:lnTo>
                  <a:pt x="1102" y="1128"/>
                </a:lnTo>
                <a:lnTo>
                  <a:pt x="1119" y="1128"/>
                </a:lnTo>
                <a:lnTo>
                  <a:pt x="1119" y="1121"/>
                </a:lnTo>
                <a:lnTo>
                  <a:pt x="1161" y="1121"/>
                </a:lnTo>
                <a:lnTo>
                  <a:pt x="1161" y="1117"/>
                </a:lnTo>
                <a:lnTo>
                  <a:pt x="1175" y="1117"/>
                </a:lnTo>
                <a:lnTo>
                  <a:pt x="1175" y="1110"/>
                </a:lnTo>
                <a:lnTo>
                  <a:pt x="1190" y="1110"/>
                </a:lnTo>
                <a:lnTo>
                  <a:pt x="1190" y="1107"/>
                </a:lnTo>
                <a:lnTo>
                  <a:pt x="1190" y="1103"/>
                </a:lnTo>
                <a:lnTo>
                  <a:pt x="1205" y="1103"/>
                </a:lnTo>
                <a:lnTo>
                  <a:pt x="1205" y="1096"/>
                </a:lnTo>
                <a:lnTo>
                  <a:pt x="1214" y="1096"/>
                </a:lnTo>
                <a:lnTo>
                  <a:pt x="1214" y="1086"/>
                </a:lnTo>
                <a:lnTo>
                  <a:pt x="1229" y="1086"/>
                </a:lnTo>
                <a:lnTo>
                  <a:pt x="1229" y="1082"/>
                </a:lnTo>
                <a:lnTo>
                  <a:pt x="1261" y="1082"/>
                </a:lnTo>
                <a:lnTo>
                  <a:pt x="1261" y="1079"/>
                </a:lnTo>
                <a:lnTo>
                  <a:pt x="1270" y="1079"/>
                </a:lnTo>
                <a:lnTo>
                  <a:pt x="1270" y="1072"/>
                </a:lnTo>
                <a:lnTo>
                  <a:pt x="1302" y="1072"/>
                </a:lnTo>
                <a:lnTo>
                  <a:pt x="1302" y="1065"/>
                </a:lnTo>
                <a:lnTo>
                  <a:pt x="1312" y="1065"/>
                </a:lnTo>
                <a:lnTo>
                  <a:pt x="1312" y="1054"/>
                </a:lnTo>
                <a:lnTo>
                  <a:pt x="1321" y="1054"/>
                </a:lnTo>
                <a:lnTo>
                  <a:pt x="1321" y="1047"/>
                </a:lnTo>
                <a:lnTo>
                  <a:pt x="1336" y="1047"/>
                </a:lnTo>
                <a:lnTo>
                  <a:pt x="1336" y="1044"/>
                </a:lnTo>
                <a:lnTo>
                  <a:pt x="1363" y="1044"/>
                </a:lnTo>
                <a:lnTo>
                  <a:pt x="1363" y="1033"/>
                </a:lnTo>
                <a:lnTo>
                  <a:pt x="1404" y="1033"/>
                </a:lnTo>
                <a:lnTo>
                  <a:pt x="1404" y="1026"/>
                </a:lnTo>
                <a:lnTo>
                  <a:pt x="1409" y="1026"/>
                </a:lnTo>
                <a:lnTo>
                  <a:pt x="1409" y="1016"/>
                </a:lnTo>
                <a:lnTo>
                  <a:pt x="1416" y="1016"/>
                </a:lnTo>
                <a:lnTo>
                  <a:pt x="1416" y="1009"/>
                </a:lnTo>
                <a:lnTo>
                  <a:pt x="1433" y="1009"/>
                </a:lnTo>
                <a:lnTo>
                  <a:pt x="1433" y="1002"/>
                </a:lnTo>
                <a:lnTo>
                  <a:pt x="1443" y="1002"/>
                </a:lnTo>
                <a:lnTo>
                  <a:pt x="1443" y="995"/>
                </a:lnTo>
                <a:lnTo>
                  <a:pt x="1489" y="995"/>
                </a:lnTo>
                <a:lnTo>
                  <a:pt x="1489" y="988"/>
                </a:lnTo>
                <a:lnTo>
                  <a:pt x="1509" y="988"/>
                </a:lnTo>
                <a:lnTo>
                  <a:pt x="1509" y="984"/>
                </a:lnTo>
                <a:lnTo>
                  <a:pt x="1528" y="984"/>
                </a:lnTo>
                <a:lnTo>
                  <a:pt x="1528" y="977"/>
                </a:lnTo>
                <a:lnTo>
                  <a:pt x="1575" y="977"/>
                </a:lnTo>
                <a:lnTo>
                  <a:pt x="1575" y="970"/>
                </a:lnTo>
                <a:lnTo>
                  <a:pt x="1592" y="970"/>
                </a:lnTo>
                <a:lnTo>
                  <a:pt x="1592" y="967"/>
                </a:lnTo>
                <a:lnTo>
                  <a:pt x="1596" y="967"/>
                </a:lnTo>
                <a:lnTo>
                  <a:pt x="1596" y="960"/>
                </a:lnTo>
                <a:lnTo>
                  <a:pt x="1614" y="960"/>
                </a:lnTo>
                <a:lnTo>
                  <a:pt x="1614" y="956"/>
                </a:lnTo>
                <a:lnTo>
                  <a:pt x="1640" y="956"/>
                </a:lnTo>
                <a:lnTo>
                  <a:pt x="1640" y="949"/>
                </a:lnTo>
                <a:lnTo>
                  <a:pt x="1660" y="949"/>
                </a:lnTo>
                <a:lnTo>
                  <a:pt x="1660" y="942"/>
                </a:lnTo>
                <a:lnTo>
                  <a:pt x="1669" y="942"/>
                </a:lnTo>
                <a:lnTo>
                  <a:pt x="1669" y="932"/>
                </a:lnTo>
                <a:lnTo>
                  <a:pt x="1674" y="932"/>
                </a:lnTo>
                <a:lnTo>
                  <a:pt x="1674" y="921"/>
                </a:lnTo>
                <a:lnTo>
                  <a:pt x="1696" y="921"/>
                </a:lnTo>
                <a:lnTo>
                  <a:pt x="1696" y="914"/>
                </a:lnTo>
                <a:lnTo>
                  <a:pt x="1706" y="914"/>
                </a:lnTo>
                <a:lnTo>
                  <a:pt x="1706" y="907"/>
                </a:lnTo>
                <a:lnTo>
                  <a:pt x="1755" y="907"/>
                </a:lnTo>
                <a:lnTo>
                  <a:pt x="1755" y="900"/>
                </a:lnTo>
                <a:lnTo>
                  <a:pt x="1764" y="900"/>
                </a:lnTo>
                <a:lnTo>
                  <a:pt x="1764" y="893"/>
                </a:lnTo>
                <a:lnTo>
                  <a:pt x="1786" y="893"/>
                </a:lnTo>
                <a:lnTo>
                  <a:pt x="1786" y="886"/>
                </a:lnTo>
                <a:lnTo>
                  <a:pt x="1803" y="886"/>
                </a:lnTo>
                <a:lnTo>
                  <a:pt x="1803" y="876"/>
                </a:lnTo>
                <a:lnTo>
                  <a:pt x="1811" y="876"/>
                </a:lnTo>
                <a:lnTo>
                  <a:pt x="1811" y="869"/>
                </a:lnTo>
                <a:lnTo>
                  <a:pt x="1820" y="869"/>
                </a:lnTo>
                <a:lnTo>
                  <a:pt x="1820" y="862"/>
                </a:lnTo>
                <a:lnTo>
                  <a:pt x="1835" y="862"/>
                </a:lnTo>
                <a:lnTo>
                  <a:pt x="1835" y="858"/>
                </a:lnTo>
                <a:lnTo>
                  <a:pt x="1876" y="858"/>
                </a:lnTo>
                <a:lnTo>
                  <a:pt x="1876" y="848"/>
                </a:lnTo>
                <a:lnTo>
                  <a:pt x="1886" y="848"/>
                </a:lnTo>
                <a:lnTo>
                  <a:pt x="1886" y="844"/>
                </a:lnTo>
                <a:lnTo>
                  <a:pt x="1918" y="844"/>
                </a:lnTo>
                <a:lnTo>
                  <a:pt x="1918" y="837"/>
                </a:lnTo>
                <a:lnTo>
                  <a:pt x="1937" y="837"/>
                </a:lnTo>
                <a:lnTo>
                  <a:pt x="1937" y="834"/>
                </a:lnTo>
                <a:lnTo>
                  <a:pt x="1957" y="834"/>
                </a:lnTo>
                <a:lnTo>
                  <a:pt x="1957" y="827"/>
                </a:lnTo>
                <a:lnTo>
                  <a:pt x="1966" y="827"/>
                </a:lnTo>
                <a:lnTo>
                  <a:pt x="1966" y="816"/>
                </a:lnTo>
                <a:lnTo>
                  <a:pt x="1981" y="816"/>
                </a:lnTo>
                <a:lnTo>
                  <a:pt x="1981" y="809"/>
                </a:lnTo>
                <a:lnTo>
                  <a:pt x="1996" y="809"/>
                </a:lnTo>
                <a:lnTo>
                  <a:pt x="1996" y="802"/>
                </a:lnTo>
                <a:lnTo>
                  <a:pt x="2008" y="802"/>
                </a:lnTo>
                <a:lnTo>
                  <a:pt x="2008" y="795"/>
                </a:lnTo>
                <a:lnTo>
                  <a:pt x="2027" y="795"/>
                </a:lnTo>
                <a:lnTo>
                  <a:pt x="2027" y="792"/>
                </a:lnTo>
                <a:lnTo>
                  <a:pt x="2044" y="792"/>
                </a:lnTo>
                <a:lnTo>
                  <a:pt x="2044" y="785"/>
                </a:lnTo>
                <a:lnTo>
                  <a:pt x="2059" y="785"/>
                </a:lnTo>
                <a:lnTo>
                  <a:pt x="2059" y="778"/>
                </a:lnTo>
                <a:lnTo>
                  <a:pt x="2074" y="778"/>
                </a:lnTo>
                <a:lnTo>
                  <a:pt x="2074" y="774"/>
                </a:lnTo>
                <a:lnTo>
                  <a:pt x="2083" y="774"/>
                </a:lnTo>
                <a:lnTo>
                  <a:pt x="2083" y="767"/>
                </a:lnTo>
                <a:lnTo>
                  <a:pt x="2095" y="767"/>
                </a:lnTo>
                <a:lnTo>
                  <a:pt x="2095" y="764"/>
                </a:lnTo>
                <a:lnTo>
                  <a:pt x="2108" y="764"/>
                </a:lnTo>
                <a:lnTo>
                  <a:pt x="2108" y="753"/>
                </a:lnTo>
                <a:lnTo>
                  <a:pt x="2120" y="753"/>
                </a:lnTo>
                <a:lnTo>
                  <a:pt x="2120" y="746"/>
                </a:lnTo>
                <a:lnTo>
                  <a:pt x="2139" y="746"/>
                </a:lnTo>
                <a:lnTo>
                  <a:pt x="2139" y="736"/>
                </a:lnTo>
                <a:lnTo>
                  <a:pt x="2171" y="736"/>
                </a:lnTo>
                <a:lnTo>
                  <a:pt x="2171" y="725"/>
                </a:lnTo>
                <a:lnTo>
                  <a:pt x="2207" y="725"/>
                </a:lnTo>
                <a:lnTo>
                  <a:pt x="2207" y="722"/>
                </a:lnTo>
                <a:lnTo>
                  <a:pt x="2217" y="722"/>
                </a:lnTo>
                <a:lnTo>
                  <a:pt x="2217" y="711"/>
                </a:lnTo>
                <a:lnTo>
                  <a:pt x="2229" y="711"/>
                </a:lnTo>
                <a:lnTo>
                  <a:pt x="2229" y="704"/>
                </a:lnTo>
                <a:lnTo>
                  <a:pt x="2237" y="704"/>
                </a:lnTo>
                <a:lnTo>
                  <a:pt x="2237" y="693"/>
                </a:lnTo>
                <a:lnTo>
                  <a:pt x="2244" y="693"/>
                </a:lnTo>
                <a:lnTo>
                  <a:pt x="2244" y="686"/>
                </a:lnTo>
                <a:lnTo>
                  <a:pt x="2278" y="686"/>
                </a:lnTo>
                <a:lnTo>
                  <a:pt x="2278" y="676"/>
                </a:lnTo>
                <a:lnTo>
                  <a:pt x="2285" y="676"/>
                </a:lnTo>
                <a:lnTo>
                  <a:pt x="2285" y="669"/>
                </a:lnTo>
                <a:lnTo>
                  <a:pt x="2305" y="669"/>
                </a:lnTo>
                <a:lnTo>
                  <a:pt x="2305" y="665"/>
                </a:lnTo>
                <a:lnTo>
                  <a:pt x="2327" y="665"/>
                </a:lnTo>
                <a:lnTo>
                  <a:pt x="2327" y="644"/>
                </a:lnTo>
                <a:lnTo>
                  <a:pt x="2358" y="644"/>
                </a:lnTo>
                <a:lnTo>
                  <a:pt x="2358" y="630"/>
                </a:lnTo>
                <a:lnTo>
                  <a:pt x="2368" y="630"/>
                </a:lnTo>
                <a:lnTo>
                  <a:pt x="2368" y="620"/>
                </a:lnTo>
                <a:lnTo>
                  <a:pt x="2375" y="620"/>
                </a:lnTo>
                <a:lnTo>
                  <a:pt x="2375" y="609"/>
                </a:lnTo>
                <a:lnTo>
                  <a:pt x="2388" y="609"/>
                </a:lnTo>
                <a:lnTo>
                  <a:pt x="2388" y="602"/>
                </a:lnTo>
                <a:lnTo>
                  <a:pt x="2424" y="602"/>
                </a:lnTo>
                <a:lnTo>
                  <a:pt x="2424" y="595"/>
                </a:lnTo>
                <a:lnTo>
                  <a:pt x="2439" y="595"/>
                </a:lnTo>
                <a:lnTo>
                  <a:pt x="2439" y="592"/>
                </a:lnTo>
                <a:lnTo>
                  <a:pt x="2475" y="592"/>
                </a:lnTo>
                <a:lnTo>
                  <a:pt x="2475" y="581"/>
                </a:lnTo>
                <a:lnTo>
                  <a:pt x="2487" y="581"/>
                </a:lnTo>
                <a:lnTo>
                  <a:pt x="2487" y="578"/>
                </a:lnTo>
                <a:lnTo>
                  <a:pt x="2499" y="578"/>
                </a:lnTo>
                <a:lnTo>
                  <a:pt x="2499" y="571"/>
                </a:lnTo>
                <a:lnTo>
                  <a:pt x="2514" y="571"/>
                </a:lnTo>
                <a:lnTo>
                  <a:pt x="2514" y="560"/>
                </a:lnTo>
                <a:lnTo>
                  <a:pt x="2521" y="560"/>
                </a:lnTo>
                <a:lnTo>
                  <a:pt x="2521" y="550"/>
                </a:lnTo>
                <a:lnTo>
                  <a:pt x="2546" y="550"/>
                </a:lnTo>
                <a:lnTo>
                  <a:pt x="2546" y="539"/>
                </a:lnTo>
                <a:lnTo>
                  <a:pt x="2553" y="539"/>
                </a:lnTo>
                <a:lnTo>
                  <a:pt x="2553" y="529"/>
                </a:lnTo>
                <a:lnTo>
                  <a:pt x="2568" y="529"/>
                </a:lnTo>
                <a:lnTo>
                  <a:pt x="2568" y="518"/>
                </a:lnTo>
                <a:lnTo>
                  <a:pt x="2582" y="518"/>
                </a:lnTo>
                <a:lnTo>
                  <a:pt x="2582" y="515"/>
                </a:lnTo>
                <a:lnTo>
                  <a:pt x="2614" y="515"/>
                </a:lnTo>
                <a:lnTo>
                  <a:pt x="2614" y="508"/>
                </a:lnTo>
                <a:lnTo>
                  <a:pt x="2619" y="508"/>
                </a:lnTo>
                <a:lnTo>
                  <a:pt x="2619" y="497"/>
                </a:lnTo>
                <a:lnTo>
                  <a:pt x="2650" y="497"/>
                </a:lnTo>
                <a:lnTo>
                  <a:pt x="2650" y="487"/>
                </a:lnTo>
                <a:lnTo>
                  <a:pt x="2663" y="487"/>
                </a:lnTo>
                <a:lnTo>
                  <a:pt x="2663" y="480"/>
                </a:lnTo>
                <a:lnTo>
                  <a:pt x="2687" y="480"/>
                </a:lnTo>
                <a:lnTo>
                  <a:pt x="2687" y="473"/>
                </a:lnTo>
                <a:lnTo>
                  <a:pt x="2738" y="473"/>
                </a:lnTo>
                <a:lnTo>
                  <a:pt x="2738" y="466"/>
                </a:lnTo>
                <a:lnTo>
                  <a:pt x="2748" y="466"/>
                </a:lnTo>
                <a:lnTo>
                  <a:pt x="2748" y="459"/>
                </a:lnTo>
                <a:lnTo>
                  <a:pt x="2757" y="459"/>
                </a:lnTo>
                <a:lnTo>
                  <a:pt x="2826" y="459"/>
                </a:lnTo>
                <a:lnTo>
                  <a:pt x="2826" y="448"/>
                </a:lnTo>
                <a:lnTo>
                  <a:pt x="2843" y="448"/>
                </a:lnTo>
                <a:lnTo>
                  <a:pt x="2843" y="438"/>
                </a:lnTo>
                <a:lnTo>
                  <a:pt x="2852" y="438"/>
                </a:lnTo>
                <a:lnTo>
                  <a:pt x="2852" y="434"/>
                </a:lnTo>
                <a:lnTo>
                  <a:pt x="2877" y="434"/>
                </a:lnTo>
                <a:lnTo>
                  <a:pt x="2877" y="431"/>
                </a:lnTo>
                <a:lnTo>
                  <a:pt x="2894" y="431"/>
                </a:lnTo>
                <a:lnTo>
                  <a:pt x="2894" y="420"/>
                </a:lnTo>
                <a:lnTo>
                  <a:pt x="2901" y="420"/>
                </a:lnTo>
                <a:lnTo>
                  <a:pt x="2901" y="417"/>
                </a:lnTo>
                <a:lnTo>
                  <a:pt x="2911" y="417"/>
                </a:lnTo>
                <a:lnTo>
                  <a:pt x="2911" y="410"/>
                </a:lnTo>
                <a:lnTo>
                  <a:pt x="2969" y="410"/>
                </a:lnTo>
                <a:lnTo>
                  <a:pt x="2969" y="403"/>
                </a:lnTo>
                <a:lnTo>
                  <a:pt x="2991" y="403"/>
                </a:lnTo>
                <a:lnTo>
                  <a:pt x="2991" y="396"/>
                </a:lnTo>
                <a:lnTo>
                  <a:pt x="3023" y="396"/>
                </a:lnTo>
                <a:lnTo>
                  <a:pt x="3023" y="385"/>
                </a:lnTo>
                <a:lnTo>
                  <a:pt x="3037" y="385"/>
                </a:lnTo>
                <a:lnTo>
                  <a:pt x="3037" y="378"/>
                </a:lnTo>
                <a:lnTo>
                  <a:pt x="3047" y="378"/>
                </a:lnTo>
                <a:lnTo>
                  <a:pt x="3047" y="368"/>
                </a:lnTo>
                <a:lnTo>
                  <a:pt x="3071" y="368"/>
                </a:lnTo>
                <a:lnTo>
                  <a:pt x="3071" y="364"/>
                </a:lnTo>
                <a:lnTo>
                  <a:pt x="3081" y="364"/>
                </a:lnTo>
                <a:lnTo>
                  <a:pt x="3081" y="347"/>
                </a:lnTo>
                <a:lnTo>
                  <a:pt x="3142" y="347"/>
                </a:lnTo>
                <a:lnTo>
                  <a:pt x="3142" y="340"/>
                </a:lnTo>
                <a:lnTo>
                  <a:pt x="3183" y="340"/>
                </a:lnTo>
                <a:lnTo>
                  <a:pt x="3183" y="329"/>
                </a:lnTo>
                <a:lnTo>
                  <a:pt x="3220" y="329"/>
                </a:lnTo>
                <a:lnTo>
                  <a:pt x="3220" y="326"/>
                </a:lnTo>
                <a:lnTo>
                  <a:pt x="3271" y="326"/>
                </a:lnTo>
                <a:lnTo>
                  <a:pt x="3271" y="312"/>
                </a:lnTo>
                <a:lnTo>
                  <a:pt x="3278" y="312"/>
                </a:lnTo>
                <a:lnTo>
                  <a:pt x="3278" y="305"/>
                </a:lnTo>
                <a:lnTo>
                  <a:pt x="3308" y="305"/>
                </a:lnTo>
                <a:lnTo>
                  <a:pt x="3308" y="301"/>
                </a:lnTo>
                <a:lnTo>
                  <a:pt x="3317" y="301"/>
                </a:lnTo>
                <a:lnTo>
                  <a:pt x="3317" y="294"/>
                </a:lnTo>
                <a:lnTo>
                  <a:pt x="3327" y="294"/>
                </a:lnTo>
                <a:lnTo>
                  <a:pt x="3327" y="280"/>
                </a:lnTo>
                <a:lnTo>
                  <a:pt x="3364" y="280"/>
                </a:lnTo>
                <a:lnTo>
                  <a:pt x="3364" y="270"/>
                </a:lnTo>
                <a:lnTo>
                  <a:pt x="3371" y="270"/>
                </a:lnTo>
                <a:lnTo>
                  <a:pt x="3371" y="263"/>
                </a:lnTo>
                <a:lnTo>
                  <a:pt x="3383" y="263"/>
                </a:lnTo>
                <a:lnTo>
                  <a:pt x="3383" y="252"/>
                </a:lnTo>
                <a:lnTo>
                  <a:pt x="3390" y="252"/>
                </a:lnTo>
                <a:lnTo>
                  <a:pt x="3390" y="245"/>
                </a:lnTo>
                <a:lnTo>
                  <a:pt x="3422" y="245"/>
                </a:lnTo>
                <a:lnTo>
                  <a:pt x="3422" y="234"/>
                </a:lnTo>
                <a:lnTo>
                  <a:pt x="3505" y="234"/>
                </a:lnTo>
                <a:lnTo>
                  <a:pt x="3505" y="210"/>
                </a:lnTo>
                <a:lnTo>
                  <a:pt x="3512" y="210"/>
                </a:lnTo>
                <a:lnTo>
                  <a:pt x="3512" y="199"/>
                </a:lnTo>
                <a:lnTo>
                  <a:pt x="3541" y="199"/>
                </a:lnTo>
                <a:lnTo>
                  <a:pt x="3541" y="185"/>
                </a:lnTo>
                <a:lnTo>
                  <a:pt x="3546" y="185"/>
                </a:lnTo>
                <a:lnTo>
                  <a:pt x="3546" y="175"/>
                </a:lnTo>
                <a:lnTo>
                  <a:pt x="3578" y="175"/>
                </a:lnTo>
                <a:lnTo>
                  <a:pt x="3578" y="157"/>
                </a:lnTo>
                <a:lnTo>
                  <a:pt x="3587" y="157"/>
                </a:lnTo>
                <a:lnTo>
                  <a:pt x="3587" y="147"/>
                </a:lnTo>
                <a:lnTo>
                  <a:pt x="3617" y="147"/>
                </a:lnTo>
                <a:lnTo>
                  <a:pt x="3617" y="129"/>
                </a:lnTo>
                <a:lnTo>
                  <a:pt x="3643" y="129"/>
                </a:lnTo>
                <a:lnTo>
                  <a:pt x="3643" y="105"/>
                </a:lnTo>
                <a:lnTo>
                  <a:pt x="3651" y="105"/>
                </a:lnTo>
                <a:lnTo>
                  <a:pt x="3651" y="94"/>
                </a:lnTo>
                <a:lnTo>
                  <a:pt x="3665" y="94"/>
                </a:lnTo>
                <a:lnTo>
                  <a:pt x="3665" y="87"/>
                </a:lnTo>
                <a:lnTo>
                  <a:pt x="3685" y="87"/>
                </a:lnTo>
                <a:lnTo>
                  <a:pt x="3685" y="73"/>
                </a:lnTo>
                <a:lnTo>
                  <a:pt x="3695" y="73"/>
                </a:lnTo>
                <a:lnTo>
                  <a:pt x="3695" y="63"/>
                </a:lnTo>
                <a:lnTo>
                  <a:pt x="3704" y="63"/>
                </a:lnTo>
                <a:lnTo>
                  <a:pt x="3704" y="56"/>
                </a:lnTo>
                <a:lnTo>
                  <a:pt x="3775" y="56"/>
                </a:lnTo>
                <a:lnTo>
                  <a:pt x="3775" y="42"/>
                </a:lnTo>
                <a:lnTo>
                  <a:pt x="3787" y="42"/>
                </a:lnTo>
                <a:lnTo>
                  <a:pt x="3787" y="31"/>
                </a:lnTo>
                <a:lnTo>
                  <a:pt x="3828" y="31"/>
                </a:lnTo>
                <a:lnTo>
                  <a:pt x="3828" y="24"/>
                </a:lnTo>
                <a:lnTo>
                  <a:pt x="3843" y="24"/>
                </a:lnTo>
                <a:lnTo>
                  <a:pt x="3843" y="14"/>
                </a:lnTo>
                <a:lnTo>
                  <a:pt x="3909" y="14"/>
                </a:lnTo>
                <a:lnTo>
                  <a:pt x="3909" y="0"/>
                </a:lnTo>
                <a:lnTo>
                  <a:pt x="3940" y="0"/>
                </a:lnTo>
              </a:path>
            </a:pathLst>
          </a:custGeom>
          <a:ln w="38100">
            <a:solidFill>
              <a:srgbClr val="99CCFF"/>
            </a:solidFill>
          </a:ln>
        </p:spPr>
        <p:style>
          <a:lnRef idx="1">
            <a:schemeClr val="accent1"/>
          </a:lnRef>
          <a:fillRef idx="0">
            <a:schemeClr val="accent1"/>
          </a:fillRef>
          <a:effectRef idx="0">
            <a:schemeClr val="accent1"/>
          </a:effectRef>
          <a:fontRef idx="minor">
            <a:schemeClr val="tx1"/>
          </a:fontRef>
        </p:style>
        <p:txBody>
          <a:bodyPr vert="horz" wrap="square" lIns="68580" tIns="34290" rIns="68580" bIns="34290" numCol="1" anchor="t" anchorCtr="0" compatLnSpc="1">
            <a:prstTxWarp prst="textNoShape">
              <a:avLst/>
            </a:prstTxWarp>
          </a:bodyPr>
          <a:lstStyle/>
          <a:p>
            <a:pPr defTabSz="685800"/>
            <a:endParaRPr lang="en-GB" sz="1350">
              <a:solidFill>
                <a:srgbClr val="000000"/>
              </a:solidFill>
              <a:latin typeface="Arial"/>
            </a:endParaRPr>
          </a:p>
        </p:txBody>
      </p:sp>
    </p:spTree>
    <p:extLst>
      <p:ext uri="{BB962C8B-B14F-4D97-AF65-F5344CB8AC3E}">
        <p14:creationId xmlns:p14="http://schemas.microsoft.com/office/powerpoint/2010/main" val="3301412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95198575"/>
              </p:ext>
            </p:extLst>
          </p:nvPr>
        </p:nvGraphicFramePr>
        <p:xfrm>
          <a:off x="411480" y="1463040"/>
          <a:ext cx="8214359" cy="3007085"/>
        </p:xfrm>
        <a:graphic>
          <a:graphicData uri="http://schemas.openxmlformats.org/drawingml/2006/table">
            <a:tbl>
              <a:tblPr firstRow="1">
                <a:tableStyleId>{3B4B98B0-60AC-42C2-AFA5-B58CD77FA1E5}</a:tableStyleId>
              </a:tblPr>
              <a:tblGrid>
                <a:gridCol w="2280284">
                  <a:extLst>
                    <a:ext uri="{9D8B030D-6E8A-4147-A177-3AD203B41FA5}">
                      <a16:colId xmlns:a16="http://schemas.microsoft.com/office/drawing/2014/main" val="20000"/>
                    </a:ext>
                  </a:extLst>
                </a:gridCol>
                <a:gridCol w="935777">
                  <a:extLst>
                    <a:ext uri="{9D8B030D-6E8A-4147-A177-3AD203B41FA5}">
                      <a16:colId xmlns:a16="http://schemas.microsoft.com/office/drawing/2014/main" val="20001"/>
                    </a:ext>
                  </a:extLst>
                </a:gridCol>
                <a:gridCol w="935777">
                  <a:extLst>
                    <a:ext uri="{9D8B030D-6E8A-4147-A177-3AD203B41FA5}">
                      <a16:colId xmlns:a16="http://schemas.microsoft.com/office/drawing/2014/main" val="20002"/>
                    </a:ext>
                  </a:extLst>
                </a:gridCol>
                <a:gridCol w="935777">
                  <a:extLst>
                    <a:ext uri="{9D8B030D-6E8A-4147-A177-3AD203B41FA5}">
                      <a16:colId xmlns:a16="http://schemas.microsoft.com/office/drawing/2014/main" val="20003"/>
                    </a:ext>
                  </a:extLst>
                </a:gridCol>
                <a:gridCol w="935777">
                  <a:extLst>
                    <a:ext uri="{9D8B030D-6E8A-4147-A177-3AD203B41FA5}">
                      <a16:colId xmlns:a16="http://schemas.microsoft.com/office/drawing/2014/main" val="1447070864"/>
                    </a:ext>
                  </a:extLst>
                </a:gridCol>
                <a:gridCol w="1437158">
                  <a:extLst>
                    <a:ext uri="{9D8B030D-6E8A-4147-A177-3AD203B41FA5}">
                      <a16:colId xmlns:a16="http://schemas.microsoft.com/office/drawing/2014/main" val="1730735848"/>
                    </a:ext>
                  </a:extLst>
                </a:gridCol>
                <a:gridCol w="753809">
                  <a:extLst>
                    <a:ext uri="{9D8B030D-6E8A-4147-A177-3AD203B41FA5}">
                      <a16:colId xmlns:a16="http://schemas.microsoft.com/office/drawing/2014/main" val="2441211126"/>
                    </a:ext>
                  </a:extLst>
                </a:gridCol>
              </a:tblGrid>
              <a:tr h="701707">
                <a:tc rowSpan="2">
                  <a:txBody>
                    <a:bodyPr/>
                    <a:lstStyle/>
                    <a:p>
                      <a:pPr algn="l">
                        <a:spcAft>
                          <a:spcPts val="0"/>
                        </a:spcAft>
                      </a:pPr>
                      <a:r>
                        <a:rPr lang="cs-CZ" sz="1200" b="1" dirty="0">
                          <a:solidFill>
                            <a:schemeClr val="bg1"/>
                          </a:solidFill>
                          <a:latin typeface="+mn-lt"/>
                          <a:ea typeface="+mn-ea"/>
                        </a:rPr>
                        <a:t>Výsledky</a:t>
                      </a:r>
                      <a:endParaRPr lang="en-GB" sz="1200" b="1" dirty="0">
                        <a:solidFill>
                          <a:schemeClr val="bg1"/>
                        </a:solidFill>
                        <a:latin typeface="+mn-lt"/>
                        <a:ea typeface="MS Mincho"/>
                      </a:endParaRPr>
                    </a:p>
                  </a:txBody>
                  <a:tcPr marL="54769" marR="54769" marT="0" marB="0" anchor="ctr">
                    <a:lnR w="3175"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gridSpan="2">
                  <a:txBody>
                    <a:bodyPr/>
                    <a:lstStyle/>
                    <a:p>
                      <a:pPr algn="ctr">
                        <a:spcAft>
                          <a:spcPts val="0"/>
                        </a:spcAft>
                      </a:pPr>
                      <a:r>
                        <a:rPr lang="en-US" sz="1200" dirty="0" err="1">
                          <a:solidFill>
                            <a:srgbClr val="99CCFF"/>
                          </a:solidFill>
                        </a:rPr>
                        <a:t>Ti</a:t>
                      </a:r>
                      <a:r>
                        <a:rPr lang="cs-CZ" sz="1200" dirty="0">
                          <a:solidFill>
                            <a:srgbClr val="99CCFF"/>
                          </a:solidFill>
                        </a:rPr>
                        <a:t>k</a:t>
                      </a:r>
                      <a:r>
                        <a:rPr lang="en-US" sz="1200" dirty="0" err="1">
                          <a:solidFill>
                            <a:srgbClr val="99CCFF"/>
                          </a:solidFill>
                        </a:rPr>
                        <a:t>agrelor</a:t>
                      </a:r>
                      <a:r>
                        <a:rPr lang="en-US" sz="1200" dirty="0">
                          <a:solidFill>
                            <a:srgbClr val="99CCFF"/>
                          </a:solidFill>
                        </a:rPr>
                        <a:t> 60 mg </a:t>
                      </a:r>
                      <a:r>
                        <a:rPr lang="cs-CZ" sz="1200" dirty="0">
                          <a:solidFill>
                            <a:srgbClr val="99CCFF"/>
                          </a:solidFill>
                        </a:rPr>
                        <a:t>2xdenně</a:t>
                      </a:r>
                      <a:endParaRPr lang="en-GB" sz="1200" dirty="0">
                        <a:solidFill>
                          <a:srgbClr val="99CCFF"/>
                        </a:solidFill>
                      </a:endParaRPr>
                    </a:p>
                    <a:p>
                      <a:pPr algn="ctr">
                        <a:spcAft>
                          <a:spcPts val="0"/>
                        </a:spcAft>
                      </a:pPr>
                      <a:r>
                        <a:rPr lang="en-US" sz="1200" dirty="0">
                          <a:solidFill>
                            <a:srgbClr val="99CCFF"/>
                          </a:solidFill>
                        </a:rPr>
                        <a:t>N=5388</a:t>
                      </a:r>
                      <a:endParaRPr lang="en-GB" sz="1200" b="1" dirty="0">
                        <a:solidFill>
                          <a:srgbClr val="99CCFF"/>
                        </a:solidFill>
                        <a:latin typeface="+mn-lt"/>
                        <a:ea typeface="MS Mincho"/>
                      </a:endParaRPr>
                    </a:p>
                  </a:txBody>
                  <a:tcPr marL="54769" marR="54769"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a:spcAft>
                          <a:spcPts val="0"/>
                        </a:spcAft>
                      </a:pPr>
                      <a:endParaRPr lang="en-GB" sz="1200" b="1" dirty="0">
                        <a:solidFill>
                          <a:srgbClr val="99CCFF"/>
                        </a:solidFill>
                        <a:latin typeface="+mn-lt"/>
                        <a:ea typeface="MS Mincho"/>
                      </a:endParaRPr>
                    </a:p>
                  </a:txBody>
                  <a:tcPr marL="73025" marR="73025" marT="0" marB="0" anchor="ct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gridSpan="2">
                  <a:txBody>
                    <a:bodyPr/>
                    <a:lstStyle/>
                    <a:p>
                      <a:pPr algn="ctr">
                        <a:spcAft>
                          <a:spcPts val="0"/>
                        </a:spcAft>
                      </a:pPr>
                      <a:r>
                        <a:rPr lang="en-US" sz="1200" dirty="0">
                          <a:solidFill>
                            <a:schemeClr val="bg2"/>
                          </a:solidFill>
                        </a:rPr>
                        <a:t>Placebo</a:t>
                      </a:r>
                      <a:endParaRPr lang="en-GB" sz="1200" dirty="0">
                        <a:solidFill>
                          <a:schemeClr val="bg2"/>
                        </a:solidFill>
                      </a:endParaRPr>
                    </a:p>
                    <a:p>
                      <a:pPr algn="ctr">
                        <a:spcAft>
                          <a:spcPts val="0"/>
                        </a:spcAft>
                      </a:pPr>
                      <a:r>
                        <a:rPr lang="en-US" sz="1200" dirty="0">
                          <a:solidFill>
                            <a:schemeClr val="bg2"/>
                          </a:solidFill>
                        </a:rPr>
                        <a:t>N=5391</a:t>
                      </a:r>
                      <a:endParaRPr lang="en-GB" sz="1200" b="1" dirty="0">
                        <a:solidFill>
                          <a:schemeClr val="bg2"/>
                        </a:solidFill>
                        <a:latin typeface="+mn-lt"/>
                        <a:ea typeface="MS Mincho"/>
                      </a:endParaRPr>
                    </a:p>
                  </a:txBody>
                  <a:tcPr marL="54769" marR="54769"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a:spcAft>
                          <a:spcPts val="0"/>
                        </a:spcAft>
                      </a:pPr>
                      <a:endParaRPr lang="en-GB" sz="1200" b="1" dirty="0">
                        <a:solidFill>
                          <a:schemeClr val="bg2"/>
                        </a:solidFill>
                        <a:latin typeface="+mn-lt"/>
                        <a:ea typeface="MS Mincho"/>
                      </a:endParaRPr>
                    </a:p>
                  </a:txBody>
                  <a:tcPr marL="73025" marR="73025" marT="0" marB="0" anchor="ct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rowSpan="2">
                  <a:txBody>
                    <a:bodyPr/>
                    <a:lstStyle/>
                    <a:p>
                      <a:pPr algn="ctr">
                        <a:spcAft>
                          <a:spcPts val="0"/>
                        </a:spcAft>
                      </a:pPr>
                      <a:r>
                        <a:rPr lang="en-GB" sz="1200" b="1" kern="1200" dirty="0">
                          <a:solidFill>
                            <a:schemeClr val="bg1"/>
                          </a:solidFill>
                          <a:latin typeface="+mn-lt"/>
                          <a:ea typeface="+mn-ea"/>
                          <a:cs typeface="+mn-cs"/>
                        </a:rPr>
                        <a:t>Hazard ratio </a:t>
                      </a:r>
                      <a:br>
                        <a:rPr lang="en-GB" sz="1200" b="1" kern="1200" dirty="0">
                          <a:solidFill>
                            <a:schemeClr val="bg1"/>
                          </a:solidFill>
                          <a:latin typeface="+mn-lt"/>
                          <a:ea typeface="+mn-ea"/>
                          <a:cs typeface="+mn-cs"/>
                        </a:rPr>
                      </a:br>
                      <a:r>
                        <a:rPr lang="en-GB" sz="1200" b="1" kern="1200" dirty="0">
                          <a:solidFill>
                            <a:schemeClr val="bg1"/>
                          </a:solidFill>
                          <a:latin typeface="+mn-lt"/>
                          <a:ea typeface="+mn-ea"/>
                          <a:cs typeface="+mn-cs"/>
                        </a:rPr>
                        <a:t>(95% CI)</a:t>
                      </a:r>
                    </a:p>
                  </a:txBody>
                  <a:tcPr marL="54769" marR="54769" marT="0" marB="0" anchor="ctr">
                    <a:lnL w="3175" cap="flat" cmpd="sng" algn="ctr">
                      <a:noFill/>
                      <a:prstDash val="solid"/>
                      <a:round/>
                      <a:headEnd type="none" w="med" len="med"/>
                      <a:tailEnd type="none" w="med" len="med"/>
                    </a:lnL>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rowSpan="2">
                  <a:txBody>
                    <a:bodyPr/>
                    <a:lstStyle/>
                    <a:p>
                      <a:pPr algn="ctr">
                        <a:spcAft>
                          <a:spcPts val="0"/>
                        </a:spcAft>
                      </a:pPr>
                      <a:r>
                        <a:rPr lang="en-GB" sz="1200" b="1" i="1" kern="1200" dirty="0">
                          <a:solidFill>
                            <a:schemeClr val="bg1"/>
                          </a:solidFill>
                          <a:latin typeface="+mn-lt"/>
                          <a:ea typeface="+mn-ea"/>
                          <a:cs typeface="+mn-cs"/>
                        </a:rPr>
                        <a:t>P</a:t>
                      </a:r>
                      <a:r>
                        <a:rPr lang="en-GB" sz="1200" b="1" kern="1200" dirty="0">
                          <a:solidFill>
                            <a:schemeClr val="bg1"/>
                          </a:solidFill>
                          <a:latin typeface="+mn-lt"/>
                          <a:ea typeface="+mn-ea"/>
                          <a:cs typeface="+mn-cs"/>
                        </a:rPr>
                        <a:t> </a:t>
                      </a:r>
                    </a:p>
                  </a:txBody>
                  <a:tcPr marL="54769" marR="54769" marT="0" marB="0" anchor="ct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526278">
                <a:tc vMerge="1">
                  <a:txBody>
                    <a:bodyPr/>
                    <a:lstStyle/>
                    <a:p>
                      <a:endParaRPr lang="en-GB"/>
                    </a:p>
                  </a:txBody>
                  <a:tcPr/>
                </a:tc>
                <a:tc>
                  <a:txBody>
                    <a:bodyPr/>
                    <a:lstStyle/>
                    <a:p>
                      <a:pPr algn="ctr">
                        <a:spcAft>
                          <a:spcPts val="0"/>
                        </a:spcAft>
                      </a:pPr>
                      <a:r>
                        <a:rPr lang="en-GB" sz="1200" b="1" dirty="0">
                          <a:solidFill>
                            <a:srgbClr val="99CCFF"/>
                          </a:solidFill>
                          <a:latin typeface="+mn-lt"/>
                          <a:ea typeface="MS Mincho"/>
                        </a:rPr>
                        <a:t>n</a:t>
                      </a:r>
                    </a:p>
                  </a:txBody>
                  <a:tcPr marL="54769" marR="54769" marT="0" marB="0" anchor="ctr">
                    <a:lnL w="3175" cap="flat" cmpd="sng" algn="ctr">
                      <a:noFill/>
                      <a:prstDash val="solid"/>
                      <a:round/>
                      <a:headEnd type="none" w="med" len="med"/>
                      <a:tailEnd type="none" w="med" len="med"/>
                    </a:lnL>
                    <a:lnT w="3175"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marL="0" algn="ctr" defTabSz="914400" rtl="0" eaLnBrk="1" latinLnBrk="0" hangingPunct="1">
                        <a:spcAft>
                          <a:spcPts val="0"/>
                        </a:spcAft>
                      </a:pPr>
                      <a:r>
                        <a:rPr lang="en-GB" sz="1200" b="1" kern="1200" dirty="0">
                          <a:solidFill>
                            <a:srgbClr val="99CCFF"/>
                          </a:solidFill>
                          <a:latin typeface="+mn-lt"/>
                          <a:ea typeface="MS Mincho"/>
                          <a:cs typeface="+mn-cs"/>
                        </a:rPr>
                        <a:t>3 </a:t>
                      </a:r>
                      <a:r>
                        <a:rPr lang="cs-CZ" sz="1200" b="1" kern="1200" dirty="0">
                          <a:solidFill>
                            <a:srgbClr val="99CCFF"/>
                          </a:solidFill>
                          <a:latin typeface="+mn-lt"/>
                          <a:ea typeface="MS Mincho"/>
                          <a:cs typeface="+mn-cs"/>
                        </a:rPr>
                        <a:t>roky</a:t>
                      </a:r>
                      <a:r>
                        <a:rPr lang="en-GB" sz="1200" b="1" kern="1200" dirty="0">
                          <a:solidFill>
                            <a:srgbClr val="99CCFF"/>
                          </a:solidFill>
                          <a:latin typeface="+mn-lt"/>
                          <a:ea typeface="MS Mincho"/>
                          <a:cs typeface="+mn-cs"/>
                        </a:rPr>
                        <a:t> KM%</a:t>
                      </a:r>
                    </a:p>
                  </a:txBody>
                  <a:tcPr marL="54769" marR="54769" marT="0" marB="0" anchor="ctr">
                    <a:lnR w="3175"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marL="0" algn="ctr" defTabSz="914400" rtl="0" eaLnBrk="1" latinLnBrk="0" hangingPunct="1">
                        <a:spcAft>
                          <a:spcPts val="0"/>
                        </a:spcAft>
                      </a:pPr>
                      <a:r>
                        <a:rPr lang="en-GB" sz="1200" b="1" kern="1200" dirty="0">
                          <a:solidFill>
                            <a:schemeClr val="bg2"/>
                          </a:solidFill>
                          <a:latin typeface="+mn-lt"/>
                          <a:ea typeface="MS Mincho"/>
                          <a:cs typeface="+mn-cs"/>
                        </a:rPr>
                        <a:t>n</a:t>
                      </a:r>
                    </a:p>
                  </a:txBody>
                  <a:tcPr marL="54769" marR="54769" marT="0" marB="0" anchor="ctr">
                    <a:lnL w="3175" cap="flat" cmpd="sng" algn="ctr">
                      <a:noFill/>
                      <a:prstDash val="solid"/>
                      <a:round/>
                      <a:headEnd type="none" w="med" len="med"/>
                      <a:tailEnd type="none" w="med" len="med"/>
                    </a:lnL>
                    <a:lnT w="3175"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spcAft>
                          <a:spcPts val="0"/>
                        </a:spcAft>
                      </a:pPr>
                      <a:r>
                        <a:rPr lang="en-GB" sz="1200" b="1" dirty="0">
                          <a:solidFill>
                            <a:schemeClr val="bg2"/>
                          </a:solidFill>
                          <a:latin typeface="+mn-lt"/>
                          <a:ea typeface="MS Mincho"/>
                        </a:rPr>
                        <a:t>3 </a:t>
                      </a:r>
                      <a:r>
                        <a:rPr lang="cs-CZ" sz="1200" b="1" dirty="0">
                          <a:solidFill>
                            <a:schemeClr val="bg2"/>
                          </a:solidFill>
                          <a:latin typeface="+mn-lt"/>
                          <a:ea typeface="MS Mincho"/>
                        </a:rPr>
                        <a:t>roky</a:t>
                      </a:r>
                      <a:r>
                        <a:rPr lang="en-GB" sz="1200" b="1" dirty="0">
                          <a:solidFill>
                            <a:schemeClr val="bg2"/>
                          </a:solidFill>
                          <a:latin typeface="+mn-lt"/>
                          <a:ea typeface="MS Mincho"/>
                        </a:rPr>
                        <a:t> KM%</a:t>
                      </a:r>
                    </a:p>
                  </a:txBody>
                  <a:tcPr marL="54769" marR="54769" marT="0" marB="0" anchor="ctr">
                    <a:lnR w="3175"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638003757"/>
                  </a:ext>
                </a:extLst>
              </a:tr>
              <a:tr h="353335">
                <a:tc>
                  <a:txBody>
                    <a:bodyPr/>
                    <a:lstStyle/>
                    <a:p>
                      <a:pPr marL="0" indent="0">
                        <a:lnSpc>
                          <a:spcPct val="100000"/>
                        </a:lnSpc>
                        <a:spcAft>
                          <a:spcPts val="0"/>
                        </a:spcAft>
                      </a:pPr>
                      <a:r>
                        <a:rPr lang="cs-CZ" sz="1200" b="1" dirty="0">
                          <a:solidFill>
                            <a:srgbClr val="FFFF00"/>
                          </a:solidFill>
                        </a:rPr>
                        <a:t>Složený cíl K</a:t>
                      </a:r>
                      <a:r>
                        <a:rPr lang="en-US" sz="1200" b="1" baseline="0" dirty="0">
                          <a:solidFill>
                            <a:srgbClr val="FFFF00"/>
                          </a:solidFill>
                        </a:rPr>
                        <a:t>V </a:t>
                      </a:r>
                      <a:r>
                        <a:rPr lang="cs-CZ" sz="1200" b="1" baseline="0" dirty="0">
                          <a:solidFill>
                            <a:srgbClr val="FFFF00"/>
                          </a:solidFill>
                        </a:rPr>
                        <a:t>úmrtí</a:t>
                      </a:r>
                      <a:r>
                        <a:rPr lang="en-US" sz="1200" b="1" baseline="0" dirty="0">
                          <a:solidFill>
                            <a:srgbClr val="FFFF00"/>
                          </a:solidFill>
                        </a:rPr>
                        <a:t>, </a:t>
                      </a:r>
                      <a:r>
                        <a:rPr lang="cs-CZ" sz="1200" b="1" baseline="0" dirty="0">
                          <a:solidFill>
                            <a:srgbClr val="FFFF00"/>
                          </a:solidFill>
                        </a:rPr>
                        <a:t>IM</a:t>
                      </a:r>
                      <a:r>
                        <a:rPr lang="en-US" sz="1200" b="1" baseline="0" dirty="0">
                          <a:solidFill>
                            <a:srgbClr val="FFFF00"/>
                          </a:solidFill>
                        </a:rPr>
                        <a:t> </a:t>
                      </a:r>
                      <a:r>
                        <a:rPr lang="cs-CZ" sz="1200" b="1" baseline="0" dirty="0">
                          <a:solidFill>
                            <a:srgbClr val="FFFF00"/>
                          </a:solidFill>
                        </a:rPr>
                        <a:t>či CMP</a:t>
                      </a:r>
                      <a:endParaRPr lang="en-GB" sz="1200" b="1" dirty="0">
                        <a:solidFill>
                          <a:srgbClr val="FFFF00"/>
                        </a:solidFill>
                        <a:latin typeface="+mn-lt"/>
                        <a:ea typeface="MS Mincho"/>
                      </a:endParaRPr>
                    </a:p>
                  </a:txBody>
                  <a:tcPr marL="54769" marR="54769" marT="0" marB="0" anchor="ctr">
                    <a:lnT w="19050" cap="flat" cmpd="sng" algn="ctr">
                      <a:solidFill>
                        <a:schemeClr val="accent1"/>
                      </a:solidFill>
                      <a:prstDash val="solid"/>
                      <a:round/>
                      <a:headEnd type="none" w="med" len="med"/>
                      <a:tailEnd type="none" w="med" len="med"/>
                    </a:lnT>
                  </a:tcPr>
                </a:tc>
                <a:tc>
                  <a:txBody>
                    <a:bodyPr/>
                    <a:lstStyle/>
                    <a:p>
                      <a:pPr algn="ctr">
                        <a:lnSpc>
                          <a:spcPct val="100000"/>
                        </a:lnSpc>
                        <a:spcAft>
                          <a:spcPts val="0"/>
                        </a:spcAft>
                      </a:pPr>
                      <a:r>
                        <a:rPr lang="en-US" sz="1200" dirty="0">
                          <a:solidFill>
                            <a:schemeClr val="bg1"/>
                          </a:solidFill>
                        </a:rPr>
                        <a:t>373</a:t>
                      </a:r>
                      <a:endParaRPr lang="en-GB" sz="1200" dirty="0">
                        <a:solidFill>
                          <a:schemeClr val="bg1"/>
                        </a:solidFill>
                        <a:latin typeface="+mn-lt"/>
                        <a:ea typeface="MS Mincho"/>
                      </a:endParaRPr>
                    </a:p>
                  </a:txBody>
                  <a:tcPr marL="54769" marR="54769" marT="0" marB="0" anchor="ctr">
                    <a:lnT w="19050" cap="flat" cmpd="sng" algn="ctr">
                      <a:solidFill>
                        <a:schemeClr val="accent1"/>
                      </a:solidFill>
                      <a:prstDash val="solid"/>
                      <a:round/>
                      <a:headEnd type="none" w="med" len="med"/>
                      <a:tailEnd type="none" w="med" len="med"/>
                    </a:lnT>
                  </a:tcPr>
                </a:tc>
                <a:tc>
                  <a:txBody>
                    <a:bodyPr/>
                    <a:lstStyle/>
                    <a:p>
                      <a:pPr algn="ctr">
                        <a:lnSpc>
                          <a:spcPct val="100000"/>
                        </a:lnSpc>
                        <a:spcAft>
                          <a:spcPts val="0"/>
                        </a:spcAft>
                      </a:pPr>
                      <a:r>
                        <a:rPr lang="en-GB" sz="1200" dirty="0">
                          <a:solidFill>
                            <a:schemeClr val="bg1"/>
                          </a:solidFill>
                          <a:latin typeface="+mn-lt"/>
                          <a:ea typeface="MS Mincho"/>
                        </a:rPr>
                        <a:t>7</a:t>
                      </a:r>
                      <a:r>
                        <a:rPr lang="cs-CZ" sz="1200" dirty="0">
                          <a:solidFill>
                            <a:schemeClr val="bg1"/>
                          </a:solidFill>
                          <a:latin typeface="+mn-lt"/>
                          <a:ea typeface="MS Mincho"/>
                        </a:rPr>
                        <a:t>,</a:t>
                      </a:r>
                      <a:r>
                        <a:rPr lang="en-GB" sz="1200" dirty="0">
                          <a:solidFill>
                            <a:schemeClr val="bg1"/>
                          </a:solidFill>
                          <a:latin typeface="+mn-lt"/>
                          <a:ea typeface="MS Mincho"/>
                        </a:rPr>
                        <a:t>9</a:t>
                      </a:r>
                    </a:p>
                  </a:txBody>
                  <a:tcPr marL="54769" marR="54769" marT="0" marB="0" anchor="ctr">
                    <a:lnT w="19050" cap="flat" cmpd="sng" algn="ctr">
                      <a:solidFill>
                        <a:schemeClr val="accent1"/>
                      </a:solidFill>
                      <a:prstDash val="solid"/>
                      <a:round/>
                      <a:headEnd type="none" w="med" len="med"/>
                      <a:tailEnd type="none" w="med" len="med"/>
                    </a:lnT>
                  </a:tcPr>
                </a:tc>
                <a:tc>
                  <a:txBody>
                    <a:bodyPr/>
                    <a:lstStyle/>
                    <a:p>
                      <a:pPr algn="ctr">
                        <a:lnSpc>
                          <a:spcPct val="100000"/>
                        </a:lnSpc>
                        <a:spcAft>
                          <a:spcPts val="0"/>
                        </a:spcAft>
                      </a:pPr>
                      <a:r>
                        <a:rPr lang="en-GB" sz="1200" dirty="0">
                          <a:solidFill>
                            <a:schemeClr val="bg1"/>
                          </a:solidFill>
                          <a:latin typeface="+mn-lt"/>
                          <a:ea typeface="MS Mincho"/>
                        </a:rPr>
                        <a:t>463</a:t>
                      </a:r>
                    </a:p>
                  </a:txBody>
                  <a:tcPr marL="54769" marR="54769" marT="0" marB="0" anchor="ctr">
                    <a:lnT w="19050" cap="flat" cmpd="sng" algn="ctr">
                      <a:solidFill>
                        <a:schemeClr val="accent1"/>
                      </a:solidFill>
                      <a:prstDash val="solid"/>
                      <a:round/>
                      <a:headEnd type="none" w="med" len="med"/>
                      <a:tailEnd type="none" w="med" len="med"/>
                    </a:lnT>
                  </a:tcPr>
                </a:tc>
                <a:tc>
                  <a:txBody>
                    <a:bodyPr/>
                    <a:lstStyle/>
                    <a:p>
                      <a:pPr algn="ctr">
                        <a:lnSpc>
                          <a:spcPct val="100000"/>
                        </a:lnSpc>
                        <a:spcAft>
                          <a:spcPts val="0"/>
                        </a:spcAft>
                      </a:pPr>
                      <a:r>
                        <a:rPr lang="en-GB" sz="1200" dirty="0">
                          <a:solidFill>
                            <a:schemeClr val="bg1"/>
                          </a:solidFill>
                          <a:latin typeface="+mn-lt"/>
                          <a:ea typeface="MS Mincho"/>
                        </a:rPr>
                        <a:t>9</a:t>
                      </a:r>
                      <a:r>
                        <a:rPr lang="cs-CZ" sz="1200" dirty="0">
                          <a:solidFill>
                            <a:schemeClr val="bg1"/>
                          </a:solidFill>
                          <a:latin typeface="+mn-lt"/>
                          <a:ea typeface="MS Mincho"/>
                        </a:rPr>
                        <a:t>,</a:t>
                      </a:r>
                      <a:r>
                        <a:rPr lang="en-GB" sz="1200" dirty="0">
                          <a:solidFill>
                            <a:schemeClr val="bg1"/>
                          </a:solidFill>
                          <a:latin typeface="+mn-lt"/>
                          <a:ea typeface="MS Mincho"/>
                        </a:rPr>
                        <a:t>6</a:t>
                      </a:r>
                    </a:p>
                  </a:txBody>
                  <a:tcPr marL="54769" marR="54769" marT="0" marB="0" anchor="ctr">
                    <a:lnT w="19050" cap="flat" cmpd="sng" algn="ctr">
                      <a:solidFill>
                        <a:schemeClr val="accent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FF00"/>
                          </a:solidFill>
                          <a:latin typeface="+mn-lt"/>
                          <a:ea typeface="MS Mincho"/>
                          <a:cs typeface="+mn-cs"/>
                        </a:rPr>
                        <a:t>0</a:t>
                      </a:r>
                      <a:r>
                        <a:rPr lang="cs-CZ" sz="1200" b="1" kern="1200" dirty="0">
                          <a:solidFill>
                            <a:srgbClr val="FFFF00"/>
                          </a:solidFill>
                          <a:latin typeface="+mn-lt"/>
                          <a:ea typeface="MS Mincho"/>
                          <a:cs typeface="+mn-cs"/>
                        </a:rPr>
                        <a:t>,</a:t>
                      </a:r>
                      <a:r>
                        <a:rPr lang="en-US" sz="1200" b="1" kern="1200" dirty="0">
                          <a:solidFill>
                            <a:srgbClr val="FFFF00"/>
                          </a:solidFill>
                          <a:latin typeface="+mn-lt"/>
                          <a:ea typeface="MS Mincho"/>
                          <a:cs typeface="+mn-cs"/>
                        </a:rPr>
                        <a:t>80 (0</a:t>
                      </a:r>
                      <a:r>
                        <a:rPr lang="cs-CZ" sz="1200" b="1" kern="1200" dirty="0">
                          <a:solidFill>
                            <a:srgbClr val="FFFF00"/>
                          </a:solidFill>
                          <a:latin typeface="+mn-lt"/>
                          <a:ea typeface="MS Mincho"/>
                          <a:cs typeface="+mn-cs"/>
                        </a:rPr>
                        <a:t>,</a:t>
                      </a:r>
                      <a:r>
                        <a:rPr lang="en-US" sz="1200" b="1" kern="1200" dirty="0">
                          <a:solidFill>
                            <a:srgbClr val="FFFF00"/>
                          </a:solidFill>
                          <a:latin typeface="+mn-lt"/>
                          <a:ea typeface="MS Mincho"/>
                          <a:cs typeface="+mn-cs"/>
                        </a:rPr>
                        <a:t>70–0</a:t>
                      </a:r>
                      <a:r>
                        <a:rPr lang="cs-CZ" sz="1200" b="1" kern="1200" dirty="0">
                          <a:solidFill>
                            <a:srgbClr val="FFFF00"/>
                          </a:solidFill>
                          <a:latin typeface="+mn-lt"/>
                          <a:ea typeface="MS Mincho"/>
                          <a:cs typeface="+mn-cs"/>
                        </a:rPr>
                        <a:t>,</a:t>
                      </a:r>
                      <a:r>
                        <a:rPr lang="en-US" sz="1200" b="1" kern="1200" dirty="0">
                          <a:solidFill>
                            <a:srgbClr val="FFFF00"/>
                          </a:solidFill>
                          <a:latin typeface="+mn-lt"/>
                          <a:ea typeface="MS Mincho"/>
                          <a:cs typeface="+mn-cs"/>
                        </a:rPr>
                        <a:t>91)</a:t>
                      </a:r>
                    </a:p>
                  </a:txBody>
                  <a:tcPr marL="54769" marR="54769" marT="0" marB="0" anchor="ctr">
                    <a:lnT w="19050" cap="flat" cmpd="sng" algn="ctr">
                      <a:solidFill>
                        <a:schemeClr val="accent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FF00"/>
                          </a:solidFill>
                          <a:latin typeface="+mn-lt"/>
                          <a:ea typeface="MS Mincho"/>
                          <a:cs typeface="+mn-cs"/>
                        </a:rPr>
                        <a:t>0</a:t>
                      </a:r>
                      <a:r>
                        <a:rPr lang="cs-CZ" sz="1200" kern="1200" dirty="0">
                          <a:solidFill>
                            <a:srgbClr val="FFFF00"/>
                          </a:solidFill>
                          <a:latin typeface="+mn-lt"/>
                          <a:ea typeface="MS Mincho"/>
                          <a:cs typeface="+mn-cs"/>
                        </a:rPr>
                        <a:t>,</a:t>
                      </a:r>
                      <a:r>
                        <a:rPr lang="en-US" sz="1200" kern="1200" dirty="0">
                          <a:solidFill>
                            <a:srgbClr val="FFFF00"/>
                          </a:solidFill>
                          <a:latin typeface="+mn-lt"/>
                          <a:ea typeface="MS Mincho"/>
                          <a:cs typeface="+mn-cs"/>
                        </a:rPr>
                        <a:t>001</a:t>
                      </a:r>
                    </a:p>
                  </a:txBody>
                  <a:tcPr marL="54769" marR="54769" marT="0" marB="0" anchor="ctr">
                    <a:lnT w="190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2"/>
                  </a:ext>
                </a:extLst>
              </a:tr>
              <a:tr h="353335">
                <a:tc>
                  <a:txBody>
                    <a:bodyPr/>
                    <a:lstStyle/>
                    <a:p>
                      <a:pPr>
                        <a:lnSpc>
                          <a:spcPct val="100000"/>
                        </a:lnSpc>
                        <a:spcAft>
                          <a:spcPts val="0"/>
                        </a:spcAft>
                      </a:pPr>
                      <a:r>
                        <a:rPr lang="en-US" sz="1200" b="1" dirty="0">
                          <a:solidFill>
                            <a:srgbClr val="FFFF00"/>
                          </a:solidFill>
                        </a:rPr>
                        <a:t>   </a:t>
                      </a:r>
                      <a:r>
                        <a:rPr lang="cs-CZ" sz="1200" b="1" dirty="0">
                          <a:solidFill>
                            <a:srgbClr val="FFFF00"/>
                          </a:solidFill>
                        </a:rPr>
                        <a:t>K</a:t>
                      </a:r>
                      <a:r>
                        <a:rPr lang="en-US" sz="1200" b="1" dirty="0">
                          <a:solidFill>
                            <a:srgbClr val="FFFF00"/>
                          </a:solidFill>
                        </a:rPr>
                        <a:t>V </a:t>
                      </a:r>
                      <a:r>
                        <a:rPr lang="cs-CZ" sz="1200" b="1" dirty="0">
                          <a:solidFill>
                            <a:srgbClr val="FFFF00"/>
                          </a:solidFill>
                        </a:rPr>
                        <a:t>úmrtí</a:t>
                      </a:r>
                      <a:endParaRPr lang="en-GB" sz="1200" b="1" dirty="0">
                        <a:solidFill>
                          <a:srgbClr val="FFFF00"/>
                        </a:solidFill>
                        <a:latin typeface="+mn-lt"/>
                        <a:ea typeface="MS Mincho"/>
                      </a:endParaRPr>
                    </a:p>
                  </a:txBody>
                  <a:tcPr marL="54769" marR="54769" marT="0" marB="0" anchor="ctr"/>
                </a:tc>
                <a:tc>
                  <a:txBody>
                    <a:bodyPr/>
                    <a:lstStyle/>
                    <a:p>
                      <a:pPr algn="ctr">
                        <a:lnSpc>
                          <a:spcPct val="100000"/>
                        </a:lnSpc>
                        <a:spcAft>
                          <a:spcPts val="0"/>
                        </a:spcAft>
                      </a:pPr>
                      <a:r>
                        <a:rPr lang="en-GB" sz="1200" dirty="0">
                          <a:solidFill>
                            <a:schemeClr val="bg1"/>
                          </a:solidFill>
                          <a:latin typeface="+mn-lt"/>
                          <a:ea typeface="MS Mincho"/>
                        </a:rPr>
                        <a:t>119</a:t>
                      </a:r>
                    </a:p>
                  </a:txBody>
                  <a:tcPr marL="54769" marR="54769" marT="0" marB="0" anchor="ctr"/>
                </a:tc>
                <a:tc>
                  <a:txBody>
                    <a:bodyPr/>
                    <a:lstStyle/>
                    <a:p>
                      <a:pPr algn="ctr">
                        <a:lnSpc>
                          <a:spcPct val="100000"/>
                        </a:lnSpc>
                        <a:spcAft>
                          <a:spcPts val="0"/>
                        </a:spcAft>
                      </a:pPr>
                      <a:r>
                        <a:rPr lang="en-GB" sz="1200" dirty="0">
                          <a:solidFill>
                            <a:schemeClr val="bg1"/>
                          </a:solidFill>
                          <a:latin typeface="+mn-lt"/>
                          <a:ea typeface="MS Mincho"/>
                        </a:rPr>
                        <a:t>2</a:t>
                      </a:r>
                      <a:r>
                        <a:rPr lang="cs-CZ" sz="1200" dirty="0">
                          <a:solidFill>
                            <a:schemeClr val="bg1"/>
                          </a:solidFill>
                          <a:latin typeface="+mn-lt"/>
                          <a:ea typeface="MS Mincho"/>
                        </a:rPr>
                        <a:t>,</a:t>
                      </a:r>
                      <a:r>
                        <a:rPr lang="en-GB" sz="1200" dirty="0">
                          <a:solidFill>
                            <a:schemeClr val="bg1"/>
                          </a:solidFill>
                          <a:latin typeface="+mn-lt"/>
                          <a:ea typeface="MS Mincho"/>
                        </a:rPr>
                        <a:t>6</a:t>
                      </a:r>
                    </a:p>
                  </a:txBody>
                  <a:tcPr marL="54769" marR="54769" marT="0" marB="0" anchor="ctr"/>
                </a:tc>
                <a:tc>
                  <a:txBody>
                    <a:bodyPr/>
                    <a:lstStyle/>
                    <a:p>
                      <a:pPr algn="ctr">
                        <a:lnSpc>
                          <a:spcPct val="100000"/>
                        </a:lnSpc>
                        <a:spcAft>
                          <a:spcPts val="0"/>
                        </a:spcAft>
                      </a:pPr>
                      <a:r>
                        <a:rPr lang="en-GB" sz="1200" dirty="0">
                          <a:solidFill>
                            <a:schemeClr val="bg1"/>
                          </a:solidFill>
                          <a:latin typeface="+mn-lt"/>
                          <a:ea typeface="MS Mincho"/>
                        </a:rPr>
                        <a:t>167</a:t>
                      </a:r>
                    </a:p>
                  </a:txBody>
                  <a:tcPr marL="54769" marR="54769" marT="0" marB="0" anchor="ctr"/>
                </a:tc>
                <a:tc>
                  <a:txBody>
                    <a:bodyPr/>
                    <a:lstStyle/>
                    <a:p>
                      <a:pPr algn="ctr">
                        <a:lnSpc>
                          <a:spcPct val="100000"/>
                        </a:lnSpc>
                        <a:spcAft>
                          <a:spcPts val="0"/>
                        </a:spcAft>
                      </a:pPr>
                      <a:r>
                        <a:rPr lang="en-GB" sz="1200" dirty="0">
                          <a:solidFill>
                            <a:schemeClr val="bg1"/>
                          </a:solidFill>
                          <a:latin typeface="+mn-lt"/>
                          <a:ea typeface="MS Mincho"/>
                        </a:rPr>
                        <a:t>3</a:t>
                      </a:r>
                      <a:r>
                        <a:rPr lang="cs-CZ" sz="1200" dirty="0">
                          <a:solidFill>
                            <a:schemeClr val="bg1"/>
                          </a:solidFill>
                          <a:latin typeface="+mn-lt"/>
                          <a:ea typeface="MS Mincho"/>
                        </a:rPr>
                        <a:t>,</a:t>
                      </a:r>
                      <a:r>
                        <a:rPr lang="en-GB" sz="1200" dirty="0">
                          <a:solidFill>
                            <a:schemeClr val="bg1"/>
                          </a:solidFill>
                          <a:latin typeface="+mn-lt"/>
                          <a:ea typeface="MS Mincho"/>
                        </a:rPr>
                        <a:t>6</a:t>
                      </a:r>
                    </a:p>
                  </a:txBody>
                  <a:tcPr marL="54769" marR="5476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FF00"/>
                          </a:solidFill>
                          <a:latin typeface="+mn-lt"/>
                          <a:ea typeface="MS Mincho"/>
                          <a:cs typeface="+mn-cs"/>
                        </a:rPr>
                        <a:t>0</a:t>
                      </a:r>
                      <a:r>
                        <a:rPr lang="cs-CZ" sz="1200" b="1" kern="1200" dirty="0">
                          <a:solidFill>
                            <a:srgbClr val="FFFF00"/>
                          </a:solidFill>
                          <a:latin typeface="+mn-lt"/>
                          <a:ea typeface="MS Mincho"/>
                          <a:cs typeface="+mn-cs"/>
                        </a:rPr>
                        <a:t>,</a:t>
                      </a:r>
                      <a:r>
                        <a:rPr lang="en-US" sz="1200" b="1" kern="1200" dirty="0">
                          <a:solidFill>
                            <a:srgbClr val="FFFF00"/>
                          </a:solidFill>
                          <a:latin typeface="+mn-lt"/>
                          <a:ea typeface="MS Mincho"/>
                          <a:cs typeface="+mn-cs"/>
                        </a:rPr>
                        <a:t>71 (0</a:t>
                      </a:r>
                      <a:r>
                        <a:rPr lang="cs-CZ" sz="1200" b="1" kern="1200" dirty="0">
                          <a:solidFill>
                            <a:srgbClr val="FFFF00"/>
                          </a:solidFill>
                          <a:latin typeface="+mn-lt"/>
                          <a:ea typeface="MS Mincho"/>
                          <a:cs typeface="+mn-cs"/>
                        </a:rPr>
                        <a:t>,</a:t>
                      </a:r>
                      <a:r>
                        <a:rPr lang="en-US" sz="1200" b="1" kern="1200" dirty="0">
                          <a:solidFill>
                            <a:srgbClr val="FFFF00"/>
                          </a:solidFill>
                          <a:latin typeface="+mn-lt"/>
                          <a:ea typeface="MS Mincho"/>
                          <a:cs typeface="+mn-cs"/>
                        </a:rPr>
                        <a:t>56–0</a:t>
                      </a:r>
                      <a:r>
                        <a:rPr lang="cs-CZ" sz="1200" b="1" kern="1200" dirty="0">
                          <a:solidFill>
                            <a:srgbClr val="FFFF00"/>
                          </a:solidFill>
                          <a:latin typeface="+mn-lt"/>
                          <a:ea typeface="MS Mincho"/>
                          <a:cs typeface="+mn-cs"/>
                        </a:rPr>
                        <a:t>,</a:t>
                      </a:r>
                      <a:r>
                        <a:rPr lang="en-US" sz="1200" b="1" kern="1200" dirty="0">
                          <a:solidFill>
                            <a:srgbClr val="FFFF00"/>
                          </a:solidFill>
                          <a:latin typeface="+mn-lt"/>
                          <a:ea typeface="MS Mincho"/>
                          <a:cs typeface="+mn-cs"/>
                        </a:rPr>
                        <a:t>90)</a:t>
                      </a:r>
                    </a:p>
                  </a:txBody>
                  <a:tcPr marL="54769" marR="5476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FF00"/>
                          </a:solidFill>
                          <a:latin typeface="+mn-lt"/>
                          <a:ea typeface="MS Mincho"/>
                          <a:cs typeface="+mn-cs"/>
                        </a:rPr>
                        <a:t>0</a:t>
                      </a:r>
                      <a:r>
                        <a:rPr lang="cs-CZ" sz="1200" kern="1200" dirty="0">
                          <a:solidFill>
                            <a:srgbClr val="FFFF00"/>
                          </a:solidFill>
                          <a:latin typeface="+mn-lt"/>
                          <a:ea typeface="MS Mincho"/>
                          <a:cs typeface="+mn-cs"/>
                        </a:rPr>
                        <a:t>,</a:t>
                      </a:r>
                      <a:r>
                        <a:rPr lang="en-US" sz="1200" kern="1200" dirty="0">
                          <a:solidFill>
                            <a:srgbClr val="FFFF00"/>
                          </a:solidFill>
                          <a:latin typeface="+mn-lt"/>
                          <a:ea typeface="MS Mincho"/>
                          <a:cs typeface="+mn-cs"/>
                        </a:rPr>
                        <a:t>0041</a:t>
                      </a:r>
                    </a:p>
                  </a:txBody>
                  <a:tcPr marL="54769" marR="54769" marT="0" marB="0" anchor="ctr"/>
                </a:tc>
                <a:extLst>
                  <a:ext uri="{0D108BD9-81ED-4DB2-BD59-A6C34878D82A}">
                    <a16:rowId xmlns:a16="http://schemas.microsoft.com/office/drawing/2014/main" val="10003"/>
                  </a:ext>
                </a:extLst>
              </a:tr>
              <a:tr h="353335">
                <a:tc>
                  <a:txBody>
                    <a:bodyPr/>
                    <a:lstStyle/>
                    <a:p>
                      <a:pPr>
                        <a:lnSpc>
                          <a:spcPct val="100000"/>
                        </a:lnSpc>
                        <a:spcAft>
                          <a:spcPts val="0"/>
                        </a:spcAft>
                      </a:pPr>
                      <a:r>
                        <a:rPr lang="en-US" sz="1200" b="1" dirty="0">
                          <a:solidFill>
                            <a:srgbClr val="FFFF00"/>
                          </a:solidFill>
                        </a:rPr>
                        <a:t>   </a:t>
                      </a:r>
                      <a:r>
                        <a:rPr lang="cs-CZ" sz="1200" b="1" dirty="0">
                          <a:solidFill>
                            <a:srgbClr val="FFFF00"/>
                          </a:solidFill>
                        </a:rPr>
                        <a:t>IM</a:t>
                      </a:r>
                      <a:endParaRPr lang="en-GB" sz="1200" b="1" dirty="0">
                        <a:solidFill>
                          <a:srgbClr val="FFFF00"/>
                        </a:solidFill>
                        <a:latin typeface="+mn-lt"/>
                        <a:ea typeface="MS Mincho"/>
                      </a:endParaRPr>
                    </a:p>
                  </a:txBody>
                  <a:tcPr marL="54769" marR="54769" marT="0" marB="0" anchor="ctr"/>
                </a:tc>
                <a:tc>
                  <a:txBody>
                    <a:bodyPr/>
                    <a:lstStyle/>
                    <a:p>
                      <a:pPr algn="ctr">
                        <a:lnSpc>
                          <a:spcPct val="100000"/>
                        </a:lnSpc>
                        <a:spcAft>
                          <a:spcPts val="0"/>
                        </a:spcAft>
                      </a:pPr>
                      <a:r>
                        <a:rPr lang="en-GB" sz="1200" dirty="0">
                          <a:solidFill>
                            <a:schemeClr val="bg1"/>
                          </a:solidFill>
                          <a:latin typeface="+mn-lt"/>
                          <a:ea typeface="MS Mincho"/>
                        </a:rPr>
                        <a:t>230</a:t>
                      </a:r>
                    </a:p>
                  </a:txBody>
                  <a:tcPr marL="54769" marR="54769" marT="0" marB="0" anchor="ctr"/>
                </a:tc>
                <a:tc>
                  <a:txBody>
                    <a:bodyPr/>
                    <a:lstStyle/>
                    <a:p>
                      <a:pPr algn="ctr">
                        <a:lnSpc>
                          <a:spcPct val="100000"/>
                        </a:lnSpc>
                        <a:spcAft>
                          <a:spcPts val="0"/>
                        </a:spcAft>
                      </a:pPr>
                      <a:r>
                        <a:rPr lang="en-GB" sz="1200" dirty="0">
                          <a:solidFill>
                            <a:schemeClr val="bg1"/>
                          </a:solidFill>
                          <a:latin typeface="+mn-lt"/>
                          <a:ea typeface="MS Mincho"/>
                        </a:rPr>
                        <a:t>4</a:t>
                      </a:r>
                      <a:r>
                        <a:rPr lang="cs-CZ" sz="1200" dirty="0">
                          <a:solidFill>
                            <a:schemeClr val="bg1"/>
                          </a:solidFill>
                          <a:latin typeface="+mn-lt"/>
                          <a:ea typeface="MS Mincho"/>
                        </a:rPr>
                        <a:t>,</a:t>
                      </a:r>
                      <a:r>
                        <a:rPr lang="en-GB" sz="1200" dirty="0">
                          <a:solidFill>
                            <a:schemeClr val="bg1"/>
                          </a:solidFill>
                          <a:latin typeface="+mn-lt"/>
                          <a:ea typeface="MS Mincho"/>
                        </a:rPr>
                        <a:t>8</a:t>
                      </a:r>
                    </a:p>
                  </a:txBody>
                  <a:tcPr marL="54769" marR="54769" marT="0" marB="0" anchor="ctr"/>
                </a:tc>
                <a:tc>
                  <a:txBody>
                    <a:bodyPr/>
                    <a:lstStyle/>
                    <a:p>
                      <a:pPr algn="ctr">
                        <a:lnSpc>
                          <a:spcPct val="100000"/>
                        </a:lnSpc>
                        <a:spcAft>
                          <a:spcPts val="0"/>
                        </a:spcAft>
                      </a:pPr>
                      <a:r>
                        <a:rPr lang="en-GB" sz="1200" dirty="0">
                          <a:solidFill>
                            <a:schemeClr val="bg1"/>
                          </a:solidFill>
                          <a:latin typeface="+mn-lt"/>
                          <a:ea typeface="MS Mincho"/>
                        </a:rPr>
                        <a:t>274</a:t>
                      </a:r>
                    </a:p>
                  </a:txBody>
                  <a:tcPr marL="54769" marR="54769" marT="0" marB="0" anchor="ctr"/>
                </a:tc>
                <a:tc>
                  <a:txBody>
                    <a:bodyPr/>
                    <a:lstStyle/>
                    <a:p>
                      <a:pPr algn="ctr">
                        <a:lnSpc>
                          <a:spcPct val="100000"/>
                        </a:lnSpc>
                        <a:spcAft>
                          <a:spcPts val="0"/>
                        </a:spcAft>
                      </a:pPr>
                      <a:r>
                        <a:rPr lang="en-GB" sz="1200" dirty="0">
                          <a:solidFill>
                            <a:schemeClr val="bg1"/>
                          </a:solidFill>
                          <a:latin typeface="+mn-lt"/>
                          <a:ea typeface="MS Mincho"/>
                        </a:rPr>
                        <a:t>5</a:t>
                      </a:r>
                      <a:r>
                        <a:rPr lang="cs-CZ" sz="1200" dirty="0">
                          <a:solidFill>
                            <a:schemeClr val="bg1"/>
                          </a:solidFill>
                          <a:latin typeface="+mn-lt"/>
                          <a:ea typeface="MS Mincho"/>
                        </a:rPr>
                        <a:t>,</a:t>
                      </a:r>
                      <a:r>
                        <a:rPr lang="en-GB" sz="1200" dirty="0">
                          <a:solidFill>
                            <a:schemeClr val="bg1"/>
                          </a:solidFill>
                          <a:latin typeface="+mn-lt"/>
                          <a:ea typeface="MS Mincho"/>
                        </a:rPr>
                        <a:t>6</a:t>
                      </a:r>
                    </a:p>
                  </a:txBody>
                  <a:tcPr marL="54769" marR="5476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FF00"/>
                          </a:solidFill>
                          <a:latin typeface="+mn-lt"/>
                          <a:ea typeface="MS Mincho"/>
                          <a:cs typeface="+mn-cs"/>
                        </a:rPr>
                        <a:t>0</a:t>
                      </a:r>
                      <a:r>
                        <a:rPr lang="cs-CZ" sz="1200" b="1" kern="1200" dirty="0">
                          <a:solidFill>
                            <a:srgbClr val="FFFF00"/>
                          </a:solidFill>
                          <a:latin typeface="+mn-lt"/>
                          <a:ea typeface="MS Mincho"/>
                          <a:cs typeface="+mn-cs"/>
                        </a:rPr>
                        <a:t>,</a:t>
                      </a:r>
                      <a:r>
                        <a:rPr lang="en-US" sz="1200" b="1" kern="1200" dirty="0">
                          <a:solidFill>
                            <a:srgbClr val="FFFF00"/>
                          </a:solidFill>
                          <a:latin typeface="+mn-lt"/>
                          <a:ea typeface="MS Mincho"/>
                          <a:cs typeface="+mn-cs"/>
                        </a:rPr>
                        <a:t>83 (0</a:t>
                      </a:r>
                      <a:r>
                        <a:rPr lang="cs-CZ" sz="1200" b="1" kern="1200" dirty="0">
                          <a:solidFill>
                            <a:srgbClr val="FFFF00"/>
                          </a:solidFill>
                          <a:latin typeface="+mn-lt"/>
                          <a:ea typeface="MS Mincho"/>
                          <a:cs typeface="+mn-cs"/>
                        </a:rPr>
                        <a:t>,</a:t>
                      </a:r>
                      <a:r>
                        <a:rPr lang="en-US" sz="1200" b="1" kern="1200" dirty="0">
                          <a:solidFill>
                            <a:srgbClr val="FFFF00"/>
                          </a:solidFill>
                          <a:latin typeface="+mn-lt"/>
                          <a:ea typeface="MS Mincho"/>
                          <a:cs typeface="+mn-cs"/>
                        </a:rPr>
                        <a:t>70–0</a:t>
                      </a:r>
                      <a:r>
                        <a:rPr lang="cs-CZ" sz="1200" b="1" kern="1200" dirty="0">
                          <a:solidFill>
                            <a:srgbClr val="FFFF00"/>
                          </a:solidFill>
                          <a:latin typeface="+mn-lt"/>
                          <a:ea typeface="MS Mincho"/>
                          <a:cs typeface="+mn-cs"/>
                        </a:rPr>
                        <a:t>,</a:t>
                      </a:r>
                      <a:r>
                        <a:rPr lang="en-US" sz="1200" b="1" kern="1200" dirty="0">
                          <a:solidFill>
                            <a:srgbClr val="FFFF00"/>
                          </a:solidFill>
                          <a:latin typeface="+mn-lt"/>
                          <a:ea typeface="MS Mincho"/>
                          <a:cs typeface="+mn-cs"/>
                        </a:rPr>
                        <a:t>99)</a:t>
                      </a:r>
                    </a:p>
                  </a:txBody>
                  <a:tcPr marL="54769" marR="5476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FF00"/>
                          </a:solidFill>
                          <a:latin typeface="+mn-lt"/>
                          <a:ea typeface="MS Mincho"/>
                          <a:cs typeface="+mn-cs"/>
                        </a:rPr>
                        <a:t>0</a:t>
                      </a:r>
                      <a:r>
                        <a:rPr lang="cs-CZ" sz="1200" kern="1200" dirty="0">
                          <a:solidFill>
                            <a:srgbClr val="FFFF00"/>
                          </a:solidFill>
                          <a:latin typeface="+mn-lt"/>
                          <a:ea typeface="MS Mincho"/>
                          <a:cs typeface="+mn-cs"/>
                        </a:rPr>
                        <a:t>,</a:t>
                      </a:r>
                      <a:r>
                        <a:rPr lang="en-US" sz="1200" kern="1200" dirty="0">
                          <a:solidFill>
                            <a:srgbClr val="FFFF00"/>
                          </a:solidFill>
                          <a:latin typeface="+mn-lt"/>
                          <a:ea typeface="MS Mincho"/>
                          <a:cs typeface="+mn-cs"/>
                        </a:rPr>
                        <a:t>041</a:t>
                      </a:r>
                    </a:p>
                  </a:txBody>
                  <a:tcPr marL="54769" marR="54769" marT="0" marB="0" anchor="ctr"/>
                </a:tc>
                <a:extLst>
                  <a:ext uri="{0D108BD9-81ED-4DB2-BD59-A6C34878D82A}">
                    <a16:rowId xmlns:a16="http://schemas.microsoft.com/office/drawing/2014/main" val="10004"/>
                  </a:ext>
                </a:extLst>
              </a:tr>
              <a:tr h="353335">
                <a:tc>
                  <a:txBody>
                    <a:bodyPr/>
                    <a:lstStyle/>
                    <a:p>
                      <a:pPr>
                        <a:lnSpc>
                          <a:spcPct val="100000"/>
                        </a:lnSpc>
                        <a:spcAft>
                          <a:spcPts val="0"/>
                        </a:spcAft>
                      </a:pPr>
                      <a:r>
                        <a:rPr lang="en-US" sz="1200" b="1" dirty="0">
                          <a:solidFill>
                            <a:schemeClr val="bg1"/>
                          </a:solidFill>
                        </a:rPr>
                        <a:t>   </a:t>
                      </a:r>
                      <a:r>
                        <a:rPr lang="cs-CZ" sz="1200" b="1" dirty="0">
                          <a:solidFill>
                            <a:schemeClr val="bg1"/>
                          </a:solidFill>
                        </a:rPr>
                        <a:t>CMP</a:t>
                      </a:r>
                      <a:endParaRPr lang="en-GB" sz="1200" b="1" dirty="0">
                        <a:solidFill>
                          <a:schemeClr val="bg1"/>
                        </a:solidFill>
                        <a:latin typeface="+mn-lt"/>
                        <a:ea typeface="MS Mincho"/>
                      </a:endParaRPr>
                    </a:p>
                  </a:txBody>
                  <a:tcPr marL="54769" marR="54769" marT="0" marB="0" anchor="ctr"/>
                </a:tc>
                <a:tc>
                  <a:txBody>
                    <a:bodyPr/>
                    <a:lstStyle/>
                    <a:p>
                      <a:pPr algn="ctr">
                        <a:lnSpc>
                          <a:spcPct val="100000"/>
                        </a:lnSpc>
                        <a:spcAft>
                          <a:spcPts val="0"/>
                        </a:spcAft>
                      </a:pPr>
                      <a:r>
                        <a:rPr lang="en-GB" sz="1200" dirty="0">
                          <a:solidFill>
                            <a:schemeClr val="bg1"/>
                          </a:solidFill>
                          <a:latin typeface="+mn-lt"/>
                          <a:ea typeface="MS Mincho"/>
                        </a:rPr>
                        <a:t>71</a:t>
                      </a:r>
                    </a:p>
                  </a:txBody>
                  <a:tcPr marL="54769" marR="54769" marT="0" marB="0" anchor="ctr"/>
                </a:tc>
                <a:tc>
                  <a:txBody>
                    <a:bodyPr/>
                    <a:lstStyle/>
                    <a:p>
                      <a:pPr algn="ctr">
                        <a:lnSpc>
                          <a:spcPct val="100000"/>
                        </a:lnSpc>
                        <a:spcAft>
                          <a:spcPts val="0"/>
                        </a:spcAft>
                      </a:pPr>
                      <a:r>
                        <a:rPr lang="en-GB" sz="1200" dirty="0">
                          <a:solidFill>
                            <a:schemeClr val="bg1"/>
                          </a:solidFill>
                          <a:latin typeface="+mn-lt"/>
                          <a:ea typeface="MS Mincho"/>
                        </a:rPr>
                        <a:t>1</a:t>
                      </a:r>
                      <a:r>
                        <a:rPr lang="cs-CZ" sz="1200" dirty="0">
                          <a:solidFill>
                            <a:schemeClr val="bg1"/>
                          </a:solidFill>
                          <a:latin typeface="+mn-lt"/>
                          <a:ea typeface="MS Mincho"/>
                        </a:rPr>
                        <a:t>,</a:t>
                      </a:r>
                      <a:r>
                        <a:rPr lang="en-GB" sz="1200" dirty="0">
                          <a:solidFill>
                            <a:schemeClr val="bg1"/>
                          </a:solidFill>
                          <a:latin typeface="+mn-lt"/>
                          <a:ea typeface="MS Mincho"/>
                        </a:rPr>
                        <a:t>5</a:t>
                      </a:r>
                    </a:p>
                  </a:txBody>
                  <a:tcPr marL="54769" marR="54769" marT="0" marB="0" anchor="ctr"/>
                </a:tc>
                <a:tc>
                  <a:txBody>
                    <a:bodyPr/>
                    <a:lstStyle/>
                    <a:p>
                      <a:pPr algn="ctr">
                        <a:lnSpc>
                          <a:spcPct val="100000"/>
                        </a:lnSpc>
                        <a:spcAft>
                          <a:spcPts val="0"/>
                        </a:spcAft>
                      </a:pPr>
                      <a:r>
                        <a:rPr lang="en-GB" sz="1200" dirty="0">
                          <a:solidFill>
                            <a:schemeClr val="bg1"/>
                          </a:solidFill>
                          <a:latin typeface="+mn-lt"/>
                          <a:ea typeface="MS Mincho"/>
                        </a:rPr>
                        <a:t>95</a:t>
                      </a:r>
                    </a:p>
                  </a:txBody>
                  <a:tcPr marL="54769" marR="54769" marT="0" marB="0" anchor="ctr"/>
                </a:tc>
                <a:tc>
                  <a:txBody>
                    <a:bodyPr/>
                    <a:lstStyle/>
                    <a:p>
                      <a:pPr algn="ctr">
                        <a:lnSpc>
                          <a:spcPct val="100000"/>
                        </a:lnSpc>
                        <a:spcAft>
                          <a:spcPts val="0"/>
                        </a:spcAft>
                      </a:pPr>
                      <a:r>
                        <a:rPr lang="en-GB" sz="1200" dirty="0">
                          <a:solidFill>
                            <a:schemeClr val="bg1"/>
                          </a:solidFill>
                          <a:latin typeface="+mn-lt"/>
                          <a:ea typeface="MS Mincho"/>
                        </a:rPr>
                        <a:t>2</a:t>
                      </a:r>
                      <a:r>
                        <a:rPr lang="cs-CZ" sz="1200" dirty="0">
                          <a:solidFill>
                            <a:schemeClr val="bg1"/>
                          </a:solidFill>
                          <a:latin typeface="+mn-lt"/>
                          <a:ea typeface="MS Mincho"/>
                        </a:rPr>
                        <a:t>,</a:t>
                      </a:r>
                      <a:r>
                        <a:rPr lang="en-GB" sz="1200" dirty="0">
                          <a:solidFill>
                            <a:schemeClr val="bg1"/>
                          </a:solidFill>
                          <a:latin typeface="+mn-lt"/>
                          <a:ea typeface="MS Mincho"/>
                        </a:rPr>
                        <a:t>0</a:t>
                      </a:r>
                    </a:p>
                  </a:txBody>
                  <a:tcPr marL="54769" marR="5476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mn-lt"/>
                          <a:ea typeface="MS Mincho"/>
                          <a:cs typeface="+mn-cs"/>
                        </a:rPr>
                        <a:t>0</a:t>
                      </a:r>
                      <a:r>
                        <a:rPr lang="cs-CZ" sz="1200" b="1" kern="1200" dirty="0">
                          <a:solidFill>
                            <a:schemeClr val="bg1"/>
                          </a:solidFill>
                          <a:latin typeface="+mn-lt"/>
                          <a:ea typeface="MS Mincho"/>
                          <a:cs typeface="+mn-cs"/>
                        </a:rPr>
                        <a:t>,</a:t>
                      </a:r>
                      <a:r>
                        <a:rPr lang="en-US" sz="1200" b="1" kern="1200" dirty="0">
                          <a:solidFill>
                            <a:schemeClr val="bg1"/>
                          </a:solidFill>
                          <a:latin typeface="+mn-lt"/>
                          <a:ea typeface="MS Mincho"/>
                          <a:cs typeface="+mn-cs"/>
                        </a:rPr>
                        <a:t>74 (0</a:t>
                      </a:r>
                      <a:r>
                        <a:rPr lang="cs-CZ" sz="1200" b="1" kern="1200" dirty="0">
                          <a:solidFill>
                            <a:schemeClr val="bg1"/>
                          </a:solidFill>
                          <a:latin typeface="+mn-lt"/>
                          <a:ea typeface="MS Mincho"/>
                          <a:cs typeface="+mn-cs"/>
                        </a:rPr>
                        <a:t>,</a:t>
                      </a:r>
                      <a:r>
                        <a:rPr lang="en-US" sz="1200" b="1" kern="1200" dirty="0">
                          <a:solidFill>
                            <a:schemeClr val="bg1"/>
                          </a:solidFill>
                          <a:latin typeface="+mn-lt"/>
                          <a:ea typeface="MS Mincho"/>
                          <a:cs typeface="+mn-cs"/>
                        </a:rPr>
                        <a:t>55–1</a:t>
                      </a:r>
                      <a:r>
                        <a:rPr lang="cs-CZ" sz="1200" b="1" kern="1200" dirty="0">
                          <a:solidFill>
                            <a:schemeClr val="bg1"/>
                          </a:solidFill>
                          <a:latin typeface="+mn-lt"/>
                          <a:ea typeface="MS Mincho"/>
                          <a:cs typeface="+mn-cs"/>
                        </a:rPr>
                        <a:t>,</a:t>
                      </a:r>
                      <a:r>
                        <a:rPr lang="en-US" sz="1200" b="1" kern="1200" dirty="0">
                          <a:solidFill>
                            <a:schemeClr val="bg1"/>
                          </a:solidFill>
                          <a:latin typeface="+mn-lt"/>
                          <a:ea typeface="MS Mincho"/>
                          <a:cs typeface="+mn-cs"/>
                        </a:rPr>
                        <a:t>01)</a:t>
                      </a:r>
                    </a:p>
                  </a:txBody>
                  <a:tcPr marL="54769" marR="5476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mn-lt"/>
                          <a:ea typeface="MS Mincho"/>
                          <a:cs typeface="+mn-cs"/>
                        </a:rPr>
                        <a:t>0</a:t>
                      </a:r>
                      <a:r>
                        <a:rPr lang="cs-CZ" sz="1200" kern="1200" dirty="0">
                          <a:solidFill>
                            <a:schemeClr val="bg1"/>
                          </a:solidFill>
                          <a:latin typeface="+mn-lt"/>
                          <a:ea typeface="MS Mincho"/>
                          <a:cs typeface="+mn-cs"/>
                        </a:rPr>
                        <a:t>,</a:t>
                      </a:r>
                      <a:r>
                        <a:rPr lang="en-US" sz="1200" kern="1200" dirty="0">
                          <a:solidFill>
                            <a:schemeClr val="bg1"/>
                          </a:solidFill>
                          <a:latin typeface="+mn-lt"/>
                          <a:ea typeface="MS Mincho"/>
                          <a:cs typeface="+mn-cs"/>
                        </a:rPr>
                        <a:t>058</a:t>
                      </a:r>
                    </a:p>
                  </a:txBody>
                  <a:tcPr marL="54769" marR="54769" marT="0" marB="0" anchor="ctr"/>
                </a:tc>
                <a:extLst>
                  <a:ext uri="{0D108BD9-81ED-4DB2-BD59-A6C34878D82A}">
                    <a16:rowId xmlns:a16="http://schemas.microsoft.com/office/drawing/2014/main" val="10005"/>
                  </a:ext>
                </a:extLst>
              </a:tr>
              <a:tr h="353335">
                <a:tc>
                  <a:txBody>
                    <a:bodyPr/>
                    <a:lstStyle/>
                    <a:p>
                      <a:pPr>
                        <a:lnSpc>
                          <a:spcPct val="100000"/>
                        </a:lnSpc>
                        <a:spcAft>
                          <a:spcPts val="0"/>
                        </a:spcAft>
                      </a:pPr>
                      <a:r>
                        <a:rPr lang="cs-CZ" sz="1200" b="1" dirty="0">
                          <a:solidFill>
                            <a:srgbClr val="FFFF00"/>
                          </a:solidFill>
                          <a:latin typeface="+mn-lt"/>
                          <a:ea typeface="+mn-ea"/>
                        </a:rPr>
                        <a:t>Celková mortalita</a:t>
                      </a:r>
                      <a:endParaRPr lang="en-GB" sz="1200" b="1" dirty="0">
                        <a:solidFill>
                          <a:srgbClr val="FFFF00"/>
                        </a:solidFill>
                        <a:latin typeface="+mn-lt"/>
                        <a:ea typeface="MS Mincho"/>
                      </a:endParaRPr>
                    </a:p>
                  </a:txBody>
                  <a:tcPr marL="54769" marR="54769" marT="0" marB="0" anchor="ctr"/>
                </a:tc>
                <a:tc>
                  <a:txBody>
                    <a:bodyPr/>
                    <a:lstStyle/>
                    <a:p>
                      <a:pPr algn="ctr">
                        <a:lnSpc>
                          <a:spcPct val="100000"/>
                        </a:lnSpc>
                        <a:spcAft>
                          <a:spcPts val="0"/>
                        </a:spcAft>
                      </a:pPr>
                      <a:r>
                        <a:rPr lang="en-GB" sz="1200" dirty="0">
                          <a:solidFill>
                            <a:schemeClr val="bg1"/>
                          </a:solidFill>
                          <a:latin typeface="+mn-lt"/>
                          <a:ea typeface="MS Mincho"/>
                        </a:rPr>
                        <a:t>206</a:t>
                      </a:r>
                    </a:p>
                  </a:txBody>
                  <a:tcPr marL="54769" marR="54769" marT="0" marB="0" anchor="ctr"/>
                </a:tc>
                <a:tc>
                  <a:txBody>
                    <a:bodyPr/>
                    <a:lstStyle/>
                    <a:p>
                      <a:pPr algn="ctr">
                        <a:lnSpc>
                          <a:spcPct val="100000"/>
                        </a:lnSpc>
                        <a:spcAft>
                          <a:spcPts val="0"/>
                        </a:spcAft>
                      </a:pPr>
                      <a:r>
                        <a:rPr lang="en-GB" sz="1200" dirty="0">
                          <a:solidFill>
                            <a:schemeClr val="bg1"/>
                          </a:solidFill>
                          <a:latin typeface="+mn-lt"/>
                          <a:ea typeface="MS Mincho"/>
                        </a:rPr>
                        <a:t>4</a:t>
                      </a:r>
                      <a:r>
                        <a:rPr lang="cs-CZ" sz="1200" dirty="0">
                          <a:solidFill>
                            <a:schemeClr val="bg1"/>
                          </a:solidFill>
                          <a:latin typeface="+mn-lt"/>
                          <a:ea typeface="MS Mincho"/>
                        </a:rPr>
                        <a:t>,</a:t>
                      </a:r>
                      <a:r>
                        <a:rPr lang="en-GB" sz="1200" dirty="0">
                          <a:solidFill>
                            <a:schemeClr val="bg1"/>
                          </a:solidFill>
                          <a:latin typeface="+mn-lt"/>
                          <a:ea typeface="MS Mincho"/>
                        </a:rPr>
                        <a:t>4</a:t>
                      </a:r>
                    </a:p>
                  </a:txBody>
                  <a:tcPr marL="54769" marR="54769" marT="0" marB="0" anchor="ctr"/>
                </a:tc>
                <a:tc>
                  <a:txBody>
                    <a:bodyPr/>
                    <a:lstStyle/>
                    <a:p>
                      <a:pPr algn="ctr">
                        <a:lnSpc>
                          <a:spcPct val="100000"/>
                        </a:lnSpc>
                        <a:spcAft>
                          <a:spcPts val="0"/>
                        </a:spcAft>
                      </a:pPr>
                      <a:r>
                        <a:rPr lang="en-GB" sz="1200" dirty="0">
                          <a:solidFill>
                            <a:schemeClr val="bg1"/>
                          </a:solidFill>
                          <a:latin typeface="+mn-lt"/>
                          <a:ea typeface="MS Mincho"/>
                        </a:rPr>
                        <a:t>256</a:t>
                      </a:r>
                    </a:p>
                  </a:txBody>
                  <a:tcPr marL="54769" marR="54769" marT="0" marB="0" anchor="ctr"/>
                </a:tc>
                <a:tc>
                  <a:txBody>
                    <a:bodyPr/>
                    <a:lstStyle/>
                    <a:p>
                      <a:pPr algn="ctr">
                        <a:lnSpc>
                          <a:spcPct val="100000"/>
                        </a:lnSpc>
                        <a:spcAft>
                          <a:spcPts val="0"/>
                        </a:spcAft>
                      </a:pPr>
                      <a:r>
                        <a:rPr lang="en-GB" sz="1200" dirty="0">
                          <a:solidFill>
                            <a:schemeClr val="bg1"/>
                          </a:solidFill>
                          <a:latin typeface="+mn-lt"/>
                          <a:ea typeface="MS Mincho"/>
                        </a:rPr>
                        <a:t>5</a:t>
                      </a:r>
                      <a:r>
                        <a:rPr lang="cs-CZ" sz="1200" dirty="0">
                          <a:solidFill>
                            <a:schemeClr val="bg1"/>
                          </a:solidFill>
                          <a:latin typeface="+mn-lt"/>
                          <a:ea typeface="MS Mincho"/>
                        </a:rPr>
                        <a:t>,</a:t>
                      </a:r>
                      <a:r>
                        <a:rPr lang="en-GB" sz="1200" dirty="0">
                          <a:solidFill>
                            <a:schemeClr val="bg1"/>
                          </a:solidFill>
                          <a:latin typeface="+mn-lt"/>
                          <a:ea typeface="MS Mincho"/>
                        </a:rPr>
                        <a:t>4</a:t>
                      </a:r>
                    </a:p>
                  </a:txBody>
                  <a:tcPr marL="54769" marR="5476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FF00"/>
                          </a:solidFill>
                          <a:latin typeface="+mn-lt"/>
                          <a:ea typeface="MS Mincho"/>
                          <a:cs typeface="+mn-cs"/>
                        </a:rPr>
                        <a:t>0</a:t>
                      </a:r>
                      <a:r>
                        <a:rPr lang="cs-CZ" sz="1200" b="1" kern="1200" dirty="0">
                          <a:solidFill>
                            <a:srgbClr val="FFFF00"/>
                          </a:solidFill>
                          <a:latin typeface="+mn-lt"/>
                          <a:ea typeface="MS Mincho"/>
                          <a:cs typeface="+mn-cs"/>
                        </a:rPr>
                        <a:t>,</a:t>
                      </a:r>
                      <a:r>
                        <a:rPr lang="en-US" sz="1200" b="1" kern="1200" dirty="0">
                          <a:solidFill>
                            <a:srgbClr val="FFFF00"/>
                          </a:solidFill>
                          <a:latin typeface="+mn-lt"/>
                          <a:ea typeface="MS Mincho"/>
                          <a:cs typeface="+mn-cs"/>
                        </a:rPr>
                        <a:t>80 (0</a:t>
                      </a:r>
                      <a:r>
                        <a:rPr lang="cs-CZ" sz="1200" b="1" kern="1200" dirty="0">
                          <a:solidFill>
                            <a:srgbClr val="FFFF00"/>
                          </a:solidFill>
                          <a:latin typeface="+mn-lt"/>
                          <a:ea typeface="MS Mincho"/>
                          <a:cs typeface="+mn-cs"/>
                        </a:rPr>
                        <a:t>,</a:t>
                      </a:r>
                      <a:r>
                        <a:rPr lang="en-US" sz="1200" b="1" kern="1200" dirty="0">
                          <a:solidFill>
                            <a:srgbClr val="FFFF00"/>
                          </a:solidFill>
                          <a:latin typeface="+mn-lt"/>
                          <a:ea typeface="MS Mincho"/>
                          <a:cs typeface="+mn-cs"/>
                        </a:rPr>
                        <a:t>67–0</a:t>
                      </a:r>
                      <a:r>
                        <a:rPr lang="cs-CZ" sz="1200" b="1" kern="1200" dirty="0">
                          <a:solidFill>
                            <a:srgbClr val="FFFF00"/>
                          </a:solidFill>
                          <a:latin typeface="+mn-lt"/>
                          <a:ea typeface="MS Mincho"/>
                          <a:cs typeface="+mn-cs"/>
                        </a:rPr>
                        <a:t>,</a:t>
                      </a:r>
                      <a:r>
                        <a:rPr lang="en-US" sz="1200" b="1" kern="1200" dirty="0">
                          <a:solidFill>
                            <a:srgbClr val="FFFF00"/>
                          </a:solidFill>
                          <a:latin typeface="+mn-lt"/>
                          <a:ea typeface="MS Mincho"/>
                          <a:cs typeface="+mn-cs"/>
                        </a:rPr>
                        <a:t>96)</a:t>
                      </a:r>
                    </a:p>
                  </a:txBody>
                  <a:tcPr marL="54769" marR="5476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FF00"/>
                          </a:solidFill>
                          <a:latin typeface="+mn-lt"/>
                          <a:ea typeface="MS Mincho"/>
                          <a:cs typeface="+mn-cs"/>
                        </a:rPr>
                        <a:t>0</a:t>
                      </a:r>
                      <a:r>
                        <a:rPr lang="cs-CZ" sz="1200" kern="1200" dirty="0">
                          <a:solidFill>
                            <a:srgbClr val="FFFF00"/>
                          </a:solidFill>
                          <a:latin typeface="+mn-lt"/>
                          <a:ea typeface="MS Mincho"/>
                          <a:cs typeface="+mn-cs"/>
                        </a:rPr>
                        <a:t>,</a:t>
                      </a:r>
                      <a:r>
                        <a:rPr lang="en-US" sz="1200" kern="1200" dirty="0">
                          <a:solidFill>
                            <a:srgbClr val="FFFF00"/>
                          </a:solidFill>
                          <a:latin typeface="+mn-lt"/>
                          <a:ea typeface="MS Mincho"/>
                          <a:cs typeface="+mn-cs"/>
                        </a:rPr>
                        <a:t>018</a:t>
                      </a:r>
                    </a:p>
                  </a:txBody>
                  <a:tcPr marL="54769" marR="54769" marT="0" marB="0" anchor="ctr"/>
                </a:tc>
                <a:extLst>
                  <a:ext uri="{0D108BD9-81ED-4DB2-BD59-A6C34878D82A}">
                    <a16:rowId xmlns:a16="http://schemas.microsoft.com/office/drawing/2014/main" val="10007"/>
                  </a:ext>
                </a:extLst>
              </a:tr>
            </a:tbl>
          </a:graphicData>
        </a:graphic>
      </p:graphicFrame>
      <p:sp>
        <p:nvSpPr>
          <p:cNvPr id="6" name="Text Placeholder 5"/>
          <p:cNvSpPr txBox="1">
            <a:spLocks/>
          </p:cNvSpPr>
          <p:nvPr/>
        </p:nvSpPr>
        <p:spPr>
          <a:xfrm>
            <a:off x="1337072" y="4725162"/>
            <a:ext cx="3248025" cy="161830"/>
          </a:xfrm>
          <a:prstGeom prst="rect">
            <a:avLst/>
          </a:prstGeom>
        </p:spPr>
        <p:txBody>
          <a:bodyPr/>
          <a:lstStyle>
            <a:lvl1pPr marL="342900" indent="-342900" algn="l" rtl="0" eaLnBrk="0" fontAlgn="base" hangingPunct="0">
              <a:spcBef>
                <a:spcPts val="1200"/>
              </a:spcBef>
              <a:spcAft>
                <a:spcPct val="0"/>
              </a:spcAft>
              <a:buClr>
                <a:srgbClr val="FFCC00"/>
              </a:buClr>
              <a:buChar char="•"/>
              <a:defRPr sz="2400">
                <a:solidFill>
                  <a:schemeClr val="bg1"/>
                </a:solidFill>
                <a:latin typeface="+mn-lt"/>
                <a:ea typeface="ＭＳ Ｐゴシック" pitchFamily="34" charset="-128"/>
                <a:cs typeface="MS PGothic"/>
              </a:defRPr>
            </a:lvl1pPr>
            <a:lvl2pPr marL="742950" indent="-285750" algn="l" rtl="0" eaLnBrk="0" fontAlgn="base" hangingPunct="0">
              <a:spcBef>
                <a:spcPts val="1200"/>
              </a:spcBef>
              <a:spcAft>
                <a:spcPct val="0"/>
              </a:spcAft>
              <a:buChar char="–"/>
              <a:defRPr sz="2000">
                <a:solidFill>
                  <a:schemeClr val="bg1"/>
                </a:solidFill>
                <a:latin typeface="+mn-lt"/>
                <a:ea typeface="ＭＳ Ｐゴシック" pitchFamily="34" charset="-128"/>
                <a:cs typeface="MS PGothic"/>
              </a:defRPr>
            </a:lvl2pPr>
            <a:lvl3pPr marL="1143000" indent="-228600" algn="l" rtl="0" eaLnBrk="0" fontAlgn="base" hangingPunct="0">
              <a:spcBef>
                <a:spcPts val="1200"/>
              </a:spcBef>
              <a:spcAft>
                <a:spcPct val="0"/>
              </a:spcAft>
              <a:buChar char="•"/>
              <a:defRPr sz="1700">
                <a:solidFill>
                  <a:schemeClr val="bg1"/>
                </a:solidFill>
                <a:latin typeface="+mn-lt"/>
                <a:ea typeface="ＭＳ Ｐゴシック" pitchFamily="34" charset="-128"/>
                <a:cs typeface="MS PGothic"/>
              </a:defRPr>
            </a:lvl3pPr>
            <a:lvl4pPr marL="1600200" indent="-228600" algn="l" rtl="0" eaLnBrk="0" fontAlgn="base" hangingPunct="0">
              <a:spcBef>
                <a:spcPts val="1200"/>
              </a:spcBef>
              <a:spcAft>
                <a:spcPct val="0"/>
              </a:spcAft>
              <a:buChar char="–"/>
              <a:defRPr sz="1500">
                <a:solidFill>
                  <a:schemeClr val="bg1"/>
                </a:solidFill>
                <a:latin typeface="+mn-lt"/>
                <a:ea typeface="ＭＳ Ｐゴシック" pitchFamily="34" charset="-128"/>
                <a:cs typeface="MS PGothic"/>
              </a:defRPr>
            </a:lvl4pPr>
            <a:lvl5pPr marL="2057400" indent="-228600" algn="l" rtl="0" eaLnBrk="0" fontAlgn="base" hangingPunct="0">
              <a:spcBef>
                <a:spcPts val="1200"/>
              </a:spcBef>
              <a:spcAft>
                <a:spcPct val="0"/>
              </a:spcAft>
              <a:buChar char="»"/>
              <a:defRPr sz="1300">
                <a:solidFill>
                  <a:schemeClr val="bg1"/>
                </a:solidFill>
                <a:latin typeface="+mn-lt"/>
                <a:ea typeface="ＭＳ Ｐゴシック" pitchFamily="34" charset="-128"/>
                <a:cs typeface="MS PGothic"/>
              </a:defRPr>
            </a:lvl5pPr>
            <a:lvl6pPr marL="2514600" indent="-228600" algn="l" rtl="0" fontAlgn="base">
              <a:spcBef>
                <a:spcPct val="20000"/>
              </a:spcBef>
              <a:spcAft>
                <a:spcPct val="0"/>
              </a:spcAft>
              <a:buChar char="»"/>
              <a:defRPr sz="1300">
                <a:solidFill>
                  <a:schemeClr val="bg1"/>
                </a:solidFill>
                <a:latin typeface="+mn-lt"/>
              </a:defRPr>
            </a:lvl6pPr>
            <a:lvl7pPr marL="2971800" indent="-228600" algn="l" rtl="0" fontAlgn="base">
              <a:spcBef>
                <a:spcPct val="20000"/>
              </a:spcBef>
              <a:spcAft>
                <a:spcPct val="0"/>
              </a:spcAft>
              <a:buChar char="»"/>
              <a:defRPr sz="1300">
                <a:solidFill>
                  <a:schemeClr val="bg1"/>
                </a:solidFill>
                <a:latin typeface="+mn-lt"/>
              </a:defRPr>
            </a:lvl7pPr>
            <a:lvl8pPr marL="3429000" indent="-228600" algn="l" rtl="0" fontAlgn="base">
              <a:spcBef>
                <a:spcPct val="20000"/>
              </a:spcBef>
              <a:spcAft>
                <a:spcPct val="0"/>
              </a:spcAft>
              <a:buChar char="»"/>
              <a:defRPr sz="1300">
                <a:solidFill>
                  <a:schemeClr val="bg1"/>
                </a:solidFill>
                <a:latin typeface="+mn-lt"/>
              </a:defRPr>
            </a:lvl8pPr>
            <a:lvl9pPr marL="3886200" indent="-228600" algn="l" rtl="0" fontAlgn="base">
              <a:spcBef>
                <a:spcPct val="20000"/>
              </a:spcBef>
              <a:spcAft>
                <a:spcPct val="0"/>
              </a:spcAft>
              <a:buChar char="»"/>
              <a:defRPr sz="1300">
                <a:solidFill>
                  <a:schemeClr val="bg1"/>
                </a:solidFill>
                <a:latin typeface="+mn-lt"/>
              </a:defRPr>
            </a:lvl9pPr>
          </a:lstStyle>
          <a:p>
            <a:pPr marL="0" indent="0" defTabSz="685800">
              <a:spcBef>
                <a:spcPts val="900"/>
              </a:spcBef>
              <a:buNone/>
            </a:pPr>
            <a:endParaRPr lang="en-GB" sz="750" b="1" kern="0" dirty="0">
              <a:solidFill>
                <a:srgbClr val="FF0000"/>
              </a:solidFill>
              <a:latin typeface="Arial"/>
            </a:endParaRPr>
          </a:p>
        </p:txBody>
      </p:sp>
      <p:sp>
        <p:nvSpPr>
          <p:cNvPr id="7" name="Text Placeholder 5"/>
          <p:cNvSpPr txBox="1">
            <a:spLocks/>
          </p:cNvSpPr>
          <p:nvPr/>
        </p:nvSpPr>
        <p:spPr>
          <a:xfrm>
            <a:off x="53339" y="4874491"/>
            <a:ext cx="4659869" cy="218963"/>
          </a:xfrm>
          <a:prstGeom prst="rect">
            <a:avLst/>
          </a:prstGeom>
        </p:spPr>
        <p:txBody>
          <a:bodyPr/>
          <a:lstStyle>
            <a:lvl1pPr marL="342900" indent="-342900" algn="l" rtl="0" eaLnBrk="0" fontAlgn="base" hangingPunct="0">
              <a:spcBef>
                <a:spcPts val="1200"/>
              </a:spcBef>
              <a:spcAft>
                <a:spcPct val="0"/>
              </a:spcAft>
              <a:buClr>
                <a:srgbClr val="FFCC00"/>
              </a:buClr>
              <a:buChar char="•"/>
              <a:defRPr sz="2400">
                <a:solidFill>
                  <a:schemeClr val="bg1"/>
                </a:solidFill>
                <a:latin typeface="+mn-lt"/>
                <a:ea typeface="ＭＳ Ｐゴシック" pitchFamily="34" charset="-128"/>
                <a:cs typeface="MS PGothic"/>
              </a:defRPr>
            </a:lvl1pPr>
            <a:lvl2pPr marL="742950" indent="-285750" algn="l" rtl="0" eaLnBrk="0" fontAlgn="base" hangingPunct="0">
              <a:spcBef>
                <a:spcPts val="1200"/>
              </a:spcBef>
              <a:spcAft>
                <a:spcPct val="0"/>
              </a:spcAft>
              <a:buChar char="–"/>
              <a:defRPr sz="2000">
                <a:solidFill>
                  <a:schemeClr val="bg1"/>
                </a:solidFill>
                <a:latin typeface="+mn-lt"/>
                <a:ea typeface="ＭＳ Ｐゴシック" pitchFamily="34" charset="-128"/>
                <a:cs typeface="MS PGothic"/>
              </a:defRPr>
            </a:lvl2pPr>
            <a:lvl3pPr marL="1143000" indent="-228600" algn="l" rtl="0" eaLnBrk="0" fontAlgn="base" hangingPunct="0">
              <a:spcBef>
                <a:spcPts val="1200"/>
              </a:spcBef>
              <a:spcAft>
                <a:spcPct val="0"/>
              </a:spcAft>
              <a:buChar char="•"/>
              <a:defRPr sz="1700">
                <a:solidFill>
                  <a:schemeClr val="bg1"/>
                </a:solidFill>
                <a:latin typeface="+mn-lt"/>
                <a:ea typeface="ＭＳ Ｐゴシック" pitchFamily="34" charset="-128"/>
                <a:cs typeface="MS PGothic"/>
              </a:defRPr>
            </a:lvl3pPr>
            <a:lvl4pPr marL="1600200" indent="-228600" algn="l" rtl="0" eaLnBrk="0" fontAlgn="base" hangingPunct="0">
              <a:spcBef>
                <a:spcPts val="1200"/>
              </a:spcBef>
              <a:spcAft>
                <a:spcPct val="0"/>
              </a:spcAft>
              <a:buChar char="–"/>
              <a:defRPr sz="1500">
                <a:solidFill>
                  <a:schemeClr val="bg1"/>
                </a:solidFill>
                <a:latin typeface="+mn-lt"/>
                <a:ea typeface="ＭＳ Ｐゴシック" pitchFamily="34" charset="-128"/>
                <a:cs typeface="MS PGothic"/>
              </a:defRPr>
            </a:lvl4pPr>
            <a:lvl5pPr marL="2057400" indent="-228600" algn="l" rtl="0" eaLnBrk="0" fontAlgn="base" hangingPunct="0">
              <a:spcBef>
                <a:spcPts val="1200"/>
              </a:spcBef>
              <a:spcAft>
                <a:spcPct val="0"/>
              </a:spcAft>
              <a:buChar char="»"/>
              <a:defRPr sz="1300">
                <a:solidFill>
                  <a:schemeClr val="bg1"/>
                </a:solidFill>
                <a:latin typeface="+mn-lt"/>
                <a:ea typeface="ＭＳ Ｐゴシック" pitchFamily="34" charset="-128"/>
                <a:cs typeface="MS PGothic"/>
              </a:defRPr>
            </a:lvl5pPr>
            <a:lvl6pPr marL="2514600" indent="-228600" algn="l" rtl="0" fontAlgn="base">
              <a:spcBef>
                <a:spcPct val="20000"/>
              </a:spcBef>
              <a:spcAft>
                <a:spcPct val="0"/>
              </a:spcAft>
              <a:buChar char="»"/>
              <a:defRPr sz="1300">
                <a:solidFill>
                  <a:schemeClr val="bg1"/>
                </a:solidFill>
                <a:latin typeface="+mn-lt"/>
              </a:defRPr>
            </a:lvl6pPr>
            <a:lvl7pPr marL="2971800" indent="-228600" algn="l" rtl="0" fontAlgn="base">
              <a:spcBef>
                <a:spcPct val="20000"/>
              </a:spcBef>
              <a:spcAft>
                <a:spcPct val="0"/>
              </a:spcAft>
              <a:buChar char="»"/>
              <a:defRPr sz="1300">
                <a:solidFill>
                  <a:schemeClr val="bg1"/>
                </a:solidFill>
                <a:latin typeface="+mn-lt"/>
              </a:defRPr>
            </a:lvl7pPr>
            <a:lvl8pPr marL="3429000" indent="-228600" algn="l" rtl="0" fontAlgn="base">
              <a:spcBef>
                <a:spcPct val="20000"/>
              </a:spcBef>
              <a:spcAft>
                <a:spcPct val="0"/>
              </a:spcAft>
              <a:buChar char="»"/>
              <a:defRPr sz="1300">
                <a:solidFill>
                  <a:schemeClr val="bg1"/>
                </a:solidFill>
                <a:latin typeface="+mn-lt"/>
              </a:defRPr>
            </a:lvl8pPr>
            <a:lvl9pPr marL="3886200" indent="-228600" algn="l" rtl="0" fontAlgn="base">
              <a:spcBef>
                <a:spcPct val="20000"/>
              </a:spcBef>
              <a:spcAft>
                <a:spcPct val="0"/>
              </a:spcAft>
              <a:buChar char="»"/>
              <a:defRPr sz="1300">
                <a:solidFill>
                  <a:schemeClr val="bg1"/>
                </a:solidFill>
                <a:latin typeface="+mn-lt"/>
              </a:defRPr>
            </a:lvl9pPr>
          </a:lstStyle>
          <a:p>
            <a:pPr marL="0" indent="0" defTabSz="685800">
              <a:spcBef>
                <a:spcPts val="900"/>
              </a:spcBef>
              <a:buNone/>
            </a:pPr>
            <a:r>
              <a:rPr lang="en-US" sz="750" kern="0" dirty="0" err="1">
                <a:solidFill>
                  <a:srgbClr val="FFFFFF"/>
                </a:solidFill>
                <a:latin typeface="Arial"/>
              </a:rPr>
              <a:t>Dellborg</a:t>
            </a:r>
            <a:r>
              <a:rPr lang="en-US" sz="750" kern="0" dirty="0">
                <a:solidFill>
                  <a:srgbClr val="FFFFFF"/>
                </a:solidFill>
                <a:latin typeface="Arial"/>
              </a:rPr>
              <a:t> M </a:t>
            </a:r>
            <a:r>
              <a:rPr lang="en-US" sz="750" i="1" kern="0" dirty="0">
                <a:solidFill>
                  <a:srgbClr val="FFFFFF"/>
                </a:solidFill>
                <a:latin typeface="Arial"/>
              </a:rPr>
              <a:t>et al</a:t>
            </a:r>
            <a:r>
              <a:rPr lang="en-US" sz="750" kern="0" dirty="0">
                <a:solidFill>
                  <a:srgbClr val="FFFFFF"/>
                </a:solidFill>
                <a:latin typeface="Arial"/>
              </a:rPr>
              <a:t>. </a:t>
            </a:r>
            <a:r>
              <a:rPr lang="en-GB" sz="750" i="1" dirty="0" err="1">
                <a:solidFill>
                  <a:srgbClr val="FFFFFF"/>
                </a:solidFill>
                <a:latin typeface="Arial"/>
              </a:rPr>
              <a:t>Eur</a:t>
            </a:r>
            <a:r>
              <a:rPr lang="en-GB" sz="750" i="1" dirty="0">
                <a:solidFill>
                  <a:srgbClr val="FFFFFF"/>
                </a:solidFill>
                <a:latin typeface="Arial"/>
              </a:rPr>
              <a:t> Heart J </a:t>
            </a:r>
            <a:r>
              <a:rPr lang="en-GB" sz="750" dirty="0">
                <a:solidFill>
                  <a:srgbClr val="FFFFFF"/>
                </a:solidFill>
                <a:latin typeface="Arial"/>
              </a:rPr>
              <a:t>2017;38(</a:t>
            </a:r>
            <a:r>
              <a:rPr lang="en-GB" sz="750" dirty="0" err="1">
                <a:solidFill>
                  <a:srgbClr val="FFFFFF"/>
                </a:solidFill>
                <a:latin typeface="Arial"/>
              </a:rPr>
              <a:t>suppl</a:t>
            </a:r>
            <a:r>
              <a:rPr lang="en-GB" sz="750" dirty="0">
                <a:solidFill>
                  <a:srgbClr val="FFFFFF"/>
                </a:solidFill>
                <a:latin typeface="Arial"/>
              </a:rPr>
              <a:t>):794–795. Abs P3670 (</a:t>
            </a:r>
            <a:r>
              <a:rPr lang="en-US" sz="750" kern="0" dirty="0">
                <a:solidFill>
                  <a:srgbClr val="FFFFFF"/>
                </a:solidFill>
                <a:latin typeface="Arial"/>
              </a:rPr>
              <a:t>Presented at ESC 2017)</a:t>
            </a:r>
            <a:endParaRPr lang="en-US" altLang="en-US" sz="750" kern="0" dirty="0">
              <a:solidFill>
                <a:srgbClr val="FFFFFF"/>
              </a:solidFill>
              <a:latin typeface="Arial"/>
            </a:endParaRPr>
          </a:p>
        </p:txBody>
      </p:sp>
      <p:sp>
        <p:nvSpPr>
          <p:cNvPr id="8" name="Title 2">
            <a:extLst>
              <a:ext uri="{FF2B5EF4-FFF2-40B4-BE49-F238E27FC236}">
                <a16:creationId xmlns:a16="http://schemas.microsoft.com/office/drawing/2014/main" id="{D6259A9A-11AF-417A-8438-DCEAC8EA1C66}"/>
              </a:ext>
            </a:extLst>
          </p:cNvPr>
          <p:cNvSpPr txBox="1">
            <a:spLocks/>
          </p:cNvSpPr>
          <p:nvPr/>
        </p:nvSpPr>
        <p:spPr bwMode="auto">
          <a:xfrm>
            <a:off x="0" y="375889"/>
            <a:ext cx="9144000" cy="38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accent6"/>
                </a:solidFill>
                <a:latin typeface="+mj-lt"/>
                <a:ea typeface="ＭＳ Ｐゴシック" pitchFamily="34" charset="-128"/>
                <a:cs typeface="MS PGothic"/>
              </a:defRPr>
            </a:lvl1pPr>
            <a:lvl2pPr algn="ctr" rtl="0" eaLnBrk="0" fontAlgn="base" hangingPunct="0">
              <a:spcBef>
                <a:spcPct val="0"/>
              </a:spcBef>
              <a:spcAft>
                <a:spcPct val="0"/>
              </a:spcAft>
              <a:defRPr sz="2700" b="1">
                <a:solidFill>
                  <a:srgbClr val="FFCC00"/>
                </a:solidFill>
                <a:latin typeface="Arial" charset="0"/>
                <a:ea typeface="ＭＳ Ｐゴシック" pitchFamily="34" charset="-128"/>
                <a:cs typeface="MS PGothic"/>
              </a:defRPr>
            </a:lvl2pPr>
            <a:lvl3pPr algn="ctr" rtl="0" eaLnBrk="0" fontAlgn="base" hangingPunct="0">
              <a:spcBef>
                <a:spcPct val="0"/>
              </a:spcBef>
              <a:spcAft>
                <a:spcPct val="0"/>
              </a:spcAft>
              <a:defRPr sz="2700" b="1">
                <a:solidFill>
                  <a:srgbClr val="FFCC00"/>
                </a:solidFill>
                <a:latin typeface="Arial" charset="0"/>
                <a:ea typeface="ＭＳ Ｐゴシック" pitchFamily="34" charset="-128"/>
                <a:cs typeface="MS PGothic"/>
              </a:defRPr>
            </a:lvl3pPr>
            <a:lvl4pPr algn="ctr" rtl="0" eaLnBrk="0" fontAlgn="base" hangingPunct="0">
              <a:spcBef>
                <a:spcPct val="0"/>
              </a:spcBef>
              <a:spcAft>
                <a:spcPct val="0"/>
              </a:spcAft>
              <a:defRPr sz="2700" b="1">
                <a:solidFill>
                  <a:srgbClr val="FFCC00"/>
                </a:solidFill>
                <a:latin typeface="Arial" charset="0"/>
                <a:ea typeface="ＭＳ Ｐゴシック" pitchFamily="34" charset="-128"/>
                <a:cs typeface="MS PGothic"/>
              </a:defRPr>
            </a:lvl4pPr>
            <a:lvl5pPr algn="ctr" rtl="0" eaLnBrk="0" fontAlgn="base" hangingPunct="0">
              <a:spcBef>
                <a:spcPct val="0"/>
              </a:spcBef>
              <a:spcAft>
                <a:spcPct val="0"/>
              </a:spcAft>
              <a:defRPr sz="2700" b="1">
                <a:solidFill>
                  <a:srgbClr val="FFCC00"/>
                </a:solidFill>
                <a:latin typeface="Arial" charset="0"/>
                <a:ea typeface="ＭＳ Ｐゴシック" pitchFamily="34" charset="-128"/>
                <a:cs typeface="MS PGothic"/>
              </a:defRPr>
            </a:lvl5pPr>
            <a:lvl6pPr marL="342900" algn="ctr" rtl="0" fontAlgn="base">
              <a:spcBef>
                <a:spcPct val="0"/>
              </a:spcBef>
              <a:spcAft>
                <a:spcPct val="0"/>
              </a:spcAft>
              <a:defRPr sz="2700" b="1">
                <a:solidFill>
                  <a:srgbClr val="FFCC00"/>
                </a:solidFill>
                <a:latin typeface="Arial" charset="0"/>
              </a:defRPr>
            </a:lvl6pPr>
            <a:lvl7pPr marL="685800" algn="ctr" rtl="0" fontAlgn="base">
              <a:spcBef>
                <a:spcPct val="0"/>
              </a:spcBef>
              <a:spcAft>
                <a:spcPct val="0"/>
              </a:spcAft>
              <a:defRPr sz="2700" b="1">
                <a:solidFill>
                  <a:srgbClr val="FFCC00"/>
                </a:solidFill>
                <a:latin typeface="Arial" charset="0"/>
              </a:defRPr>
            </a:lvl7pPr>
            <a:lvl8pPr marL="1028700" algn="ctr" rtl="0" fontAlgn="base">
              <a:spcBef>
                <a:spcPct val="0"/>
              </a:spcBef>
              <a:spcAft>
                <a:spcPct val="0"/>
              </a:spcAft>
              <a:defRPr sz="2700" b="1">
                <a:solidFill>
                  <a:srgbClr val="FFCC00"/>
                </a:solidFill>
                <a:latin typeface="Arial" charset="0"/>
              </a:defRPr>
            </a:lvl8pPr>
            <a:lvl9pPr marL="1371600" algn="ctr" rtl="0" fontAlgn="base">
              <a:spcBef>
                <a:spcPct val="0"/>
              </a:spcBef>
              <a:spcAft>
                <a:spcPct val="0"/>
              </a:spcAft>
              <a:defRPr sz="2700" b="1">
                <a:solidFill>
                  <a:srgbClr val="FFCC00"/>
                </a:solidFill>
                <a:latin typeface="Arial" charset="0"/>
              </a:defRPr>
            </a:lvl9pPr>
          </a:lstStyle>
          <a:p>
            <a:pPr defTabSz="914400"/>
            <a:r>
              <a:rPr lang="en-US" sz="2800" kern="0" dirty="0">
                <a:solidFill>
                  <a:schemeClr val="bg1"/>
                </a:solidFill>
              </a:rPr>
              <a:t>PEGASUS-TIMI 54 EU label </a:t>
            </a:r>
            <a:r>
              <a:rPr lang="en-US" sz="2800" kern="0" dirty="0" err="1">
                <a:solidFill>
                  <a:schemeClr val="bg1"/>
                </a:solidFill>
              </a:rPr>
              <a:t>popula</a:t>
            </a:r>
            <a:r>
              <a:rPr lang="cs-CZ" sz="2800" kern="0" dirty="0" err="1">
                <a:solidFill>
                  <a:schemeClr val="bg1"/>
                </a:solidFill>
              </a:rPr>
              <a:t>ce</a:t>
            </a:r>
            <a:r>
              <a:rPr lang="en-US" sz="2800" kern="0" dirty="0">
                <a:solidFill>
                  <a:schemeClr val="bg1"/>
                </a:solidFill>
              </a:rPr>
              <a:t>:</a:t>
            </a:r>
            <a:br>
              <a:rPr lang="en-US" sz="2800" kern="0" dirty="0">
                <a:solidFill>
                  <a:schemeClr val="bg1"/>
                </a:solidFill>
              </a:rPr>
            </a:br>
            <a:r>
              <a:rPr lang="cs-CZ" sz="1600" kern="0" dirty="0">
                <a:solidFill>
                  <a:schemeClr val="bg1"/>
                </a:solidFill>
              </a:rPr>
              <a:t>Primární a sekundární cíl– </a:t>
            </a:r>
            <a:r>
              <a:rPr lang="cs-CZ" sz="1600" b="0" kern="0" dirty="0">
                <a:solidFill>
                  <a:schemeClr val="bg1"/>
                </a:solidFill>
              </a:rPr>
              <a:t>pacienti ≤2 roky od kvalifikovaného IM nebo ≤1 rok od vysazení léčby inhibitorem receptoru pro ADP</a:t>
            </a:r>
            <a:endParaRPr lang="cs-CZ" sz="1600" kern="0" dirty="0">
              <a:solidFill>
                <a:schemeClr val="bg1"/>
              </a:solidFill>
            </a:endParaRPr>
          </a:p>
        </p:txBody>
      </p:sp>
    </p:spTree>
    <p:extLst>
      <p:ext uri="{BB962C8B-B14F-4D97-AF65-F5344CB8AC3E}">
        <p14:creationId xmlns:p14="http://schemas.microsoft.com/office/powerpoint/2010/main" val="203972065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3C439F01-2090-44BE-B68C-187700FDDD5F}"/>
              </a:ext>
            </a:extLst>
          </p:cNvPr>
          <p:cNvSpPr txBox="1">
            <a:spLocks/>
          </p:cNvSpPr>
          <p:nvPr/>
        </p:nvSpPr>
        <p:spPr>
          <a:xfrm>
            <a:off x="1411560" y="4191930"/>
            <a:ext cx="6400800" cy="847260"/>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cs-CZ" sz="2800" dirty="0">
              <a:solidFill>
                <a:schemeClr val="bg1">
                  <a:lumMod val="50000"/>
                </a:schemeClr>
              </a:solidFill>
            </a:endParaRPr>
          </a:p>
          <a:p>
            <a:pPr marL="0" indent="0">
              <a:buNone/>
            </a:pPr>
            <a:br>
              <a:rPr lang="cs-CZ" sz="2800" dirty="0">
                <a:solidFill>
                  <a:schemeClr val="bg1">
                    <a:lumMod val="50000"/>
                  </a:schemeClr>
                </a:solidFill>
              </a:rPr>
            </a:br>
            <a:endParaRPr lang="cs-CZ" sz="2800" dirty="0">
              <a:solidFill>
                <a:schemeClr val="bg1">
                  <a:lumMod val="50000"/>
                </a:schemeClr>
              </a:solidFill>
            </a:endParaRPr>
          </a:p>
        </p:txBody>
      </p:sp>
      <p:sp>
        <p:nvSpPr>
          <p:cNvPr id="4" name="TextovéPole 3"/>
          <p:cNvSpPr txBox="1"/>
          <p:nvPr/>
        </p:nvSpPr>
        <p:spPr>
          <a:xfrm>
            <a:off x="2155372" y="253777"/>
            <a:ext cx="5105400" cy="646331"/>
          </a:xfrm>
          <a:prstGeom prst="rect">
            <a:avLst/>
          </a:prstGeom>
          <a:noFill/>
        </p:spPr>
        <p:txBody>
          <a:bodyPr wrap="square" rtlCol="0">
            <a:spAutoFit/>
          </a:bodyPr>
          <a:lstStyle/>
          <a:p>
            <a:r>
              <a:rPr lang="cs-CZ" sz="3600" dirty="0">
                <a:solidFill>
                  <a:srgbClr val="FFFF00"/>
                </a:solidFill>
              </a:rPr>
              <a:t>Kazuistika</a:t>
            </a:r>
          </a:p>
        </p:txBody>
      </p:sp>
      <p:sp>
        <p:nvSpPr>
          <p:cNvPr id="5" name="TextovéPole 4"/>
          <p:cNvSpPr txBox="1"/>
          <p:nvPr/>
        </p:nvSpPr>
        <p:spPr>
          <a:xfrm>
            <a:off x="500743" y="1306286"/>
            <a:ext cx="8088086" cy="1938992"/>
          </a:xfrm>
          <a:prstGeom prst="rect">
            <a:avLst/>
          </a:prstGeom>
          <a:noFill/>
        </p:spPr>
        <p:txBody>
          <a:bodyPr wrap="square" rtlCol="0">
            <a:spAutoFit/>
          </a:bodyPr>
          <a:lstStyle/>
          <a:p>
            <a:r>
              <a:rPr lang="cs-CZ" sz="2400" dirty="0">
                <a:solidFill>
                  <a:schemeClr val="bg1"/>
                </a:solidFill>
              </a:rPr>
              <a:t>Od 35 let vyšší TK -  do roku 2018 antihypertenziva neužíval </a:t>
            </a:r>
          </a:p>
          <a:p>
            <a:endParaRPr lang="cs-CZ" sz="2400" dirty="0">
              <a:solidFill>
                <a:schemeClr val="bg1"/>
              </a:solidFill>
            </a:endParaRPr>
          </a:p>
          <a:p>
            <a:r>
              <a:rPr lang="cs-CZ" sz="2400" dirty="0">
                <a:solidFill>
                  <a:schemeClr val="bg1"/>
                </a:solidFill>
              </a:rPr>
              <a:t>Od cca 36 let celkový cholesterol 6,0 – 7,5 </a:t>
            </a:r>
            <a:r>
              <a:rPr lang="cs-CZ" sz="2400" dirty="0" err="1">
                <a:solidFill>
                  <a:schemeClr val="bg1"/>
                </a:solidFill>
              </a:rPr>
              <a:t>mmol</a:t>
            </a:r>
            <a:r>
              <a:rPr lang="cs-CZ" sz="2400" dirty="0">
                <a:solidFill>
                  <a:schemeClr val="bg1"/>
                </a:solidFill>
              </a:rPr>
              <a:t>/l, v V/2016 LDL 5,28 </a:t>
            </a:r>
            <a:r>
              <a:rPr lang="cs-CZ" sz="2400" dirty="0" err="1">
                <a:solidFill>
                  <a:schemeClr val="bg1"/>
                </a:solidFill>
              </a:rPr>
              <a:t>mmol</a:t>
            </a:r>
            <a:r>
              <a:rPr lang="cs-CZ" sz="2400" dirty="0">
                <a:solidFill>
                  <a:schemeClr val="bg1"/>
                </a:solidFill>
              </a:rPr>
              <a:t>/l, do roku 2018 bez </a:t>
            </a:r>
            <a:r>
              <a:rPr lang="cs-CZ" sz="2400" dirty="0" err="1">
                <a:solidFill>
                  <a:schemeClr val="bg1"/>
                </a:solidFill>
              </a:rPr>
              <a:t>hypolipidemik</a:t>
            </a:r>
            <a:endParaRPr lang="cs-CZ" dirty="0">
              <a:solidFill>
                <a:schemeClr val="bg1"/>
              </a:solidFill>
            </a:endParaRPr>
          </a:p>
        </p:txBody>
      </p:sp>
    </p:spTree>
    <p:extLst>
      <p:ext uri="{BB962C8B-B14F-4D97-AF65-F5344CB8AC3E}">
        <p14:creationId xmlns:p14="http://schemas.microsoft.com/office/powerpoint/2010/main" val="787294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406541"/>
            <a:ext cx="8702040" cy="857250"/>
          </a:xfrm>
        </p:spPr>
        <p:txBody>
          <a:bodyPr/>
          <a:lstStyle/>
          <a:p>
            <a:r>
              <a:rPr lang="en-US" sz="2800" dirty="0">
                <a:solidFill>
                  <a:schemeClr val="bg1"/>
                </a:solidFill>
              </a:rPr>
              <a:t>PEGASUS-TIMI 54 EU label </a:t>
            </a:r>
            <a:r>
              <a:rPr lang="en-US" sz="2800" dirty="0" err="1">
                <a:solidFill>
                  <a:schemeClr val="bg1"/>
                </a:solidFill>
              </a:rPr>
              <a:t>popula</a:t>
            </a:r>
            <a:r>
              <a:rPr lang="cs-CZ" sz="2800" dirty="0" err="1">
                <a:solidFill>
                  <a:schemeClr val="bg1"/>
                </a:solidFill>
              </a:rPr>
              <a:t>ce</a:t>
            </a:r>
            <a:r>
              <a:rPr lang="en-US" sz="2800" dirty="0">
                <a:solidFill>
                  <a:schemeClr val="bg1"/>
                </a:solidFill>
              </a:rPr>
              <a:t> </a:t>
            </a:r>
            <a:br>
              <a:rPr lang="cs-CZ" sz="1600" dirty="0">
                <a:solidFill>
                  <a:schemeClr val="bg1"/>
                </a:solidFill>
              </a:rPr>
            </a:br>
            <a:r>
              <a:rPr lang="cs-CZ" sz="1600" dirty="0">
                <a:solidFill>
                  <a:schemeClr val="bg1"/>
                </a:solidFill>
              </a:rPr>
              <a:t>Velké krvácivé příhody </a:t>
            </a:r>
            <a:r>
              <a:rPr lang="en-US" sz="1600" dirty="0">
                <a:solidFill>
                  <a:schemeClr val="bg1"/>
                </a:solidFill>
              </a:rPr>
              <a:t>– </a:t>
            </a:r>
            <a:r>
              <a:rPr lang="en-US" sz="1600" b="0" dirty="0">
                <a:solidFill>
                  <a:schemeClr val="bg1"/>
                </a:solidFill>
              </a:rPr>
              <a:t>pa</a:t>
            </a:r>
            <a:r>
              <a:rPr lang="cs-CZ" sz="1600" b="0" dirty="0">
                <a:solidFill>
                  <a:schemeClr val="bg1"/>
                </a:solidFill>
              </a:rPr>
              <a:t>c</a:t>
            </a:r>
            <a:r>
              <a:rPr lang="en-US" sz="1600" b="0" dirty="0" err="1">
                <a:solidFill>
                  <a:schemeClr val="bg1"/>
                </a:solidFill>
              </a:rPr>
              <a:t>ient</a:t>
            </a:r>
            <a:r>
              <a:rPr lang="cs-CZ" sz="1600" b="0" dirty="0">
                <a:solidFill>
                  <a:schemeClr val="bg1"/>
                </a:solidFill>
              </a:rPr>
              <a:t>i</a:t>
            </a:r>
            <a:r>
              <a:rPr lang="en-US" sz="1600" b="0" dirty="0">
                <a:solidFill>
                  <a:schemeClr val="bg1"/>
                </a:solidFill>
              </a:rPr>
              <a:t> ≤2 </a:t>
            </a:r>
            <a:r>
              <a:rPr lang="cs-CZ" sz="1600" b="0" dirty="0">
                <a:solidFill>
                  <a:schemeClr val="bg1"/>
                </a:solidFill>
              </a:rPr>
              <a:t>roky od kvalifikovaného IM nebo </a:t>
            </a:r>
            <a:r>
              <a:rPr lang="en-US" sz="1600" b="0" dirty="0">
                <a:solidFill>
                  <a:schemeClr val="bg1"/>
                </a:solidFill>
              </a:rPr>
              <a:t>≤1 </a:t>
            </a:r>
            <a:r>
              <a:rPr lang="cs-CZ" sz="1600" b="0" dirty="0">
                <a:solidFill>
                  <a:schemeClr val="bg1"/>
                </a:solidFill>
              </a:rPr>
              <a:t>rok</a:t>
            </a:r>
            <a:r>
              <a:rPr lang="en-US" sz="1600" b="0" dirty="0">
                <a:solidFill>
                  <a:schemeClr val="bg1"/>
                </a:solidFill>
              </a:rPr>
              <a:t> </a:t>
            </a:r>
            <a:r>
              <a:rPr lang="cs-CZ" sz="1600" b="0" dirty="0">
                <a:solidFill>
                  <a:schemeClr val="bg1"/>
                </a:solidFill>
              </a:rPr>
              <a:t>od vysazení léčby inhibitorem receptoru pro ADP</a:t>
            </a:r>
            <a:br>
              <a:rPr lang="en-US" sz="1600" dirty="0">
                <a:solidFill>
                  <a:schemeClr val="bg1"/>
                </a:solidFill>
              </a:rPr>
            </a:br>
            <a:endParaRPr lang="en-GB" sz="1600"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514094958"/>
              </p:ext>
            </p:extLst>
          </p:nvPr>
        </p:nvGraphicFramePr>
        <p:xfrm>
          <a:off x="624655" y="1796145"/>
          <a:ext cx="7528747" cy="2394855"/>
        </p:xfrm>
        <a:graphic>
          <a:graphicData uri="http://schemas.openxmlformats.org/drawingml/2006/table">
            <a:tbl>
              <a:tblPr firstRow="1">
                <a:tableStyleId>{3B4B98B0-60AC-42C2-AFA5-B58CD77FA1E5}</a:tableStyleId>
              </a:tblPr>
              <a:tblGrid>
                <a:gridCol w="2089959">
                  <a:extLst>
                    <a:ext uri="{9D8B030D-6E8A-4147-A177-3AD203B41FA5}">
                      <a16:colId xmlns:a16="http://schemas.microsoft.com/office/drawing/2014/main" val="20000"/>
                    </a:ext>
                  </a:extLst>
                </a:gridCol>
                <a:gridCol w="857673">
                  <a:extLst>
                    <a:ext uri="{9D8B030D-6E8A-4147-A177-3AD203B41FA5}">
                      <a16:colId xmlns:a16="http://schemas.microsoft.com/office/drawing/2014/main" val="20001"/>
                    </a:ext>
                  </a:extLst>
                </a:gridCol>
                <a:gridCol w="857673">
                  <a:extLst>
                    <a:ext uri="{9D8B030D-6E8A-4147-A177-3AD203B41FA5}">
                      <a16:colId xmlns:a16="http://schemas.microsoft.com/office/drawing/2014/main" val="20002"/>
                    </a:ext>
                  </a:extLst>
                </a:gridCol>
                <a:gridCol w="857673">
                  <a:extLst>
                    <a:ext uri="{9D8B030D-6E8A-4147-A177-3AD203B41FA5}">
                      <a16:colId xmlns:a16="http://schemas.microsoft.com/office/drawing/2014/main" val="20003"/>
                    </a:ext>
                  </a:extLst>
                </a:gridCol>
                <a:gridCol w="857673">
                  <a:extLst>
                    <a:ext uri="{9D8B030D-6E8A-4147-A177-3AD203B41FA5}">
                      <a16:colId xmlns:a16="http://schemas.microsoft.com/office/drawing/2014/main" val="1447070864"/>
                    </a:ext>
                  </a:extLst>
                </a:gridCol>
                <a:gridCol w="1317204">
                  <a:extLst>
                    <a:ext uri="{9D8B030D-6E8A-4147-A177-3AD203B41FA5}">
                      <a16:colId xmlns:a16="http://schemas.microsoft.com/office/drawing/2014/main" val="1730735848"/>
                    </a:ext>
                  </a:extLst>
                </a:gridCol>
                <a:gridCol w="690892">
                  <a:extLst>
                    <a:ext uri="{9D8B030D-6E8A-4147-A177-3AD203B41FA5}">
                      <a16:colId xmlns:a16="http://schemas.microsoft.com/office/drawing/2014/main" val="2441211126"/>
                    </a:ext>
                  </a:extLst>
                </a:gridCol>
              </a:tblGrid>
              <a:tr h="794949">
                <a:tc rowSpan="2">
                  <a:txBody>
                    <a:bodyPr/>
                    <a:lstStyle/>
                    <a:p>
                      <a:pPr algn="l">
                        <a:spcAft>
                          <a:spcPts val="0"/>
                        </a:spcAft>
                      </a:pPr>
                      <a:r>
                        <a:rPr lang="cs-CZ" sz="900" b="1" dirty="0">
                          <a:solidFill>
                            <a:schemeClr val="bg1"/>
                          </a:solidFill>
                          <a:latin typeface="+mn-lt"/>
                          <a:ea typeface="+mn-ea"/>
                        </a:rPr>
                        <a:t>Výsledky</a:t>
                      </a:r>
                      <a:endParaRPr lang="en-GB" sz="900" b="1" dirty="0">
                        <a:solidFill>
                          <a:schemeClr val="bg1"/>
                        </a:solidFill>
                        <a:latin typeface="+mn-lt"/>
                        <a:ea typeface="MS Mincho"/>
                      </a:endParaRPr>
                    </a:p>
                  </a:txBody>
                  <a:tcPr marL="54769" marR="54769" marT="0" marB="0" anchor="ctr">
                    <a:lnR w="3175"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gridSpan="2">
                  <a:txBody>
                    <a:bodyPr/>
                    <a:lstStyle/>
                    <a:p>
                      <a:pPr algn="ctr">
                        <a:spcAft>
                          <a:spcPts val="0"/>
                        </a:spcAft>
                      </a:pPr>
                      <a:r>
                        <a:rPr lang="en-US" sz="900" dirty="0">
                          <a:solidFill>
                            <a:srgbClr val="99CCFF"/>
                          </a:solidFill>
                        </a:rPr>
                        <a:t>Ticagrelor 60 mg </a:t>
                      </a:r>
                      <a:r>
                        <a:rPr lang="cs-CZ" sz="900" dirty="0">
                          <a:solidFill>
                            <a:srgbClr val="99CCFF"/>
                          </a:solidFill>
                        </a:rPr>
                        <a:t>2xdenně</a:t>
                      </a:r>
                      <a:endParaRPr lang="en-GB" sz="900" dirty="0">
                        <a:solidFill>
                          <a:srgbClr val="99CCFF"/>
                        </a:solidFill>
                      </a:endParaRPr>
                    </a:p>
                    <a:p>
                      <a:pPr algn="ctr">
                        <a:spcAft>
                          <a:spcPts val="0"/>
                        </a:spcAft>
                      </a:pPr>
                      <a:r>
                        <a:rPr lang="en-US" sz="900" dirty="0">
                          <a:solidFill>
                            <a:srgbClr val="99CCFF"/>
                          </a:solidFill>
                        </a:rPr>
                        <a:t>N=5322</a:t>
                      </a:r>
                      <a:endParaRPr lang="en-GB" sz="900" b="1" dirty="0">
                        <a:solidFill>
                          <a:srgbClr val="99CCFF"/>
                        </a:solidFill>
                        <a:latin typeface="+mn-lt"/>
                        <a:ea typeface="MS Mincho"/>
                      </a:endParaRPr>
                    </a:p>
                  </a:txBody>
                  <a:tcPr marL="54769" marR="54769"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a:spcAft>
                          <a:spcPts val="0"/>
                        </a:spcAft>
                      </a:pPr>
                      <a:endParaRPr lang="en-GB" sz="1200" b="1" dirty="0">
                        <a:solidFill>
                          <a:srgbClr val="99CCFF"/>
                        </a:solidFill>
                        <a:latin typeface="+mn-lt"/>
                        <a:ea typeface="MS Mincho"/>
                      </a:endParaRPr>
                    </a:p>
                  </a:txBody>
                  <a:tcPr marL="73025" marR="73025" marT="0" marB="0" anchor="ct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gridSpan="2">
                  <a:txBody>
                    <a:bodyPr/>
                    <a:lstStyle/>
                    <a:p>
                      <a:pPr algn="ctr">
                        <a:spcAft>
                          <a:spcPts val="0"/>
                        </a:spcAft>
                      </a:pPr>
                      <a:r>
                        <a:rPr lang="en-US" sz="900" dirty="0">
                          <a:solidFill>
                            <a:schemeClr val="accent4"/>
                          </a:solidFill>
                        </a:rPr>
                        <a:t>Placebo</a:t>
                      </a:r>
                      <a:endParaRPr lang="en-GB" sz="900" dirty="0">
                        <a:solidFill>
                          <a:schemeClr val="accent4"/>
                        </a:solidFill>
                      </a:endParaRPr>
                    </a:p>
                    <a:p>
                      <a:pPr algn="ctr">
                        <a:spcAft>
                          <a:spcPts val="0"/>
                        </a:spcAft>
                      </a:pPr>
                      <a:r>
                        <a:rPr lang="en-US" sz="900" dirty="0">
                          <a:solidFill>
                            <a:schemeClr val="accent4"/>
                          </a:solidFill>
                        </a:rPr>
                        <a:t>N=5331</a:t>
                      </a:r>
                      <a:endParaRPr lang="en-GB" sz="900" b="1" dirty="0">
                        <a:solidFill>
                          <a:schemeClr val="accent4"/>
                        </a:solidFill>
                        <a:latin typeface="+mn-lt"/>
                        <a:ea typeface="MS Mincho"/>
                      </a:endParaRPr>
                    </a:p>
                  </a:txBody>
                  <a:tcPr marL="54769" marR="54769"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a:spcAft>
                          <a:spcPts val="0"/>
                        </a:spcAft>
                      </a:pPr>
                      <a:endParaRPr lang="en-GB" sz="1200" b="1" dirty="0">
                        <a:solidFill>
                          <a:schemeClr val="bg2"/>
                        </a:solidFill>
                        <a:latin typeface="+mn-lt"/>
                        <a:ea typeface="MS Mincho"/>
                      </a:endParaRPr>
                    </a:p>
                  </a:txBody>
                  <a:tcPr marL="73025" marR="73025" marT="0" marB="0" anchor="ct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rowSpan="2">
                  <a:txBody>
                    <a:bodyPr/>
                    <a:lstStyle/>
                    <a:p>
                      <a:pPr algn="ctr">
                        <a:spcAft>
                          <a:spcPts val="0"/>
                        </a:spcAft>
                      </a:pPr>
                      <a:r>
                        <a:rPr lang="en-GB" sz="900" b="1" kern="1200" dirty="0">
                          <a:solidFill>
                            <a:schemeClr val="bg1"/>
                          </a:solidFill>
                          <a:latin typeface="+mn-lt"/>
                          <a:ea typeface="+mn-ea"/>
                          <a:cs typeface="+mn-cs"/>
                        </a:rPr>
                        <a:t>Hazard ratio </a:t>
                      </a:r>
                      <a:br>
                        <a:rPr lang="en-GB" sz="900" b="1" kern="1200" dirty="0">
                          <a:solidFill>
                            <a:schemeClr val="bg1"/>
                          </a:solidFill>
                          <a:latin typeface="+mn-lt"/>
                          <a:ea typeface="+mn-ea"/>
                          <a:cs typeface="+mn-cs"/>
                        </a:rPr>
                      </a:br>
                      <a:r>
                        <a:rPr lang="en-GB" sz="900" b="1" kern="1200" dirty="0">
                          <a:solidFill>
                            <a:schemeClr val="bg1"/>
                          </a:solidFill>
                          <a:latin typeface="+mn-lt"/>
                          <a:ea typeface="+mn-ea"/>
                          <a:cs typeface="+mn-cs"/>
                        </a:rPr>
                        <a:t>(95% CI)</a:t>
                      </a:r>
                    </a:p>
                  </a:txBody>
                  <a:tcPr marL="54769" marR="54769" marT="0" marB="0" anchor="ctr">
                    <a:lnL w="3175" cap="flat" cmpd="sng" algn="ctr">
                      <a:noFill/>
                      <a:prstDash val="solid"/>
                      <a:round/>
                      <a:headEnd type="none" w="med" len="med"/>
                      <a:tailEnd type="none" w="med" len="med"/>
                    </a:lnL>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rowSpan="2">
                  <a:txBody>
                    <a:bodyPr/>
                    <a:lstStyle/>
                    <a:p>
                      <a:pPr algn="ctr">
                        <a:spcAft>
                          <a:spcPts val="0"/>
                        </a:spcAft>
                      </a:pPr>
                      <a:r>
                        <a:rPr lang="en-GB" sz="900" b="1" i="1" kern="1200" dirty="0">
                          <a:solidFill>
                            <a:schemeClr val="bg1"/>
                          </a:solidFill>
                          <a:latin typeface="+mn-lt"/>
                          <a:ea typeface="+mn-ea"/>
                          <a:cs typeface="+mn-cs"/>
                        </a:rPr>
                        <a:t>P</a:t>
                      </a:r>
                      <a:r>
                        <a:rPr lang="en-GB" sz="900" b="1" kern="1200" dirty="0">
                          <a:solidFill>
                            <a:schemeClr val="bg1"/>
                          </a:solidFill>
                          <a:latin typeface="+mn-lt"/>
                          <a:ea typeface="+mn-ea"/>
                          <a:cs typeface="+mn-cs"/>
                        </a:rPr>
                        <a:t> </a:t>
                      </a:r>
                    </a:p>
                  </a:txBody>
                  <a:tcPr marL="54769" marR="54769" marT="0" marB="0" anchor="ct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690366">
                <a:tc vMerge="1">
                  <a:txBody>
                    <a:bodyPr/>
                    <a:lstStyle/>
                    <a:p>
                      <a:endParaRPr lang="en-GB"/>
                    </a:p>
                  </a:txBody>
                  <a:tcPr/>
                </a:tc>
                <a:tc>
                  <a:txBody>
                    <a:bodyPr/>
                    <a:lstStyle/>
                    <a:p>
                      <a:pPr algn="ctr">
                        <a:spcAft>
                          <a:spcPts val="0"/>
                        </a:spcAft>
                      </a:pPr>
                      <a:r>
                        <a:rPr lang="en-GB" sz="900" b="1" dirty="0">
                          <a:solidFill>
                            <a:srgbClr val="99CCFF"/>
                          </a:solidFill>
                          <a:latin typeface="+mn-lt"/>
                          <a:ea typeface="MS Mincho"/>
                        </a:rPr>
                        <a:t>n</a:t>
                      </a:r>
                    </a:p>
                  </a:txBody>
                  <a:tcPr marL="54769" marR="54769" marT="0" marB="0" anchor="ctr">
                    <a:lnL w="3175" cap="flat" cmpd="sng" algn="ctr">
                      <a:noFill/>
                      <a:prstDash val="solid"/>
                      <a:round/>
                      <a:headEnd type="none" w="med" len="med"/>
                      <a:tailEnd type="none" w="med" len="med"/>
                    </a:lnL>
                    <a:lnT w="3175"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marL="0" algn="ctr" defTabSz="914400" rtl="0" eaLnBrk="1" latinLnBrk="0" hangingPunct="1">
                        <a:spcAft>
                          <a:spcPts val="0"/>
                        </a:spcAft>
                      </a:pPr>
                      <a:r>
                        <a:rPr lang="en-GB" sz="900" b="1" kern="1200" dirty="0">
                          <a:solidFill>
                            <a:srgbClr val="99CCFF"/>
                          </a:solidFill>
                          <a:latin typeface="+mn-lt"/>
                          <a:ea typeface="MS Mincho"/>
                          <a:cs typeface="+mn-cs"/>
                        </a:rPr>
                        <a:t>3 year KM%</a:t>
                      </a:r>
                    </a:p>
                  </a:txBody>
                  <a:tcPr marL="54769" marR="54769" marT="0" marB="0" anchor="ctr">
                    <a:lnR w="3175"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marL="0" algn="ctr" defTabSz="914400" rtl="0" eaLnBrk="1" latinLnBrk="0" hangingPunct="1">
                        <a:spcAft>
                          <a:spcPts val="0"/>
                        </a:spcAft>
                      </a:pPr>
                      <a:r>
                        <a:rPr lang="en-GB" sz="900" b="1" kern="1200" dirty="0">
                          <a:solidFill>
                            <a:schemeClr val="accent4"/>
                          </a:solidFill>
                          <a:latin typeface="+mn-lt"/>
                          <a:ea typeface="MS Mincho"/>
                          <a:cs typeface="+mn-cs"/>
                        </a:rPr>
                        <a:t>n</a:t>
                      </a:r>
                    </a:p>
                  </a:txBody>
                  <a:tcPr marL="54769" marR="54769" marT="0" marB="0" anchor="ctr">
                    <a:lnL w="3175" cap="flat" cmpd="sng" algn="ctr">
                      <a:noFill/>
                      <a:prstDash val="solid"/>
                      <a:round/>
                      <a:headEnd type="none" w="med" len="med"/>
                      <a:tailEnd type="none" w="med" len="med"/>
                    </a:lnL>
                    <a:lnT w="3175"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spcAft>
                          <a:spcPts val="0"/>
                        </a:spcAft>
                      </a:pPr>
                      <a:r>
                        <a:rPr lang="en-GB" sz="900" b="1" dirty="0">
                          <a:solidFill>
                            <a:schemeClr val="accent4"/>
                          </a:solidFill>
                          <a:latin typeface="+mn-lt"/>
                          <a:ea typeface="MS Mincho"/>
                        </a:rPr>
                        <a:t>3 year KM%</a:t>
                      </a:r>
                    </a:p>
                  </a:txBody>
                  <a:tcPr marL="54769" marR="54769" marT="0" marB="0" anchor="ctr">
                    <a:lnR w="3175"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638003757"/>
                  </a:ext>
                </a:extLst>
              </a:tr>
              <a:tr h="454770">
                <a:tc>
                  <a:txBody>
                    <a:bodyPr/>
                    <a:lstStyle/>
                    <a:p>
                      <a:pPr marL="0" indent="0">
                        <a:lnSpc>
                          <a:spcPct val="100000"/>
                        </a:lnSpc>
                        <a:spcAft>
                          <a:spcPts val="0"/>
                        </a:spcAft>
                      </a:pPr>
                      <a:r>
                        <a:rPr lang="cs-CZ" sz="800" dirty="0">
                          <a:solidFill>
                            <a:schemeClr val="bg1"/>
                          </a:solidFill>
                        </a:rPr>
                        <a:t>TIMI velké krvácení</a:t>
                      </a:r>
                      <a:endParaRPr lang="en-GB" sz="800" dirty="0">
                        <a:solidFill>
                          <a:schemeClr val="bg1"/>
                        </a:solidFill>
                        <a:latin typeface="+mn-lt"/>
                        <a:ea typeface="MS Mincho"/>
                      </a:endParaRPr>
                    </a:p>
                  </a:txBody>
                  <a:tcPr marL="54769" marR="54769" marT="0" marB="0" anchor="ctr">
                    <a:lnT w="19050" cap="flat" cmpd="sng" algn="ctr">
                      <a:solidFill>
                        <a:schemeClr val="accent1"/>
                      </a:solidFill>
                      <a:prstDash val="solid"/>
                      <a:round/>
                      <a:headEnd type="none" w="med" len="med"/>
                      <a:tailEnd type="none" w="med" len="med"/>
                    </a:lnT>
                  </a:tcPr>
                </a:tc>
                <a:tc>
                  <a:txBody>
                    <a:bodyPr/>
                    <a:lstStyle/>
                    <a:p>
                      <a:pPr algn="ctr">
                        <a:lnSpc>
                          <a:spcPct val="100000"/>
                        </a:lnSpc>
                        <a:spcAft>
                          <a:spcPts val="0"/>
                        </a:spcAft>
                      </a:pPr>
                      <a:r>
                        <a:rPr lang="en-GB" sz="800" dirty="0">
                          <a:solidFill>
                            <a:schemeClr val="bg1"/>
                          </a:solidFill>
                          <a:latin typeface="+mn-lt"/>
                          <a:ea typeface="MS Mincho"/>
                        </a:rPr>
                        <a:t>94</a:t>
                      </a:r>
                    </a:p>
                  </a:txBody>
                  <a:tcPr marL="54769" marR="54769" marT="0" marB="0" anchor="ctr">
                    <a:lnT w="19050" cap="flat" cmpd="sng" algn="ctr">
                      <a:solidFill>
                        <a:schemeClr val="accent1"/>
                      </a:solidFill>
                      <a:prstDash val="solid"/>
                      <a:round/>
                      <a:headEnd type="none" w="med" len="med"/>
                      <a:tailEnd type="none" w="med" len="med"/>
                    </a:lnT>
                  </a:tcPr>
                </a:tc>
                <a:tc>
                  <a:txBody>
                    <a:bodyPr/>
                    <a:lstStyle/>
                    <a:p>
                      <a:pPr algn="ctr">
                        <a:lnSpc>
                          <a:spcPct val="100000"/>
                        </a:lnSpc>
                        <a:spcAft>
                          <a:spcPts val="0"/>
                        </a:spcAft>
                      </a:pPr>
                      <a:r>
                        <a:rPr lang="en-GB" sz="800" dirty="0">
                          <a:solidFill>
                            <a:schemeClr val="bg1"/>
                          </a:solidFill>
                          <a:latin typeface="+mn-lt"/>
                          <a:ea typeface="MS Mincho"/>
                        </a:rPr>
                        <a:t>2</a:t>
                      </a:r>
                      <a:r>
                        <a:rPr lang="cs-CZ" sz="800" dirty="0">
                          <a:solidFill>
                            <a:schemeClr val="bg1"/>
                          </a:solidFill>
                          <a:latin typeface="+mn-lt"/>
                          <a:ea typeface="MS Mincho"/>
                        </a:rPr>
                        <a:t>,</a:t>
                      </a:r>
                      <a:r>
                        <a:rPr lang="en-GB" sz="800" dirty="0">
                          <a:solidFill>
                            <a:schemeClr val="bg1"/>
                          </a:solidFill>
                          <a:latin typeface="+mn-lt"/>
                          <a:ea typeface="MS Mincho"/>
                        </a:rPr>
                        <a:t>5</a:t>
                      </a:r>
                    </a:p>
                  </a:txBody>
                  <a:tcPr marL="54769" marR="54769" marT="0" marB="0" anchor="ctr">
                    <a:lnT w="19050" cap="flat" cmpd="sng" algn="ctr">
                      <a:solidFill>
                        <a:schemeClr val="accent1"/>
                      </a:solidFill>
                      <a:prstDash val="solid"/>
                      <a:round/>
                      <a:headEnd type="none" w="med" len="med"/>
                      <a:tailEnd type="none" w="med" len="med"/>
                    </a:lnT>
                  </a:tcPr>
                </a:tc>
                <a:tc>
                  <a:txBody>
                    <a:bodyPr/>
                    <a:lstStyle/>
                    <a:p>
                      <a:pPr algn="ctr">
                        <a:lnSpc>
                          <a:spcPct val="100000"/>
                        </a:lnSpc>
                        <a:spcAft>
                          <a:spcPts val="0"/>
                        </a:spcAft>
                      </a:pPr>
                      <a:r>
                        <a:rPr lang="en-GB" sz="800" dirty="0">
                          <a:solidFill>
                            <a:schemeClr val="bg1"/>
                          </a:solidFill>
                          <a:latin typeface="+mn-lt"/>
                          <a:ea typeface="MS Mincho"/>
                        </a:rPr>
                        <a:t>43</a:t>
                      </a:r>
                    </a:p>
                  </a:txBody>
                  <a:tcPr marL="54769" marR="54769" marT="0" marB="0" anchor="ctr">
                    <a:lnT w="19050" cap="flat" cmpd="sng" algn="ctr">
                      <a:solidFill>
                        <a:schemeClr val="accent1"/>
                      </a:solidFill>
                      <a:prstDash val="solid"/>
                      <a:round/>
                      <a:headEnd type="none" w="med" len="med"/>
                      <a:tailEnd type="none" w="med" len="med"/>
                    </a:lnT>
                  </a:tcPr>
                </a:tc>
                <a:tc>
                  <a:txBody>
                    <a:bodyPr/>
                    <a:lstStyle/>
                    <a:p>
                      <a:pPr algn="ctr">
                        <a:lnSpc>
                          <a:spcPct val="100000"/>
                        </a:lnSpc>
                        <a:spcAft>
                          <a:spcPts val="0"/>
                        </a:spcAft>
                      </a:pPr>
                      <a:r>
                        <a:rPr lang="en-GB" sz="800" dirty="0">
                          <a:solidFill>
                            <a:schemeClr val="bg1"/>
                          </a:solidFill>
                          <a:latin typeface="+mn-lt"/>
                          <a:ea typeface="MS Mincho"/>
                        </a:rPr>
                        <a:t>1</a:t>
                      </a:r>
                      <a:r>
                        <a:rPr lang="cs-CZ" sz="800" dirty="0">
                          <a:solidFill>
                            <a:schemeClr val="bg1"/>
                          </a:solidFill>
                          <a:latin typeface="+mn-lt"/>
                          <a:ea typeface="MS Mincho"/>
                        </a:rPr>
                        <a:t>,</a:t>
                      </a:r>
                      <a:r>
                        <a:rPr lang="en-GB" sz="800" dirty="0">
                          <a:solidFill>
                            <a:schemeClr val="bg1"/>
                          </a:solidFill>
                          <a:latin typeface="+mn-lt"/>
                          <a:ea typeface="MS Mincho"/>
                        </a:rPr>
                        <a:t>1</a:t>
                      </a:r>
                    </a:p>
                  </a:txBody>
                  <a:tcPr marL="54769" marR="54769" marT="0" marB="0" anchor="ctr">
                    <a:lnT w="19050" cap="flat" cmpd="sng" algn="ctr">
                      <a:solidFill>
                        <a:schemeClr val="accent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bg1"/>
                          </a:solidFill>
                          <a:latin typeface="+mn-lt"/>
                          <a:ea typeface="MS Mincho"/>
                          <a:cs typeface="+mn-cs"/>
                        </a:rPr>
                        <a:t>2</a:t>
                      </a:r>
                      <a:r>
                        <a:rPr lang="cs-CZ" sz="800" kern="1200" dirty="0">
                          <a:solidFill>
                            <a:schemeClr val="bg1"/>
                          </a:solidFill>
                          <a:latin typeface="+mn-lt"/>
                          <a:ea typeface="MS Mincho"/>
                          <a:cs typeface="+mn-cs"/>
                        </a:rPr>
                        <a:t>,</a:t>
                      </a:r>
                      <a:r>
                        <a:rPr lang="en-US" sz="800" kern="1200" dirty="0">
                          <a:solidFill>
                            <a:schemeClr val="bg1"/>
                          </a:solidFill>
                          <a:latin typeface="+mn-lt"/>
                          <a:ea typeface="MS Mincho"/>
                          <a:cs typeface="+mn-cs"/>
                        </a:rPr>
                        <a:t>36 (1</a:t>
                      </a:r>
                      <a:r>
                        <a:rPr lang="cs-CZ" sz="800" kern="1200" dirty="0">
                          <a:solidFill>
                            <a:schemeClr val="bg1"/>
                          </a:solidFill>
                          <a:latin typeface="+mn-lt"/>
                          <a:ea typeface="MS Mincho"/>
                          <a:cs typeface="+mn-cs"/>
                        </a:rPr>
                        <a:t>,</a:t>
                      </a:r>
                      <a:r>
                        <a:rPr lang="en-US" sz="800" kern="1200" dirty="0">
                          <a:solidFill>
                            <a:schemeClr val="bg1"/>
                          </a:solidFill>
                          <a:latin typeface="+mn-lt"/>
                          <a:ea typeface="MS Mincho"/>
                          <a:cs typeface="+mn-cs"/>
                        </a:rPr>
                        <a:t>65–3</a:t>
                      </a:r>
                      <a:r>
                        <a:rPr lang="cs-CZ" sz="800" kern="1200" dirty="0">
                          <a:solidFill>
                            <a:schemeClr val="bg1"/>
                          </a:solidFill>
                          <a:latin typeface="+mn-lt"/>
                          <a:ea typeface="MS Mincho"/>
                          <a:cs typeface="+mn-cs"/>
                        </a:rPr>
                        <a:t>,</a:t>
                      </a:r>
                      <a:r>
                        <a:rPr lang="en-US" sz="800" kern="1200" dirty="0">
                          <a:solidFill>
                            <a:schemeClr val="bg1"/>
                          </a:solidFill>
                          <a:latin typeface="+mn-lt"/>
                          <a:ea typeface="MS Mincho"/>
                          <a:cs typeface="+mn-cs"/>
                        </a:rPr>
                        <a:t>39)</a:t>
                      </a:r>
                    </a:p>
                  </a:txBody>
                  <a:tcPr marL="54769" marR="54769" marT="0" marB="0" anchor="ctr">
                    <a:lnT w="19050" cap="flat" cmpd="sng" algn="ctr">
                      <a:solidFill>
                        <a:schemeClr val="accent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bg1"/>
                          </a:solidFill>
                          <a:latin typeface="+mn-lt"/>
                          <a:ea typeface="MS Mincho"/>
                          <a:cs typeface="+mn-cs"/>
                        </a:rPr>
                        <a:t>&lt;0</a:t>
                      </a:r>
                      <a:r>
                        <a:rPr lang="cs-CZ" sz="800" kern="1200" dirty="0">
                          <a:solidFill>
                            <a:schemeClr val="bg1"/>
                          </a:solidFill>
                          <a:latin typeface="+mn-lt"/>
                          <a:ea typeface="MS Mincho"/>
                          <a:cs typeface="+mn-cs"/>
                        </a:rPr>
                        <a:t>,</a:t>
                      </a:r>
                      <a:r>
                        <a:rPr lang="en-US" sz="800" kern="1200" dirty="0">
                          <a:solidFill>
                            <a:schemeClr val="bg1"/>
                          </a:solidFill>
                          <a:latin typeface="+mn-lt"/>
                          <a:ea typeface="MS Mincho"/>
                          <a:cs typeface="+mn-cs"/>
                        </a:rPr>
                        <a:t>0001</a:t>
                      </a:r>
                    </a:p>
                  </a:txBody>
                  <a:tcPr marL="54769" marR="54769" marT="0" marB="0" anchor="ctr">
                    <a:lnT w="190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2"/>
                  </a:ext>
                </a:extLst>
              </a:tr>
              <a:tr h="454770">
                <a:tc>
                  <a:txBody>
                    <a:bodyPr/>
                    <a:lstStyle/>
                    <a:p>
                      <a:pPr>
                        <a:lnSpc>
                          <a:spcPct val="100000"/>
                        </a:lnSpc>
                        <a:spcAft>
                          <a:spcPts val="0"/>
                        </a:spcAft>
                      </a:pPr>
                      <a:r>
                        <a:rPr lang="cs-CZ" sz="800" dirty="0">
                          <a:solidFill>
                            <a:schemeClr val="bg1"/>
                          </a:solidFill>
                          <a:latin typeface="+mn-lt"/>
                          <a:ea typeface="+mn-ea"/>
                        </a:rPr>
                        <a:t>Fatální a intrakraniální krvácení</a:t>
                      </a:r>
                      <a:endParaRPr lang="en-GB" sz="800" dirty="0">
                        <a:solidFill>
                          <a:schemeClr val="bg1"/>
                        </a:solidFill>
                        <a:latin typeface="+mn-lt"/>
                        <a:ea typeface="MS Mincho"/>
                      </a:endParaRPr>
                    </a:p>
                  </a:txBody>
                  <a:tcPr marL="54769" marR="54769" marT="0" marB="0" anchor="ctr"/>
                </a:tc>
                <a:tc>
                  <a:txBody>
                    <a:bodyPr/>
                    <a:lstStyle/>
                    <a:p>
                      <a:pPr algn="ctr">
                        <a:lnSpc>
                          <a:spcPct val="100000"/>
                        </a:lnSpc>
                        <a:spcAft>
                          <a:spcPts val="0"/>
                        </a:spcAft>
                      </a:pPr>
                      <a:r>
                        <a:rPr lang="en-GB" sz="800" dirty="0">
                          <a:solidFill>
                            <a:schemeClr val="bg1"/>
                          </a:solidFill>
                          <a:latin typeface="+mn-lt"/>
                          <a:ea typeface="MS Mincho"/>
                        </a:rPr>
                        <a:t>27</a:t>
                      </a:r>
                    </a:p>
                  </a:txBody>
                  <a:tcPr marL="54769" marR="54769" marT="0" marB="0" anchor="ctr"/>
                </a:tc>
                <a:tc>
                  <a:txBody>
                    <a:bodyPr/>
                    <a:lstStyle/>
                    <a:p>
                      <a:pPr algn="ctr">
                        <a:lnSpc>
                          <a:spcPct val="100000"/>
                        </a:lnSpc>
                        <a:spcAft>
                          <a:spcPts val="0"/>
                        </a:spcAft>
                      </a:pPr>
                      <a:r>
                        <a:rPr lang="en-GB" sz="800" dirty="0">
                          <a:solidFill>
                            <a:schemeClr val="bg1"/>
                          </a:solidFill>
                          <a:latin typeface="+mn-lt"/>
                          <a:ea typeface="MS Mincho"/>
                        </a:rPr>
                        <a:t>0</a:t>
                      </a:r>
                      <a:r>
                        <a:rPr lang="cs-CZ" sz="800" dirty="0">
                          <a:solidFill>
                            <a:schemeClr val="bg1"/>
                          </a:solidFill>
                          <a:latin typeface="+mn-lt"/>
                          <a:ea typeface="MS Mincho"/>
                        </a:rPr>
                        <a:t>,</a:t>
                      </a:r>
                      <a:r>
                        <a:rPr lang="en-GB" sz="800" dirty="0">
                          <a:solidFill>
                            <a:schemeClr val="bg1"/>
                          </a:solidFill>
                          <a:latin typeface="+mn-lt"/>
                          <a:ea typeface="MS Mincho"/>
                        </a:rPr>
                        <a:t>8</a:t>
                      </a:r>
                    </a:p>
                  </a:txBody>
                  <a:tcPr marL="54769" marR="54769" marT="0" marB="0" anchor="ctr"/>
                </a:tc>
                <a:tc>
                  <a:txBody>
                    <a:bodyPr/>
                    <a:lstStyle/>
                    <a:p>
                      <a:pPr algn="ctr">
                        <a:lnSpc>
                          <a:spcPct val="100000"/>
                        </a:lnSpc>
                        <a:spcAft>
                          <a:spcPts val="0"/>
                        </a:spcAft>
                      </a:pPr>
                      <a:r>
                        <a:rPr lang="en-GB" sz="800" dirty="0">
                          <a:solidFill>
                            <a:schemeClr val="bg1"/>
                          </a:solidFill>
                          <a:latin typeface="+mn-lt"/>
                          <a:ea typeface="MS Mincho"/>
                        </a:rPr>
                        <a:t>25</a:t>
                      </a:r>
                    </a:p>
                  </a:txBody>
                  <a:tcPr marL="54769" marR="54769" marT="0" marB="0" anchor="ctr"/>
                </a:tc>
                <a:tc>
                  <a:txBody>
                    <a:bodyPr/>
                    <a:lstStyle/>
                    <a:p>
                      <a:pPr algn="ctr">
                        <a:lnSpc>
                          <a:spcPct val="100000"/>
                        </a:lnSpc>
                        <a:spcAft>
                          <a:spcPts val="0"/>
                        </a:spcAft>
                      </a:pPr>
                      <a:r>
                        <a:rPr lang="en-GB" sz="800" dirty="0">
                          <a:solidFill>
                            <a:schemeClr val="bg1"/>
                          </a:solidFill>
                          <a:latin typeface="+mn-lt"/>
                          <a:ea typeface="MS Mincho"/>
                        </a:rPr>
                        <a:t>0</a:t>
                      </a:r>
                      <a:r>
                        <a:rPr lang="cs-CZ" sz="800" dirty="0">
                          <a:solidFill>
                            <a:schemeClr val="bg1"/>
                          </a:solidFill>
                          <a:latin typeface="+mn-lt"/>
                          <a:ea typeface="MS Mincho"/>
                        </a:rPr>
                        <a:t>,</a:t>
                      </a:r>
                      <a:r>
                        <a:rPr lang="en-GB" sz="800" dirty="0">
                          <a:solidFill>
                            <a:schemeClr val="bg1"/>
                          </a:solidFill>
                          <a:latin typeface="+mn-lt"/>
                          <a:ea typeface="MS Mincho"/>
                        </a:rPr>
                        <a:t>7</a:t>
                      </a:r>
                    </a:p>
                  </a:txBody>
                  <a:tcPr marL="54769" marR="5476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bg1"/>
                          </a:solidFill>
                          <a:latin typeface="+mn-lt"/>
                          <a:ea typeface="MS Mincho"/>
                          <a:cs typeface="+mn-cs"/>
                        </a:rPr>
                        <a:t>1</a:t>
                      </a:r>
                      <a:r>
                        <a:rPr lang="cs-CZ" sz="800" kern="1200" dirty="0">
                          <a:solidFill>
                            <a:schemeClr val="bg1"/>
                          </a:solidFill>
                          <a:latin typeface="+mn-lt"/>
                          <a:ea typeface="MS Mincho"/>
                          <a:cs typeface="+mn-cs"/>
                        </a:rPr>
                        <a:t>,</a:t>
                      </a:r>
                      <a:r>
                        <a:rPr lang="en-US" sz="800" kern="1200" dirty="0">
                          <a:solidFill>
                            <a:schemeClr val="bg1"/>
                          </a:solidFill>
                          <a:latin typeface="+mn-lt"/>
                          <a:ea typeface="MS Mincho"/>
                          <a:cs typeface="+mn-cs"/>
                        </a:rPr>
                        <a:t>17 (0</a:t>
                      </a:r>
                      <a:r>
                        <a:rPr lang="cs-CZ" sz="800" kern="1200" dirty="0">
                          <a:solidFill>
                            <a:schemeClr val="bg1"/>
                          </a:solidFill>
                          <a:latin typeface="+mn-lt"/>
                          <a:ea typeface="MS Mincho"/>
                          <a:cs typeface="+mn-cs"/>
                        </a:rPr>
                        <a:t>,</a:t>
                      </a:r>
                      <a:r>
                        <a:rPr lang="en-US" sz="800" kern="1200" dirty="0">
                          <a:solidFill>
                            <a:schemeClr val="bg1"/>
                          </a:solidFill>
                          <a:latin typeface="+mn-lt"/>
                          <a:ea typeface="MS Mincho"/>
                          <a:cs typeface="+mn-cs"/>
                        </a:rPr>
                        <a:t>68–2</a:t>
                      </a:r>
                      <a:r>
                        <a:rPr lang="cs-CZ" sz="800" kern="1200" dirty="0">
                          <a:solidFill>
                            <a:schemeClr val="bg1"/>
                          </a:solidFill>
                          <a:latin typeface="+mn-lt"/>
                          <a:ea typeface="MS Mincho"/>
                          <a:cs typeface="+mn-cs"/>
                        </a:rPr>
                        <a:t>,</a:t>
                      </a:r>
                      <a:r>
                        <a:rPr lang="en-US" sz="800" kern="1200" dirty="0">
                          <a:solidFill>
                            <a:schemeClr val="bg1"/>
                          </a:solidFill>
                          <a:latin typeface="+mn-lt"/>
                          <a:ea typeface="MS Mincho"/>
                          <a:cs typeface="+mn-cs"/>
                        </a:rPr>
                        <a:t>01)</a:t>
                      </a:r>
                    </a:p>
                  </a:txBody>
                  <a:tcPr marL="54769" marR="5476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bg1"/>
                          </a:solidFill>
                          <a:latin typeface="+mn-lt"/>
                          <a:ea typeface="MS Mincho"/>
                          <a:cs typeface="+mn-cs"/>
                        </a:rPr>
                        <a:t>0</a:t>
                      </a:r>
                      <a:r>
                        <a:rPr lang="cs-CZ" sz="800" kern="1200" dirty="0">
                          <a:solidFill>
                            <a:schemeClr val="bg1"/>
                          </a:solidFill>
                          <a:latin typeface="+mn-lt"/>
                          <a:ea typeface="MS Mincho"/>
                          <a:cs typeface="+mn-cs"/>
                        </a:rPr>
                        <a:t>,</a:t>
                      </a:r>
                      <a:r>
                        <a:rPr lang="en-US" sz="800" kern="1200" dirty="0">
                          <a:solidFill>
                            <a:schemeClr val="bg1"/>
                          </a:solidFill>
                          <a:latin typeface="+mn-lt"/>
                          <a:ea typeface="MS Mincho"/>
                          <a:cs typeface="+mn-cs"/>
                        </a:rPr>
                        <a:t>58</a:t>
                      </a:r>
                    </a:p>
                  </a:txBody>
                  <a:tcPr marL="54769" marR="54769" marT="0" marB="0" anchor="ctr"/>
                </a:tc>
                <a:extLst>
                  <a:ext uri="{0D108BD9-81ED-4DB2-BD59-A6C34878D82A}">
                    <a16:rowId xmlns:a16="http://schemas.microsoft.com/office/drawing/2014/main" val="10007"/>
                  </a:ext>
                </a:extLst>
              </a:tr>
            </a:tbl>
          </a:graphicData>
        </a:graphic>
      </p:graphicFrame>
      <p:sp>
        <p:nvSpPr>
          <p:cNvPr id="6" name="Text Placeholder 5"/>
          <p:cNvSpPr txBox="1">
            <a:spLocks/>
          </p:cNvSpPr>
          <p:nvPr/>
        </p:nvSpPr>
        <p:spPr>
          <a:xfrm>
            <a:off x="1337072" y="4725162"/>
            <a:ext cx="3248025" cy="161830"/>
          </a:xfrm>
          <a:prstGeom prst="rect">
            <a:avLst/>
          </a:prstGeom>
        </p:spPr>
        <p:txBody>
          <a:bodyPr/>
          <a:lstStyle>
            <a:lvl1pPr marL="342900" indent="-342900" algn="l" rtl="0" eaLnBrk="0" fontAlgn="base" hangingPunct="0">
              <a:spcBef>
                <a:spcPts val="1200"/>
              </a:spcBef>
              <a:spcAft>
                <a:spcPct val="0"/>
              </a:spcAft>
              <a:buClr>
                <a:srgbClr val="FFCC00"/>
              </a:buClr>
              <a:buChar char="•"/>
              <a:defRPr sz="2400">
                <a:solidFill>
                  <a:schemeClr val="bg1"/>
                </a:solidFill>
                <a:latin typeface="+mn-lt"/>
                <a:ea typeface="ＭＳ Ｐゴシック" pitchFamily="34" charset="-128"/>
                <a:cs typeface="MS PGothic"/>
              </a:defRPr>
            </a:lvl1pPr>
            <a:lvl2pPr marL="742950" indent="-285750" algn="l" rtl="0" eaLnBrk="0" fontAlgn="base" hangingPunct="0">
              <a:spcBef>
                <a:spcPts val="1200"/>
              </a:spcBef>
              <a:spcAft>
                <a:spcPct val="0"/>
              </a:spcAft>
              <a:buChar char="–"/>
              <a:defRPr sz="2000">
                <a:solidFill>
                  <a:schemeClr val="bg1"/>
                </a:solidFill>
                <a:latin typeface="+mn-lt"/>
                <a:ea typeface="ＭＳ Ｐゴシック" pitchFamily="34" charset="-128"/>
                <a:cs typeface="MS PGothic"/>
              </a:defRPr>
            </a:lvl2pPr>
            <a:lvl3pPr marL="1143000" indent="-228600" algn="l" rtl="0" eaLnBrk="0" fontAlgn="base" hangingPunct="0">
              <a:spcBef>
                <a:spcPts val="1200"/>
              </a:spcBef>
              <a:spcAft>
                <a:spcPct val="0"/>
              </a:spcAft>
              <a:buChar char="•"/>
              <a:defRPr sz="1700">
                <a:solidFill>
                  <a:schemeClr val="bg1"/>
                </a:solidFill>
                <a:latin typeface="+mn-lt"/>
                <a:ea typeface="ＭＳ Ｐゴシック" pitchFamily="34" charset="-128"/>
                <a:cs typeface="MS PGothic"/>
              </a:defRPr>
            </a:lvl3pPr>
            <a:lvl4pPr marL="1600200" indent="-228600" algn="l" rtl="0" eaLnBrk="0" fontAlgn="base" hangingPunct="0">
              <a:spcBef>
                <a:spcPts val="1200"/>
              </a:spcBef>
              <a:spcAft>
                <a:spcPct val="0"/>
              </a:spcAft>
              <a:buChar char="–"/>
              <a:defRPr sz="1500">
                <a:solidFill>
                  <a:schemeClr val="bg1"/>
                </a:solidFill>
                <a:latin typeface="+mn-lt"/>
                <a:ea typeface="ＭＳ Ｐゴシック" pitchFamily="34" charset="-128"/>
                <a:cs typeface="MS PGothic"/>
              </a:defRPr>
            </a:lvl4pPr>
            <a:lvl5pPr marL="2057400" indent="-228600" algn="l" rtl="0" eaLnBrk="0" fontAlgn="base" hangingPunct="0">
              <a:spcBef>
                <a:spcPts val="1200"/>
              </a:spcBef>
              <a:spcAft>
                <a:spcPct val="0"/>
              </a:spcAft>
              <a:buChar char="»"/>
              <a:defRPr sz="1300">
                <a:solidFill>
                  <a:schemeClr val="bg1"/>
                </a:solidFill>
                <a:latin typeface="+mn-lt"/>
                <a:ea typeface="ＭＳ Ｐゴシック" pitchFamily="34" charset="-128"/>
                <a:cs typeface="MS PGothic"/>
              </a:defRPr>
            </a:lvl5pPr>
            <a:lvl6pPr marL="2514600" indent="-228600" algn="l" rtl="0" fontAlgn="base">
              <a:spcBef>
                <a:spcPct val="20000"/>
              </a:spcBef>
              <a:spcAft>
                <a:spcPct val="0"/>
              </a:spcAft>
              <a:buChar char="»"/>
              <a:defRPr sz="1300">
                <a:solidFill>
                  <a:schemeClr val="bg1"/>
                </a:solidFill>
                <a:latin typeface="+mn-lt"/>
              </a:defRPr>
            </a:lvl6pPr>
            <a:lvl7pPr marL="2971800" indent="-228600" algn="l" rtl="0" fontAlgn="base">
              <a:spcBef>
                <a:spcPct val="20000"/>
              </a:spcBef>
              <a:spcAft>
                <a:spcPct val="0"/>
              </a:spcAft>
              <a:buChar char="»"/>
              <a:defRPr sz="1300">
                <a:solidFill>
                  <a:schemeClr val="bg1"/>
                </a:solidFill>
                <a:latin typeface="+mn-lt"/>
              </a:defRPr>
            </a:lvl7pPr>
            <a:lvl8pPr marL="3429000" indent="-228600" algn="l" rtl="0" fontAlgn="base">
              <a:spcBef>
                <a:spcPct val="20000"/>
              </a:spcBef>
              <a:spcAft>
                <a:spcPct val="0"/>
              </a:spcAft>
              <a:buChar char="»"/>
              <a:defRPr sz="1300">
                <a:solidFill>
                  <a:schemeClr val="bg1"/>
                </a:solidFill>
                <a:latin typeface="+mn-lt"/>
              </a:defRPr>
            </a:lvl8pPr>
            <a:lvl9pPr marL="3886200" indent="-228600" algn="l" rtl="0" fontAlgn="base">
              <a:spcBef>
                <a:spcPct val="20000"/>
              </a:spcBef>
              <a:spcAft>
                <a:spcPct val="0"/>
              </a:spcAft>
              <a:buChar char="»"/>
              <a:defRPr sz="1300">
                <a:solidFill>
                  <a:schemeClr val="bg1"/>
                </a:solidFill>
                <a:latin typeface="+mn-lt"/>
              </a:defRPr>
            </a:lvl9pPr>
          </a:lstStyle>
          <a:p>
            <a:pPr marL="0" indent="0" defTabSz="685800">
              <a:spcBef>
                <a:spcPts val="900"/>
              </a:spcBef>
              <a:buNone/>
            </a:pPr>
            <a:endParaRPr lang="en-GB" sz="750" kern="0" dirty="0">
              <a:solidFill>
                <a:srgbClr val="FF0000"/>
              </a:solidFill>
              <a:latin typeface="Arial"/>
            </a:endParaRPr>
          </a:p>
        </p:txBody>
      </p:sp>
      <p:sp>
        <p:nvSpPr>
          <p:cNvPr id="7" name="Text Placeholder 5"/>
          <p:cNvSpPr txBox="1">
            <a:spLocks/>
          </p:cNvSpPr>
          <p:nvPr/>
        </p:nvSpPr>
        <p:spPr>
          <a:xfrm>
            <a:off x="106680" y="4822144"/>
            <a:ext cx="5228758" cy="64848"/>
          </a:xfrm>
          <a:prstGeom prst="rect">
            <a:avLst/>
          </a:prstGeom>
        </p:spPr>
        <p:txBody>
          <a:bodyPr/>
          <a:lstStyle>
            <a:lvl1pPr marL="342900" indent="-342900" algn="l" rtl="0" eaLnBrk="0" fontAlgn="base" hangingPunct="0">
              <a:spcBef>
                <a:spcPts val="1200"/>
              </a:spcBef>
              <a:spcAft>
                <a:spcPct val="0"/>
              </a:spcAft>
              <a:buClr>
                <a:srgbClr val="FFCC00"/>
              </a:buClr>
              <a:buChar char="•"/>
              <a:defRPr sz="2400">
                <a:solidFill>
                  <a:schemeClr val="bg1"/>
                </a:solidFill>
                <a:latin typeface="+mn-lt"/>
                <a:ea typeface="ＭＳ Ｐゴシック" pitchFamily="34" charset="-128"/>
                <a:cs typeface="MS PGothic"/>
              </a:defRPr>
            </a:lvl1pPr>
            <a:lvl2pPr marL="742950" indent="-285750" algn="l" rtl="0" eaLnBrk="0" fontAlgn="base" hangingPunct="0">
              <a:spcBef>
                <a:spcPts val="1200"/>
              </a:spcBef>
              <a:spcAft>
                <a:spcPct val="0"/>
              </a:spcAft>
              <a:buChar char="–"/>
              <a:defRPr sz="2000">
                <a:solidFill>
                  <a:schemeClr val="bg1"/>
                </a:solidFill>
                <a:latin typeface="+mn-lt"/>
                <a:ea typeface="ＭＳ Ｐゴシック" pitchFamily="34" charset="-128"/>
                <a:cs typeface="MS PGothic"/>
              </a:defRPr>
            </a:lvl2pPr>
            <a:lvl3pPr marL="1143000" indent="-228600" algn="l" rtl="0" eaLnBrk="0" fontAlgn="base" hangingPunct="0">
              <a:spcBef>
                <a:spcPts val="1200"/>
              </a:spcBef>
              <a:spcAft>
                <a:spcPct val="0"/>
              </a:spcAft>
              <a:buChar char="•"/>
              <a:defRPr sz="1700">
                <a:solidFill>
                  <a:schemeClr val="bg1"/>
                </a:solidFill>
                <a:latin typeface="+mn-lt"/>
                <a:ea typeface="ＭＳ Ｐゴシック" pitchFamily="34" charset="-128"/>
                <a:cs typeface="MS PGothic"/>
              </a:defRPr>
            </a:lvl3pPr>
            <a:lvl4pPr marL="1600200" indent="-228600" algn="l" rtl="0" eaLnBrk="0" fontAlgn="base" hangingPunct="0">
              <a:spcBef>
                <a:spcPts val="1200"/>
              </a:spcBef>
              <a:spcAft>
                <a:spcPct val="0"/>
              </a:spcAft>
              <a:buChar char="–"/>
              <a:defRPr sz="1500">
                <a:solidFill>
                  <a:schemeClr val="bg1"/>
                </a:solidFill>
                <a:latin typeface="+mn-lt"/>
                <a:ea typeface="ＭＳ Ｐゴシック" pitchFamily="34" charset="-128"/>
                <a:cs typeface="MS PGothic"/>
              </a:defRPr>
            </a:lvl4pPr>
            <a:lvl5pPr marL="2057400" indent="-228600" algn="l" rtl="0" eaLnBrk="0" fontAlgn="base" hangingPunct="0">
              <a:spcBef>
                <a:spcPts val="1200"/>
              </a:spcBef>
              <a:spcAft>
                <a:spcPct val="0"/>
              </a:spcAft>
              <a:buChar char="»"/>
              <a:defRPr sz="1300">
                <a:solidFill>
                  <a:schemeClr val="bg1"/>
                </a:solidFill>
                <a:latin typeface="+mn-lt"/>
                <a:ea typeface="ＭＳ Ｐゴシック" pitchFamily="34" charset="-128"/>
                <a:cs typeface="MS PGothic"/>
              </a:defRPr>
            </a:lvl5pPr>
            <a:lvl6pPr marL="2514600" indent="-228600" algn="l" rtl="0" fontAlgn="base">
              <a:spcBef>
                <a:spcPct val="20000"/>
              </a:spcBef>
              <a:spcAft>
                <a:spcPct val="0"/>
              </a:spcAft>
              <a:buChar char="»"/>
              <a:defRPr sz="1300">
                <a:solidFill>
                  <a:schemeClr val="bg1"/>
                </a:solidFill>
                <a:latin typeface="+mn-lt"/>
              </a:defRPr>
            </a:lvl6pPr>
            <a:lvl7pPr marL="2971800" indent="-228600" algn="l" rtl="0" fontAlgn="base">
              <a:spcBef>
                <a:spcPct val="20000"/>
              </a:spcBef>
              <a:spcAft>
                <a:spcPct val="0"/>
              </a:spcAft>
              <a:buChar char="»"/>
              <a:defRPr sz="1300">
                <a:solidFill>
                  <a:schemeClr val="bg1"/>
                </a:solidFill>
                <a:latin typeface="+mn-lt"/>
              </a:defRPr>
            </a:lvl7pPr>
            <a:lvl8pPr marL="3429000" indent="-228600" algn="l" rtl="0" fontAlgn="base">
              <a:spcBef>
                <a:spcPct val="20000"/>
              </a:spcBef>
              <a:spcAft>
                <a:spcPct val="0"/>
              </a:spcAft>
              <a:buChar char="»"/>
              <a:defRPr sz="1300">
                <a:solidFill>
                  <a:schemeClr val="bg1"/>
                </a:solidFill>
                <a:latin typeface="+mn-lt"/>
              </a:defRPr>
            </a:lvl8pPr>
            <a:lvl9pPr marL="3886200" indent="-228600" algn="l" rtl="0" fontAlgn="base">
              <a:spcBef>
                <a:spcPct val="20000"/>
              </a:spcBef>
              <a:spcAft>
                <a:spcPct val="0"/>
              </a:spcAft>
              <a:buChar char="»"/>
              <a:defRPr sz="1300">
                <a:solidFill>
                  <a:schemeClr val="bg1"/>
                </a:solidFill>
                <a:latin typeface="+mn-lt"/>
              </a:defRPr>
            </a:lvl9pPr>
          </a:lstStyle>
          <a:p>
            <a:pPr marL="0" indent="0" defTabSz="685800">
              <a:spcBef>
                <a:spcPts val="900"/>
              </a:spcBef>
              <a:buNone/>
            </a:pPr>
            <a:r>
              <a:rPr lang="en-US" sz="750" kern="0" dirty="0" err="1">
                <a:solidFill>
                  <a:srgbClr val="FFFFFF"/>
                </a:solidFill>
                <a:latin typeface="Arial"/>
              </a:rPr>
              <a:t>Dellborg</a:t>
            </a:r>
            <a:r>
              <a:rPr lang="en-US" sz="750" kern="0" dirty="0">
                <a:solidFill>
                  <a:srgbClr val="FFFFFF"/>
                </a:solidFill>
                <a:latin typeface="Arial"/>
              </a:rPr>
              <a:t> M </a:t>
            </a:r>
            <a:r>
              <a:rPr lang="en-US" sz="750" i="1" kern="0" dirty="0">
                <a:solidFill>
                  <a:srgbClr val="FFFFFF"/>
                </a:solidFill>
                <a:latin typeface="Arial"/>
              </a:rPr>
              <a:t>et al</a:t>
            </a:r>
            <a:r>
              <a:rPr lang="en-US" sz="750" kern="0" dirty="0">
                <a:solidFill>
                  <a:srgbClr val="FFFFFF"/>
                </a:solidFill>
                <a:latin typeface="Arial"/>
              </a:rPr>
              <a:t>. </a:t>
            </a:r>
            <a:r>
              <a:rPr lang="en-GB" sz="750" i="1" dirty="0" err="1">
                <a:solidFill>
                  <a:srgbClr val="FFFFFF"/>
                </a:solidFill>
                <a:latin typeface="Arial"/>
              </a:rPr>
              <a:t>Eur</a:t>
            </a:r>
            <a:r>
              <a:rPr lang="en-GB" sz="750" i="1" dirty="0">
                <a:solidFill>
                  <a:srgbClr val="FFFFFF"/>
                </a:solidFill>
                <a:latin typeface="Arial"/>
              </a:rPr>
              <a:t> Heart J </a:t>
            </a:r>
            <a:r>
              <a:rPr lang="en-GB" sz="750" dirty="0">
                <a:solidFill>
                  <a:srgbClr val="FFFFFF"/>
                </a:solidFill>
                <a:latin typeface="Arial"/>
              </a:rPr>
              <a:t>2017;38(</a:t>
            </a:r>
            <a:r>
              <a:rPr lang="en-GB" sz="750" dirty="0" err="1">
                <a:solidFill>
                  <a:srgbClr val="FFFFFF"/>
                </a:solidFill>
                <a:latin typeface="Arial"/>
              </a:rPr>
              <a:t>suppl</a:t>
            </a:r>
            <a:r>
              <a:rPr lang="en-GB" sz="750" dirty="0">
                <a:solidFill>
                  <a:srgbClr val="FFFFFF"/>
                </a:solidFill>
                <a:latin typeface="Arial"/>
              </a:rPr>
              <a:t>):794–795. Abs P3670 (</a:t>
            </a:r>
            <a:r>
              <a:rPr lang="en-US" sz="750" kern="0" dirty="0">
                <a:solidFill>
                  <a:srgbClr val="FFFFFF"/>
                </a:solidFill>
                <a:latin typeface="Arial"/>
              </a:rPr>
              <a:t>Presented at ESC 2017)</a:t>
            </a:r>
            <a:endParaRPr lang="en-US" altLang="en-US" sz="750" kern="0" dirty="0">
              <a:solidFill>
                <a:srgbClr val="FFFFFF"/>
              </a:solidFill>
              <a:latin typeface="Arial"/>
            </a:endParaRPr>
          </a:p>
        </p:txBody>
      </p:sp>
    </p:spTree>
    <p:extLst>
      <p:ext uri="{BB962C8B-B14F-4D97-AF65-F5344CB8AC3E}">
        <p14:creationId xmlns:p14="http://schemas.microsoft.com/office/powerpoint/2010/main" val="307835432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Title 1"/>
          <p:cNvSpPr>
            <a:spLocks noGrp="1"/>
          </p:cNvSpPr>
          <p:nvPr>
            <p:ph type="title"/>
          </p:nvPr>
        </p:nvSpPr>
        <p:spPr>
          <a:xfrm>
            <a:off x="1485900" y="24932"/>
            <a:ext cx="6172200" cy="857250"/>
          </a:xfrm>
        </p:spPr>
        <p:txBody>
          <a:bodyPr/>
          <a:lstStyle/>
          <a:p>
            <a:pPr algn="ctr"/>
            <a:r>
              <a:rPr lang="cs-CZ" altLang="en-US" noProof="0" dirty="0">
                <a:solidFill>
                  <a:srgbClr val="FFC000"/>
                </a:solidFill>
              </a:rPr>
              <a:t>Závěr I</a:t>
            </a:r>
            <a:endParaRPr lang="en-GB" altLang="en-US" noProof="0" dirty="0">
              <a:solidFill>
                <a:srgbClr val="FFC000"/>
              </a:solidFill>
            </a:endParaRPr>
          </a:p>
        </p:txBody>
      </p:sp>
      <p:sp>
        <p:nvSpPr>
          <p:cNvPr id="3" name="Content Placeholder 2"/>
          <p:cNvSpPr>
            <a:spLocks noGrp="1"/>
          </p:cNvSpPr>
          <p:nvPr>
            <p:ph idx="1"/>
          </p:nvPr>
        </p:nvSpPr>
        <p:spPr>
          <a:xfrm>
            <a:off x="304800" y="681540"/>
            <a:ext cx="8534400" cy="3572246"/>
          </a:xfrm>
        </p:spPr>
        <p:txBody>
          <a:bodyPr>
            <a:normAutofit/>
          </a:bodyPr>
          <a:lstStyle/>
          <a:p>
            <a:pPr marL="285750" lvl="0" indent="-285750">
              <a:buFont typeface="Wingdings" panose="05000000000000000000" pitchFamily="2" charset="2"/>
              <a:buChar char="Ø"/>
            </a:pPr>
            <a:r>
              <a:rPr lang="cs-CZ" dirty="0">
                <a:solidFill>
                  <a:schemeClr val="bg1"/>
                </a:solidFill>
              </a:rPr>
              <a:t>Pacienti, kteří prodělali infarkt myokardu, zůstávají dlouhodobě ve zvýšeném riziku ischemických příhod</a:t>
            </a:r>
            <a:endParaRPr lang="en-GB" dirty="0">
              <a:solidFill>
                <a:schemeClr val="bg1"/>
              </a:solidFill>
            </a:endParaRPr>
          </a:p>
          <a:p>
            <a:pPr marL="0" lvl="0" indent="0"/>
            <a:endParaRPr lang="cs-CZ" dirty="0">
              <a:solidFill>
                <a:schemeClr val="bg1"/>
              </a:solidFill>
            </a:endParaRPr>
          </a:p>
        </p:txBody>
      </p:sp>
      <p:sp>
        <p:nvSpPr>
          <p:cNvPr id="4" name="Text Placeholder 3"/>
          <p:cNvSpPr>
            <a:spLocks noGrp="1"/>
          </p:cNvSpPr>
          <p:nvPr>
            <p:ph type="body" sz="quarter" idx="4294967295"/>
          </p:nvPr>
        </p:nvSpPr>
        <p:spPr>
          <a:xfrm>
            <a:off x="83820" y="4585948"/>
            <a:ext cx="6303169" cy="648891"/>
          </a:xfrm>
          <a:prstGeom prst="rect">
            <a:avLst/>
          </a:prstGeom>
        </p:spPr>
        <p:txBody>
          <a:bodyPr/>
          <a:lstStyle/>
          <a:p>
            <a:pPr marL="171450" indent="-171450">
              <a:spcBef>
                <a:spcPts val="0"/>
              </a:spcBef>
            </a:pPr>
            <a:r>
              <a:rPr lang="en-GB" sz="600" dirty="0">
                <a:solidFill>
                  <a:schemeClr val="bg1"/>
                </a:solidFill>
              </a:rPr>
              <a:t>1. Bhatt DL </a:t>
            </a:r>
            <a:r>
              <a:rPr lang="en-GB" sz="600" i="1" dirty="0">
                <a:solidFill>
                  <a:schemeClr val="bg1"/>
                </a:solidFill>
              </a:rPr>
              <a:t>et al.</a:t>
            </a:r>
            <a:r>
              <a:rPr lang="en-GB" sz="600" dirty="0">
                <a:solidFill>
                  <a:schemeClr val="bg1"/>
                </a:solidFill>
              </a:rPr>
              <a:t> </a:t>
            </a:r>
            <a:r>
              <a:rPr lang="en-GB" sz="600" i="1" dirty="0">
                <a:solidFill>
                  <a:schemeClr val="bg1"/>
                </a:solidFill>
              </a:rPr>
              <a:t>JAMA</a:t>
            </a:r>
            <a:r>
              <a:rPr lang="en-GB" sz="600" dirty="0">
                <a:solidFill>
                  <a:schemeClr val="bg1"/>
                </a:solidFill>
              </a:rPr>
              <a:t> 2010;304:1350–1357 </a:t>
            </a:r>
          </a:p>
          <a:p>
            <a:pPr>
              <a:spcBef>
                <a:spcPts val="0"/>
              </a:spcBef>
            </a:pPr>
            <a:r>
              <a:rPr lang="en-GB" sz="600" dirty="0">
                <a:solidFill>
                  <a:schemeClr val="bg1"/>
                </a:solidFill>
              </a:rPr>
              <a:t>2. Fox KA</a:t>
            </a:r>
            <a:r>
              <a:rPr lang="en-GB" sz="600" i="1" dirty="0">
                <a:solidFill>
                  <a:schemeClr val="bg1"/>
                </a:solidFill>
              </a:rPr>
              <a:t> et al.</a:t>
            </a:r>
            <a:r>
              <a:rPr lang="en-GB" sz="600" dirty="0">
                <a:solidFill>
                  <a:schemeClr val="bg1"/>
                </a:solidFill>
              </a:rPr>
              <a:t> </a:t>
            </a:r>
            <a:r>
              <a:rPr lang="en-GB" sz="600" i="1" dirty="0">
                <a:solidFill>
                  <a:schemeClr val="bg1"/>
                </a:solidFill>
              </a:rPr>
              <a:t>Eur Heart J </a:t>
            </a:r>
            <a:r>
              <a:rPr lang="en-GB" sz="600" dirty="0">
                <a:solidFill>
                  <a:schemeClr val="bg1"/>
                </a:solidFill>
              </a:rPr>
              <a:t>2010;31:2755–2764 </a:t>
            </a:r>
          </a:p>
          <a:p>
            <a:pPr>
              <a:spcBef>
                <a:spcPts val="0"/>
              </a:spcBef>
            </a:pPr>
            <a:r>
              <a:rPr lang="en-GB" sz="600" dirty="0">
                <a:solidFill>
                  <a:schemeClr val="bg1"/>
                </a:solidFill>
              </a:rPr>
              <a:t>3. Jernberg T </a:t>
            </a:r>
            <a:r>
              <a:rPr lang="en-GB" sz="600" i="1" dirty="0">
                <a:solidFill>
                  <a:schemeClr val="bg1"/>
                </a:solidFill>
              </a:rPr>
              <a:t>et al</a:t>
            </a:r>
            <a:r>
              <a:rPr lang="en-GB" sz="600" dirty="0">
                <a:solidFill>
                  <a:schemeClr val="bg1"/>
                </a:solidFill>
              </a:rPr>
              <a:t>. </a:t>
            </a:r>
            <a:r>
              <a:rPr lang="en-GB" sz="600" i="1" dirty="0">
                <a:solidFill>
                  <a:schemeClr val="bg1"/>
                </a:solidFill>
              </a:rPr>
              <a:t>Eur Heart J </a:t>
            </a:r>
            <a:r>
              <a:rPr lang="en-GB" sz="600" dirty="0">
                <a:solidFill>
                  <a:schemeClr val="bg1"/>
                </a:solidFill>
              </a:rPr>
              <a:t>2015; pii: ehu505. [Epub ahead of print]</a:t>
            </a:r>
          </a:p>
          <a:p>
            <a:pPr>
              <a:spcBef>
                <a:spcPts val="0"/>
              </a:spcBef>
            </a:pPr>
            <a:endParaRPr lang="en-GB" altLang="en-US" sz="600" dirty="0">
              <a:solidFill>
                <a:schemeClr val="bg1"/>
              </a:solidFill>
            </a:endParaRPr>
          </a:p>
        </p:txBody>
      </p:sp>
    </p:spTree>
    <p:extLst>
      <p:ext uri="{BB962C8B-B14F-4D97-AF65-F5344CB8AC3E}">
        <p14:creationId xmlns:p14="http://schemas.microsoft.com/office/powerpoint/2010/main" val="4061288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Title 1"/>
          <p:cNvSpPr>
            <a:spLocks noGrp="1"/>
          </p:cNvSpPr>
          <p:nvPr>
            <p:ph type="title"/>
          </p:nvPr>
        </p:nvSpPr>
        <p:spPr>
          <a:xfrm>
            <a:off x="1485900" y="24932"/>
            <a:ext cx="6172200" cy="857250"/>
          </a:xfrm>
        </p:spPr>
        <p:txBody>
          <a:bodyPr/>
          <a:lstStyle/>
          <a:p>
            <a:pPr algn="ctr"/>
            <a:r>
              <a:rPr lang="cs-CZ" altLang="en-US" noProof="0" dirty="0">
                <a:solidFill>
                  <a:srgbClr val="FFC000"/>
                </a:solidFill>
              </a:rPr>
              <a:t>Závěr II</a:t>
            </a:r>
            <a:endParaRPr lang="en-GB" altLang="en-US" noProof="0" dirty="0">
              <a:solidFill>
                <a:srgbClr val="FFC000"/>
              </a:solidFill>
            </a:endParaRPr>
          </a:p>
        </p:txBody>
      </p:sp>
      <p:sp>
        <p:nvSpPr>
          <p:cNvPr id="3" name="Content Placeholder 2"/>
          <p:cNvSpPr>
            <a:spLocks noGrp="1"/>
          </p:cNvSpPr>
          <p:nvPr>
            <p:ph idx="1"/>
          </p:nvPr>
        </p:nvSpPr>
        <p:spPr>
          <a:xfrm>
            <a:off x="304800" y="681540"/>
            <a:ext cx="8534400" cy="3572246"/>
          </a:xfrm>
        </p:spPr>
        <p:txBody>
          <a:bodyPr>
            <a:normAutofit/>
          </a:bodyPr>
          <a:lstStyle/>
          <a:p>
            <a:pPr marL="285750" lvl="0" indent="-285750">
              <a:buFont typeface="Wingdings" panose="05000000000000000000" pitchFamily="2" charset="2"/>
              <a:buChar char="Ø"/>
            </a:pPr>
            <a:endParaRPr lang="cs-CZ" dirty="0">
              <a:solidFill>
                <a:schemeClr val="bg1"/>
              </a:solidFill>
            </a:endParaRPr>
          </a:p>
          <a:p>
            <a:pPr marL="285750" lvl="0" indent="-285750">
              <a:buFont typeface="Wingdings" panose="05000000000000000000" pitchFamily="2" charset="2"/>
              <a:buChar char="Ø"/>
            </a:pPr>
            <a:r>
              <a:rPr lang="en-GB" dirty="0">
                <a:solidFill>
                  <a:schemeClr val="bg1"/>
                </a:solidFill>
              </a:rPr>
              <a:t>PEGASUS-TIMI 54 </a:t>
            </a:r>
            <a:r>
              <a:rPr lang="cs-CZ" dirty="0">
                <a:solidFill>
                  <a:schemeClr val="bg1"/>
                </a:solidFill>
              </a:rPr>
              <a:t>je první prospektivní, randomizovanou, placebem kontrolovanou studií, která prokázala benefit dlouhodobého podávání duální </a:t>
            </a:r>
            <a:r>
              <a:rPr lang="cs-CZ" dirty="0" err="1">
                <a:solidFill>
                  <a:schemeClr val="bg1"/>
                </a:solidFill>
              </a:rPr>
              <a:t>antiagregační</a:t>
            </a:r>
            <a:r>
              <a:rPr lang="cs-CZ" dirty="0">
                <a:solidFill>
                  <a:schemeClr val="bg1"/>
                </a:solidFill>
              </a:rPr>
              <a:t> terapie u pacientů po prodělaném infarktu myokardu</a:t>
            </a:r>
            <a:r>
              <a:rPr lang="en-GB" dirty="0">
                <a:solidFill>
                  <a:schemeClr val="bg1"/>
                </a:solidFill>
              </a:rPr>
              <a:t> </a:t>
            </a:r>
          </a:p>
          <a:p>
            <a:pPr marL="285750" indent="-285750">
              <a:buFont typeface="Wingdings" panose="05000000000000000000" pitchFamily="2" charset="2"/>
              <a:buChar char="Ø"/>
            </a:pPr>
            <a:endParaRPr lang="cs-CZ" dirty="0">
              <a:solidFill>
                <a:schemeClr val="bg1"/>
              </a:solidFill>
            </a:endParaRPr>
          </a:p>
          <a:p>
            <a:pPr lvl="0"/>
            <a:endParaRPr lang="en-GB" sz="1350" dirty="0"/>
          </a:p>
        </p:txBody>
      </p:sp>
      <p:sp>
        <p:nvSpPr>
          <p:cNvPr id="4" name="Text Placeholder 3"/>
          <p:cNvSpPr>
            <a:spLocks noGrp="1"/>
          </p:cNvSpPr>
          <p:nvPr>
            <p:ph type="body" sz="quarter" idx="4294967295"/>
          </p:nvPr>
        </p:nvSpPr>
        <p:spPr>
          <a:xfrm>
            <a:off x="83820" y="4585948"/>
            <a:ext cx="6303169" cy="648891"/>
          </a:xfrm>
          <a:prstGeom prst="rect">
            <a:avLst/>
          </a:prstGeom>
        </p:spPr>
        <p:txBody>
          <a:bodyPr/>
          <a:lstStyle/>
          <a:p>
            <a:pPr marL="171450" indent="-171450">
              <a:spcBef>
                <a:spcPts val="0"/>
              </a:spcBef>
            </a:pPr>
            <a:r>
              <a:rPr lang="en-GB" sz="600" dirty="0">
                <a:solidFill>
                  <a:schemeClr val="bg1"/>
                </a:solidFill>
              </a:rPr>
              <a:t> </a:t>
            </a:r>
            <a:r>
              <a:rPr lang="en-US" altLang="en-US" sz="600" dirty="0">
                <a:solidFill>
                  <a:schemeClr val="bg1"/>
                </a:solidFill>
              </a:rPr>
              <a:t>Bonaca MP</a:t>
            </a:r>
            <a:r>
              <a:rPr lang="en-US" altLang="en-US" sz="600" i="1" dirty="0">
                <a:solidFill>
                  <a:schemeClr val="bg1"/>
                </a:solidFill>
              </a:rPr>
              <a:t> et al</a:t>
            </a:r>
            <a:r>
              <a:rPr lang="en-US" altLang="en-US" sz="600" dirty="0">
                <a:solidFill>
                  <a:schemeClr val="bg1"/>
                </a:solidFill>
              </a:rPr>
              <a:t>. </a:t>
            </a:r>
            <a:r>
              <a:rPr lang="en-US" altLang="en-US" sz="600" i="1" dirty="0">
                <a:solidFill>
                  <a:schemeClr val="bg1"/>
                </a:solidFill>
              </a:rPr>
              <a:t>N Engl J Med </a:t>
            </a:r>
            <a:r>
              <a:rPr lang="en-US" altLang="en-US" sz="600" dirty="0">
                <a:solidFill>
                  <a:schemeClr val="bg1"/>
                </a:solidFill>
              </a:rPr>
              <a:t>2015 [</a:t>
            </a:r>
            <a:r>
              <a:rPr lang="en-US" altLang="en-US" sz="600" dirty="0" err="1">
                <a:solidFill>
                  <a:schemeClr val="bg1"/>
                </a:solidFill>
              </a:rPr>
              <a:t>Epub</a:t>
            </a:r>
            <a:r>
              <a:rPr lang="en-US" altLang="en-US" sz="600" dirty="0">
                <a:solidFill>
                  <a:schemeClr val="bg1"/>
                </a:solidFill>
              </a:rPr>
              <a:t> ahead of print]</a:t>
            </a:r>
            <a:endParaRPr lang="en-GB" altLang="en-US" sz="600" dirty="0">
              <a:solidFill>
                <a:schemeClr val="bg1"/>
              </a:solidFill>
            </a:endParaRPr>
          </a:p>
        </p:txBody>
      </p:sp>
    </p:spTree>
    <p:extLst>
      <p:ext uri="{BB962C8B-B14F-4D97-AF65-F5344CB8AC3E}">
        <p14:creationId xmlns:p14="http://schemas.microsoft.com/office/powerpoint/2010/main" val="21256508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780" y="1077733"/>
            <a:ext cx="8740140" cy="3555206"/>
          </a:xfrm>
        </p:spPr>
        <p:txBody>
          <a:bodyPr/>
          <a:lstStyle/>
          <a:p>
            <a:pPr marL="247650" indent="-247650">
              <a:spcAft>
                <a:spcPct val="0"/>
              </a:spcAft>
              <a:buClr>
                <a:srgbClr val="FFCC00"/>
              </a:buClr>
              <a:buFont typeface="Wingdings" panose="05000000000000000000" pitchFamily="2" charset="2"/>
              <a:buChar char="§"/>
            </a:pPr>
            <a:r>
              <a:rPr lang="cs-CZ" sz="1600" b="1" dirty="0"/>
              <a:t>Ve studii </a:t>
            </a:r>
            <a:r>
              <a:rPr lang="en-US" sz="1600" b="1" dirty="0"/>
              <a:t>PEGASUS-TIMI 54</a:t>
            </a:r>
            <a:r>
              <a:rPr lang="cs-CZ" sz="1600" b="1" dirty="0"/>
              <a:t> mezi pacienty, kteří byli </a:t>
            </a:r>
            <a:r>
              <a:rPr lang="en-US" sz="1800" b="1" dirty="0"/>
              <a:t>≤2 </a:t>
            </a:r>
            <a:r>
              <a:rPr lang="cs-CZ" sz="1800" b="1" dirty="0"/>
              <a:t>roky od kvalifikovaného IM nebo </a:t>
            </a:r>
            <a:r>
              <a:rPr lang="en-US" sz="1800" b="1" dirty="0"/>
              <a:t>≤1 </a:t>
            </a:r>
            <a:r>
              <a:rPr lang="cs-CZ" sz="1800" b="1" dirty="0"/>
              <a:t>rok</a:t>
            </a:r>
            <a:r>
              <a:rPr lang="en-US" sz="1800" b="1" dirty="0"/>
              <a:t> </a:t>
            </a:r>
            <a:r>
              <a:rPr lang="cs-CZ" sz="1800" b="1" dirty="0"/>
              <a:t>od vysazení léčby inhibitorem receptoru pro ADP</a:t>
            </a:r>
            <a:r>
              <a:rPr lang="en-US" sz="1600" b="1" dirty="0"/>
              <a:t> </a:t>
            </a:r>
            <a:r>
              <a:rPr lang="cs-CZ" sz="1600" b="1" dirty="0"/>
              <a:t>(dle schválené indikace) byla dlouhodobá léčba </a:t>
            </a:r>
            <a:r>
              <a:rPr lang="en-US" sz="1600" b="1" dirty="0" err="1"/>
              <a:t>ti</a:t>
            </a:r>
            <a:r>
              <a:rPr lang="cs-CZ" sz="1600" b="1" dirty="0"/>
              <a:t>k</a:t>
            </a:r>
            <a:r>
              <a:rPr lang="en-US" sz="1600" b="1" dirty="0" err="1"/>
              <a:t>agrelor</a:t>
            </a:r>
            <a:r>
              <a:rPr lang="cs-CZ" sz="1600" b="1" dirty="0" err="1"/>
              <a:t>em</a:t>
            </a:r>
            <a:r>
              <a:rPr lang="en-US" sz="1600" b="1" dirty="0"/>
              <a:t> 60 mg </a:t>
            </a:r>
            <a:r>
              <a:rPr lang="cs-CZ" sz="1600" b="1" dirty="0"/>
              <a:t>2xdenně</a:t>
            </a:r>
            <a:r>
              <a:rPr lang="en-US" sz="1600" b="1" dirty="0"/>
              <a:t> versus placebo </a:t>
            </a:r>
            <a:r>
              <a:rPr lang="cs-CZ" sz="1600" b="1" dirty="0"/>
              <a:t>spojena se </a:t>
            </a:r>
            <a:r>
              <a:rPr lang="cs-CZ" sz="1600" b="1" dirty="0">
                <a:solidFill>
                  <a:srgbClr val="FFFF00"/>
                </a:solidFill>
              </a:rPr>
              <a:t>snížením relativního rizika</a:t>
            </a:r>
            <a:r>
              <a:rPr lang="en-US" sz="1600" b="1" dirty="0">
                <a:solidFill>
                  <a:srgbClr val="FFFF00"/>
                </a:solidFill>
              </a:rPr>
              <a:t>:</a:t>
            </a:r>
          </a:p>
          <a:p>
            <a:pPr marL="528459" lvl="1" indent="-257175">
              <a:spcAft>
                <a:spcPct val="0"/>
              </a:spcAft>
              <a:buClr>
                <a:srgbClr val="FFCC00"/>
              </a:buClr>
            </a:pPr>
            <a:r>
              <a:rPr lang="en-US" sz="1600" b="1" dirty="0">
                <a:solidFill>
                  <a:srgbClr val="FFFF00"/>
                </a:solidFill>
              </a:rPr>
              <a:t>20% </a:t>
            </a:r>
            <a:r>
              <a:rPr lang="cs-CZ" sz="1600" b="1" dirty="0">
                <a:solidFill>
                  <a:srgbClr val="FFFF00"/>
                </a:solidFill>
              </a:rPr>
              <a:t>pro K</a:t>
            </a:r>
            <a:r>
              <a:rPr lang="en-US" sz="1600" b="1" dirty="0">
                <a:solidFill>
                  <a:srgbClr val="FFFF00"/>
                </a:solidFill>
              </a:rPr>
              <a:t>V </a:t>
            </a:r>
            <a:r>
              <a:rPr lang="cs-CZ" sz="1600" b="1" dirty="0">
                <a:solidFill>
                  <a:srgbClr val="FFFF00"/>
                </a:solidFill>
              </a:rPr>
              <a:t>úmrtí</a:t>
            </a:r>
            <a:r>
              <a:rPr lang="en-US" sz="1600" b="1" dirty="0">
                <a:solidFill>
                  <a:srgbClr val="FFFF00"/>
                </a:solidFill>
              </a:rPr>
              <a:t>, </a:t>
            </a:r>
            <a:r>
              <a:rPr lang="cs-CZ" sz="1600" b="1" dirty="0">
                <a:solidFill>
                  <a:srgbClr val="FFFF00"/>
                </a:solidFill>
              </a:rPr>
              <a:t>I</a:t>
            </a:r>
            <a:r>
              <a:rPr lang="en-US" sz="1600" b="1" dirty="0">
                <a:solidFill>
                  <a:srgbClr val="FFFF00"/>
                </a:solidFill>
              </a:rPr>
              <a:t>M </a:t>
            </a:r>
            <a:r>
              <a:rPr lang="cs-CZ" sz="1600" b="1" dirty="0">
                <a:solidFill>
                  <a:srgbClr val="FFFF00"/>
                </a:solidFill>
              </a:rPr>
              <a:t>či CMP </a:t>
            </a:r>
            <a:r>
              <a:rPr lang="en-US" sz="1600" b="1" dirty="0"/>
              <a:t>(1</a:t>
            </a:r>
            <a:r>
              <a:rPr lang="cs-CZ" sz="1600" b="1" dirty="0"/>
              <a:t>,</a:t>
            </a:r>
            <a:r>
              <a:rPr lang="en-US" sz="1600" b="1" dirty="0"/>
              <a:t>7% ARR)</a:t>
            </a:r>
          </a:p>
          <a:p>
            <a:pPr marL="528459" lvl="1" indent="-257175">
              <a:spcAft>
                <a:spcPct val="0"/>
              </a:spcAft>
              <a:buClr>
                <a:srgbClr val="FFCC00"/>
              </a:buClr>
            </a:pPr>
            <a:r>
              <a:rPr lang="en-US" sz="1600" b="1" dirty="0">
                <a:solidFill>
                  <a:srgbClr val="FFFF00"/>
                </a:solidFill>
              </a:rPr>
              <a:t>29% </a:t>
            </a:r>
            <a:r>
              <a:rPr lang="cs-CZ" sz="1600" b="1" dirty="0">
                <a:solidFill>
                  <a:srgbClr val="FFFF00"/>
                </a:solidFill>
              </a:rPr>
              <a:t>pro</a:t>
            </a:r>
            <a:r>
              <a:rPr lang="en-US" sz="1600" b="1" dirty="0">
                <a:solidFill>
                  <a:srgbClr val="FFFF00"/>
                </a:solidFill>
              </a:rPr>
              <a:t> </a:t>
            </a:r>
            <a:r>
              <a:rPr lang="cs-CZ" sz="1600" b="1" dirty="0">
                <a:solidFill>
                  <a:srgbClr val="FFFF00"/>
                </a:solidFill>
              </a:rPr>
              <a:t>K</a:t>
            </a:r>
            <a:r>
              <a:rPr lang="en-US" sz="1600" b="1" dirty="0">
                <a:solidFill>
                  <a:srgbClr val="FFFF00"/>
                </a:solidFill>
              </a:rPr>
              <a:t>V </a:t>
            </a:r>
            <a:r>
              <a:rPr lang="cs-CZ" sz="1600" b="1" dirty="0">
                <a:solidFill>
                  <a:srgbClr val="FFFF00"/>
                </a:solidFill>
              </a:rPr>
              <a:t>úmrtí </a:t>
            </a:r>
            <a:r>
              <a:rPr lang="en-US" sz="1600" b="1" dirty="0"/>
              <a:t>(1% ARR)</a:t>
            </a:r>
          </a:p>
          <a:p>
            <a:pPr marL="528459" lvl="1" indent="-257175">
              <a:spcAft>
                <a:spcPct val="0"/>
              </a:spcAft>
              <a:buClr>
                <a:srgbClr val="FFCC00"/>
              </a:buClr>
            </a:pPr>
            <a:r>
              <a:rPr lang="en-US" sz="1600" b="1" dirty="0">
                <a:solidFill>
                  <a:srgbClr val="FFFF00"/>
                </a:solidFill>
              </a:rPr>
              <a:t>20% </a:t>
            </a:r>
            <a:r>
              <a:rPr lang="cs-CZ" sz="1600" b="1" dirty="0">
                <a:solidFill>
                  <a:srgbClr val="FFFF00"/>
                </a:solidFill>
              </a:rPr>
              <a:t>pro celkovou mortalitu </a:t>
            </a:r>
            <a:r>
              <a:rPr lang="en-US" sz="1600" b="1" dirty="0"/>
              <a:t>(1% ARR)</a:t>
            </a:r>
          </a:p>
          <a:p>
            <a:pPr marL="247650" indent="-247650">
              <a:spcAft>
                <a:spcPct val="0"/>
              </a:spcAft>
              <a:buClr>
                <a:srgbClr val="FFCC00"/>
              </a:buClr>
              <a:buFont typeface="Wingdings" panose="05000000000000000000" pitchFamily="2" charset="2"/>
              <a:buChar char="§"/>
            </a:pPr>
            <a:r>
              <a:rPr lang="en-US" sz="1600" b="1" dirty="0"/>
              <a:t>TIMI </a:t>
            </a:r>
            <a:r>
              <a:rPr lang="cs-CZ" sz="1600" b="1" dirty="0"/>
              <a:t>velké krvácení bylo zvýšeno s tikagrelorem 60mg, ale </a:t>
            </a:r>
            <a:r>
              <a:rPr lang="en-US" sz="1600" b="1" dirty="0"/>
              <a:t>fat</a:t>
            </a:r>
            <a:r>
              <a:rPr lang="cs-CZ" sz="1600" b="1" dirty="0"/>
              <a:t>á</a:t>
            </a:r>
            <a:r>
              <a:rPr lang="en-US" sz="1600" b="1" dirty="0"/>
              <a:t>l</a:t>
            </a:r>
            <a:r>
              <a:rPr lang="cs-CZ" sz="1600" b="1" dirty="0"/>
              <a:t>ní či intrakraniální krvácení bylo shodné s placebem</a:t>
            </a:r>
            <a:endParaRPr lang="en-US" sz="1600" b="1" dirty="0"/>
          </a:p>
        </p:txBody>
      </p:sp>
      <p:sp>
        <p:nvSpPr>
          <p:cNvPr id="3" name="Title 2"/>
          <p:cNvSpPr>
            <a:spLocks noGrp="1"/>
          </p:cNvSpPr>
          <p:nvPr>
            <p:ph type="title"/>
          </p:nvPr>
        </p:nvSpPr>
        <p:spPr>
          <a:xfrm>
            <a:off x="1214854" y="357971"/>
            <a:ext cx="6311504" cy="383400"/>
          </a:xfrm>
        </p:spPr>
        <p:txBody>
          <a:bodyPr/>
          <a:lstStyle/>
          <a:p>
            <a:r>
              <a:rPr lang="cs-CZ" sz="3200" dirty="0"/>
              <a:t>Závěr III</a:t>
            </a:r>
            <a:endParaRPr lang="en-GB" sz="3200" dirty="0"/>
          </a:p>
        </p:txBody>
      </p:sp>
      <p:sp>
        <p:nvSpPr>
          <p:cNvPr id="7" name="Text Placeholder 5"/>
          <p:cNvSpPr>
            <a:spLocks noGrp="1"/>
          </p:cNvSpPr>
          <p:nvPr>
            <p:ph type="body" sz="quarter" idx="14"/>
          </p:nvPr>
        </p:nvSpPr>
        <p:spPr>
          <a:xfrm>
            <a:off x="64532" y="4774593"/>
            <a:ext cx="5802868" cy="259184"/>
          </a:xfrm>
        </p:spPr>
        <p:txBody>
          <a:bodyPr/>
          <a:lstStyle/>
          <a:p>
            <a:r>
              <a:rPr lang="en-US" dirty="0">
                <a:solidFill>
                  <a:schemeClr val="bg1"/>
                </a:solidFill>
              </a:rPr>
              <a:t>ARR, absolute risk reduction</a:t>
            </a:r>
            <a:br>
              <a:rPr lang="en-US" dirty="0">
                <a:solidFill>
                  <a:schemeClr val="bg1"/>
                </a:solidFill>
              </a:rPr>
            </a:br>
            <a:r>
              <a:rPr lang="en-US" dirty="0" err="1">
                <a:solidFill>
                  <a:schemeClr val="bg1"/>
                </a:solidFill>
              </a:rPr>
              <a:t>Dellborg</a:t>
            </a:r>
            <a:r>
              <a:rPr lang="en-US" dirty="0">
                <a:solidFill>
                  <a:schemeClr val="bg1"/>
                </a:solidFill>
              </a:rPr>
              <a:t> M </a:t>
            </a:r>
            <a:r>
              <a:rPr lang="en-US" i="1" dirty="0">
                <a:solidFill>
                  <a:schemeClr val="bg1"/>
                </a:solidFill>
              </a:rPr>
              <a:t>et al</a:t>
            </a:r>
            <a:r>
              <a:rPr lang="en-US" dirty="0">
                <a:solidFill>
                  <a:schemeClr val="bg1"/>
                </a:solidFill>
              </a:rPr>
              <a:t>. </a:t>
            </a:r>
            <a:r>
              <a:rPr lang="en-GB" i="1" dirty="0" err="1">
                <a:solidFill>
                  <a:schemeClr val="bg1"/>
                </a:solidFill>
              </a:rPr>
              <a:t>Eur</a:t>
            </a:r>
            <a:r>
              <a:rPr lang="en-GB" i="1" dirty="0">
                <a:solidFill>
                  <a:schemeClr val="bg1"/>
                </a:solidFill>
              </a:rPr>
              <a:t> Heart J </a:t>
            </a:r>
            <a:r>
              <a:rPr lang="en-GB" dirty="0">
                <a:solidFill>
                  <a:schemeClr val="bg1"/>
                </a:solidFill>
              </a:rPr>
              <a:t>2017;38(</a:t>
            </a:r>
            <a:r>
              <a:rPr lang="en-GB" dirty="0" err="1">
                <a:solidFill>
                  <a:schemeClr val="bg1"/>
                </a:solidFill>
              </a:rPr>
              <a:t>suppl</a:t>
            </a:r>
            <a:r>
              <a:rPr lang="en-GB" dirty="0">
                <a:solidFill>
                  <a:schemeClr val="bg1"/>
                </a:solidFill>
              </a:rPr>
              <a:t>):794–795. Abs P3670 (</a:t>
            </a:r>
            <a:r>
              <a:rPr lang="en-US" dirty="0">
                <a:solidFill>
                  <a:schemeClr val="bg1"/>
                </a:solidFill>
              </a:rPr>
              <a:t>Presented at ESC 2017)</a:t>
            </a:r>
            <a:endParaRPr lang="en-US" altLang="en-US" dirty="0">
              <a:solidFill>
                <a:schemeClr val="bg1"/>
              </a:solidFill>
            </a:endParaRPr>
          </a:p>
        </p:txBody>
      </p:sp>
    </p:spTree>
    <p:extLst>
      <p:ext uri="{BB962C8B-B14F-4D97-AF65-F5344CB8AC3E}">
        <p14:creationId xmlns:p14="http://schemas.microsoft.com/office/powerpoint/2010/main" val="2839905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59832" y="2301720"/>
            <a:ext cx="3157941" cy="461665"/>
          </a:xfrm>
          <a:prstGeom prst="rect">
            <a:avLst/>
          </a:prstGeom>
          <a:noFill/>
        </p:spPr>
        <p:txBody>
          <a:bodyPr wrap="square" rtlCol="0">
            <a:spAutoFit/>
          </a:bodyPr>
          <a:lstStyle/>
          <a:p>
            <a:pPr defTabSz="685800" fontAlgn="base">
              <a:spcBef>
                <a:spcPct val="0"/>
              </a:spcBef>
              <a:spcAft>
                <a:spcPct val="0"/>
              </a:spcAft>
            </a:pPr>
            <a:r>
              <a:rPr lang="cs-CZ" sz="2400" b="1" dirty="0">
                <a:solidFill>
                  <a:srgbClr val="FFFFFF"/>
                </a:solidFill>
                <a:latin typeface="Arial" charset="0"/>
              </a:rPr>
              <a:t>Děkuji za pozornost.</a:t>
            </a:r>
            <a:endParaRPr lang="en-US" sz="2400" b="1" dirty="0">
              <a:solidFill>
                <a:srgbClr val="FFFFFF"/>
              </a:solidFill>
              <a:latin typeface="Arial" charset="0"/>
            </a:endParaRPr>
          </a:p>
        </p:txBody>
      </p:sp>
    </p:spTree>
    <p:extLst>
      <p:ext uri="{BB962C8B-B14F-4D97-AF65-F5344CB8AC3E}">
        <p14:creationId xmlns:p14="http://schemas.microsoft.com/office/powerpoint/2010/main" val="579923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3C439F01-2090-44BE-B68C-187700FDDD5F}"/>
              </a:ext>
            </a:extLst>
          </p:cNvPr>
          <p:cNvSpPr txBox="1">
            <a:spLocks/>
          </p:cNvSpPr>
          <p:nvPr/>
        </p:nvSpPr>
        <p:spPr>
          <a:xfrm>
            <a:off x="1411560" y="4191930"/>
            <a:ext cx="6400800" cy="847260"/>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cs-CZ" sz="2800" dirty="0">
              <a:solidFill>
                <a:schemeClr val="bg1">
                  <a:lumMod val="50000"/>
                </a:schemeClr>
              </a:solidFill>
            </a:endParaRPr>
          </a:p>
          <a:p>
            <a:pPr marL="0" indent="0">
              <a:buNone/>
            </a:pPr>
            <a:br>
              <a:rPr lang="cs-CZ" sz="2800" dirty="0">
                <a:solidFill>
                  <a:schemeClr val="bg1">
                    <a:lumMod val="50000"/>
                  </a:schemeClr>
                </a:solidFill>
              </a:rPr>
            </a:br>
            <a:endParaRPr lang="cs-CZ" sz="2800" dirty="0">
              <a:solidFill>
                <a:schemeClr val="bg1">
                  <a:lumMod val="50000"/>
                </a:schemeClr>
              </a:solidFill>
            </a:endParaRPr>
          </a:p>
        </p:txBody>
      </p:sp>
      <p:sp>
        <p:nvSpPr>
          <p:cNvPr id="4" name="TextovéPole 3"/>
          <p:cNvSpPr txBox="1"/>
          <p:nvPr/>
        </p:nvSpPr>
        <p:spPr>
          <a:xfrm>
            <a:off x="2155372" y="253777"/>
            <a:ext cx="5105400" cy="646331"/>
          </a:xfrm>
          <a:prstGeom prst="rect">
            <a:avLst/>
          </a:prstGeom>
          <a:noFill/>
        </p:spPr>
        <p:txBody>
          <a:bodyPr wrap="square" rtlCol="0">
            <a:spAutoFit/>
          </a:bodyPr>
          <a:lstStyle/>
          <a:p>
            <a:r>
              <a:rPr lang="cs-CZ" sz="3600" dirty="0">
                <a:solidFill>
                  <a:srgbClr val="FFFF00"/>
                </a:solidFill>
              </a:rPr>
              <a:t>Kazuistika</a:t>
            </a:r>
          </a:p>
        </p:txBody>
      </p:sp>
      <p:sp>
        <p:nvSpPr>
          <p:cNvPr id="5" name="TextovéPole 4"/>
          <p:cNvSpPr txBox="1"/>
          <p:nvPr/>
        </p:nvSpPr>
        <p:spPr>
          <a:xfrm>
            <a:off x="500743" y="1306286"/>
            <a:ext cx="8088086" cy="2308324"/>
          </a:xfrm>
          <a:prstGeom prst="rect">
            <a:avLst/>
          </a:prstGeom>
          <a:noFill/>
        </p:spPr>
        <p:txBody>
          <a:bodyPr wrap="square" rtlCol="0">
            <a:spAutoFit/>
          </a:bodyPr>
          <a:lstStyle/>
          <a:p>
            <a:r>
              <a:rPr lang="cs-CZ" sz="2400" dirty="0">
                <a:solidFill>
                  <a:schemeClr val="bg1"/>
                </a:solidFill>
              </a:rPr>
              <a:t>III/2018 akutní koronární syndrom </a:t>
            </a:r>
          </a:p>
          <a:p>
            <a:endParaRPr lang="cs-CZ" sz="2400" dirty="0">
              <a:solidFill>
                <a:schemeClr val="bg1"/>
              </a:solidFill>
            </a:endParaRPr>
          </a:p>
          <a:p>
            <a:pPr marL="342900" indent="-342900">
              <a:buFontTx/>
              <a:buChar char="-"/>
            </a:pPr>
            <a:r>
              <a:rPr lang="cs-CZ" sz="2400" dirty="0">
                <a:solidFill>
                  <a:schemeClr val="bg1"/>
                </a:solidFill>
              </a:rPr>
              <a:t>chronický uzávěr ACD -  neúspěšná PCI</a:t>
            </a:r>
          </a:p>
          <a:p>
            <a:pPr marL="342900" indent="-342900">
              <a:buFontTx/>
              <a:buChar char="-"/>
            </a:pPr>
            <a:endParaRPr lang="cs-CZ" sz="2400" dirty="0">
              <a:solidFill>
                <a:schemeClr val="bg1"/>
              </a:solidFill>
            </a:endParaRPr>
          </a:p>
          <a:p>
            <a:pPr marL="342900" indent="-342900">
              <a:buFontTx/>
              <a:buChar char="-"/>
            </a:pPr>
            <a:r>
              <a:rPr lang="cs-CZ" sz="2400" dirty="0">
                <a:solidFill>
                  <a:schemeClr val="bg1"/>
                </a:solidFill>
              </a:rPr>
              <a:t>hrubé difuzní postižení koronárních tepen s aneurysmatickou dilatací</a:t>
            </a:r>
            <a:endParaRPr lang="cs-CZ" dirty="0">
              <a:solidFill>
                <a:schemeClr val="bg1"/>
              </a:solidFill>
            </a:endParaRPr>
          </a:p>
        </p:txBody>
      </p:sp>
    </p:spTree>
    <p:extLst>
      <p:ext uri="{BB962C8B-B14F-4D97-AF65-F5344CB8AC3E}">
        <p14:creationId xmlns:p14="http://schemas.microsoft.com/office/powerpoint/2010/main" val="3637100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3C439F01-2090-44BE-B68C-187700FDDD5F}"/>
              </a:ext>
            </a:extLst>
          </p:cNvPr>
          <p:cNvSpPr txBox="1">
            <a:spLocks/>
          </p:cNvSpPr>
          <p:nvPr/>
        </p:nvSpPr>
        <p:spPr>
          <a:xfrm>
            <a:off x="1411560" y="4191930"/>
            <a:ext cx="6400800" cy="847260"/>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cs-CZ" sz="2800" dirty="0">
              <a:solidFill>
                <a:schemeClr val="bg1">
                  <a:lumMod val="50000"/>
                </a:schemeClr>
              </a:solidFill>
            </a:endParaRPr>
          </a:p>
          <a:p>
            <a:pPr marL="0" indent="0">
              <a:buNone/>
            </a:pPr>
            <a:br>
              <a:rPr lang="cs-CZ" sz="2800" dirty="0">
                <a:solidFill>
                  <a:schemeClr val="bg1">
                    <a:lumMod val="50000"/>
                  </a:schemeClr>
                </a:solidFill>
              </a:rPr>
            </a:br>
            <a:endParaRPr lang="cs-CZ" sz="2800" dirty="0">
              <a:solidFill>
                <a:schemeClr val="bg1">
                  <a:lumMod val="50000"/>
                </a:schemeClr>
              </a:solidFill>
            </a:endParaRPr>
          </a:p>
        </p:txBody>
      </p:sp>
      <p:sp>
        <p:nvSpPr>
          <p:cNvPr id="4" name="TextovéPole 3"/>
          <p:cNvSpPr txBox="1"/>
          <p:nvPr/>
        </p:nvSpPr>
        <p:spPr>
          <a:xfrm>
            <a:off x="2155372" y="253777"/>
            <a:ext cx="5105400" cy="646331"/>
          </a:xfrm>
          <a:prstGeom prst="rect">
            <a:avLst/>
          </a:prstGeom>
          <a:noFill/>
        </p:spPr>
        <p:txBody>
          <a:bodyPr wrap="square" rtlCol="0">
            <a:spAutoFit/>
          </a:bodyPr>
          <a:lstStyle/>
          <a:p>
            <a:r>
              <a:rPr lang="cs-CZ" sz="3600" dirty="0">
                <a:solidFill>
                  <a:srgbClr val="FFFF00"/>
                </a:solidFill>
              </a:rPr>
              <a:t>Kazuistika</a:t>
            </a:r>
          </a:p>
        </p:txBody>
      </p:sp>
      <p:sp>
        <p:nvSpPr>
          <p:cNvPr id="5" name="TextovéPole 4"/>
          <p:cNvSpPr txBox="1"/>
          <p:nvPr/>
        </p:nvSpPr>
        <p:spPr>
          <a:xfrm>
            <a:off x="500743" y="1306286"/>
            <a:ext cx="8088086" cy="1938992"/>
          </a:xfrm>
          <a:prstGeom prst="rect">
            <a:avLst/>
          </a:prstGeom>
          <a:noFill/>
        </p:spPr>
        <p:txBody>
          <a:bodyPr wrap="square" rtlCol="0">
            <a:spAutoFit/>
          </a:bodyPr>
          <a:lstStyle/>
          <a:p>
            <a:r>
              <a:rPr lang="cs-CZ" sz="2400" dirty="0">
                <a:solidFill>
                  <a:schemeClr val="bg1"/>
                </a:solidFill>
              </a:rPr>
              <a:t>V/2018 - SPECT</a:t>
            </a:r>
          </a:p>
          <a:p>
            <a:endParaRPr lang="cs-CZ" sz="2400" dirty="0">
              <a:solidFill>
                <a:schemeClr val="bg1"/>
              </a:solidFill>
            </a:endParaRPr>
          </a:p>
          <a:p>
            <a:pPr marL="342900" indent="-342900">
              <a:buFontTx/>
              <a:buChar char="-"/>
            </a:pPr>
            <a:r>
              <a:rPr lang="cs-CZ" sz="2400" dirty="0">
                <a:solidFill>
                  <a:schemeClr val="bg1"/>
                </a:solidFill>
              </a:rPr>
              <a:t>nevelká  zátěžová </a:t>
            </a:r>
            <a:r>
              <a:rPr lang="cs-CZ" sz="2400" dirty="0" err="1">
                <a:solidFill>
                  <a:schemeClr val="bg1"/>
                </a:solidFill>
              </a:rPr>
              <a:t>hypoperfuze</a:t>
            </a:r>
            <a:r>
              <a:rPr lang="cs-CZ" sz="2400" dirty="0">
                <a:solidFill>
                  <a:schemeClr val="bg1"/>
                </a:solidFill>
              </a:rPr>
              <a:t> bazální části spodní stěny a </a:t>
            </a:r>
            <a:r>
              <a:rPr lang="cs-CZ" sz="2400" dirty="0" err="1">
                <a:solidFill>
                  <a:schemeClr val="bg1"/>
                </a:solidFill>
              </a:rPr>
              <a:t>inferoseptálně</a:t>
            </a:r>
            <a:r>
              <a:rPr lang="cs-CZ" sz="2400" dirty="0">
                <a:solidFill>
                  <a:schemeClr val="bg1"/>
                </a:solidFill>
              </a:rPr>
              <a:t> ( cca 7% celkové masy myokardu)</a:t>
            </a:r>
          </a:p>
        </p:txBody>
      </p:sp>
    </p:spTree>
    <p:extLst>
      <p:ext uri="{BB962C8B-B14F-4D97-AF65-F5344CB8AC3E}">
        <p14:creationId xmlns:p14="http://schemas.microsoft.com/office/powerpoint/2010/main" val="228706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bwMode="auto">
          <a:xfrm>
            <a:off x="174167" y="0"/>
            <a:ext cx="8654143" cy="500742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i="0" u="none" strike="noStrike" cap="none" normalizeH="0" baseline="0" dirty="0">
              <a:ln>
                <a:noFill/>
              </a:ln>
              <a:solidFill>
                <a:schemeClr val="tx1"/>
              </a:solidFill>
              <a:effectLst/>
              <a:latin typeface="Arial"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217714"/>
            <a:ext cx="2735036" cy="766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552" y="1139600"/>
            <a:ext cx="795337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ámeček 5"/>
          <p:cNvSpPr/>
          <p:nvPr/>
        </p:nvSpPr>
        <p:spPr bwMode="auto">
          <a:xfrm>
            <a:off x="567071" y="2264228"/>
            <a:ext cx="7857447" cy="471487"/>
          </a:xfrm>
          <a:prstGeom prst="frame">
            <a:avLst>
              <a:gd name="adj1" fmla="val 591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charset="0"/>
            </a:endParaRPr>
          </a:p>
        </p:txBody>
      </p:sp>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 y="2735715"/>
            <a:ext cx="3009900" cy="384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2314" y="217714"/>
            <a:ext cx="3885516"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070" y="2960232"/>
            <a:ext cx="7681579"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6516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0" y="4670320"/>
            <a:ext cx="685800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b="1">
                <a:solidFill>
                  <a:schemeClr val="tx1"/>
                </a:solidFill>
                <a:latin typeface="Arial" charset="0"/>
                <a:ea typeface="MS PGothic" pitchFamily="34" charset="-128"/>
              </a:defRPr>
            </a:lvl1pPr>
            <a:lvl2pPr marL="742950" indent="-285750" eaLnBrk="0" hangingPunct="0">
              <a:defRPr sz="2400" b="1">
                <a:solidFill>
                  <a:schemeClr val="tx1"/>
                </a:solidFill>
                <a:latin typeface="Arial" charset="0"/>
                <a:ea typeface="MS PGothic" pitchFamily="34" charset="-128"/>
              </a:defRPr>
            </a:lvl2pPr>
            <a:lvl3pPr marL="1143000" indent="-228600" eaLnBrk="0" hangingPunct="0">
              <a:defRPr sz="2400" b="1">
                <a:solidFill>
                  <a:schemeClr val="tx1"/>
                </a:solidFill>
                <a:latin typeface="Arial" charset="0"/>
                <a:ea typeface="MS PGothic" pitchFamily="34" charset="-128"/>
              </a:defRPr>
            </a:lvl3pPr>
            <a:lvl4pPr marL="1600200" indent="-228600" eaLnBrk="0" hangingPunct="0">
              <a:defRPr sz="2400" b="1">
                <a:solidFill>
                  <a:schemeClr val="tx1"/>
                </a:solidFill>
                <a:latin typeface="Arial" charset="0"/>
                <a:ea typeface="MS PGothic" pitchFamily="34" charset="-128"/>
              </a:defRPr>
            </a:lvl4pPr>
            <a:lvl5pPr marL="2057400" indent="-228600" eaLnBrk="0" hangingPunct="0">
              <a:defRPr sz="2400" b="1">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charset="0"/>
                <a:ea typeface="MS PGothic" pitchFamily="34" charset="-128"/>
              </a:defRPr>
            </a:lvl9pPr>
          </a:lstStyle>
          <a:p>
            <a:pPr defTabSz="685800" fontAlgn="base">
              <a:spcBef>
                <a:spcPct val="0"/>
              </a:spcBef>
              <a:spcAft>
                <a:spcPct val="0"/>
              </a:spcAft>
            </a:pPr>
            <a:r>
              <a:rPr lang="cs-CZ" sz="750" baseline="30000" dirty="0">
                <a:solidFill>
                  <a:srgbClr val="FFFFFF"/>
                </a:solidFill>
              </a:rPr>
              <a:t>3</a:t>
            </a:r>
            <a:r>
              <a:rPr lang="cs-CZ" sz="750" dirty="0">
                <a:solidFill>
                  <a:srgbClr val="FFFFFF"/>
                </a:solidFill>
              </a:rPr>
              <a:t> </a:t>
            </a:r>
            <a:r>
              <a:rPr lang="cs-CZ" sz="750" b="0" dirty="0" err="1">
                <a:solidFill>
                  <a:srgbClr val="FFFFFF"/>
                </a:solidFill>
              </a:rPr>
              <a:t>Nakatani</a:t>
            </a:r>
            <a:r>
              <a:rPr lang="cs-CZ" sz="750" b="0" dirty="0">
                <a:solidFill>
                  <a:srgbClr val="FFFFFF"/>
                </a:solidFill>
              </a:rPr>
              <a:t> D.,</a:t>
            </a:r>
            <a:r>
              <a:rPr lang="cs-CZ" sz="750" b="0" dirty="0" err="1">
                <a:solidFill>
                  <a:srgbClr val="FFFFFF"/>
                </a:solidFill>
              </a:rPr>
              <a:t>at</a:t>
            </a:r>
            <a:r>
              <a:rPr lang="cs-CZ" sz="750" b="0" dirty="0">
                <a:solidFill>
                  <a:srgbClr val="FFFFFF"/>
                </a:solidFill>
              </a:rPr>
              <a:t> al. </a:t>
            </a:r>
            <a:r>
              <a:rPr lang="en-US" sz="750" dirty="0">
                <a:solidFill>
                  <a:srgbClr val="FFFFFF"/>
                </a:solidFill>
              </a:rPr>
              <a:t>Incidence, Predictors, and Subsequent Mortality Risk of</a:t>
            </a:r>
            <a:r>
              <a:rPr lang="cs-CZ" sz="750" dirty="0">
                <a:solidFill>
                  <a:srgbClr val="FFFFFF"/>
                </a:solidFill>
              </a:rPr>
              <a:t> </a:t>
            </a:r>
            <a:r>
              <a:rPr lang="en-US" sz="750" dirty="0">
                <a:solidFill>
                  <a:srgbClr val="FFFFFF"/>
                </a:solidFill>
              </a:rPr>
              <a:t>Recurrent Myocardial Infarction in Patients Following</a:t>
            </a:r>
            <a:r>
              <a:rPr lang="cs-CZ" sz="750" dirty="0">
                <a:solidFill>
                  <a:srgbClr val="FFFFFF"/>
                </a:solidFill>
              </a:rPr>
              <a:t> </a:t>
            </a:r>
            <a:r>
              <a:rPr lang="en-US" sz="750" dirty="0">
                <a:solidFill>
                  <a:srgbClr val="FFFFFF"/>
                </a:solidFill>
              </a:rPr>
              <a:t>Discharge for Acute Myocardial Infarction</a:t>
            </a:r>
            <a:r>
              <a:rPr lang="cs-CZ" sz="750" dirty="0">
                <a:solidFill>
                  <a:srgbClr val="FFFFFF"/>
                </a:solidFill>
              </a:rPr>
              <a:t>.</a:t>
            </a:r>
            <a:r>
              <a:rPr lang="it-IT" sz="750" b="0" i="1" dirty="0">
                <a:solidFill>
                  <a:srgbClr val="FFFFFF"/>
                </a:solidFill>
              </a:rPr>
              <a:t> </a:t>
            </a:r>
            <a:r>
              <a:rPr lang="it-IT" sz="750" b="0" i="1" dirty="0" err="1">
                <a:solidFill>
                  <a:srgbClr val="FFFFFF"/>
                </a:solidFill>
              </a:rPr>
              <a:t>Circ</a:t>
            </a:r>
            <a:r>
              <a:rPr lang="it-IT" sz="750" b="0" i="1" dirty="0">
                <a:solidFill>
                  <a:srgbClr val="FFFFFF"/>
                </a:solidFill>
              </a:rPr>
              <a:t> J </a:t>
            </a:r>
            <a:r>
              <a:rPr lang="it-IT" sz="750" b="0" dirty="0">
                <a:solidFill>
                  <a:srgbClr val="FFFFFF"/>
                </a:solidFill>
              </a:rPr>
              <a:t>2013; </a:t>
            </a:r>
            <a:r>
              <a:rPr lang="it-IT" sz="750" dirty="0">
                <a:solidFill>
                  <a:srgbClr val="FFFFFF"/>
                </a:solidFill>
              </a:rPr>
              <a:t>77: </a:t>
            </a:r>
            <a:r>
              <a:rPr lang="it-IT" sz="750" b="0" dirty="0">
                <a:solidFill>
                  <a:srgbClr val="FFFFFF"/>
                </a:solidFill>
              </a:rPr>
              <a:t>439 – 446</a:t>
            </a:r>
            <a:endParaRPr lang="cs-CZ" sz="750" b="0" dirty="0">
              <a:solidFill>
                <a:srgbClr val="FFFFFF"/>
              </a:solidFill>
            </a:endParaRPr>
          </a:p>
          <a:p>
            <a:pPr defTabSz="685800" eaLnBrk="1" fontAlgn="base" hangingPunct="1">
              <a:spcBef>
                <a:spcPct val="0"/>
              </a:spcBef>
              <a:spcAft>
                <a:spcPct val="0"/>
              </a:spcAft>
            </a:pPr>
            <a:r>
              <a:rPr lang="cs-CZ" altLang="en-US" sz="750" b="0" dirty="0">
                <a:solidFill>
                  <a:srgbClr val="FFFFFF"/>
                </a:solidFill>
              </a:rPr>
              <a:t>IM-infarkt myokardu</a:t>
            </a:r>
          </a:p>
          <a:p>
            <a:pPr defTabSz="685800" fontAlgn="base">
              <a:spcBef>
                <a:spcPct val="0"/>
              </a:spcBef>
              <a:spcAft>
                <a:spcPct val="0"/>
              </a:spcAft>
            </a:pPr>
            <a:endParaRPr lang="cs-CZ" sz="750" dirty="0">
              <a:solidFill>
                <a:srgbClr val="FFFFFF"/>
              </a:solidFill>
            </a:endParaRPr>
          </a:p>
          <a:p>
            <a:pPr defTabSz="685800" fontAlgn="base">
              <a:spcBef>
                <a:spcPct val="0"/>
              </a:spcBef>
              <a:spcAft>
                <a:spcPct val="0"/>
              </a:spcAft>
            </a:pPr>
            <a:r>
              <a:rPr lang="it-IT" sz="750" b="0" i="1" dirty="0">
                <a:solidFill>
                  <a:srgbClr val="FFFFFF"/>
                </a:solidFill>
              </a:rPr>
              <a:t> </a:t>
            </a:r>
            <a:endParaRPr lang="cs-CZ" sz="750" dirty="0">
              <a:solidFill>
                <a:srgbClr val="FFFFFF"/>
              </a:solidFill>
            </a:endParaRPr>
          </a:p>
        </p:txBody>
      </p:sp>
      <p:sp>
        <p:nvSpPr>
          <p:cNvPr id="34" name="Title 1"/>
          <p:cNvSpPr txBox="1">
            <a:spLocks/>
          </p:cNvSpPr>
          <p:nvPr/>
        </p:nvSpPr>
        <p:spPr bwMode="auto">
          <a:xfrm>
            <a:off x="205740" y="196454"/>
            <a:ext cx="8763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ctr" defTabSz="685800" eaLnBrk="0" fontAlgn="base" hangingPunct="0">
              <a:spcBef>
                <a:spcPct val="0"/>
              </a:spcBef>
              <a:spcAft>
                <a:spcPct val="0"/>
              </a:spcAft>
              <a:defRPr/>
            </a:pPr>
            <a:r>
              <a:rPr lang="cs-CZ" sz="2100" b="1" kern="0" dirty="0">
                <a:solidFill>
                  <a:srgbClr val="FFCC00"/>
                </a:solidFill>
                <a:latin typeface="Arial"/>
                <a:cs typeface="MS PGothic"/>
              </a:rPr>
              <a:t>Nejvyšší riziko dalšího IM je v prvním roce po propuštění z nemocnice, ale riziko přetrvává po dobu následujících 5 let</a:t>
            </a:r>
            <a:r>
              <a:rPr lang="cs-CZ" sz="2100" b="1" kern="0" baseline="30000" dirty="0">
                <a:solidFill>
                  <a:srgbClr val="FFCC00"/>
                </a:solidFill>
                <a:latin typeface="Arial"/>
                <a:cs typeface="MS PGothic"/>
              </a:rPr>
              <a:t>3</a:t>
            </a:r>
            <a:endParaRPr lang="en-GB" sz="2100" b="1" kern="0" baseline="30000" dirty="0">
              <a:solidFill>
                <a:srgbClr val="FFCC00"/>
              </a:solidFill>
              <a:latin typeface="Arial"/>
              <a:cs typeface="MS PGothic"/>
            </a:endParaRPr>
          </a:p>
        </p:txBody>
      </p:sp>
      <p:sp>
        <p:nvSpPr>
          <p:cNvPr id="35" name="Content Placeholder 2"/>
          <p:cNvSpPr>
            <a:spLocks noGrp="1"/>
          </p:cNvSpPr>
          <p:nvPr>
            <p:ph idx="4294967295"/>
          </p:nvPr>
        </p:nvSpPr>
        <p:spPr>
          <a:xfrm>
            <a:off x="1405533" y="1103197"/>
            <a:ext cx="6332934" cy="3394472"/>
          </a:xfrm>
          <a:prstGeom prst="rect">
            <a:avLst/>
          </a:prstGeom>
        </p:spPr>
        <p:txBody>
          <a:bodyPr/>
          <a:lstStyle/>
          <a:p>
            <a:pPr marL="0" indent="0" algn="ctr"/>
            <a:r>
              <a:rPr lang="en-GB" sz="1350" dirty="0">
                <a:solidFill>
                  <a:schemeClr val="bg1"/>
                </a:solidFill>
              </a:rPr>
              <a:t>OACIS </a:t>
            </a:r>
            <a:r>
              <a:rPr lang="en-GB" sz="1350" dirty="0" err="1">
                <a:solidFill>
                  <a:schemeClr val="bg1"/>
                </a:solidFill>
              </a:rPr>
              <a:t>registr</a:t>
            </a:r>
            <a:r>
              <a:rPr lang="en-GB" sz="1350" dirty="0">
                <a:solidFill>
                  <a:schemeClr val="bg1"/>
                </a:solidFill>
              </a:rPr>
              <a:t>: </a:t>
            </a:r>
            <a:r>
              <a:rPr lang="en-GB" sz="1350" dirty="0" err="1">
                <a:solidFill>
                  <a:schemeClr val="bg1"/>
                </a:solidFill>
              </a:rPr>
              <a:t>Observa</a:t>
            </a:r>
            <a:r>
              <a:rPr lang="cs-CZ" sz="1350" dirty="0">
                <a:solidFill>
                  <a:schemeClr val="bg1"/>
                </a:solidFill>
              </a:rPr>
              <a:t>ční</a:t>
            </a:r>
            <a:r>
              <a:rPr lang="en-GB" sz="1350" dirty="0">
                <a:solidFill>
                  <a:schemeClr val="bg1"/>
                </a:solidFill>
              </a:rPr>
              <a:t> stud</a:t>
            </a:r>
            <a:r>
              <a:rPr lang="cs-CZ" sz="1350" dirty="0" err="1">
                <a:solidFill>
                  <a:schemeClr val="bg1"/>
                </a:solidFill>
              </a:rPr>
              <a:t>ie</a:t>
            </a:r>
            <a:r>
              <a:rPr lang="cs-CZ" sz="1350" dirty="0">
                <a:solidFill>
                  <a:schemeClr val="bg1"/>
                </a:solidFill>
              </a:rPr>
              <a:t> opakovaných IM u japonských pacientů, kteří prodělali akutní IM během 5-letého pozorování</a:t>
            </a:r>
            <a:r>
              <a:rPr lang="en-GB" sz="1350" dirty="0">
                <a:solidFill>
                  <a:schemeClr val="bg1"/>
                </a:solidFill>
              </a:rPr>
              <a:t> (n=7870)</a:t>
            </a:r>
            <a:r>
              <a:rPr lang="cs-CZ" sz="1350" baseline="30000" dirty="0"/>
              <a:t>3</a:t>
            </a:r>
            <a:endParaRPr lang="en-GB" sz="1350" baseline="30000" dirty="0">
              <a:solidFill>
                <a:schemeClr val="bg1"/>
              </a:solidFill>
            </a:endParaRPr>
          </a:p>
          <a:p>
            <a:pPr marL="0" indent="0" algn="ctr"/>
            <a:endParaRPr lang="en-GB" dirty="0"/>
          </a:p>
        </p:txBody>
      </p:sp>
      <p:grpSp>
        <p:nvGrpSpPr>
          <p:cNvPr id="37" name="Group 36"/>
          <p:cNvGrpSpPr/>
          <p:nvPr/>
        </p:nvGrpSpPr>
        <p:grpSpPr>
          <a:xfrm>
            <a:off x="1980009" y="1687573"/>
            <a:ext cx="5103189" cy="2738411"/>
            <a:chOff x="1600838" y="1903612"/>
            <a:chExt cx="6022498" cy="3787569"/>
          </a:xfrm>
        </p:grpSpPr>
        <p:cxnSp>
          <p:nvCxnSpPr>
            <p:cNvPr id="38" name="Straight Connector 37"/>
            <p:cNvCxnSpPr/>
            <p:nvPr/>
          </p:nvCxnSpPr>
          <p:spPr>
            <a:xfrm>
              <a:off x="2217384" y="2084206"/>
              <a:ext cx="80962" cy="0"/>
            </a:xfrm>
            <a:prstGeom prst="line">
              <a:avLst/>
            </a:prstGeom>
            <a:no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39" name="TextBox 38"/>
            <p:cNvSpPr txBox="1"/>
            <p:nvPr/>
          </p:nvSpPr>
          <p:spPr>
            <a:xfrm>
              <a:off x="1850486" y="1903612"/>
              <a:ext cx="369274" cy="319270"/>
            </a:xfrm>
            <a:prstGeom prst="rect">
              <a:avLst/>
            </a:prstGeom>
            <a:noFill/>
          </p:spPr>
          <p:txBody>
            <a:bodyPr wrap="none" rtlCol="0">
              <a:spAutoFit/>
            </a:bodyPr>
            <a:lstStyle/>
            <a:p>
              <a:pPr algn="r" defTabSz="685800" fontAlgn="base">
                <a:spcBef>
                  <a:spcPct val="0"/>
                </a:spcBef>
                <a:spcAft>
                  <a:spcPct val="0"/>
                </a:spcAft>
              </a:pPr>
              <a:r>
                <a:rPr lang="en-GB" sz="900" dirty="0">
                  <a:solidFill>
                    <a:srgbClr val="FFFFFF"/>
                  </a:solidFill>
                  <a:latin typeface="Arial" charset="0"/>
                </a:rPr>
                <a:t>10</a:t>
              </a:r>
            </a:p>
          </p:txBody>
        </p:sp>
        <p:cxnSp>
          <p:nvCxnSpPr>
            <p:cNvPr id="40" name="Straight Connector 39"/>
            <p:cNvCxnSpPr/>
            <p:nvPr/>
          </p:nvCxnSpPr>
          <p:spPr>
            <a:xfrm>
              <a:off x="2217384" y="5037806"/>
              <a:ext cx="80962" cy="0"/>
            </a:xfrm>
            <a:prstGeom prst="line">
              <a:avLst/>
            </a:prstGeom>
            <a:no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41" name="TextBox 40"/>
            <p:cNvSpPr txBox="1"/>
            <p:nvPr/>
          </p:nvSpPr>
          <p:spPr>
            <a:xfrm>
              <a:off x="1926160" y="4847182"/>
              <a:ext cx="293603" cy="319270"/>
            </a:xfrm>
            <a:prstGeom prst="rect">
              <a:avLst/>
            </a:prstGeom>
            <a:noFill/>
          </p:spPr>
          <p:txBody>
            <a:bodyPr wrap="none" rtlCol="0">
              <a:spAutoFit/>
            </a:bodyPr>
            <a:lstStyle/>
            <a:p>
              <a:pPr algn="r" defTabSz="685800" fontAlgn="base">
                <a:spcBef>
                  <a:spcPct val="0"/>
                </a:spcBef>
                <a:spcAft>
                  <a:spcPct val="0"/>
                </a:spcAft>
              </a:pPr>
              <a:r>
                <a:rPr lang="en-GB" sz="900" dirty="0">
                  <a:solidFill>
                    <a:srgbClr val="FFFFFF"/>
                  </a:solidFill>
                  <a:latin typeface="Arial" charset="0"/>
                </a:rPr>
                <a:t>0</a:t>
              </a:r>
            </a:p>
          </p:txBody>
        </p:sp>
        <p:cxnSp>
          <p:nvCxnSpPr>
            <p:cNvPr id="42" name="Straight Connector 41"/>
            <p:cNvCxnSpPr/>
            <p:nvPr/>
          </p:nvCxnSpPr>
          <p:spPr>
            <a:xfrm rot="5400000">
              <a:off x="2257056" y="5082184"/>
              <a:ext cx="80962" cy="0"/>
            </a:xfrm>
            <a:prstGeom prst="line">
              <a:avLst/>
            </a:prstGeom>
            <a:no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43" name="TextBox 42"/>
            <p:cNvSpPr txBox="1"/>
            <p:nvPr/>
          </p:nvSpPr>
          <p:spPr>
            <a:xfrm>
              <a:off x="2151875" y="5130124"/>
              <a:ext cx="293604" cy="319270"/>
            </a:xfrm>
            <a:prstGeom prst="rect">
              <a:avLst/>
            </a:prstGeom>
            <a:noFill/>
          </p:spPr>
          <p:txBody>
            <a:bodyPr wrap="none" rtlCol="0">
              <a:spAutoFit/>
            </a:bodyPr>
            <a:lstStyle/>
            <a:p>
              <a:pPr algn="ctr" defTabSz="685800" fontAlgn="base">
                <a:spcBef>
                  <a:spcPct val="0"/>
                </a:spcBef>
                <a:spcAft>
                  <a:spcPct val="0"/>
                </a:spcAft>
              </a:pPr>
              <a:r>
                <a:rPr lang="en-GB" sz="900" dirty="0">
                  <a:solidFill>
                    <a:srgbClr val="FFFFFF"/>
                  </a:solidFill>
                  <a:latin typeface="Arial" charset="0"/>
                </a:rPr>
                <a:t>0</a:t>
              </a:r>
            </a:p>
          </p:txBody>
        </p:sp>
        <p:cxnSp>
          <p:nvCxnSpPr>
            <p:cNvPr id="44" name="Straight Connector 43"/>
            <p:cNvCxnSpPr/>
            <p:nvPr/>
          </p:nvCxnSpPr>
          <p:spPr>
            <a:xfrm>
              <a:off x="2217384" y="3856672"/>
              <a:ext cx="80962" cy="0"/>
            </a:xfrm>
            <a:prstGeom prst="line">
              <a:avLst/>
            </a:prstGeom>
            <a:no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45" name="TextBox 44"/>
            <p:cNvSpPr txBox="1"/>
            <p:nvPr/>
          </p:nvSpPr>
          <p:spPr>
            <a:xfrm>
              <a:off x="1926160" y="3664810"/>
              <a:ext cx="293603" cy="319270"/>
            </a:xfrm>
            <a:prstGeom prst="rect">
              <a:avLst/>
            </a:prstGeom>
            <a:noFill/>
          </p:spPr>
          <p:txBody>
            <a:bodyPr wrap="none" rtlCol="0">
              <a:spAutoFit/>
            </a:bodyPr>
            <a:lstStyle/>
            <a:p>
              <a:pPr algn="r" defTabSz="685800" fontAlgn="base">
                <a:spcBef>
                  <a:spcPct val="0"/>
                </a:spcBef>
                <a:spcAft>
                  <a:spcPct val="0"/>
                </a:spcAft>
              </a:pPr>
              <a:r>
                <a:rPr lang="en-GB" sz="900" dirty="0">
                  <a:solidFill>
                    <a:srgbClr val="FFFFFF"/>
                  </a:solidFill>
                  <a:latin typeface="Arial" charset="0"/>
                </a:rPr>
                <a:t>4</a:t>
              </a:r>
            </a:p>
          </p:txBody>
        </p:sp>
        <p:cxnSp>
          <p:nvCxnSpPr>
            <p:cNvPr id="46" name="Straight Connector 45"/>
            <p:cNvCxnSpPr/>
            <p:nvPr/>
          </p:nvCxnSpPr>
          <p:spPr>
            <a:xfrm rot="5400000">
              <a:off x="3444003" y="5082184"/>
              <a:ext cx="80962" cy="0"/>
            </a:xfrm>
            <a:prstGeom prst="line">
              <a:avLst/>
            </a:prstGeom>
            <a:no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47" name="TextBox 46"/>
            <p:cNvSpPr txBox="1"/>
            <p:nvPr/>
          </p:nvSpPr>
          <p:spPr>
            <a:xfrm>
              <a:off x="3263148" y="5130124"/>
              <a:ext cx="444946" cy="319270"/>
            </a:xfrm>
            <a:prstGeom prst="rect">
              <a:avLst/>
            </a:prstGeom>
            <a:noFill/>
          </p:spPr>
          <p:txBody>
            <a:bodyPr wrap="none" rtlCol="0">
              <a:spAutoFit/>
            </a:bodyPr>
            <a:lstStyle/>
            <a:p>
              <a:pPr algn="ctr" defTabSz="685800" fontAlgn="base">
                <a:spcBef>
                  <a:spcPct val="0"/>
                </a:spcBef>
                <a:spcAft>
                  <a:spcPct val="0"/>
                </a:spcAft>
              </a:pPr>
              <a:r>
                <a:rPr lang="en-GB" sz="900" dirty="0">
                  <a:solidFill>
                    <a:srgbClr val="FFFFFF"/>
                  </a:solidFill>
                  <a:latin typeface="Arial" charset="0"/>
                </a:rPr>
                <a:t>400</a:t>
              </a:r>
            </a:p>
          </p:txBody>
        </p:sp>
        <p:sp>
          <p:nvSpPr>
            <p:cNvPr id="48" name="TextBox 47"/>
            <p:cNvSpPr txBox="1"/>
            <p:nvPr/>
          </p:nvSpPr>
          <p:spPr>
            <a:xfrm>
              <a:off x="2291140" y="5371911"/>
              <a:ext cx="5332196" cy="319270"/>
            </a:xfrm>
            <a:prstGeom prst="rect">
              <a:avLst/>
            </a:prstGeom>
            <a:noFill/>
          </p:spPr>
          <p:txBody>
            <a:bodyPr wrap="square" rtlCol="0">
              <a:spAutoFit/>
            </a:bodyPr>
            <a:lstStyle/>
            <a:p>
              <a:pPr algn="ctr" defTabSz="685800" fontAlgn="base">
                <a:spcBef>
                  <a:spcPct val="0"/>
                </a:spcBef>
                <a:spcAft>
                  <a:spcPct val="0"/>
                </a:spcAft>
              </a:pPr>
              <a:r>
                <a:rPr lang="cs-CZ" sz="900" dirty="0">
                  <a:solidFill>
                    <a:srgbClr val="FFFFFF"/>
                  </a:solidFill>
                  <a:latin typeface="Arial" charset="0"/>
                  <a:ea typeface="MS PGothic" pitchFamily="34" charset="-128"/>
                  <a:cs typeface="Arial" charset="0"/>
                </a:rPr>
                <a:t>Čas od propuštění </a:t>
              </a:r>
              <a:r>
                <a:rPr lang="en-GB" sz="900" dirty="0">
                  <a:solidFill>
                    <a:srgbClr val="FFFFFF"/>
                  </a:solidFill>
                  <a:latin typeface="Arial" charset="0"/>
                  <a:ea typeface="MS PGothic" pitchFamily="34" charset="-128"/>
                  <a:cs typeface="Arial" charset="0"/>
                </a:rPr>
                <a:t>(d</a:t>
              </a:r>
              <a:r>
                <a:rPr lang="cs-CZ" sz="900" dirty="0" err="1">
                  <a:solidFill>
                    <a:srgbClr val="FFFFFF"/>
                  </a:solidFill>
                  <a:latin typeface="Arial" charset="0"/>
                  <a:ea typeface="MS PGothic" pitchFamily="34" charset="-128"/>
                  <a:cs typeface="Arial" charset="0"/>
                </a:rPr>
                <a:t>ny</a:t>
              </a:r>
              <a:r>
                <a:rPr lang="en-GB" sz="900" dirty="0">
                  <a:solidFill>
                    <a:srgbClr val="FFFFFF"/>
                  </a:solidFill>
                  <a:latin typeface="Arial" charset="0"/>
                  <a:ea typeface="MS PGothic" pitchFamily="34" charset="-128"/>
                  <a:cs typeface="Arial" charset="0"/>
                </a:rPr>
                <a:t>)</a:t>
              </a:r>
            </a:p>
          </p:txBody>
        </p:sp>
        <p:sp>
          <p:nvSpPr>
            <p:cNvPr id="49" name="TextBox 48"/>
            <p:cNvSpPr txBox="1"/>
            <p:nvPr/>
          </p:nvSpPr>
          <p:spPr>
            <a:xfrm rot="16200000">
              <a:off x="344722" y="3316499"/>
              <a:ext cx="2948097" cy="435865"/>
            </a:xfrm>
            <a:prstGeom prst="rect">
              <a:avLst/>
            </a:prstGeom>
            <a:noFill/>
          </p:spPr>
          <p:txBody>
            <a:bodyPr wrap="square" rtlCol="0">
              <a:spAutoFit/>
            </a:bodyPr>
            <a:lstStyle/>
            <a:p>
              <a:pPr algn="ctr" defTabSz="685800" fontAlgn="base">
                <a:spcBef>
                  <a:spcPct val="0"/>
                </a:spcBef>
                <a:spcAft>
                  <a:spcPct val="0"/>
                </a:spcAft>
              </a:pPr>
              <a:r>
                <a:rPr lang="cs-CZ" sz="900" dirty="0">
                  <a:solidFill>
                    <a:srgbClr val="FFFFFF"/>
                  </a:solidFill>
                  <a:latin typeface="Arial" charset="0"/>
                </a:rPr>
                <a:t>Kumulativní počet opakovaných IM</a:t>
              </a:r>
              <a:r>
                <a:rPr lang="en-GB" sz="900" dirty="0">
                  <a:solidFill>
                    <a:srgbClr val="FFFFFF"/>
                  </a:solidFill>
                  <a:latin typeface="Arial" charset="0"/>
                </a:rPr>
                <a:t>(%)</a:t>
              </a:r>
            </a:p>
          </p:txBody>
        </p:sp>
        <p:sp>
          <p:nvSpPr>
            <p:cNvPr id="50" name="Freeform 49"/>
            <p:cNvSpPr/>
            <p:nvPr/>
          </p:nvSpPr>
          <p:spPr>
            <a:xfrm>
              <a:off x="2297693" y="2080012"/>
              <a:ext cx="5284207" cy="2955341"/>
            </a:xfrm>
            <a:custGeom>
              <a:avLst/>
              <a:gdLst>
                <a:gd name="connsiteX0" fmla="*/ 0 w 5354726"/>
                <a:gd name="connsiteY0" fmla="*/ 0 h 2955341"/>
                <a:gd name="connsiteX1" fmla="*/ 0 w 5354726"/>
                <a:gd name="connsiteY1" fmla="*/ 2955341 h 2955341"/>
                <a:gd name="connsiteX2" fmla="*/ 5354726 w 5354726"/>
                <a:gd name="connsiteY2" fmla="*/ 2955341 h 2955341"/>
              </a:gdLst>
              <a:ahLst/>
              <a:cxnLst>
                <a:cxn ang="0">
                  <a:pos x="connsiteX0" y="connsiteY0"/>
                </a:cxn>
                <a:cxn ang="0">
                  <a:pos x="connsiteX1" y="connsiteY1"/>
                </a:cxn>
                <a:cxn ang="0">
                  <a:pos x="connsiteX2" y="connsiteY2"/>
                </a:cxn>
              </a:cxnLst>
              <a:rect l="l" t="t" r="r" b="b"/>
              <a:pathLst>
                <a:path w="5354726" h="2955341">
                  <a:moveTo>
                    <a:pt x="0" y="0"/>
                  </a:moveTo>
                  <a:lnTo>
                    <a:pt x="0" y="2955341"/>
                  </a:lnTo>
                  <a:lnTo>
                    <a:pt x="5354726" y="2955341"/>
                  </a:lnTo>
                </a:path>
              </a:pathLst>
            </a:custGeom>
            <a:no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900" b="1">
                <a:solidFill>
                  <a:srgbClr val="FFFFFF"/>
                </a:solidFill>
                <a:latin typeface="Arial"/>
              </a:endParaRPr>
            </a:p>
          </p:txBody>
        </p:sp>
        <p:cxnSp>
          <p:nvCxnSpPr>
            <p:cNvPr id="51" name="Straight Connector 50"/>
            <p:cNvCxnSpPr/>
            <p:nvPr/>
          </p:nvCxnSpPr>
          <p:spPr>
            <a:xfrm>
              <a:off x="2217384" y="2692798"/>
              <a:ext cx="80962" cy="0"/>
            </a:xfrm>
            <a:prstGeom prst="line">
              <a:avLst/>
            </a:prstGeom>
            <a:no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52" name="TextBox 51"/>
            <p:cNvSpPr txBox="1"/>
            <p:nvPr/>
          </p:nvSpPr>
          <p:spPr>
            <a:xfrm>
              <a:off x="1926159" y="2500936"/>
              <a:ext cx="293603" cy="319270"/>
            </a:xfrm>
            <a:prstGeom prst="rect">
              <a:avLst/>
            </a:prstGeom>
            <a:noFill/>
          </p:spPr>
          <p:txBody>
            <a:bodyPr wrap="none" rtlCol="0">
              <a:spAutoFit/>
            </a:bodyPr>
            <a:lstStyle/>
            <a:p>
              <a:pPr algn="r" defTabSz="685800" fontAlgn="base">
                <a:spcBef>
                  <a:spcPct val="0"/>
                </a:spcBef>
                <a:spcAft>
                  <a:spcPct val="0"/>
                </a:spcAft>
              </a:pPr>
              <a:r>
                <a:rPr lang="en-GB" sz="900" dirty="0">
                  <a:solidFill>
                    <a:srgbClr val="FFFFFF"/>
                  </a:solidFill>
                  <a:latin typeface="Arial" charset="0"/>
                </a:rPr>
                <a:t>8</a:t>
              </a:r>
            </a:p>
          </p:txBody>
        </p:sp>
        <p:cxnSp>
          <p:nvCxnSpPr>
            <p:cNvPr id="53" name="Straight Connector 52"/>
            <p:cNvCxnSpPr/>
            <p:nvPr/>
          </p:nvCxnSpPr>
          <p:spPr>
            <a:xfrm>
              <a:off x="2217384" y="3266260"/>
              <a:ext cx="80962" cy="0"/>
            </a:xfrm>
            <a:prstGeom prst="line">
              <a:avLst/>
            </a:prstGeom>
            <a:no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54" name="TextBox 53"/>
            <p:cNvSpPr txBox="1"/>
            <p:nvPr/>
          </p:nvSpPr>
          <p:spPr>
            <a:xfrm>
              <a:off x="1926159" y="3074398"/>
              <a:ext cx="293603" cy="319270"/>
            </a:xfrm>
            <a:prstGeom prst="rect">
              <a:avLst/>
            </a:prstGeom>
            <a:noFill/>
          </p:spPr>
          <p:txBody>
            <a:bodyPr wrap="none" rtlCol="0">
              <a:spAutoFit/>
            </a:bodyPr>
            <a:lstStyle/>
            <a:p>
              <a:pPr algn="r" defTabSz="685800" fontAlgn="base">
                <a:spcBef>
                  <a:spcPct val="0"/>
                </a:spcBef>
                <a:spcAft>
                  <a:spcPct val="0"/>
                </a:spcAft>
              </a:pPr>
              <a:r>
                <a:rPr lang="en-GB" sz="900" dirty="0">
                  <a:solidFill>
                    <a:srgbClr val="FFFFFF"/>
                  </a:solidFill>
                  <a:latin typeface="Arial" charset="0"/>
                </a:rPr>
                <a:t>6</a:t>
              </a:r>
            </a:p>
          </p:txBody>
        </p:sp>
        <p:cxnSp>
          <p:nvCxnSpPr>
            <p:cNvPr id="55" name="Straight Connector 54"/>
            <p:cNvCxnSpPr/>
            <p:nvPr/>
          </p:nvCxnSpPr>
          <p:spPr>
            <a:xfrm>
              <a:off x="2217384" y="4413028"/>
              <a:ext cx="80962" cy="0"/>
            </a:xfrm>
            <a:prstGeom prst="line">
              <a:avLst/>
            </a:prstGeom>
            <a:no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56" name="TextBox 55"/>
            <p:cNvSpPr txBox="1"/>
            <p:nvPr/>
          </p:nvSpPr>
          <p:spPr>
            <a:xfrm>
              <a:off x="1926159" y="4221166"/>
              <a:ext cx="293603" cy="319270"/>
            </a:xfrm>
            <a:prstGeom prst="rect">
              <a:avLst/>
            </a:prstGeom>
            <a:noFill/>
          </p:spPr>
          <p:txBody>
            <a:bodyPr wrap="none" rtlCol="0">
              <a:spAutoFit/>
            </a:bodyPr>
            <a:lstStyle/>
            <a:p>
              <a:pPr algn="r" defTabSz="685800" fontAlgn="base">
                <a:spcBef>
                  <a:spcPct val="0"/>
                </a:spcBef>
                <a:spcAft>
                  <a:spcPct val="0"/>
                </a:spcAft>
              </a:pPr>
              <a:r>
                <a:rPr lang="en-GB" sz="900" dirty="0">
                  <a:solidFill>
                    <a:srgbClr val="FFFFFF"/>
                  </a:solidFill>
                  <a:latin typeface="Arial" charset="0"/>
                </a:rPr>
                <a:t>2</a:t>
              </a:r>
            </a:p>
          </p:txBody>
        </p:sp>
        <p:cxnSp>
          <p:nvCxnSpPr>
            <p:cNvPr id="57" name="Straight Connector 56"/>
            <p:cNvCxnSpPr/>
            <p:nvPr/>
          </p:nvCxnSpPr>
          <p:spPr>
            <a:xfrm rot="5400000">
              <a:off x="4592060" y="5082184"/>
              <a:ext cx="80962" cy="0"/>
            </a:xfrm>
            <a:prstGeom prst="line">
              <a:avLst/>
            </a:prstGeom>
            <a:no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58" name="TextBox 57"/>
            <p:cNvSpPr txBox="1"/>
            <p:nvPr/>
          </p:nvSpPr>
          <p:spPr>
            <a:xfrm>
              <a:off x="4411205" y="5130123"/>
              <a:ext cx="444946" cy="319270"/>
            </a:xfrm>
            <a:prstGeom prst="rect">
              <a:avLst/>
            </a:prstGeom>
            <a:noFill/>
          </p:spPr>
          <p:txBody>
            <a:bodyPr wrap="none" rtlCol="0">
              <a:spAutoFit/>
            </a:bodyPr>
            <a:lstStyle/>
            <a:p>
              <a:pPr algn="ctr" defTabSz="685800" fontAlgn="base">
                <a:spcBef>
                  <a:spcPct val="0"/>
                </a:spcBef>
                <a:spcAft>
                  <a:spcPct val="0"/>
                </a:spcAft>
              </a:pPr>
              <a:r>
                <a:rPr lang="en-GB" sz="900" dirty="0">
                  <a:solidFill>
                    <a:srgbClr val="FFFFFF"/>
                  </a:solidFill>
                  <a:latin typeface="Arial" charset="0"/>
                </a:rPr>
                <a:t>800</a:t>
              </a:r>
            </a:p>
          </p:txBody>
        </p:sp>
        <p:cxnSp>
          <p:nvCxnSpPr>
            <p:cNvPr id="59" name="Straight Connector 58"/>
            <p:cNvCxnSpPr/>
            <p:nvPr/>
          </p:nvCxnSpPr>
          <p:spPr>
            <a:xfrm rot="5400000">
              <a:off x="5756940" y="5082184"/>
              <a:ext cx="80962" cy="0"/>
            </a:xfrm>
            <a:prstGeom prst="line">
              <a:avLst/>
            </a:prstGeom>
            <a:no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60" name="TextBox 59"/>
            <p:cNvSpPr txBox="1"/>
            <p:nvPr/>
          </p:nvSpPr>
          <p:spPr>
            <a:xfrm>
              <a:off x="5538249" y="5130123"/>
              <a:ext cx="520617" cy="319270"/>
            </a:xfrm>
            <a:prstGeom prst="rect">
              <a:avLst/>
            </a:prstGeom>
            <a:noFill/>
          </p:spPr>
          <p:txBody>
            <a:bodyPr wrap="none" rtlCol="0">
              <a:spAutoFit/>
            </a:bodyPr>
            <a:lstStyle/>
            <a:p>
              <a:pPr algn="ctr" defTabSz="685800" fontAlgn="base">
                <a:spcBef>
                  <a:spcPct val="0"/>
                </a:spcBef>
                <a:spcAft>
                  <a:spcPct val="0"/>
                </a:spcAft>
              </a:pPr>
              <a:r>
                <a:rPr lang="en-GB" sz="900" dirty="0">
                  <a:solidFill>
                    <a:srgbClr val="FFFFFF"/>
                  </a:solidFill>
                  <a:latin typeface="Arial" charset="0"/>
                </a:rPr>
                <a:t>1200</a:t>
              </a:r>
            </a:p>
          </p:txBody>
        </p:sp>
        <p:cxnSp>
          <p:nvCxnSpPr>
            <p:cNvPr id="61" name="Straight Connector 60"/>
            <p:cNvCxnSpPr/>
            <p:nvPr/>
          </p:nvCxnSpPr>
          <p:spPr>
            <a:xfrm rot="5400000">
              <a:off x="6865500" y="5082184"/>
              <a:ext cx="80962" cy="0"/>
            </a:xfrm>
            <a:prstGeom prst="line">
              <a:avLst/>
            </a:prstGeom>
            <a:no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62" name="TextBox 61"/>
            <p:cNvSpPr txBox="1"/>
            <p:nvPr/>
          </p:nvSpPr>
          <p:spPr>
            <a:xfrm>
              <a:off x="6646807" y="5130123"/>
              <a:ext cx="520617" cy="319270"/>
            </a:xfrm>
            <a:prstGeom prst="rect">
              <a:avLst/>
            </a:prstGeom>
            <a:noFill/>
          </p:spPr>
          <p:txBody>
            <a:bodyPr wrap="none" rtlCol="0">
              <a:spAutoFit/>
            </a:bodyPr>
            <a:lstStyle/>
            <a:p>
              <a:pPr algn="ctr" defTabSz="685800" fontAlgn="base">
                <a:spcBef>
                  <a:spcPct val="0"/>
                </a:spcBef>
                <a:spcAft>
                  <a:spcPct val="0"/>
                </a:spcAft>
              </a:pPr>
              <a:r>
                <a:rPr lang="en-GB" sz="900" dirty="0">
                  <a:solidFill>
                    <a:srgbClr val="FFFFFF"/>
                  </a:solidFill>
                  <a:latin typeface="Arial" charset="0"/>
                </a:rPr>
                <a:t>1600</a:t>
              </a:r>
            </a:p>
          </p:txBody>
        </p:sp>
        <p:sp>
          <p:nvSpPr>
            <p:cNvPr id="63" name="Freeform 62"/>
            <p:cNvSpPr>
              <a:spLocks/>
            </p:cNvSpPr>
            <p:nvPr/>
          </p:nvSpPr>
          <p:spPr bwMode="auto">
            <a:xfrm>
              <a:off x="2306638" y="3178175"/>
              <a:ext cx="5307012" cy="1855788"/>
            </a:xfrm>
            <a:custGeom>
              <a:avLst/>
              <a:gdLst>
                <a:gd name="T0" fmla="*/ 14 w 3343"/>
                <a:gd name="T1" fmla="*/ 1153 h 1169"/>
                <a:gd name="T2" fmla="*/ 42 w 3343"/>
                <a:gd name="T3" fmla="*/ 1130 h 1169"/>
                <a:gd name="T4" fmla="*/ 63 w 3343"/>
                <a:gd name="T5" fmla="*/ 1104 h 1169"/>
                <a:gd name="T6" fmla="*/ 89 w 3343"/>
                <a:gd name="T7" fmla="*/ 1069 h 1169"/>
                <a:gd name="T8" fmla="*/ 109 w 3343"/>
                <a:gd name="T9" fmla="*/ 1041 h 1169"/>
                <a:gd name="T10" fmla="*/ 131 w 3343"/>
                <a:gd name="T11" fmla="*/ 1030 h 1169"/>
                <a:gd name="T12" fmla="*/ 153 w 3343"/>
                <a:gd name="T13" fmla="*/ 1008 h 1169"/>
                <a:gd name="T14" fmla="*/ 177 w 3343"/>
                <a:gd name="T15" fmla="*/ 988 h 1169"/>
                <a:gd name="T16" fmla="*/ 194 w 3343"/>
                <a:gd name="T17" fmla="*/ 957 h 1169"/>
                <a:gd name="T18" fmla="*/ 222 w 3343"/>
                <a:gd name="T19" fmla="*/ 941 h 1169"/>
                <a:gd name="T20" fmla="*/ 254 w 3343"/>
                <a:gd name="T21" fmla="*/ 921 h 1169"/>
                <a:gd name="T22" fmla="*/ 274 w 3343"/>
                <a:gd name="T23" fmla="*/ 908 h 1169"/>
                <a:gd name="T24" fmla="*/ 294 w 3343"/>
                <a:gd name="T25" fmla="*/ 882 h 1169"/>
                <a:gd name="T26" fmla="*/ 323 w 3343"/>
                <a:gd name="T27" fmla="*/ 857 h 1169"/>
                <a:gd name="T28" fmla="*/ 343 w 3343"/>
                <a:gd name="T29" fmla="*/ 829 h 1169"/>
                <a:gd name="T30" fmla="*/ 369 w 3343"/>
                <a:gd name="T31" fmla="*/ 806 h 1169"/>
                <a:gd name="T32" fmla="*/ 411 w 3343"/>
                <a:gd name="T33" fmla="*/ 792 h 1169"/>
                <a:gd name="T34" fmla="*/ 438 w 3343"/>
                <a:gd name="T35" fmla="*/ 780 h 1169"/>
                <a:gd name="T36" fmla="*/ 476 w 3343"/>
                <a:gd name="T37" fmla="*/ 766 h 1169"/>
                <a:gd name="T38" fmla="*/ 504 w 3343"/>
                <a:gd name="T39" fmla="*/ 751 h 1169"/>
                <a:gd name="T40" fmla="*/ 530 w 3343"/>
                <a:gd name="T41" fmla="*/ 735 h 1169"/>
                <a:gd name="T42" fmla="*/ 565 w 3343"/>
                <a:gd name="T43" fmla="*/ 721 h 1169"/>
                <a:gd name="T44" fmla="*/ 611 w 3343"/>
                <a:gd name="T45" fmla="*/ 703 h 1169"/>
                <a:gd name="T46" fmla="*/ 645 w 3343"/>
                <a:gd name="T47" fmla="*/ 686 h 1169"/>
                <a:gd name="T48" fmla="*/ 663 w 3343"/>
                <a:gd name="T49" fmla="*/ 670 h 1169"/>
                <a:gd name="T50" fmla="*/ 750 w 3343"/>
                <a:gd name="T51" fmla="*/ 658 h 1169"/>
                <a:gd name="T52" fmla="*/ 821 w 3343"/>
                <a:gd name="T53" fmla="*/ 646 h 1169"/>
                <a:gd name="T54" fmla="*/ 857 w 3343"/>
                <a:gd name="T55" fmla="*/ 631 h 1169"/>
                <a:gd name="T56" fmla="*/ 926 w 3343"/>
                <a:gd name="T57" fmla="*/ 611 h 1169"/>
                <a:gd name="T58" fmla="*/ 1000 w 3343"/>
                <a:gd name="T59" fmla="*/ 597 h 1169"/>
                <a:gd name="T60" fmla="*/ 1061 w 3343"/>
                <a:gd name="T61" fmla="*/ 587 h 1169"/>
                <a:gd name="T62" fmla="*/ 1101 w 3343"/>
                <a:gd name="T63" fmla="*/ 564 h 1169"/>
                <a:gd name="T64" fmla="*/ 1182 w 3343"/>
                <a:gd name="T65" fmla="*/ 552 h 1169"/>
                <a:gd name="T66" fmla="*/ 1214 w 3343"/>
                <a:gd name="T67" fmla="*/ 540 h 1169"/>
                <a:gd name="T68" fmla="*/ 1260 w 3343"/>
                <a:gd name="T69" fmla="*/ 525 h 1169"/>
                <a:gd name="T70" fmla="*/ 1303 w 3343"/>
                <a:gd name="T71" fmla="*/ 505 h 1169"/>
                <a:gd name="T72" fmla="*/ 1411 w 3343"/>
                <a:gd name="T73" fmla="*/ 491 h 1169"/>
                <a:gd name="T74" fmla="*/ 1549 w 3343"/>
                <a:gd name="T75" fmla="*/ 475 h 1169"/>
                <a:gd name="T76" fmla="*/ 1625 w 3343"/>
                <a:gd name="T77" fmla="*/ 458 h 1169"/>
                <a:gd name="T78" fmla="*/ 1661 w 3343"/>
                <a:gd name="T79" fmla="*/ 444 h 1169"/>
                <a:gd name="T80" fmla="*/ 1730 w 3343"/>
                <a:gd name="T81" fmla="*/ 426 h 1169"/>
                <a:gd name="T82" fmla="*/ 1770 w 3343"/>
                <a:gd name="T83" fmla="*/ 405 h 1169"/>
                <a:gd name="T84" fmla="*/ 1817 w 3343"/>
                <a:gd name="T85" fmla="*/ 385 h 1169"/>
                <a:gd name="T86" fmla="*/ 1881 w 3343"/>
                <a:gd name="T87" fmla="*/ 369 h 1169"/>
                <a:gd name="T88" fmla="*/ 1952 w 3343"/>
                <a:gd name="T89" fmla="*/ 354 h 1169"/>
                <a:gd name="T90" fmla="*/ 2037 w 3343"/>
                <a:gd name="T91" fmla="*/ 338 h 1169"/>
                <a:gd name="T92" fmla="*/ 2135 w 3343"/>
                <a:gd name="T93" fmla="*/ 318 h 1169"/>
                <a:gd name="T94" fmla="*/ 2178 w 3343"/>
                <a:gd name="T95" fmla="*/ 297 h 1169"/>
                <a:gd name="T96" fmla="*/ 2202 w 3343"/>
                <a:gd name="T97" fmla="*/ 281 h 1169"/>
                <a:gd name="T98" fmla="*/ 2248 w 3343"/>
                <a:gd name="T99" fmla="*/ 265 h 1169"/>
                <a:gd name="T100" fmla="*/ 2371 w 3343"/>
                <a:gd name="T101" fmla="*/ 248 h 1169"/>
                <a:gd name="T102" fmla="*/ 2416 w 3343"/>
                <a:gd name="T103" fmla="*/ 234 h 1169"/>
                <a:gd name="T104" fmla="*/ 2494 w 3343"/>
                <a:gd name="T105" fmla="*/ 218 h 1169"/>
                <a:gd name="T106" fmla="*/ 2537 w 3343"/>
                <a:gd name="T107" fmla="*/ 202 h 1169"/>
                <a:gd name="T108" fmla="*/ 2623 w 3343"/>
                <a:gd name="T109" fmla="*/ 183 h 1169"/>
                <a:gd name="T110" fmla="*/ 2641 w 3343"/>
                <a:gd name="T111" fmla="*/ 163 h 1169"/>
                <a:gd name="T112" fmla="*/ 2704 w 3343"/>
                <a:gd name="T113" fmla="*/ 143 h 1169"/>
                <a:gd name="T114" fmla="*/ 2813 w 3343"/>
                <a:gd name="T115" fmla="*/ 112 h 1169"/>
                <a:gd name="T116" fmla="*/ 2851 w 3343"/>
                <a:gd name="T117" fmla="*/ 92 h 1169"/>
                <a:gd name="T118" fmla="*/ 2936 w 3343"/>
                <a:gd name="T119" fmla="*/ 75 h 1169"/>
                <a:gd name="T120" fmla="*/ 2992 w 3343"/>
                <a:gd name="T121" fmla="*/ 57 h 1169"/>
                <a:gd name="T122" fmla="*/ 3061 w 3343"/>
                <a:gd name="T123" fmla="*/ 33 h 1169"/>
                <a:gd name="T124" fmla="*/ 3236 w 3343"/>
                <a:gd name="T125" fmla="*/ 16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43" h="1169">
                  <a:moveTo>
                    <a:pt x="0" y="1169"/>
                  </a:moveTo>
                  <a:lnTo>
                    <a:pt x="0" y="1163"/>
                  </a:lnTo>
                  <a:lnTo>
                    <a:pt x="6" y="1163"/>
                  </a:lnTo>
                  <a:lnTo>
                    <a:pt x="6" y="1159"/>
                  </a:lnTo>
                  <a:lnTo>
                    <a:pt x="14" y="1159"/>
                  </a:lnTo>
                  <a:lnTo>
                    <a:pt x="14" y="1153"/>
                  </a:lnTo>
                  <a:lnTo>
                    <a:pt x="20" y="1153"/>
                  </a:lnTo>
                  <a:lnTo>
                    <a:pt x="20" y="1151"/>
                  </a:lnTo>
                  <a:lnTo>
                    <a:pt x="34" y="1151"/>
                  </a:lnTo>
                  <a:lnTo>
                    <a:pt x="34" y="1136"/>
                  </a:lnTo>
                  <a:lnTo>
                    <a:pt x="42" y="1136"/>
                  </a:lnTo>
                  <a:lnTo>
                    <a:pt x="42" y="1130"/>
                  </a:lnTo>
                  <a:lnTo>
                    <a:pt x="46" y="1130"/>
                  </a:lnTo>
                  <a:lnTo>
                    <a:pt x="46" y="1122"/>
                  </a:lnTo>
                  <a:lnTo>
                    <a:pt x="52" y="1122"/>
                  </a:lnTo>
                  <a:lnTo>
                    <a:pt x="52" y="1110"/>
                  </a:lnTo>
                  <a:lnTo>
                    <a:pt x="63" y="1110"/>
                  </a:lnTo>
                  <a:lnTo>
                    <a:pt x="63" y="1104"/>
                  </a:lnTo>
                  <a:lnTo>
                    <a:pt x="75" y="1104"/>
                  </a:lnTo>
                  <a:lnTo>
                    <a:pt x="75" y="1088"/>
                  </a:lnTo>
                  <a:lnTo>
                    <a:pt x="81" y="1088"/>
                  </a:lnTo>
                  <a:lnTo>
                    <a:pt x="81" y="1079"/>
                  </a:lnTo>
                  <a:lnTo>
                    <a:pt x="89" y="1079"/>
                  </a:lnTo>
                  <a:lnTo>
                    <a:pt x="89" y="1069"/>
                  </a:lnTo>
                  <a:lnTo>
                    <a:pt x="95" y="1069"/>
                  </a:lnTo>
                  <a:lnTo>
                    <a:pt x="95" y="1049"/>
                  </a:lnTo>
                  <a:lnTo>
                    <a:pt x="103" y="1049"/>
                  </a:lnTo>
                  <a:lnTo>
                    <a:pt x="103" y="1045"/>
                  </a:lnTo>
                  <a:lnTo>
                    <a:pt x="109" y="1045"/>
                  </a:lnTo>
                  <a:lnTo>
                    <a:pt x="109" y="1041"/>
                  </a:lnTo>
                  <a:lnTo>
                    <a:pt x="115" y="1041"/>
                  </a:lnTo>
                  <a:lnTo>
                    <a:pt x="115" y="1035"/>
                  </a:lnTo>
                  <a:lnTo>
                    <a:pt x="121" y="1035"/>
                  </a:lnTo>
                  <a:lnTo>
                    <a:pt x="121" y="1033"/>
                  </a:lnTo>
                  <a:lnTo>
                    <a:pt x="131" y="1033"/>
                  </a:lnTo>
                  <a:lnTo>
                    <a:pt x="131" y="1030"/>
                  </a:lnTo>
                  <a:lnTo>
                    <a:pt x="141" y="1030"/>
                  </a:lnTo>
                  <a:lnTo>
                    <a:pt x="141" y="1018"/>
                  </a:lnTo>
                  <a:lnTo>
                    <a:pt x="147" y="1018"/>
                  </a:lnTo>
                  <a:lnTo>
                    <a:pt x="147" y="1016"/>
                  </a:lnTo>
                  <a:lnTo>
                    <a:pt x="153" y="1016"/>
                  </a:lnTo>
                  <a:lnTo>
                    <a:pt x="153" y="1008"/>
                  </a:lnTo>
                  <a:lnTo>
                    <a:pt x="161" y="1008"/>
                  </a:lnTo>
                  <a:lnTo>
                    <a:pt x="161" y="1000"/>
                  </a:lnTo>
                  <a:lnTo>
                    <a:pt x="167" y="1000"/>
                  </a:lnTo>
                  <a:lnTo>
                    <a:pt x="167" y="994"/>
                  </a:lnTo>
                  <a:lnTo>
                    <a:pt x="177" y="994"/>
                  </a:lnTo>
                  <a:lnTo>
                    <a:pt x="177" y="988"/>
                  </a:lnTo>
                  <a:lnTo>
                    <a:pt x="182" y="988"/>
                  </a:lnTo>
                  <a:lnTo>
                    <a:pt x="182" y="980"/>
                  </a:lnTo>
                  <a:lnTo>
                    <a:pt x="190" y="980"/>
                  </a:lnTo>
                  <a:lnTo>
                    <a:pt x="190" y="967"/>
                  </a:lnTo>
                  <a:lnTo>
                    <a:pt x="194" y="967"/>
                  </a:lnTo>
                  <a:lnTo>
                    <a:pt x="194" y="957"/>
                  </a:lnTo>
                  <a:lnTo>
                    <a:pt x="204" y="957"/>
                  </a:lnTo>
                  <a:lnTo>
                    <a:pt x="204" y="953"/>
                  </a:lnTo>
                  <a:lnTo>
                    <a:pt x="212" y="953"/>
                  </a:lnTo>
                  <a:lnTo>
                    <a:pt x="212" y="949"/>
                  </a:lnTo>
                  <a:lnTo>
                    <a:pt x="222" y="949"/>
                  </a:lnTo>
                  <a:lnTo>
                    <a:pt x="222" y="941"/>
                  </a:lnTo>
                  <a:lnTo>
                    <a:pt x="230" y="941"/>
                  </a:lnTo>
                  <a:lnTo>
                    <a:pt x="230" y="937"/>
                  </a:lnTo>
                  <a:lnTo>
                    <a:pt x="236" y="937"/>
                  </a:lnTo>
                  <a:lnTo>
                    <a:pt x="236" y="933"/>
                  </a:lnTo>
                  <a:lnTo>
                    <a:pt x="254" y="933"/>
                  </a:lnTo>
                  <a:lnTo>
                    <a:pt x="254" y="921"/>
                  </a:lnTo>
                  <a:lnTo>
                    <a:pt x="260" y="921"/>
                  </a:lnTo>
                  <a:lnTo>
                    <a:pt x="260" y="916"/>
                  </a:lnTo>
                  <a:lnTo>
                    <a:pt x="266" y="916"/>
                  </a:lnTo>
                  <a:lnTo>
                    <a:pt x="268" y="914"/>
                  </a:lnTo>
                  <a:lnTo>
                    <a:pt x="268" y="908"/>
                  </a:lnTo>
                  <a:lnTo>
                    <a:pt x="274" y="908"/>
                  </a:lnTo>
                  <a:lnTo>
                    <a:pt x="274" y="900"/>
                  </a:lnTo>
                  <a:lnTo>
                    <a:pt x="284" y="900"/>
                  </a:lnTo>
                  <a:lnTo>
                    <a:pt x="284" y="888"/>
                  </a:lnTo>
                  <a:lnTo>
                    <a:pt x="290" y="888"/>
                  </a:lnTo>
                  <a:lnTo>
                    <a:pt x="290" y="882"/>
                  </a:lnTo>
                  <a:lnTo>
                    <a:pt x="294" y="882"/>
                  </a:lnTo>
                  <a:lnTo>
                    <a:pt x="294" y="876"/>
                  </a:lnTo>
                  <a:lnTo>
                    <a:pt x="305" y="876"/>
                  </a:lnTo>
                  <a:lnTo>
                    <a:pt x="305" y="866"/>
                  </a:lnTo>
                  <a:lnTo>
                    <a:pt x="309" y="866"/>
                  </a:lnTo>
                  <a:lnTo>
                    <a:pt x="309" y="857"/>
                  </a:lnTo>
                  <a:lnTo>
                    <a:pt x="323" y="857"/>
                  </a:lnTo>
                  <a:lnTo>
                    <a:pt x="323" y="845"/>
                  </a:lnTo>
                  <a:lnTo>
                    <a:pt x="329" y="845"/>
                  </a:lnTo>
                  <a:lnTo>
                    <a:pt x="329" y="833"/>
                  </a:lnTo>
                  <a:lnTo>
                    <a:pt x="335" y="833"/>
                  </a:lnTo>
                  <a:lnTo>
                    <a:pt x="335" y="829"/>
                  </a:lnTo>
                  <a:lnTo>
                    <a:pt x="343" y="829"/>
                  </a:lnTo>
                  <a:lnTo>
                    <a:pt x="343" y="821"/>
                  </a:lnTo>
                  <a:lnTo>
                    <a:pt x="357" y="821"/>
                  </a:lnTo>
                  <a:lnTo>
                    <a:pt x="357" y="813"/>
                  </a:lnTo>
                  <a:lnTo>
                    <a:pt x="363" y="813"/>
                  </a:lnTo>
                  <a:lnTo>
                    <a:pt x="363" y="806"/>
                  </a:lnTo>
                  <a:lnTo>
                    <a:pt x="369" y="806"/>
                  </a:lnTo>
                  <a:lnTo>
                    <a:pt x="369" y="802"/>
                  </a:lnTo>
                  <a:lnTo>
                    <a:pt x="375" y="802"/>
                  </a:lnTo>
                  <a:lnTo>
                    <a:pt x="375" y="798"/>
                  </a:lnTo>
                  <a:lnTo>
                    <a:pt x="395" y="798"/>
                  </a:lnTo>
                  <a:lnTo>
                    <a:pt x="395" y="792"/>
                  </a:lnTo>
                  <a:lnTo>
                    <a:pt x="411" y="792"/>
                  </a:lnTo>
                  <a:lnTo>
                    <a:pt x="411" y="788"/>
                  </a:lnTo>
                  <a:lnTo>
                    <a:pt x="423" y="788"/>
                  </a:lnTo>
                  <a:lnTo>
                    <a:pt x="423" y="784"/>
                  </a:lnTo>
                  <a:lnTo>
                    <a:pt x="430" y="784"/>
                  </a:lnTo>
                  <a:lnTo>
                    <a:pt x="430" y="780"/>
                  </a:lnTo>
                  <a:lnTo>
                    <a:pt x="438" y="780"/>
                  </a:lnTo>
                  <a:lnTo>
                    <a:pt x="438" y="778"/>
                  </a:lnTo>
                  <a:lnTo>
                    <a:pt x="452" y="778"/>
                  </a:lnTo>
                  <a:lnTo>
                    <a:pt x="452" y="772"/>
                  </a:lnTo>
                  <a:lnTo>
                    <a:pt x="470" y="772"/>
                  </a:lnTo>
                  <a:lnTo>
                    <a:pt x="470" y="766"/>
                  </a:lnTo>
                  <a:lnTo>
                    <a:pt x="476" y="766"/>
                  </a:lnTo>
                  <a:lnTo>
                    <a:pt x="476" y="760"/>
                  </a:lnTo>
                  <a:lnTo>
                    <a:pt x="482" y="760"/>
                  </a:lnTo>
                  <a:lnTo>
                    <a:pt x="482" y="758"/>
                  </a:lnTo>
                  <a:lnTo>
                    <a:pt x="494" y="758"/>
                  </a:lnTo>
                  <a:lnTo>
                    <a:pt x="494" y="751"/>
                  </a:lnTo>
                  <a:lnTo>
                    <a:pt x="504" y="751"/>
                  </a:lnTo>
                  <a:lnTo>
                    <a:pt x="504" y="747"/>
                  </a:lnTo>
                  <a:lnTo>
                    <a:pt x="508" y="747"/>
                  </a:lnTo>
                  <a:lnTo>
                    <a:pt x="508" y="741"/>
                  </a:lnTo>
                  <a:lnTo>
                    <a:pt x="526" y="741"/>
                  </a:lnTo>
                  <a:lnTo>
                    <a:pt x="526" y="735"/>
                  </a:lnTo>
                  <a:lnTo>
                    <a:pt x="530" y="735"/>
                  </a:lnTo>
                  <a:lnTo>
                    <a:pt x="530" y="731"/>
                  </a:lnTo>
                  <a:lnTo>
                    <a:pt x="536" y="731"/>
                  </a:lnTo>
                  <a:lnTo>
                    <a:pt x="536" y="725"/>
                  </a:lnTo>
                  <a:lnTo>
                    <a:pt x="557" y="725"/>
                  </a:lnTo>
                  <a:lnTo>
                    <a:pt x="557" y="721"/>
                  </a:lnTo>
                  <a:lnTo>
                    <a:pt x="565" y="721"/>
                  </a:lnTo>
                  <a:lnTo>
                    <a:pt x="565" y="715"/>
                  </a:lnTo>
                  <a:lnTo>
                    <a:pt x="573" y="715"/>
                  </a:lnTo>
                  <a:lnTo>
                    <a:pt x="573" y="713"/>
                  </a:lnTo>
                  <a:lnTo>
                    <a:pt x="595" y="713"/>
                  </a:lnTo>
                  <a:lnTo>
                    <a:pt x="595" y="703"/>
                  </a:lnTo>
                  <a:lnTo>
                    <a:pt x="611" y="703"/>
                  </a:lnTo>
                  <a:lnTo>
                    <a:pt x="611" y="694"/>
                  </a:lnTo>
                  <a:lnTo>
                    <a:pt x="615" y="694"/>
                  </a:lnTo>
                  <a:lnTo>
                    <a:pt x="615" y="690"/>
                  </a:lnTo>
                  <a:lnTo>
                    <a:pt x="631" y="690"/>
                  </a:lnTo>
                  <a:lnTo>
                    <a:pt x="631" y="686"/>
                  </a:lnTo>
                  <a:lnTo>
                    <a:pt x="645" y="686"/>
                  </a:lnTo>
                  <a:lnTo>
                    <a:pt x="645" y="682"/>
                  </a:lnTo>
                  <a:lnTo>
                    <a:pt x="651" y="682"/>
                  </a:lnTo>
                  <a:lnTo>
                    <a:pt x="651" y="678"/>
                  </a:lnTo>
                  <a:lnTo>
                    <a:pt x="659" y="678"/>
                  </a:lnTo>
                  <a:lnTo>
                    <a:pt x="659" y="670"/>
                  </a:lnTo>
                  <a:lnTo>
                    <a:pt x="663" y="670"/>
                  </a:lnTo>
                  <a:lnTo>
                    <a:pt x="663" y="666"/>
                  </a:lnTo>
                  <a:lnTo>
                    <a:pt x="700" y="666"/>
                  </a:lnTo>
                  <a:lnTo>
                    <a:pt x="700" y="662"/>
                  </a:lnTo>
                  <a:lnTo>
                    <a:pt x="730" y="662"/>
                  </a:lnTo>
                  <a:lnTo>
                    <a:pt x="730" y="658"/>
                  </a:lnTo>
                  <a:lnTo>
                    <a:pt x="750" y="658"/>
                  </a:lnTo>
                  <a:lnTo>
                    <a:pt x="750" y="656"/>
                  </a:lnTo>
                  <a:lnTo>
                    <a:pt x="758" y="656"/>
                  </a:lnTo>
                  <a:lnTo>
                    <a:pt x="758" y="652"/>
                  </a:lnTo>
                  <a:lnTo>
                    <a:pt x="792" y="652"/>
                  </a:lnTo>
                  <a:lnTo>
                    <a:pt x="792" y="646"/>
                  </a:lnTo>
                  <a:lnTo>
                    <a:pt x="821" y="646"/>
                  </a:lnTo>
                  <a:lnTo>
                    <a:pt x="821" y="642"/>
                  </a:lnTo>
                  <a:lnTo>
                    <a:pt x="835" y="642"/>
                  </a:lnTo>
                  <a:lnTo>
                    <a:pt x="835" y="635"/>
                  </a:lnTo>
                  <a:lnTo>
                    <a:pt x="851" y="635"/>
                  </a:lnTo>
                  <a:lnTo>
                    <a:pt x="851" y="631"/>
                  </a:lnTo>
                  <a:lnTo>
                    <a:pt x="857" y="631"/>
                  </a:lnTo>
                  <a:lnTo>
                    <a:pt x="857" y="623"/>
                  </a:lnTo>
                  <a:lnTo>
                    <a:pt x="897" y="623"/>
                  </a:lnTo>
                  <a:lnTo>
                    <a:pt x="897" y="615"/>
                  </a:lnTo>
                  <a:lnTo>
                    <a:pt x="917" y="615"/>
                  </a:lnTo>
                  <a:lnTo>
                    <a:pt x="917" y="611"/>
                  </a:lnTo>
                  <a:lnTo>
                    <a:pt x="926" y="611"/>
                  </a:lnTo>
                  <a:lnTo>
                    <a:pt x="926" y="605"/>
                  </a:lnTo>
                  <a:lnTo>
                    <a:pt x="968" y="605"/>
                  </a:lnTo>
                  <a:lnTo>
                    <a:pt x="968" y="599"/>
                  </a:lnTo>
                  <a:lnTo>
                    <a:pt x="978" y="599"/>
                  </a:lnTo>
                  <a:lnTo>
                    <a:pt x="980" y="597"/>
                  </a:lnTo>
                  <a:lnTo>
                    <a:pt x="1000" y="597"/>
                  </a:lnTo>
                  <a:lnTo>
                    <a:pt x="1000" y="595"/>
                  </a:lnTo>
                  <a:lnTo>
                    <a:pt x="1006" y="595"/>
                  </a:lnTo>
                  <a:lnTo>
                    <a:pt x="1006" y="591"/>
                  </a:lnTo>
                  <a:lnTo>
                    <a:pt x="1051" y="591"/>
                  </a:lnTo>
                  <a:lnTo>
                    <a:pt x="1051" y="587"/>
                  </a:lnTo>
                  <a:lnTo>
                    <a:pt x="1061" y="587"/>
                  </a:lnTo>
                  <a:lnTo>
                    <a:pt x="1055" y="580"/>
                  </a:lnTo>
                  <a:lnTo>
                    <a:pt x="1085" y="580"/>
                  </a:lnTo>
                  <a:lnTo>
                    <a:pt x="1085" y="574"/>
                  </a:lnTo>
                  <a:lnTo>
                    <a:pt x="1091" y="574"/>
                  </a:lnTo>
                  <a:lnTo>
                    <a:pt x="1091" y="564"/>
                  </a:lnTo>
                  <a:lnTo>
                    <a:pt x="1101" y="564"/>
                  </a:lnTo>
                  <a:lnTo>
                    <a:pt x="1103" y="562"/>
                  </a:lnTo>
                  <a:lnTo>
                    <a:pt x="1127" y="562"/>
                  </a:lnTo>
                  <a:lnTo>
                    <a:pt x="1127" y="556"/>
                  </a:lnTo>
                  <a:lnTo>
                    <a:pt x="1165" y="556"/>
                  </a:lnTo>
                  <a:lnTo>
                    <a:pt x="1165" y="552"/>
                  </a:lnTo>
                  <a:lnTo>
                    <a:pt x="1182" y="552"/>
                  </a:lnTo>
                  <a:lnTo>
                    <a:pt x="1182" y="548"/>
                  </a:lnTo>
                  <a:lnTo>
                    <a:pt x="1186" y="548"/>
                  </a:lnTo>
                  <a:lnTo>
                    <a:pt x="1188" y="546"/>
                  </a:lnTo>
                  <a:lnTo>
                    <a:pt x="1192" y="546"/>
                  </a:lnTo>
                  <a:lnTo>
                    <a:pt x="1192" y="540"/>
                  </a:lnTo>
                  <a:lnTo>
                    <a:pt x="1214" y="540"/>
                  </a:lnTo>
                  <a:lnTo>
                    <a:pt x="1214" y="536"/>
                  </a:lnTo>
                  <a:lnTo>
                    <a:pt x="1242" y="536"/>
                  </a:lnTo>
                  <a:lnTo>
                    <a:pt x="1242" y="527"/>
                  </a:lnTo>
                  <a:lnTo>
                    <a:pt x="1248" y="527"/>
                  </a:lnTo>
                  <a:lnTo>
                    <a:pt x="1248" y="525"/>
                  </a:lnTo>
                  <a:lnTo>
                    <a:pt x="1260" y="525"/>
                  </a:lnTo>
                  <a:lnTo>
                    <a:pt x="1260" y="521"/>
                  </a:lnTo>
                  <a:lnTo>
                    <a:pt x="1264" y="521"/>
                  </a:lnTo>
                  <a:lnTo>
                    <a:pt x="1264" y="511"/>
                  </a:lnTo>
                  <a:lnTo>
                    <a:pt x="1272" y="511"/>
                  </a:lnTo>
                  <a:lnTo>
                    <a:pt x="1272" y="505"/>
                  </a:lnTo>
                  <a:lnTo>
                    <a:pt x="1303" y="505"/>
                  </a:lnTo>
                  <a:lnTo>
                    <a:pt x="1303" y="501"/>
                  </a:lnTo>
                  <a:lnTo>
                    <a:pt x="1349" y="501"/>
                  </a:lnTo>
                  <a:lnTo>
                    <a:pt x="1349" y="495"/>
                  </a:lnTo>
                  <a:lnTo>
                    <a:pt x="1395" y="495"/>
                  </a:lnTo>
                  <a:lnTo>
                    <a:pt x="1395" y="491"/>
                  </a:lnTo>
                  <a:lnTo>
                    <a:pt x="1411" y="491"/>
                  </a:lnTo>
                  <a:lnTo>
                    <a:pt x="1411" y="485"/>
                  </a:lnTo>
                  <a:lnTo>
                    <a:pt x="1474" y="485"/>
                  </a:lnTo>
                  <a:lnTo>
                    <a:pt x="1474" y="483"/>
                  </a:lnTo>
                  <a:lnTo>
                    <a:pt x="1500" y="483"/>
                  </a:lnTo>
                  <a:lnTo>
                    <a:pt x="1500" y="475"/>
                  </a:lnTo>
                  <a:lnTo>
                    <a:pt x="1549" y="475"/>
                  </a:lnTo>
                  <a:lnTo>
                    <a:pt x="1549" y="468"/>
                  </a:lnTo>
                  <a:lnTo>
                    <a:pt x="1593" y="468"/>
                  </a:lnTo>
                  <a:lnTo>
                    <a:pt x="1593" y="464"/>
                  </a:lnTo>
                  <a:lnTo>
                    <a:pt x="1613" y="464"/>
                  </a:lnTo>
                  <a:lnTo>
                    <a:pt x="1613" y="458"/>
                  </a:lnTo>
                  <a:lnTo>
                    <a:pt x="1625" y="458"/>
                  </a:lnTo>
                  <a:lnTo>
                    <a:pt x="1625" y="454"/>
                  </a:lnTo>
                  <a:lnTo>
                    <a:pt x="1633" y="454"/>
                  </a:lnTo>
                  <a:lnTo>
                    <a:pt x="1633" y="450"/>
                  </a:lnTo>
                  <a:lnTo>
                    <a:pt x="1655" y="450"/>
                  </a:lnTo>
                  <a:lnTo>
                    <a:pt x="1655" y="444"/>
                  </a:lnTo>
                  <a:lnTo>
                    <a:pt x="1661" y="444"/>
                  </a:lnTo>
                  <a:lnTo>
                    <a:pt x="1661" y="438"/>
                  </a:lnTo>
                  <a:lnTo>
                    <a:pt x="1686" y="438"/>
                  </a:lnTo>
                  <a:lnTo>
                    <a:pt x="1686" y="432"/>
                  </a:lnTo>
                  <a:lnTo>
                    <a:pt x="1720" y="432"/>
                  </a:lnTo>
                  <a:lnTo>
                    <a:pt x="1720" y="426"/>
                  </a:lnTo>
                  <a:lnTo>
                    <a:pt x="1730" y="426"/>
                  </a:lnTo>
                  <a:lnTo>
                    <a:pt x="1730" y="418"/>
                  </a:lnTo>
                  <a:lnTo>
                    <a:pt x="1740" y="418"/>
                  </a:lnTo>
                  <a:lnTo>
                    <a:pt x="1740" y="415"/>
                  </a:lnTo>
                  <a:lnTo>
                    <a:pt x="1766" y="415"/>
                  </a:lnTo>
                  <a:lnTo>
                    <a:pt x="1766" y="405"/>
                  </a:lnTo>
                  <a:lnTo>
                    <a:pt x="1770" y="405"/>
                  </a:lnTo>
                  <a:lnTo>
                    <a:pt x="1770" y="395"/>
                  </a:lnTo>
                  <a:lnTo>
                    <a:pt x="1780" y="395"/>
                  </a:lnTo>
                  <a:lnTo>
                    <a:pt x="1780" y="387"/>
                  </a:lnTo>
                  <a:lnTo>
                    <a:pt x="1793" y="387"/>
                  </a:lnTo>
                  <a:lnTo>
                    <a:pt x="1795" y="385"/>
                  </a:lnTo>
                  <a:lnTo>
                    <a:pt x="1817" y="385"/>
                  </a:lnTo>
                  <a:lnTo>
                    <a:pt x="1817" y="379"/>
                  </a:lnTo>
                  <a:lnTo>
                    <a:pt x="1841" y="379"/>
                  </a:lnTo>
                  <a:lnTo>
                    <a:pt x="1841" y="373"/>
                  </a:lnTo>
                  <a:lnTo>
                    <a:pt x="1861" y="373"/>
                  </a:lnTo>
                  <a:lnTo>
                    <a:pt x="1861" y="369"/>
                  </a:lnTo>
                  <a:lnTo>
                    <a:pt x="1881" y="369"/>
                  </a:lnTo>
                  <a:lnTo>
                    <a:pt x="1881" y="363"/>
                  </a:lnTo>
                  <a:lnTo>
                    <a:pt x="1903" y="363"/>
                  </a:lnTo>
                  <a:lnTo>
                    <a:pt x="1903" y="358"/>
                  </a:lnTo>
                  <a:lnTo>
                    <a:pt x="1936" y="358"/>
                  </a:lnTo>
                  <a:lnTo>
                    <a:pt x="1936" y="354"/>
                  </a:lnTo>
                  <a:lnTo>
                    <a:pt x="1952" y="354"/>
                  </a:lnTo>
                  <a:lnTo>
                    <a:pt x="1952" y="350"/>
                  </a:lnTo>
                  <a:lnTo>
                    <a:pt x="1974" y="350"/>
                  </a:lnTo>
                  <a:lnTo>
                    <a:pt x="1974" y="342"/>
                  </a:lnTo>
                  <a:lnTo>
                    <a:pt x="2014" y="342"/>
                  </a:lnTo>
                  <a:lnTo>
                    <a:pt x="2014" y="338"/>
                  </a:lnTo>
                  <a:lnTo>
                    <a:pt x="2037" y="338"/>
                  </a:lnTo>
                  <a:lnTo>
                    <a:pt x="2037" y="334"/>
                  </a:lnTo>
                  <a:lnTo>
                    <a:pt x="2063" y="334"/>
                  </a:lnTo>
                  <a:lnTo>
                    <a:pt x="2063" y="328"/>
                  </a:lnTo>
                  <a:lnTo>
                    <a:pt x="2071" y="328"/>
                  </a:lnTo>
                  <a:lnTo>
                    <a:pt x="2071" y="318"/>
                  </a:lnTo>
                  <a:lnTo>
                    <a:pt x="2135" y="318"/>
                  </a:lnTo>
                  <a:lnTo>
                    <a:pt x="2135" y="308"/>
                  </a:lnTo>
                  <a:lnTo>
                    <a:pt x="2147" y="308"/>
                  </a:lnTo>
                  <a:lnTo>
                    <a:pt x="2147" y="303"/>
                  </a:lnTo>
                  <a:lnTo>
                    <a:pt x="2170" y="303"/>
                  </a:lnTo>
                  <a:lnTo>
                    <a:pt x="2170" y="297"/>
                  </a:lnTo>
                  <a:lnTo>
                    <a:pt x="2178" y="297"/>
                  </a:lnTo>
                  <a:lnTo>
                    <a:pt x="2178" y="293"/>
                  </a:lnTo>
                  <a:lnTo>
                    <a:pt x="2190" y="293"/>
                  </a:lnTo>
                  <a:lnTo>
                    <a:pt x="2190" y="289"/>
                  </a:lnTo>
                  <a:lnTo>
                    <a:pt x="2198" y="289"/>
                  </a:lnTo>
                  <a:lnTo>
                    <a:pt x="2198" y="281"/>
                  </a:lnTo>
                  <a:lnTo>
                    <a:pt x="2202" y="281"/>
                  </a:lnTo>
                  <a:lnTo>
                    <a:pt x="2202" y="273"/>
                  </a:lnTo>
                  <a:lnTo>
                    <a:pt x="2210" y="273"/>
                  </a:lnTo>
                  <a:lnTo>
                    <a:pt x="2210" y="267"/>
                  </a:lnTo>
                  <a:lnTo>
                    <a:pt x="2218" y="267"/>
                  </a:lnTo>
                  <a:lnTo>
                    <a:pt x="2218" y="265"/>
                  </a:lnTo>
                  <a:lnTo>
                    <a:pt x="2248" y="265"/>
                  </a:lnTo>
                  <a:lnTo>
                    <a:pt x="2248" y="257"/>
                  </a:lnTo>
                  <a:lnTo>
                    <a:pt x="2343" y="257"/>
                  </a:lnTo>
                  <a:lnTo>
                    <a:pt x="2343" y="253"/>
                  </a:lnTo>
                  <a:lnTo>
                    <a:pt x="2357" y="253"/>
                  </a:lnTo>
                  <a:lnTo>
                    <a:pt x="2357" y="248"/>
                  </a:lnTo>
                  <a:lnTo>
                    <a:pt x="2371" y="248"/>
                  </a:lnTo>
                  <a:lnTo>
                    <a:pt x="2371" y="242"/>
                  </a:lnTo>
                  <a:lnTo>
                    <a:pt x="2399" y="242"/>
                  </a:lnTo>
                  <a:lnTo>
                    <a:pt x="2399" y="236"/>
                  </a:lnTo>
                  <a:lnTo>
                    <a:pt x="2403" y="236"/>
                  </a:lnTo>
                  <a:lnTo>
                    <a:pt x="2403" y="234"/>
                  </a:lnTo>
                  <a:lnTo>
                    <a:pt x="2416" y="234"/>
                  </a:lnTo>
                  <a:lnTo>
                    <a:pt x="2416" y="228"/>
                  </a:lnTo>
                  <a:lnTo>
                    <a:pt x="2424" y="228"/>
                  </a:lnTo>
                  <a:lnTo>
                    <a:pt x="2424" y="224"/>
                  </a:lnTo>
                  <a:lnTo>
                    <a:pt x="2478" y="224"/>
                  </a:lnTo>
                  <a:lnTo>
                    <a:pt x="2478" y="218"/>
                  </a:lnTo>
                  <a:lnTo>
                    <a:pt x="2494" y="218"/>
                  </a:lnTo>
                  <a:lnTo>
                    <a:pt x="2494" y="212"/>
                  </a:lnTo>
                  <a:lnTo>
                    <a:pt x="2510" y="212"/>
                  </a:lnTo>
                  <a:lnTo>
                    <a:pt x="2510" y="208"/>
                  </a:lnTo>
                  <a:lnTo>
                    <a:pt x="2518" y="208"/>
                  </a:lnTo>
                  <a:lnTo>
                    <a:pt x="2518" y="202"/>
                  </a:lnTo>
                  <a:lnTo>
                    <a:pt x="2537" y="202"/>
                  </a:lnTo>
                  <a:lnTo>
                    <a:pt x="2537" y="194"/>
                  </a:lnTo>
                  <a:lnTo>
                    <a:pt x="2577" y="194"/>
                  </a:lnTo>
                  <a:lnTo>
                    <a:pt x="2577" y="189"/>
                  </a:lnTo>
                  <a:lnTo>
                    <a:pt x="2593" y="189"/>
                  </a:lnTo>
                  <a:lnTo>
                    <a:pt x="2593" y="183"/>
                  </a:lnTo>
                  <a:lnTo>
                    <a:pt x="2623" y="183"/>
                  </a:lnTo>
                  <a:lnTo>
                    <a:pt x="2623" y="177"/>
                  </a:lnTo>
                  <a:lnTo>
                    <a:pt x="2631" y="177"/>
                  </a:lnTo>
                  <a:lnTo>
                    <a:pt x="2631" y="169"/>
                  </a:lnTo>
                  <a:lnTo>
                    <a:pt x="2635" y="169"/>
                  </a:lnTo>
                  <a:lnTo>
                    <a:pt x="2635" y="163"/>
                  </a:lnTo>
                  <a:lnTo>
                    <a:pt x="2641" y="163"/>
                  </a:lnTo>
                  <a:lnTo>
                    <a:pt x="2641" y="157"/>
                  </a:lnTo>
                  <a:lnTo>
                    <a:pt x="2654" y="157"/>
                  </a:lnTo>
                  <a:lnTo>
                    <a:pt x="2654" y="155"/>
                  </a:lnTo>
                  <a:lnTo>
                    <a:pt x="2684" y="155"/>
                  </a:lnTo>
                  <a:lnTo>
                    <a:pt x="2684" y="143"/>
                  </a:lnTo>
                  <a:lnTo>
                    <a:pt x="2704" y="143"/>
                  </a:lnTo>
                  <a:lnTo>
                    <a:pt x="2704" y="139"/>
                  </a:lnTo>
                  <a:lnTo>
                    <a:pt x="2724" y="139"/>
                  </a:lnTo>
                  <a:lnTo>
                    <a:pt x="2724" y="122"/>
                  </a:lnTo>
                  <a:lnTo>
                    <a:pt x="2742" y="122"/>
                  </a:lnTo>
                  <a:lnTo>
                    <a:pt x="2742" y="112"/>
                  </a:lnTo>
                  <a:lnTo>
                    <a:pt x="2813" y="112"/>
                  </a:lnTo>
                  <a:lnTo>
                    <a:pt x="2813" y="106"/>
                  </a:lnTo>
                  <a:lnTo>
                    <a:pt x="2821" y="106"/>
                  </a:lnTo>
                  <a:lnTo>
                    <a:pt x="2821" y="102"/>
                  </a:lnTo>
                  <a:lnTo>
                    <a:pt x="2845" y="102"/>
                  </a:lnTo>
                  <a:lnTo>
                    <a:pt x="2845" y="92"/>
                  </a:lnTo>
                  <a:lnTo>
                    <a:pt x="2851" y="92"/>
                  </a:lnTo>
                  <a:lnTo>
                    <a:pt x="2851" y="88"/>
                  </a:lnTo>
                  <a:lnTo>
                    <a:pt x="2865" y="88"/>
                  </a:lnTo>
                  <a:lnTo>
                    <a:pt x="2865" y="81"/>
                  </a:lnTo>
                  <a:lnTo>
                    <a:pt x="2910" y="81"/>
                  </a:lnTo>
                  <a:lnTo>
                    <a:pt x="2910" y="75"/>
                  </a:lnTo>
                  <a:lnTo>
                    <a:pt x="2936" y="75"/>
                  </a:lnTo>
                  <a:lnTo>
                    <a:pt x="2936" y="65"/>
                  </a:lnTo>
                  <a:lnTo>
                    <a:pt x="2952" y="65"/>
                  </a:lnTo>
                  <a:lnTo>
                    <a:pt x="2952" y="59"/>
                  </a:lnTo>
                  <a:lnTo>
                    <a:pt x="2982" y="59"/>
                  </a:lnTo>
                  <a:lnTo>
                    <a:pt x="2982" y="57"/>
                  </a:lnTo>
                  <a:lnTo>
                    <a:pt x="2992" y="57"/>
                  </a:lnTo>
                  <a:lnTo>
                    <a:pt x="2992" y="41"/>
                  </a:lnTo>
                  <a:lnTo>
                    <a:pt x="3016" y="41"/>
                  </a:lnTo>
                  <a:lnTo>
                    <a:pt x="3016" y="37"/>
                  </a:lnTo>
                  <a:lnTo>
                    <a:pt x="3045" y="37"/>
                  </a:lnTo>
                  <a:lnTo>
                    <a:pt x="3045" y="33"/>
                  </a:lnTo>
                  <a:lnTo>
                    <a:pt x="3061" y="33"/>
                  </a:lnTo>
                  <a:lnTo>
                    <a:pt x="3061" y="29"/>
                  </a:lnTo>
                  <a:lnTo>
                    <a:pt x="3101" y="29"/>
                  </a:lnTo>
                  <a:lnTo>
                    <a:pt x="3101" y="20"/>
                  </a:lnTo>
                  <a:lnTo>
                    <a:pt x="3111" y="20"/>
                  </a:lnTo>
                  <a:lnTo>
                    <a:pt x="3111" y="16"/>
                  </a:lnTo>
                  <a:lnTo>
                    <a:pt x="3236" y="16"/>
                  </a:lnTo>
                  <a:lnTo>
                    <a:pt x="3236" y="8"/>
                  </a:lnTo>
                  <a:lnTo>
                    <a:pt x="3268" y="8"/>
                  </a:lnTo>
                  <a:lnTo>
                    <a:pt x="3268" y="0"/>
                  </a:lnTo>
                  <a:lnTo>
                    <a:pt x="3343" y="0"/>
                  </a:lnTo>
                </a:path>
              </a:pathLst>
            </a:custGeom>
            <a:noFill/>
            <a:ln>
              <a:solidFill>
                <a:srgbClr val="FFD765"/>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prstTxWarp prst="textNoShape">
                <a:avLst/>
              </a:prstTxWarp>
            </a:bodyPr>
            <a:lstStyle/>
            <a:p>
              <a:pPr defTabSz="685800" fontAlgn="base">
                <a:spcBef>
                  <a:spcPct val="0"/>
                </a:spcBef>
                <a:spcAft>
                  <a:spcPct val="0"/>
                </a:spcAft>
              </a:pPr>
              <a:endParaRPr lang="en-GB" sz="900" b="1">
                <a:solidFill>
                  <a:srgbClr val="FFFFFF"/>
                </a:solidFill>
                <a:latin typeface="Arial"/>
              </a:endParaRPr>
            </a:p>
          </p:txBody>
        </p:sp>
      </p:grpSp>
      <p:cxnSp>
        <p:nvCxnSpPr>
          <p:cNvPr id="3" name="Přímá spojnice 2"/>
          <p:cNvCxnSpPr/>
          <p:nvPr/>
        </p:nvCxnSpPr>
        <p:spPr bwMode="auto">
          <a:xfrm>
            <a:off x="1545771" y="3191751"/>
            <a:ext cx="91440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Přímá spojnice 5"/>
          <p:cNvCxnSpPr>
            <a:stCxn id="41" idx="3"/>
          </p:cNvCxnSpPr>
          <p:nvPr/>
        </p:nvCxnSpPr>
        <p:spPr bwMode="auto">
          <a:xfrm flipV="1">
            <a:off x="2504458" y="2960919"/>
            <a:ext cx="1071666" cy="9702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Přímá spojnice 7"/>
          <p:cNvCxnSpPr/>
          <p:nvPr/>
        </p:nvCxnSpPr>
        <p:spPr bwMode="auto">
          <a:xfrm flipV="1">
            <a:off x="2164674" y="3076335"/>
            <a:ext cx="1412413" cy="1234233"/>
          </a:xfrm>
          <a:prstGeom prst="line">
            <a:avLst/>
          </a:prstGeom>
          <a:solidFill>
            <a:schemeClr val="accent1"/>
          </a:solidFill>
          <a:ln w="38100" cap="flat" cmpd="sng" algn="ctr">
            <a:solidFill>
              <a:schemeClr val="bg1"/>
            </a:solidFill>
            <a:prstDash val="sysDot"/>
            <a:round/>
            <a:headEnd type="none" w="med" len="med"/>
            <a:tailEnd type="none" w="med" len="med"/>
          </a:ln>
          <a:effectLst/>
        </p:spPr>
      </p:cxnSp>
      <p:cxnSp>
        <p:nvCxnSpPr>
          <p:cNvPr id="64" name="Přímá spojnice 63"/>
          <p:cNvCxnSpPr/>
          <p:nvPr/>
        </p:nvCxnSpPr>
        <p:spPr bwMode="auto">
          <a:xfrm flipV="1">
            <a:off x="2578072" y="2534051"/>
            <a:ext cx="4639157" cy="1114900"/>
          </a:xfrm>
          <a:prstGeom prst="line">
            <a:avLst/>
          </a:prstGeom>
          <a:solidFill>
            <a:schemeClr val="accent1"/>
          </a:solidFill>
          <a:ln w="38100" cap="flat" cmpd="sng" algn="ctr">
            <a:solidFill>
              <a:schemeClr val="bg1"/>
            </a:solidFill>
            <a:prstDash val="sysDot"/>
            <a:round/>
            <a:headEnd type="none" w="med" len="med"/>
            <a:tailEnd type="none" w="med" len="med"/>
          </a:ln>
          <a:effectLst/>
        </p:spPr>
      </p:cxnSp>
    </p:spTree>
    <p:extLst>
      <p:ext uri="{BB962C8B-B14F-4D97-AF65-F5344CB8AC3E}">
        <p14:creationId xmlns:p14="http://schemas.microsoft.com/office/powerpoint/2010/main" val="53560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3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down)">
                                      <p:cBhvr>
                                        <p:cTn id="12" dur="3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 name="Title 42"/>
          <p:cNvSpPr>
            <a:spLocks noGrp="1"/>
          </p:cNvSpPr>
          <p:nvPr>
            <p:ph type="title" idx="4294967295"/>
          </p:nvPr>
        </p:nvSpPr>
        <p:spPr>
          <a:xfrm>
            <a:off x="0" y="324669"/>
            <a:ext cx="9143999" cy="490908"/>
          </a:xfrm>
        </p:spPr>
        <p:txBody>
          <a:bodyPr/>
          <a:lstStyle/>
          <a:p>
            <a:pPr algn="ctr">
              <a:lnSpc>
                <a:spcPct val="90000"/>
              </a:lnSpc>
            </a:pPr>
            <a:r>
              <a:rPr lang="cs-CZ" sz="1500" dirty="0"/>
              <a:t>-     program reálné světové evidence pacientů po IM </a:t>
            </a:r>
            <a:br>
              <a:rPr lang="cs-CZ" sz="1500" dirty="0"/>
            </a:br>
            <a:r>
              <a:rPr lang="cs-CZ" sz="1500" dirty="0"/>
              <a:t>-     </a:t>
            </a:r>
            <a:r>
              <a:rPr lang="en-GB" sz="1500" dirty="0"/>
              <a:t>5 </a:t>
            </a:r>
            <a:r>
              <a:rPr lang="en-GB" sz="1500" dirty="0" err="1"/>
              <a:t>individu</a:t>
            </a:r>
            <a:r>
              <a:rPr lang="cs-CZ" sz="1500" dirty="0" err="1"/>
              <a:t>álních</a:t>
            </a:r>
            <a:r>
              <a:rPr lang="cs-CZ" sz="1500" dirty="0"/>
              <a:t> </a:t>
            </a:r>
            <a:r>
              <a:rPr lang="en-GB" sz="1500" dirty="0"/>
              <a:t>stud</a:t>
            </a:r>
            <a:r>
              <a:rPr lang="cs-CZ" sz="1500" dirty="0" err="1"/>
              <a:t>ií</a:t>
            </a:r>
            <a:r>
              <a:rPr lang="cs-CZ" sz="1500" dirty="0"/>
              <a:t> ve</a:t>
            </a:r>
            <a:r>
              <a:rPr lang="en-GB" sz="1500" dirty="0"/>
              <a:t> 4 </a:t>
            </a:r>
            <a:r>
              <a:rPr lang="cs-CZ" sz="1500" dirty="0"/>
              <a:t>zemích zahrnující </a:t>
            </a:r>
            <a:r>
              <a:rPr lang="en-GB" sz="1500" dirty="0"/>
              <a:t>&gt;150,000 pa</a:t>
            </a:r>
            <a:r>
              <a:rPr lang="cs-CZ" sz="1500" dirty="0"/>
              <a:t>cientů</a:t>
            </a:r>
            <a:r>
              <a:rPr lang="cs-CZ" sz="1500" baseline="30000" dirty="0"/>
              <a:t>5,6,7,8</a:t>
            </a:r>
            <a:endParaRPr lang="en-GB" sz="1500" baseline="30000" dirty="0"/>
          </a:p>
        </p:txBody>
      </p:sp>
      <p:grpSp>
        <p:nvGrpSpPr>
          <p:cNvPr id="42" name="Group 41"/>
          <p:cNvGrpSpPr/>
          <p:nvPr/>
        </p:nvGrpSpPr>
        <p:grpSpPr>
          <a:xfrm>
            <a:off x="644982" y="743512"/>
            <a:ext cx="7315199" cy="4521199"/>
            <a:chOff x="0" y="1244801"/>
            <a:chExt cx="8907052" cy="5613199"/>
          </a:xfrm>
        </p:grpSpPr>
        <p:sp>
          <p:nvSpPr>
            <p:cNvPr id="45" name="TextBox 44"/>
            <p:cNvSpPr txBox="1"/>
            <p:nvPr/>
          </p:nvSpPr>
          <p:spPr>
            <a:xfrm>
              <a:off x="0" y="6562293"/>
              <a:ext cx="8907052" cy="295707"/>
            </a:xfrm>
            <a:prstGeom prst="rect">
              <a:avLst/>
            </a:prstGeom>
            <a:noFill/>
          </p:spPr>
          <p:txBody>
            <a:bodyPr wrap="square" anchor="b">
              <a:spAutoFit/>
            </a:bodyPr>
            <a:lstStyle/>
            <a:p>
              <a:pPr defTabSz="685800" fontAlgn="base">
                <a:spcBef>
                  <a:spcPct val="0"/>
                </a:spcBef>
                <a:spcAft>
                  <a:spcPct val="0"/>
                </a:spcAft>
                <a:defRPr/>
              </a:pPr>
              <a:endParaRPr lang="en-GB" sz="750" dirty="0">
                <a:solidFill>
                  <a:srgbClr val="FFFFFF"/>
                </a:solidFill>
                <a:latin typeface="Arial" charset="0"/>
              </a:endParaRPr>
            </a:p>
          </p:txBody>
        </p:sp>
        <p:sp>
          <p:nvSpPr>
            <p:cNvPr id="47" name="Rectangle 30"/>
            <p:cNvSpPr>
              <a:spLocks noChangeArrowheads="1"/>
            </p:cNvSpPr>
            <p:nvPr/>
          </p:nvSpPr>
          <p:spPr bwMode="auto">
            <a:xfrm>
              <a:off x="0" y="2910501"/>
              <a:ext cx="1129207" cy="361420"/>
            </a:xfrm>
            <a:prstGeom prst="rect">
              <a:avLst/>
            </a:prstGeom>
            <a:noFill/>
            <a:ln w="9525">
              <a:noFill/>
              <a:miter lim="800000"/>
              <a:headEnd/>
              <a:tailEnd/>
            </a:ln>
          </p:spPr>
          <p:txBody>
            <a:bodyPr wrap="square">
              <a:spAutoFit/>
            </a:bodyPr>
            <a:lstStyle/>
            <a:p>
              <a:pPr algn="r" defTabSz="685800" fontAlgn="base">
                <a:spcBef>
                  <a:spcPct val="0"/>
                </a:spcBef>
                <a:spcAft>
                  <a:spcPct val="0"/>
                </a:spcAft>
              </a:pPr>
              <a:r>
                <a:rPr lang="en-GB" sz="1050" b="1" dirty="0" err="1">
                  <a:solidFill>
                    <a:srgbClr val="FFFFFF"/>
                  </a:solidFill>
                  <a:latin typeface="Arial" charset="0"/>
                </a:rPr>
                <a:t>Datab</a:t>
              </a:r>
              <a:r>
                <a:rPr lang="cs-CZ" sz="1050" b="1" dirty="0" err="1">
                  <a:solidFill>
                    <a:srgbClr val="FFFFFF"/>
                  </a:solidFill>
                  <a:latin typeface="Arial" charset="0"/>
                </a:rPr>
                <a:t>áze</a:t>
              </a:r>
              <a:endParaRPr lang="en-GB" sz="1050" b="1" dirty="0">
                <a:solidFill>
                  <a:srgbClr val="FFFFFF"/>
                </a:solidFill>
                <a:latin typeface="Arial" charset="0"/>
              </a:endParaRPr>
            </a:p>
          </p:txBody>
        </p:sp>
        <p:sp>
          <p:nvSpPr>
            <p:cNvPr id="48" name="Rectangle 31"/>
            <p:cNvSpPr>
              <a:spLocks noChangeArrowheads="1"/>
            </p:cNvSpPr>
            <p:nvPr/>
          </p:nvSpPr>
          <p:spPr bwMode="auto">
            <a:xfrm>
              <a:off x="296703" y="3993430"/>
              <a:ext cx="832504" cy="361420"/>
            </a:xfrm>
            <a:prstGeom prst="rect">
              <a:avLst/>
            </a:prstGeom>
            <a:noFill/>
            <a:ln w="9525">
              <a:noFill/>
              <a:miter lim="800000"/>
              <a:headEnd/>
              <a:tailEnd/>
            </a:ln>
          </p:spPr>
          <p:txBody>
            <a:bodyPr wrap="square">
              <a:spAutoFit/>
            </a:bodyPr>
            <a:lstStyle/>
            <a:p>
              <a:pPr algn="r" defTabSz="685800" fontAlgn="base">
                <a:spcBef>
                  <a:spcPct val="0"/>
                </a:spcBef>
                <a:spcAft>
                  <a:spcPct val="0"/>
                </a:spcAft>
              </a:pPr>
              <a:r>
                <a:rPr lang="en-GB" sz="1050" b="1" dirty="0" err="1">
                  <a:solidFill>
                    <a:srgbClr val="FFFFFF"/>
                  </a:solidFill>
                  <a:latin typeface="Arial" charset="0"/>
                </a:rPr>
                <a:t>Deta</a:t>
              </a:r>
              <a:r>
                <a:rPr lang="cs-CZ" sz="1050" b="1" dirty="0" err="1">
                  <a:solidFill>
                    <a:srgbClr val="FFFFFF"/>
                  </a:solidFill>
                  <a:latin typeface="Arial" charset="0"/>
                </a:rPr>
                <a:t>ily</a:t>
              </a:r>
              <a:endParaRPr lang="en-GB" sz="1050" b="1" dirty="0">
                <a:solidFill>
                  <a:srgbClr val="FFFFFF"/>
                </a:solidFill>
                <a:latin typeface="Arial" charset="0"/>
              </a:endParaRPr>
            </a:p>
          </p:txBody>
        </p:sp>
        <p:grpSp>
          <p:nvGrpSpPr>
            <p:cNvPr id="49" name="Group 48"/>
            <p:cNvGrpSpPr/>
            <p:nvPr/>
          </p:nvGrpSpPr>
          <p:grpSpPr>
            <a:xfrm>
              <a:off x="1341768" y="1244801"/>
              <a:ext cx="2875017" cy="3930188"/>
              <a:chOff x="1341768" y="1244801"/>
              <a:chExt cx="2875017" cy="3930188"/>
            </a:xfrm>
          </p:grpSpPr>
          <p:sp>
            <p:nvSpPr>
              <p:cNvPr id="71" name="TextBox 37"/>
              <p:cNvSpPr txBox="1">
                <a:spLocks noChangeArrowheads="1"/>
              </p:cNvSpPr>
              <p:nvPr/>
            </p:nvSpPr>
            <p:spPr bwMode="auto">
              <a:xfrm>
                <a:off x="2412509" y="1244801"/>
                <a:ext cx="733535" cy="427132"/>
              </a:xfrm>
              <a:prstGeom prst="rect">
                <a:avLst/>
              </a:prstGeom>
              <a:noFill/>
              <a:ln w="9525">
                <a:noFill/>
                <a:miter lim="800000"/>
                <a:headEnd/>
                <a:tailEnd/>
              </a:ln>
            </p:spPr>
            <p:txBody>
              <a:bodyPr wrap="none">
                <a:spAutoFit/>
              </a:bodyPr>
              <a:lstStyle/>
              <a:p>
                <a:pPr algn="ctr" defTabSz="685800" fontAlgn="base">
                  <a:spcBef>
                    <a:spcPct val="0"/>
                  </a:spcBef>
                  <a:spcAft>
                    <a:spcPct val="0"/>
                  </a:spcAft>
                </a:pPr>
                <a:r>
                  <a:rPr lang="en-GB" sz="1350" b="1" dirty="0">
                    <a:solidFill>
                      <a:srgbClr val="F0AB00"/>
                    </a:solidFill>
                    <a:latin typeface="Arial" charset="0"/>
                  </a:rPr>
                  <a:t>USA</a:t>
                </a:r>
              </a:p>
            </p:txBody>
          </p:sp>
          <p:grpSp>
            <p:nvGrpSpPr>
              <p:cNvPr id="72" name="Group 71"/>
              <p:cNvGrpSpPr/>
              <p:nvPr/>
            </p:nvGrpSpPr>
            <p:grpSpPr>
              <a:xfrm>
                <a:off x="1341768" y="1695602"/>
                <a:ext cx="2875017" cy="3479387"/>
                <a:chOff x="1341768" y="1695602"/>
                <a:chExt cx="2875017" cy="3479387"/>
              </a:xfrm>
            </p:grpSpPr>
            <p:grpSp>
              <p:nvGrpSpPr>
                <p:cNvPr id="73" name="Group 72"/>
                <p:cNvGrpSpPr/>
                <p:nvPr/>
              </p:nvGrpSpPr>
              <p:grpSpPr>
                <a:xfrm>
                  <a:off x="1341768" y="2832301"/>
                  <a:ext cx="1371600" cy="2342688"/>
                  <a:chOff x="1341768" y="2832301"/>
                  <a:chExt cx="1371600" cy="2342688"/>
                </a:xfrm>
              </p:grpSpPr>
              <p:sp>
                <p:nvSpPr>
                  <p:cNvPr id="80" name="Rounded Rectangle 45"/>
                  <p:cNvSpPr>
                    <a:spLocks noChangeArrowheads="1"/>
                  </p:cNvSpPr>
                  <p:nvPr/>
                </p:nvSpPr>
                <p:spPr bwMode="auto">
                  <a:xfrm>
                    <a:off x="1341768" y="3119646"/>
                    <a:ext cx="1371600" cy="2055343"/>
                  </a:xfrm>
                  <a:prstGeom prst="rect">
                    <a:avLst/>
                  </a:prstGeom>
                  <a:solidFill>
                    <a:srgbClr val="FFEFC9"/>
                  </a:solidFill>
                  <a:ln w="9525" algn="ctr">
                    <a:noFill/>
                    <a:round/>
                    <a:headEnd/>
                    <a:tailEnd/>
                  </a:ln>
                </p:spPr>
                <p:txBody>
                  <a:bodyPr wrap="square" lIns="68580" tIns="171450" rIns="68580" anchor="t" anchorCtr="0"/>
                  <a:lstStyle/>
                  <a:p>
                    <a:pPr marL="129779" indent="-97631" defTabSz="685800" fontAlgn="base">
                      <a:spcAft>
                        <a:spcPts val="225"/>
                      </a:spcAft>
                      <a:buFont typeface="Arial" charset="0"/>
                      <a:buChar char="•"/>
                    </a:pPr>
                    <a:r>
                      <a:rPr lang="en-GB" sz="750" b="1" dirty="0">
                        <a:solidFill>
                          <a:srgbClr val="000000"/>
                        </a:solidFill>
                        <a:latin typeface="Arial" charset="0"/>
                      </a:rPr>
                      <a:t>Demographics and health insurance claims</a:t>
                    </a:r>
                  </a:p>
                  <a:p>
                    <a:pPr marL="129779" indent="-97631" defTabSz="685800" fontAlgn="base">
                      <a:spcAft>
                        <a:spcPts val="225"/>
                      </a:spcAft>
                      <a:buFont typeface="Arial" charset="0"/>
                      <a:buChar char="•"/>
                    </a:pPr>
                    <a:r>
                      <a:rPr lang="en-GB" sz="750" b="1" dirty="0">
                        <a:solidFill>
                          <a:srgbClr val="000000"/>
                        </a:solidFill>
                        <a:latin typeface="Arial" charset="0"/>
                      </a:rPr>
                      <a:t>Linked to death registry</a:t>
                    </a:r>
                  </a:p>
                  <a:p>
                    <a:pPr marL="129779" indent="-97631" defTabSz="685800" fontAlgn="base">
                      <a:spcAft>
                        <a:spcPts val="225"/>
                      </a:spcAft>
                      <a:buFont typeface="Arial" charset="0"/>
                      <a:buChar char="•"/>
                    </a:pPr>
                    <a:r>
                      <a:rPr lang="en-GB" sz="750" b="1" dirty="0">
                        <a:solidFill>
                          <a:srgbClr val="000000"/>
                        </a:solidFill>
                        <a:latin typeface="Arial" charset="0"/>
                      </a:rPr>
                      <a:t>Age &gt;65 years</a:t>
                    </a:r>
                  </a:p>
                  <a:p>
                    <a:pPr marL="129779" indent="-97631" defTabSz="685800" fontAlgn="base">
                      <a:spcAft>
                        <a:spcPts val="225"/>
                      </a:spcAft>
                      <a:buFont typeface="Arial" charset="0"/>
                      <a:buChar char="•"/>
                    </a:pPr>
                    <a:r>
                      <a:rPr lang="en-GB" sz="750" b="1" dirty="0">
                        <a:solidFill>
                          <a:srgbClr val="000000"/>
                        </a:solidFill>
                        <a:latin typeface="Arial" charset="0"/>
                      </a:rPr>
                      <a:t>n=53,909</a:t>
                    </a:r>
                    <a:r>
                      <a:rPr lang="cs-CZ" sz="750" b="1" baseline="30000" dirty="0">
                        <a:solidFill>
                          <a:srgbClr val="000000"/>
                        </a:solidFill>
                        <a:latin typeface="Arial" charset="0"/>
                      </a:rPr>
                      <a:t>5</a:t>
                    </a:r>
                    <a:endParaRPr lang="en-GB" sz="750" b="1" baseline="30000" dirty="0">
                      <a:solidFill>
                        <a:srgbClr val="000000"/>
                      </a:solidFill>
                      <a:latin typeface="Arial" charset="0"/>
                    </a:endParaRPr>
                  </a:p>
                </p:txBody>
              </p:sp>
              <p:sp>
                <p:nvSpPr>
                  <p:cNvPr id="81" name="Rounded Rectangle 10"/>
                  <p:cNvSpPr>
                    <a:spLocks noChangeArrowheads="1"/>
                  </p:cNvSpPr>
                  <p:nvPr/>
                </p:nvSpPr>
                <p:spPr bwMode="auto">
                  <a:xfrm>
                    <a:off x="1341768" y="2832301"/>
                    <a:ext cx="1371600" cy="464177"/>
                  </a:xfrm>
                  <a:prstGeom prst="roundRect">
                    <a:avLst>
                      <a:gd name="adj" fmla="val 16667"/>
                    </a:avLst>
                  </a:prstGeom>
                  <a:solidFill>
                    <a:schemeClr val="accent2"/>
                  </a:solidFill>
                  <a:ln w="9525" algn="ctr">
                    <a:noFill/>
                    <a:round/>
                    <a:headEnd/>
                    <a:tailEnd/>
                  </a:ln>
                </p:spPr>
                <p:txBody>
                  <a:bodyPr wrap="none" anchor="ctr"/>
                  <a:lstStyle/>
                  <a:p>
                    <a:pPr algn="ctr" defTabSz="685800" fontAlgn="base">
                      <a:spcBef>
                        <a:spcPct val="0"/>
                      </a:spcBef>
                      <a:spcAft>
                        <a:spcPct val="0"/>
                      </a:spcAft>
                    </a:pPr>
                    <a:r>
                      <a:rPr lang="en-GB" sz="900" b="1" i="1" dirty="0">
                        <a:solidFill>
                          <a:srgbClr val="000000"/>
                        </a:solidFill>
                        <a:latin typeface="Arial" charset="0"/>
                      </a:rPr>
                      <a:t>Medicare</a:t>
                    </a:r>
                    <a:endParaRPr lang="en-GB" sz="900" b="1" i="1" baseline="30000" dirty="0">
                      <a:solidFill>
                        <a:srgbClr val="000000"/>
                      </a:solidFill>
                      <a:latin typeface="Arial" charset="0"/>
                    </a:endParaRPr>
                  </a:p>
                </p:txBody>
              </p:sp>
            </p:grpSp>
            <p:grpSp>
              <p:nvGrpSpPr>
                <p:cNvPr id="74" name="Group 73"/>
                <p:cNvGrpSpPr/>
                <p:nvPr/>
              </p:nvGrpSpPr>
              <p:grpSpPr>
                <a:xfrm>
                  <a:off x="2845185" y="2832301"/>
                  <a:ext cx="1371600" cy="2342688"/>
                  <a:chOff x="2845185" y="2832301"/>
                  <a:chExt cx="1371600" cy="2342688"/>
                </a:xfrm>
              </p:grpSpPr>
              <p:sp>
                <p:nvSpPr>
                  <p:cNvPr id="78" name="Rounded Rectangle 46"/>
                  <p:cNvSpPr>
                    <a:spLocks noChangeArrowheads="1"/>
                  </p:cNvSpPr>
                  <p:nvPr/>
                </p:nvSpPr>
                <p:spPr bwMode="auto">
                  <a:xfrm>
                    <a:off x="2845185" y="3119646"/>
                    <a:ext cx="1371600" cy="2055343"/>
                  </a:xfrm>
                  <a:prstGeom prst="rect">
                    <a:avLst/>
                  </a:prstGeom>
                  <a:solidFill>
                    <a:srgbClr val="FFEFC9"/>
                  </a:solidFill>
                  <a:ln w="9525" algn="ctr">
                    <a:noFill/>
                    <a:round/>
                    <a:headEnd/>
                    <a:tailEnd/>
                  </a:ln>
                </p:spPr>
                <p:txBody>
                  <a:bodyPr wrap="square" lIns="68580" tIns="171450" rIns="68580" anchor="t" anchorCtr="0"/>
                  <a:lstStyle/>
                  <a:p>
                    <a:pPr marL="129779" indent="-97631" defTabSz="685800" fontAlgn="base">
                      <a:spcAft>
                        <a:spcPts val="225"/>
                      </a:spcAft>
                      <a:buFont typeface="Arial" charset="0"/>
                      <a:buChar char="•"/>
                    </a:pPr>
                    <a:r>
                      <a:rPr lang="en-GB" sz="750" dirty="0">
                        <a:solidFill>
                          <a:srgbClr val="000000"/>
                        </a:solidFill>
                        <a:latin typeface="Arial" charset="0"/>
                      </a:rPr>
                      <a:t>Demographics and health insurance claims</a:t>
                    </a:r>
                  </a:p>
                  <a:p>
                    <a:pPr marL="129779" indent="-97631" defTabSz="685800" fontAlgn="base">
                      <a:spcAft>
                        <a:spcPts val="225"/>
                      </a:spcAft>
                      <a:buFont typeface="Arial" charset="0"/>
                      <a:buChar char="•"/>
                    </a:pPr>
                    <a:r>
                      <a:rPr lang="en-GB" sz="750" dirty="0">
                        <a:solidFill>
                          <a:srgbClr val="000000"/>
                        </a:solidFill>
                        <a:latin typeface="Arial" charset="0"/>
                      </a:rPr>
                      <a:t>Commercially insured </a:t>
                    </a:r>
                  </a:p>
                  <a:p>
                    <a:pPr marL="129779" indent="-97631" defTabSz="685800" fontAlgn="base">
                      <a:spcAft>
                        <a:spcPts val="225"/>
                      </a:spcAft>
                      <a:buFont typeface="Arial" charset="0"/>
                      <a:buChar char="•"/>
                    </a:pPr>
                    <a:r>
                      <a:rPr lang="en-GB" sz="750" dirty="0">
                        <a:solidFill>
                          <a:srgbClr val="000000"/>
                        </a:solidFill>
                        <a:latin typeface="Arial" charset="0"/>
                      </a:rPr>
                      <a:t>50–64 years</a:t>
                    </a:r>
                    <a:endParaRPr lang="en-GB" sz="750" baseline="30000" dirty="0">
                      <a:solidFill>
                        <a:srgbClr val="000000"/>
                      </a:solidFill>
                      <a:latin typeface="Arial" charset="0"/>
                    </a:endParaRPr>
                  </a:p>
                  <a:p>
                    <a:pPr marL="129779" indent="-97631" defTabSz="685800" fontAlgn="base">
                      <a:spcAft>
                        <a:spcPts val="225"/>
                      </a:spcAft>
                      <a:buFont typeface="Arial" charset="0"/>
                      <a:buChar char="•"/>
                    </a:pPr>
                    <a:r>
                      <a:rPr lang="en-GB" sz="750" dirty="0">
                        <a:solidFill>
                          <a:srgbClr val="000000"/>
                        </a:solidFill>
                        <a:latin typeface="Arial" charset="0"/>
                      </a:rPr>
                      <a:t>n=13,492</a:t>
                    </a:r>
                    <a:r>
                      <a:rPr lang="cs-CZ" sz="750" baseline="30000" dirty="0">
                        <a:solidFill>
                          <a:srgbClr val="000000"/>
                        </a:solidFill>
                        <a:latin typeface="Arial" charset="0"/>
                      </a:rPr>
                      <a:t>6a,6b</a:t>
                    </a:r>
                    <a:endParaRPr lang="en-GB" sz="750" baseline="30000" dirty="0">
                      <a:solidFill>
                        <a:srgbClr val="000000"/>
                      </a:solidFill>
                      <a:latin typeface="Arial" charset="0"/>
                    </a:endParaRPr>
                  </a:p>
                  <a:p>
                    <a:pPr marL="129779" indent="-97631" defTabSz="685800" fontAlgn="base">
                      <a:spcAft>
                        <a:spcPts val="225"/>
                      </a:spcAft>
                      <a:buFont typeface="Arial" charset="0"/>
                      <a:buChar char="•"/>
                    </a:pPr>
                    <a:endParaRPr lang="en-US" sz="750" dirty="0">
                      <a:solidFill>
                        <a:srgbClr val="000000"/>
                      </a:solidFill>
                      <a:latin typeface="Arial" charset="0"/>
                    </a:endParaRPr>
                  </a:p>
                </p:txBody>
              </p:sp>
              <p:sp>
                <p:nvSpPr>
                  <p:cNvPr id="79" name="Rounded Rectangle 11"/>
                  <p:cNvSpPr>
                    <a:spLocks noChangeArrowheads="1"/>
                  </p:cNvSpPr>
                  <p:nvPr/>
                </p:nvSpPr>
                <p:spPr bwMode="auto">
                  <a:xfrm>
                    <a:off x="2845185" y="2832301"/>
                    <a:ext cx="1371600" cy="464177"/>
                  </a:xfrm>
                  <a:prstGeom prst="roundRect">
                    <a:avLst>
                      <a:gd name="adj" fmla="val 16667"/>
                    </a:avLst>
                  </a:prstGeom>
                  <a:solidFill>
                    <a:schemeClr val="accent2"/>
                  </a:solidFill>
                  <a:ln w="9525" algn="ctr">
                    <a:noFill/>
                    <a:round/>
                    <a:headEnd/>
                    <a:tailEnd/>
                  </a:ln>
                </p:spPr>
                <p:txBody>
                  <a:bodyPr wrap="none" anchor="ctr"/>
                  <a:lstStyle/>
                  <a:p>
                    <a:pPr algn="ctr" defTabSz="685800" fontAlgn="base">
                      <a:spcBef>
                        <a:spcPct val="0"/>
                      </a:spcBef>
                      <a:spcAft>
                        <a:spcPct val="0"/>
                      </a:spcAft>
                    </a:pPr>
                    <a:r>
                      <a:rPr lang="en-GB" sz="900" b="1" i="1" dirty="0" err="1">
                        <a:solidFill>
                          <a:srgbClr val="000000"/>
                        </a:solidFill>
                        <a:latin typeface="Arial" charset="0"/>
                      </a:rPr>
                      <a:t>HealthCore</a:t>
                    </a:r>
                    <a:endParaRPr lang="en-GB" sz="900" b="1" i="1" dirty="0">
                      <a:solidFill>
                        <a:srgbClr val="000000"/>
                      </a:solidFill>
                      <a:latin typeface="Arial" charset="0"/>
                    </a:endParaRPr>
                  </a:p>
                </p:txBody>
              </p:sp>
            </p:grpSp>
            <p:cxnSp>
              <p:nvCxnSpPr>
                <p:cNvPr id="75" name="Elbow Connector 35"/>
                <p:cNvCxnSpPr>
                  <a:cxnSpLocks noChangeShapeType="1"/>
                  <a:endCxn id="81" idx="0"/>
                </p:cNvCxnSpPr>
                <p:nvPr/>
              </p:nvCxnSpPr>
              <p:spPr bwMode="auto">
                <a:xfrm rot="5400000">
                  <a:off x="2171457" y="2256320"/>
                  <a:ext cx="432093" cy="719869"/>
                </a:xfrm>
                <a:prstGeom prst="bentConnector3">
                  <a:avLst>
                    <a:gd name="adj1" fmla="val 50000"/>
                  </a:avLst>
                </a:prstGeom>
                <a:noFill/>
                <a:ln w="12700" cmpd="sng" algn="ctr">
                  <a:solidFill>
                    <a:srgbClr val="F0AB00"/>
                  </a:solidFill>
                  <a:round/>
                  <a:headEnd/>
                  <a:tailEnd type="stealth" w="lg" len="lg"/>
                </a:ln>
              </p:spPr>
            </p:cxnSp>
            <p:pic>
              <p:nvPicPr>
                <p:cNvPr id="76" name="Picture 2"/>
                <p:cNvPicPr>
                  <a:picLocks noChangeAspect="1" noChangeArrowheads="1"/>
                </p:cNvPicPr>
                <p:nvPr/>
              </p:nvPicPr>
              <p:blipFill>
                <a:blip r:embed="rId3" cstate="print"/>
                <a:srcRect l="1431" t="13852" r="3543" b="14021"/>
                <a:stretch>
                  <a:fillRect/>
                </a:stretch>
              </p:blipFill>
              <p:spPr bwMode="auto">
                <a:xfrm>
                  <a:off x="2174644" y="1695602"/>
                  <a:ext cx="1143000" cy="685801"/>
                </a:xfrm>
                <a:prstGeom prst="rect">
                  <a:avLst/>
                </a:prstGeom>
                <a:noFill/>
                <a:ln w="9525">
                  <a:solidFill>
                    <a:srgbClr val="F0AB00"/>
                  </a:solidFill>
                  <a:miter lim="800000"/>
                  <a:headEnd/>
                  <a:tailEnd/>
                </a:ln>
              </p:spPr>
            </p:pic>
            <p:cxnSp>
              <p:nvCxnSpPr>
                <p:cNvPr id="77" name="Elbow Connector 76"/>
                <p:cNvCxnSpPr>
                  <a:endCxn id="79" idx="0"/>
                </p:cNvCxnSpPr>
                <p:nvPr/>
              </p:nvCxnSpPr>
              <p:spPr>
                <a:xfrm rot="16200000" flipH="1">
                  <a:off x="2923165" y="2224480"/>
                  <a:ext cx="432093" cy="783548"/>
                </a:xfrm>
                <a:prstGeom prst="bentConnector3">
                  <a:avLst/>
                </a:prstGeom>
                <a:noFill/>
                <a:ln w="12700" cmpd="sng" algn="ctr">
                  <a:solidFill>
                    <a:srgbClr val="F0AB00"/>
                  </a:solidFill>
                  <a:round/>
                  <a:headEnd/>
                  <a:tailEnd type="stealth" w="lg" len="lg"/>
                </a:ln>
              </p:spPr>
            </p:cxnSp>
          </p:grpSp>
        </p:grpSp>
        <p:grpSp>
          <p:nvGrpSpPr>
            <p:cNvPr id="50" name="Group 49"/>
            <p:cNvGrpSpPr/>
            <p:nvPr/>
          </p:nvGrpSpPr>
          <p:grpSpPr>
            <a:xfrm>
              <a:off x="4347795" y="1244801"/>
              <a:ext cx="1371600" cy="4362036"/>
              <a:chOff x="4347795" y="1244801"/>
              <a:chExt cx="1371600" cy="4362036"/>
            </a:xfrm>
          </p:grpSpPr>
          <p:sp>
            <p:nvSpPr>
              <p:cNvPr id="65" name="TextBox 40"/>
              <p:cNvSpPr txBox="1">
                <a:spLocks noChangeArrowheads="1"/>
              </p:cNvSpPr>
              <p:nvPr/>
            </p:nvSpPr>
            <p:spPr bwMode="auto">
              <a:xfrm>
                <a:off x="4743772" y="1244801"/>
                <a:ext cx="579647" cy="427132"/>
              </a:xfrm>
              <a:prstGeom prst="rect">
                <a:avLst/>
              </a:prstGeom>
              <a:noFill/>
              <a:ln w="9525">
                <a:noFill/>
                <a:miter lim="800000"/>
                <a:headEnd/>
                <a:tailEnd/>
              </a:ln>
            </p:spPr>
            <p:txBody>
              <a:bodyPr wrap="none">
                <a:spAutoFit/>
              </a:bodyPr>
              <a:lstStyle/>
              <a:p>
                <a:pPr algn="ctr" defTabSz="685800" fontAlgn="base">
                  <a:spcBef>
                    <a:spcPct val="0"/>
                  </a:spcBef>
                  <a:spcAft>
                    <a:spcPct val="0"/>
                  </a:spcAft>
                </a:pPr>
                <a:r>
                  <a:rPr lang="en-GB" sz="1350" b="1">
                    <a:solidFill>
                      <a:srgbClr val="EB8A20"/>
                    </a:solidFill>
                    <a:latin typeface="Arial" charset="0"/>
                  </a:rPr>
                  <a:t>UK</a:t>
                </a:r>
              </a:p>
            </p:txBody>
          </p:sp>
          <p:sp>
            <p:nvSpPr>
              <p:cNvPr id="66" name="Rounded Rectangle 48"/>
              <p:cNvSpPr>
                <a:spLocks noChangeArrowheads="1"/>
              </p:cNvSpPr>
              <p:nvPr/>
            </p:nvSpPr>
            <p:spPr bwMode="auto">
              <a:xfrm>
                <a:off x="4347795" y="3119646"/>
                <a:ext cx="1371600" cy="2057400"/>
              </a:xfrm>
              <a:prstGeom prst="rect">
                <a:avLst/>
              </a:prstGeom>
              <a:solidFill>
                <a:srgbClr val="FFEFC9"/>
              </a:solidFill>
              <a:ln w="9525" algn="ctr">
                <a:noFill/>
                <a:round/>
                <a:headEnd/>
                <a:tailEnd/>
              </a:ln>
            </p:spPr>
            <p:txBody>
              <a:bodyPr wrap="square" lIns="68580" tIns="171450" rIns="68580" anchor="t" anchorCtr="0"/>
              <a:lstStyle/>
              <a:p>
                <a:pPr marL="129779" indent="-97631" defTabSz="685800" fontAlgn="base">
                  <a:spcAft>
                    <a:spcPts val="225"/>
                  </a:spcAft>
                  <a:buFont typeface="Arial" charset="0"/>
                  <a:buChar char="•"/>
                </a:pPr>
                <a:r>
                  <a:rPr lang="en-GB" sz="750" dirty="0">
                    <a:solidFill>
                      <a:srgbClr val="000000"/>
                    </a:solidFill>
                    <a:latin typeface="Arial" charset="0"/>
                  </a:rPr>
                  <a:t>Three linked datasets</a:t>
                </a:r>
              </a:p>
              <a:p>
                <a:pPr marL="129779" indent="-97631" defTabSz="685800" fontAlgn="base">
                  <a:spcAft>
                    <a:spcPts val="225"/>
                  </a:spcAft>
                  <a:buFont typeface="Arial" charset="0"/>
                  <a:buChar char="•"/>
                </a:pPr>
                <a:r>
                  <a:rPr lang="en-GB" sz="750" dirty="0">
                    <a:solidFill>
                      <a:srgbClr val="000000"/>
                    </a:solidFill>
                    <a:latin typeface="Arial" charset="0"/>
                  </a:rPr>
                  <a:t>Longitudinal data</a:t>
                </a:r>
              </a:p>
              <a:p>
                <a:pPr marL="129779" indent="-97631" defTabSz="685800" fontAlgn="base">
                  <a:spcAft>
                    <a:spcPts val="225"/>
                  </a:spcAft>
                  <a:buFont typeface="Arial" charset="0"/>
                  <a:buChar char="•"/>
                </a:pPr>
                <a:r>
                  <a:rPr lang="en-GB" sz="750" dirty="0">
                    <a:solidFill>
                      <a:srgbClr val="000000"/>
                    </a:solidFill>
                    <a:latin typeface="Arial" charset="0"/>
                  </a:rPr>
                  <a:t>Primary and secondary care</a:t>
                </a:r>
              </a:p>
              <a:p>
                <a:pPr marL="129779" indent="-97631" defTabSz="685800" fontAlgn="base">
                  <a:spcAft>
                    <a:spcPts val="225"/>
                  </a:spcAft>
                  <a:buFont typeface="Arial" charset="0"/>
                  <a:buChar char="•"/>
                </a:pPr>
                <a:r>
                  <a:rPr lang="en-GB" sz="750" dirty="0">
                    <a:solidFill>
                      <a:srgbClr val="000000"/>
                    </a:solidFill>
                    <a:latin typeface="Arial" charset="0"/>
                  </a:rPr>
                  <a:t>Disease and death registry</a:t>
                </a:r>
              </a:p>
              <a:p>
                <a:pPr marL="129779" indent="-97631" defTabSz="685800" fontAlgn="base">
                  <a:spcAft>
                    <a:spcPts val="225"/>
                  </a:spcAft>
                  <a:buFont typeface="Arial" charset="0"/>
                  <a:buChar char="•"/>
                </a:pPr>
                <a:r>
                  <a:rPr lang="en-GB" sz="750" dirty="0">
                    <a:solidFill>
                      <a:srgbClr val="000000"/>
                    </a:solidFill>
                    <a:latin typeface="Arial" charset="0"/>
                  </a:rPr>
                  <a:t>n=7238</a:t>
                </a:r>
                <a:r>
                  <a:rPr lang="cs-CZ" sz="750" baseline="30000" dirty="0">
                    <a:solidFill>
                      <a:srgbClr val="000000"/>
                    </a:solidFill>
                    <a:latin typeface="Arial" charset="0"/>
                  </a:rPr>
                  <a:t>5</a:t>
                </a:r>
                <a:r>
                  <a:rPr lang="en-GB" sz="750" dirty="0">
                    <a:solidFill>
                      <a:srgbClr val="000000"/>
                    </a:solidFill>
                    <a:latin typeface="Arial" charset="0"/>
                  </a:rPr>
                  <a:t> </a:t>
                </a:r>
              </a:p>
              <a:p>
                <a:pPr marL="129779" indent="-97631" defTabSz="685800" fontAlgn="base">
                  <a:spcAft>
                    <a:spcPts val="225"/>
                  </a:spcAft>
                  <a:buFont typeface="Arial" charset="0"/>
                  <a:buChar char="•"/>
                </a:pPr>
                <a:endParaRPr lang="en-US" sz="750" dirty="0">
                  <a:solidFill>
                    <a:srgbClr val="000000"/>
                  </a:solidFill>
                  <a:latin typeface="Arial" charset="0"/>
                </a:endParaRPr>
              </a:p>
            </p:txBody>
          </p:sp>
          <p:sp>
            <p:nvSpPr>
              <p:cNvPr id="67" name="Rounded Rectangle 12"/>
              <p:cNvSpPr>
                <a:spLocks noChangeArrowheads="1"/>
              </p:cNvSpPr>
              <p:nvPr/>
            </p:nvSpPr>
            <p:spPr bwMode="auto">
              <a:xfrm>
                <a:off x="4347795" y="2832301"/>
                <a:ext cx="1371600" cy="464177"/>
              </a:xfrm>
              <a:prstGeom prst="roundRect">
                <a:avLst>
                  <a:gd name="adj" fmla="val 16667"/>
                </a:avLst>
              </a:prstGeom>
              <a:solidFill>
                <a:schemeClr val="accent2"/>
              </a:solidFill>
              <a:ln w="9525" algn="ctr">
                <a:noFill/>
                <a:round/>
                <a:headEnd/>
                <a:tailEnd/>
              </a:ln>
            </p:spPr>
            <p:txBody>
              <a:bodyPr wrap="none" anchor="ctr"/>
              <a:lstStyle/>
              <a:p>
                <a:pPr algn="ctr" defTabSz="685800" fontAlgn="base">
                  <a:spcBef>
                    <a:spcPct val="0"/>
                  </a:spcBef>
                  <a:spcAft>
                    <a:spcPct val="0"/>
                  </a:spcAft>
                </a:pPr>
                <a:r>
                  <a:rPr lang="en-GB" sz="900" b="1" i="1" dirty="0">
                    <a:solidFill>
                      <a:srgbClr val="000000"/>
                    </a:solidFill>
                    <a:latin typeface="Arial" charset="0"/>
                  </a:rPr>
                  <a:t>CPRD, MINAP,</a:t>
                </a:r>
              </a:p>
              <a:p>
                <a:pPr algn="ctr" defTabSz="685800" fontAlgn="base">
                  <a:spcBef>
                    <a:spcPct val="0"/>
                  </a:spcBef>
                  <a:spcAft>
                    <a:spcPct val="0"/>
                  </a:spcAft>
                </a:pPr>
                <a:r>
                  <a:rPr lang="en-GB" sz="900" b="1" i="1" dirty="0">
                    <a:solidFill>
                      <a:srgbClr val="000000"/>
                    </a:solidFill>
                    <a:latin typeface="Arial" charset="0"/>
                  </a:rPr>
                  <a:t>HES</a:t>
                </a:r>
              </a:p>
            </p:txBody>
          </p:sp>
          <p:sp>
            <p:nvSpPr>
              <p:cNvPr id="68" name="TextBox 67"/>
              <p:cNvSpPr txBox="1"/>
              <p:nvPr/>
            </p:nvSpPr>
            <p:spPr>
              <a:xfrm>
                <a:off x="4347795" y="5232266"/>
                <a:ext cx="1371600" cy="374571"/>
              </a:xfrm>
              <a:prstGeom prst="round2SameRect">
                <a:avLst>
                  <a:gd name="adj1" fmla="val 0"/>
                  <a:gd name="adj2" fmla="val 29483"/>
                </a:avLst>
              </a:prstGeom>
              <a:solidFill>
                <a:srgbClr val="FFCC00"/>
              </a:solidFill>
            </p:spPr>
            <p:txBody>
              <a:bodyPr wrap="square" rtlCol="0">
                <a:noAutofit/>
              </a:bodyPr>
              <a:lstStyle/>
              <a:p>
                <a:pPr algn="ctr" defTabSz="685800" fontAlgn="base">
                  <a:spcBef>
                    <a:spcPct val="0"/>
                  </a:spcBef>
                  <a:spcAft>
                    <a:spcPct val="0"/>
                  </a:spcAft>
                </a:pPr>
                <a:r>
                  <a:rPr lang="en-GB" sz="1200" b="1" dirty="0">
                    <a:solidFill>
                      <a:srgbClr val="000000"/>
                    </a:solidFill>
                    <a:latin typeface="Arial" charset="0"/>
                  </a:rPr>
                  <a:t>CALIBER</a:t>
                </a:r>
              </a:p>
            </p:txBody>
          </p:sp>
          <p:pic>
            <p:nvPicPr>
              <p:cNvPr id="69" name="Picture 21" descr="United Kingdom national flag sticker"/>
              <p:cNvPicPr>
                <a:picLocks noChangeAspect="1" noChangeArrowheads="1"/>
              </p:cNvPicPr>
              <p:nvPr/>
            </p:nvPicPr>
            <p:blipFill>
              <a:blip r:embed="rId4" cstate="print"/>
              <a:srcRect l="1004" t="13683" r="3320" b="14867"/>
              <a:stretch>
                <a:fillRect/>
              </a:stretch>
            </p:blipFill>
            <p:spPr bwMode="auto">
              <a:xfrm>
                <a:off x="4462095" y="1695602"/>
                <a:ext cx="1143000" cy="685800"/>
              </a:xfrm>
              <a:prstGeom prst="rect">
                <a:avLst/>
              </a:prstGeom>
              <a:noFill/>
              <a:ln w="9525">
                <a:solidFill>
                  <a:srgbClr val="F0AB00"/>
                </a:solidFill>
                <a:miter lim="800000"/>
                <a:headEnd/>
                <a:tailEnd/>
              </a:ln>
            </p:spPr>
          </p:pic>
          <p:cxnSp>
            <p:nvCxnSpPr>
              <p:cNvPr id="70" name="Straight Arrow Connector 69"/>
              <p:cNvCxnSpPr/>
              <p:nvPr/>
            </p:nvCxnSpPr>
            <p:spPr>
              <a:xfrm>
                <a:off x="5033595" y="2381402"/>
                <a:ext cx="0" cy="450899"/>
              </a:xfrm>
              <a:prstGeom prst="straightConnector1">
                <a:avLst/>
              </a:prstGeom>
              <a:noFill/>
              <a:ln w="12700" cmpd="sng" algn="ctr">
                <a:solidFill>
                  <a:srgbClr val="F0AB00"/>
                </a:solidFill>
                <a:round/>
                <a:headEnd/>
                <a:tailEnd type="stealth" w="lg" len="lg"/>
              </a:ln>
            </p:spPr>
          </p:cxnSp>
        </p:grpSp>
        <p:grpSp>
          <p:nvGrpSpPr>
            <p:cNvPr id="51" name="Group 50"/>
            <p:cNvGrpSpPr/>
            <p:nvPr/>
          </p:nvGrpSpPr>
          <p:grpSpPr>
            <a:xfrm>
              <a:off x="5851612" y="1244801"/>
              <a:ext cx="1371600" cy="4362036"/>
              <a:chOff x="5851612" y="1244801"/>
              <a:chExt cx="1371600" cy="4362036"/>
            </a:xfrm>
          </p:grpSpPr>
          <p:sp>
            <p:nvSpPr>
              <p:cNvPr id="59" name="TextBox 42"/>
              <p:cNvSpPr txBox="1">
                <a:spLocks noChangeArrowheads="1"/>
              </p:cNvSpPr>
              <p:nvPr/>
            </p:nvSpPr>
            <p:spPr bwMode="auto">
              <a:xfrm>
                <a:off x="5978284" y="1244801"/>
                <a:ext cx="1118256" cy="427132"/>
              </a:xfrm>
              <a:prstGeom prst="rect">
                <a:avLst/>
              </a:prstGeom>
              <a:noFill/>
              <a:ln w="9525">
                <a:noFill/>
                <a:miter lim="800000"/>
                <a:headEnd/>
                <a:tailEnd/>
              </a:ln>
            </p:spPr>
            <p:txBody>
              <a:bodyPr wrap="none">
                <a:spAutoFit/>
              </a:bodyPr>
              <a:lstStyle/>
              <a:p>
                <a:pPr algn="ctr" defTabSz="685800" fontAlgn="base">
                  <a:spcBef>
                    <a:spcPct val="0"/>
                  </a:spcBef>
                  <a:spcAft>
                    <a:spcPct val="0"/>
                  </a:spcAft>
                </a:pPr>
                <a:r>
                  <a:rPr lang="en-GB" sz="1350" b="1" dirty="0">
                    <a:solidFill>
                      <a:srgbClr val="EB8A20"/>
                    </a:solidFill>
                    <a:latin typeface="Arial" charset="0"/>
                  </a:rPr>
                  <a:t>Sweden</a:t>
                </a:r>
              </a:p>
            </p:txBody>
          </p:sp>
          <p:sp>
            <p:nvSpPr>
              <p:cNvPr id="60" name="Rounded Rectangle 49"/>
              <p:cNvSpPr>
                <a:spLocks noChangeArrowheads="1"/>
              </p:cNvSpPr>
              <p:nvPr/>
            </p:nvSpPr>
            <p:spPr bwMode="auto">
              <a:xfrm>
                <a:off x="5851612" y="3119646"/>
                <a:ext cx="1371600" cy="2057400"/>
              </a:xfrm>
              <a:prstGeom prst="rect">
                <a:avLst/>
              </a:prstGeom>
              <a:solidFill>
                <a:srgbClr val="FFEFC9"/>
              </a:solidFill>
              <a:ln w="9525" algn="ctr">
                <a:noFill/>
                <a:round/>
                <a:headEnd/>
                <a:tailEnd/>
              </a:ln>
            </p:spPr>
            <p:txBody>
              <a:bodyPr wrap="square" lIns="68580" tIns="171450" rIns="68580" anchor="t" anchorCtr="0"/>
              <a:lstStyle/>
              <a:p>
                <a:pPr marL="129779" indent="-97631" defTabSz="685800" fontAlgn="base">
                  <a:spcAft>
                    <a:spcPts val="225"/>
                  </a:spcAft>
                  <a:buFont typeface="Arial" charset="0"/>
                  <a:buChar char="•"/>
                </a:pPr>
                <a:r>
                  <a:rPr lang="en-GB" sz="750" dirty="0">
                    <a:solidFill>
                      <a:srgbClr val="000000"/>
                    </a:solidFill>
                    <a:latin typeface="Arial" charset="0"/>
                  </a:rPr>
                  <a:t>Nationwide</a:t>
                </a:r>
              </a:p>
              <a:p>
                <a:pPr marL="129779" indent="-97631" defTabSz="685800" fontAlgn="base">
                  <a:spcAft>
                    <a:spcPts val="225"/>
                  </a:spcAft>
                  <a:buFont typeface="Arial" charset="0"/>
                  <a:buChar char="•"/>
                </a:pPr>
                <a:r>
                  <a:rPr lang="en-GB" sz="750" dirty="0">
                    <a:solidFill>
                      <a:srgbClr val="000000"/>
                    </a:solidFill>
                    <a:latin typeface="Arial" charset="0"/>
                  </a:rPr>
                  <a:t>Longitudinal data</a:t>
                </a:r>
              </a:p>
              <a:p>
                <a:pPr marL="129779" indent="-97631" defTabSz="685800" fontAlgn="base">
                  <a:spcAft>
                    <a:spcPts val="225"/>
                  </a:spcAft>
                  <a:buFont typeface="Arial" charset="0"/>
                  <a:buChar char="•"/>
                </a:pPr>
                <a:r>
                  <a:rPr lang="en-GB" sz="750" dirty="0">
                    <a:solidFill>
                      <a:srgbClr val="000000"/>
                    </a:solidFill>
                    <a:latin typeface="Arial" charset="0"/>
                  </a:rPr>
                  <a:t>Hospital discharge data linked to prescribed data register and death registry</a:t>
                </a:r>
              </a:p>
              <a:p>
                <a:pPr marL="129779" indent="-97631" defTabSz="685800" fontAlgn="base">
                  <a:spcAft>
                    <a:spcPts val="225"/>
                  </a:spcAft>
                  <a:buFont typeface="Arial" charset="0"/>
                  <a:buChar char="•"/>
                </a:pPr>
                <a:r>
                  <a:rPr lang="en-GB" sz="750" dirty="0">
                    <a:solidFill>
                      <a:srgbClr val="000000"/>
                    </a:solidFill>
                    <a:latin typeface="Arial" charset="0"/>
                  </a:rPr>
                  <a:t>n=76,687</a:t>
                </a:r>
                <a:r>
                  <a:rPr lang="cs-CZ" sz="750" baseline="30000" dirty="0">
                    <a:solidFill>
                      <a:srgbClr val="000000"/>
                    </a:solidFill>
                    <a:latin typeface="Arial" charset="0"/>
                  </a:rPr>
                  <a:t>7</a:t>
                </a:r>
                <a:endParaRPr lang="en-US" sz="750" dirty="0">
                  <a:solidFill>
                    <a:srgbClr val="000000"/>
                  </a:solidFill>
                  <a:latin typeface="Arial" charset="0"/>
                </a:endParaRPr>
              </a:p>
            </p:txBody>
          </p:sp>
          <p:sp>
            <p:nvSpPr>
              <p:cNvPr id="61" name="Rounded Rectangle 13"/>
              <p:cNvSpPr>
                <a:spLocks noChangeArrowheads="1"/>
              </p:cNvSpPr>
              <p:nvPr/>
            </p:nvSpPr>
            <p:spPr bwMode="auto">
              <a:xfrm>
                <a:off x="5851612" y="2832301"/>
                <a:ext cx="1371600" cy="464177"/>
              </a:xfrm>
              <a:prstGeom prst="roundRect">
                <a:avLst>
                  <a:gd name="adj" fmla="val 16667"/>
                </a:avLst>
              </a:prstGeom>
              <a:solidFill>
                <a:schemeClr val="accent2"/>
              </a:solidFill>
              <a:ln w="9525" algn="ctr">
                <a:noFill/>
                <a:round/>
                <a:headEnd/>
                <a:tailEnd/>
              </a:ln>
            </p:spPr>
            <p:txBody>
              <a:bodyPr wrap="none" anchor="ctr"/>
              <a:lstStyle/>
              <a:p>
                <a:pPr algn="ctr" defTabSz="685800" fontAlgn="base">
                  <a:spcBef>
                    <a:spcPct val="0"/>
                  </a:spcBef>
                  <a:spcAft>
                    <a:spcPct val="0"/>
                  </a:spcAft>
                </a:pPr>
                <a:r>
                  <a:rPr lang="en-GB" sz="900" b="1" i="1" dirty="0">
                    <a:solidFill>
                      <a:srgbClr val="000000"/>
                    </a:solidFill>
                    <a:latin typeface="Arial" charset="0"/>
                  </a:rPr>
                  <a:t>National </a:t>
                </a:r>
              </a:p>
              <a:p>
                <a:pPr algn="ctr" defTabSz="685800" fontAlgn="base">
                  <a:spcBef>
                    <a:spcPct val="0"/>
                  </a:spcBef>
                  <a:spcAft>
                    <a:spcPct val="0"/>
                  </a:spcAft>
                </a:pPr>
                <a:r>
                  <a:rPr lang="en-GB" sz="900" b="1" i="1" dirty="0">
                    <a:solidFill>
                      <a:srgbClr val="000000"/>
                    </a:solidFill>
                    <a:latin typeface="Arial" charset="0"/>
                  </a:rPr>
                  <a:t>registries</a:t>
                </a:r>
              </a:p>
            </p:txBody>
          </p:sp>
          <p:pic>
            <p:nvPicPr>
              <p:cNvPr id="62" name="Picture 13" descr="Sweden national flag sticker"/>
              <p:cNvPicPr>
                <a:picLocks noChangeAspect="1" noChangeArrowheads="1"/>
              </p:cNvPicPr>
              <p:nvPr/>
            </p:nvPicPr>
            <p:blipFill>
              <a:blip r:embed="rId5" cstate="print"/>
              <a:srcRect l="1015" t="14572" r="2647" b="14655"/>
              <a:stretch>
                <a:fillRect/>
              </a:stretch>
            </p:blipFill>
            <p:spPr bwMode="auto">
              <a:xfrm>
                <a:off x="5965912" y="1707557"/>
                <a:ext cx="1143000" cy="661890"/>
              </a:xfrm>
              <a:prstGeom prst="rect">
                <a:avLst/>
              </a:prstGeom>
              <a:noFill/>
              <a:ln w="9525">
                <a:solidFill>
                  <a:srgbClr val="F0AB00"/>
                </a:solidFill>
                <a:miter lim="800000"/>
                <a:headEnd/>
                <a:tailEnd/>
              </a:ln>
            </p:spPr>
          </p:pic>
          <p:sp>
            <p:nvSpPr>
              <p:cNvPr id="63" name="TextBox 62"/>
              <p:cNvSpPr txBox="1"/>
              <p:nvPr/>
            </p:nvSpPr>
            <p:spPr>
              <a:xfrm>
                <a:off x="5851612" y="5232266"/>
                <a:ext cx="1371600" cy="374571"/>
              </a:xfrm>
              <a:prstGeom prst="round2SameRect">
                <a:avLst>
                  <a:gd name="adj1" fmla="val 0"/>
                  <a:gd name="adj2" fmla="val 29483"/>
                </a:avLst>
              </a:prstGeom>
              <a:solidFill>
                <a:srgbClr val="FFCC00"/>
              </a:solidFill>
            </p:spPr>
            <p:txBody>
              <a:bodyPr wrap="square" rtlCol="0">
                <a:noAutofit/>
              </a:bodyPr>
              <a:lstStyle/>
              <a:p>
                <a:pPr algn="ctr" defTabSz="685800" fontAlgn="base">
                  <a:spcBef>
                    <a:spcPct val="0"/>
                  </a:spcBef>
                  <a:spcAft>
                    <a:spcPct val="0"/>
                  </a:spcAft>
                </a:pPr>
                <a:r>
                  <a:rPr lang="en-GB" sz="1200" b="1" dirty="0">
                    <a:solidFill>
                      <a:srgbClr val="000000"/>
                    </a:solidFill>
                    <a:latin typeface="Arial" charset="0"/>
                  </a:rPr>
                  <a:t>HELICON</a:t>
                </a:r>
              </a:p>
            </p:txBody>
          </p:sp>
          <p:cxnSp>
            <p:nvCxnSpPr>
              <p:cNvPr id="64" name="Straight Arrow Connector 63"/>
              <p:cNvCxnSpPr/>
              <p:nvPr/>
            </p:nvCxnSpPr>
            <p:spPr>
              <a:xfrm>
                <a:off x="6537412" y="2369447"/>
                <a:ext cx="0" cy="462854"/>
              </a:xfrm>
              <a:prstGeom prst="straightConnector1">
                <a:avLst/>
              </a:prstGeom>
              <a:noFill/>
              <a:ln w="12700" cmpd="sng" algn="ctr">
                <a:solidFill>
                  <a:srgbClr val="F0AB00"/>
                </a:solidFill>
                <a:round/>
                <a:headEnd/>
                <a:tailEnd type="stealth" w="lg" len="lg"/>
              </a:ln>
            </p:spPr>
          </p:cxnSp>
        </p:grpSp>
        <p:grpSp>
          <p:nvGrpSpPr>
            <p:cNvPr id="52" name="Group 51"/>
            <p:cNvGrpSpPr/>
            <p:nvPr/>
          </p:nvGrpSpPr>
          <p:grpSpPr>
            <a:xfrm>
              <a:off x="7359412" y="1244801"/>
              <a:ext cx="1371600" cy="4362036"/>
              <a:chOff x="7359412" y="1244801"/>
              <a:chExt cx="1371600" cy="4362036"/>
            </a:xfrm>
          </p:grpSpPr>
          <p:sp>
            <p:nvSpPr>
              <p:cNvPr id="53" name="TextBox 43"/>
              <p:cNvSpPr txBox="1">
                <a:spLocks noChangeArrowheads="1"/>
              </p:cNvSpPr>
              <p:nvPr/>
            </p:nvSpPr>
            <p:spPr bwMode="auto">
              <a:xfrm>
                <a:off x="7543792" y="1244801"/>
                <a:ext cx="1002840" cy="427132"/>
              </a:xfrm>
              <a:prstGeom prst="rect">
                <a:avLst/>
              </a:prstGeom>
              <a:noFill/>
              <a:ln w="9525">
                <a:noFill/>
                <a:miter lim="800000"/>
                <a:headEnd/>
                <a:tailEnd/>
              </a:ln>
            </p:spPr>
            <p:txBody>
              <a:bodyPr wrap="none">
                <a:spAutoFit/>
              </a:bodyPr>
              <a:lstStyle/>
              <a:p>
                <a:pPr algn="ctr" defTabSz="685800" fontAlgn="base">
                  <a:spcBef>
                    <a:spcPct val="0"/>
                  </a:spcBef>
                  <a:spcAft>
                    <a:spcPct val="0"/>
                  </a:spcAft>
                </a:pPr>
                <a:r>
                  <a:rPr lang="en-GB" sz="1350" b="1">
                    <a:solidFill>
                      <a:srgbClr val="EB8A20"/>
                    </a:solidFill>
                    <a:latin typeface="Arial" charset="0"/>
                  </a:rPr>
                  <a:t>France</a:t>
                </a:r>
              </a:p>
            </p:txBody>
          </p:sp>
          <p:sp>
            <p:nvSpPr>
              <p:cNvPr id="54" name="Rounded Rectangle 50"/>
              <p:cNvSpPr>
                <a:spLocks noChangeArrowheads="1"/>
              </p:cNvSpPr>
              <p:nvPr/>
            </p:nvSpPr>
            <p:spPr bwMode="auto">
              <a:xfrm>
                <a:off x="7359412" y="3119646"/>
                <a:ext cx="1371600" cy="2057400"/>
              </a:xfrm>
              <a:prstGeom prst="rect">
                <a:avLst/>
              </a:prstGeom>
              <a:solidFill>
                <a:srgbClr val="FFEFC9"/>
              </a:solidFill>
              <a:ln w="9525" algn="ctr">
                <a:noFill/>
                <a:round/>
                <a:headEnd/>
                <a:tailEnd/>
              </a:ln>
            </p:spPr>
            <p:txBody>
              <a:bodyPr wrap="square" lIns="68580" tIns="171450" rIns="68580" anchor="t" anchorCtr="0"/>
              <a:lstStyle/>
              <a:p>
                <a:pPr marL="129779" indent="-97631" defTabSz="685800" fontAlgn="base">
                  <a:spcAft>
                    <a:spcPts val="225"/>
                  </a:spcAft>
                  <a:buFont typeface="Arial" charset="0"/>
                  <a:buChar char="•"/>
                </a:pPr>
                <a:r>
                  <a:rPr lang="en-GB" sz="750" dirty="0">
                    <a:solidFill>
                      <a:srgbClr val="000000"/>
                    </a:solidFill>
                    <a:latin typeface="Arial" charset="0"/>
                  </a:rPr>
                  <a:t>Sample of national healthcare insurance data</a:t>
                </a:r>
              </a:p>
              <a:p>
                <a:pPr marL="129779" indent="-97631" defTabSz="685800" fontAlgn="base">
                  <a:spcAft>
                    <a:spcPts val="225"/>
                  </a:spcAft>
                  <a:buFont typeface="Arial" charset="0"/>
                  <a:buChar char="•"/>
                </a:pPr>
                <a:r>
                  <a:rPr lang="en-GB" sz="750" dirty="0">
                    <a:solidFill>
                      <a:srgbClr val="000000"/>
                    </a:solidFill>
                    <a:latin typeface="Arial" charset="0"/>
                  </a:rPr>
                  <a:t>Hospital discharge data linked to death registry</a:t>
                </a:r>
              </a:p>
              <a:p>
                <a:pPr marL="129779" indent="-97631" defTabSz="685800" fontAlgn="base">
                  <a:spcAft>
                    <a:spcPts val="225"/>
                  </a:spcAft>
                  <a:buFont typeface="Arial" charset="0"/>
                  <a:buChar char="•"/>
                </a:pPr>
                <a:r>
                  <a:rPr lang="en-GB" sz="750" dirty="0">
                    <a:solidFill>
                      <a:srgbClr val="000000"/>
                    </a:solidFill>
                    <a:latin typeface="Arial" charset="0"/>
                  </a:rPr>
                  <a:t>n=1757</a:t>
                </a:r>
                <a:r>
                  <a:rPr lang="cs-CZ" sz="750" baseline="30000" dirty="0">
                    <a:solidFill>
                      <a:srgbClr val="000000"/>
                    </a:solidFill>
                    <a:latin typeface="Arial" charset="0"/>
                  </a:rPr>
                  <a:t>5</a:t>
                </a:r>
                <a:endParaRPr lang="en-GB" sz="750" baseline="30000" dirty="0">
                  <a:solidFill>
                    <a:srgbClr val="000000"/>
                  </a:solidFill>
                  <a:latin typeface="Arial" charset="0"/>
                </a:endParaRPr>
              </a:p>
              <a:p>
                <a:pPr marL="129779" indent="-97631" defTabSz="685800" fontAlgn="base">
                  <a:spcAft>
                    <a:spcPts val="225"/>
                  </a:spcAft>
                  <a:buFont typeface="Arial" charset="0"/>
                  <a:buChar char="•"/>
                </a:pPr>
                <a:r>
                  <a:rPr lang="en-GB" sz="750" dirty="0">
                    <a:solidFill>
                      <a:srgbClr val="000000"/>
                    </a:solidFill>
                    <a:latin typeface="Arial" charset="0"/>
                  </a:rPr>
                  <a:t>n=1764</a:t>
                </a:r>
                <a:r>
                  <a:rPr lang="cs-CZ" sz="750" baseline="30000" dirty="0">
                    <a:solidFill>
                      <a:srgbClr val="000000"/>
                    </a:solidFill>
                    <a:latin typeface="Arial" charset="0"/>
                  </a:rPr>
                  <a:t>8</a:t>
                </a:r>
                <a:r>
                  <a:rPr lang="en-GB" sz="750" dirty="0">
                    <a:solidFill>
                      <a:srgbClr val="000000"/>
                    </a:solidFill>
                    <a:latin typeface="Arial" charset="0"/>
                  </a:rPr>
                  <a:t>*</a:t>
                </a:r>
              </a:p>
              <a:p>
                <a:pPr marL="129779" indent="-97631" defTabSz="685800" fontAlgn="base">
                  <a:spcAft>
                    <a:spcPts val="225"/>
                  </a:spcAft>
                  <a:buFont typeface="Arial" charset="0"/>
                  <a:buChar char="•"/>
                </a:pPr>
                <a:endParaRPr lang="en-US" sz="750" dirty="0">
                  <a:solidFill>
                    <a:srgbClr val="000000"/>
                  </a:solidFill>
                  <a:latin typeface="Arial" charset="0"/>
                </a:endParaRPr>
              </a:p>
            </p:txBody>
          </p:sp>
          <p:sp>
            <p:nvSpPr>
              <p:cNvPr id="55" name="Rounded Rectangle 14"/>
              <p:cNvSpPr>
                <a:spLocks noChangeArrowheads="1"/>
              </p:cNvSpPr>
              <p:nvPr/>
            </p:nvSpPr>
            <p:spPr bwMode="auto">
              <a:xfrm>
                <a:off x="7359412" y="2832301"/>
                <a:ext cx="1371600" cy="464177"/>
              </a:xfrm>
              <a:prstGeom prst="roundRect">
                <a:avLst>
                  <a:gd name="adj" fmla="val 16667"/>
                </a:avLst>
              </a:prstGeom>
              <a:solidFill>
                <a:schemeClr val="accent2"/>
              </a:solidFill>
              <a:ln w="9525" algn="ctr">
                <a:noFill/>
                <a:round/>
                <a:headEnd/>
                <a:tailEnd/>
              </a:ln>
            </p:spPr>
            <p:txBody>
              <a:bodyPr wrap="none" anchor="ctr"/>
              <a:lstStyle/>
              <a:p>
                <a:pPr algn="ctr" defTabSz="685800" fontAlgn="base">
                  <a:spcBef>
                    <a:spcPct val="0"/>
                  </a:spcBef>
                  <a:spcAft>
                    <a:spcPct val="0"/>
                  </a:spcAft>
                </a:pPr>
                <a:r>
                  <a:rPr lang="en-GB" sz="900" b="1" i="1" dirty="0">
                    <a:solidFill>
                      <a:srgbClr val="000000"/>
                    </a:solidFill>
                    <a:latin typeface="Arial" charset="0"/>
                  </a:rPr>
                  <a:t>EGB</a:t>
                </a:r>
              </a:p>
              <a:p>
                <a:pPr algn="ctr" defTabSz="685800" fontAlgn="base">
                  <a:spcBef>
                    <a:spcPct val="0"/>
                  </a:spcBef>
                  <a:spcAft>
                    <a:spcPct val="0"/>
                  </a:spcAft>
                </a:pPr>
                <a:r>
                  <a:rPr lang="en-GB" sz="900" b="1" i="1" dirty="0">
                    <a:solidFill>
                      <a:srgbClr val="000000"/>
                    </a:solidFill>
                    <a:latin typeface="Arial" charset="0"/>
                  </a:rPr>
                  <a:t>PMSI</a:t>
                </a:r>
                <a:endParaRPr lang="en-GB" sz="900" b="1" i="1" baseline="30000" dirty="0">
                  <a:solidFill>
                    <a:srgbClr val="000000"/>
                  </a:solidFill>
                  <a:latin typeface="Arial" charset="0"/>
                </a:endParaRPr>
              </a:p>
            </p:txBody>
          </p:sp>
          <p:pic>
            <p:nvPicPr>
              <p:cNvPr id="56" name="Picture 15" descr="France national flag sticker"/>
              <p:cNvPicPr>
                <a:picLocks noChangeAspect="1" noChangeArrowheads="1"/>
              </p:cNvPicPr>
              <p:nvPr/>
            </p:nvPicPr>
            <p:blipFill>
              <a:blip r:embed="rId6" cstate="print"/>
              <a:srcRect l="1123" t="13667" r="2870" b="14883"/>
              <a:stretch>
                <a:fillRect/>
              </a:stretch>
            </p:blipFill>
            <p:spPr bwMode="auto">
              <a:xfrm>
                <a:off x="7473712" y="1705370"/>
                <a:ext cx="1143000" cy="666264"/>
              </a:xfrm>
              <a:prstGeom prst="rect">
                <a:avLst/>
              </a:prstGeom>
              <a:noFill/>
              <a:ln w="9525">
                <a:solidFill>
                  <a:srgbClr val="F0AB00"/>
                </a:solidFill>
                <a:miter lim="800000"/>
                <a:headEnd/>
                <a:tailEnd/>
              </a:ln>
            </p:spPr>
          </p:pic>
          <p:sp>
            <p:nvSpPr>
              <p:cNvPr id="57" name="TextBox 56"/>
              <p:cNvSpPr txBox="1"/>
              <p:nvPr/>
            </p:nvSpPr>
            <p:spPr>
              <a:xfrm>
                <a:off x="7359412" y="5232266"/>
                <a:ext cx="1371600" cy="374571"/>
              </a:xfrm>
              <a:prstGeom prst="round2SameRect">
                <a:avLst>
                  <a:gd name="adj1" fmla="val 0"/>
                  <a:gd name="adj2" fmla="val 29483"/>
                </a:avLst>
              </a:prstGeom>
              <a:solidFill>
                <a:srgbClr val="FFCC00"/>
              </a:solidFill>
            </p:spPr>
            <p:txBody>
              <a:bodyPr wrap="square" rtlCol="0">
                <a:noAutofit/>
              </a:bodyPr>
              <a:lstStyle/>
              <a:p>
                <a:pPr algn="ctr" defTabSz="685800" fontAlgn="base">
                  <a:spcBef>
                    <a:spcPct val="0"/>
                  </a:spcBef>
                  <a:spcAft>
                    <a:spcPct val="0"/>
                  </a:spcAft>
                </a:pPr>
                <a:r>
                  <a:rPr lang="en-GB" sz="1200" b="1" dirty="0">
                    <a:solidFill>
                      <a:srgbClr val="000000"/>
                    </a:solidFill>
                    <a:latin typeface="Arial" charset="0"/>
                  </a:rPr>
                  <a:t>HORUS</a:t>
                </a:r>
              </a:p>
            </p:txBody>
          </p:sp>
          <p:cxnSp>
            <p:nvCxnSpPr>
              <p:cNvPr id="58" name="Straight Arrow Connector 57"/>
              <p:cNvCxnSpPr/>
              <p:nvPr/>
            </p:nvCxnSpPr>
            <p:spPr>
              <a:xfrm>
                <a:off x="8045212" y="2371634"/>
                <a:ext cx="0" cy="460667"/>
              </a:xfrm>
              <a:prstGeom prst="straightConnector1">
                <a:avLst/>
              </a:prstGeom>
              <a:noFill/>
              <a:ln w="12700" cmpd="sng" algn="ctr">
                <a:solidFill>
                  <a:srgbClr val="F0AB00"/>
                </a:solidFill>
                <a:round/>
                <a:headEnd/>
                <a:tailEnd type="stealth" w="lg" len="lg"/>
              </a:ln>
            </p:spPr>
          </p:cxnSp>
        </p:grpSp>
      </p:grpSp>
      <p:sp>
        <p:nvSpPr>
          <p:cNvPr id="3" name="TextBox 2"/>
          <p:cNvSpPr txBox="1"/>
          <p:nvPr/>
        </p:nvSpPr>
        <p:spPr>
          <a:xfrm>
            <a:off x="-2" y="-19758"/>
            <a:ext cx="9144000" cy="415498"/>
          </a:xfrm>
          <a:prstGeom prst="rect">
            <a:avLst/>
          </a:prstGeom>
          <a:noFill/>
        </p:spPr>
        <p:txBody>
          <a:bodyPr wrap="square" rtlCol="0">
            <a:spAutoFit/>
          </a:bodyPr>
          <a:lstStyle/>
          <a:p>
            <a:pPr algn="ctr" defTabSz="685800" fontAlgn="base">
              <a:spcBef>
                <a:spcPct val="0"/>
              </a:spcBef>
              <a:spcAft>
                <a:spcPct val="0"/>
              </a:spcAft>
            </a:pPr>
            <a:r>
              <a:rPr lang="en-GB" sz="2100" b="1" dirty="0">
                <a:solidFill>
                  <a:srgbClr val="FFC000"/>
                </a:solidFill>
                <a:latin typeface="Arial" charset="0"/>
              </a:rPr>
              <a:t>APOLLO</a:t>
            </a:r>
            <a:endParaRPr lang="cs-CZ" sz="2100" b="1" dirty="0">
              <a:solidFill>
                <a:srgbClr val="FFC000"/>
              </a:solidFill>
              <a:latin typeface="Arial" charset="0"/>
            </a:endParaRPr>
          </a:p>
        </p:txBody>
      </p:sp>
      <p:sp>
        <p:nvSpPr>
          <p:cNvPr id="44" name="TextBox 43"/>
          <p:cNvSpPr txBox="1"/>
          <p:nvPr/>
        </p:nvSpPr>
        <p:spPr>
          <a:xfrm>
            <a:off x="-1" y="4279847"/>
            <a:ext cx="9143999" cy="923330"/>
          </a:xfrm>
          <a:prstGeom prst="rect">
            <a:avLst/>
          </a:prstGeom>
          <a:noFill/>
        </p:spPr>
        <p:txBody>
          <a:bodyPr wrap="square" rtlCol="0">
            <a:spAutoFit/>
          </a:bodyPr>
          <a:lstStyle/>
          <a:p>
            <a:pPr defTabSz="685800" fontAlgn="base">
              <a:spcBef>
                <a:spcPct val="0"/>
              </a:spcBef>
              <a:spcAft>
                <a:spcPct val="0"/>
              </a:spcAft>
            </a:pPr>
            <a:r>
              <a:rPr lang="cs-CZ" sz="600" baseline="30000" dirty="0">
                <a:solidFill>
                  <a:srgbClr val="FFFFFF"/>
                </a:solidFill>
                <a:latin typeface="Arial" charset="0"/>
              </a:rPr>
              <a:t>5</a:t>
            </a:r>
            <a:r>
              <a:rPr lang="en-US" sz="600" dirty="0" err="1">
                <a:solidFill>
                  <a:srgbClr val="FFFFFF"/>
                </a:solidFill>
                <a:latin typeface="Arial" charset="0"/>
              </a:rPr>
              <a:t>Rapsomaniki</a:t>
            </a:r>
            <a:r>
              <a:rPr lang="en-US" sz="600" dirty="0">
                <a:solidFill>
                  <a:srgbClr val="FFFFFF"/>
                </a:solidFill>
                <a:latin typeface="Arial" charset="0"/>
              </a:rPr>
              <a:t> E, et al. Health outcomes in patients with stable coronary artery disease following myocardial infarction;</a:t>
            </a:r>
            <a:r>
              <a:rPr lang="cs-CZ" sz="600" dirty="0">
                <a:solidFill>
                  <a:srgbClr val="FFFFFF"/>
                </a:solidFill>
                <a:latin typeface="Arial" charset="0"/>
              </a:rPr>
              <a:t> </a:t>
            </a:r>
            <a:r>
              <a:rPr lang="en-US" sz="600" dirty="0">
                <a:solidFill>
                  <a:srgbClr val="FFFFFF"/>
                </a:solidFill>
                <a:latin typeface="Arial" charset="0"/>
              </a:rPr>
              <a:t>construction of a PEGASUSTIMI54</a:t>
            </a:r>
            <a:r>
              <a:rPr lang="cs-CZ" sz="600" dirty="0">
                <a:solidFill>
                  <a:srgbClr val="FFFFFF"/>
                </a:solidFill>
                <a:latin typeface="Arial" charset="0"/>
              </a:rPr>
              <a:t> </a:t>
            </a:r>
            <a:r>
              <a:rPr lang="en-US" sz="600" dirty="0">
                <a:solidFill>
                  <a:srgbClr val="FFFFFF"/>
                </a:solidFill>
                <a:latin typeface="Arial" charset="0"/>
              </a:rPr>
              <a:t>like population in UK linked electronic health records</a:t>
            </a:r>
            <a:r>
              <a:rPr lang="cs-CZ" sz="600" dirty="0">
                <a:solidFill>
                  <a:srgbClr val="FFFFFF"/>
                </a:solidFill>
                <a:latin typeface="Arial" charset="0"/>
              </a:rPr>
              <a:t>; </a:t>
            </a:r>
            <a:r>
              <a:rPr lang="en-US" sz="600" dirty="0">
                <a:solidFill>
                  <a:srgbClr val="FFFFFF"/>
                </a:solidFill>
                <a:latin typeface="Arial" charset="0"/>
              </a:rPr>
              <a:t>abstract: P2077</a:t>
            </a:r>
            <a:r>
              <a:rPr lang="cs-CZ" sz="600" dirty="0">
                <a:solidFill>
                  <a:srgbClr val="FFFFFF"/>
                </a:solidFill>
                <a:latin typeface="Arial" charset="0"/>
              </a:rPr>
              <a:t>; </a:t>
            </a:r>
            <a:r>
              <a:rPr lang="en-US" sz="600" dirty="0">
                <a:solidFill>
                  <a:srgbClr val="FFFFFF"/>
                </a:solidFill>
                <a:latin typeface="Arial" charset="0"/>
              </a:rPr>
              <a:t>European Heart Journal ( 2014 ) 35 ( Abstract Supplement ), 363;</a:t>
            </a:r>
            <a:endParaRPr lang="cs-CZ" sz="600" dirty="0">
              <a:solidFill>
                <a:srgbClr val="FFFFFF"/>
              </a:solidFill>
              <a:latin typeface="Arial" charset="0"/>
            </a:endParaRPr>
          </a:p>
          <a:p>
            <a:pPr defTabSz="685800" fontAlgn="base">
              <a:spcBef>
                <a:spcPct val="0"/>
              </a:spcBef>
              <a:spcAft>
                <a:spcPct val="0"/>
              </a:spcAft>
            </a:pPr>
            <a:r>
              <a:rPr lang="cs-CZ" sz="600" baseline="30000" dirty="0">
                <a:solidFill>
                  <a:srgbClr val="FFFFFF"/>
                </a:solidFill>
                <a:latin typeface="Arial" charset="0"/>
              </a:rPr>
              <a:t>6a</a:t>
            </a:r>
            <a:r>
              <a:rPr lang="en-US" sz="600" dirty="0">
                <a:solidFill>
                  <a:srgbClr val="FFFFFF"/>
                </a:solidFill>
                <a:latin typeface="Arial" charset="0"/>
              </a:rPr>
              <a:t>DeVore S, et al. </a:t>
            </a:r>
            <a:r>
              <a:rPr lang="cs-CZ" sz="600" dirty="0">
                <a:solidFill>
                  <a:srgbClr val="FFFFFF"/>
                </a:solidFill>
                <a:latin typeface="Arial" charset="0"/>
              </a:rPr>
              <a:t>PCV29 - </a:t>
            </a:r>
            <a:r>
              <a:rPr lang="en-US" sz="600" dirty="0">
                <a:solidFill>
                  <a:srgbClr val="FFFFFF"/>
                </a:solidFill>
                <a:latin typeface="Arial" charset="0"/>
              </a:rPr>
              <a:t>Rates of acute coronary events and all cause mortality in patients with stable coronary artery disease (CAD) after </a:t>
            </a:r>
            <a:r>
              <a:rPr lang="en-US" sz="600" dirty="0" err="1">
                <a:solidFill>
                  <a:srgbClr val="FFFFFF"/>
                </a:solidFill>
                <a:latin typeface="Arial" charset="0"/>
              </a:rPr>
              <a:t>myoca</a:t>
            </a:r>
            <a:r>
              <a:rPr lang="en-US" sz="600" dirty="0">
                <a:solidFill>
                  <a:srgbClr val="FFFFFF"/>
                </a:solidFill>
                <a:latin typeface="Arial" charset="0"/>
              </a:rPr>
              <a:t> </a:t>
            </a:r>
            <a:r>
              <a:rPr lang="en-US" sz="600" dirty="0" err="1">
                <a:solidFill>
                  <a:srgbClr val="FFFFFF"/>
                </a:solidFill>
                <a:latin typeface="Arial" charset="0"/>
              </a:rPr>
              <a:t>rdial</a:t>
            </a:r>
            <a:r>
              <a:rPr lang="en-US" sz="600" dirty="0">
                <a:solidFill>
                  <a:srgbClr val="FFFFFF"/>
                </a:solidFill>
                <a:latin typeface="Arial" charset="0"/>
              </a:rPr>
              <a:t> infarction and additional </a:t>
            </a:r>
            <a:r>
              <a:rPr lang="en-US" sz="600" dirty="0" err="1">
                <a:solidFill>
                  <a:srgbClr val="FFFFFF"/>
                </a:solidFill>
                <a:latin typeface="Arial" charset="0"/>
              </a:rPr>
              <a:t>cardiova</a:t>
            </a:r>
            <a:r>
              <a:rPr lang="en-US" sz="600" dirty="0">
                <a:solidFill>
                  <a:srgbClr val="FFFFFF"/>
                </a:solidFill>
                <a:latin typeface="Arial" charset="0"/>
              </a:rPr>
              <a:t> </a:t>
            </a:r>
            <a:r>
              <a:rPr lang="en-US" sz="600" dirty="0" err="1">
                <a:solidFill>
                  <a:srgbClr val="FFFFFF"/>
                </a:solidFill>
                <a:latin typeface="Arial" charset="0"/>
              </a:rPr>
              <a:t>scular</a:t>
            </a:r>
            <a:r>
              <a:rPr lang="en-US" sz="600" dirty="0">
                <a:solidFill>
                  <a:srgbClr val="FFFFFF"/>
                </a:solidFill>
                <a:latin typeface="Arial" charset="0"/>
              </a:rPr>
              <a:t> risk factors</a:t>
            </a:r>
          </a:p>
          <a:p>
            <a:pPr defTabSz="685800" fontAlgn="base">
              <a:spcBef>
                <a:spcPct val="0"/>
              </a:spcBef>
              <a:spcAft>
                <a:spcPct val="0"/>
              </a:spcAft>
            </a:pPr>
            <a:r>
              <a:rPr lang="en-US" sz="600" dirty="0">
                <a:solidFill>
                  <a:srgbClr val="FFFFFF"/>
                </a:solidFill>
                <a:latin typeface="Arial" charset="0"/>
              </a:rPr>
              <a:t>Value in Health 2014 17 :3 (A106 - A107);</a:t>
            </a:r>
            <a:endParaRPr lang="cs-CZ" sz="600" dirty="0">
              <a:solidFill>
                <a:srgbClr val="FFFFFF"/>
              </a:solidFill>
              <a:latin typeface="Arial" charset="0"/>
            </a:endParaRPr>
          </a:p>
          <a:p>
            <a:pPr defTabSz="685800" fontAlgn="base">
              <a:spcBef>
                <a:spcPct val="0"/>
              </a:spcBef>
              <a:spcAft>
                <a:spcPct val="0"/>
              </a:spcAft>
            </a:pPr>
            <a:r>
              <a:rPr lang="cs-CZ" sz="600" baseline="30000" dirty="0">
                <a:solidFill>
                  <a:srgbClr val="FFFFFF"/>
                </a:solidFill>
                <a:latin typeface="Arial" charset="0"/>
              </a:rPr>
              <a:t>6b</a:t>
            </a:r>
            <a:r>
              <a:rPr lang="en-US" sz="600" dirty="0" err="1">
                <a:solidFill>
                  <a:srgbClr val="FFFFFF"/>
                </a:solidFill>
                <a:latin typeface="Arial" charset="0"/>
              </a:rPr>
              <a:t>Mellstrom</a:t>
            </a:r>
            <a:r>
              <a:rPr lang="en-US" sz="600" dirty="0">
                <a:solidFill>
                  <a:srgbClr val="FFFFFF"/>
                </a:solidFill>
                <a:latin typeface="Arial" charset="0"/>
              </a:rPr>
              <a:t> C</a:t>
            </a:r>
            <a:r>
              <a:rPr lang="cs-CZ" sz="600" dirty="0">
                <a:solidFill>
                  <a:srgbClr val="FFFFFF"/>
                </a:solidFill>
                <a:latin typeface="Arial" charset="0"/>
              </a:rPr>
              <a:t>, </a:t>
            </a:r>
            <a:r>
              <a:rPr lang="cs-CZ" sz="600" dirty="0" err="1">
                <a:solidFill>
                  <a:srgbClr val="FFFFFF"/>
                </a:solidFill>
                <a:latin typeface="Arial" charset="0"/>
              </a:rPr>
              <a:t>at</a:t>
            </a:r>
            <a:r>
              <a:rPr lang="cs-CZ" sz="600" dirty="0">
                <a:solidFill>
                  <a:srgbClr val="FFFFFF"/>
                </a:solidFill>
                <a:latin typeface="Arial" charset="0"/>
              </a:rPr>
              <a:t> al.</a:t>
            </a:r>
            <a:r>
              <a:rPr lang="en-US" sz="600" dirty="0">
                <a:solidFill>
                  <a:srgbClr val="FFFFFF"/>
                </a:solidFill>
                <a:latin typeface="Arial" charset="0"/>
              </a:rPr>
              <a:t> Long term health care costs for patients with stable coronary artery disease (CAD) after myocardial infarction in the United States</a:t>
            </a:r>
            <a:r>
              <a:rPr lang="cs-CZ" sz="600" dirty="0">
                <a:solidFill>
                  <a:srgbClr val="FFFFFF"/>
                </a:solidFill>
                <a:latin typeface="Arial" charset="0"/>
              </a:rPr>
              <a:t>; </a:t>
            </a:r>
            <a:r>
              <a:rPr lang="en-US" sz="600" dirty="0">
                <a:solidFill>
                  <a:srgbClr val="FFFFFF"/>
                </a:solidFill>
                <a:latin typeface="Arial" charset="0"/>
              </a:rPr>
              <a:t>Value in Health 2014 17:3 (A110-)</a:t>
            </a:r>
            <a:br>
              <a:rPr lang="en-US" sz="600" dirty="0">
                <a:solidFill>
                  <a:srgbClr val="FFFFFF"/>
                </a:solidFill>
                <a:latin typeface="Arial" charset="0"/>
              </a:rPr>
            </a:br>
            <a:r>
              <a:rPr lang="cs-CZ" sz="600" baseline="30000" dirty="0">
                <a:solidFill>
                  <a:srgbClr val="FFFFFF"/>
                </a:solidFill>
                <a:latin typeface="Arial" charset="0"/>
              </a:rPr>
              <a:t>7</a:t>
            </a:r>
            <a:r>
              <a:rPr lang="cs-CZ" sz="600" dirty="0">
                <a:solidFill>
                  <a:srgbClr val="FFFFFF"/>
                </a:solidFill>
                <a:latin typeface="Arial" charset="0"/>
              </a:rPr>
              <a:t>J</a:t>
            </a:r>
            <a:r>
              <a:rPr lang="en-US" sz="600" dirty="0" err="1">
                <a:solidFill>
                  <a:srgbClr val="FFFFFF"/>
                </a:solidFill>
                <a:latin typeface="Arial" charset="0"/>
              </a:rPr>
              <a:t>ernberg</a:t>
            </a:r>
            <a:r>
              <a:rPr lang="en-US" sz="600" dirty="0">
                <a:solidFill>
                  <a:srgbClr val="FFFFFF"/>
                </a:solidFill>
                <a:latin typeface="Arial" charset="0"/>
              </a:rPr>
              <a:t> T, et al. Cardiovascular risk in post-myocardial infarction patients: nationwide real world data demonstrate the importance of a long-term perspective.</a:t>
            </a:r>
            <a:r>
              <a:rPr lang="cs-CZ" sz="600" dirty="0">
                <a:solidFill>
                  <a:srgbClr val="FFFFFF"/>
                </a:solidFill>
                <a:latin typeface="Arial" charset="0"/>
              </a:rPr>
              <a:t> EHJ </a:t>
            </a:r>
            <a:r>
              <a:rPr lang="en-US" sz="600" dirty="0">
                <a:solidFill>
                  <a:srgbClr val="FFFFFF"/>
                </a:solidFill>
                <a:latin typeface="Arial" charset="0"/>
              </a:rPr>
              <a:t>2015, 36(19), 1163-1170</a:t>
            </a:r>
            <a:r>
              <a:rPr lang="cs-CZ" sz="600" dirty="0">
                <a:solidFill>
                  <a:srgbClr val="FFFFFF"/>
                </a:solidFill>
                <a:latin typeface="Arial" charset="0"/>
              </a:rPr>
              <a:t>; </a:t>
            </a:r>
            <a:r>
              <a:rPr lang="en-US" sz="600" dirty="0">
                <a:solidFill>
                  <a:srgbClr val="FFFFFF"/>
                </a:solidFill>
                <a:latin typeface="Arial" charset="0"/>
              </a:rPr>
              <a:t>DOI: 10.1093/</a:t>
            </a:r>
            <a:r>
              <a:rPr lang="en-US" sz="600" dirty="0" err="1">
                <a:solidFill>
                  <a:srgbClr val="FFFFFF"/>
                </a:solidFill>
                <a:latin typeface="Arial" charset="0"/>
              </a:rPr>
              <a:t>eurheartj</a:t>
            </a:r>
            <a:r>
              <a:rPr lang="en-US" sz="600" dirty="0">
                <a:solidFill>
                  <a:srgbClr val="FFFFFF"/>
                </a:solidFill>
                <a:latin typeface="Arial" charset="0"/>
              </a:rPr>
              <a:t>/ehu505. </a:t>
            </a:r>
            <a:endParaRPr lang="cs-CZ" sz="600" dirty="0">
              <a:solidFill>
                <a:srgbClr val="FFFFFF"/>
              </a:solidFill>
              <a:latin typeface="Arial" charset="0"/>
            </a:endParaRPr>
          </a:p>
          <a:p>
            <a:pPr defTabSz="685800" fontAlgn="base">
              <a:spcBef>
                <a:spcPct val="0"/>
              </a:spcBef>
              <a:spcAft>
                <a:spcPct val="0"/>
              </a:spcAft>
            </a:pPr>
            <a:r>
              <a:rPr lang="cs-CZ" sz="600" baseline="30000" dirty="0">
                <a:solidFill>
                  <a:srgbClr val="FFFFFF"/>
                </a:solidFill>
                <a:latin typeface="Arial" charset="0"/>
              </a:rPr>
              <a:t>8</a:t>
            </a:r>
            <a:r>
              <a:rPr lang="en-US" sz="600" dirty="0">
                <a:solidFill>
                  <a:srgbClr val="FFFFFF"/>
                </a:solidFill>
                <a:latin typeface="Arial" charset="0"/>
              </a:rPr>
              <a:t>Blin P, et al. Outcomes in patients with stable coronary artery disease post myocardial infarction: The HORUS cohort study in the French health insurance and hospital-discharge Database</a:t>
            </a:r>
          </a:p>
          <a:p>
            <a:pPr defTabSz="685800" fontAlgn="base">
              <a:spcBef>
                <a:spcPct val="0"/>
              </a:spcBef>
              <a:spcAft>
                <a:spcPct val="0"/>
              </a:spcAft>
            </a:pPr>
            <a:r>
              <a:rPr lang="en-US" sz="600" dirty="0">
                <a:solidFill>
                  <a:srgbClr val="FFFFFF"/>
                </a:solidFill>
                <a:latin typeface="Arial" charset="0"/>
              </a:rPr>
              <a:t>Fundamental and Clinical Pharmacology 2015 29 SUPPL. 1 (16)</a:t>
            </a:r>
            <a:endParaRPr lang="cs-CZ" sz="600" dirty="0">
              <a:solidFill>
                <a:srgbClr val="FFFFFF"/>
              </a:solidFill>
              <a:latin typeface="Arial" charset="0"/>
            </a:endParaRPr>
          </a:p>
          <a:p>
            <a:pPr defTabSz="685800" fontAlgn="base">
              <a:spcBef>
                <a:spcPct val="0"/>
              </a:spcBef>
              <a:spcAft>
                <a:spcPct val="0"/>
              </a:spcAft>
            </a:pPr>
            <a:r>
              <a:rPr lang="cs-CZ" sz="600" dirty="0">
                <a:solidFill>
                  <a:srgbClr val="FFFFFF"/>
                </a:solidFill>
                <a:latin typeface="Arial" charset="0"/>
              </a:rPr>
              <a:t>IM-infarkt myokardu</a:t>
            </a:r>
            <a:endParaRPr lang="en-US" sz="600" dirty="0">
              <a:solidFill>
                <a:srgbClr val="FFFFFF"/>
              </a:solidFill>
              <a:latin typeface="Arial" charset="0"/>
            </a:endParaRPr>
          </a:p>
        </p:txBody>
      </p:sp>
    </p:spTree>
    <p:extLst>
      <p:ext uri="{BB962C8B-B14F-4D97-AF65-F5344CB8AC3E}">
        <p14:creationId xmlns:p14="http://schemas.microsoft.com/office/powerpoint/2010/main" val="41492462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TRAZENECA" val="TEMPLATE04"/>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heme/theme1.xml><?xml version="1.0" encoding="utf-8"?>
<a:theme xmlns:a="http://schemas.openxmlformats.org/drawingml/2006/main" name="AZ Cover Slide Options">
  <a:themeElements>
    <a:clrScheme name="Custom 239">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04D652D5-83BA-4C49-8C9E-B283E5C2DC94}"/>
    </a:ext>
  </a:extLst>
</a:theme>
</file>

<file path=ppt/theme/theme2.xml><?xml version="1.0" encoding="utf-8"?>
<a:theme xmlns:a="http://schemas.openxmlformats.org/drawingml/2006/main" name="AZ Divid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C405CDF7-6B1A-4359-A756-07517A4455F5}"/>
    </a:ext>
  </a:extLst>
</a:theme>
</file>

<file path=ppt/theme/theme3.xml><?xml version="1.0" encoding="utf-8"?>
<a:theme xmlns:a="http://schemas.openxmlformats.org/drawingml/2006/main" name="AZ Divider Slide Options - Colour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0D6A6422-3D74-455F-BB9F-90AE73CD780D}"/>
    </a:ext>
  </a:extLst>
</a:theme>
</file>

<file path=ppt/theme/theme4.xml><?xml version="1.0" encoding="utf-8"?>
<a:theme xmlns:a="http://schemas.openxmlformats.org/drawingml/2006/main" name="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D4B437A4-A9CF-4D1F-ADCE-993FC96AAEB1}"/>
    </a:ext>
  </a:extLst>
</a:theme>
</file>

<file path=ppt/theme/theme5.xml><?xml version="1.0" encoding="utf-8"?>
<a:theme xmlns:a="http://schemas.openxmlformats.org/drawingml/2006/main" name="Divider Mulberry">
  <a:themeElements>
    <a:clrScheme name="AstraZeneca">
      <a:dk1>
        <a:srgbClr val="000000"/>
      </a:dk1>
      <a:lt1>
        <a:srgbClr val="FFFFFF"/>
      </a:lt1>
      <a:dk2>
        <a:srgbClr val="830051"/>
      </a:dk2>
      <a:lt2>
        <a:srgbClr val="C7C2BA"/>
      </a:lt2>
      <a:accent1>
        <a:srgbClr val="4B306A"/>
      </a:accent1>
      <a:accent2>
        <a:srgbClr val="F0AB00"/>
      </a:accent2>
      <a:accent3>
        <a:srgbClr val="FFFFFF"/>
      </a:accent3>
      <a:accent4>
        <a:srgbClr val="000000"/>
      </a:accent4>
      <a:accent5>
        <a:srgbClr val="C7C2BA"/>
      </a:accent5>
      <a:accent6>
        <a:srgbClr val="D99B00"/>
      </a:accent6>
      <a:hlink>
        <a:srgbClr val="7AB800"/>
      </a:hlink>
      <a:folHlink>
        <a:srgbClr val="00ADD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AstraZeneca">
        <a:dk1>
          <a:srgbClr val="000000"/>
        </a:dk1>
        <a:lt1>
          <a:srgbClr val="FFFFFF"/>
        </a:lt1>
        <a:dk2>
          <a:srgbClr val="830051"/>
        </a:dk2>
        <a:lt2>
          <a:srgbClr val="C7C2BA"/>
        </a:lt2>
        <a:accent1>
          <a:srgbClr val="4B306A"/>
        </a:accent1>
        <a:accent2>
          <a:srgbClr val="F0AB00"/>
        </a:accent2>
        <a:accent3>
          <a:srgbClr val="FFFFFF"/>
        </a:accent3>
        <a:accent4>
          <a:srgbClr val="000000"/>
        </a:accent4>
        <a:accent5>
          <a:srgbClr val="C7C2BA"/>
        </a:accent5>
        <a:accent6>
          <a:srgbClr val="D99B00"/>
        </a:accent6>
        <a:hlink>
          <a:srgbClr val="7AB800"/>
        </a:hlink>
        <a:folHlink>
          <a:srgbClr val="00ADD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AstraZeneca2">
      <a:dk1>
        <a:srgbClr val="000000"/>
      </a:dk1>
      <a:lt1>
        <a:srgbClr val="FFFFFF"/>
      </a:lt1>
      <a:dk2>
        <a:srgbClr val="000000"/>
      </a:dk2>
      <a:lt2>
        <a:srgbClr val="808080"/>
      </a:lt2>
      <a:accent1>
        <a:srgbClr val="FFD765"/>
      </a:accent1>
      <a:accent2>
        <a:srgbClr val="EB8A20"/>
      </a:accent2>
      <a:accent3>
        <a:srgbClr val="FCFCFC"/>
      </a:accent3>
      <a:accent4>
        <a:srgbClr val="777777"/>
      </a:accent4>
      <a:accent5>
        <a:srgbClr val="D42313"/>
      </a:accent5>
      <a:accent6>
        <a:srgbClr val="FDC20A"/>
      </a:accent6>
      <a:hlink>
        <a:srgbClr val="55A8C5"/>
      </a:hlink>
      <a:folHlink>
        <a:srgbClr val="44DA7A"/>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Default Design 13">
        <a:dk1>
          <a:srgbClr val="000000"/>
        </a:dk1>
        <a:lt1>
          <a:srgbClr val="FFFFFF"/>
        </a:lt1>
        <a:dk2>
          <a:srgbClr val="000000"/>
        </a:dk2>
        <a:lt2>
          <a:srgbClr val="808080"/>
        </a:lt2>
        <a:accent1>
          <a:srgbClr val="FFD765"/>
        </a:accent1>
        <a:accent2>
          <a:srgbClr val="EC8B20"/>
        </a:accent2>
        <a:accent3>
          <a:srgbClr val="FFFFFF"/>
        </a:accent3>
        <a:accent4>
          <a:srgbClr val="000000"/>
        </a:accent4>
        <a:accent5>
          <a:srgbClr val="FFE8B8"/>
        </a:accent5>
        <a:accent6>
          <a:srgbClr val="D67D1C"/>
        </a:accent6>
        <a:hlink>
          <a:srgbClr val="55A8C5"/>
        </a:hlink>
        <a:folHlink>
          <a:srgbClr val="44DA7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lide Template">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oldblank</Template>
  <TotalTime>6433</TotalTime>
  <Words>5371</Words>
  <Application>Microsoft Office PowerPoint</Application>
  <PresentationFormat>Předvádění na obrazovce (16:9)</PresentationFormat>
  <Paragraphs>885</Paragraphs>
  <Slides>44</Slides>
  <Notes>17</Notes>
  <HiddenSlides>0</HiddenSlides>
  <MMClips>0</MMClips>
  <ScaleCrop>false</ScaleCrop>
  <HeadingPairs>
    <vt:vector size="6" baseType="variant">
      <vt:variant>
        <vt:lpstr>Použitá písma</vt:lpstr>
      </vt:variant>
      <vt:variant>
        <vt:i4>3</vt:i4>
      </vt:variant>
      <vt:variant>
        <vt:lpstr>Motiv</vt:lpstr>
      </vt:variant>
      <vt:variant>
        <vt:i4>7</vt:i4>
      </vt:variant>
      <vt:variant>
        <vt:lpstr>Nadpisy snímků</vt:lpstr>
      </vt:variant>
      <vt:variant>
        <vt:i4>44</vt:i4>
      </vt:variant>
    </vt:vector>
  </HeadingPairs>
  <TitlesOfParts>
    <vt:vector size="54" baseType="lpstr">
      <vt:lpstr>Arial</vt:lpstr>
      <vt:lpstr>Calibri</vt:lpstr>
      <vt:lpstr>Wingdings</vt:lpstr>
      <vt:lpstr>AZ Cover Slide Options</vt:lpstr>
      <vt:lpstr>AZ Divider Slide Options</vt:lpstr>
      <vt:lpstr>AZ Divider Slide Options - Colours</vt:lpstr>
      <vt:lpstr>AZ General Master Slide Options</vt:lpstr>
      <vt:lpstr>Divider Mulberry</vt:lpstr>
      <vt:lpstr>7_Default Design</vt:lpstr>
      <vt:lpstr>Slide Template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program reálné světové evidence pacientů po IM  -     5 individuálních studií ve 4 zemích zahrnující &gt;150,000 pacientů5,6,7,8</vt:lpstr>
      <vt:lpstr> ~1 z 5 pacientů kteří byli v prvním roce po IM bez další příhody, prodělá další IM, CMP či zemře během následujících 3 let5</vt:lpstr>
      <vt:lpstr>Prezentace aplikace PowerPoint</vt:lpstr>
      <vt:lpstr>Prezentace aplikace PowerPoint</vt:lpstr>
      <vt:lpstr>Prezentace aplikace PowerPoint</vt:lpstr>
      <vt:lpstr>Opakovaná MACE příhoda často vznikne v dokumentované neošetřené lézi</vt:lpstr>
      <vt:lpstr>Prezentace aplikace PowerPoint</vt:lpstr>
      <vt:lpstr>Prezentace aplikace PowerPoint</vt:lpstr>
      <vt:lpstr>RACIONÁLE PRO DLOUHODOBOU DAPT:  DATA Z REÁLNÉ SVĚTOVÉ EVIDENCE</vt:lpstr>
      <vt:lpstr>CAPRIE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RWE – efekt tikagreloru 90 mg vs. klopidogrelu konzistentní s výsledky studie PLATO</vt:lpstr>
      <vt:lpstr>PEGASUS-TIMI 54</vt:lpstr>
      <vt:lpstr>PEGASUS-TIMI 54: globální zařazování</vt:lpstr>
      <vt:lpstr>PEGASUS-TIMI 54: design studie</vt:lpstr>
      <vt:lpstr>PEGASUS-TIMI 54: Primární endpoint</vt:lpstr>
      <vt:lpstr>PEGASUS-TIMI 54: účinnost</vt:lpstr>
      <vt:lpstr>PEGASUS-TIMI 54: Primární cíle podle podskupin </vt:lpstr>
      <vt:lpstr>PEGASUS-TIMI 54: krvácení</vt:lpstr>
      <vt:lpstr>Nevratná poškození během 3 let na každých 1000 pacientů,  kteří zahájili léčbu tikagrelorem </vt:lpstr>
      <vt:lpstr>PEGASUS-TIMI 54 EU label populace Základní charakteristika – pacienti ≤2 roky od kvalifikovaného IM nebo ≤1 rok od vysazení léčby inhibitorem receptoru pro ADP </vt:lpstr>
      <vt:lpstr>PEGASUS-TIMI 54 EU label populace Primární cíl (KV úmrtí, IM, CMP) – pacienti ≤2 roky od kvalifikovaného IM nebo ≤1 rok od vysazení léčby inhibitorem receptoru pro ADP</vt:lpstr>
      <vt:lpstr>Prezentace aplikace PowerPoint</vt:lpstr>
      <vt:lpstr>PEGASUS-TIMI 54 EU label populace  Velké krvácivé příhody – pacienti ≤2 roky od kvalifikovaného IM nebo ≤1 rok od vysazení léčby inhibitorem receptoru pro ADP </vt:lpstr>
      <vt:lpstr>Závěr I</vt:lpstr>
      <vt:lpstr>Závěr II</vt:lpstr>
      <vt:lpstr>Závěr III</vt:lpstr>
      <vt:lpstr>Prezentace aplikace PowerPoint</vt:lpstr>
    </vt:vector>
  </TitlesOfParts>
  <Company>AstraZeneca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Staňková, Radka</dc:creator>
  <cp:keywords>16:9</cp:keywords>
  <dc:description>v1.0</dc:description>
  <cp:lastModifiedBy>Edumed 91</cp:lastModifiedBy>
  <cp:revision>84</cp:revision>
  <cp:lastPrinted>2019-06-12T06:52:00Z</cp:lastPrinted>
  <dcterms:created xsi:type="dcterms:W3CDTF">2018-11-12T16:16:38Z</dcterms:created>
  <dcterms:modified xsi:type="dcterms:W3CDTF">2020-01-12T13:31:54Z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AstraZeneca</vt:lpwstr>
  </property>
  <property fmtid="{D5CDD505-2E9C-101B-9397-08002B2CF9AE}" pid="3" name="Language">
    <vt:lpwstr>English (UK)</vt:lpwstr>
  </property>
  <property fmtid="{D5CDD505-2E9C-101B-9397-08002B2CF9AE}" pid="4" name="Owner">
    <vt:lpwstr>P L Kessler</vt:lpwstr>
  </property>
  <property fmtid="{D5CDD505-2E9C-101B-9397-08002B2CF9AE}" pid="5" name="Project">
    <vt:lpwstr>The Chase</vt:lpwstr>
  </property>
  <property fmtid="{D5CDD505-2E9C-101B-9397-08002B2CF9AE}" pid="6" name="Publisher">
    <vt:lpwstr>Kessler Associates</vt:lpwstr>
  </property>
</Properties>
</file>