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7"/>
  </p:notesMasterIdLst>
  <p:sldIdLst>
    <p:sldId id="344" r:id="rId2"/>
    <p:sldId id="4167" r:id="rId3"/>
    <p:sldId id="4327" r:id="rId4"/>
    <p:sldId id="4324" r:id="rId5"/>
    <p:sldId id="4331" r:id="rId6"/>
    <p:sldId id="4332" r:id="rId7"/>
    <p:sldId id="4326" r:id="rId8"/>
    <p:sldId id="4330" r:id="rId9"/>
    <p:sldId id="4328" r:id="rId10"/>
    <p:sldId id="4329" r:id="rId11"/>
    <p:sldId id="4333" r:id="rId12"/>
    <p:sldId id="4334" r:id="rId13"/>
    <p:sldId id="2587" r:id="rId14"/>
    <p:sldId id="4315" r:id="rId15"/>
    <p:sldId id="256" r:id="rId16"/>
    <p:sldId id="257" r:id="rId17"/>
    <p:sldId id="259" r:id="rId18"/>
    <p:sldId id="4335" r:id="rId19"/>
    <p:sldId id="4353" r:id="rId20"/>
    <p:sldId id="4338" r:id="rId21"/>
    <p:sldId id="4336" r:id="rId22"/>
    <p:sldId id="568" r:id="rId23"/>
    <p:sldId id="590" r:id="rId24"/>
    <p:sldId id="269" r:id="rId25"/>
    <p:sldId id="453" r:id="rId26"/>
    <p:sldId id="454" r:id="rId27"/>
    <p:sldId id="4351" r:id="rId28"/>
    <p:sldId id="575" r:id="rId29"/>
    <p:sldId id="4253" r:id="rId30"/>
    <p:sldId id="4337" r:id="rId31"/>
    <p:sldId id="4339" r:id="rId32"/>
    <p:sldId id="2617" r:id="rId33"/>
    <p:sldId id="2619" r:id="rId34"/>
    <p:sldId id="821" r:id="rId35"/>
    <p:sldId id="4340" r:id="rId36"/>
    <p:sldId id="474" r:id="rId37"/>
    <p:sldId id="2608" r:id="rId38"/>
    <p:sldId id="2606" r:id="rId39"/>
    <p:sldId id="4341" r:id="rId40"/>
    <p:sldId id="4342" r:id="rId41"/>
    <p:sldId id="4343" r:id="rId42"/>
    <p:sldId id="4344" r:id="rId43"/>
    <p:sldId id="4345" r:id="rId44"/>
    <p:sldId id="258" r:id="rId45"/>
    <p:sldId id="260" r:id="rId46"/>
    <p:sldId id="268" r:id="rId47"/>
    <p:sldId id="270" r:id="rId48"/>
    <p:sldId id="273" r:id="rId49"/>
    <p:sldId id="264" r:id="rId50"/>
    <p:sldId id="4346" r:id="rId51"/>
    <p:sldId id="4352" r:id="rId52"/>
    <p:sldId id="4348" r:id="rId53"/>
    <p:sldId id="4349" r:id="rId54"/>
    <p:sldId id="4350" r:id="rId55"/>
    <p:sldId id="4239" r:id="rId56"/>
  </p:sldIdLst>
  <p:sldSz cx="9144000" cy="5143500" type="screen16x9"/>
  <p:notesSz cx="6797675" cy="9928225"/>
  <p:embeddedFontLst>
    <p:embeddedFont>
      <p:font typeface="Arial Narrow" panose="020B0606020202030204" pitchFamily="3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Lst>
  <p:defaultTextStyle>
    <a:defPPr>
      <a:defRPr lang="en-US"/>
    </a:defPPr>
    <a:lvl1pPr marL="0" algn="l" defTabSz="768090" rtl="0" eaLnBrk="1" latinLnBrk="0" hangingPunct="1">
      <a:defRPr sz="1500" kern="1200">
        <a:solidFill>
          <a:schemeClr val="tx1"/>
        </a:solidFill>
        <a:latin typeface="+mn-lt"/>
        <a:ea typeface="+mn-ea"/>
        <a:cs typeface="+mn-cs"/>
      </a:defRPr>
    </a:lvl1pPr>
    <a:lvl2pPr marL="384045" algn="l" defTabSz="768090" rtl="0" eaLnBrk="1" latinLnBrk="0" hangingPunct="1">
      <a:defRPr sz="1500" kern="1200">
        <a:solidFill>
          <a:schemeClr val="tx1"/>
        </a:solidFill>
        <a:latin typeface="+mn-lt"/>
        <a:ea typeface="+mn-ea"/>
        <a:cs typeface="+mn-cs"/>
      </a:defRPr>
    </a:lvl2pPr>
    <a:lvl3pPr marL="768090" algn="l" defTabSz="768090" rtl="0" eaLnBrk="1" latinLnBrk="0" hangingPunct="1">
      <a:defRPr sz="1500" kern="1200">
        <a:solidFill>
          <a:schemeClr val="tx1"/>
        </a:solidFill>
        <a:latin typeface="+mn-lt"/>
        <a:ea typeface="+mn-ea"/>
        <a:cs typeface="+mn-cs"/>
      </a:defRPr>
    </a:lvl3pPr>
    <a:lvl4pPr marL="1152135" algn="l" defTabSz="768090" rtl="0" eaLnBrk="1" latinLnBrk="0" hangingPunct="1">
      <a:defRPr sz="1500" kern="1200">
        <a:solidFill>
          <a:schemeClr val="tx1"/>
        </a:solidFill>
        <a:latin typeface="+mn-lt"/>
        <a:ea typeface="+mn-ea"/>
        <a:cs typeface="+mn-cs"/>
      </a:defRPr>
    </a:lvl4pPr>
    <a:lvl5pPr marL="1536180" algn="l" defTabSz="768090" rtl="0" eaLnBrk="1" latinLnBrk="0" hangingPunct="1">
      <a:defRPr sz="1500" kern="1200">
        <a:solidFill>
          <a:schemeClr val="tx1"/>
        </a:solidFill>
        <a:latin typeface="+mn-lt"/>
        <a:ea typeface="+mn-ea"/>
        <a:cs typeface="+mn-cs"/>
      </a:defRPr>
    </a:lvl5pPr>
    <a:lvl6pPr marL="1920225" algn="l" defTabSz="768090" rtl="0" eaLnBrk="1" latinLnBrk="0" hangingPunct="1">
      <a:defRPr sz="1500" kern="1200">
        <a:solidFill>
          <a:schemeClr val="tx1"/>
        </a:solidFill>
        <a:latin typeface="+mn-lt"/>
        <a:ea typeface="+mn-ea"/>
        <a:cs typeface="+mn-cs"/>
      </a:defRPr>
    </a:lvl6pPr>
    <a:lvl7pPr marL="2304270" algn="l" defTabSz="768090" rtl="0" eaLnBrk="1" latinLnBrk="0" hangingPunct="1">
      <a:defRPr sz="1500" kern="1200">
        <a:solidFill>
          <a:schemeClr val="tx1"/>
        </a:solidFill>
        <a:latin typeface="+mn-lt"/>
        <a:ea typeface="+mn-ea"/>
        <a:cs typeface="+mn-cs"/>
      </a:defRPr>
    </a:lvl7pPr>
    <a:lvl8pPr marL="2688315" algn="l" defTabSz="768090" rtl="0" eaLnBrk="1" latinLnBrk="0" hangingPunct="1">
      <a:defRPr sz="1500" kern="1200">
        <a:solidFill>
          <a:schemeClr val="tx1"/>
        </a:solidFill>
        <a:latin typeface="+mn-lt"/>
        <a:ea typeface="+mn-ea"/>
        <a:cs typeface="+mn-cs"/>
      </a:defRPr>
    </a:lvl8pPr>
    <a:lvl9pPr marL="3072359" algn="l" defTabSz="768090"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showGuides="1">
      <p:cViewPr varScale="1">
        <p:scale>
          <a:sx n="98" d="100"/>
          <a:sy n="98" d="100"/>
        </p:scale>
        <p:origin x="437" y="58"/>
      </p:cViewPr>
      <p:guideLst>
        <p:guide orient="horz" pos="1620"/>
        <p:guide pos="2880"/>
      </p:guideLst>
    </p:cSldViewPr>
  </p:slideViewPr>
  <p:outlineViewPr>
    <p:cViewPr>
      <p:scale>
        <a:sx n="33" d="100"/>
        <a:sy n="33" d="100"/>
      </p:scale>
      <p:origin x="0" y="19746"/>
    </p:cViewPr>
  </p:outlineViewPr>
  <p:notesTextViewPr>
    <p:cViewPr>
      <p:scale>
        <a:sx n="1" d="1"/>
        <a:sy n="1" d="1"/>
      </p:scale>
      <p:origin x="0" y="0"/>
    </p:cViewPr>
  </p:notesTextViewPr>
  <p:sorterViewPr>
    <p:cViewPr varScale="1">
      <p:scale>
        <a:sx n="100" d="100"/>
        <a:sy n="100" d="100"/>
      </p:scale>
      <p:origin x="0" y="1498"/>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List1!$B$1</c:f>
              <c:strCache>
                <c:ptCount val="1"/>
                <c:pt idx="0">
                  <c:v>Indikace NOACs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41A-4789-82E5-1DE1C029C75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41A-4789-82E5-1DE1C029C75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41A-4789-82E5-1DE1C029C75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41A-4789-82E5-1DE1C029C75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A41A-4789-82E5-1DE1C029C75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A41A-4789-82E5-1DE1C029C75F}"/>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A41A-4789-82E5-1DE1C029C75F}"/>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A41A-4789-82E5-1DE1C029C75F}"/>
              </c:ext>
            </c:extLst>
          </c:dPt>
          <c:cat>
            <c:strRef>
              <c:f>List1!$A$2:$A$9</c:f>
              <c:strCache>
                <c:ptCount val="8"/>
                <c:pt idx="0">
                  <c:v>Fibrilace síní</c:v>
                </c:pt>
                <c:pt idx="1">
                  <c:v>HŽT/PE</c:v>
                </c:pt>
                <c:pt idx="2">
                  <c:v>ICHS/PCI/FS</c:v>
                </c:pt>
                <c:pt idx="3">
                  <c:v>ICHS/ICHDK/DM/RI</c:v>
                </c:pt>
                <c:pt idx="4">
                  <c:v>Prevence TE v  onkologii</c:v>
                </c:pt>
                <c:pt idx="5">
                  <c:v>Srdeční selhání - prevence CMP</c:v>
                </c:pt>
                <c:pt idx="6">
                  <c:v>Pediatrické indikace - TE</c:v>
                </c:pt>
                <c:pt idx="7">
                  <c:v>Prevence TE v ortopedii</c:v>
                </c:pt>
              </c:strCache>
            </c:strRef>
          </c:cat>
          <c:val>
            <c:numRef>
              <c:f>List1!$B$2:$B$9</c:f>
              <c:numCache>
                <c:formatCode>General</c:formatCode>
                <c:ptCount val="8"/>
                <c:pt idx="0">
                  <c:v>40</c:v>
                </c:pt>
                <c:pt idx="1">
                  <c:v>10</c:v>
                </c:pt>
                <c:pt idx="2">
                  <c:v>10</c:v>
                </c:pt>
                <c:pt idx="3">
                  <c:v>10</c:v>
                </c:pt>
                <c:pt idx="4">
                  <c:v>10</c:v>
                </c:pt>
                <c:pt idx="5">
                  <c:v>10</c:v>
                </c:pt>
                <c:pt idx="6">
                  <c:v>5</c:v>
                </c:pt>
                <c:pt idx="7">
                  <c:v>5</c:v>
                </c:pt>
              </c:numCache>
            </c:numRef>
          </c:val>
          <c:extLst>
            <c:ext xmlns:c16="http://schemas.microsoft.com/office/drawing/2014/chart" uri="{C3380CC4-5D6E-409C-BE32-E72D297353CC}">
              <c16:uniqueId val="{00000000-7A78-4608-B180-98FC638232B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7553683243936"/>
          <c:y val="4.5056949289740703E-2"/>
          <c:w val="0.822290171488815"/>
          <c:h val="0.81520161074561548"/>
        </c:manualLayout>
      </c:layout>
      <c:barChart>
        <c:barDir val="col"/>
        <c:grouping val="clustered"/>
        <c:varyColors val="0"/>
        <c:ser>
          <c:idx val="0"/>
          <c:order val="0"/>
          <c:tx>
            <c:strRef>
              <c:f>Sheet1!$B$1</c:f>
              <c:strCache>
                <c:ptCount val="1"/>
                <c:pt idx="0">
                  <c:v>Series 1</c:v>
                </c:pt>
              </c:strCache>
            </c:strRef>
          </c:tx>
          <c:spPr>
            <a:solidFill>
              <a:schemeClr val="bg2"/>
            </a:solidFill>
          </c:spPr>
          <c:invertIfNegative val="0"/>
          <c:dLbls>
            <c:numFmt formatCode="#,##0.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Zdravý</c:v>
                </c:pt>
                <c:pt idx="1">
                  <c:v>KV onemocnění</c:v>
                </c:pt>
                <c:pt idx="2">
                  <c:v>IM v anamnéze</c:v>
                </c:pt>
                <c:pt idx="3">
                  <c:v>CMP v anamnéze</c:v>
                </c:pt>
              </c:strCache>
            </c:strRef>
          </c:cat>
          <c:val>
            <c:numRef>
              <c:f>Sheet1!$B$2:$B$5</c:f>
              <c:numCache>
                <c:formatCode>General</c:formatCode>
                <c:ptCount val="4"/>
                <c:pt idx="0">
                  <c:v>20</c:v>
                </c:pt>
                <c:pt idx="1">
                  <c:v>12.3</c:v>
                </c:pt>
                <c:pt idx="2">
                  <c:v>10.8</c:v>
                </c:pt>
                <c:pt idx="3">
                  <c:v>8</c:v>
                </c:pt>
              </c:numCache>
            </c:numRef>
          </c:val>
          <c:extLst>
            <c:ext xmlns:c16="http://schemas.microsoft.com/office/drawing/2014/chart" uri="{C3380CC4-5D6E-409C-BE32-E72D297353CC}">
              <c16:uniqueId val="{00000000-6246-4511-AA7F-4C672AF998F8}"/>
            </c:ext>
          </c:extLst>
        </c:ser>
        <c:dLbls>
          <c:showLegendKey val="0"/>
          <c:showVal val="0"/>
          <c:showCatName val="0"/>
          <c:showSerName val="0"/>
          <c:showPercent val="0"/>
          <c:showBubbleSize val="0"/>
        </c:dLbls>
        <c:gapWidth val="68"/>
        <c:axId val="280145920"/>
        <c:axId val="280147456"/>
      </c:barChart>
      <c:catAx>
        <c:axId val="280145920"/>
        <c:scaling>
          <c:orientation val="minMax"/>
        </c:scaling>
        <c:delete val="0"/>
        <c:axPos val="b"/>
        <c:numFmt formatCode="General" sourceLinked="0"/>
        <c:majorTickMark val="out"/>
        <c:minorTickMark val="none"/>
        <c:tickLblPos val="low"/>
        <c:spPr>
          <a:ln w="12700">
            <a:solidFill>
              <a:schemeClr val="tx1"/>
            </a:solidFill>
          </a:ln>
        </c:spPr>
        <c:txPr>
          <a:bodyPr/>
          <a:lstStyle/>
          <a:p>
            <a:pPr>
              <a:defRPr sz="1200">
                <a:solidFill>
                  <a:schemeClr val="tx1">
                    <a:lumMod val="65000"/>
                    <a:lumOff val="35000"/>
                  </a:schemeClr>
                </a:solidFill>
              </a:defRPr>
            </a:pPr>
            <a:endParaRPr lang="en-US"/>
          </a:p>
        </c:txPr>
        <c:crossAx val="280147456"/>
        <c:crosses val="autoZero"/>
        <c:auto val="1"/>
        <c:lblAlgn val="ctr"/>
        <c:lblOffset val="100"/>
        <c:noMultiLvlLbl val="0"/>
      </c:catAx>
      <c:valAx>
        <c:axId val="280147456"/>
        <c:scaling>
          <c:orientation val="minMax"/>
          <c:max val="20"/>
        </c:scaling>
        <c:delete val="0"/>
        <c:axPos val="l"/>
        <c:title>
          <c:tx>
            <c:rich>
              <a:bodyPr rot="-5400000" vert="horz"/>
              <a:lstStyle/>
              <a:p>
                <a:pPr>
                  <a:defRPr sz="1200">
                    <a:solidFill>
                      <a:schemeClr val="tx1">
                        <a:lumMod val="65000"/>
                        <a:lumOff val="35000"/>
                      </a:schemeClr>
                    </a:solidFill>
                  </a:defRPr>
                </a:pPr>
                <a:r>
                  <a:rPr lang="cs-CZ" sz="1200" b="1" noProof="0" dirty="0">
                    <a:solidFill>
                      <a:schemeClr val="tx1">
                        <a:lumMod val="65000"/>
                        <a:lumOff val="35000"/>
                      </a:schemeClr>
                    </a:solidFill>
                    <a:effectLst/>
                  </a:rPr>
                  <a:t>Předpokládaná doba </a:t>
                </a:r>
                <a:r>
                  <a:rPr lang="cs-CZ" sz="1200" b="1" baseline="0" noProof="0" dirty="0">
                    <a:solidFill>
                      <a:schemeClr val="tx1">
                        <a:lumMod val="65000"/>
                        <a:lumOff val="35000"/>
                      </a:schemeClr>
                    </a:solidFill>
                    <a:effectLst/>
                  </a:rPr>
                  <a:t>přežití (roky)</a:t>
                </a:r>
                <a:endParaRPr lang="cs-CZ" sz="1200" noProof="0" dirty="0">
                  <a:solidFill>
                    <a:schemeClr val="tx1">
                      <a:lumMod val="65000"/>
                      <a:lumOff val="35000"/>
                    </a:schemeClr>
                  </a:solidFill>
                  <a:effectLst/>
                </a:endParaRPr>
              </a:p>
            </c:rich>
          </c:tx>
          <c:layout>
            <c:manualLayout>
              <c:xMode val="edge"/>
              <c:yMode val="edge"/>
              <c:x val="5.0590643185239974E-3"/>
              <c:y val="9.217537359333107E-2"/>
            </c:manualLayout>
          </c:layout>
          <c:overlay val="0"/>
        </c:title>
        <c:numFmt formatCode="General" sourceLinked="1"/>
        <c:majorTickMark val="out"/>
        <c:minorTickMark val="none"/>
        <c:tickLblPos val="nextTo"/>
        <c:spPr>
          <a:ln w="12700">
            <a:solidFill>
              <a:schemeClr val="tx1"/>
            </a:solidFill>
          </a:ln>
        </c:spPr>
        <c:txPr>
          <a:bodyPr/>
          <a:lstStyle/>
          <a:p>
            <a:pPr>
              <a:defRPr sz="1200">
                <a:solidFill>
                  <a:schemeClr val="tx1">
                    <a:lumMod val="65000"/>
                    <a:lumOff val="35000"/>
                  </a:schemeClr>
                </a:solidFill>
              </a:defRPr>
            </a:pPr>
            <a:endParaRPr lang="en-US"/>
          </a:p>
        </c:txPr>
        <c:crossAx val="28014592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1711699498708"/>
          <c:y val="2.9150393496621001E-2"/>
          <c:w val="0.83968290635472664"/>
          <c:h val="0.86211558393289001"/>
        </c:manualLayout>
      </c:layout>
      <c:barChart>
        <c:barDir val="col"/>
        <c:grouping val="clustered"/>
        <c:varyColors val="0"/>
        <c:ser>
          <c:idx val="0"/>
          <c:order val="0"/>
          <c:tx>
            <c:strRef>
              <c:f>Sheet1!$B$1</c:f>
              <c:strCache>
                <c:ptCount val="1"/>
                <c:pt idx="0">
                  <c:v>ICHS samotná (n=28,867)</c:v>
                </c:pt>
              </c:strCache>
            </c:strRef>
          </c:tx>
          <c:spPr>
            <a:solidFill>
              <a:schemeClr val="bg2"/>
            </a:solidFill>
            <a:ln>
              <a:noFill/>
            </a:ln>
            <a:effectLst/>
          </c:spPr>
          <c:invertIfNegative val="0"/>
          <c:cat>
            <c:strRef>
              <c:f>Sheet1!$A$2:$A$5</c:f>
              <c:strCache>
                <c:ptCount val="4"/>
                <c:pt idx="0">
                  <c:v>KV smrt</c:v>
                </c:pt>
                <c:pt idx="1">
                  <c:v>nefatální IM</c:v>
                </c:pt>
                <c:pt idx="2">
                  <c:v>nefatální CMP</c:v>
                </c:pt>
                <c:pt idx="3">
                  <c:v>KV smrt, IM nebo CMP</c:v>
                </c:pt>
              </c:strCache>
            </c:strRef>
          </c:cat>
          <c:val>
            <c:numRef>
              <c:f>Sheet1!$B$2:$B$5</c:f>
              <c:numCache>
                <c:formatCode>General</c:formatCode>
                <c:ptCount val="4"/>
                <c:pt idx="0">
                  <c:v>1.58</c:v>
                </c:pt>
                <c:pt idx="1">
                  <c:v>1.37</c:v>
                </c:pt>
                <c:pt idx="2">
                  <c:v>0.86</c:v>
                </c:pt>
                <c:pt idx="3">
                  <c:v>3.64</c:v>
                </c:pt>
              </c:numCache>
            </c:numRef>
          </c:val>
          <c:extLst>
            <c:ext xmlns:c16="http://schemas.microsoft.com/office/drawing/2014/chart" uri="{C3380CC4-5D6E-409C-BE32-E72D297353CC}">
              <c16:uniqueId val="{00000000-572D-4704-94FA-BAE770F9E538}"/>
            </c:ext>
          </c:extLst>
        </c:ser>
        <c:ser>
          <c:idx val="1"/>
          <c:order val="1"/>
          <c:tx>
            <c:strRef>
              <c:f>Sheet1!$C$1</c:f>
              <c:strCache>
                <c:ptCount val="1"/>
                <c:pt idx="0">
                  <c:v>PAD samotný (n=3,246)</c:v>
                </c:pt>
              </c:strCache>
            </c:strRef>
          </c:tx>
          <c:spPr>
            <a:solidFill>
              <a:schemeClr val="tx2"/>
            </a:solidFill>
            <a:ln>
              <a:noFill/>
            </a:ln>
            <a:effectLst/>
          </c:spPr>
          <c:invertIfNegative val="0"/>
          <c:cat>
            <c:strRef>
              <c:f>Sheet1!$A$2:$A$5</c:f>
              <c:strCache>
                <c:ptCount val="4"/>
                <c:pt idx="0">
                  <c:v>KV smrt</c:v>
                </c:pt>
                <c:pt idx="1">
                  <c:v>nefatální IM</c:v>
                </c:pt>
                <c:pt idx="2">
                  <c:v>nefatální CMP</c:v>
                </c:pt>
                <c:pt idx="3">
                  <c:v>KV smrt, IM nebo CMP</c:v>
                </c:pt>
              </c:strCache>
            </c:strRef>
          </c:cat>
          <c:val>
            <c:numRef>
              <c:f>Sheet1!$C$2:$C$5</c:f>
              <c:numCache>
                <c:formatCode>General</c:formatCode>
                <c:ptCount val="4"/>
                <c:pt idx="0">
                  <c:v>1.37</c:v>
                </c:pt>
                <c:pt idx="1">
                  <c:v>1</c:v>
                </c:pt>
                <c:pt idx="2">
                  <c:v>0.81</c:v>
                </c:pt>
                <c:pt idx="3">
                  <c:v>3.06</c:v>
                </c:pt>
              </c:numCache>
            </c:numRef>
          </c:val>
          <c:extLst>
            <c:ext xmlns:c16="http://schemas.microsoft.com/office/drawing/2014/chart" uri="{C3380CC4-5D6E-409C-BE32-E72D297353CC}">
              <c16:uniqueId val="{00000001-572D-4704-94FA-BAE770F9E538}"/>
            </c:ext>
          </c:extLst>
        </c:ser>
        <c:ser>
          <c:idx val="2"/>
          <c:order val="2"/>
          <c:tx>
            <c:strRef>
              <c:f>Sheet1!$D$1</c:f>
              <c:strCache>
                <c:ptCount val="1"/>
                <c:pt idx="0">
                  <c:v>ICHS+PAD (n=3,264)</c:v>
                </c:pt>
              </c:strCache>
            </c:strRef>
          </c:tx>
          <c:spPr>
            <a:solidFill>
              <a:schemeClr val="accent1"/>
            </a:solidFill>
            <a:ln>
              <a:noFill/>
            </a:ln>
            <a:effectLst/>
          </c:spPr>
          <c:invertIfNegative val="0"/>
          <c:cat>
            <c:strRef>
              <c:f>Sheet1!$A$2:$A$5</c:f>
              <c:strCache>
                <c:ptCount val="4"/>
                <c:pt idx="0">
                  <c:v>KV smrt</c:v>
                </c:pt>
                <c:pt idx="1">
                  <c:v>nefatální IM</c:v>
                </c:pt>
                <c:pt idx="2">
                  <c:v>nefatální CMP</c:v>
                </c:pt>
                <c:pt idx="3">
                  <c:v>KV smrt, IM nebo CMP</c:v>
                </c:pt>
              </c:strCache>
            </c:strRef>
          </c:cat>
          <c:val>
            <c:numRef>
              <c:f>Sheet1!$D$2:$D$5</c:f>
              <c:numCache>
                <c:formatCode>General</c:formatCode>
                <c:ptCount val="4"/>
                <c:pt idx="0">
                  <c:v>3.23</c:v>
                </c:pt>
                <c:pt idx="1">
                  <c:v>1.49</c:v>
                </c:pt>
                <c:pt idx="2">
                  <c:v>1.24</c:v>
                </c:pt>
                <c:pt idx="3">
                  <c:v>5.54</c:v>
                </c:pt>
              </c:numCache>
            </c:numRef>
          </c:val>
          <c:extLst>
            <c:ext xmlns:c16="http://schemas.microsoft.com/office/drawing/2014/chart" uri="{C3380CC4-5D6E-409C-BE32-E72D297353CC}">
              <c16:uniqueId val="{00000002-572D-4704-94FA-BAE770F9E538}"/>
            </c:ext>
          </c:extLst>
        </c:ser>
        <c:ser>
          <c:idx val="3"/>
          <c:order val="3"/>
          <c:tx>
            <c:strRef>
              <c:f>Sheet1!$E$1</c:f>
              <c:strCache>
                <c:ptCount val="1"/>
                <c:pt idx="0">
                  <c:v>ICHS+cerebrovaskular.onemocnění+PAD (n=1,132)</c:v>
                </c:pt>
              </c:strCache>
            </c:strRef>
          </c:tx>
          <c:spPr>
            <a:solidFill>
              <a:schemeClr val="accent2"/>
            </a:solidFill>
            <a:ln>
              <a:noFill/>
            </a:ln>
            <a:effectLst/>
          </c:spPr>
          <c:invertIfNegative val="0"/>
          <c:cat>
            <c:strRef>
              <c:f>Sheet1!$A$2:$A$5</c:f>
              <c:strCache>
                <c:ptCount val="4"/>
                <c:pt idx="0">
                  <c:v>KV smrt</c:v>
                </c:pt>
                <c:pt idx="1">
                  <c:v>nefatální IM</c:v>
                </c:pt>
                <c:pt idx="2">
                  <c:v>nefatální CMP</c:v>
                </c:pt>
                <c:pt idx="3">
                  <c:v>KV smrt, IM nebo CMP</c:v>
                </c:pt>
              </c:strCache>
            </c:strRef>
          </c:cat>
          <c:val>
            <c:numRef>
              <c:f>Sheet1!$E$2:$E$5</c:f>
              <c:numCache>
                <c:formatCode>General</c:formatCode>
                <c:ptCount val="4"/>
                <c:pt idx="0">
                  <c:v>3.93</c:v>
                </c:pt>
                <c:pt idx="1">
                  <c:v>1.83</c:v>
                </c:pt>
                <c:pt idx="2">
                  <c:v>4.3899999999999997</c:v>
                </c:pt>
                <c:pt idx="3">
                  <c:v>9.2100000000000009</c:v>
                </c:pt>
              </c:numCache>
            </c:numRef>
          </c:val>
          <c:extLst>
            <c:ext xmlns:c16="http://schemas.microsoft.com/office/drawing/2014/chart" uri="{C3380CC4-5D6E-409C-BE32-E72D297353CC}">
              <c16:uniqueId val="{00000003-572D-4704-94FA-BAE770F9E538}"/>
            </c:ext>
          </c:extLst>
        </c:ser>
        <c:dLbls>
          <c:showLegendKey val="0"/>
          <c:showVal val="0"/>
          <c:showCatName val="0"/>
          <c:showSerName val="0"/>
          <c:showPercent val="0"/>
          <c:showBubbleSize val="0"/>
        </c:dLbls>
        <c:gapWidth val="150"/>
        <c:axId val="280233088"/>
        <c:axId val="280234624"/>
      </c:barChart>
      <c:catAx>
        <c:axId val="28023308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vert="horz"/>
          <a:lstStyle/>
          <a:p>
            <a:pPr>
              <a:defRPr/>
            </a:pPr>
            <a:endParaRPr lang="en-US"/>
          </a:p>
        </c:txPr>
        <c:crossAx val="280234624"/>
        <c:crosses val="autoZero"/>
        <c:auto val="1"/>
        <c:lblAlgn val="ctr"/>
        <c:lblOffset val="100"/>
        <c:noMultiLvlLbl val="0"/>
      </c:catAx>
      <c:valAx>
        <c:axId val="280234624"/>
        <c:scaling>
          <c:orientation val="minMax"/>
        </c:scaling>
        <c:delete val="0"/>
        <c:axPos val="l"/>
        <c:majorGridlines>
          <c:spPr>
            <a:ln w="9525" cap="flat" cmpd="sng" algn="ctr">
              <a:noFill/>
              <a:round/>
            </a:ln>
            <a:effectLst/>
          </c:spPr>
        </c:majorGridlines>
        <c:title>
          <c:tx>
            <c:rich>
              <a:bodyPr rot="-5400000" vert="horz"/>
              <a:lstStyle/>
              <a:p>
                <a:pPr>
                  <a:defRPr sz="1100"/>
                </a:pPr>
                <a:r>
                  <a:rPr lang="cs-CZ" sz="1100" dirty="0"/>
                  <a:t>1 roční incidence</a:t>
                </a:r>
                <a:r>
                  <a:rPr lang="cs-CZ" sz="1100" baseline="0" dirty="0"/>
                  <a:t> </a:t>
                </a:r>
                <a:r>
                  <a:rPr lang="en-GB" sz="1100" dirty="0"/>
                  <a:t>(%)</a:t>
                </a:r>
              </a:p>
            </c:rich>
          </c:tx>
          <c:layout>
            <c:manualLayout>
              <c:xMode val="edge"/>
              <c:yMode val="edge"/>
              <c:x val="5.8778744310148123E-3"/>
              <c:y val="0.2328037154882607"/>
            </c:manualLayout>
          </c:layout>
          <c:overlay val="0"/>
        </c:title>
        <c:numFmt formatCode="General" sourceLinked="1"/>
        <c:majorTickMark val="out"/>
        <c:minorTickMark val="none"/>
        <c:tickLblPos val="nextTo"/>
        <c:spPr>
          <a:noFill/>
          <a:ln w="12700">
            <a:solidFill>
              <a:schemeClr val="tx1"/>
            </a:solidFill>
          </a:ln>
          <a:effectLst/>
        </c:spPr>
        <c:txPr>
          <a:bodyPr rot="-60000000" vert="horz"/>
          <a:lstStyle/>
          <a:p>
            <a:pPr>
              <a:defRPr/>
            </a:pPr>
            <a:endParaRPr lang="en-US"/>
          </a:p>
        </c:txPr>
        <c:crossAx val="280233088"/>
        <c:crosses val="autoZero"/>
        <c:crossBetween val="between"/>
        <c:majorUnit val="2"/>
      </c:valAx>
      <c:spPr>
        <a:noFill/>
        <a:ln>
          <a:noFill/>
        </a:ln>
        <a:effectLst/>
      </c:spPr>
    </c:plotArea>
    <c:legend>
      <c:legendPos val="l"/>
      <c:layout>
        <c:manualLayout>
          <c:xMode val="edge"/>
          <c:yMode val="edge"/>
          <c:x val="0.11278136852652795"/>
          <c:y val="1.639869765947722E-2"/>
          <c:w val="0.78498200825219688"/>
          <c:h val="0.31083767814643753"/>
        </c:manualLayout>
      </c:layout>
      <c:overlay val="1"/>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solidFill>
            <a:schemeClr val="tx1">
              <a:lumMod val="65000"/>
              <a:lumOff val="35000"/>
            </a:schemeClr>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59CE014-A4EA-4BAA-8097-FA8621339181}" type="datetimeFigureOut">
              <a:rPr lang="en-US" smtClean="0"/>
              <a:t>1/17/2020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512060" rtl="0" eaLnBrk="1" latinLnBrk="0" hangingPunct="1">
      <a:defRPr sz="700" kern="1200">
        <a:solidFill>
          <a:schemeClr val="tx1"/>
        </a:solidFill>
        <a:latin typeface="+mn-lt"/>
        <a:ea typeface="+mn-ea"/>
        <a:cs typeface="+mn-cs"/>
      </a:defRPr>
    </a:lvl1pPr>
    <a:lvl2pPr marL="256030" algn="l" defTabSz="512060" rtl="0" eaLnBrk="1" latinLnBrk="0" hangingPunct="1">
      <a:defRPr sz="700" kern="1200">
        <a:solidFill>
          <a:schemeClr val="tx1"/>
        </a:solidFill>
        <a:latin typeface="+mn-lt"/>
        <a:ea typeface="+mn-ea"/>
        <a:cs typeface="+mn-cs"/>
      </a:defRPr>
    </a:lvl2pPr>
    <a:lvl3pPr marL="512060" algn="l" defTabSz="512060" rtl="0" eaLnBrk="1" latinLnBrk="0" hangingPunct="1">
      <a:defRPr sz="700" kern="1200">
        <a:solidFill>
          <a:schemeClr val="tx1"/>
        </a:solidFill>
        <a:latin typeface="+mn-lt"/>
        <a:ea typeface="+mn-ea"/>
        <a:cs typeface="+mn-cs"/>
      </a:defRPr>
    </a:lvl3pPr>
    <a:lvl4pPr marL="768090" algn="l" defTabSz="512060" rtl="0" eaLnBrk="1" latinLnBrk="0" hangingPunct="1">
      <a:defRPr sz="700" kern="1200">
        <a:solidFill>
          <a:schemeClr val="tx1"/>
        </a:solidFill>
        <a:latin typeface="+mn-lt"/>
        <a:ea typeface="+mn-ea"/>
        <a:cs typeface="+mn-cs"/>
      </a:defRPr>
    </a:lvl4pPr>
    <a:lvl5pPr marL="1024120" algn="l" defTabSz="512060" rtl="0" eaLnBrk="1" latinLnBrk="0" hangingPunct="1">
      <a:defRPr sz="700" kern="1200">
        <a:solidFill>
          <a:schemeClr val="tx1"/>
        </a:solidFill>
        <a:latin typeface="+mn-lt"/>
        <a:ea typeface="+mn-ea"/>
        <a:cs typeface="+mn-cs"/>
      </a:defRPr>
    </a:lvl5pPr>
    <a:lvl6pPr marL="1280150" algn="l" defTabSz="512060" rtl="0" eaLnBrk="1" latinLnBrk="0" hangingPunct="1">
      <a:defRPr sz="700" kern="1200">
        <a:solidFill>
          <a:schemeClr val="tx1"/>
        </a:solidFill>
        <a:latin typeface="+mn-lt"/>
        <a:ea typeface="+mn-ea"/>
        <a:cs typeface="+mn-cs"/>
      </a:defRPr>
    </a:lvl6pPr>
    <a:lvl7pPr marL="1536180" algn="l" defTabSz="512060" rtl="0" eaLnBrk="1" latinLnBrk="0" hangingPunct="1">
      <a:defRPr sz="700" kern="1200">
        <a:solidFill>
          <a:schemeClr val="tx1"/>
        </a:solidFill>
        <a:latin typeface="+mn-lt"/>
        <a:ea typeface="+mn-ea"/>
        <a:cs typeface="+mn-cs"/>
      </a:defRPr>
    </a:lvl7pPr>
    <a:lvl8pPr marL="1792209" algn="l" defTabSz="512060" rtl="0" eaLnBrk="1" latinLnBrk="0" hangingPunct="1">
      <a:defRPr sz="700" kern="1200">
        <a:solidFill>
          <a:schemeClr val="tx1"/>
        </a:solidFill>
        <a:latin typeface="+mn-lt"/>
        <a:ea typeface="+mn-ea"/>
        <a:cs typeface="+mn-cs"/>
      </a:defRPr>
    </a:lvl8pPr>
    <a:lvl9pPr marL="2048240" algn="l" defTabSz="512060"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7133BFC-1D30-4196-BF77-9BEA73785BF1}" type="slidenum">
              <a:rPr lang="cs-CZ" smtClean="0"/>
              <a:pPr/>
              <a:t>2</a:t>
            </a:fld>
            <a:endParaRPr lang="cs-CZ"/>
          </a:p>
        </p:txBody>
      </p:sp>
    </p:spTree>
    <p:extLst>
      <p:ext uri="{BB962C8B-B14F-4D97-AF65-F5344CB8AC3E}">
        <p14:creationId xmlns:p14="http://schemas.microsoft.com/office/powerpoint/2010/main" val="197381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5" y="9428584"/>
            <a:ext cx="2945659" cy="496332"/>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E5AC78-97D5-40ED-943F-794D2DB347C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82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itchFamily="34" charset="0"/>
              </a:rPr>
              <a:t>Abbreviations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ACE, </a:t>
            </a:r>
            <a:r>
              <a:rPr lang="en-GB" sz="1100" kern="1200" dirty="0">
                <a:solidFill>
                  <a:schemeClr val="tx1"/>
                </a:solidFill>
                <a:effectLst/>
                <a:latin typeface="+mn-lt"/>
                <a:ea typeface="+mn-ea"/>
                <a:cs typeface="+mn-cs"/>
              </a:rPr>
              <a:t>angiotensin-converting enzyme; ARB, angiotensin receptor blocker; </a:t>
            </a:r>
            <a:r>
              <a:rPr lang="en-GB" dirty="0">
                <a:latin typeface="Arial" panose="020B0604020202020204" pitchFamily="34" charset="0"/>
                <a:cs typeface="Arial" panose="020B0604020202020204" pitchFamily="34" charset="0"/>
              </a:rPr>
              <a:t>CAD,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coronary artery disease; CV,</a:t>
            </a:r>
            <a:r>
              <a:rPr lang="en-GB" baseline="0" dirty="0">
                <a:latin typeface="Arial" panose="020B0604020202020204" pitchFamily="34" charset="0"/>
                <a:cs typeface="Arial" panose="020B0604020202020204" pitchFamily="34" charset="0"/>
              </a:rPr>
              <a:t> cardiovascular</a:t>
            </a: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345116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lang="en-GB" b="1" dirty="0"/>
              <a:t>Speaker notes</a:t>
            </a:r>
          </a:p>
          <a:p>
            <a:r>
              <a:rPr lang="en-GB" b="0" dirty="0"/>
              <a:t>Diffuse multivessel CAD is not defined in the guidelines, nor is the definition clear from the literature. A proposed definition could be atherosclerosis in two or more coronary vessels. </a:t>
            </a:r>
          </a:p>
          <a:p>
            <a:r>
              <a:rPr lang="en-GB" b="0" dirty="0"/>
              <a:t>The interpretation of multivessel disease is not the main discussion here, but the additional risk factors.</a:t>
            </a:r>
          </a:p>
          <a:p>
            <a:r>
              <a:rPr lang="en-GB" b="0" dirty="0"/>
              <a:t>This has been confirmed in the diabetes population. Please refer to backup for specific recommendations.</a:t>
            </a:r>
          </a:p>
          <a:p>
            <a:endParaRPr lang="en-GB" b="1" dirty="0"/>
          </a:p>
          <a:p>
            <a:r>
              <a:rPr lang="en-GB" b="1" dirty="0"/>
              <a:t>Abbreviations</a:t>
            </a:r>
          </a:p>
          <a:p>
            <a:r>
              <a:rPr lang="en-GB" b="0" dirty="0"/>
              <a:t>CAD, coronary artery disease; CV, cardiovascular; HF, heart failure; HFA, Heart Failure Association; LVEF, left ventricular ejection fraction; NYHA, New York Heart Association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E12A04-9E3C-4CA4-8E37-57D068AB06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0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Commander</a:t>
            </a:r>
            <a:r>
              <a:rPr lang="cs-CZ" dirty="0"/>
              <a:t> Table 2</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41</a:t>
            </a:fld>
            <a:endParaRPr lang="en-US"/>
          </a:p>
        </p:txBody>
      </p:sp>
    </p:spTree>
    <p:extLst>
      <p:ext uri="{BB962C8B-B14F-4D97-AF65-F5344CB8AC3E}">
        <p14:creationId xmlns:p14="http://schemas.microsoft.com/office/powerpoint/2010/main" val="280249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51</a:t>
            </a:fld>
            <a:endParaRPr lang="en-US"/>
          </a:p>
        </p:txBody>
      </p:sp>
    </p:spTree>
    <p:extLst>
      <p:ext uri="{BB962C8B-B14F-4D97-AF65-F5344CB8AC3E}">
        <p14:creationId xmlns:p14="http://schemas.microsoft.com/office/powerpoint/2010/main" val="1918534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Animace po řádcích</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52</a:t>
            </a:fld>
            <a:endParaRPr lang="en-US"/>
          </a:p>
        </p:txBody>
      </p:sp>
    </p:spTree>
    <p:extLst>
      <p:ext uri="{BB962C8B-B14F-4D97-AF65-F5344CB8AC3E}">
        <p14:creationId xmlns:p14="http://schemas.microsoft.com/office/powerpoint/2010/main" val="334500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Animace po řádcích</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53</a:t>
            </a:fld>
            <a:endParaRPr lang="en-US"/>
          </a:p>
        </p:txBody>
      </p:sp>
    </p:spTree>
    <p:extLst>
      <p:ext uri="{BB962C8B-B14F-4D97-AF65-F5344CB8AC3E}">
        <p14:creationId xmlns:p14="http://schemas.microsoft.com/office/powerpoint/2010/main" val="210083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Animace po řádcích</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3</a:t>
            </a:fld>
            <a:endParaRPr lang="en-US"/>
          </a:p>
        </p:txBody>
      </p:sp>
    </p:spTree>
    <p:extLst>
      <p:ext uri="{BB962C8B-B14F-4D97-AF65-F5344CB8AC3E}">
        <p14:creationId xmlns:p14="http://schemas.microsoft.com/office/powerpoint/2010/main" val="109735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Figure</a:t>
            </a:r>
            <a:r>
              <a:rPr lang="cs-CZ" dirty="0"/>
              <a:t> 34</a:t>
            </a:r>
          </a:p>
        </p:txBody>
      </p:sp>
      <p:sp>
        <p:nvSpPr>
          <p:cNvPr id="4" name="Zástupný symbol pro číslo snímku 3"/>
          <p:cNvSpPr>
            <a:spLocks noGrp="1"/>
          </p:cNvSpPr>
          <p:nvPr>
            <p:ph type="sldNum" sz="quarter" idx="10"/>
          </p:nvPr>
        </p:nvSpPr>
        <p:spPr/>
        <p:txBody>
          <a:bodyPr/>
          <a:lstStyle/>
          <a:p>
            <a:fld id="{D54B1372-1326-4818-ABCF-6AB79AB2126E}" type="slidenum">
              <a:rPr lang="en-US" smtClean="0"/>
              <a:t>14</a:t>
            </a:fld>
            <a:endParaRPr lang="en-US"/>
          </a:p>
        </p:txBody>
      </p:sp>
    </p:spTree>
    <p:extLst>
      <p:ext uri="{BB962C8B-B14F-4D97-AF65-F5344CB8AC3E}">
        <p14:creationId xmlns:p14="http://schemas.microsoft.com/office/powerpoint/2010/main" val="181600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V posledních</a:t>
            </a:r>
            <a:r>
              <a:rPr lang="cs-CZ" baseline="0" dirty="0"/>
              <a:t> 5 a více letech se zvyšuje incidence předepisování </a:t>
            </a:r>
            <a:r>
              <a:rPr lang="cs-CZ" baseline="0" dirty="0" err="1"/>
              <a:t>DOACů</a:t>
            </a:r>
            <a:r>
              <a:rPr lang="cs-CZ" baseline="0" dirty="0"/>
              <a:t>, které oproti </a:t>
            </a:r>
            <a:r>
              <a:rPr lang="cs-CZ" baseline="0" dirty="0" err="1"/>
              <a:t>Warfarinu</a:t>
            </a:r>
            <a:r>
              <a:rPr lang="cs-CZ" baseline="0" dirty="0"/>
              <a:t> mají podobnou účinnost, ale mnohem lepší bezpečnostní profil (především co se týče intrakraniálního krvácení</a:t>
            </a:r>
          </a:p>
          <a:p>
            <a:pPr>
              <a:buFontTx/>
              <a:buChar char="-"/>
            </a:pPr>
            <a:r>
              <a:rPr lang="cs-CZ" baseline="0" dirty="0"/>
              <a:t> Většina </a:t>
            </a:r>
            <a:r>
              <a:rPr lang="cs-CZ" baseline="0" dirty="0" err="1"/>
              <a:t>DOACů</a:t>
            </a:r>
            <a:r>
              <a:rPr lang="cs-CZ" baseline="0" dirty="0"/>
              <a:t> má 2 dávkování, normální a redukované při splnění podmínek – přítomnosti </a:t>
            </a:r>
            <a:r>
              <a:rPr lang="cs-CZ" baseline="0" dirty="0" err="1"/>
              <a:t>komorbidit</a:t>
            </a:r>
            <a:endParaRPr lang="cs-CZ" baseline="0" dirty="0"/>
          </a:p>
          <a:p>
            <a:pPr>
              <a:buFontTx/>
              <a:buChar char="-"/>
            </a:pPr>
            <a:r>
              <a:rPr lang="cs-CZ" baseline="0" dirty="0"/>
              <a:t> V praxi se často setkáváme s </a:t>
            </a:r>
            <a:r>
              <a:rPr lang="cs-CZ" baseline="0" dirty="0" err="1"/>
              <a:t>poddávkováním</a:t>
            </a:r>
            <a:r>
              <a:rPr lang="cs-CZ" baseline="0" dirty="0"/>
              <a:t> a předávkováním – pacientům bez </a:t>
            </a:r>
            <a:r>
              <a:rPr lang="cs-CZ" baseline="0" dirty="0" err="1"/>
              <a:t>komorbidit</a:t>
            </a:r>
            <a:r>
              <a:rPr lang="cs-CZ" baseline="0" dirty="0"/>
              <a:t> je nasazena vyšší dávka, nebo pacientům splňujícím kritéria (často se syndromem geriatrické křehkosti) je nasazena dávka vyšší</a:t>
            </a:r>
          </a:p>
          <a:p>
            <a:pPr>
              <a:buFontTx/>
              <a:buChar char="-"/>
            </a:pPr>
            <a:r>
              <a:rPr lang="cs-CZ" baseline="0" dirty="0"/>
              <a:t> Publikovaná data ukazují, že špatně nadávkovaných je až 20 % pacientů</a:t>
            </a:r>
          </a:p>
          <a:p>
            <a:pPr>
              <a:buFontTx/>
              <a:buChar char="-"/>
            </a:pPr>
            <a:r>
              <a:rPr lang="cs-CZ" dirty="0"/>
              <a:t> Jednalo se o poměrně staré pacienty s CHADS-</a:t>
            </a:r>
            <a:r>
              <a:rPr lang="cs-CZ" dirty="0" err="1"/>
              <a:t>VASc</a:t>
            </a:r>
            <a:r>
              <a:rPr lang="cs-CZ" baseline="0" dirty="0"/>
              <a:t> skóre obecně vyššími než v iniciálních </a:t>
            </a:r>
            <a:r>
              <a:rPr lang="cs-CZ" baseline="0" dirty="0" err="1"/>
              <a:t>DOACových</a:t>
            </a:r>
            <a:r>
              <a:rPr lang="cs-CZ" baseline="0" dirty="0"/>
              <a:t> studiích – poměrně </a:t>
            </a:r>
            <a:r>
              <a:rPr lang="cs-CZ" baseline="0" dirty="0" err="1"/>
              <a:t>polymorbidní</a:t>
            </a:r>
            <a:r>
              <a:rPr lang="cs-CZ" baseline="0" dirty="0"/>
              <a:t> populace, část měla už v </a:t>
            </a:r>
            <a:r>
              <a:rPr lang="cs-CZ" baseline="0" dirty="0" err="1"/>
              <a:t>předstudijním</a:t>
            </a:r>
            <a:r>
              <a:rPr lang="cs-CZ" baseline="0" dirty="0"/>
              <a:t> období CMP, nebo krvácení, jejichž incidenci tato studie zkoumala jako primární </a:t>
            </a:r>
            <a:r>
              <a:rPr lang="cs-CZ" baseline="0" dirty="0" err="1"/>
              <a:t>outcome</a:t>
            </a:r>
            <a:endParaRPr lang="cs-CZ" dirty="0"/>
          </a:p>
        </p:txBody>
      </p:sp>
      <p:sp>
        <p:nvSpPr>
          <p:cNvPr id="4" name="Zástupný symbol pro číslo snímku 3"/>
          <p:cNvSpPr>
            <a:spLocks noGrp="1"/>
          </p:cNvSpPr>
          <p:nvPr>
            <p:ph type="sldNum" sz="quarter" idx="10"/>
          </p:nvPr>
        </p:nvSpPr>
        <p:spPr/>
        <p:txBody>
          <a:bodyPr/>
          <a:lstStyle/>
          <a:p>
            <a:fld id="{CCE916A3-2493-40EB-95BE-9D3296A6E8FE}" type="slidenum">
              <a:rPr lang="cs-CZ" smtClean="0"/>
              <a:pPr/>
              <a:t>16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 Kaplan –</a:t>
            </a:r>
            <a:r>
              <a:rPr lang="cs-CZ" dirty="0" err="1"/>
              <a:t>meierových</a:t>
            </a:r>
            <a:r>
              <a:rPr lang="cs-CZ" dirty="0"/>
              <a:t> křivek je vidět, že nejvyšší incidenci kumulativního</a:t>
            </a:r>
            <a:r>
              <a:rPr lang="cs-CZ" baseline="0" dirty="0"/>
              <a:t> </a:t>
            </a:r>
            <a:r>
              <a:rPr lang="cs-CZ" baseline="0" dirty="0" err="1"/>
              <a:t>endpointu</a:t>
            </a:r>
            <a:r>
              <a:rPr lang="cs-CZ" baseline="0" dirty="0"/>
              <a:t> major </a:t>
            </a:r>
            <a:r>
              <a:rPr lang="cs-CZ" baseline="0" dirty="0" err="1"/>
              <a:t>adverse</a:t>
            </a:r>
            <a:r>
              <a:rPr lang="cs-CZ" baseline="0" dirty="0"/>
              <a:t> </a:t>
            </a:r>
            <a:r>
              <a:rPr lang="cs-CZ" baseline="0" dirty="0" err="1"/>
              <a:t>cardiac</a:t>
            </a:r>
            <a:r>
              <a:rPr lang="cs-CZ" baseline="0" dirty="0"/>
              <a:t> </a:t>
            </a:r>
            <a:r>
              <a:rPr lang="cs-CZ" baseline="0" dirty="0" err="1"/>
              <a:t>events</a:t>
            </a:r>
            <a:r>
              <a:rPr lang="cs-CZ" baseline="0" dirty="0"/>
              <a:t> i rizika krvácení měla skupina, která byla předávkována </a:t>
            </a:r>
            <a:r>
              <a:rPr lang="cs-CZ" baseline="0" dirty="0" err="1"/>
              <a:t>DOACy</a:t>
            </a:r>
            <a:r>
              <a:rPr lang="cs-CZ" baseline="0" dirty="0"/>
              <a:t>, což byla pravděpodobně skupina křehkých starých lidí, která měla normální dávku </a:t>
            </a:r>
            <a:r>
              <a:rPr lang="cs-CZ" baseline="0" dirty="0" err="1"/>
              <a:t>DOACu</a:t>
            </a:r>
            <a:r>
              <a:rPr lang="cs-CZ" baseline="0" dirty="0"/>
              <a:t>. Zajímavé je, že </a:t>
            </a:r>
            <a:r>
              <a:rPr lang="cs-CZ" baseline="0" dirty="0" err="1"/>
              <a:t>poddávkovaní</a:t>
            </a:r>
            <a:r>
              <a:rPr lang="cs-CZ" baseline="0" dirty="0"/>
              <a:t> neměli statisticky významně vyšší riziko MACE, než adekvátně dávkovaní, což ukazuje, že i ta nižší dávka je často dostačující – je tam rezerva</a:t>
            </a:r>
            <a:endParaRPr lang="cs-CZ" dirty="0"/>
          </a:p>
        </p:txBody>
      </p:sp>
      <p:sp>
        <p:nvSpPr>
          <p:cNvPr id="4" name="Zástupný symbol pro číslo snímku 3"/>
          <p:cNvSpPr>
            <a:spLocks noGrp="1"/>
          </p:cNvSpPr>
          <p:nvPr>
            <p:ph type="sldNum" sz="quarter" idx="10"/>
          </p:nvPr>
        </p:nvSpPr>
        <p:spPr/>
        <p:txBody>
          <a:bodyPr/>
          <a:lstStyle/>
          <a:p>
            <a:fld id="{CCE916A3-2493-40EB-95BE-9D3296A6E8FE}" type="slidenum">
              <a:rPr lang="cs-CZ" smtClean="0"/>
              <a:pPr/>
              <a:t>17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54B1372-1326-4818-ABCF-6AB79AB2126E}" type="slidenum">
              <a:rPr lang="en-US" smtClean="0"/>
              <a:t>19</a:t>
            </a:fld>
            <a:endParaRPr lang="en-US"/>
          </a:p>
        </p:txBody>
      </p:sp>
    </p:spTree>
    <p:extLst>
      <p:ext uri="{BB962C8B-B14F-4D97-AF65-F5344CB8AC3E}">
        <p14:creationId xmlns:p14="http://schemas.microsoft.com/office/powerpoint/2010/main" val="287842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a:t>
            </a:r>
          </a:p>
          <a:p>
            <a:r>
              <a:rPr lang="en-GB" dirty="0" err="1"/>
              <a:t>Dewilde</a:t>
            </a:r>
            <a:r>
              <a:rPr lang="en-GB" dirty="0"/>
              <a:t> WJM et al. J Am Coll </a:t>
            </a:r>
            <a:r>
              <a:rPr lang="en-GB" dirty="0" err="1"/>
              <a:t>Cardiol</a:t>
            </a:r>
            <a:r>
              <a:rPr lang="en-GB" dirty="0"/>
              <a:t> 2014;64:1270–80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Cannon CP et al. </a:t>
            </a:r>
            <a:r>
              <a:rPr lang="en-GB" dirty="0" err="1"/>
              <a:t>Clin</a:t>
            </a:r>
            <a:r>
              <a:rPr lang="en-GB" dirty="0"/>
              <a:t> </a:t>
            </a:r>
            <a:r>
              <a:rPr lang="en-GB" dirty="0" err="1"/>
              <a:t>Cardiol</a:t>
            </a:r>
            <a:r>
              <a:rPr lang="en-GB" dirty="0"/>
              <a:t> 2016;39:555–64</a:t>
            </a:r>
            <a:endParaRPr lang="en-GB" sz="1000" baseline="30000" dirty="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p>
          <a:p>
            <a:endParaRPr lang="en-GB" dirty="0"/>
          </a:p>
        </p:txBody>
      </p:sp>
      <p:sp>
        <p:nvSpPr>
          <p:cNvPr id="4" name="Slide Number Placeholder 3"/>
          <p:cNvSpPr>
            <a:spLocks noGrp="1"/>
          </p:cNvSpPr>
          <p:nvPr>
            <p:ph type="sldNum" sz="quarter" idx="10"/>
          </p:nvPr>
        </p:nvSpPr>
        <p:spPr/>
        <p:txBody>
          <a:bodyPr/>
          <a:lstStyle/>
          <a:p>
            <a:pPr marL="0" marR="0" lvl="0" indent="0" algn="r" defTabSz="367492" rtl="0" eaLnBrk="1" fontAlgn="auto" latinLnBrk="0" hangingPunct="1">
              <a:lnSpc>
                <a:spcPct val="100000"/>
              </a:lnSpc>
              <a:spcBef>
                <a:spcPts val="0"/>
              </a:spcBef>
              <a:spcAft>
                <a:spcPts val="0"/>
              </a:spcAft>
              <a:buClrTx/>
              <a:buSzTx/>
              <a:buFontTx/>
              <a:buNone/>
              <a:tabLst/>
              <a:defRPr/>
            </a:pPr>
            <a:fld id="{6B8B981E-1FF5-8347-B91A-08243D0B7EB2}"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67492"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13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1" dirty="0"/>
              <a:t>Reference</a:t>
            </a:r>
          </a:p>
          <a:p>
            <a:pPr defTabSz="440969">
              <a:defRPr/>
            </a:pPr>
            <a:r>
              <a:rPr lang="en-GB" dirty="0"/>
              <a:t>Lip GYH et al. </a:t>
            </a:r>
            <a:r>
              <a:rPr lang="en-GB" dirty="0" err="1"/>
              <a:t>Europace</a:t>
            </a:r>
            <a:r>
              <a:rPr lang="en-GB" dirty="0"/>
              <a:t> 2018;doi:10.1093/</a:t>
            </a:r>
            <a:r>
              <a:rPr lang="en-GB" dirty="0" err="1"/>
              <a:t>europace</a:t>
            </a:r>
            <a:r>
              <a:rPr lang="en-GB" dirty="0"/>
              <a:t>/euy174</a:t>
            </a:r>
          </a:p>
        </p:txBody>
      </p:sp>
      <p:sp>
        <p:nvSpPr>
          <p:cNvPr id="4" name="Slide Number Placeholder 3"/>
          <p:cNvSpPr>
            <a:spLocks noGrp="1"/>
          </p:cNvSpPr>
          <p:nvPr>
            <p:ph type="sldNum" sz="quarter" idx="10"/>
          </p:nvPr>
        </p:nvSpPr>
        <p:spPr/>
        <p:txBody>
          <a:bodyPr/>
          <a:lstStyle/>
          <a:p>
            <a:pPr marL="0" marR="0" lvl="0" indent="0" algn="r" defTabSz="440926" rtl="0" eaLnBrk="1" fontAlgn="auto" latinLnBrk="0" hangingPunct="1">
              <a:lnSpc>
                <a:spcPct val="100000"/>
              </a:lnSpc>
              <a:spcBef>
                <a:spcPts val="0"/>
              </a:spcBef>
              <a:spcAft>
                <a:spcPts val="0"/>
              </a:spcAft>
              <a:buClrTx/>
              <a:buSzTx/>
              <a:buFontTx/>
              <a:buNone/>
              <a:tabLst/>
              <a:defRPr/>
            </a:pPr>
            <a:fld id="{6B8B981E-1FF5-8347-B91A-08243D0B7E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4092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70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8" name="Rectangle 2"/>
          <p:cNvSpPr>
            <a:spLocks noGrp="1" noChangeArrowheads="1"/>
          </p:cNvSpPr>
          <p:nvPr>
            <p:ph type="body" idx="1"/>
          </p:nvPr>
        </p:nvSpPr>
        <p:spPr/>
        <p:txBody>
          <a:bodyPr/>
          <a:lstStyle/>
          <a:p>
            <a:r>
              <a:rPr lang="en-GB" b="1" dirty="0"/>
              <a:t>Discussion Points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lumMod val="65000"/>
                    <a:lumOff val="35000"/>
                  </a:schemeClr>
                </a:solidFill>
              </a:rPr>
              <a:t>Atherothrombosis is a</a:t>
            </a:r>
            <a:r>
              <a:rPr lang="en-US" sz="1100" b="0" baseline="0" dirty="0">
                <a:solidFill>
                  <a:schemeClr val="tx1">
                    <a:lumMod val="65000"/>
                    <a:lumOff val="35000"/>
                  </a:schemeClr>
                </a:solidFill>
              </a:rPr>
              <a:t> </a:t>
            </a:r>
            <a:r>
              <a:rPr lang="en-US" sz="1100" b="0" dirty="0">
                <a:solidFill>
                  <a:schemeClr val="tx1">
                    <a:lumMod val="65000"/>
                    <a:lumOff val="35000"/>
                  </a:schemeClr>
                </a:solidFill>
              </a:rPr>
              <a:t>common denominator of coronary, peripheral and cerebrovascular disease</a:t>
            </a:r>
          </a:p>
          <a:p>
            <a:pPr marL="442913"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solidFill>
                  <a:schemeClr val="tx1">
                    <a:lumMod val="65000"/>
                    <a:lumOff val="35000"/>
                  </a:schemeClr>
                </a:solidFill>
              </a:rPr>
              <a:t>Atherosclerosis is a progressive, systemic, </a:t>
            </a:r>
            <a:r>
              <a:rPr lang="en-US" sz="1100" b="0" dirty="0" err="1">
                <a:solidFill>
                  <a:schemeClr val="tx1">
                    <a:lumMod val="65000"/>
                    <a:lumOff val="35000"/>
                  </a:schemeClr>
                </a:solidFill>
              </a:rPr>
              <a:t>polyvascular</a:t>
            </a:r>
            <a:r>
              <a:rPr lang="en-US" sz="1100" b="0" dirty="0">
                <a:solidFill>
                  <a:schemeClr val="tx1">
                    <a:lumMod val="65000"/>
                    <a:lumOff val="35000"/>
                  </a:schemeClr>
                </a:solidFill>
              </a:rPr>
              <a:t> disease leading to </a:t>
            </a:r>
            <a:r>
              <a:rPr lang="en-US" sz="1100" b="0" dirty="0" err="1">
                <a:solidFill>
                  <a:schemeClr val="tx1">
                    <a:lumMod val="65000"/>
                    <a:lumOff val="35000"/>
                  </a:schemeClr>
                </a:solidFill>
              </a:rPr>
              <a:t>atherothrombotic</a:t>
            </a:r>
            <a:r>
              <a:rPr lang="en-US" sz="1100" b="0" baseline="0" dirty="0">
                <a:solidFill>
                  <a:schemeClr val="tx1">
                    <a:lumMod val="65000"/>
                    <a:lumOff val="35000"/>
                  </a:schemeClr>
                </a:solidFill>
              </a:rPr>
              <a:t> events </a:t>
            </a:r>
          </a:p>
          <a:p>
            <a:pPr marL="438151" lvl="1" indent="-166688">
              <a:buFont typeface="Arial" panose="020B0604020202020204" pitchFamily="34" charset="0"/>
              <a:buChar char="•"/>
            </a:pPr>
            <a:r>
              <a:rPr lang="en-US" sz="1100" b="0" dirty="0">
                <a:solidFill>
                  <a:schemeClr val="tx1">
                    <a:lumMod val="65000"/>
                    <a:lumOff val="35000"/>
                  </a:schemeClr>
                </a:solidFill>
              </a:rPr>
              <a:t>Thrombosis may occur suddenly resulting</a:t>
            </a:r>
            <a:r>
              <a:rPr lang="en-US" sz="1100" b="0" baseline="0" dirty="0">
                <a:solidFill>
                  <a:schemeClr val="tx1">
                    <a:lumMod val="65000"/>
                    <a:lumOff val="35000"/>
                  </a:schemeClr>
                </a:solidFill>
              </a:rPr>
              <a:t> in irreversible organ damage e.g. stroke and MI</a:t>
            </a:r>
          </a:p>
          <a:p>
            <a:pPr marL="438151" lvl="1" indent="-166688">
              <a:buFont typeface="Arial" panose="020B0604020202020204" pitchFamily="34" charset="0"/>
              <a:buChar char="•"/>
            </a:pPr>
            <a:r>
              <a:rPr lang="en-US" sz="1100" b="0" baseline="0" dirty="0">
                <a:solidFill>
                  <a:schemeClr val="tx1">
                    <a:lumMod val="65000"/>
                    <a:lumOff val="35000"/>
                  </a:schemeClr>
                </a:solidFill>
              </a:rPr>
              <a:t>CAD &amp; PAD have similar risks, PAD even higher risk</a:t>
            </a:r>
          </a:p>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The life expectancy of patients with cardiovascular disease is decreased by 7.7 years and by 9.2 years for patients with prior MI, as compared to healthy people</a:t>
            </a:r>
          </a:p>
        </p:txBody>
      </p:sp>
      <p:sp>
        <p:nvSpPr>
          <p:cNvPr id="8" name="Rectangle 7"/>
          <p:cNvSpPr>
            <a:spLocks noGrp="1" noChangeArrowheads="1"/>
          </p:cNvSpPr>
          <p:nvPr>
            <p:ph type="sldNum" sz="quarter" idx="5"/>
          </p:nvPr>
        </p:nvSpPr>
        <p:spPr/>
        <p:txBody>
          <a:bodyPr/>
          <a:lstStyle/>
          <a:p>
            <a:fld id="{974438A9-835C-4DFE-AD4B-6FF7B4F6D54C}" type="slidenum">
              <a:rPr lang="en-GB" smtClean="0">
                <a:solidFill>
                  <a:prstClr val="black"/>
                </a:solidFill>
              </a:rPr>
              <a:pPr/>
              <a:t>32</a:t>
            </a:fld>
            <a:endParaRPr lang="en-GB" dirty="0">
              <a:solidFill>
                <a:prstClr val="black"/>
              </a:solidFill>
            </a:endParaRPr>
          </a:p>
        </p:txBody>
      </p:sp>
      <p:sp>
        <p:nvSpPr>
          <p:cNvPr id="5" name="Slide Image Placeholder 4"/>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427752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dpis">
    <p:spTree>
      <p:nvGrpSpPr>
        <p:cNvPr id="1" name=""/>
        <p:cNvGrpSpPr/>
        <p:nvPr/>
      </p:nvGrpSpPr>
      <p:grpSpPr>
        <a:xfrm>
          <a:off x="0" y="0"/>
          <a:ext cx="0" cy="0"/>
          <a:chOff x="0" y="0"/>
          <a:chExt cx="0" cy="0"/>
        </a:xfrm>
      </p:grpSpPr>
      <p:pic>
        <p:nvPicPr>
          <p:cNvPr id="2" name="Obrázek 1"/>
          <p:cNvPicPr>
            <a:picLocks noChangeAspect="1"/>
          </p:cNvPicPr>
          <p:nvPr userDrawn="1"/>
        </p:nvPicPr>
        <p:blipFill rotWithShape="1">
          <a:blip r:embed="rId2">
            <a:extLst>
              <a:ext uri="{28A0092B-C50C-407E-A947-70E740481C1C}">
                <a14:useLocalDpi xmlns:a14="http://schemas.microsoft.com/office/drawing/2010/main" val="0"/>
              </a:ext>
            </a:extLst>
          </a:blip>
          <a:srcRect l="27563" t="450" r="33397" b="-450"/>
          <a:stretch/>
        </p:blipFill>
        <p:spPr>
          <a:xfrm>
            <a:off x="91490" y="57178"/>
            <a:ext cx="2641662" cy="5074865"/>
          </a:xfrm>
          <a:prstGeom prst="rect">
            <a:avLst/>
          </a:prstGeom>
        </p:spPr>
      </p:pic>
      <p:sp>
        <p:nvSpPr>
          <p:cNvPr id="3" name="Rectangle 28"/>
          <p:cNvSpPr/>
          <p:nvPr userDrawn="1"/>
        </p:nvSpPr>
        <p:spPr>
          <a:xfrm>
            <a:off x="0" y="0"/>
            <a:ext cx="9144000" cy="51435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6" name="Obdélník 5"/>
          <p:cNvSpPr/>
          <p:nvPr userDrawn="1"/>
        </p:nvSpPr>
        <p:spPr>
          <a:xfrm>
            <a:off x="3337577" y="1108727"/>
            <a:ext cx="5806427" cy="91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cs-CZ"/>
          </a:p>
        </p:txBody>
      </p:sp>
      <p:sp>
        <p:nvSpPr>
          <p:cNvPr id="10" name="Nadpis 9"/>
          <p:cNvSpPr>
            <a:spLocks noGrp="1"/>
          </p:cNvSpPr>
          <p:nvPr>
            <p:ph type="title"/>
          </p:nvPr>
        </p:nvSpPr>
        <p:spPr>
          <a:xfrm>
            <a:off x="3276000" y="2949018"/>
            <a:ext cx="5868000" cy="720000"/>
          </a:xfrm>
        </p:spPr>
        <p:txBody>
          <a:bodyPr anchor="b" anchorCtr="0">
            <a:noAutofit/>
          </a:bodyPr>
          <a:lstStyle>
            <a:lvl1pPr>
              <a:defRPr sz="4400">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14" name="Zástupný symbol pro text 13"/>
          <p:cNvSpPr>
            <a:spLocks noGrp="1"/>
          </p:cNvSpPr>
          <p:nvPr>
            <p:ph type="body" sz="quarter" idx="10"/>
          </p:nvPr>
        </p:nvSpPr>
        <p:spPr>
          <a:xfrm>
            <a:off x="3275999" y="3841240"/>
            <a:ext cx="5868003" cy="720000"/>
          </a:xfrm>
        </p:spPr>
        <p:txBody>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cs-CZ" dirty="0"/>
              <a:t>Kliknutím lze upravit styly předlohy textu.</a:t>
            </a:r>
          </a:p>
        </p:txBody>
      </p:sp>
      <p:pic>
        <p:nvPicPr>
          <p:cNvPr id="11" name="Picture 3" descr="D:\Dropbox\FNOL\FNOL_Design manual\PPT\FNOL_logo.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6667" b="-16667"/>
          <a:stretch/>
        </p:blipFill>
        <p:spPr bwMode="auto">
          <a:xfrm>
            <a:off x="3611893" y="1272939"/>
            <a:ext cx="1887727" cy="6587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D:\Dropbox\FNOL\Kardiovaskularni centrum\LOGO\KKVC_FNOL_logo_CM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6590" b="-16590"/>
          <a:stretch/>
        </p:blipFill>
        <p:spPr bwMode="auto">
          <a:xfrm>
            <a:off x="7498048" y="1272940"/>
            <a:ext cx="1076523" cy="658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Dropbox\FNOL\Kardiovaskularni centrum\LOGO\UP_LF_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6718" b="-16718"/>
          <a:stretch/>
        </p:blipFill>
        <p:spPr bwMode="auto">
          <a:xfrm>
            <a:off x="5852149" y="1285947"/>
            <a:ext cx="1287465" cy="64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4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dnadpis">
    <p:spTree>
      <p:nvGrpSpPr>
        <p:cNvPr id="1" name=""/>
        <p:cNvGrpSpPr/>
        <p:nvPr/>
      </p:nvGrpSpPr>
      <p:grpSpPr>
        <a:xfrm>
          <a:off x="0" y="0"/>
          <a:ext cx="0" cy="0"/>
          <a:chOff x="0" y="0"/>
          <a:chExt cx="0" cy="0"/>
        </a:xfrm>
      </p:grpSpPr>
      <p:pic>
        <p:nvPicPr>
          <p:cNvPr id="2" name="Obrázek 1"/>
          <p:cNvPicPr>
            <a:picLocks noChangeAspect="1"/>
          </p:cNvPicPr>
          <p:nvPr userDrawn="1"/>
        </p:nvPicPr>
        <p:blipFill rotWithShape="1">
          <a:blip r:embed="rId2">
            <a:extLst>
              <a:ext uri="{28A0092B-C50C-407E-A947-70E740481C1C}">
                <a14:useLocalDpi xmlns:a14="http://schemas.microsoft.com/office/drawing/2010/main" val="0"/>
              </a:ext>
            </a:extLst>
          </a:blip>
          <a:srcRect l="27563" t="450" r="33397" b="-450"/>
          <a:stretch/>
        </p:blipFill>
        <p:spPr>
          <a:xfrm>
            <a:off x="91490" y="57178"/>
            <a:ext cx="2641662" cy="5074865"/>
          </a:xfrm>
          <a:prstGeom prst="rect">
            <a:avLst/>
          </a:prstGeom>
        </p:spPr>
      </p:pic>
      <p:sp>
        <p:nvSpPr>
          <p:cNvPr id="3" name="Rectangle 28"/>
          <p:cNvSpPr/>
          <p:nvPr userDrawn="1"/>
        </p:nvSpPr>
        <p:spPr>
          <a:xfrm>
            <a:off x="0" y="0"/>
            <a:ext cx="9144000" cy="51435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6" name="Obdélník 5"/>
          <p:cNvSpPr/>
          <p:nvPr userDrawn="1"/>
        </p:nvSpPr>
        <p:spPr>
          <a:xfrm>
            <a:off x="3337577" y="1108727"/>
            <a:ext cx="5806427" cy="91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cs-CZ"/>
          </a:p>
        </p:txBody>
      </p:sp>
      <p:sp>
        <p:nvSpPr>
          <p:cNvPr id="10" name="Nadpis 9"/>
          <p:cNvSpPr>
            <a:spLocks noGrp="1"/>
          </p:cNvSpPr>
          <p:nvPr>
            <p:ph type="title"/>
          </p:nvPr>
        </p:nvSpPr>
        <p:spPr>
          <a:xfrm>
            <a:off x="0" y="2949018"/>
            <a:ext cx="9144000" cy="720000"/>
          </a:xfrm>
        </p:spPr>
        <p:txBody>
          <a:bodyPr anchor="b" anchorCtr="0">
            <a:noAutofit/>
          </a:bodyPr>
          <a:lstStyle>
            <a:lvl1pPr>
              <a:defRPr sz="4400">
                <a:solidFill>
                  <a:schemeClr val="tx2"/>
                </a:solidFill>
                <a:effectLst>
                  <a:outerShdw blurRad="38100" dist="38100" dir="2700000" algn="tl">
                    <a:srgbClr val="000000">
                      <a:alpha val="43137"/>
                    </a:srgbClr>
                  </a:outerShdw>
                </a:effectLst>
              </a:defRPr>
            </a:lvl1pPr>
          </a:lstStyle>
          <a:p>
            <a:r>
              <a:rPr lang="cs-CZ" dirty="0"/>
              <a:t>Kliknutím lze upravit styl.</a:t>
            </a:r>
          </a:p>
        </p:txBody>
      </p:sp>
      <p:pic>
        <p:nvPicPr>
          <p:cNvPr id="11" name="Picture 3" descr="D:\Dropbox\FNOL\FNOL_Design manual\PPT\FNOL_logo.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6667" b="-16667"/>
          <a:stretch/>
        </p:blipFill>
        <p:spPr bwMode="auto">
          <a:xfrm>
            <a:off x="3611893" y="1272939"/>
            <a:ext cx="1887727" cy="6587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D:\Dropbox\FNOL\Kardiovaskularni centrum\LOGO\KKVC_FNOL_logo_CM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6590" b="-16590"/>
          <a:stretch/>
        </p:blipFill>
        <p:spPr bwMode="auto">
          <a:xfrm>
            <a:off x="7498048" y="1272940"/>
            <a:ext cx="1076523" cy="658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Dropbox\FNOL\Kardiovaskularni centrum\LOGO\UP_LF_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6718" b="-16718"/>
          <a:stretch/>
        </p:blipFill>
        <p:spPr bwMode="auto">
          <a:xfrm>
            <a:off x="5852149" y="1285947"/>
            <a:ext cx="1287465" cy="64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1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dpis +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4" name="Zástupný symbol pro obsah 3"/>
          <p:cNvSpPr>
            <a:spLocks noGrp="1"/>
          </p:cNvSpPr>
          <p:nvPr>
            <p:ph sz="quarter" idx="14"/>
          </p:nvPr>
        </p:nvSpPr>
        <p:spPr>
          <a:xfrm>
            <a:off x="457200" y="994429"/>
            <a:ext cx="8280000"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10"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6"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5" y="4705459"/>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5" y="4705459"/>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text 8"/>
          <p:cNvSpPr>
            <a:spLocks noGrp="1"/>
          </p:cNvSpPr>
          <p:nvPr>
            <p:ph type="body" sz="quarter" idx="15"/>
          </p:nvPr>
        </p:nvSpPr>
        <p:spPr>
          <a:xfrm>
            <a:off x="457201" y="4665599"/>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spTree>
    <p:extLst>
      <p:ext uri="{BB962C8B-B14F-4D97-AF65-F5344CB8AC3E}">
        <p14:creationId xmlns:p14="http://schemas.microsoft.com/office/powerpoint/2010/main" val="305535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9" name="Zástupný symbol pro text 8"/>
          <p:cNvSpPr>
            <a:spLocks noGrp="1"/>
          </p:cNvSpPr>
          <p:nvPr>
            <p:ph type="body" sz="quarter" idx="15"/>
          </p:nvPr>
        </p:nvSpPr>
        <p:spPr>
          <a:xfrm>
            <a:off x="457201" y="4665599"/>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pic>
        <p:nvPicPr>
          <p:cNvPr id="10"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6"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5" y="4705459"/>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5" y="4705459"/>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00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adpis +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4" name="Zástupný symbol pro obsah 3"/>
          <p:cNvSpPr>
            <a:spLocks noGrp="1"/>
          </p:cNvSpPr>
          <p:nvPr>
            <p:ph sz="quarter" idx="14"/>
          </p:nvPr>
        </p:nvSpPr>
        <p:spPr>
          <a:xfrm>
            <a:off x="457202" y="994429"/>
            <a:ext cx="4004215"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0" name="Zástupný symbol pro obsah 3"/>
          <p:cNvSpPr>
            <a:spLocks noGrp="1"/>
          </p:cNvSpPr>
          <p:nvPr>
            <p:ph sz="quarter" idx="16"/>
          </p:nvPr>
        </p:nvSpPr>
        <p:spPr>
          <a:xfrm>
            <a:off x="4754880" y="994429"/>
            <a:ext cx="4004215"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2"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6"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5" y="4705459"/>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5" y="4705459"/>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ástupný symbol pro text 8"/>
          <p:cNvSpPr>
            <a:spLocks noGrp="1"/>
          </p:cNvSpPr>
          <p:nvPr>
            <p:ph type="body" sz="quarter" idx="15"/>
          </p:nvPr>
        </p:nvSpPr>
        <p:spPr>
          <a:xfrm>
            <a:off x="457201" y="4665599"/>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spTree>
    <p:extLst>
      <p:ext uri="{BB962C8B-B14F-4D97-AF65-F5344CB8AC3E}">
        <p14:creationId xmlns:p14="http://schemas.microsoft.com/office/powerpoint/2010/main" val="122472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adpis + 2 obsahy">
    <p:spTree>
      <p:nvGrpSpPr>
        <p:cNvPr id="1" name=""/>
        <p:cNvGrpSpPr/>
        <p:nvPr/>
      </p:nvGrpSpPr>
      <p:grpSpPr>
        <a:xfrm>
          <a:off x="0" y="0"/>
          <a:ext cx="0" cy="0"/>
          <a:chOff x="0" y="0"/>
          <a:chExt cx="0" cy="0"/>
        </a:xfrm>
      </p:grpSpPr>
      <p:sp>
        <p:nvSpPr>
          <p:cNvPr id="4" name="Zástupný symbol pro obsah 3"/>
          <p:cNvSpPr>
            <a:spLocks noGrp="1"/>
          </p:cNvSpPr>
          <p:nvPr>
            <p:ph sz="quarter" idx="14"/>
          </p:nvPr>
        </p:nvSpPr>
        <p:spPr>
          <a:xfrm>
            <a:off x="457202" y="994429"/>
            <a:ext cx="4004215" cy="468000"/>
          </a:xfrm>
        </p:spPr>
        <p:txBody>
          <a:bodyPr/>
          <a:lstStyle>
            <a:lvl1pPr marL="0" indent="0" algn="ctr">
              <a:buFont typeface="Arial" pitchFamily="34" charset="0"/>
              <a:buNone/>
              <a:defRPr sz="2400" b="1">
                <a:solidFill>
                  <a:schemeClr val="tx2"/>
                </a:solidFill>
              </a:defRPr>
            </a:lvl1pPr>
            <a:lvl2pPr marL="268287" indent="0" algn="l">
              <a:buFont typeface="Arial" pitchFamily="34" charset="0"/>
              <a:buNone/>
              <a:defRPr sz="2400">
                <a:solidFill>
                  <a:schemeClr val="tx2"/>
                </a:solidFill>
              </a:defRPr>
            </a:lvl2pPr>
            <a:lvl3pPr marL="536575" indent="0" algn="l">
              <a:buFont typeface="Arial" pitchFamily="34" charset="0"/>
              <a:buNone/>
              <a:defRPr sz="2000">
                <a:solidFill>
                  <a:schemeClr val="tx2"/>
                </a:solidFill>
              </a:defRPr>
            </a:lvl3pPr>
            <a:lvl4pPr marL="804862" indent="0" algn="l">
              <a:buFont typeface="Arial" pitchFamily="34" charset="0"/>
              <a:buNone/>
              <a:tabLst/>
              <a:defRPr sz="1800">
                <a:solidFill>
                  <a:schemeClr val="tx2"/>
                </a:solidFill>
              </a:defRPr>
            </a:lvl4pPr>
            <a:lvl5pPr marL="1073150" indent="0" algn="l">
              <a:buFont typeface="Arial" pitchFamily="34" charset="0"/>
              <a:buNone/>
              <a:defRPr sz="1700">
                <a:solidFill>
                  <a:schemeClr val="tx2"/>
                </a:solidFill>
              </a:defRPr>
            </a:lvl5pPr>
          </a:lstStyle>
          <a:p>
            <a:pPr lvl="0"/>
            <a:r>
              <a:rPr lang="cs-CZ" dirty="0"/>
              <a:t>Kliknutím lze upravit styly předlohy textu</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0" name="Zástupný symbol pro obsah 3"/>
          <p:cNvSpPr>
            <a:spLocks noGrp="1"/>
          </p:cNvSpPr>
          <p:nvPr>
            <p:ph sz="quarter" idx="16"/>
          </p:nvPr>
        </p:nvSpPr>
        <p:spPr>
          <a:xfrm>
            <a:off x="4754880" y="994429"/>
            <a:ext cx="4004215" cy="468000"/>
          </a:xfrm>
        </p:spPr>
        <p:txBody>
          <a:bodyPr/>
          <a:lstStyle>
            <a:lvl1pPr marL="0" indent="0" algn="ctr">
              <a:buFont typeface="Arial" pitchFamily="34" charset="0"/>
              <a:buNone/>
              <a:defRPr sz="2400" b="1">
                <a:solidFill>
                  <a:schemeClr val="tx2"/>
                </a:solidFill>
              </a:defRPr>
            </a:lvl1pPr>
            <a:lvl2pPr marL="536575" indent="-268288" algn="l">
              <a:buFont typeface="Arial" pitchFamily="34" charset="0"/>
              <a:buChar char="•"/>
              <a:defRPr sz="2400">
                <a:solidFill>
                  <a:schemeClr val="tx2"/>
                </a:solidFill>
              </a:defRPr>
            </a:lvl2pPr>
            <a:lvl3pPr marL="804863" indent="-268288" algn="l">
              <a:buFont typeface="Arial" pitchFamily="34" charset="0"/>
              <a:buChar char="•"/>
              <a:defRPr sz="2000">
                <a:solidFill>
                  <a:schemeClr val="tx2"/>
                </a:solidFill>
              </a:defRPr>
            </a:lvl3pPr>
            <a:lvl4pPr marL="1073150" indent="-268288" algn="l">
              <a:buFont typeface="Arial" pitchFamily="34" charset="0"/>
              <a:buChar char="•"/>
              <a:tabLst/>
              <a:defRPr sz="1800">
                <a:solidFill>
                  <a:schemeClr val="tx2"/>
                </a:solidFill>
              </a:defRPr>
            </a:lvl4pPr>
            <a:lvl5pPr marL="1258888" indent="-185738" algn="l">
              <a:buFont typeface="Arial" pitchFamily="34" charset="0"/>
              <a:buChar char="•"/>
              <a:defRPr sz="1700">
                <a:solidFill>
                  <a:schemeClr val="tx2"/>
                </a:solidFill>
              </a:defRPr>
            </a:lvl5pPr>
          </a:lstStyle>
          <a:p>
            <a:pPr lvl="0"/>
            <a:r>
              <a:rPr lang="cs-CZ" dirty="0"/>
              <a:t>Kliknutím lze upravit styly předlohy textu</a:t>
            </a:r>
          </a:p>
        </p:txBody>
      </p:sp>
      <p:pic>
        <p:nvPicPr>
          <p:cNvPr id="12"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6"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5" y="4705459"/>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5" y="4705459"/>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ástupný symbol pro text 8"/>
          <p:cNvSpPr>
            <a:spLocks noGrp="1"/>
          </p:cNvSpPr>
          <p:nvPr>
            <p:ph type="body" sz="quarter" idx="15"/>
          </p:nvPr>
        </p:nvSpPr>
        <p:spPr>
          <a:xfrm>
            <a:off x="457201" y="4665599"/>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sp>
        <p:nvSpPr>
          <p:cNvPr id="6" name="Zástupný symbol pro obsah 5"/>
          <p:cNvSpPr>
            <a:spLocks noGrp="1"/>
          </p:cNvSpPr>
          <p:nvPr>
            <p:ph sz="quarter" idx="17"/>
          </p:nvPr>
        </p:nvSpPr>
        <p:spPr>
          <a:xfrm>
            <a:off x="457199" y="1474482"/>
            <a:ext cx="4003200" cy="3132000"/>
          </a:xfrm>
        </p:spPr>
        <p:txBody>
          <a:bodyPr/>
          <a:lstStyle>
            <a:lvl1pPr marL="457200" indent="-457200">
              <a:buFont typeface="Arial" panose="020B0604020202020204" pitchFamily="34" charset="0"/>
              <a:buChar char="•"/>
              <a:defRPr/>
            </a:lvl1pPr>
            <a:lvl2pPr marL="726945" indent="-342900">
              <a:buFont typeface="Arial" panose="020B0604020202020204" pitchFamily="34" charset="0"/>
              <a:buChar char="•"/>
              <a:defRPr/>
            </a:lvl2pPr>
            <a:lvl3pPr marL="1053840" indent="-285750">
              <a:buFont typeface="Arial" panose="020B0604020202020204" pitchFamily="34" charset="0"/>
              <a:buChar char="•"/>
              <a:defRPr/>
            </a:lvl3pPr>
            <a:lvl4pPr marL="1437885" indent="-285750">
              <a:buFont typeface="Arial" panose="020B0604020202020204" pitchFamily="34" charset="0"/>
              <a:buChar char="•"/>
              <a:defRPr/>
            </a:lvl4pPr>
            <a:lvl5pPr marL="1821930" indent="-285750">
              <a:buFont typeface="Arial" panose="020B0604020202020204" pitchFamily="34" charset="0"/>
              <a:buChar cha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5"/>
          <p:cNvSpPr>
            <a:spLocks noGrp="1"/>
          </p:cNvSpPr>
          <p:nvPr>
            <p:ph sz="quarter" idx="18"/>
          </p:nvPr>
        </p:nvSpPr>
        <p:spPr>
          <a:xfrm>
            <a:off x="4754878" y="1474482"/>
            <a:ext cx="4003200" cy="3132000"/>
          </a:xfrm>
        </p:spPr>
        <p:txBody>
          <a:bodyPr/>
          <a:lstStyle>
            <a:lvl1pPr marL="457200" indent="-457200">
              <a:buFont typeface="Arial" panose="020B0604020202020204" pitchFamily="34" charset="0"/>
              <a:buChar char="•"/>
              <a:defRPr/>
            </a:lvl1pPr>
            <a:lvl2pPr marL="726945" indent="-342900">
              <a:buFont typeface="Arial" panose="020B0604020202020204" pitchFamily="34" charset="0"/>
              <a:buChar char="•"/>
              <a:defRPr/>
            </a:lvl2pPr>
            <a:lvl3pPr marL="1053840" indent="-285750">
              <a:buFont typeface="Arial" panose="020B0604020202020204" pitchFamily="34" charset="0"/>
              <a:buChar char="•"/>
              <a:defRPr/>
            </a:lvl3pPr>
            <a:lvl4pPr marL="1437885" indent="-285750">
              <a:buFont typeface="Arial" panose="020B0604020202020204" pitchFamily="34" charset="0"/>
              <a:buChar char="•"/>
              <a:defRPr/>
            </a:lvl4pPr>
            <a:lvl5pPr marL="1821930" indent="-285750">
              <a:buFont typeface="Arial" panose="020B0604020202020204" pitchFamily="34" charset="0"/>
              <a:buChar char="•"/>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6"/>
          <p:cNvSpPr>
            <a:spLocks noGrp="1"/>
          </p:cNvSpPr>
          <p:nvPr>
            <p:ph type="title"/>
          </p:nvPr>
        </p:nvSpPr>
        <p:spPr/>
        <p:txBody>
          <a:bodyPr/>
          <a:lstStyle/>
          <a:p>
            <a:r>
              <a:rPr lang="cs-CZ" dirty="0"/>
              <a:t>Kliknutím lze upravit styl.</a:t>
            </a:r>
          </a:p>
        </p:txBody>
      </p:sp>
    </p:spTree>
    <p:extLst>
      <p:ext uri="{BB962C8B-B14F-4D97-AF65-F5344CB8AC3E}">
        <p14:creationId xmlns:p14="http://schemas.microsoft.com/office/powerpoint/2010/main" val="409718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ez nadpisu">
    <p:spTree>
      <p:nvGrpSpPr>
        <p:cNvPr id="1" name=""/>
        <p:cNvGrpSpPr/>
        <p:nvPr/>
      </p:nvGrpSpPr>
      <p:grpSpPr>
        <a:xfrm>
          <a:off x="0" y="0"/>
          <a:ext cx="0" cy="0"/>
          <a:chOff x="0" y="0"/>
          <a:chExt cx="0" cy="0"/>
        </a:xfrm>
      </p:grpSpPr>
      <p:sp>
        <p:nvSpPr>
          <p:cNvPr id="4" name="Zástupný symbol pro obsah 3"/>
          <p:cNvSpPr>
            <a:spLocks noGrp="1"/>
          </p:cNvSpPr>
          <p:nvPr>
            <p:ph sz="quarter" idx="14"/>
          </p:nvPr>
        </p:nvSpPr>
        <p:spPr>
          <a:xfrm>
            <a:off x="457200" y="308636"/>
            <a:ext cx="8280000" cy="4294865"/>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11"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6"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5" y="4705459"/>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5" y="4705459"/>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text 8"/>
          <p:cNvSpPr>
            <a:spLocks noGrp="1"/>
          </p:cNvSpPr>
          <p:nvPr>
            <p:ph type="body" sz="quarter" idx="15"/>
          </p:nvPr>
        </p:nvSpPr>
        <p:spPr>
          <a:xfrm>
            <a:off x="457201" y="4665599"/>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spTree>
    <p:extLst>
      <p:ext uri="{BB962C8B-B14F-4D97-AF65-F5344CB8AC3E}">
        <p14:creationId xmlns:p14="http://schemas.microsoft.com/office/powerpoint/2010/main" val="111677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9144000" cy="5143500"/>
          </a:xfrm>
        </p:spPr>
        <p:txBody>
          <a:bodyPr anchor="ctr" anchorCtr="0"/>
          <a:lstStyle>
            <a:lvl1pPr algn="ctr">
              <a:defRPr/>
            </a:lvl1pPr>
          </a:lstStyle>
          <a:p>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a:t>Klepnutím lze upravit styl předlohy nadpisů.</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8072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377209"/>
            <a:ext cx="8229555" cy="457200"/>
          </a:xfrm>
          <a:prstGeom prst="rect">
            <a:avLst/>
          </a:prstGeom>
        </p:spPr>
        <p:txBody>
          <a:bodyPr vert="horz" lIns="51206" tIns="25603" rIns="51206" bIns="25603" rtlCol="0" anchor="ctr">
            <a:normAutofit/>
          </a:bodyPr>
          <a:lstStyle/>
          <a:p>
            <a:r>
              <a:rPr lang="en-US" dirty="0"/>
              <a:t>Click to edit Master title style</a:t>
            </a:r>
          </a:p>
        </p:txBody>
      </p:sp>
      <p:sp>
        <p:nvSpPr>
          <p:cNvPr id="3" name="Text Placeholder 2"/>
          <p:cNvSpPr>
            <a:spLocks noGrp="1"/>
          </p:cNvSpPr>
          <p:nvPr>
            <p:ph type="body" idx="1"/>
          </p:nvPr>
        </p:nvSpPr>
        <p:spPr>
          <a:xfrm>
            <a:off x="457200" y="994428"/>
            <a:ext cx="8229600" cy="3634700"/>
          </a:xfrm>
          <a:prstGeom prst="rect">
            <a:avLst/>
          </a:prstGeom>
        </p:spPr>
        <p:txBody>
          <a:bodyPr vert="horz" lIns="51206" tIns="25603" rIns="51206" bIns="25603" rtlCol="0">
            <a:noAutofit/>
          </a:bodyPr>
          <a:lstStyle/>
          <a:p>
            <a:pPr lvl="0"/>
            <a:endParaRPr lang="en-US" dirty="0"/>
          </a:p>
        </p:txBody>
      </p:sp>
      <p:sp>
        <p:nvSpPr>
          <p:cNvPr id="4" name="Date Placeholder 3"/>
          <p:cNvSpPr>
            <a:spLocks noGrp="1"/>
          </p:cNvSpPr>
          <p:nvPr>
            <p:ph type="dt" sz="half" idx="2"/>
          </p:nvPr>
        </p:nvSpPr>
        <p:spPr>
          <a:xfrm>
            <a:off x="457246" y="4766287"/>
            <a:ext cx="1828800" cy="273844"/>
          </a:xfrm>
          <a:prstGeom prst="rect">
            <a:avLst/>
          </a:prstGeom>
        </p:spPr>
        <p:txBody>
          <a:bodyPr vert="horz" lIns="51206" tIns="25603" rIns="51206" bIns="25603" rtlCol="0" anchor="ctr"/>
          <a:lstStyle>
            <a:lvl1pPr algn="l">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00400" y="4766287"/>
            <a:ext cx="2743200" cy="273844"/>
          </a:xfrm>
          <a:prstGeom prst="rect">
            <a:avLst/>
          </a:prstGeom>
        </p:spPr>
        <p:txBody>
          <a:bodyPr vert="horz" lIns="51206" tIns="25603" rIns="51206" bIns="25603"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57955" y="4766287"/>
            <a:ext cx="1828800" cy="273844"/>
          </a:xfrm>
          <a:prstGeom prst="rect">
            <a:avLst/>
          </a:prstGeom>
        </p:spPr>
        <p:txBody>
          <a:bodyPr vert="horz" lIns="51206" tIns="25603" rIns="51206" bIns="25603" rtlCol="0" anchor="ctr"/>
          <a:lstStyle>
            <a:lvl1pPr algn="r">
              <a:defRPr sz="1000">
                <a:solidFill>
                  <a:schemeClr val="tx1">
                    <a:tint val="75000"/>
                  </a:schemeClr>
                </a:solidFill>
              </a:defRPr>
            </a:lvl1pPr>
          </a:lstStyle>
          <a:p>
            <a:fld id="{16399E18-6253-43FE-B52C-251CEB3AE2C1}" type="slidenum">
              <a:rPr lang="en-US" smtClean="0"/>
              <a:t>‹#›</a:t>
            </a:fld>
            <a:endParaRPr lang="en-US"/>
          </a:p>
        </p:txBody>
      </p:sp>
      <p:sp>
        <p:nvSpPr>
          <p:cNvPr id="8"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16" name="Picture 2" descr="D:\Dropbox\FNOL\Kardiovaskularni centrum\LOGO\KKVC_FNOL_logo_CMYK.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t="-16679" b="-16679"/>
          <a:stretch/>
        </p:blipFill>
        <p:spPr bwMode="auto">
          <a:xfrm>
            <a:off x="5029196"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9"/>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750765" y="4705459"/>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Obrázek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975235" y="4705459"/>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731" r:id="rId2"/>
    <p:sldLayoutId id="2147483727" r:id="rId3"/>
    <p:sldLayoutId id="2147483730" r:id="rId4"/>
    <p:sldLayoutId id="2147483729" r:id="rId5"/>
    <p:sldLayoutId id="2147483807" r:id="rId6"/>
    <p:sldLayoutId id="2147483728" r:id="rId7"/>
    <p:sldLayoutId id="2147483675" r:id="rId8"/>
    <p:sldLayoutId id="2147483801" r:id="rId9"/>
  </p:sldLayoutIdLst>
  <p:hf sldNum="0" hdr="0" ftr="0" dt="0"/>
  <p:txStyles>
    <p:titleStyle>
      <a:lvl1pPr algn="ctr" defTabSz="768090" rtl="0" eaLnBrk="1" latinLnBrk="0" hangingPunct="1">
        <a:lnSpc>
          <a:spcPct val="90000"/>
        </a:lnSpc>
        <a:spcBef>
          <a:spcPct val="0"/>
        </a:spcBef>
        <a:buNone/>
        <a:defRPr sz="3200" b="1" kern="1200">
          <a:solidFill>
            <a:schemeClr val="tx2"/>
          </a:solidFill>
          <a:effectLst>
            <a:outerShdw blurRad="38100" dist="38100" dir="2700000" algn="tl">
              <a:srgbClr val="000000">
                <a:alpha val="43137"/>
              </a:srgbClr>
            </a:outerShdw>
          </a:effectLst>
          <a:latin typeface="+mj-lt"/>
          <a:ea typeface="+mj-ea"/>
          <a:cs typeface="+mj-cs"/>
        </a:defRPr>
      </a:lvl1pPr>
    </p:titleStyle>
    <p:bodyStyle>
      <a:lvl1pPr marL="0" indent="0" algn="l" defTabSz="768090" rtl="0" eaLnBrk="1" latinLnBrk="0" hangingPunct="1">
        <a:lnSpc>
          <a:spcPct val="90000"/>
        </a:lnSpc>
        <a:spcBef>
          <a:spcPts val="840"/>
        </a:spcBef>
        <a:buFont typeface="Arial" panose="020B0604020202020204" pitchFamily="34" charset="0"/>
        <a:buNone/>
        <a:defRPr sz="2800" kern="1200">
          <a:solidFill>
            <a:schemeClr val="tx1"/>
          </a:solidFill>
          <a:latin typeface="+mn-lt"/>
          <a:ea typeface="+mn-ea"/>
          <a:cs typeface="+mn-cs"/>
        </a:defRPr>
      </a:lvl1pPr>
      <a:lvl2pPr marL="384045" indent="0" algn="l" defTabSz="768090" rtl="0" eaLnBrk="1" latinLnBrk="0" hangingPunct="1">
        <a:lnSpc>
          <a:spcPct val="90000"/>
        </a:lnSpc>
        <a:spcBef>
          <a:spcPts val="420"/>
        </a:spcBef>
        <a:buFont typeface="Arial" panose="020B0604020202020204" pitchFamily="34" charset="0"/>
        <a:buNone/>
        <a:defRPr sz="2000" kern="1200">
          <a:solidFill>
            <a:schemeClr val="tx1"/>
          </a:solidFill>
          <a:latin typeface="+mn-lt"/>
          <a:ea typeface="+mn-ea"/>
          <a:cs typeface="+mn-cs"/>
        </a:defRPr>
      </a:lvl2pPr>
      <a:lvl3pPr marL="768090" indent="0" algn="l" defTabSz="768090" rtl="0" eaLnBrk="1" latinLnBrk="0" hangingPunct="1">
        <a:lnSpc>
          <a:spcPct val="90000"/>
        </a:lnSpc>
        <a:spcBef>
          <a:spcPts val="420"/>
        </a:spcBef>
        <a:buFont typeface="Arial" panose="020B0604020202020204" pitchFamily="34" charset="0"/>
        <a:buNone/>
        <a:defRPr sz="1700" kern="1200">
          <a:solidFill>
            <a:schemeClr val="tx1"/>
          </a:solidFill>
          <a:latin typeface="+mn-lt"/>
          <a:ea typeface="+mn-ea"/>
          <a:cs typeface="+mn-cs"/>
        </a:defRPr>
      </a:lvl3pPr>
      <a:lvl4pPr marL="1152135" indent="0" algn="l" defTabSz="768090" rtl="0" eaLnBrk="1" latinLnBrk="0" hangingPunct="1">
        <a:lnSpc>
          <a:spcPct val="90000"/>
        </a:lnSpc>
        <a:spcBef>
          <a:spcPts val="420"/>
        </a:spcBef>
        <a:buFont typeface="Arial" panose="020B0604020202020204" pitchFamily="34" charset="0"/>
        <a:buNone/>
        <a:defRPr sz="1500" kern="1200">
          <a:solidFill>
            <a:schemeClr val="tx1"/>
          </a:solidFill>
          <a:latin typeface="+mn-lt"/>
          <a:ea typeface="+mn-ea"/>
          <a:cs typeface="+mn-cs"/>
        </a:defRPr>
      </a:lvl4pPr>
      <a:lvl5pPr marL="1536180" indent="0" algn="l" defTabSz="768090" rtl="0" eaLnBrk="1" latinLnBrk="0" hangingPunct="1">
        <a:lnSpc>
          <a:spcPct val="90000"/>
        </a:lnSpc>
        <a:spcBef>
          <a:spcPts val="420"/>
        </a:spcBef>
        <a:buFont typeface="Arial" panose="020B0604020202020204" pitchFamily="34" charset="0"/>
        <a:buNone/>
        <a:defRPr sz="1500" kern="1200">
          <a:solidFill>
            <a:schemeClr val="tx1"/>
          </a:solidFill>
          <a:latin typeface="+mn-lt"/>
          <a:ea typeface="+mn-ea"/>
          <a:cs typeface="+mn-cs"/>
        </a:defRPr>
      </a:lvl5pPr>
      <a:lvl6pPr marL="2112247"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292"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337"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382"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8090" rtl="0" eaLnBrk="1" latinLnBrk="0" hangingPunct="1">
        <a:defRPr sz="1500" kern="1200">
          <a:solidFill>
            <a:schemeClr val="tx1"/>
          </a:solidFill>
          <a:latin typeface="+mn-lt"/>
          <a:ea typeface="+mn-ea"/>
          <a:cs typeface="+mn-cs"/>
        </a:defRPr>
      </a:lvl1pPr>
      <a:lvl2pPr marL="384045" algn="l" defTabSz="768090" rtl="0" eaLnBrk="1" latinLnBrk="0" hangingPunct="1">
        <a:defRPr sz="1500" kern="1200">
          <a:solidFill>
            <a:schemeClr val="tx1"/>
          </a:solidFill>
          <a:latin typeface="+mn-lt"/>
          <a:ea typeface="+mn-ea"/>
          <a:cs typeface="+mn-cs"/>
        </a:defRPr>
      </a:lvl2pPr>
      <a:lvl3pPr marL="768090" algn="l" defTabSz="768090" rtl="0" eaLnBrk="1" latinLnBrk="0" hangingPunct="1">
        <a:defRPr sz="1500" kern="1200">
          <a:solidFill>
            <a:schemeClr val="tx1"/>
          </a:solidFill>
          <a:latin typeface="+mn-lt"/>
          <a:ea typeface="+mn-ea"/>
          <a:cs typeface="+mn-cs"/>
        </a:defRPr>
      </a:lvl3pPr>
      <a:lvl4pPr marL="1152135" algn="l" defTabSz="768090" rtl="0" eaLnBrk="1" latinLnBrk="0" hangingPunct="1">
        <a:defRPr sz="1500" kern="1200">
          <a:solidFill>
            <a:schemeClr val="tx1"/>
          </a:solidFill>
          <a:latin typeface="+mn-lt"/>
          <a:ea typeface="+mn-ea"/>
          <a:cs typeface="+mn-cs"/>
        </a:defRPr>
      </a:lvl4pPr>
      <a:lvl5pPr marL="1536180" algn="l" defTabSz="768090" rtl="0" eaLnBrk="1" latinLnBrk="0" hangingPunct="1">
        <a:defRPr sz="1500" kern="1200">
          <a:solidFill>
            <a:schemeClr val="tx1"/>
          </a:solidFill>
          <a:latin typeface="+mn-lt"/>
          <a:ea typeface="+mn-ea"/>
          <a:cs typeface="+mn-cs"/>
        </a:defRPr>
      </a:lvl5pPr>
      <a:lvl6pPr marL="1920225" algn="l" defTabSz="768090" rtl="0" eaLnBrk="1" latinLnBrk="0" hangingPunct="1">
        <a:defRPr sz="1500" kern="1200">
          <a:solidFill>
            <a:schemeClr val="tx1"/>
          </a:solidFill>
          <a:latin typeface="+mn-lt"/>
          <a:ea typeface="+mn-ea"/>
          <a:cs typeface="+mn-cs"/>
        </a:defRPr>
      </a:lvl6pPr>
      <a:lvl7pPr marL="2304270" algn="l" defTabSz="768090" rtl="0" eaLnBrk="1" latinLnBrk="0" hangingPunct="1">
        <a:defRPr sz="1500" kern="1200">
          <a:solidFill>
            <a:schemeClr val="tx1"/>
          </a:solidFill>
          <a:latin typeface="+mn-lt"/>
          <a:ea typeface="+mn-ea"/>
          <a:cs typeface="+mn-cs"/>
        </a:defRPr>
      </a:lvl7pPr>
      <a:lvl8pPr marL="2688315" algn="l" defTabSz="768090" rtl="0" eaLnBrk="1" latinLnBrk="0" hangingPunct="1">
        <a:defRPr sz="1500" kern="1200">
          <a:solidFill>
            <a:schemeClr val="tx1"/>
          </a:solidFill>
          <a:latin typeface="+mn-lt"/>
          <a:ea typeface="+mn-ea"/>
          <a:cs typeface="+mn-cs"/>
        </a:defRPr>
      </a:lvl8pPr>
      <a:lvl9pPr marL="3072359" algn="l" defTabSz="76809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hyperlink" Target="http://www.sukl.cz/modules/medication/detail.php?code=0029328&amp;tab=price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10.xml"/><Relationship Id="rId16"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clinicaltrials.gov/ct2/show/NCT01895777"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clinicaltrials.gov/ct2/show/NCT02197416?term=Dabigatran+Etexilate&amp;age=0&amp;phase=2&amp;rank=2"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2949018"/>
            <a:ext cx="9144000" cy="720000"/>
          </a:xfrm>
        </p:spPr>
        <p:txBody>
          <a:bodyPr/>
          <a:lstStyle/>
          <a:p>
            <a:r>
              <a:rPr lang="cs-CZ" sz="4000" dirty="0"/>
              <a:t>Novinky v antikoagulační terapii pro běžnou klinickou praxi</a:t>
            </a:r>
            <a:endParaRPr lang="en-GB" sz="4000" noProof="0" dirty="0"/>
          </a:p>
        </p:txBody>
      </p:sp>
      <p:sp>
        <p:nvSpPr>
          <p:cNvPr id="7" name="Zástupný symbol pro text 6"/>
          <p:cNvSpPr>
            <a:spLocks noGrp="1"/>
          </p:cNvSpPr>
          <p:nvPr>
            <p:ph type="body" sz="quarter" idx="10"/>
          </p:nvPr>
        </p:nvSpPr>
        <p:spPr/>
        <p:txBody>
          <a:bodyPr/>
          <a:lstStyle/>
          <a:p>
            <a:r>
              <a:rPr lang="cs-CZ" dirty="0"/>
              <a:t>Miloš Táborský</a:t>
            </a:r>
          </a:p>
          <a:p>
            <a:r>
              <a:rPr lang="cs-CZ" dirty="0"/>
              <a:t>Výroční kongres ČAAMK, Olomouc 17.1.2020</a:t>
            </a:r>
          </a:p>
        </p:txBody>
      </p:sp>
    </p:spTree>
    <p:extLst>
      <p:ext uri="{BB962C8B-B14F-4D97-AF65-F5344CB8AC3E}">
        <p14:creationId xmlns:p14="http://schemas.microsoft.com/office/powerpoint/2010/main" val="158833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DE83B-BD59-4047-ACFE-8E8B019DD7EF}"/>
              </a:ext>
            </a:extLst>
          </p:cNvPr>
          <p:cNvSpPr>
            <a:spLocks noGrp="1"/>
          </p:cNvSpPr>
          <p:nvPr>
            <p:ph type="title"/>
          </p:nvPr>
        </p:nvSpPr>
        <p:spPr/>
        <p:txBody>
          <a:bodyPr>
            <a:normAutofit fontScale="90000"/>
          </a:bodyPr>
          <a:lstStyle/>
          <a:p>
            <a:r>
              <a:rPr lang="cs-CZ" dirty="0">
                <a:effectLst/>
              </a:rPr>
              <a:t>Testy vhodné k vyšetření hemostázy – normální hodnoty pro dospělé II</a:t>
            </a:r>
            <a:endParaRPr lang="cs-CZ" dirty="0"/>
          </a:p>
        </p:txBody>
      </p:sp>
      <p:sp>
        <p:nvSpPr>
          <p:cNvPr id="5" name="Zástupný symbol pro text 4"/>
          <p:cNvSpPr>
            <a:spLocks noGrp="1"/>
          </p:cNvSpPr>
          <p:nvPr>
            <p:ph type="body" sz="quarter" idx="15"/>
          </p:nvPr>
        </p:nvSpPr>
        <p:spPr/>
        <p:txBody>
          <a:bodyPr/>
          <a:lstStyle/>
          <a:p>
            <a:endParaRPr lang="cs-CZ"/>
          </a:p>
        </p:txBody>
      </p:sp>
      <p:graphicFrame>
        <p:nvGraphicFramePr>
          <p:cNvPr id="7" name="Zástupný symbol pro obsah 6"/>
          <p:cNvGraphicFramePr>
            <a:graphicFrameLocks noGrp="1"/>
          </p:cNvGraphicFramePr>
          <p:nvPr>
            <p:ph sz="quarter" idx="14"/>
            <p:extLst>
              <p:ext uri="{D42A27DB-BD31-4B8C-83A1-F6EECF244321}">
                <p14:modId xmlns:p14="http://schemas.microsoft.com/office/powerpoint/2010/main" val="1455305852"/>
              </p:ext>
            </p:extLst>
          </p:nvPr>
        </p:nvGraphicFramePr>
        <p:xfrm>
          <a:off x="157530" y="993775"/>
          <a:ext cx="8828941" cy="3368040"/>
        </p:xfrm>
        <a:graphic>
          <a:graphicData uri="http://schemas.openxmlformats.org/drawingml/2006/table">
            <a:tbl>
              <a:tblPr firstRow="1" firstCol="1" bandRow="1">
                <a:tableStyleId>{5C22544A-7EE6-4342-B048-85BDC9FD1C3A}</a:tableStyleId>
              </a:tblPr>
              <a:tblGrid>
                <a:gridCol w="3372879">
                  <a:extLst>
                    <a:ext uri="{9D8B030D-6E8A-4147-A177-3AD203B41FA5}">
                      <a16:colId xmlns:a16="http://schemas.microsoft.com/office/drawing/2014/main" val="20000"/>
                    </a:ext>
                  </a:extLst>
                </a:gridCol>
                <a:gridCol w="1794544">
                  <a:extLst>
                    <a:ext uri="{9D8B030D-6E8A-4147-A177-3AD203B41FA5}">
                      <a16:colId xmlns:a16="http://schemas.microsoft.com/office/drawing/2014/main" val="20001"/>
                    </a:ext>
                  </a:extLst>
                </a:gridCol>
                <a:gridCol w="1304828">
                  <a:extLst>
                    <a:ext uri="{9D8B030D-6E8A-4147-A177-3AD203B41FA5}">
                      <a16:colId xmlns:a16="http://schemas.microsoft.com/office/drawing/2014/main" val="20002"/>
                    </a:ext>
                  </a:extLst>
                </a:gridCol>
                <a:gridCol w="2356690">
                  <a:extLst>
                    <a:ext uri="{9D8B030D-6E8A-4147-A177-3AD203B41FA5}">
                      <a16:colId xmlns:a16="http://schemas.microsoft.com/office/drawing/2014/main" val="20003"/>
                    </a:ext>
                  </a:extLst>
                </a:gridCol>
              </a:tblGrid>
              <a:tr h="45751">
                <a:tc>
                  <a:txBody>
                    <a:bodyPr/>
                    <a:lstStyle/>
                    <a:p>
                      <a:pPr algn="ctr">
                        <a:lnSpc>
                          <a:spcPct val="100000"/>
                        </a:lnSpc>
                        <a:spcAft>
                          <a:spcPts val="0"/>
                        </a:spcAft>
                      </a:pPr>
                      <a:r>
                        <a:rPr lang="cs-CZ" sz="1200" dirty="0">
                          <a:effectLst/>
                        </a:rPr>
                        <a:t>METODA</a:t>
                      </a:r>
                      <a:endParaRPr lang="cs-CZ" sz="1400" dirty="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200">
                          <a:effectLst/>
                        </a:rPr>
                        <a:t>ODBĚR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200">
                          <a:effectLst/>
                        </a:rPr>
                        <a:t>JEDNOTKY</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200">
                          <a:effectLst/>
                        </a:rPr>
                        <a:t>REFERENČNÍ MEZE</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0"/>
                  </a:ext>
                </a:extLst>
              </a:tr>
              <a:tr h="0">
                <a:tc>
                  <a:txBody>
                    <a:bodyPr/>
                    <a:lstStyle/>
                    <a:p>
                      <a:pPr>
                        <a:lnSpc>
                          <a:spcPct val="100000"/>
                        </a:lnSpc>
                        <a:spcAft>
                          <a:spcPts val="0"/>
                        </a:spcAft>
                      </a:pPr>
                      <a:r>
                        <a:rPr lang="cs-CZ" sz="1100" dirty="0">
                          <a:effectLst/>
                        </a:rPr>
                        <a:t>MEA </a:t>
                      </a:r>
                      <a:r>
                        <a:rPr lang="cs-CZ" sz="1100" dirty="0" err="1">
                          <a:effectLst/>
                        </a:rPr>
                        <a:t>Multiplate</a:t>
                      </a:r>
                      <a:r>
                        <a:rPr lang="cs-CZ" sz="1100" dirty="0">
                          <a:effectLst/>
                        </a:rPr>
                        <a:t> </a:t>
                      </a:r>
                      <a:r>
                        <a:rPr lang="cs-CZ" sz="1100" dirty="0" err="1">
                          <a:effectLst/>
                        </a:rPr>
                        <a:t>ADPtest</a:t>
                      </a:r>
                      <a:endParaRPr lang="cs-CZ" sz="1400" dirty="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hirudinu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AU*min</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dirty="0">
                          <a:effectLst/>
                        </a:rPr>
                        <a:t>m 358 - 864, ž 485 - 1045</a:t>
                      </a:r>
                      <a:endParaRPr lang="cs-CZ" sz="1400" dirty="0">
                        <a:effectLst/>
                        <a:latin typeface="Calibri"/>
                        <a:ea typeface="Calibri"/>
                        <a:cs typeface="Times New Roman"/>
                      </a:endParaRPr>
                    </a:p>
                  </a:txBody>
                  <a:tcPr marL="24170" marR="24170" marT="0" marB="0" anchor="ctr"/>
                </a:tc>
                <a:extLst>
                  <a:ext uri="{0D108BD9-81ED-4DB2-BD59-A6C34878D82A}">
                    <a16:rowId xmlns:a16="http://schemas.microsoft.com/office/drawing/2014/main" val="10001"/>
                  </a:ext>
                </a:extLst>
              </a:tr>
              <a:tr h="0">
                <a:tc>
                  <a:txBody>
                    <a:bodyPr/>
                    <a:lstStyle/>
                    <a:p>
                      <a:pPr>
                        <a:lnSpc>
                          <a:spcPct val="100000"/>
                        </a:lnSpc>
                        <a:spcAft>
                          <a:spcPts val="0"/>
                        </a:spcAft>
                      </a:pPr>
                      <a:r>
                        <a:rPr lang="cs-CZ" sz="1100">
                          <a:effectLst/>
                        </a:rPr>
                        <a:t>MEA Multiplate ADPtest HS</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hirudinu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AU*min</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dirty="0">
                          <a:effectLst/>
                        </a:rPr>
                        <a:t>m 244 - 800, ž 379 - 935</a:t>
                      </a:r>
                      <a:endParaRPr lang="cs-CZ" sz="1400" dirty="0">
                        <a:effectLst/>
                        <a:latin typeface="Calibri"/>
                        <a:ea typeface="Calibri"/>
                        <a:cs typeface="Times New Roman"/>
                      </a:endParaRPr>
                    </a:p>
                  </a:txBody>
                  <a:tcPr marL="24170" marR="24170" marT="0" marB="0" anchor="ctr"/>
                </a:tc>
                <a:extLst>
                  <a:ext uri="{0D108BD9-81ED-4DB2-BD59-A6C34878D82A}">
                    <a16:rowId xmlns:a16="http://schemas.microsoft.com/office/drawing/2014/main" val="10002"/>
                  </a:ext>
                </a:extLst>
              </a:tr>
              <a:tr h="0">
                <a:tc>
                  <a:txBody>
                    <a:bodyPr/>
                    <a:lstStyle/>
                    <a:p>
                      <a:pPr>
                        <a:lnSpc>
                          <a:spcPct val="100000"/>
                        </a:lnSpc>
                        <a:spcAft>
                          <a:spcPts val="0"/>
                        </a:spcAft>
                      </a:pPr>
                      <a:r>
                        <a:rPr lang="cs-CZ" sz="1100">
                          <a:effectLst/>
                        </a:rPr>
                        <a:t>MEA Multiplate TRAPtest </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hirudinu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AU*min</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m 696 - 1172, ž 745 - 1287</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3"/>
                  </a:ext>
                </a:extLst>
              </a:tr>
              <a:tr h="0">
                <a:tc>
                  <a:txBody>
                    <a:bodyPr/>
                    <a:lstStyle/>
                    <a:p>
                      <a:pPr>
                        <a:lnSpc>
                          <a:spcPct val="100000"/>
                        </a:lnSpc>
                        <a:spcAft>
                          <a:spcPts val="0"/>
                        </a:spcAft>
                      </a:pPr>
                      <a:r>
                        <a:rPr lang="cs-CZ" sz="1100">
                          <a:effectLst/>
                        </a:rPr>
                        <a:t>MEA Multiplate ASPItest </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hirudinu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AU*min</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m 501 - 1029, ž 627 - 1151</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4"/>
                  </a:ext>
                </a:extLst>
              </a:tr>
              <a:tr h="0">
                <a:tc>
                  <a:txBody>
                    <a:bodyPr/>
                    <a:lstStyle/>
                    <a:p>
                      <a:pPr>
                        <a:lnSpc>
                          <a:spcPct val="100000"/>
                        </a:lnSpc>
                        <a:spcAft>
                          <a:spcPts val="0"/>
                        </a:spcAft>
                      </a:pPr>
                      <a:r>
                        <a:rPr lang="cs-CZ" sz="1100">
                          <a:effectLst/>
                        </a:rPr>
                        <a:t>MEA Multiplate ASPI ASA</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hirudinu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AU*min</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0 - 95</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5"/>
                  </a:ext>
                </a:extLst>
              </a:tr>
              <a:tr h="0">
                <a:tc>
                  <a:txBody>
                    <a:bodyPr/>
                    <a:lstStyle/>
                    <a:p>
                      <a:pPr>
                        <a:lnSpc>
                          <a:spcPct val="100000"/>
                        </a:lnSpc>
                        <a:spcAft>
                          <a:spcPts val="0"/>
                        </a:spcAft>
                      </a:pPr>
                      <a:r>
                        <a:rPr lang="cs-CZ" sz="1100">
                          <a:effectLst/>
                        </a:rPr>
                        <a:t>Koagulační faktory II., V., VII., IX., X., XI.</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70-120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6"/>
                  </a:ext>
                </a:extLst>
              </a:tr>
              <a:tr h="0">
                <a:tc>
                  <a:txBody>
                    <a:bodyPr/>
                    <a:lstStyle/>
                    <a:p>
                      <a:pPr>
                        <a:lnSpc>
                          <a:spcPct val="100000"/>
                        </a:lnSpc>
                        <a:spcAft>
                          <a:spcPts val="0"/>
                        </a:spcAft>
                      </a:pPr>
                      <a:r>
                        <a:rPr lang="cs-CZ" sz="1100">
                          <a:effectLst/>
                        </a:rPr>
                        <a:t>Koagulační faktory XII., VIII.</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60-150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7"/>
                  </a:ext>
                </a:extLst>
              </a:tr>
              <a:tr h="0">
                <a:tc>
                  <a:txBody>
                    <a:bodyPr/>
                    <a:lstStyle/>
                    <a:p>
                      <a:pPr>
                        <a:lnSpc>
                          <a:spcPct val="100000"/>
                        </a:lnSpc>
                        <a:spcAft>
                          <a:spcPts val="0"/>
                        </a:spcAft>
                      </a:pPr>
                      <a:r>
                        <a:rPr lang="cs-CZ" sz="1100">
                          <a:effectLst/>
                        </a:rPr>
                        <a:t>vonWillebrandův faktor – Ag</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50 - 160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8"/>
                  </a:ext>
                </a:extLst>
              </a:tr>
              <a:tr h="0">
                <a:tc>
                  <a:txBody>
                    <a:bodyPr/>
                    <a:lstStyle/>
                    <a:p>
                      <a:pPr>
                        <a:lnSpc>
                          <a:spcPct val="100000"/>
                        </a:lnSpc>
                        <a:spcAft>
                          <a:spcPts val="0"/>
                        </a:spcAft>
                      </a:pPr>
                      <a:r>
                        <a:rPr lang="cs-CZ" sz="1100">
                          <a:effectLst/>
                        </a:rPr>
                        <a:t>vonWillebrandův faktor – RiCo aktivita</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60-150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9"/>
                  </a:ext>
                </a:extLst>
              </a:tr>
              <a:tr h="0">
                <a:tc>
                  <a:txBody>
                    <a:bodyPr/>
                    <a:lstStyle/>
                    <a:p>
                      <a:pPr>
                        <a:lnSpc>
                          <a:spcPct val="100000"/>
                        </a:lnSpc>
                        <a:spcAft>
                          <a:spcPts val="0"/>
                        </a:spcAft>
                      </a:pPr>
                      <a:r>
                        <a:rPr lang="cs-CZ" sz="1100">
                          <a:effectLst/>
                        </a:rPr>
                        <a:t>Protein C</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70-140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0"/>
                  </a:ext>
                </a:extLst>
              </a:tr>
              <a:tr h="0">
                <a:tc>
                  <a:txBody>
                    <a:bodyPr/>
                    <a:lstStyle/>
                    <a:p>
                      <a:pPr>
                        <a:lnSpc>
                          <a:spcPct val="100000"/>
                        </a:lnSpc>
                        <a:spcAft>
                          <a:spcPts val="0"/>
                        </a:spcAft>
                      </a:pPr>
                      <a:r>
                        <a:rPr lang="cs-CZ" sz="1100">
                          <a:effectLst/>
                        </a:rPr>
                        <a:t>Protein S</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65-140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1"/>
                  </a:ext>
                </a:extLst>
              </a:tr>
              <a:tr h="0">
                <a:tc>
                  <a:txBody>
                    <a:bodyPr/>
                    <a:lstStyle/>
                    <a:p>
                      <a:pPr>
                        <a:lnSpc>
                          <a:spcPct val="100000"/>
                        </a:lnSpc>
                        <a:spcAft>
                          <a:spcPts val="0"/>
                        </a:spcAft>
                      </a:pPr>
                      <a:r>
                        <a:rPr lang="cs-CZ" sz="1100">
                          <a:effectLst/>
                        </a:rPr>
                        <a:t>Protein S volný (imunologickou metodou)</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60 - 130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2"/>
                  </a:ext>
                </a:extLst>
              </a:tr>
              <a:tr h="0">
                <a:tc>
                  <a:txBody>
                    <a:bodyPr/>
                    <a:lstStyle/>
                    <a:p>
                      <a:pPr>
                        <a:lnSpc>
                          <a:spcPct val="100000"/>
                        </a:lnSpc>
                        <a:spcAft>
                          <a:spcPts val="0"/>
                        </a:spcAft>
                      </a:pPr>
                      <a:r>
                        <a:rPr lang="cs-CZ" sz="1100">
                          <a:effectLst/>
                        </a:rPr>
                        <a:t>APC resistence</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index</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2.0 - 5.0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3"/>
                  </a:ext>
                </a:extLst>
              </a:tr>
              <a:tr h="0">
                <a:tc>
                  <a:txBody>
                    <a:bodyPr/>
                    <a:lstStyle/>
                    <a:p>
                      <a:pPr>
                        <a:lnSpc>
                          <a:spcPct val="100000"/>
                        </a:lnSpc>
                        <a:spcAft>
                          <a:spcPts val="0"/>
                        </a:spcAft>
                      </a:pPr>
                      <a:r>
                        <a:rPr lang="cs-CZ" sz="1100">
                          <a:effectLst/>
                        </a:rPr>
                        <a:t>Plasminogen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75-150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4"/>
                  </a:ext>
                </a:extLst>
              </a:tr>
              <a:tr h="0">
                <a:tc>
                  <a:txBody>
                    <a:bodyPr/>
                    <a:lstStyle/>
                    <a:p>
                      <a:pPr>
                        <a:lnSpc>
                          <a:spcPct val="100000"/>
                        </a:lnSpc>
                        <a:spcAft>
                          <a:spcPts val="0"/>
                        </a:spcAft>
                      </a:pPr>
                      <a:r>
                        <a:rPr lang="cs-CZ" sz="1100">
                          <a:effectLst/>
                        </a:rPr>
                        <a:t>t-PA antigen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ng/ml</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1,0-12,0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5"/>
                  </a:ext>
                </a:extLst>
              </a:tr>
              <a:tr h="0">
                <a:tc>
                  <a:txBody>
                    <a:bodyPr/>
                    <a:lstStyle/>
                    <a:p>
                      <a:pPr>
                        <a:lnSpc>
                          <a:spcPct val="100000"/>
                        </a:lnSpc>
                        <a:spcAft>
                          <a:spcPts val="0"/>
                        </a:spcAft>
                      </a:pPr>
                      <a:r>
                        <a:rPr lang="cs-CZ" sz="1100">
                          <a:effectLst/>
                        </a:rPr>
                        <a:t>PAI antigen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ng/ml</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11,0-69,0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6"/>
                  </a:ext>
                </a:extLst>
              </a:tr>
              <a:tr h="0">
                <a:tc>
                  <a:txBody>
                    <a:bodyPr/>
                    <a:lstStyle/>
                    <a:p>
                      <a:pPr>
                        <a:lnSpc>
                          <a:spcPct val="100000"/>
                        </a:lnSpc>
                        <a:spcAft>
                          <a:spcPts val="0"/>
                        </a:spcAft>
                      </a:pPr>
                      <a:r>
                        <a:rPr lang="cs-CZ" sz="1100">
                          <a:effectLst/>
                        </a:rPr>
                        <a:t>Antifosfolipidové protilátky  APA IgG, IgM</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U / ml</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0 - 10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7"/>
                  </a:ext>
                </a:extLst>
              </a:tr>
              <a:tr h="0">
                <a:tc>
                  <a:txBody>
                    <a:bodyPr/>
                    <a:lstStyle/>
                    <a:p>
                      <a:pPr>
                        <a:lnSpc>
                          <a:spcPct val="100000"/>
                        </a:lnSpc>
                        <a:spcAft>
                          <a:spcPts val="0"/>
                        </a:spcAft>
                      </a:pPr>
                      <a:r>
                        <a:rPr lang="cs-CZ" sz="1100">
                          <a:effectLst/>
                        </a:rPr>
                        <a:t>Lupus antikoagulans</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LCA index</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&lt;15</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8"/>
                  </a:ext>
                </a:extLst>
              </a:tr>
              <a:tr h="0">
                <a:tc>
                  <a:txBody>
                    <a:bodyPr/>
                    <a:lstStyle/>
                    <a:p>
                      <a:pPr>
                        <a:lnSpc>
                          <a:spcPct val="100000"/>
                        </a:lnSpc>
                        <a:spcAft>
                          <a:spcPts val="0"/>
                        </a:spcAft>
                      </a:pPr>
                      <a:r>
                        <a:rPr lang="cs-CZ" sz="1100">
                          <a:effectLst/>
                        </a:rPr>
                        <a:t>dRVVT</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Ratio</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dirty="0">
                          <a:effectLst/>
                        </a:rPr>
                        <a:t>&lt; 1,2</a:t>
                      </a:r>
                      <a:endParaRPr lang="cs-CZ" sz="1400" dirty="0">
                        <a:effectLst/>
                        <a:latin typeface="Calibri"/>
                        <a:ea typeface="Calibri"/>
                        <a:cs typeface="Times New Roman"/>
                      </a:endParaRPr>
                    </a:p>
                  </a:txBody>
                  <a:tcPr marL="24170" marR="24170" marT="0" marB="0"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51379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21E395-4336-4A99-A9B2-B9A12D06CF68}"/>
              </a:ext>
            </a:extLst>
          </p:cNvPr>
          <p:cNvSpPr>
            <a:spLocks noGrp="1"/>
          </p:cNvSpPr>
          <p:nvPr>
            <p:ph type="title"/>
          </p:nvPr>
        </p:nvSpPr>
        <p:spPr/>
        <p:txBody>
          <a:bodyPr/>
          <a:lstStyle/>
          <a:p>
            <a:r>
              <a:rPr lang="cs-CZ" dirty="0"/>
              <a:t>Přímá perorální antikoagulancia 2020</a:t>
            </a:r>
          </a:p>
        </p:txBody>
      </p:sp>
    </p:spTree>
    <p:extLst>
      <p:ext uri="{BB962C8B-B14F-4D97-AF65-F5344CB8AC3E}">
        <p14:creationId xmlns:p14="http://schemas.microsoft.com/office/powerpoint/2010/main" val="138994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740934-9471-42C4-A523-332A6C47D0ED}"/>
              </a:ext>
            </a:extLst>
          </p:cNvPr>
          <p:cNvSpPr>
            <a:spLocks noGrp="1"/>
          </p:cNvSpPr>
          <p:nvPr>
            <p:ph type="title"/>
          </p:nvPr>
        </p:nvSpPr>
        <p:spPr/>
        <p:txBody>
          <a:bodyPr>
            <a:normAutofit fontScale="90000"/>
          </a:bodyPr>
          <a:lstStyle/>
          <a:p>
            <a:r>
              <a:rPr lang="cs-CZ" dirty="0"/>
              <a:t>Současné spektrum indikací </a:t>
            </a:r>
            <a:r>
              <a:rPr lang="cs-CZ" dirty="0" err="1"/>
              <a:t>NOACs</a:t>
            </a:r>
            <a:r>
              <a:rPr lang="cs-CZ" dirty="0"/>
              <a:t> 2020</a:t>
            </a:r>
          </a:p>
        </p:txBody>
      </p:sp>
      <p:graphicFrame>
        <p:nvGraphicFramePr>
          <p:cNvPr id="7" name="Zástupný obsah 6">
            <a:extLst>
              <a:ext uri="{FF2B5EF4-FFF2-40B4-BE49-F238E27FC236}">
                <a16:creationId xmlns:a16="http://schemas.microsoft.com/office/drawing/2014/main" id="{BD831867-59E2-4DC0-AF74-F61AD9290D19}"/>
              </a:ext>
            </a:extLst>
          </p:cNvPr>
          <p:cNvGraphicFramePr>
            <a:graphicFrameLocks noGrp="1"/>
          </p:cNvGraphicFramePr>
          <p:nvPr>
            <p:ph sz="quarter" idx="14"/>
            <p:extLst>
              <p:ext uri="{D42A27DB-BD31-4B8C-83A1-F6EECF244321}">
                <p14:modId xmlns:p14="http://schemas.microsoft.com/office/powerpoint/2010/main" val="3801515886"/>
              </p:ext>
            </p:extLst>
          </p:nvPr>
        </p:nvGraphicFramePr>
        <p:xfrm>
          <a:off x="457200" y="993775"/>
          <a:ext cx="8280400" cy="3609975"/>
        </p:xfrm>
        <a:graphic>
          <a:graphicData uri="http://schemas.openxmlformats.org/drawingml/2006/chart">
            <c:chart xmlns:c="http://schemas.openxmlformats.org/drawingml/2006/chart" xmlns:r="http://schemas.openxmlformats.org/officeDocument/2006/relationships" r:id="rId2"/>
          </a:graphicData>
        </a:graphic>
      </p:graphicFrame>
      <p:sp>
        <p:nvSpPr>
          <p:cNvPr id="4" name="Zástupný text 3">
            <a:extLst>
              <a:ext uri="{FF2B5EF4-FFF2-40B4-BE49-F238E27FC236}">
                <a16:creationId xmlns:a16="http://schemas.microsoft.com/office/drawing/2014/main" id="{E39BAC2F-E456-43AF-8FB6-ED651ED2D6CC}"/>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26125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9A53E-2B53-4738-8C6E-6FAE8F7D000B}"/>
              </a:ext>
            </a:extLst>
          </p:cNvPr>
          <p:cNvSpPr>
            <a:spLocks noGrp="1"/>
          </p:cNvSpPr>
          <p:nvPr>
            <p:ph type="title"/>
          </p:nvPr>
        </p:nvSpPr>
        <p:spPr>
          <a:xfrm>
            <a:off x="365806" y="3143238"/>
            <a:ext cx="8778194" cy="891535"/>
          </a:xfrm>
        </p:spPr>
        <p:txBody>
          <a:bodyPr/>
          <a:lstStyle/>
          <a:p>
            <a:r>
              <a:rPr lang="cs-CZ" dirty="0"/>
              <a:t>I: SPAF indikace:</a:t>
            </a:r>
            <a:br>
              <a:rPr lang="cs-CZ" dirty="0"/>
            </a:br>
            <a:r>
              <a:rPr lang="cs-CZ" dirty="0"/>
              <a:t>1 z 8 pacientů užívajících NOAC má dávkování mimo SPC</a:t>
            </a:r>
          </a:p>
        </p:txBody>
      </p:sp>
      <p:sp>
        <p:nvSpPr>
          <p:cNvPr id="4" name="TextovéPole 3">
            <a:extLst>
              <a:ext uri="{FF2B5EF4-FFF2-40B4-BE49-F238E27FC236}">
                <a16:creationId xmlns:a16="http://schemas.microsoft.com/office/drawing/2014/main" id="{D876344C-B08F-4D46-852C-DB4CC837400F}"/>
              </a:ext>
            </a:extLst>
          </p:cNvPr>
          <p:cNvSpPr txBox="1"/>
          <p:nvPr/>
        </p:nvSpPr>
        <p:spPr>
          <a:xfrm>
            <a:off x="640123" y="4674847"/>
            <a:ext cx="4194418" cy="323165"/>
          </a:xfrm>
          <a:prstGeom prst="rect">
            <a:avLst/>
          </a:prstGeom>
          <a:noFill/>
        </p:spPr>
        <p:txBody>
          <a:bodyPr wrap="none" rtlCol="0">
            <a:spAutoFit/>
          </a:bodyPr>
          <a:lstStyle/>
          <a:p>
            <a:r>
              <a:rPr lang="cs-CZ" i="1" dirty="0" err="1"/>
              <a:t>Steinberg</a:t>
            </a:r>
            <a:r>
              <a:rPr lang="cs-CZ" i="1" dirty="0"/>
              <a:t> BA: J </a:t>
            </a:r>
            <a:r>
              <a:rPr lang="cs-CZ" i="1" dirty="0" err="1"/>
              <a:t>Am</a:t>
            </a:r>
            <a:r>
              <a:rPr lang="cs-CZ" i="1" dirty="0"/>
              <a:t> </a:t>
            </a:r>
            <a:r>
              <a:rPr lang="cs-CZ" i="1" dirty="0" err="1"/>
              <a:t>Coll</a:t>
            </a:r>
            <a:r>
              <a:rPr lang="cs-CZ" i="1" dirty="0"/>
              <a:t> </a:t>
            </a:r>
            <a:r>
              <a:rPr lang="cs-CZ" i="1" dirty="0" err="1"/>
              <a:t>Cardiol</a:t>
            </a:r>
            <a:r>
              <a:rPr lang="cs-CZ" i="1" dirty="0"/>
              <a:t> 2016; 68:2597-2604 </a:t>
            </a:r>
          </a:p>
        </p:txBody>
      </p:sp>
    </p:spTree>
    <p:extLst>
      <p:ext uri="{BB962C8B-B14F-4D97-AF65-F5344CB8AC3E}">
        <p14:creationId xmlns:p14="http://schemas.microsoft.com/office/powerpoint/2010/main" val="2284391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1D9A2E-CFA9-4A94-8648-D675196E001E}"/>
              </a:ext>
            </a:extLst>
          </p:cNvPr>
          <p:cNvSpPr>
            <a:spLocks noGrp="1"/>
          </p:cNvSpPr>
          <p:nvPr>
            <p:ph type="title"/>
          </p:nvPr>
        </p:nvSpPr>
        <p:spPr>
          <a:xfrm>
            <a:off x="457200" y="377209"/>
            <a:ext cx="4114800" cy="1371590"/>
          </a:xfrm>
        </p:spPr>
        <p:txBody>
          <a:bodyPr>
            <a:normAutofit/>
          </a:bodyPr>
          <a:lstStyle/>
          <a:p>
            <a:r>
              <a:rPr lang="cs-CZ" dirty="0"/>
              <a:t>Fibrilace síní</a:t>
            </a:r>
            <a:br>
              <a:rPr lang="cs-CZ" dirty="0"/>
            </a:br>
            <a:r>
              <a:rPr lang="cs-CZ" dirty="0"/>
              <a:t>Projekt: </a:t>
            </a:r>
            <a:br>
              <a:rPr lang="cs-CZ" dirty="0"/>
            </a:br>
            <a:r>
              <a:rPr lang="cs-CZ" dirty="0"/>
              <a:t>ESC ATLAS 2019</a:t>
            </a:r>
          </a:p>
        </p:txBody>
      </p:sp>
      <p:sp>
        <p:nvSpPr>
          <p:cNvPr id="4" name="Zástupný text 3">
            <a:extLst>
              <a:ext uri="{FF2B5EF4-FFF2-40B4-BE49-F238E27FC236}">
                <a16:creationId xmlns:a16="http://schemas.microsoft.com/office/drawing/2014/main" id="{6438F984-7A83-4120-A941-DAD81E9D3E6A}"/>
              </a:ext>
            </a:extLst>
          </p:cNvPr>
          <p:cNvSpPr>
            <a:spLocks noGrp="1"/>
          </p:cNvSpPr>
          <p:nvPr>
            <p:ph type="body" sz="quarter" idx="15"/>
          </p:nvPr>
        </p:nvSpPr>
        <p:spPr/>
        <p:txBody>
          <a:bodyPr/>
          <a:lstStyle/>
          <a:p>
            <a:r>
              <a:rPr lang="cs-CZ" dirty="0" err="1"/>
              <a:t>Timmis</a:t>
            </a:r>
            <a:r>
              <a:rPr lang="cs-CZ" dirty="0"/>
              <a:t> A, Eur </a:t>
            </a:r>
            <a:r>
              <a:rPr lang="cs-CZ" dirty="0" err="1"/>
              <a:t>Heart</a:t>
            </a:r>
            <a:r>
              <a:rPr lang="cs-CZ" dirty="0"/>
              <a:t> J 2020:41;12-85</a:t>
            </a:r>
          </a:p>
        </p:txBody>
      </p:sp>
      <p:pic>
        <p:nvPicPr>
          <p:cNvPr id="1126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008140" y="100472"/>
            <a:ext cx="4678660" cy="451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pojnice: pravoúhlá 4">
            <a:extLst>
              <a:ext uri="{FF2B5EF4-FFF2-40B4-BE49-F238E27FC236}">
                <a16:creationId xmlns:a16="http://schemas.microsoft.com/office/drawing/2014/main" id="{7A6643C5-36DB-49EA-88E5-D4D23779A006}"/>
              </a:ext>
            </a:extLst>
          </p:cNvPr>
          <p:cNvCxnSpPr>
            <a:cxnSpLocks/>
          </p:cNvCxnSpPr>
          <p:nvPr/>
        </p:nvCxnSpPr>
        <p:spPr>
          <a:xfrm>
            <a:off x="5760707" y="3120384"/>
            <a:ext cx="1005829" cy="365756"/>
          </a:xfrm>
          <a:prstGeom prst="bentConnector3">
            <a:avLst>
              <a:gd name="adj1"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63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871700" y="2301720"/>
            <a:ext cx="5508612" cy="2166900"/>
          </a:xfrm>
        </p:spPr>
        <p:txBody>
          <a:bodyPr>
            <a:spAutoFit/>
          </a:bodyPr>
          <a:lstStyle/>
          <a:p>
            <a:r>
              <a:rPr lang="en-US" sz="2100" b="1" dirty="0">
                <a:solidFill>
                  <a:schemeClr val="tx1"/>
                </a:solidFill>
              </a:rPr>
              <a:t>Prevalence and risk of DOACs’ inappropriate dosing in atrial fibrillation. An analysis of the Swiss - AF and BEAT - AF registries.</a:t>
            </a:r>
          </a:p>
          <a:p>
            <a:pPr algn="just"/>
            <a:r>
              <a:rPr lang="en-US" sz="750" dirty="0">
                <a:solidFill>
                  <a:schemeClr val="tx1"/>
                </a:solidFill>
              </a:rPr>
              <a:t>G </a:t>
            </a:r>
            <a:r>
              <a:rPr lang="en-US" sz="750" dirty="0" err="1">
                <a:solidFill>
                  <a:schemeClr val="tx1"/>
                </a:solidFill>
              </a:rPr>
              <a:t>Montrasio</a:t>
            </a:r>
            <a:r>
              <a:rPr lang="cs-CZ" sz="750" dirty="0">
                <a:solidFill>
                  <a:schemeClr val="tx1"/>
                </a:solidFill>
              </a:rPr>
              <a:t> </a:t>
            </a:r>
            <a:r>
              <a:rPr lang="en-US" sz="750" dirty="0">
                <a:solidFill>
                  <a:schemeClr val="tx1"/>
                </a:solidFill>
              </a:rPr>
              <a:t>1, M </a:t>
            </a:r>
            <a:r>
              <a:rPr lang="en-US" sz="750" dirty="0" err="1">
                <a:solidFill>
                  <a:schemeClr val="tx1"/>
                </a:solidFill>
              </a:rPr>
              <a:t>Coslovsky</a:t>
            </a:r>
            <a:r>
              <a:rPr lang="en-US" sz="750" dirty="0">
                <a:solidFill>
                  <a:schemeClr val="tx1"/>
                </a:solidFill>
              </a:rPr>
              <a:t> 2, A </a:t>
            </a:r>
            <a:r>
              <a:rPr lang="en-US" sz="750" dirty="0" err="1">
                <a:solidFill>
                  <a:schemeClr val="tx1"/>
                </a:solidFill>
              </a:rPr>
              <a:t>Wiencierz</a:t>
            </a:r>
            <a:r>
              <a:rPr lang="en-US" sz="750" dirty="0">
                <a:solidFill>
                  <a:schemeClr val="tx1"/>
                </a:solidFill>
              </a:rPr>
              <a:t> 3, C Baumgartner 4, N </a:t>
            </a:r>
            <a:r>
              <a:rPr lang="en-US" sz="750" dirty="0" err="1">
                <a:solidFill>
                  <a:schemeClr val="tx1"/>
                </a:solidFill>
              </a:rPr>
              <a:t>Rodondi</a:t>
            </a:r>
            <a:r>
              <a:rPr lang="en-US" sz="750" dirty="0">
                <a:solidFill>
                  <a:schemeClr val="tx1"/>
                </a:solidFill>
              </a:rPr>
              <a:t> 4,5, M </a:t>
            </a:r>
            <a:r>
              <a:rPr lang="en-US" sz="750" dirty="0" err="1">
                <a:solidFill>
                  <a:schemeClr val="tx1"/>
                </a:solidFill>
              </a:rPr>
              <a:t>Kühne</a:t>
            </a:r>
            <a:r>
              <a:rPr lang="en-US" sz="750" dirty="0">
                <a:solidFill>
                  <a:schemeClr val="tx1"/>
                </a:solidFill>
              </a:rPr>
              <a:t> 2,6, G </a:t>
            </a:r>
            <a:r>
              <a:rPr lang="en-US" sz="750" dirty="0" err="1">
                <a:solidFill>
                  <a:schemeClr val="tx1"/>
                </a:solidFill>
              </a:rPr>
              <a:t>Moschovitis</a:t>
            </a:r>
            <a:r>
              <a:rPr lang="en-US" sz="750" dirty="0">
                <a:solidFill>
                  <a:schemeClr val="tx1"/>
                </a:solidFill>
              </a:rPr>
              <a:t> 7, H Preiss 1, MF Reiner 8, ML De </a:t>
            </a:r>
            <a:r>
              <a:rPr lang="en-US" sz="750" dirty="0" err="1">
                <a:solidFill>
                  <a:schemeClr val="tx1"/>
                </a:solidFill>
              </a:rPr>
              <a:t>Perna</a:t>
            </a:r>
            <a:r>
              <a:rPr lang="en-US" sz="750" dirty="0">
                <a:solidFill>
                  <a:schemeClr val="tx1"/>
                </a:solidFill>
              </a:rPr>
              <a:t> 7, D </a:t>
            </a:r>
            <a:r>
              <a:rPr lang="en-US" sz="750" dirty="0" err="1">
                <a:solidFill>
                  <a:schemeClr val="tx1"/>
                </a:solidFill>
              </a:rPr>
              <a:t>Conen</a:t>
            </a:r>
            <a:r>
              <a:rPr lang="en-US" sz="750" dirty="0">
                <a:solidFill>
                  <a:schemeClr val="tx1"/>
                </a:solidFill>
              </a:rPr>
              <a:t> 2,6,9, S </a:t>
            </a:r>
            <a:r>
              <a:rPr lang="en-US" sz="750" dirty="0" err="1">
                <a:solidFill>
                  <a:schemeClr val="tx1"/>
                </a:solidFill>
              </a:rPr>
              <a:t>Osswald</a:t>
            </a:r>
            <a:r>
              <a:rPr lang="en-US" sz="750" dirty="0">
                <a:solidFill>
                  <a:schemeClr val="tx1"/>
                </a:solidFill>
              </a:rPr>
              <a:t> 2,6, JH Beer 1,10, </a:t>
            </a:r>
            <a:r>
              <a:rPr lang="en-US" sz="750" dirty="0" err="1">
                <a:solidFill>
                  <a:schemeClr val="tx1"/>
                </a:solidFill>
              </a:rPr>
              <a:t>oepfli</a:t>
            </a:r>
            <a:r>
              <a:rPr lang="en-US" sz="750" dirty="0">
                <a:solidFill>
                  <a:schemeClr val="tx1"/>
                </a:solidFill>
              </a:rPr>
              <a:t> 1</a:t>
            </a:r>
          </a:p>
          <a:p>
            <a:pPr algn="just"/>
            <a:endParaRPr lang="en-US" sz="750" dirty="0">
              <a:solidFill>
                <a:schemeClr val="tx1"/>
              </a:solidFill>
            </a:endParaRPr>
          </a:p>
          <a:p>
            <a:pPr algn="just"/>
            <a:r>
              <a:rPr lang="en-US" sz="750" dirty="0">
                <a:solidFill>
                  <a:schemeClr val="tx1"/>
                </a:solidFill>
              </a:rPr>
              <a:t>1 Department of Internal Medicine, Cantonal Hospital of Baden, Baden, Switzerland 2 Cardiovascular Research Institute Basel, Switzerland 3 Clinical Trial Unit, University Hospital Basel, Switzerland 4 Department of General Internal Medicine, </a:t>
            </a:r>
            <a:r>
              <a:rPr lang="en-US" sz="750" dirty="0" err="1">
                <a:solidFill>
                  <a:schemeClr val="tx1"/>
                </a:solidFill>
              </a:rPr>
              <a:t>Inselspital</a:t>
            </a:r>
            <a:r>
              <a:rPr lang="en-US" sz="750" dirty="0">
                <a:solidFill>
                  <a:schemeClr val="tx1"/>
                </a:solidFill>
              </a:rPr>
              <a:t>, Bern University Hospital, University of Bern, Switzerland 5 Institute of Primary Health Care (BIHAM), University of Bern, Switzerland 6 Cardiology </a:t>
            </a:r>
            <a:r>
              <a:rPr lang="en-US" sz="750" dirty="0" err="1">
                <a:solidFill>
                  <a:schemeClr val="tx1"/>
                </a:solidFill>
              </a:rPr>
              <a:t>ivision</a:t>
            </a:r>
            <a:r>
              <a:rPr lang="en-US" sz="750" dirty="0">
                <a:solidFill>
                  <a:schemeClr val="tx1"/>
                </a:solidFill>
              </a:rPr>
              <a:t>, Department of Medicine, University Hospital Basel, Switzerland 7 Department of Cardiology, </a:t>
            </a:r>
            <a:r>
              <a:rPr lang="en-US" sz="750" dirty="0" err="1">
                <a:solidFill>
                  <a:schemeClr val="tx1"/>
                </a:solidFill>
              </a:rPr>
              <a:t>Ente</a:t>
            </a:r>
            <a:r>
              <a:rPr lang="en-US" sz="750" dirty="0">
                <a:solidFill>
                  <a:schemeClr val="tx1"/>
                </a:solidFill>
              </a:rPr>
              <a:t> </a:t>
            </a:r>
            <a:r>
              <a:rPr lang="en-US" sz="750" dirty="0" err="1">
                <a:solidFill>
                  <a:schemeClr val="tx1"/>
                </a:solidFill>
              </a:rPr>
              <a:t>Ospedaliero</a:t>
            </a:r>
            <a:r>
              <a:rPr lang="en-US" sz="750" dirty="0">
                <a:solidFill>
                  <a:schemeClr val="tx1"/>
                </a:solidFill>
              </a:rPr>
              <a:t> </a:t>
            </a:r>
            <a:r>
              <a:rPr lang="en-US" sz="750" dirty="0" err="1">
                <a:solidFill>
                  <a:schemeClr val="tx1"/>
                </a:solidFill>
              </a:rPr>
              <a:t>Cantonale</a:t>
            </a:r>
            <a:r>
              <a:rPr lang="en-US" sz="750" dirty="0">
                <a:solidFill>
                  <a:schemeClr val="tx1"/>
                </a:solidFill>
              </a:rPr>
              <a:t>, </a:t>
            </a:r>
            <a:r>
              <a:rPr lang="en-US" sz="750" dirty="0" err="1">
                <a:solidFill>
                  <a:schemeClr val="tx1"/>
                </a:solidFill>
              </a:rPr>
              <a:t>Ospedale</a:t>
            </a:r>
            <a:r>
              <a:rPr lang="en-US" sz="750" dirty="0">
                <a:solidFill>
                  <a:schemeClr val="tx1"/>
                </a:solidFill>
              </a:rPr>
              <a:t> </a:t>
            </a:r>
            <a:r>
              <a:rPr lang="en-US" sz="750" dirty="0" err="1">
                <a:solidFill>
                  <a:schemeClr val="tx1"/>
                </a:solidFill>
              </a:rPr>
              <a:t>Regionale</a:t>
            </a:r>
            <a:r>
              <a:rPr lang="en-US" sz="750" dirty="0">
                <a:solidFill>
                  <a:schemeClr val="tx1"/>
                </a:solidFill>
              </a:rPr>
              <a:t> di Lugano, Switzerland 8 Department of Internal Medicine, University Hospital of Zurich, Switzerland 9 Population Health Research Institute, McMaster University, Hamilton, Canada 10 Molecular Cardiology, University Hospital Zurich, Zurich, Switzerland</a:t>
            </a:r>
          </a:p>
        </p:txBody>
      </p:sp>
      <p:pic>
        <p:nvPicPr>
          <p:cNvPr id="1026" name="Picture 2"/>
          <p:cNvPicPr>
            <a:picLocks noChangeAspect="1" noChangeArrowheads="1"/>
          </p:cNvPicPr>
          <p:nvPr/>
        </p:nvPicPr>
        <p:blipFill>
          <a:blip r:embed="rId2" cstate="print"/>
          <a:srcRect/>
          <a:stretch>
            <a:fillRect/>
          </a:stretch>
        </p:blipFill>
        <p:spPr bwMode="auto">
          <a:xfrm>
            <a:off x="5922150" y="249492"/>
            <a:ext cx="1757363" cy="86439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277634" y="141481"/>
            <a:ext cx="1750219" cy="11358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Prevalence nesprávného dávkování </a:t>
            </a:r>
            <a:r>
              <a:rPr lang="cs-CZ" dirty="0" err="1"/>
              <a:t>DOACů</a:t>
            </a:r>
            <a:endParaRPr lang="cs-CZ" dirty="0"/>
          </a:p>
        </p:txBody>
      </p:sp>
      <p:sp>
        <p:nvSpPr>
          <p:cNvPr id="3" name="Zástupný symbol pro obsah 2"/>
          <p:cNvSpPr>
            <a:spLocks noGrp="1"/>
          </p:cNvSpPr>
          <p:nvPr>
            <p:ph sz="quarter" idx="14"/>
          </p:nvPr>
        </p:nvSpPr>
        <p:spPr/>
        <p:txBody>
          <a:bodyPr/>
          <a:lstStyle/>
          <a:p>
            <a:pPr marL="0" indent="0">
              <a:buNone/>
            </a:pPr>
            <a:r>
              <a:rPr lang="cs-CZ" sz="1500" dirty="0"/>
              <a:t>DOAC vs. VKA</a:t>
            </a:r>
          </a:p>
          <a:p>
            <a:pPr marL="0" indent="0">
              <a:buNone/>
            </a:pPr>
            <a:r>
              <a:rPr lang="cs-CZ" sz="1500" dirty="0" err="1"/>
              <a:t>Overdosing</a:t>
            </a:r>
            <a:r>
              <a:rPr lang="cs-CZ" sz="1500" dirty="0"/>
              <a:t>/</a:t>
            </a:r>
            <a:r>
              <a:rPr lang="cs-CZ" sz="1500" dirty="0" err="1"/>
              <a:t>underdosing</a:t>
            </a:r>
            <a:r>
              <a:rPr lang="cs-CZ" sz="1500" dirty="0"/>
              <a:t> – cca 20 % </a:t>
            </a:r>
          </a:p>
          <a:p>
            <a:pPr marL="0" indent="0">
              <a:buNone/>
            </a:pPr>
            <a:endParaRPr lang="cs-CZ" sz="1500" dirty="0"/>
          </a:p>
          <a:p>
            <a:pPr marL="0" indent="0">
              <a:buNone/>
            </a:pPr>
            <a:r>
              <a:rPr lang="cs-CZ" sz="1500" dirty="0"/>
              <a:t>Pacienti ze 2 švýcarských studií – </a:t>
            </a:r>
            <a:r>
              <a:rPr lang="cs-CZ" sz="1500" dirty="0" err="1"/>
              <a:t>Swiss</a:t>
            </a:r>
            <a:r>
              <a:rPr lang="cs-CZ" sz="1500" dirty="0"/>
              <a:t> – AF a BEAT – AF – 3063 lidí</a:t>
            </a:r>
          </a:p>
        </p:txBody>
      </p:sp>
      <p:sp>
        <p:nvSpPr>
          <p:cNvPr id="7" name="Zástupný symbol pro text 6"/>
          <p:cNvSpPr>
            <a:spLocks noGrp="1"/>
          </p:cNvSpPr>
          <p:nvPr>
            <p:ph type="body" sz="quarter" idx="15"/>
          </p:nvPr>
        </p:nvSpPr>
        <p:spPr/>
        <p:txBody>
          <a:bodyPr/>
          <a:lstStyle/>
          <a:p>
            <a:endParaRPr lang="cs-CZ"/>
          </a:p>
        </p:txBody>
      </p:sp>
      <p:pic>
        <p:nvPicPr>
          <p:cNvPr id="3075" name="Picture 3"/>
          <p:cNvPicPr>
            <a:picLocks noChangeAspect="1" noChangeArrowheads="1"/>
          </p:cNvPicPr>
          <p:nvPr/>
        </p:nvPicPr>
        <p:blipFill>
          <a:blip r:embed="rId3" cstate="print"/>
          <a:srcRect/>
          <a:stretch>
            <a:fillRect/>
          </a:stretch>
        </p:blipFill>
        <p:spPr bwMode="auto">
          <a:xfrm>
            <a:off x="2411760" y="2205994"/>
            <a:ext cx="4125989" cy="243027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223628" y="411511"/>
            <a:ext cx="3402378" cy="2641145"/>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626006" y="465516"/>
            <a:ext cx="3374994" cy="2429996"/>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1439652" y="3137487"/>
            <a:ext cx="3132348" cy="1495942"/>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4572000" y="3111810"/>
            <a:ext cx="3024095" cy="1498487"/>
          </a:xfrm>
          <a:prstGeom prst="rect">
            <a:avLst/>
          </a:prstGeom>
          <a:noFill/>
          <a:ln w="9525">
            <a:noFill/>
            <a:miter lim="800000"/>
            <a:headEnd/>
            <a:tailEnd/>
          </a:ln>
        </p:spPr>
      </p:pic>
      <p:sp>
        <p:nvSpPr>
          <p:cNvPr id="3" name="Šipka: dolů 2">
            <a:extLst>
              <a:ext uri="{FF2B5EF4-FFF2-40B4-BE49-F238E27FC236}">
                <a16:creationId xmlns:a16="http://schemas.microsoft.com/office/drawing/2014/main" id="{0AD243C6-A301-4A3E-92A7-9A60DD7C0E56}"/>
              </a:ext>
            </a:extLst>
          </p:cNvPr>
          <p:cNvSpPr/>
          <p:nvPr/>
        </p:nvSpPr>
        <p:spPr>
          <a:xfrm>
            <a:off x="3200415" y="285775"/>
            <a:ext cx="365756" cy="457195"/>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lů 3">
            <a:extLst>
              <a:ext uri="{FF2B5EF4-FFF2-40B4-BE49-F238E27FC236}">
                <a16:creationId xmlns:a16="http://schemas.microsoft.com/office/drawing/2014/main" id="{7DEF2909-1C58-4273-8D56-E450D9D8264A}"/>
              </a:ext>
            </a:extLst>
          </p:cNvPr>
          <p:cNvSpPr/>
          <p:nvPr/>
        </p:nvSpPr>
        <p:spPr>
          <a:xfrm>
            <a:off x="6766536" y="380685"/>
            <a:ext cx="457195" cy="81948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457200" y="102897"/>
            <a:ext cx="8280000" cy="457200"/>
          </a:xfrm>
        </p:spPr>
        <p:txBody>
          <a:bodyPr>
            <a:normAutofit fontScale="90000"/>
          </a:bodyPr>
          <a:lstStyle/>
          <a:p>
            <a:r>
              <a:rPr lang="cs-CZ" dirty="0"/>
              <a:t>Výsledky</a:t>
            </a:r>
          </a:p>
        </p:txBody>
      </p:sp>
      <p:sp>
        <p:nvSpPr>
          <p:cNvPr id="10" name="Zástupný symbol pro text 9"/>
          <p:cNvSpPr>
            <a:spLocks noGrp="1"/>
          </p:cNvSpPr>
          <p:nvPr>
            <p:ph type="body" sz="quarter" idx="15"/>
          </p:nvPr>
        </p:nvSpPr>
        <p:spPr/>
        <p:txBody>
          <a:bodyPr/>
          <a:lstStyle/>
          <a:p>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36D6E-23C0-4E78-9022-AE5B88BBC5D6}"/>
              </a:ext>
            </a:extLst>
          </p:cNvPr>
          <p:cNvSpPr>
            <a:spLocks noGrp="1"/>
          </p:cNvSpPr>
          <p:nvPr>
            <p:ph type="title"/>
          </p:nvPr>
        </p:nvSpPr>
        <p:spPr/>
        <p:txBody>
          <a:bodyPr>
            <a:normAutofit fontScale="90000"/>
          </a:bodyPr>
          <a:lstStyle/>
          <a:p>
            <a:r>
              <a:rPr lang="cs-CZ" dirty="0"/>
              <a:t>Praktické aspekty pro ambulantní kardiology I</a:t>
            </a:r>
          </a:p>
        </p:txBody>
      </p:sp>
      <p:sp>
        <p:nvSpPr>
          <p:cNvPr id="3" name="Zástupný obsah 2">
            <a:extLst>
              <a:ext uri="{FF2B5EF4-FFF2-40B4-BE49-F238E27FC236}">
                <a16:creationId xmlns:a16="http://schemas.microsoft.com/office/drawing/2014/main" id="{CB7B8752-392F-4D40-ACC2-387463C0961B}"/>
              </a:ext>
            </a:extLst>
          </p:cNvPr>
          <p:cNvSpPr>
            <a:spLocks noGrp="1"/>
          </p:cNvSpPr>
          <p:nvPr>
            <p:ph sz="quarter" idx="14"/>
          </p:nvPr>
        </p:nvSpPr>
        <p:spPr/>
        <p:txBody>
          <a:bodyPr/>
          <a:lstStyle/>
          <a:p>
            <a:r>
              <a:rPr lang="cs-CZ" sz="1600" dirty="0"/>
              <a:t>Nová regulační opatření: </a:t>
            </a:r>
            <a:r>
              <a:rPr lang="cs-CZ" sz="1600" b="1" dirty="0">
                <a:solidFill>
                  <a:srgbClr val="C00000"/>
                </a:solidFill>
              </a:rPr>
              <a:t>„Druhá úhrada ze ZP“</a:t>
            </a:r>
          </a:p>
          <a:p>
            <a:r>
              <a:rPr lang="cs-CZ" sz="1600" dirty="0" err="1"/>
              <a:t>Pradaxa</a:t>
            </a:r>
            <a:r>
              <a:rPr lang="cs-CZ" sz="1600" dirty="0"/>
              <a:t> a </a:t>
            </a:r>
            <a:r>
              <a:rPr lang="cs-CZ" sz="1600" dirty="0" err="1"/>
              <a:t>apixaban</a:t>
            </a:r>
            <a:r>
              <a:rPr lang="cs-CZ" sz="1600" dirty="0"/>
              <a:t> v redukovaných dávkách – nově opět nutno psát na </a:t>
            </a:r>
            <a:r>
              <a:rPr lang="cs-CZ" sz="1600" dirty="0" err="1"/>
              <a:t>Rp</a:t>
            </a:r>
            <a:r>
              <a:rPr lang="cs-CZ" sz="1600" dirty="0"/>
              <a:t> : zvýšená úhrada + dg. FS</a:t>
            </a:r>
          </a:p>
          <a:p>
            <a:r>
              <a:rPr lang="cs-CZ" sz="1600" dirty="0" err="1"/>
              <a:t>Xarelto</a:t>
            </a:r>
            <a:r>
              <a:rPr lang="cs-CZ" sz="1600" dirty="0"/>
              <a:t>: není nutné</a:t>
            </a:r>
          </a:p>
          <a:p>
            <a:r>
              <a:rPr lang="cs-CZ" sz="1600" dirty="0" err="1"/>
              <a:t>Lixiana</a:t>
            </a:r>
            <a:r>
              <a:rPr lang="cs-CZ" sz="1600" dirty="0"/>
              <a:t>: není nutné, pravděpodobně toto opatření bude aplikováno později</a:t>
            </a:r>
          </a:p>
          <a:p>
            <a:r>
              <a:rPr lang="cs-CZ" sz="1600" dirty="0"/>
              <a:t>Ať už zvolíme termín druhá nebo zvýšená úhrada, </a:t>
            </a:r>
            <a:r>
              <a:rPr lang="cs-CZ" sz="1600" b="1" dirty="0">
                <a:solidFill>
                  <a:srgbClr val="C00000"/>
                </a:solidFill>
              </a:rPr>
              <a:t>platí v indikacích prevence CMP/SE u NVFS, léčba a sekundární prevence HŽT/PE.</a:t>
            </a:r>
          </a:p>
          <a:p>
            <a:r>
              <a:rPr lang="cs-CZ" sz="1600" dirty="0" err="1"/>
              <a:t>Pradaxa</a:t>
            </a:r>
            <a:r>
              <a:rPr lang="cs-CZ" sz="1600" dirty="0"/>
              <a:t>: Základní úhrada platí pouze pro ortopedické indikace s omezenou dobou podávání – tj. elektivní náhrada kolenního kloubu (max. 14 dní) nebo kyčelního kloubu (max. 28-35 dní).</a:t>
            </a:r>
          </a:p>
          <a:p>
            <a:endParaRPr lang="cs-CZ" sz="1600" dirty="0"/>
          </a:p>
          <a:p>
            <a:r>
              <a:rPr lang="cs-CZ" sz="1600" dirty="0"/>
              <a:t>Druhá, resp. zvýšená úhrada ve výši 1299,35 Kč/60 </a:t>
            </a:r>
            <a:r>
              <a:rPr lang="cs-CZ" sz="1600" dirty="0" err="1"/>
              <a:t>cps</a:t>
            </a:r>
            <a:r>
              <a:rPr lang="cs-CZ" sz="1600" dirty="0"/>
              <a:t> balení je pro předepisujícího lékaře o 245 Kč levnější než základní úhrada.</a:t>
            </a:r>
          </a:p>
          <a:p>
            <a:r>
              <a:rPr lang="cs-CZ" dirty="0"/>
              <a:t> </a:t>
            </a:r>
          </a:p>
        </p:txBody>
      </p:sp>
      <p:sp>
        <p:nvSpPr>
          <p:cNvPr id="4" name="Zástupný text 3">
            <a:extLst>
              <a:ext uri="{FF2B5EF4-FFF2-40B4-BE49-F238E27FC236}">
                <a16:creationId xmlns:a16="http://schemas.microsoft.com/office/drawing/2014/main" id="{0297D51C-7F34-4629-B974-C8DC2029C4F1}"/>
              </a:ext>
            </a:extLst>
          </p:cNvPr>
          <p:cNvSpPr>
            <a:spLocks noGrp="1"/>
          </p:cNvSpPr>
          <p:nvPr>
            <p:ph type="body" sz="quarter" idx="15"/>
          </p:nvPr>
        </p:nvSpPr>
        <p:spPr>
          <a:solidFill>
            <a:schemeClr val="accent2">
              <a:lumMod val="60000"/>
              <a:lumOff val="40000"/>
            </a:schemeClr>
          </a:solidFill>
        </p:spPr>
        <p:txBody>
          <a:bodyPr/>
          <a:lstStyle/>
          <a:p>
            <a:r>
              <a:rPr lang="cs-CZ" i="0" u="sng" dirty="0">
                <a:hlinkClick r:id="rId2"/>
              </a:rPr>
              <a:t>http://www.sukl.cz/modules/medication/detail.php?code=0029328&amp;tab=prices</a:t>
            </a:r>
            <a:endParaRPr lang="cs-CZ" dirty="0"/>
          </a:p>
        </p:txBody>
      </p:sp>
    </p:spTree>
    <p:extLst>
      <p:ext uri="{BB962C8B-B14F-4D97-AF65-F5344CB8AC3E}">
        <p14:creationId xmlns:p14="http://schemas.microsoft.com/office/powerpoint/2010/main" val="225176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Praktické aspekty pro ambulantní kardiology II</a:t>
            </a:r>
          </a:p>
        </p:txBody>
      </p:sp>
      <p:pic>
        <p:nvPicPr>
          <p:cNvPr id="6" name="Zástupný symbol pro obsah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075531" y="993775"/>
            <a:ext cx="2767012" cy="360997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Zástupný symbol pro text 4"/>
          <p:cNvSpPr>
            <a:spLocks noGrp="1"/>
          </p:cNvSpPr>
          <p:nvPr>
            <p:ph type="body" sz="quarter" idx="15"/>
          </p:nvPr>
        </p:nvSpPr>
        <p:spPr/>
        <p:txBody>
          <a:bodyPr/>
          <a:lstStyle/>
          <a:p>
            <a:r>
              <a:rPr lang="cs-CZ" i="0" dirty="0"/>
              <a:t>http://www.sukl.cz/modules/medication/detail.php?code=0029328&amp;tab=prices</a:t>
            </a:r>
            <a:endParaRPr lang="cs-CZ" dirty="0"/>
          </a:p>
        </p:txBody>
      </p:sp>
      <p:pic>
        <p:nvPicPr>
          <p:cNvPr id="1026" name="Picture 2"/>
          <p:cNvPicPr>
            <a:picLocks noGrp="1" noChangeAspect="1" noChangeArrowheads="1"/>
          </p:cNvPicPr>
          <p:nvPr>
            <p:ph sz="quarter" idx="16"/>
          </p:nvPr>
        </p:nvPicPr>
        <p:blipFill>
          <a:blip r:embed="rId4" cstate="print">
            <a:extLst>
              <a:ext uri="{28A0092B-C50C-407E-A947-70E740481C1C}">
                <a14:useLocalDpi xmlns:a14="http://schemas.microsoft.com/office/drawing/2010/main" val="0"/>
              </a:ext>
            </a:extLst>
          </a:blip>
          <a:srcRect/>
          <a:stretch>
            <a:fillRect/>
          </a:stretch>
        </p:blipFill>
        <p:spPr bwMode="auto">
          <a:xfrm>
            <a:off x="5221581" y="993775"/>
            <a:ext cx="3071225" cy="36099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10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5"/>
          </p:nvPr>
        </p:nvSpPr>
        <p:spPr/>
        <p:txBody>
          <a:bodyPr/>
          <a:lstStyle/>
          <a:p>
            <a:endParaRPr lang="cs-CZ"/>
          </a:p>
        </p:txBody>
      </p:sp>
      <p:pic>
        <p:nvPicPr>
          <p:cNvPr id="5" name="Zástupný symbol pro obsah 4"/>
          <p:cNvPicPr>
            <a:picLocks noGrp="1" noChangeAspect="1"/>
          </p:cNvPicPr>
          <p:nvPr>
            <p:ph sz="quarter" idx="14"/>
          </p:nvPr>
        </p:nvPicPr>
        <p:blipFill>
          <a:blip r:embed="rId3"/>
          <a:stretch>
            <a:fillRect/>
          </a:stretch>
        </p:blipFill>
        <p:spPr>
          <a:xfrm>
            <a:off x="1449357" y="0"/>
            <a:ext cx="6245285" cy="4657725"/>
          </a:xfrm>
          <a:prstGeom prst="rect">
            <a:avLst/>
          </a:prstGeom>
        </p:spPr>
      </p:pic>
    </p:spTree>
    <p:extLst>
      <p:ext uri="{BB962C8B-B14F-4D97-AF65-F5344CB8AC3E}">
        <p14:creationId xmlns:p14="http://schemas.microsoft.com/office/powerpoint/2010/main" val="2725524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B9E6D3-927A-41BB-BFAC-9408418318A3}"/>
              </a:ext>
            </a:extLst>
          </p:cNvPr>
          <p:cNvSpPr>
            <a:spLocks noGrp="1"/>
          </p:cNvSpPr>
          <p:nvPr>
            <p:ph type="title"/>
          </p:nvPr>
        </p:nvSpPr>
        <p:spPr/>
        <p:txBody>
          <a:bodyPr>
            <a:noAutofit/>
          </a:bodyPr>
          <a:lstStyle/>
          <a:p>
            <a:r>
              <a:rPr lang="cs-CZ" sz="2400" dirty="0"/>
              <a:t>Informace o úhradách, cenách a výši případného doplatku léčivých přípravků hrazených z veřejného zdravotního pojištění</a:t>
            </a:r>
          </a:p>
        </p:txBody>
      </p:sp>
      <p:sp>
        <p:nvSpPr>
          <p:cNvPr id="4" name="Zástupný text 3">
            <a:extLst>
              <a:ext uri="{FF2B5EF4-FFF2-40B4-BE49-F238E27FC236}">
                <a16:creationId xmlns:a16="http://schemas.microsoft.com/office/drawing/2014/main" id="{AB6D3461-F695-42AD-B6A9-20A61A3DB900}"/>
              </a:ext>
            </a:extLst>
          </p:cNvPr>
          <p:cNvSpPr>
            <a:spLocks noGrp="1"/>
          </p:cNvSpPr>
          <p:nvPr>
            <p:ph type="body" sz="quarter" idx="15"/>
          </p:nvPr>
        </p:nvSpPr>
        <p:spPr/>
        <p:txBody>
          <a:bodyPr/>
          <a:lstStyle/>
          <a:p>
            <a:r>
              <a:rPr lang="cs-CZ" dirty="0"/>
              <a:t>http://www.sukl.cz/sukl/seznam-leciv-a-pzlu-hrazenych-ze-zdrav-pojisteni</a:t>
            </a:r>
          </a:p>
        </p:txBody>
      </p:sp>
      <p:pic>
        <p:nvPicPr>
          <p:cNvPr id="10" name="Picture 2"/>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406" t="17113" r="26386" b="29288"/>
          <a:stretch/>
        </p:blipFill>
        <p:spPr bwMode="auto">
          <a:xfrm>
            <a:off x="457200" y="1093693"/>
            <a:ext cx="8280400" cy="341013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34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FD215-A5C4-4F3A-B713-628F6F7C3375}"/>
              </a:ext>
            </a:extLst>
          </p:cNvPr>
          <p:cNvSpPr>
            <a:spLocks noGrp="1"/>
          </p:cNvSpPr>
          <p:nvPr>
            <p:ph type="title"/>
          </p:nvPr>
        </p:nvSpPr>
        <p:spPr/>
        <p:txBody>
          <a:bodyPr/>
          <a:lstStyle/>
          <a:p>
            <a:r>
              <a:rPr lang="cs-CZ" dirty="0"/>
              <a:t>II: ICHS, PCI u pacientů s FS</a:t>
            </a:r>
          </a:p>
        </p:txBody>
      </p:sp>
    </p:spTree>
    <p:extLst>
      <p:ext uri="{BB962C8B-B14F-4D97-AF65-F5344CB8AC3E}">
        <p14:creationId xmlns:p14="http://schemas.microsoft.com/office/powerpoint/2010/main" val="2039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cs-CZ"/>
              <a:t>Management pacientů s FS podstupujících PCI : Vyvážené riziko CMP a rizika krvácení</a:t>
            </a:r>
            <a:endParaRPr lang="cs-CZ" dirty="0"/>
          </a:p>
        </p:txBody>
      </p:sp>
      <p:sp>
        <p:nvSpPr>
          <p:cNvPr id="4" name="Text Placeholder 3"/>
          <p:cNvSpPr>
            <a:spLocks noGrp="1"/>
          </p:cNvSpPr>
          <p:nvPr>
            <p:ph type="body" sz="quarter" idx="15"/>
          </p:nvPr>
        </p:nvSpPr>
        <p:spPr/>
        <p:txBody>
          <a:bodyPr/>
          <a:lstStyle/>
          <a:p>
            <a:r>
              <a:rPr lang="cs-CZ"/>
              <a:t>ASA – kyselina acetylsalicylová; MACE - závažné kardiovaskulární nežádoucí účinky (složené z KV mortality, IM, a CMP); OAC – perorální antikoagulační léčba; Upraveno dle Dewilde et al. J Am Coll Cardiol 2014; Cannon et al. Clin Cardiol 2016</a:t>
            </a:r>
            <a:endParaRPr lang="cs-CZ" dirty="0"/>
          </a:p>
        </p:txBody>
      </p:sp>
      <p:grpSp>
        <p:nvGrpSpPr>
          <p:cNvPr id="3" name="Group 2"/>
          <p:cNvGrpSpPr/>
          <p:nvPr/>
        </p:nvGrpSpPr>
        <p:grpSpPr>
          <a:xfrm>
            <a:off x="1280196" y="562313"/>
            <a:ext cx="5261130" cy="4176785"/>
            <a:chOff x="1869861" y="430221"/>
            <a:chExt cx="6144948" cy="5926131"/>
          </a:xfrm>
        </p:grpSpPr>
        <p:grpSp>
          <p:nvGrpSpPr>
            <p:cNvPr id="2" name="Group 1"/>
            <p:cNvGrpSpPr/>
            <p:nvPr/>
          </p:nvGrpSpPr>
          <p:grpSpPr>
            <a:xfrm>
              <a:off x="2809620" y="1273776"/>
              <a:ext cx="5205189" cy="5082576"/>
              <a:chOff x="2834075" y="1323203"/>
              <a:chExt cx="5259401" cy="5135511"/>
            </a:xfrm>
          </p:grpSpPr>
          <p:sp>
            <p:nvSpPr>
              <p:cNvPr id="5" name="Oval 4"/>
              <p:cNvSpPr/>
              <p:nvPr/>
            </p:nvSpPr>
            <p:spPr>
              <a:xfrm>
                <a:off x="2834075" y="1345719"/>
                <a:ext cx="3820927" cy="3600000"/>
              </a:xfrm>
              <a:prstGeom prst="ellipse">
                <a:avLst/>
              </a:prstGeom>
              <a:solidFill>
                <a:schemeClr val="tx2">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33306">
                  <a:defRPr/>
                </a:pPr>
                <a:endParaRPr lang="cs-CZ" sz="987" dirty="0">
                  <a:solidFill>
                    <a:prstClr val="white"/>
                  </a:solidFill>
                  <a:latin typeface="Arial"/>
                </a:endParaRPr>
              </a:p>
            </p:txBody>
          </p:sp>
          <p:sp>
            <p:nvSpPr>
              <p:cNvPr id="7" name="Oval 6"/>
              <p:cNvSpPr/>
              <p:nvPr/>
            </p:nvSpPr>
            <p:spPr>
              <a:xfrm>
                <a:off x="3729671" y="2858714"/>
                <a:ext cx="3600000" cy="3600000"/>
              </a:xfrm>
              <a:prstGeom prst="ellipse">
                <a:avLst/>
              </a:prstGeom>
              <a:solidFill>
                <a:schemeClr val="accent4">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33306">
                  <a:defRPr/>
                </a:pPr>
                <a:endParaRPr lang="cs-CZ" sz="987" dirty="0">
                  <a:solidFill>
                    <a:prstClr val="white"/>
                  </a:solidFill>
                  <a:latin typeface="Arial"/>
                </a:endParaRPr>
              </a:p>
            </p:txBody>
          </p:sp>
          <p:sp>
            <p:nvSpPr>
              <p:cNvPr id="8" name="Oval 7"/>
              <p:cNvSpPr/>
              <p:nvPr/>
            </p:nvSpPr>
            <p:spPr>
              <a:xfrm>
                <a:off x="4493476" y="1323203"/>
                <a:ext cx="3600000" cy="3600000"/>
              </a:xfrm>
              <a:prstGeom prst="ellipse">
                <a:avLst/>
              </a:prstGeom>
              <a:solidFill>
                <a:srgbClr val="C00000">
                  <a:alpha val="1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33306">
                  <a:defRPr/>
                </a:pPr>
                <a:endParaRPr lang="cs-CZ" sz="987" dirty="0">
                  <a:solidFill>
                    <a:prstClr val="white"/>
                  </a:solidFill>
                  <a:latin typeface="Arial"/>
                </a:endParaRPr>
              </a:p>
            </p:txBody>
          </p:sp>
          <p:sp>
            <p:nvSpPr>
              <p:cNvPr id="6" name="TextBox 5"/>
              <p:cNvSpPr txBox="1"/>
              <p:nvPr/>
            </p:nvSpPr>
            <p:spPr>
              <a:xfrm>
                <a:off x="2961483" y="2735920"/>
                <a:ext cx="1475976" cy="463290"/>
              </a:xfrm>
              <a:prstGeom prst="rect">
                <a:avLst/>
              </a:prstGeom>
              <a:noFill/>
            </p:spPr>
            <p:txBody>
              <a:bodyPr wrap="none" rtlCol="0">
                <a:spAutoFit/>
              </a:bodyPr>
              <a:lstStyle/>
              <a:p>
                <a:pPr algn="ctr" defTabSz="333306">
                  <a:defRPr/>
                </a:pPr>
                <a:r>
                  <a:rPr lang="cs-CZ" b="1" dirty="0" err="1">
                    <a:solidFill>
                      <a:srgbClr val="333333">
                        <a:lumMod val="60000"/>
                        <a:lumOff val="40000"/>
                      </a:srgbClr>
                    </a:solidFill>
                    <a:latin typeface="Arial"/>
                  </a:rPr>
                  <a:t>Klopidogrel</a:t>
                </a:r>
                <a:endParaRPr lang="cs-CZ" b="1" dirty="0">
                  <a:solidFill>
                    <a:srgbClr val="333333">
                      <a:lumMod val="60000"/>
                      <a:lumOff val="40000"/>
                    </a:srgbClr>
                  </a:solidFill>
                  <a:latin typeface="Arial"/>
                </a:endParaRPr>
              </a:p>
            </p:txBody>
          </p:sp>
          <p:sp>
            <p:nvSpPr>
              <p:cNvPr id="10" name="TextBox 9"/>
              <p:cNvSpPr txBox="1"/>
              <p:nvPr/>
            </p:nvSpPr>
            <p:spPr>
              <a:xfrm>
                <a:off x="6847215" y="2735920"/>
                <a:ext cx="823308" cy="529475"/>
              </a:xfrm>
              <a:prstGeom prst="rect">
                <a:avLst/>
              </a:prstGeom>
              <a:noFill/>
            </p:spPr>
            <p:txBody>
              <a:bodyPr wrap="none" rtlCol="0">
                <a:spAutoFit/>
              </a:bodyPr>
              <a:lstStyle/>
              <a:p>
                <a:pPr algn="ctr" defTabSz="333306">
                  <a:defRPr/>
                </a:pPr>
                <a:r>
                  <a:rPr lang="cs-CZ" sz="1800" b="1" dirty="0">
                    <a:solidFill>
                      <a:srgbClr val="C00000"/>
                    </a:solidFill>
                    <a:latin typeface="Arial"/>
                  </a:rPr>
                  <a:t>OAC</a:t>
                </a:r>
              </a:p>
            </p:txBody>
          </p:sp>
          <p:sp>
            <p:nvSpPr>
              <p:cNvPr id="13" name="TextBox 12"/>
              <p:cNvSpPr txBox="1"/>
              <p:nvPr/>
            </p:nvSpPr>
            <p:spPr>
              <a:xfrm>
                <a:off x="5137512" y="5219900"/>
                <a:ext cx="793039" cy="529475"/>
              </a:xfrm>
              <a:prstGeom prst="rect">
                <a:avLst/>
              </a:prstGeom>
              <a:noFill/>
            </p:spPr>
            <p:txBody>
              <a:bodyPr wrap="none" rtlCol="0">
                <a:spAutoFit/>
              </a:bodyPr>
              <a:lstStyle/>
              <a:p>
                <a:pPr algn="ctr" defTabSz="333306">
                  <a:defRPr/>
                </a:pPr>
                <a:r>
                  <a:rPr lang="cs-CZ" sz="1800" b="1" dirty="0">
                    <a:solidFill>
                      <a:srgbClr val="0084CB"/>
                    </a:solidFill>
                    <a:latin typeface="Arial"/>
                  </a:rPr>
                  <a:t>ASA</a:t>
                </a:r>
              </a:p>
            </p:txBody>
          </p:sp>
          <p:sp>
            <p:nvSpPr>
              <p:cNvPr id="14" name="TextBox 13"/>
              <p:cNvSpPr txBox="1"/>
              <p:nvPr/>
            </p:nvSpPr>
            <p:spPr>
              <a:xfrm>
                <a:off x="4643147" y="1949163"/>
                <a:ext cx="1822530" cy="1003429"/>
              </a:xfrm>
              <a:prstGeom prst="rect">
                <a:avLst/>
              </a:prstGeom>
              <a:noFill/>
            </p:spPr>
            <p:txBody>
              <a:bodyPr wrap="square" rtlCol="0">
                <a:spAutoFit/>
              </a:bodyPr>
              <a:lstStyle/>
              <a:p>
                <a:pPr algn="ctr" defTabSz="333306">
                  <a:defRPr/>
                </a:pPr>
                <a:r>
                  <a:rPr lang="cs-CZ" sz="987" b="1" dirty="0">
                    <a:solidFill>
                      <a:srgbClr val="333333"/>
                    </a:solidFill>
                    <a:latin typeface="Arial"/>
                  </a:rPr>
                  <a:t>Duální terapie</a:t>
                </a:r>
                <a:br>
                  <a:rPr lang="cs-CZ" sz="987" b="1" dirty="0">
                    <a:solidFill>
                      <a:srgbClr val="333333"/>
                    </a:solidFill>
                    <a:latin typeface="Arial"/>
                  </a:rPr>
                </a:br>
                <a:r>
                  <a:rPr lang="cs-CZ" sz="987" dirty="0">
                    <a:solidFill>
                      <a:srgbClr val="333333"/>
                    </a:solidFill>
                    <a:latin typeface="Arial"/>
                  </a:rPr>
                  <a:t>▼trombóza stentu</a:t>
                </a:r>
              </a:p>
              <a:p>
                <a:pPr algn="ctr" defTabSz="333306">
                  <a:defRPr/>
                </a:pPr>
                <a:r>
                  <a:rPr lang="cs-CZ" sz="987" dirty="0">
                    <a:solidFill>
                      <a:srgbClr val="333333"/>
                    </a:solidFill>
                    <a:latin typeface="Arial"/>
                  </a:rPr>
                  <a:t>▼závažné krvácení</a:t>
                </a:r>
              </a:p>
              <a:p>
                <a:pPr algn="ctr" defTabSz="333306">
                  <a:defRPr/>
                </a:pPr>
                <a:r>
                  <a:rPr lang="cs-CZ" sz="987" b="1" dirty="0">
                    <a:solidFill>
                      <a:srgbClr val="333333"/>
                    </a:solidFill>
                    <a:latin typeface="Arial"/>
                  </a:rPr>
                  <a:t>≈</a:t>
                </a:r>
                <a:r>
                  <a:rPr lang="cs-CZ" sz="987" dirty="0">
                    <a:solidFill>
                      <a:srgbClr val="333333"/>
                    </a:solidFill>
                    <a:latin typeface="Arial"/>
                  </a:rPr>
                  <a:t> koronární příhody</a:t>
                </a:r>
                <a:endParaRPr lang="cs-CZ" sz="846" dirty="0">
                  <a:solidFill>
                    <a:srgbClr val="333333"/>
                  </a:solidFill>
                  <a:latin typeface="Arial"/>
                </a:endParaRPr>
              </a:p>
            </p:txBody>
          </p:sp>
          <p:sp>
            <p:nvSpPr>
              <p:cNvPr id="15" name="TextBox 14"/>
              <p:cNvSpPr txBox="1"/>
              <p:nvPr/>
            </p:nvSpPr>
            <p:spPr>
              <a:xfrm>
                <a:off x="3413881" y="3550709"/>
                <a:ext cx="1822530" cy="1003429"/>
              </a:xfrm>
              <a:prstGeom prst="rect">
                <a:avLst/>
              </a:prstGeom>
              <a:noFill/>
            </p:spPr>
            <p:txBody>
              <a:bodyPr wrap="square" rtlCol="0">
                <a:spAutoFit/>
              </a:bodyPr>
              <a:lstStyle/>
              <a:p>
                <a:pPr algn="ctr" defTabSz="333306">
                  <a:defRPr/>
                </a:pPr>
                <a:r>
                  <a:rPr lang="cs-CZ" sz="987" b="1" dirty="0">
                    <a:solidFill>
                      <a:srgbClr val="333333"/>
                    </a:solidFill>
                    <a:latin typeface="Arial"/>
                  </a:rPr>
                  <a:t>Duální</a:t>
                </a:r>
              </a:p>
              <a:p>
                <a:pPr algn="ctr" defTabSz="333306">
                  <a:defRPr/>
                </a:pPr>
                <a:r>
                  <a:rPr lang="cs-CZ" sz="987" b="1" dirty="0">
                    <a:solidFill>
                      <a:srgbClr val="333333"/>
                    </a:solidFill>
                    <a:latin typeface="Arial"/>
                  </a:rPr>
                  <a:t>terapie</a:t>
                </a:r>
                <a:br>
                  <a:rPr lang="cs-CZ" sz="987" b="1" dirty="0">
                    <a:solidFill>
                      <a:srgbClr val="333333"/>
                    </a:solidFill>
                    <a:latin typeface="Arial"/>
                  </a:rPr>
                </a:br>
                <a:r>
                  <a:rPr lang="cs-CZ" sz="987" dirty="0">
                    <a:solidFill>
                      <a:srgbClr val="333333"/>
                    </a:solidFill>
                    <a:latin typeface="Arial"/>
                  </a:rPr>
                  <a:t>▲CV příhoda </a:t>
                </a:r>
              </a:p>
              <a:p>
                <a:pPr algn="ctr" defTabSz="333306">
                  <a:defRPr/>
                </a:pPr>
                <a:r>
                  <a:rPr lang="cs-CZ" sz="987" dirty="0">
                    <a:solidFill>
                      <a:srgbClr val="333333"/>
                    </a:solidFill>
                    <a:latin typeface="Arial"/>
                  </a:rPr>
                  <a:t>▲mortalita</a:t>
                </a:r>
              </a:p>
            </p:txBody>
          </p:sp>
          <p:sp>
            <p:nvSpPr>
              <p:cNvPr id="16" name="TextBox 15"/>
              <p:cNvSpPr txBox="1"/>
              <p:nvPr/>
            </p:nvSpPr>
            <p:spPr>
              <a:xfrm>
                <a:off x="5903515" y="3550709"/>
                <a:ext cx="1822530" cy="1003429"/>
              </a:xfrm>
              <a:prstGeom prst="rect">
                <a:avLst/>
              </a:prstGeom>
              <a:noFill/>
            </p:spPr>
            <p:txBody>
              <a:bodyPr wrap="square" rtlCol="0">
                <a:spAutoFit/>
              </a:bodyPr>
              <a:lstStyle/>
              <a:p>
                <a:pPr algn="ctr" defTabSz="333306">
                  <a:defRPr/>
                </a:pPr>
                <a:r>
                  <a:rPr lang="cs-CZ" sz="987" b="1" dirty="0">
                    <a:solidFill>
                      <a:srgbClr val="333333"/>
                    </a:solidFill>
                    <a:latin typeface="Arial"/>
                  </a:rPr>
                  <a:t>Duální</a:t>
                </a:r>
                <a:br>
                  <a:rPr lang="cs-CZ" sz="987" b="1" dirty="0">
                    <a:solidFill>
                      <a:srgbClr val="333333"/>
                    </a:solidFill>
                    <a:latin typeface="Arial"/>
                  </a:rPr>
                </a:br>
                <a:r>
                  <a:rPr lang="cs-CZ" sz="987" b="1" dirty="0">
                    <a:solidFill>
                      <a:srgbClr val="333333"/>
                    </a:solidFill>
                    <a:latin typeface="Arial"/>
                  </a:rPr>
                  <a:t>terapie</a:t>
                </a:r>
                <a:br>
                  <a:rPr lang="cs-CZ" sz="987" b="1" dirty="0">
                    <a:solidFill>
                      <a:srgbClr val="333333"/>
                    </a:solidFill>
                    <a:latin typeface="Arial"/>
                  </a:rPr>
                </a:br>
                <a:r>
                  <a:rPr lang="cs-CZ" sz="987" dirty="0">
                    <a:solidFill>
                      <a:srgbClr val="333333"/>
                    </a:solidFill>
                    <a:latin typeface="Arial"/>
                  </a:rPr>
                  <a:t>▲IM</a:t>
                </a:r>
              </a:p>
              <a:p>
                <a:pPr algn="ctr" defTabSz="333306">
                  <a:defRPr/>
                </a:pPr>
                <a:r>
                  <a:rPr lang="cs-CZ" sz="987" dirty="0">
                    <a:solidFill>
                      <a:srgbClr val="333333"/>
                    </a:solidFill>
                    <a:latin typeface="Arial"/>
                  </a:rPr>
                  <a:t>▲trombóza stentu</a:t>
                </a:r>
              </a:p>
            </p:txBody>
          </p:sp>
          <p:sp>
            <p:nvSpPr>
              <p:cNvPr id="17" name="TextBox 16"/>
              <p:cNvSpPr txBox="1"/>
              <p:nvPr/>
            </p:nvSpPr>
            <p:spPr>
              <a:xfrm>
                <a:off x="4643145" y="3135040"/>
                <a:ext cx="1822530" cy="1003429"/>
              </a:xfrm>
              <a:prstGeom prst="rect">
                <a:avLst/>
              </a:prstGeom>
              <a:noFill/>
            </p:spPr>
            <p:txBody>
              <a:bodyPr wrap="square" rtlCol="0">
                <a:spAutoFit/>
              </a:bodyPr>
              <a:lstStyle/>
              <a:p>
                <a:pPr algn="ctr" defTabSz="333306">
                  <a:defRPr/>
                </a:pPr>
                <a:r>
                  <a:rPr lang="cs-CZ" sz="987" b="1" dirty="0">
                    <a:solidFill>
                      <a:srgbClr val="333333"/>
                    </a:solidFill>
                    <a:latin typeface="Arial"/>
                  </a:rPr>
                  <a:t>Triple terapie</a:t>
                </a:r>
                <a:br>
                  <a:rPr lang="cs-CZ" sz="987" b="1" dirty="0">
                    <a:solidFill>
                      <a:srgbClr val="333333"/>
                    </a:solidFill>
                    <a:latin typeface="Arial"/>
                  </a:rPr>
                </a:br>
                <a:r>
                  <a:rPr lang="cs-CZ" sz="987" dirty="0">
                    <a:solidFill>
                      <a:srgbClr val="333333"/>
                    </a:solidFill>
                    <a:latin typeface="Arial"/>
                  </a:rPr>
                  <a:t>Závažné krvácivé příhody a komplikace, MACE a mortalita</a:t>
                </a:r>
              </a:p>
            </p:txBody>
          </p:sp>
          <p:sp>
            <p:nvSpPr>
              <p:cNvPr id="18" name="Oval 17"/>
              <p:cNvSpPr/>
              <p:nvPr/>
            </p:nvSpPr>
            <p:spPr>
              <a:xfrm>
                <a:off x="4459962" y="1470333"/>
                <a:ext cx="2161527" cy="1766930"/>
              </a:xfrm>
              <a:custGeom>
                <a:avLst/>
                <a:gdLst/>
                <a:ahLst/>
                <a:cxnLst/>
                <a:rect l="l" t="t" r="r" b="b"/>
                <a:pathLst>
                  <a:path w="2161527" h="1766930">
                    <a:moveTo>
                      <a:pt x="1056742" y="0"/>
                    </a:moveTo>
                    <a:cubicBezTo>
                      <a:pt x="1705726" y="271732"/>
                      <a:pt x="2161527" y="912903"/>
                      <a:pt x="2161527" y="1660533"/>
                    </a:cubicBezTo>
                    <a:lnTo>
                      <a:pt x="2157585" y="1766930"/>
                    </a:lnTo>
                    <a:cubicBezTo>
                      <a:pt x="1850600" y="1520370"/>
                      <a:pt x="1460546" y="1373527"/>
                      <a:pt x="1036194" y="1373527"/>
                    </a:cubicBezTo>
                    <a:cubicBezTo>
                      <a:pt x="651145" y="1373527"/>
                      <a:pt x="294334" y="1494430"/>
                      <a:pt x="2410" y="1701419"/>
                    </a:cubicBezTo>
                    <a:cubicBezTo>
                      <a:pt x="368" y="1680405"/>
                      <a:pt x="0" y="1659254"/>
                      <a:pt x="0" y="1638017"/>
                    </a:cubicBezTo>
                    <a:cubicBezTo>
                      <a:pt x="0" y="909208"/>
                      <a:pt x="433142" y="281565"/>
                      <a:pt x="1056742" y="0"/>
                    </a:cubicBezTo>
                    <a:close/>
                  </a:path>
                </a:pathLst>
              </a:custGeom>
              <a:no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33306">
                  <a:defRPr/>
                </a:pPr>
                <a:endParaRPr lang="cs-CZ" sz="987" dirty="0">
                  <a:solidFill>
                    <a:prstClr val="white"/>
                  </a:solidFill>
                  <a:latin typeface="Arial"/>
                </a:endParaRPr>
              </a:p>
            </p:txBody>
          </p:sp>
        </p:grpSp>
        <p:sp>
          <p:nvSpPr>
            <p:cNvPr id="12" name="Arc 11"/>
            <p:cNvSpPr/>
            <p:nvPr/>
          </p:nvSpPr>
          <p:spPr>
            <a:xfrm rot="8110660">
              <a:off x="1869861" y="430221"/>
              <a:ext cx="3088041" cy="3088041"/>
            </a:xfrm>
            <a:prstGeom prst="arc">
              <a:avLst/>
            </a:prstGeom>
            <a:ln w="25400">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333306">
                <a:defRPr/>
              </a:pPr>
              <a:endParaRPr lang="cs-CZ" sz="987" dirty="0">
                <a:solidFill>
                  <a:srgbClr val="333333"/>
                </a:solidFill>
                <a:latin typeface="Arial"/>
              </a:endParaRPr>
            </a:p>
          </p:txBody>
        </p:sp>
      </p:grpSp>
    </p:spTree>
    <p:extLst>
      <p:ext uri="{BB962C8B-B14F-4D97-AF65-F5344CB8AC3E}">
        <p14:creationId xmlns:p14="http://schemas.microsoft.com/office/powerpoint/2010/main" val="3211888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altLang="en-US" dirty="0"/>
              <a:t>ESC update - duální </a:t>
            </a:r>
            <a:r>
              <a:rPr lang="cs-CZ" altLang="en-US" dirty="0" err="1"/>
              <a:t>protidestičková</a:t>
            </a:r>
            <a:r>
              <a:rPr lang="cs-CZ" altLang="en-US" dirty="0"/>
              <a:t> terapie </a:t>
            </a:r>
            <a:br>
              <a:rPr lang="cs-CZ" altLang="en-US" dirty="0"/>
            </a:br>
            <a:r>
              <a:rPr lang="cs-CZ" altLang="en-US" dirty="0"/>
              <a:t>u pacientů s ICHS</a:t>
            </a:r>
            <a:endParaRPr lang="en-GB" dirty="0"/>
          </a:p>
        </p:txBody>
      </p:sp>
      <p:sp>
        <p:nvSpPr>
          <p:cNvPr id="5" name="Text Placeholder 4"/>
          <p:cNvSpPr>
            <a:spLocks noGrp="1"/>
          </p:cNvSpPr>
          <p:nvPr>
            <p:ph type="body" sz="quarter" idx="15"/>
          </p:nvPr>
        </p:nvSpPr>
        <p:spPr>
          <a:xfrm>
            <a:off x="0" y="4665599"/>
            <a:ext cx="5029195" cy="377429"/>
          </a:xfrm>
        </p:spPr>
        <p:txBody>
          <a:bodyPr/>
          <a:lstStyle/>
          <a:p>
            <a:r>
              <a:rPr lang="en-GB" sz="650" dirty="0"/>
              <a:t>1. </a:t>
            </a:r>
            <a:r>
              <a:rPr lang="en-GB" sz="650" dirty="0" err="1"/>
              <a:t>Periprocedural</a:t>
            </a:r>
            <a:r>
              <a:rPr lang="en-GB" sz="650" dirty="0"/>
              <a:t> administration of aspirin and clopidogrel during PCI is recommended irrespective of the treatment strategy; as dual therapy, potent </a:t>
            </a:r>
            <a:r>
              <a:rPr lang="en-GB" sz="650" dirty="0" err="1"/>
              <a:t>P2Y12</a:t>
            </a:r>
            <a:r>
              <a:rPr lang="en-GB" sz="650" dirty="0"/>
              <a:t> inhibitors (ticagrelor) may be combined with dabigatran; 2: High </a:t>
            </a:r>
            <a:r>
              <a:rPr lang="en-GB" sz="650" dirty="0" err="1"/>
              <a:t>atherothrombotic</a:t>
            </a:r>
            <a:r>
              <a:rPr lang="en-GB" sz="650" dirty="0"/>
              <a:t> risk (For Elective PCI, use SYNTAX score; for ACS, GRACE score &gt;140; stenting of the left main, proximal LAD, proximal bifurcation; recurrent </a:t>
            </a:r>
            <a:r>
              <a:rPr lang="en-GB" sz="650" dirty="0" err="1"/>
              <a:t>MIs</a:t>
            </a:r>
            <a:r>
              <a:rPr lang="en-GB" sz="650" dirty="0"/>
              <a:t>; stent thrombosis etc.) and low bleeding risk; 3: Bleeding risk can be estimated using the HAS-BLED score; correct modifiable bleeding risk factors. DAT, dual antithrombotic therapy; LAD, left anterior descending; TAT, triple antithrombotic therapy. Lip GYH et al. </a:t>
            </a:r>
            <a:r>
              <a:rPr lang="en-GB" sz="650" dirty="0" err="1"/>
              <a:t>Europace</a:t>
            </a:r>
            <a:r>
              <a:rPr lang="cs-CZ" sz="650" dirty="0"/>
              <a:t> </a:t>
            </a:r>
            <a:r>
              <a:rPr lang="en-GB" sz="650" dirty="0"/>
              <a:t>2018;doi:10.1093/</a:t>
            </a:r>
            <a:r>
              <a:rPr lang="en-GB" sz="650" dirty="0" err="1"/>
              <a:t>europace</a:t>
            </a:r>
            <a:r>
              <a:rPr lang="en-GB" sz="650" dirty="0"/>
              <a:t>/euy174. </a:t>
            </a:r>
          </a:p>
        </p:txBody>
      </p:sp>
      <p:cxnSp>
        <p:nvCxnSpPr>
          <p:cNvPr id="16" name="Straight Arrow Connector 15"/>
          <p:cNvCxnSpPr>
            <a:cxnSpLocks/>
            <a:stCxn id="24" idx="4"/>
          </p:cNvCxnSpPr>
          <p:nvPr/>
        </p:nvCxnSpPr>
        <p:spPr>
          <a:xfrm>
            <a:off x="1533886" y="1583284"/>
            <a:ext cx="7292" cy="2874419"/>
          </a:xfrm>
          <a:prstGeom prst="straightConnector1">
            <a:avLst/>
          </a:prstGeom>
          <a:ln w="12700">
            <a:solidFill>
              <a:schemeClr val="tx1"/>
            </a:solidFill>
            <a:prstDash val="sysDash"/>
            <a:tailEnd type="arrow" w="lg" len="lg"/>
          </a:ln>
          <a:effectLst/>
        </p:spPr>
        <p:style>
          <a:lnRef idx="2">
            <a:schemeClr val="accent1"/>
          </a:lnRef>
          <a:fillRef idx="0">
            <a:schemeClr val="accent1"/>
          </a:fillRef>
          <a:effectRef idx="1">
            <a:schemeClr val="accent1"/>
          </a:effectRef>
          <a:fontRef idx="minor">
            <a:schemeClr val="tx1"/>
          </a:fontRef>
        </p:style>
      </p:cxnSp>
      <p:sp>
        <p:nvSpPr>
          <p:cNvPr id="24" name="Oval 23"/>
          <p:cNvSpPr>
            <a:spLocks noChangeAspect="1"/>
          </p:cNvSpPr>
          <p:nvPr/>
        </p:nvSpPr>
        <p:spPr>
          <a:xfrm>
            <a:off x="1223629" y="989614"/>
            <a:ext cx="620516" cy="593671"/>
          </a:xfrm>
          <a:prstGeom prst="ellipse">
            <a:avLst/>
          </a:prstGeom>
          <a:solidFill>
            <a:srgbClr val="CDFFE4"/>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25717" rIns="0" bIns="25717" rtlCol="0" anchor="ctr"/>
          <a:lstStyle/>
          <a:p>
            <a:pPr algn="ctr" defTabSz="257136">
              <a:defRPr/>
            </a:pPr>
            <a:r>
              <a:rPr lang="en-GB" sz="1050" b="1" dirty="0">
                <a:solidFill>
                  <a:srgbClr val="00B050"/>
                </a:solidFill>
                <a:latin typeface="Arial" panose="020B0604020202020204"/>
              </a:rPr>
              <a:t>2018</a:t>
            </a:r>
          </a:p>
        </p:txBody>
      </p:sp>
      <p:sp>
        <p:nvSpPr>
          <p:cNvPr id="26" name="TextBox 25"/>
          <p:cNvSpPr txBox="1"/>
          <p:nvPr/>
        </p:nvSpPr>
        <p:spPr>
          <a:xfrm>
            <a:off x="1871700" y="907909"/>
            <a:ext cx="6022222" cy="282769"/>
          </a:xfrm>
          <a:prstGeom prst="rect">
            <a:avLst/>
          </a:prstGeom>
          <a:noFill/>
        </p:spPr>
        <p:txBody>
          <a:bodyPr wrap="square" lIns="51434" tIns="25717" rIns="51434" bIns="25717" rtlCol="0">
            <a:spAutoFit/>
          </a:bodyPr>
          <a:lstStyle/>
          <a:p>
            <a:pPr defTabSz="257136">
              <a:spcAft>
                <a:spcPts val="450"/>
              </a:spcAft>
              <a:defRPr/>
            </a:pPr>
            <a:r>
              <a:rPr lang="en-GB" i="1" dirty="0">
                <a:solidFill>
                  <a:srgbClr val="00B050"/>
                </a:solidFill>
                <a:latin typeface="Arial" panose="020B0604020202020204"/>
              </a:rPr>
              <a:t>Joint European Consensus document</a:t>
            </a:r>
          </a:p>
        </p:txBody>
      </p:sp>
      <p:cxnSp>
        <p:nvCxnSpPr>
          <p:cNvPr id="4" name="Straight Connector 3">
            <a:extLst>
              <a:ext uri="{FF2B5EF4-FFF2-40B4-BE49-F238E27FC236}">
                <a16:creationId xmlns:a16="http://schemas.microsoft.com/office/drawing/2014/main" id="{5034EAF2-9564-4F1F-BAF7-7D754C42ED0A}"/>
              </a:ext>
            </a:extLst>
          </p:cNvPr>
          <p:cNvCxnSpPr>
            <a:cxnSpLocks/>
            <a:stCxn id="24" idx="0"/>
          </p:cNvCxnSpPr>
          <p:nvPr/>
        </p:nvCxnSpPr>
        <p:spPr>
          <a:xfrm flipV="1">
            <a:off x="1533886" y="890651"/>
            <a:ext cx="7289" cy="989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684F654-B67B-4694-85AA-57B330E5599A}"/>
              </a:ext>
            </a:extLst>
          </p:cNvPr>
          <p:cNvGrpSpPr/>
          <p:nvPr/>
        </p:nvGrpSpPr>
        <p:grpSpPr>
          <a:xfrm>
            <a:off x="1493658" y="1359348"/>
            <a:ext cx="3338626" cy="3056009"/>
            <a:chOff x="1177940" y="1812461"/>
            <a:chExt cx="5459287" cy="4074679"/>
          </a:xfrm>
        </p:grpSpPr>
        <p:grpSp>
          <p:nvGrpSpPr>
            <p:cNvPr id="18" name="Group 17">
              <a:extLst>
                <a:ext uri="{FF2B5EF4-FFF2-40B4-BE49-F238E27FC236}">
                  <a16:creationId xmlns:a16="http://schemas.microsoft.com/office/drawing/2014/main" id="{3FC2B377-4F42-40B7-842D-3452EE7C30EA}"/>
                </a:ext>
              </a:extLst>
            </p:cNvPr>
            <p:cNvGrpSpPr/>
            <p:nvPr/>
          </p:nvGrpSpPr>
          <p:grpSpPr>
            <a:xfrm>
              <a:off x="1861073" y="3617948"/>
              <a:ext cx="4594967" cy="1507528"/>
              <a:chOff x="1902746" y="3617948"/>
              <a:chExt cx="4517668" cy="1507528"/>
            </a:xfrm>
          </p:grpSpPr>
          <p:cxnSp>
            <p:nvCxnSpPr>
              <p:cNvPr id="111" name="Straight Connector 110">
                <a:extLst>
                  <a:ext uri="{FF2B5EF4-FFF2-40B4-BE49-F238E27FC236}">
                    <a16:creationId xmlns:a16="http://schemas.microsoft.com/office/drawing/2014/main" id="{AD264CBD-7E8D-461F-BE55-434681A3610F}"/>
                  </a:ext>
                </a:extLst>
              </p:cNvPr>
              <p:cNvCxnSpPr/>
              <p:nvPr/>
            </p:nvCxnSpPr>
            <p:spPr>
              <a:xfrm>
                <a:off x="1902746" y="3617948"/>
                <a:ext cx="4517668" cy="0"/>
              </a:xfrm>
              <a:prstGeom prst="line">
                <a:avLst/>
              </a:prstGeom>
              <a:ln w="127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633F6C2-3CBC-4002-8362-72179D3A7BC8}"/>
                  </a:ext>
                </a:extLst>
              </p:cNvPr>
              <p:cNvCxnSpPr/>
              <p:nvPr/>
            </p:nvCxnSpPr>
            <p:spPr>
              <a:xfrm>
                <a:off x="1902746" y="4120457"/>
                <a:ext cx="4517668" cy="0"/>
              </a:xfrm>
              <a:prstGeom prst="line">
                <a:avLst/>
              </a:prstGeom>
              <a:ln w="127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45C901AB-2360-4D9A-AF01-E520A81303D6}"/>
                  </a:ext>
                </a:extLst>
              </p:cNvPr>
              <p:cNvCxnSpPr/>
              <p:nvPr/>
            </p:nvCxnSpPr>
            <p:spPr>
              <a:xfrm>
                <a:off x="1902746" y="4622966"/>
                <a:ext cx="4376074" cy="3732"/>
              </a:xfrm>
              <a:prstGeom prst="line">
                <a:avLst/>
              </a:prstGeom>
              <a:ln w="127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C8FB6558-B57F-4094-BCCD-4A9BE6B05690}"/>
                  </a:ext>
                </a:extLst>
              </p:cNvPr>
              <p:cNvCxnSpPr/>
              <p:nvPr/>
            </p:nvCxnSpPr>
            <p:spPr>
              <a:xfrm flipV="1">
                <a:off x="1902746" y="5123324"/>
                <a:ext cx="4446871" cy="2152"/>
              </a:xfrm>
              <a:prstGeom prst="line">
                <a:avLst/>
              </a:prstGeom>
              <a:ln w="12700">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9" name="Group 18">
              <a:extLst>
                <a:ext uri="{FF2B5EF4-FFF2-40B4-BE49-F238E27FC236}">
                  <a16:creationId xmlns:a16="http://schemas.microsoft.com/office/drawing/2014/main" id="{3C2AD636-8B7B-43AF-B254-0C749318BA77}"/>
                </a:ext>
              </a:extLst>
            </p:cNvPr>
            <p:cNvGrpSpPr/>
            <p:nvPr/>
          </p:nvGrpSpPr>
          <p:grpSpPr>
            <a:xfrm>
              <a:off x="1177940" y="2460622"/>
              <a:ext cx="1173638" cy="3172644"/>
              <a:chOff x="1177940" y="2460622"/>
              <a:chExt cx="1173638" cy="3172644"/>
            </a:xfrm>
          </p:grpSpPr>
          <p:sp>
            <p:nvSpPr>
              <p:cNvPr id="105" name="TextBox 104">
                <a:extLst>
                  <a:ext uri="{FF2B5EF4-FFF2-40B4-BE49-F238E27FC236}">
                    <a16:creationId xmlns:a16="http://schemas.microsoft.com/office/drawing/2014/main" id="{30531D72-50B1-42BF-B6FA-427780883B50}"/>
                  </a:ext>
                </a:extLst>
              </p:cNvPr>
              <p:cNvSpPr txBox="1"/>
              <p:nvPr/>
            </p:nvSpPr>
            <p:spPr>
              <a:xfrm>
                <a:off x="1298800" y="2460622"/>
                <a:ext cx="1052778" cy="738664"/>
              </a:xfrm>
              <a:prstGeom prst="rect">
                <a:avLst/>
              </a:prstGeom>
              <a:noFill/>
            </p:spPr>
            <p:txBody>
              <a:bodyPr wrap="square" rtlCol="0">
                <a:spAutoFit/>
              </a:bodyPr>
              <a:lstStyle/>
              <a:p>
                <a:pPr algn="ctr" defTabSz="257143">
                  <a:defRPr/>
                </a:pPr>
                <a:r>
                  <a:rPr lang="en-GB" sz="750" dirty="0">
                    <a:solidFill>
                      <a:srgbClr val="000000"/>
                    </a:solidFill>
                    <a:latin typeface="Arial" panose="020B0604020202020204"/>
                  </a:rPr>
                  <a:t>Time from</a:t>
                </a:r>
                <a:br>
                  <a:rPr lang="en-GB" sz="750" dirty="0">
                    <a:solidFill>
                      <a:srgbClr val="000000"/>
                    </a:solidFill>
                    <a:latin typeface="Arial" panose="020B0604020202020204"/>
                  </a:rPr>
                </a:br>
                <a:r>
                  <a:rPr lang="en-GB" sz="750" dirty="0">
                    <a:solidFill>
                      <a:srgbClr val="000000"/>
                    </a:solidFill>
                    <a:latin typeface="Arial" panose="020B0604020202020204"/>
                  </a:rPr>
                  <a:t>treatment</a:t>
                </a:r>
              </a:p>
              <a:p>
                <a:pPr algn="ctr" defTabSz="257143">
                  <a:defRPr/>
                </a:pPr>
                <a:r>
                  <a:rPr lang="en-GB" sz="750" dirty="0">
                    <a:solidFill>
                      <a:srgbClr val="000000"/>
                    </a:solidFill>
                    <a:latin typeface="Arial" panose="020B0604020202020204"/>
                  </a:rPr>
                  <a:t>initiation</a:t>
                </a:r>
              </a:p>
              <a:p>
                <a:pPr algn="ctr" defTabSz="257143">
                  <a:defRPr/>
                </a:pPr>
                <a:r>
                  <a:rPr lang="en-GB" sz="750" dirty="0">
                    <a:solidFill>
                      <a:srgbClr val="000000"/>
                    </a:solidFill>
                    <a:latin typeface="Arial" panose="020B0604020202020204"/>
                  </a:rPr>
                  <a:t>(months)</a:t>
                </a:r>
              </a:p>
            </p:txBody>
          </p:sp>
          <p:sp>
            <p:nvSpPr>
              <p:cNvPr id="106" name="TextBox 105">
                <a:extLst>
                  <a:ext uri="{FF2B5EF4-FFF2-40B4-BE49-F238E27FC236}">
                    <a16:creationId xmlns:a16="http://schemas.microsoft.com/office/drawing/2014/main" id="{360FA55E-FC1F-45C9-B4EE-9DE4C9ABDDDE}"/>
                  </a:ext>
                </a:extLst>
              </p:cNvPr>
              <p:cNvSpPr txBox="1"/>
              <p:nvPr/>
            </p:nvSpPr>
            <p:spPr>
              <a:xfrm>
                <a:off x="1216040" y="3478053"/>
                <a:ext cx="908363" cy="276999"/>
              </a:xfrm>
              <a:prstGeom prst="rect">
                <a:avLst/>
              </a:prstGeom>
              <a:noFill/>
            </p:spPr>
            <p:txBody>
              <a:bodyPr wrap="square" rtlCol="0">
                <a:spAutoFit/>
              </a:bodyPr>
              <a:lstStyle/>
              <a:p>
                <a:pPr algn="ctr" defTabSz="257143">
                  <a:defRPr/>
                </a:pPr>
                <a:r>
                  <a:rPr lang="en-GB" sz="750" dirty="0">
                    <a:solidFill>
                      <a:srgbClr val="000000"/>
                    </a:solidFill>
                    <a:latin typeface="Arial" panose="020B0604020202020204"/>
                  </a:rPr>
                  <a:t>1</a:t>
                </a:r>
              </a:p>
            </p:txBody>
          </p:sp>
          <p:sp>
            <p:nvSpPr>
              <p:cNvPr id="107" name="TextBox 106">
                <a:extLst>
                  <a:ext uri="{FF2B5EF4-FFF2-40B4-BE49-F238E27FC236}">
                    <a16:creationId xmlns:a16="http://schemas.microsoft.com/office/drawing/2014/main" id="{B6A1AD95-734D-42DA-B04B-99B868DB087F}"/>
                  </a:ext>
                </a:extLst>
              </p:cNvPr>
              <p:cNvSpPr txBox="1"/>
              <p:nvPr/>
            </p:nvSpPr>
            <p:spPr>
              <a:xfrm>
                <a:off x="1216040" y="3980902"/>
                <a:ext cx="908363" cy="276999"/>
              </a:xfrm>
              <a:prstGeom prst="rect">
                <a:avLst/>
              </a:prstGeom>
              <a:noFill/>
            </p:spPr>
            <p:txBody>
              <a:bodyPr wrap="square" rtlCol="0">
                <a:spAutoFit/>
              </a:bodyPr>
              <a:lstStyle/>
              <a:p>
                <a:pPr algn="ctr" defTabSz="257143">
                  <a:defRPr/>
                </a:pPr>
                <a:r>
                  <a:rPr lang="en-GB" sz="750" dirty="0">
                    <a:solidFill>
                      <a:srgbClr val="000000"/>
                    </a:solidFill>
                    <a:latin typeface="Arial" panose="020B0604020202020204"/>
                  </a:rPr>
                  <a:t>3</a:t>
                </a:r>
              </a:p>
            </p:txBody>
          </p:sp>
          <p:sp>
            <p:nvSpPr>
              <p:cNvPr id="108" name="TextBox 107">
                <a:extLst>
                  <a:ext uri="{FF2B5EF4-FFF2-40B4-BE49-F238E27FC236}">
                    <a16:creationId xmlns:a16="http://schemas.microsoft.com/office/drawing/2014/main" id="{C2D1961A-8D70-42C9-8E3A-C611D45F287E}"/>
                  </a:ext>
                </a:extLst>
              </p:cNvPr>
              <p:cNvSpPr txBox="1"/>
              <p:nvPr/>
            </p:nvSpPr>
            <p:spPr>
              <a:xfrm>
                <a:off x="1216040" y="4479458"/>
                <a:ext cx="908363" cy="276999"/>
              </a:xfrm>
              <a:prstGeom prst="rect">
                <a:avLst/>
              </a:prstGeom>
              <a:noFill/>
            </p:spPr>
            <p:txBody>
              <a:bodyPr wrap="square" rtlCol="0">
                <a:spAutoFit/>
              </a:bodyPr>
              <a:lstStyle/>
              <a:p>
                <a:pPr algn="ctr" defTabSz="257143">
                  <a:defRPr/>
                </a:pPr>
                <a:r>
                  <a:rPr lang="en-GB" sz="750" dirty="0">
                    <a:solidFill>
                      <a:srgbClr val="000000"/>
                    </a:solidFill>
                    <a:latin typeface="Arial" panose="020B0604020202020204"/>
                  </a:rPr>
                  <a:t>6</a:t>
                </a:r>
              </a:p>
            </p:txBody>
          </p:sp>
          <p:sp>
            <p:nvSpPr>
              <p:cNvPr id="109" name="TextBox 108">
                <a:extLst>
                  <a:ext uri="{FF2B5EF4-FFF2-40B4-BE49-F238E27FC236}">
                    <a16:creationId xmlns:a16="http://schemas.microsoft.com/office/drawing/2014/main" id="{BC253E1C-6335-4E87-8437-15F770626DDE}"/>
                  </a:ext>
                </a:extLst>
              </p:cNvPr>
              <p:cNvSpPr txBox="1"/>
              <p:nvPr/>
            </p:nvSpPr>
            <p:spPr>
              <a:xfrm>
                <a:off x="1216040" y="4984824"/>
                <a:ext cx="908363" cy="276999"/>
              </a:xfrm>
              <a:prstGeom prst="rect">
                <a:avLst/>
              </a:prstGeom>
              <a:noFill/>
            </p:spPr>
            <p:txBody>
              <a:bodyPr wrap="square" rtlCol="0">
                <a:spAutoFit/>
              </a:bodyPr>
              <a:lstStyle/>
              <a:p>
                <a:pPr algn="ctr" defTabSz="257143">
                  <a:defRPr/>
                </a:pPr>
                <a:r>
                  <a:rPr lang="en-GB" sz="750" dirty="0">
                    <a:solidFill>
                      <a:srgbClr val="000000"/>
                    </a:solidFill>
                    <a:latin typeface="Arial" panose="020B0604020202020204"/>
                  </a:rPr>
                  <a:t>12</a:t>
                </a:r>
              </a:p>
            </p:txBody>
          </p:sp>
          <p:sp>
            <p:nvSpPr>
              <p:cNvPr id="110" name="TextBox 109">
                <a:extLst>
                  <a:ext uri="{FF2B5EF4-FFF2-40B4-BE49-F238E27FC236}">
                    <a16:creationId xmlns:a16="http://schemas.microsoft.com/office/drawing/2014/main" id="{5934763D-D9F2-454C-8825-EBD7075DD0E0}"/>
                  </a:ext>
                </a:extLst>
              </p:cNvPr>
              <p:cNvSpPr txBox="1"/>
              <p:nvPr/>
            </p:nvSpPr>
            <p:spPr>
              <a:xfrm>
                <a:off x="1177940" y="5356267"/>
                <a:ext cx="908363" cy="276999"/>
              </a:xfrm>
              <a:prstGeom prst="rect">
                <a:avLst/>
              </a:prstGeom>
              <a:noFill/>
            </p:spPr>
            <p:txBody>
              <a:bodyPr wrap="square" rtlCol="0">
                <a:spAutoFit/>
              </a:bodyPr>
              <a:lstStyle/>
              <a:p>
                <a:pPr algn="ctr" defTabSz="257143">
                  <a:defRPr/>
                </a:pPr>
                <a:r>
                  <a:rPr lang="en-GB" sz="750" dirty="0">
                    <a:solidFill>
                      <a:srgbClr val="000000"/>
                    </a:solidFill>
                    <a:latin typeface="Arial" panose="020B0604020202020204"/>
                  </a:rPr>
                  <a:t>&gt;12</a:t>
                </a:r>
              </a:p>
            </p:txBody>
          </p:sp>
        </p:grpSp>
        <p:grpSp>
          <p:nvGrpSpPr>
            <p:cNvPr id="20" name="Group 19">
              <a:extLst>
                <a:ext uri="{FF2B5EF4-FFF2-40B4-BE49-F238E27FC236}">
                  <a16:creationId xmlns:a16="http://schemas.microsoft.com/office/drawing/2014/main" id="{0C0FAA88-9BB8-412E-AEA7-5CA899AF16FB}"/>
                </a:ext>
              </a:extLst>
            </p:cNvPr>
            <p:cNvGrpSpPr/>
            <p:nvPr/>
          </p:nvGrpSpPr>
          <p:grpSpPr>
            <a:xfrm>
              <a:off x="2574308" y="5125476"/>
              <a:ext cx="3968352" cy="761664"/>
              <a:chOff x="2574308" y="5125476"/>
              <a:chExt cx="3968352" cy="761664"/>
            </a:xfrm>
          </p:grpSpPr>
          <p:sp>
            <p:nvSpPr>
              <p:cNvPr id="99" name="Rectangle 98">
                <a:extLst>
                  <a:ext uri="{FF2B5EF4-FFF2-40B4-BE49-F238E27FC236}">
                    <a16:creationId xmlns:a16="http://schemas.microsoft.com/office/drawing/2014/main" id="{D5352A3A-6532-45AE-B7E6-0998825B537C}"/>
                  </a:ext>
                </a:extLst>
              </p:cNvPr>
              <p:cNvSpPr/>
              <p:nvPr/>
            </p:nvSpPr>
            <p:spPr>
              <a:xfrm>
                <a:off x="2574308" y="5125476"/>
                <a:ext cx="3968352" cy="738581"/>
              </a:xfrm>
              <a:prstGeom prst="rect">
                <a:avLst/>
              </a:prstGeom>
              <a:solidFill>
                <a:schemeClr val="accent3">
                  <a:lumMod val="20000"/>
                  <a:lumOff val="80000"/>
                </a:schemeClr>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grpSp>
            <p:nvGrpSpPr>
              <p:cNvPr id="100" name="Group 99">
                <a:extLst>
                  <a:ext uri="{FF2B5EF4-FFF2-40B4-BE49-F238E27FC236}">
                    <a16:creationId xmlns:a16="http://schemas.microsoft.com/office/drawing/2014/main" id="{86FCFD65-1000-453D-B291-A87E128B7021}"/>
                  </a:ext>
                </a:extLst>
              </p:cNvPr>
              <p:cNvGrpSpPr/>
              <p:nvPr/>
            </p:nvGrpSpPr>
            <p:grpSpPr>
              <a:xfrm>
                <a:off x="3802316" y="5391710"/>
                <a:ext cx="1511690" cy="495430"/>
                <a:chOff x="3954716" y="5149499"/>
                <a:chExt cx="1511690" cy="495430"/>
              </a:xfrm>
            </p:grpSpPr>
            <p:sp>
              <p:nvSpPr>
                <p:cNvPr id="101" name="TextBox 100">
                  <a:extLst>
                    <a:ext uri="{FF2B5EF4-FFF2-40B4-BE49-F238E27FC236}">
                      <a16:creationId xmlns:a16="http://schemas.microsoft.com/office/drawing/2014/main" id="{15271109-D443-4C77-BD2A-AD82E61D1A11}"/>
                    </a:ext>
                  </a:extLst>
                </p:cNvPr>
                <p:cNvSpPr txBox="1"/>
                <p:nvPr/>
              </p:nvSpPr>
              <p:spPr>
                <a:xfrm>
                  <a:off x="3954716" y="5367931"/>
                  <a:ext cx="1511690" cy="276998"/>
                </a:xfrm>
                <a:prstGeom prst="rect">
                  <a:avLst/>
                </a:prstGeom>
                <a:noFill/>
              </p:spPr>
              <p:txBody>
                <a:bodyPr wrap="square" rtlCol="0">
                  <a:spAutoFit/>
                </a:bodyPr>
                <a:lstStyle/>
                <a:p>
                  <a:pPr algn="ctr" defTabSz="257143">
                    <a:defRPr/>
                  </a:pPr>
                  <a:r>
                    <a:rPr lang="en-GB" sz="750" dirty="0">
                      <a:solidFill>
                        <a:srgbClr val="000000"/>
                      </a:solidFill>
                      <a:latin typeface="Arial" panose="020B0604020202020204"/>
                    </a:rPr>
                    <a:t>OAC alone</a:t>
                  </a:r>
                </a:p>
              </p:txBody>
            </p:sp>
            <p:grpSp>
              <p:nvGrpSpPr>
                <p:cNvPr id="102" name="Group 101">
                  <a:extLst>
                    <a:ext uri="{FF2B5EF4-FFF2-40B4-BE49-F238E27FC236}">
                      <a16:creationId xmlns:a16="http://schemas.microsoft.com/office/drawing/2014/main" id="{C86E0F18-178C-476E-962A-54E9EE6F062E}"/>
                    </a:ext>
                  </a:extLst>
                </p:cNvPr>
                <p:cNvGrpSpPr/>
                <p:nvPr/>
              </p:nvGrpSpPr>
              <p:grpSpPr>
                <a:xfrm>
                  <a:off x="4602549" y="5149499"/>
                  <a:ext cx="216024" cy="276998"/>
                  <a:chOff x="5773370" y="4079943"/>
                  <a:chExt cx="216024" cy="276998"/>
                </a:xfrm>
              </p:grpSpPr>
              <p:sp>
                <p:nvSpPr>
                  <p:cNvPr id="103" name="Rectangle 102">
                    <a:extLst>
                      <a:ext uri="{FF2B5EF4-FFF2-40B4-BE49-F238E27FC236}">
                        <a16:creationId xmlns:a16="http://schemas.microsoft.com/office/drawing/2014/main" id="{8A3C2E64-C8E4-4142-AFFF-BE8AA2A78E23}"/>
                      </a:ext>
                    </a:extLst>
                  </p:cNvPr>
                  <p:cNvSpPr/>
                  <p:nvPr/>
                </p:nvSpPr>
                <p:spPr>
                  <a:xfrm>
                    <a:off x="5799137" y="4136196"/>
                    <a:ext cx="164490" cy="16449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104" name="TextBox 103">
                    <a:extLst>
                      <a:ext uri="{FF2B5EF4-FFF2-40B4-BE49-F238E27FC236}">
                        <a16:creationId xmlns:a16="http://schemas.microsoft.com/office/drawing/2014/main" id="{143E306C-C409-46AB-BCB2-26C26C6F7BF2}"/>
                      </a:ext>
                    </a:extLst>
                  </p:cNvPr>
                  <p:cNvSpPr txBox="1"/>
                  <p:nvPr/>
                </p:nvSpPr>
                <p:spPr>
                  <a:xfrm>
                    <a:off x="5773370" y="4079943"/>
                    <a:ext cx="216024" cy="276998"/>
                  </a:xfrm>
                  <a:prstGeom prst="rect">
                    <a:avLst/>
                  </a:prstGeom>
                  <a:noFill/>
                </p:spPr>
                <p:txBody>
                  <a:bodyPr wrap="square" rtlCol="0" anchor="ctr">
                    <a:spAutoFit/>
                  </a:bodyPr>
                  <a:lstStyle/>
                  <a:p>
                    <a:pPr algn="ctr" defTabSz="257143">
                      <a:defRPr/>
                    </a:pPr>
                    <a:r>
                      <a:rPr lang="en-GB" sz="750" b="1" dirty="0">
                        <a:solidFill>
                          <a:srgbClr val="FFFFFF"/>
                        </a:solidFill>
                        <a:latin typeface="Arial" panose="020B0604020202020204"/>
                      </a:rPr>
                      <a:t>O</a:t>
                    </a:r>
                  </a:p>
                </p:txBody>
              </p:sp>
            </p:grpSp>
          </p:grpSp>
        </p:grpSp>
        <p:sp>
          <p:nvSpPr>
            <p:cNvPr id="21" name="Down Arrow 5">
              <a:extLst>
                <a:ext uri="{FF2B5EF4-FFF2-40B4-BE49-F238E27FC236}">
                  <a16:creationId xmlns:a16="http://schemas.microsoft.com/office/drawing/2014/main" id="{2DE2506B-EA73-44A1-838C-B84B802444D5}"/>
                </a:ext>
              </a:extLst>
            </p:cNvPr>
            <p:cNvSpPr/>
            <p:nvPr/>
          </p:nvSpPr>
          <p:spPr>
            <a:xfrm>
              <a:off x="1980786" y="3356992"/>
              <a:ext cx="288032" cy="2520280"/>
            </a:xfrm>
            <a:prstGeom prst="downArrow">
              <a:avLst/>
            </a:prstGeom>
            <a:solidFill>
              <a:srgbClr val="666699"/>
            </a:solidFill>
            <a:ln>
              <a:solidFill>
                <a:srgbClr val="00808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22" name="Rounded Rectangle 6">
              <a:extLst>
                <a:ext uri="{FF2B5EF4-FFF2-40B4-BE49-F238E27FC236}">
                  <a16:creationId xmlns:a16="http://schemas.microsoft.com/office/drawing/2014/main" id="{EB3A473F-0BE1-4694-BAF4-21844363285F}"/>
                </a:ext>
              </a:extLst>
            </p:cNvPr>
            <p:cNvSpPr/>
            <p:nvPr/>
          </p:nvSpPr>
          <p:spPr>
            <a:xfrm>
              <a:off x="2574308" y="1812461"/>
              <a:ext cx="3968352" cy="432048"/>
            </a:xfrm>
            <a:prstGeom prst="roundRect">
              <a:avLst/>
            </a:prstGeom>
            <a:solidFill>
              <a:srgbClr val="008080"/>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r>
                <a:rPr lang="en-GB" sz="750" b="1" dirty="0">
                  <a:solidFill>
                    <a:srgbClr val="FFFFFF"/>
                  </a:solidFill>
                  <a:effectLst>
                    <a:outerShdw blurRad="38100" dist="38100" dir="2700000" algn="tl">
                      <a:srgbClr val="000000">
                        <a:alpha val="43137"/>
                      </a:srgbClr>
                    </a:outerShdw>
                  </a:effectLst>
                  <a:latin typeface="Arial" panose="020B0604020202020204"/>
                </a:rPr>
                <a:t>AF patients presenting with elective PCI</a:t>
              </a:r>
            </a:p>
            <a:p>
              <a:pPr algn="ctr" defTabSz="257143">
                <a:defRPr/>
              </a:pPr>
              <a:r>
                <a:rPr lang="en-GB" sz="750" b="1" dirty="0">
                  <a:solidFill>
                    <a:srgbClr val="FFFFFF"/>
                  </a:solidFill>
                  <a:effectLst>
                    <a:outerShdw blurRad="38100" dist="38100" dir="2700000" algn="tl">
                      <a:srgbClr val="000000">
                        <a:alpha val="43137"/>
                      </a:srgbClr>
                    </a:outerShdw>
                  </a:effectLst>
                  <a:latin typeface="Arial" panose="020B0604020202020204"/>
                </a:rPr>
                <a:t>or ACS undergoing PCI</a:t>
              </a:r>
              <a:r>
                <a:rPr lang="en-GB" sz="750" b="1" baseline="30000" dirty="0">
                  <a:solidFill>
                    <a:srgbClr val="FFFFFF"/>
                  </a:solidFill>
                  <a:effectLst>
                    <a:outerShdw blurRad="38100" dist="38100" dir="2700000" algn="tl">
                      <a:srgbClr val="000000">
                        <a:alpha val="43137"/>
                      </a:srgbClr>
                    </a:outerShdw>
                  </a:effectLst>
                  <a:latin typeface="Arial" panose="020B0604020202020204"/>
                </a:rPr>
                <a:t>1</a:t>
              </a:r>
            </a:p>
          </p:txBody>
        </p:sp>
        <p:sp>
          <p:nvSpPr>
            <p:cNvPr id="23" name="Rounded Rectangle 14">
              <a:extLst>
                <a:ext uri="{FF2B5EF4-FFF2-40B4-BE49-F238E27FC236}">
                  <a16:creationId xmlns:a16="http://schemas.microsoft.com/office/drawing/2014/main" id="{56E9F2C7-BAEE-4216-ABA4-0740D720609F}"/>
                </a:ext>
              </a:extLst>
            </p:cNvPr>
            <p:cNvSpPr/>
            <p:nvPr/>
          </p:nvSpPr>
          <p:spPr>
            <a:xfrm>
              <a:off x="2502591" y="2324901"/>
              <a:ext cx="1447833" cy="528035"/>
            </a:xfrm>
            <a:prstGeom prst="roundRect">
              <a:avLst/>
            </a:prstGeom>
            <a:solidFill>
              <a:srgbClr val="AEE0E4"/>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r>
                <a:rPr lang="en-GB" sz="750" dirty="0">
                  <a:solidFill>
                    <a:srgbClr val="000000"/>
                  </a:solidFill>
                  <a:latin typeface="Arial" panose="020B0604020202020204"/>
                </a:rPr>
                <a:t>Concerns about thrombotic risk</a:t>
              </a:r>
              <a:r>
                <a:rPr lang="en-GB" sz="750" baseline="30000" dirty="0">
                  <a:solidFill>
                    <a:srgbClr val="000000"/>
                  </a:solidFill>
                  <a:latin typeface="Arial" panose="020B0604020202020204"/>
                </a:rPr>
                <a:t>2</a:t>
              </a:r>
              <a:r>
                <a:rPr lang="en-GB" sz="750" dirty="0">
                  <a:solidFill>
                    <a:srgbClr val="000000"/>
                  </a:solidFill>
                  <a:latin typeface="Arial" panose="020B0604020202020204"/>
                </a:rPr>
                <a:t> </a:t>
              </a:r>
              <a:endParaRPr lang="en-GB" sz="750" baseline="30000" dirty="0">
                <a:solidFill>
                  <a:srgbClr val="000000"/>
                </a:solidFill>
                <a:latin typeface="Arial" panose="020B0604020202020204"/>
              </a:endParaRPr>
            </a:p>
          </p:txBody>
        </p:sp>
        <p:sp>
          <p:nvSpPr>
            <p:cNvPr id="25" name="Rounded Rectangle 18">
              <a:extLst>
                <a:ext uri="{FF2B5EF4-FFF2-40B4-BE49-F238E27FC236}">
                  <a16:creationId xmlns:a16="http://schemas.microsoft.com/office/drawing/2014/main" id="{5A1D9822-6E23-4620-A657-13F085C2AF03}"/>
                </a:ext>
              </a:extLst>
            </p:cNvPr>
            <p:cNvSpPr/>
            <p:nvPr/>
          </p:nvSpPr>
          <p:spPr>
            <a:xfrm>
              <a:off x="4003862" y="2324901"/>
              <a:ext cx="2501251" cy="528035"/>
            </a:xfrm>
            <a:prstGeom prst="roundRect">
              <a:avLst/>
            </a:prstGeom>
            <a:solidFill>
              <a:srgbClr val="AEE0E4"/>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r>
                <a:rPr lang="en-GB" sz="750" dirty="0">
                  <a:solidFill>
                    <a:srgbClr val="000000"/>
                  </a:solidFill>
                  <a:latin typeface="Arial" panose="020B0604020202020204"/>
                </a:rPr>
                <a:t>Concerns about</a:t>
              </a:r>
              <a:br>
                <a:rPr lang="en-GB" sz="750" dirty="0">
                  <a:solidFill>
                    <a:srgbClr val="000000"/>
                  </a:solidFill>
                  <a:latin typeface="Arial" panose="020B0604020202020204"/>
                </a:rPr>
              </a:br>
              <a:r>
                <a:rPr lang="en-GB" sz="750" dirty="0">
                  <a:solidFill>
                    <a:srgbClr val="000000"/>
                  </a:solidFill>
                  <a:latin typeface="Arial" panose="020B0604020202020204"/>
                </a:rPr>
                <a:t>high bleeding risk</a:t>
              </a:r>
              <a:r>
                <a:rPr lang="en-GB" sz="750" baseline="30000" dirty="0">
                  <a:solidFill>
                    <a:srgbClr val="000000"/>
                  </a:solidFill>
                  <a:latin typeface="Arial" panose="020B0604020202020204"/>
                </a:rPr>
                <a:t>3</a:t>
              </a:r>
              <a:br>
                <a:rPr lang="en-GB" sz="750" dirty="0">
                  <a:solidFill>
                    <a:srgbClr val="000000"/>
                  </a:solidFill>
                  <a:latin typeface="Arial" panose="020B0604020202020204"/>
                </a:rPr>
              </a:br>
              <a:r>
                <a:rPr lang="en-GB" sz="750" dirty="0">
                  <a:solidFill>
                    <a:srgbClr val="000000"/>
                  </a:solidFill>
                  <a:latin typeface="Arial" panose="020B0604020202020204"/>
                </a:rPr>
                <a:t>prevailing</a:t>
              </a:r>
              <a:endParaRPr lang="en-GB" sz="750" baseline="30000" dirty="0">
                <a:solidFill>
                  <a:srgbClr val="000000"/>
                </a:solidFill>
                <a:latin typeface="Arial" panose="020B0604020202020204"/>
              </a:endParaRPr>
            </a:p>
          </p:txBody>
        </p:sp>
        <p:sp>
          <p:nvSpPr>
            <p:cNvPr id="27" name="Down Arrow 7">
              <a:extLst>
                <a:ext uri="{FF2B5EF4-FFF2-40B4-BE49-F238E27FC236}">
                  <a16:creationId xmlns:a16="http://schemas.microsoft.com/office/drawing/2014/main" id="{164C2F89-D8CF-4E37-83F5-5012BB9B9FDD}"/>
                </a:ext>
              </a:extLst>
            </p:cNvPr>
            <p:cNvSpPr/>
            <p:nvPr/>
          </p:nvSpPr>
          <p:spPr>
            <a:xfrm>
              <a:off x="2933370" y="2901157"/>
              <a:ext cx="604435" cy="204101"/>
            </a:xfrm>
            <a:prstGeom prst="downArrow">
              <a:avLst>
                <a:gd name="adj1" fmla="val 48251"/>
                <a:gd name="adj2" fmla="val 68128"/>
              </a:avLst>
            </a:prstGeom>
            <a:solidFill>
              <a:schemeClr val="bg1">
                <a:lumMod val="85000"/>
              </a:scheme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28" name="Down Arrow 19">
              <a:extLst>
                <a:ext uri="{FF2B5EF4-FFF2-40B4-BE49-F238E27FC236}">
                  <a16:creationId xmlns:a16="http://schemas.microsoft.com/office/drawing/2014/main" id="{1193948D-59D2-4DB2-8980-E823CBBEAE7B}"/>
                </a:ext>
              </a:extLst>
            </p:cNvPr>
            <p:cNvSpPr/>
            <p:nvPr/>
          </p:nvSpPr>
          <p:spPr>
            <a:xfrm>
              <a:off x="4255944" y="2901157"/>
              <a:ext cx="604435" cy="204101"/>
            </a:xfrm>
            <a:prstGeom prst="downArrow">
              <a:avLst>
                <a:gd name="adj1" fmla="val 48251"/>
                <a:gd name="adj2" fmla="val 68128"/>
              </a:avLst>
            </a:prstGeom>
            <a:solidFill>
              <a:schemeClr val="bg1">
                <a:lumMod val="85000"/>
              </a:scheme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29" name="Down Arrow 20">
              <a:extLst>
                <a:ext uri="{FF2B5EF4-FFF2-40B4-BE49-F238E27FC236}">
                  <a16:creationId xmlns:a16="http://schemas.microsoft.com/office/drawing/2014/main" id="{631A6749-082B-446B-BF53-799040CC6EEE}"/>
                </a:ext>
              </a:extLst>
            </p:cNvPr>
            <p:cNvSpPr/>
            <p:nvPr/>
          </p:nvSpPr>
          <p:spPr>
            <a:xfrm>
              <a:off x="5579165" y="2901157"/>
              <a:ext cx="604435" cy="204101"/>
            </a:xfrm>
            <a:prstGeom prst="downArrow">
              <a:avLst>
                <a:gd name="adj1" fmla="val 48251"/>
                <a:gd name="adj2" fmla="val 68128"/>
              </a:avLst>
            </a:prstGeom>
            <a:solidFill>
              <a:schemeClr val="bg1">
                <a:lumMod val="85000"/>
              </a:schemeClr>
            </a:solid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grpSp>
          <p:nvGrpSpPr>
            <p:cNvPr id="30" name="Group 29">
              <a:extLst>
                <a:ext uri="{FF2B5EF4-FFF2-40B4-BE49-F238E27FC236}">
                  <a16:creationId xmlns:a16="http://schemas.microsoft.com/office/drawing/2014/main" id="{836BEAF4-67DD-4C8D-94C3-220A6A2727E1}"/>
                </a:ext>
              </a:extLst>
            </p:cNvPr>
            <p:cNvGrpSpPr/>
            <p:nvPr/>
          </p:nvGrpSpPr>
          <p:grpSpPr>
            <a:xfrm>
              <a:off x="3802316" y="3617948"/>
              <a:ext cx="1511690" cy="1755268"/>
              <a:chOff x="3802316" y="3617948"/>
              <a:chExt cx="1511690" cy="1755268"/>
            </a:xfrm>
          </p:grpSpPr>
          <p:sp>
            <p:nvSpPr>
              <p:cNvPr id="90" name="Down Arrow Callout 66">
                <a:extLst>
                  <a:ext uri="{FF2B5EF4-FFF2-40B4-BE49-F238E27FC236}">
                    <a16:creationId xmlns:a16="http://schemas.microsoft.com/office/drawing/2014/main" id="{64E844F2-12E8-4E65-B1A7-2C2532FD1334}"/>
                  </a:ext>
                </a:extLst>
              </p:cNvPr>
              <p:cNvSpPr/>
              <p:nvPr/>
            </p:nvSpPr>
            <p:spPr>
              <a:xfrm>
                <a:off x="3896883" y="3617948"/>
                <a:ext cx="1322556" cy="1755268"/>
              </a:xfrm>
              <a:prstGeom prst="downArrowCallout">
                <a:avLst>
                  <a:gd name="adj1" fmla="val 14209"/>
                  <a:gd name="adj2" fmla="val 14809"/>
                  <a:gd name="adj3" fmla="val 14611"/>
                  <a:gd name="adj4" fmla="val 85829"/>
                </a:avLst>
              </a:prstGeom>
              <a:solidFill>
                <a:srgbClr val="714F93"/>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91" name="TextBox 90">
                <a:extLst>
                  <a:ext uri="{FF2B5EF4-FFF2-40B4-BE49-F238E27FC236}">
                    <a16:creationId xmlns:a16="http://schemas.microsoft.com/office/drawing/2014/main" id="{31D7EA71-B4C2-409C-B566-247169DE9C28}"/>
                  </a:ext>
                </a:extLst>
              </p:cNvPr>
              <p:cNvSpPr txBox="1"/>
              <p:nvPr/>
            </p:nvSpPr>
            <p:spPr>
              <a:xfrm>
                <a:off x="3802316" y="4098863"/>
                <a:ext cx="1511690" cy="492443"/>
              </a:xfrm>
              <a:prstGeom prst="rect">
                <a:avLst/>
              </a:prstGeom>
              <a:noFill/>
            </p:spPr>
            <p:txBody>
              <a:bodyPr wrap="square" rtlCol="0">
                <a:spAutoFit/>
              </a:bodyPr>
              <a:lstStyle/>
              <a:p>
                <a:pPr algn="ctr" defTabSz="257143">
                  <a:defRPr/>
                </a:pPr>
                <a:r>
                  <a:rPr lang="en-GB" sz="600" dirty="0">
                    <a:solidFill>
                      <a:srgbClr val="FFFFFF"/>
                    </a:solidFill>
                    <a:latin typeface="Arial" panose="020B0604020202020204"/>
                  </a:rPr>
                  <a:t>Dual therapy with OAC plus P2Y12 inhibitor up to 12 </a:t>
                </a:r>
                <a:r>
                  <a:rPr lang="en-GB" sz="600" dirty="0" err="1">
                    <a:solidFill>
                      <a:srgbClr val="FFFFFF"/>
                    </a:solidFill>
                    <a:latin typeface="Arial" panose="020B0604020202020204"/>
                  </a:rPr>
                  <a:t>mo</a:t>
                </a:r>
                <a:endParaRPr lang="en-GB" sz="600" dirty="0">
                  <a:solidFill>
                    <a:srgbClr val="FFFFFF"/>
                  </a:solidFill>
                  <a:latin typeface="Arial" panose="020B0604020202020204"/>
                </a:endParaRPr>
              </a:p>
            </p:txBody>
          </p:sp>
          <p:grpSp>
            <p:nvGrpSpPr>
              <p:cNvPr id="92" name="Group 91">
                <a:extLst>
                  <a:ext uri="{FF2B5EF4-FFF2-40B4-BE49-F238E27FC236}">
                    <a16:creationId xmlns:a16="http://schemas.microsoft.com/office/drawing/2014/main" id="{84DE46EC-9E1A-42C8-BEDD-09420E5CB0A0}"/>
                  </a:ext>
                </a:extLst>
              </p:cNvPr>
              <p:cNvGrpSpPr/>
              <p:nvPr/>
            </p:nvGrpSpPr>
            <p:grpSpPr>
              <a:xfrm>
                <a:off x="4351696" y="3880432"/>
                <a:ext cx="412930" cy="276998"/>
                <a:chOff x="5773370" y="4079943"/>
                <a:chExt cx="412930" cy="276998"/>
              </a:xfrm>
            </p:grpSpPr>
            <p:grpSp>
              <p:nvGrpSpPr>
                <p:cNvPr id="93" name="Group 92">
                  <a:extLst>
                    <a:ext uri="{FF2B5EF4-FFF2-40B4-BE49-F238E27FC236}">
                      <a16:creationId xmlns:a16="http://schemas.microsoft.com/office/drawing/2014/main" id="{7F3CBFF5-9D9C-4F15-86C8-B71FF4A1F40C}"/>
                    </a:ext>
                  </a:extLst>
                </p:cNvPr>
                <p:cNvGrpSpPr/>
                <p:nvPr/>
              </p:nvGrpSpPr>
              <p:grpSpPr>
                <a:xfrm>
                  <a:off x="5773370" y="4079943"/>
                  <a:ext cx="216024" cy="276998"/>
                  <a:chOff x="5773370" y="4079943"/>
                  <a:chExt cx="216024" cy="276998"/>
                </a:xfrm>
              </p:grpSpPr>
              <p:sp>
                <p:nvSpPr>
                  <p:cNvPr id="97" name="Rectangle 96">
                    <a:extLst>
                      <a:ext uri="{FF2B5EF4-FFF2-40B4-BE49-F238E27FC236}">
                        <a16:creationId xmlns:a16="http://schemas.microsoft.com/office/drawing/2014/main" id="{FABE0465-E73A-4754-860C-48E37046C5FF}"/>
                      </a:ext>
                    </a:extLst>
                  </p:cNvPr>
                  <p:cNvSpPr/>
                  <p:nvPr/>
                </p:nvSpPr>
                <p:spPr>
                  <a:xfrm>
                    <a:off x="5799137" y="4136196"/>
                    <a:ext cx="164490" cy="16449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98" name="TextBox 97">
                    <a:extLst>
                      <a:ext uri="{FF2B5EF4-FFF2-40B4-BE49-F238E27FC236}">
                        <a16:creationId xmlns:a16="http://schemas.microsoft.com/office/drawing/2014/main" id="{7068DE93-45F1-40BA-BFD5-2EE4E9C78531}"/>
                      </a:ext>
                    </a:extLst>
                  </p:cNvPr>
                  <p:cNvSpPr txBox="1"/>
                  <p:nvPr/>
                </p:nvSpPr>
                <p:spPr>
                  <a:xfrm>
                    <a:off x="5773370" y="4079943"/>
                    <a:ext cx="216024" cy="276998"/>
                  </a:xfrm>
                  <a:prstGeom prst="rect">
                    <a:avLst/>
                  </a:prstGeom>
                  <a:noFill/>
                </p:spPr>
                <p:txBody>
                  <a:bodyPr wrap="square" rtlCol="0" anchor="ctr">
                    <a:spAutoFit/>
                  </a:bodyPr>
                  <a:lstStyle/>
                  <a:p>
                    <a:pPr algn="ctr" defTabSz="257143">
                      <a:defRPr/>
                    </a:pPr>
                    <a:r>
                      <a:rPr lang="en-GB" sz="750" b="1" dirty="0">
                        <a:solidFill>
                          <a:srgbClr val="FFFFFF"/>
                        </a:solidFill>
                        <a:latin typeface="Arial" panose="020B0604020202020204"/>
                      </a:rPr>
                      <a:t>O</a:t>
                    </a:r>
                  </a:p>
                </p:txBody>
              </p:sp>
            </p:grpSp>
            <p:grpSp>
              <p:nvGrpSpPr>
                <p:cNvPr id="94" name="Group 93">
                  <a:extLst>
                    <a:ext uri="{FF2B5EF4-FFF2-40B4-BE49-F238E27FC236}">
                      <a16:creationId xmlns:a16="http://schemas.microsoft.com/office/drawing/2014/main" id="{C89BB46A-779F-4FBD-B383-432CC66CF446}"/>
                    </a:ext>
                  </a:extLst>
                </p:cNvPr>
                <p:cNvGrpSpPr/>
                <p:nvPr/>
              </p:nvGrpSpPr>
              <p:grpSpPr>
                <a:xfrm>
                  <a:off x="5970276" y="4079943"/>
                  <a:ext cx="216024" cy="276998"/>
                  <a:chOff x="3512096" y="3668540"/>
                  <a:chExt cx="216024" cy="276998"/>
                </a:xfrm>
              </p:grpSpPr>
              <p:sp>
                <p:nvSpPr>
                  <p:cNvPr id="95" name="Rectangle 94">
                    <a:extLst>
                      <a:ext uri="{FF2B5EF4-FFF2-40B4-BE49-F238E27FC236}">
                        <a16:creationId xmlns:a16="http://schemas.microsoft.com/office/drawing/2014/main" id="{88605E89-7F66-470A-A708-FD22A02DC2C2}"/>
                      </a:ext>
                    </a:extLst>
                  </p:cNvPr>
                  <p:cNvSpPr/>
                  <p:nvPr/>
                </p:nvSpPr>
                <p:spPr>
                  <a:xfrm>
                    <a:off x="3537863" y="3724793"/>
                    <a:ext cx="164490" cy="16449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96" name="TextBox 95">
                    <a:extLst>
                      <a:ext uri="{FF2B5EF4-FFF2-40B4-BE49-F238E27FC236}">
                        <a16:creationId xmlns:a16="http://schemas.microsoft.com/office/drawing/2014/main" id="{3D909FED-8EA8-4C95-91FF-5F8A9754D786}"/>
                      </a:ext>
                    </a:extLst>
                  </p:cNvPr>
                  <p:cNvSpPr txBox="1"/>
                  <p:nvPr/>
                </p:nvSpPr>
                <p:spPr>
                  <a:xfrm>
                    <a:off x="3512096" y="3668540"/>
                    <a:ext cx="216024" cy="276998"/>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C</a:t>
                    </a:r>
                  </a:p>
                </p:txBody>
              </p:sp>
            </p:grpSp>
          </p:grpSp>
        </p:grpSp>
        <p:grpSp>
          <p:nvGrpSpPr>
            <p:cNvPr id="31" name="Group 30">
              <a:extLst>
                <a:ext uri="{FF2B5EF4-FFF2-40B4-BE49-F238E27FC236}">
                  <a16:creationId xmlns:a16="http://schemas.microsoft.com/office/drawing/2014/main" id="{AFBF9B2E-2F2A-4D4E-AF01-13B6EEC68FC2}"/>
                </a:ext>
              </a:extLst>
            </p:cNvPr>
            <p:cNvGrpSpPr/>
            <p:nvPr/>
          </p:nvGrpSpPr>
          <p:grpSpPr>
            <a:xfrm>
              <a:off x="5125537" y="3148896"/>
              <a:ext cx="1511690" cy="2224319"/>
              <a:chOff x="5125537" y="3148896"/>
              <a:chExt cx="1511690" cy="2224319"/>
            </a:xfrm>
          </p:grpSpPr>
          <p:sp>
            <p:nvSpPr>
              <p:cNvPr id="81" name="Down Arrow Callout 48">
                <a:extLst>
                  <a:ext uri="{FF2B5EF4-FFF2-40B4-BE49-F238E27FC236}">
                    <a16:creationId xmlns:a16="http://schemas.microsoft.com/office/drawing/2014/main" id="{3B389ABB-C86B-41A6-9352-DA77A277A785}"/>
                  </a:ext>
                </a:extLst>
              </p:cNvPr>
              <p:cNvSpPr/>
              <p:nvPr/>
            </p:nvSpPr>
            <p:spPr>
              <a:xfrm>
                <a:off x="5220104" y="3148896"/>
                <a:ext cx="1322556" cy="2224319"/>
              </a:xfrm>
              <a:prstGeom prst="downArrowCallout">
                <a:avLst>
                  <a:gd name="adj1" fmla="val 14209"/>
                  <a:gd name="adj2" fmla="val 14809"/>
                  <a:gd name="adj3" fmla="val 14210"/>
                  <a:gd name="adj4" fmla="val 88740"/>
                </a:avLst>
              </a:prstGeom>
              <a:solidFill>
                <a:srgbClr val="714F93"/>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82" name="TextBox 81">
                <a:extLst>
                  <a:ext uri="{FF2B5EF4-FFF2-40B4-BE49-F238E27FC236}">
                    <a16:creationId xmlns:a16="http://schemas.microsoft.com/office/drawing/2014/main" id="{78626955-5217-496A-B413-5B484C457CBA}"/>
                  </a:ext>
                </a:extLst>
              </p:cNvPr>
              <p:cNvSpPr txBox="1"/>
              <p:nvPr/>
            </p:nvSpPr>
            <p:spPr>
              <a:xfrm>
                <a:off x="5125537" y="3370199"/>
                <a:ext cx="1511690" cy="861775"/>
              </a:xfrm>
              <a:prstGeom prst="rect">
                <a:avLst/>
              </a:prstGeom>
              <a:noFill/>
            </p:spPr>
            <p:txBody>
              <a:bodyPr wrap="square" rtlCol="0">
                <a:spAutoFit/>
              </a:bodyPr>
              <a:lstStyle/>
              <a:p>
                <a:pPr algn="ctr" defTabSz="257143">
                  <a:defRPr/>
                </a:pPr>
                <a:r>
                  <a:rPr lang="en-GB" sz="600" dirty="0">
                    <a:solidFill>
                      <a:srgbClr val="FFFFFF"/>
                    </a:solidFill>
                    <a:latin typeface="Arial" panose="020B0604020202020204"/>
                  </a:rPr>
                  <a:t>(Patient very high bleeding risk)</a:t>
                </a:r>
              </a:p>
              <a:p>
                <a:pPr algn="ctr" defTabSz="257143">
                  <a:defRPr/>
                </a:pPr>
                <a:endParaRPr lang="en-GB" sz="600" dirty="0">
                  <a:solidFill>
                    <a:srgbClr val="FFFFFF"/>
                  </a:solidFill>
                  <a:latin typeface="Arial" panose="020B0604020202020204"/>
                </a:endParaRPr>
              </a:p>
              <a:p>
                <a:pPr algn="ctr" defTabSz="257143">
                  <a:defRPr/>
                </a:pPr>
                <a:r>
                  <a:rPr lang="en-GB" sz="600" dirty="0">
                    <a:solidFill>
                      <a:srgbClr val="FFFFFF"/>
                    </a:solidFill>
                    <a:latin typeface="Arial" panose="020B0604020202020204"/>
                  </a:rPr>
                  <a:t>Dual therapy with OAC plus P2Y12 inhibitor up to 12 </a:t>
                </a:r>
                <a:r>
                  <a:rPr lang="en-GB" sz="600" dirty="0" err="1">
                    <a:solidFill>
                      <a:srgbClr val="FFFFFF"/>
                    </a:solidFill>
                    <a:latin typeface="Arial" panose="020B0604020202020204"/>
                  </a:rPr>
                  <a:t>mo</a:t>
                </a:r>
                <a:endParaRPr lang="en-GB" sz="600" dirty="0">
                  <a:solidFill>
                    <a:srgbClr val="FFFFFF"/>
                  </a:solidFill>
                  <a:latin typeface="Arial" panose="020B0604020202020204"/>
                </a:endParaRPr>
              </a:p>
            </p:txBody>
          </p:sp>
          <p:grpSp>
            <p:nvGrpSpPr>
              <p:cNvPr id="83" name="Group 82">
                <a:extLst>
                  <a:ext uri="{FF2B5EF4-FFF2-40B4-BE49-F238E27FC236}">
                    <a16:creationId xmlns:a16="http://schemas.microsoft.com/office/drawing/2014/main" id="{2B6B3A77-2CA8-4C57-891C-239DF1CC97C7}"/>
                  </a:ext>
                </a:extLst>
              </p:cNvPr>
              <p:cNvGrpSpPr/>
              <p:nvPr/>
            </p:nvGrpSpPr>
            <p:grpSpPr>
              <a:xfrm>
                <a:off x="5674917" y="3151766"/>
                <a:ext cx="412930" cy="277000"/>
                <a:chOff x="5773370" y="4079941"/>
                <a:chExt cx="412930" cy="277000"/>
              </a:xfrm>
            </p:grpSpPr>
            <p:grpSp>
              <p:nvGrpSpPr>
                <p:cNvPr id="84" name="Group 83">
                  <a:extLst>
                    <a:ext uri="{FF2B5EF4-FFF2-40B4-BE49-F238E27FC236}">
                      <a16:creationId xmlns:a16="http://schemas.microsoft.com/office/drawing/2014/main" id="{C146AEA1-CB8F-46B6-BDAF-F34849AE8D10}"/>
                    </a:ext>
                  </a:extLst>
                </p:cNvPr>
                <p:cNvGrpSpPr/>
                <p:nvPr/>
              </p:nvGrpSpPr>
              <p:grpSpPr>
                <a:xfrm>
                  <a:off x="5773370" y="4079943"/>
                  <a:ext cx="216024" cy="276998"/>
                  <a:chOff x="5773370" y="4079943"/>
                  <a:chExt cx="216024" cy="276998"/>
                </a:xfrm>
              </p:grpSpPr>
              <p:sp>
                <p:nvSpPr>
                  <p:cNvPr id="88" name="Rectangle 87">
                    <a:extLst>
                      <a:ext uri="{FF2B5EF4-FFF2-40B4-BE49-F238E27FC236}">
                        <a16:creationId xmlns:a16="http://schemas.microsoft.com/office/drawing/2014/main" id="{9F8649C5-28E2-4075-AD69-B13B012648D7}"/>
                      </a:ext>
                    </a:extLst>
                  </p:cNvPr>
                  <p:cNvSpPr/>
                  <p:nvPr/>
                </p:nvSpPr>
                <p:spPr>
                  <a:xfrm>
                    <a:off x="5799137" y="4136196"/>
                    <a:ext cx="164490" cy="16449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89" name="TextBox 88">
                    <a:extLst>
                      <a:ext uri="{FF2B5EF4-FFF2-40B4-BE49-F238E27FC236}">
                        <a16:creationId xmlns:a16="http://schemas.microsoft.com/office/drawing/2014/main" id="{D530D2BD-E232-47C9-A296-03695DE6A3ED}"/>
                      </a:ext>
                    </a:extLst>
                  </p:cNvPr>
                  <p:cNvSpPr txBox="1"/>
                  <p:nvPr/>
                </p:nvSpPr>
                <p:spPr>
                  <a:xfrm>
                    <a:off x="5773370" y="4079943"/>
                    <a:ext cx="216024" cy="276998"/>
                  </a:xfrm>
                  <a:prstGeom prst="rect">
                    <a:avLst/>
                  </a:prstGeom>
                  <a:noFill/>
                </p:spPr>
                <p:txBody>
                  <a:bodyPr wrap="square" rtlCol="0" anchor="ctr">
                    <a:spAutoFit/>
                  </a:bodyPr>
                  <a:lstStyle/>
                  <a:p>
                    <a:pPr algn="ctr" defTabSz="257143">
                      <a:defRPr/>
                    </a:pPr>
                    <a:r>
                      <a:rPr lang="en-GB" sz="750" b="1" dirty="0">
                        <a:solidFill>
                          <a:srgbClr val="FFFFFF"/>
                        </a:solidFill>
                        <a:latin typeface="Arial" panose="020B0604020202020204"/>
                      </a:rPr>
                      <a:t>O</a:t>
                    </a:r>
                  </a:p>
                </p:txBody>
              </p:sp>
            </p:grpSp>
            <p:grpSp>
              <p:nvGrpSpPr>
                <p:cNvPr id="85" name="Group 84">
                  <a:extLst>
                    <a:ext uri="{FF2B5EF4-FFF2-40B4-BE49-F238E27FC236}">
                      <a16:creationId xmlns:a16="http://schemas.microsoft.com/office/drawing/2014/main" id="{8B989836-D23E-4798-B626-36B7B8C72C0A}"/>
                    </a:ext>
                  </a:extLst>
                </p:cNvPr>
                <p:cNvGrpSpPr/>
                <p:nvPr/>
              </p:nvGrpSpPr>
              <p:grpSpPr>
                <a:xfrm>
                  <a:off x="5970276" y="4079941"/>
                  <a:ext cx="216024" cy="277000"/>
                  <a:chOff x="3512096" y="3668538"/>
                  <a:chExt cx="216024" cy="277000"/>
                </a:xfrm>
              </p:grpSpPr>
              <p:sp>
                <p:nvSpPr>
                  <p:cNvPr id="86" name="Rectangle 85">
                    <a:extLst>
                      <a:ext uri="{FF2B5EF4-FFF2-40B4-BE49-F238E27FC236}">
                        <a16:creationId xmlns:a16="http://schemas.microsoft.com/office/drawing/2014/main" id="{829FFB7E-0DF7-493E-B631-ECC0018B84F2}"/>
                      </a:ext>
                    </a:extLst>
                  </p:cNvPr>
                  <p:cNvSpPr/>
                  <p:nvPr/>
                </p:nvSpPr>
                <p:spPr>
                  <a:xfrm>
                    <a:off x="3537863" y="3724793"/>
                    <a:ext cx="164490" cy="16449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87" name="TextBox 86">
                    <a:extLst>
                      <a:ext uri="{FF2B5EF4-FFF2-40B4-BE49-F238E27FC236}">
                        <a16:creationId xmlns:a16="http://schemas.microsoft.com/office/drawing/2014/main" id="{5F0879E9-0202-4563-BE01-19DFA862D374}"/>
                      </a:ext>
                    </a:extLst>
                  </p:cNvPr>
                  <p:cNvSpPr txBox="1"/>
                  <p:nvPr/>
                </p:nvSpPr>
                <p:spPr>
                  <a:xfrm>
                    <a:off x="3512096" y="3668538"/>
                    <a:ext cx="216024" cy="277000"/>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C</a:t>
                    </a:r>
                  </a:p>
                </p:txBody>
              </p:sp>
            </p:grpSp>
          </p:grpSp>
        </p:grpSp>
        <p:grpSp>
          <p:nvGrpSpPr>
            <p:cNvPr id="32" name="Group 31">
              <a:extLst>
                <a:ext uri="{FF2B5EF4-FFF2-40B4-BE49-F238E27FC236}">
                  <a16:creationId xmlns:a16="http://schemas.microsoft.com/office/drawing/2014/main" id="{5A12EEB8-BDBD-4485-9A10-35FFF87266C0}"/>
                </a:ext>
              </a:extLst>
            </p:cNvPr>
            <p:cNvGrpSpPr/>
            <p:nvPr/>
          </p:nvGrpSpPr>
          <p:grpSpPr>
            <a:xfrm>
              <a:off x="3802316" y="3148897"/>
              <a:ext cx="1511690" cy="720080"/>
              <a:chOff x="2603612" y="3717032"/>
              <a:chExt cx="1511690" cy="720080"/>
            </a:xfrm>
          </p:grpSpPr>
          <p:sp>
            <p:nvSpPr>
              <p:cNvPr id="69" name="Down Arrow Callout 35">
                <a:extLst>
                  <a:ext uri="{FF2B5EF4-FFF2-40B4-BE49-F238E27FC236}">
                    <a16:creationId xmlns:a16="http://schemas.microsoft.com/office/drawing/2014/main" id="{6C4C1908-DF04-4EDB-9313-FFC1DD817915}"/>
                  </a:ext>
                </a:extLst>
              </p:cNvPr>
              <p:cNvSpPr/>
              <p:nvPr/>
            </p:nvSpPr>
            <p:spPr>
              <a:xfrm>
                <a:off x="2698179" y="3717032"/>
                <a:ext cx="1322556" cy="720080"/>
              </a:xfrm>
              <a:prstGeom prst="downArrowCallout">
                <a:avLst/>
              </a:prstGeom>
              <a:solidFill>
                <a:schemeClr val="accent2"/>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70" name="TextBox 69">
                <a:extLst>
                  <a:ext uri="{FF2B5EF4-FFF2-40B4-BE49-F238E27FC236}">
                    <a16:creationId xmlns:a16="http://schemas.microsoft.com/office/drawing/2014/main" id="{37E93E08-73DD-4231-9D47-EFD84DCBD196}"/>
                  </a:ext>
                </a:extLst>
              </p:cNvPr>
              <p:cNvSpPr txBox="1"/>
              <p:nvPr/>
            </p:nvSpPr>
            <p:spPr>
              <a:xfrm>
                <a:off x="2603612" y="3853117"/>
                <a:ext cx="1511690" cy="246221"/>
              </a:xfrm>
              <a:prstGeom prst="rect">
                <a:avLst/>
              </a:prstGeom>
              <a:noFill/>
            </p:spPr>
            <p:txBody>
              <a:bodyPr wrap="square" rtlCol="0">
                <a:spAutoFit/>
              </a:bodyPr>
              <a:lstStyle/>
              <a:p>
                <a:pPr algn="ctr" defTabSz="257143">
                  <a:defRPr/>
                </a:pPr>
                <a:r>
                  <a:rPr lang="en-GB" sz="600" dirty="0">
                    <a:solidFill>
                      <a:srgbClr val="FFFFFF"/>
                    </a:solidFill>
                    <a:latin typeface="Arial" panose="020B0604020202020204"/>
                  </a:rPr>
                  <a:t>1 </a:t>
                </a:r>
                <a:r>
                  <a:rPr lang="en-GB" sz="600" dirty="0" err="1">
                    <a:solidFill>
                      <a:srgbClr val="FFFFFF"/>
                    </a:solidFill>
                    <a:latin typeface="Arial" panose="020B0604020202020204"/>
                  </a:rPr>
                  <a:t>mo</a:t>
                </a:r>
                <a:r>
                  <a:rPr lang="en-GB" sz="600" dirty="0">
                    <a:solidFill>
                      <a:srgbClr val="FFFFFF"/>
                    </a:solidFill>
                    <a:latin typeface="Arial" panose="020B0604020202020204"/>
                  </a:rPr>
                  <a:t> triple therapy</a:t>
                </a:r>
              </a:p>
            </p:txBody>
          </p:sp>
          <p:grpSp>
            <p:nvGrpSpPr>
              <p:cNvPr id="71" name="Group 70">
                <a:extLst>
                  <a:ext uri="{FF2B5EF4-FFF2-40B4-BE49-F238E27FC236}">
                    <a16:creationId xmlns:a16="http://schemas.microsoft.com/office/drawing/2014/main" id="{05FB000F-B8D0-483B-BA19-F7AAE2C18228}"/>
                  </a:ext>
                </a:extLst>
              </p:cNvPr>
              <p:cNvGrpSpPr/>
              <p:nvPr/>
            </p:nvGrpSpPr>
            <p:grpSpPr>
              <a:xfrm>
                <a:off x="3054539" y="3719903"/>
                <a:ext cx="609836" cy="276998"/>
                <a:chOff x="2744574" y="3156723"/>
                <a:chExt cx="609836" cy="276998"/>
              </a:xfrm>
            </p:grpSpPr>
            <p:grpSp>
              <p:nvGrpSpPr>
                <p:cNvPr id="72" name="Group 71">
                  <a:extLst>
                    <a:ext uri="{FF2B5EF4-FFF2-40B4-BE49-F238E27FC236}">
                      <a16:creationId xmlns:a16="http://schemas.microsoft.com/office/drawing/2014/main" id="{F11126BC-36C4-451D-AD89-08CE07B0DC68}"/>
                    </a:ext>
                  </a:extLst>
                </p:cNvPr>
                <p:cNvGrpSpPr/>
                <p:nvPr/>
              </p:nvGrpSpPr>
              <p:grpSpPr>
                <a:xfrm>
                  <a:off x="2744574" y="3156723"/>
                  <a:ext cx="216024" cy="276998"/>
                  <a:chOff x="2744574" y="3156723"/>
                  <a:chExt cx="216024" cy="276998"/>
                </a:xfrm>
              </p:grpSpPr>
              <p:sp>
                <p:nvSpPr>
                  <p:cNvPr id="79" name="Rectangle 78">
                    <a:extLst>
                      <a:ext uri="{FF2B5EF4-FFF2-40B4-BE49-F238E27FC236}">
                        <a16:creationId xmlns:a16="http://schemas.microsoft.com/office/drawing/2014/main" id="{EA50832E-DD88-450A-899E-9AC819ECC9AF}"/>
                      </a:ext>
                    </a:extLst>
                  </p:cNvPr>
                  <p:cNvSpPr/>
                  <p:nvPr/>
                </p:nvSpPr>
                <p:spPr>
                  <a:xfrm>
                    <a:off x="2770341" y="3212976"/>
                    <a:ext cx="164490" cy="16449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80" name="TextBox 79">
                    <a:extLst>
                      <a:ext uri="{FF2B5EF4-FFF2-40B4-BE49-F238E27FC236}">
                        <a16:creationId xmlns:a16="http://schemas.microsoft.com/office/drawing/2014/main" id="{8EF1AD5D-40B6-4D38-B5B5-253B204AE4E5}"/>
                      </a:ext>
                    </a:extLst>
                  </p:cNvPr>
                  <p:cNvSpPr txBox="1"/>
                  <p:nvPr/>
                </p:nvSpPr>
                <p:spPr>
                  <a:xfrm>
                    <a:off x="2744574" y="3156723"/>
                    <a:ext cx="216024" cy="276998"/>
                  </a:xfrm>
                  <a:prstGeom prst="rect">
                    <a:avLst/>
                  </a:prstGeom>
                  <a:noFill/>
                </p:spPr>
                <p:txBody>
                  <a:bodyPr wrap="square" rtlCol="0" anchor="ctr">
                    <a:spAutoFit/>
                  </a:bodyPr>
                  <a:lstStyle/>
                  <a:p>
                    <a:pPr algn="ctr" defTabSz="257143">
                      <a:defRPr/>
                    </a:pPr>
                    <a:r>
                      <a:rPr lang="en-GB" sz="750" b="1" dirty="0">
                        <a:solidFill>
                          <a:srgbClr val="FFFFFF"/>
                        </a:solidFill>
                        <a:latin typeface="Arial" panose="020B0604020202020204"/>
                      </a:rPr>
                      <a:t>O</a:t>
                    </a:r>
                  </a:p>
                </p:txBody>
              </p:sp>
            </p:grpSp>
            <p:grpSp>
              <p:nvGrpSpPr>
                <p:cNvPr id="73" name="Group 72">
                  <a:extLst>
                    <a:ext uri="{FF2B5EF4-FFF2-40B4-BE49-F238E27FC236}">
                      <a16:creationId xmlns:a16="http://schemas.microsoft.com/office/drawing/2014/main" id="{A408FB92-AF08-42A7-8892-CD297D447A9F}"/>
                    </a:ext>
                  </a:extLst>
                </p:cNvPr>
                <p:cNvGrpSpPr/>
                <p:nvPr/>
              </p:nvGrpSpPr>
              <p:grpSpPr>
                <a:xfrm>
                  <a:off x="2941480" y="3156723"/>
                  <a:ext cx="216024" cy="276998"/>
                  <a:chOff x="2943506" y="3156723"/>
                  <a:chExt cx="216024" cy="276998"/>
                </a:xfrm>
              </p:grpSpPr>
              <p:sp>
                <p:nvSpPr>
                  <p:cNvPr id="77" name="Rectangle 76">
                    <a:extLst>
                      <a:ext uri="{FF2B5EF4-FFF2-40B4-BE49-F238E27FC236}">
                        <a16:creationId xmlns:a16="http://schemas.microsoft.com/office/drawing/2014/main" id="{64253837-3651-46C9-8DBD-BAB80D096726}"/>
                      </a:ext>
                    </a:extLst>
                  </p:cNvPr>
                  <p:cNvSpPr/>
                  <p:nvPr/>
                </p:nvSpPr>
                <p:spPr>
                  <a:xfrm>
                    <a:off x="2969273" y="3212976"/>
                    <a:ext cx="164490" cy="164490"/>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78" name="TextBox 77">
                    <a:extLst>
                      <a:ext uri="{FF2B5EF4-FFF2-40B4-BE49-F238E27FC236}">
                        <a16:creationId xmlns:a16="http://schemas.microsoft.com/office/drawing/2014/main" id="{6BFB017F-5F27-4AC2-8038-0D7D8EE7CDD8}"/>
                      </a:ext>
                    </a:extLst>
                  </p:cNvPr>
                  <p:cNvSpPr txBox="1"/>
                  <p:nvPr/>
                </p:nvSpPr>
                <p:spPr>
                  <a:xfrm>
                    <a:off x="2943506" y="3156723"/>
                    <a:ext cx="216024" cy="276998"/>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A</a:t>
                    </a:r>
                  </a:p>
                </p:txBody>
              </p:sp>
            </p:grpSp>
            <p:grpSp>
              <p:nvGrpSpPr>
                <p:cNvPr id="74" name="Group 73">
                  <a:extLst>
                    <a:ext uri="{FF2B5EF4-FFF2-40B4-BE49-F238E27FC236}">
                      <a16:creationId xmlns:a16="http://schemas.microsoft.com/office/drawing/2014/main" id="{A04262E9-F9A8-4CDE-AE7A-653D3F7241F0}"/>
                    </a:ext>
                  </a:extLst>
                </p:cNvPr>
                <p:cNvGrpSpPr/>
                <p:nvPr/>
              </p:nvGrpSpPr>
              <p:grpSpPr>
                <a:xfrm>
                  <a:off x="3138386" y="3156723"/>
                  <a:ext cx="216024" cy="276998"/>
                  <a:chOff x="3512096" y="3668540"/>
                  <a:chExt cx="216024" cy="276998"/>
                </a:xfrm>
              </p:grpSpPr>
              <p:sp>
                <p:nvSpPr>
                  <p:cNvPr id="75" name="Rectangle 74">
                    <a:extLst>
                      <a:ext uri="{FF2B5EF4-FFF2-40B4-BE49-F238E27FC236}">
                        <a16:creationId xmlns:a16="http://schemas.microsoft.com/office/drawing/2014/main" id="{4A094412-F995-4FF9-95D6-ED26A53D1F2E}"/>
                      </a:ext>
                    </a:extLst>
                  </p:cNvPr>
                  <p:cNvSpPr/>
                  <p:nvPr/>
                </p:nvSpPr>
                <p:spPr>
                  <a:xfrm>
                    <a:off x="3537863" y="3724793"/>
                    <a:ext cx="164490" cy="16449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76" name="TextBox 75">
                    <a:extLst>
                      <a:ext uri="{FF2B5EF4-FFF2-40B4-BE49-F238E27FC236}">
                        <a16:creationId xmlns:a16="http://schemas.microsoft.com/office/drawing/2014/main" id="{A0996BB4-6CA2-453D-B7F0-6B470DDBCC85}"/>
                      </a:ext>
                    </a:extLst>
                  </p:cNvPr>
                  <p:cNvSpPr txBox="1"/>
                  <p:nvPr/>
                </p:nvSpPr>
                <p:spPr>
                  <a:xfrm>
                    <a:off x="3512096" y="3668540"/>
                    <a:ext cx="216024" cy="276998"/>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C</a:t>
                    </a:r>
                  </a:p>
                </p:txBody>
              </p:sp>
            </p:grpSp>
          </p:grpSp>
        </p:grpSp>
        <p:grpSp>
          <p:nvGrpSpPr>
            <p:cNvPr id="33" name="Group 32">
              <a:extLst>
                <a:ext uri="{FF2B5EF4-FFF2-40B4-BE49-F238E27FC236}">
                  <a16:creationId xmlns:a16="http://schemas.microsoft.com/office/drawing/2014/main" id="{4B5420DA-197E-4B94-B9C3-2007C8828BC7}"/>
                </a:ext>
              </a:extLst>
            </p:cNvPr>
            <p:cNvGrpSpPr/>
            <p:nvPr/>
          </p:nvGrpSpPr>
          <p:grpSpPr>
            <a:xfrm>
              <a:off x="2479742" y="4616134"/>
              <a:ext cx="1511691" cy="783054"/>
              <a:chOff x="3144150" y="4616134"/>
              <a:chExt cx="1511691" cy="783054"/>
            </a:xfrm>
          </p:grpSpPr>
          <p:sp>
            <p:nvSpPr>
              <p:cNvPr id="60" name="Down Arrow Callout 106">
                <a:extLst>
                  <a:ext uri="{FF2B5EF4-FFF2-40B4-BE49-F238E27FC236}">
                    <a16:creationId xmlns:a16="http://schemas.microsoft.com/office/drawing/2014/main" id="{63922A2D-70B8-43D6-9859-A4E744D48D95}"/>
                  </a:ext>
                </a:extLst>
              </p:cNvPr>
              <p:cNvSpPr/>
              <p:nvPr/>
            </p:nvSpPr>
            <p:spPr>
              <a:xfrm>
                <a:off x="3238717" y="4616134"/>
                <a:ext cx="1322556" cy="783054"/>
              </a:xfrm>
              <a:prstGeom prst="downArrowCallout">
                <a:avLst/>
              </a:prstGeom>
              <a:solidFill>
                <a:srgbClr val="7030A0"/>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61" name="TextBox 60">
                <a:extLst>
                  <a:ext uri="{FF2B5EF4-FFF2-40B4-BE49-F238E27FC236}">
                    <a16:creationId xmlns:a16="http://schemas.microsoft.com/office/drawing/2014/main" id="{A4C52463-E641-4619-9F42-BBBB497FE316}"/>
                  </a:ext>
                </a:extLst>
              </p:cNvPr>
              <p:cNvSpPr txBox="1"/>
              <p:nvPr/>
            </p:nvSpPr>
            <p:spPr>
              <a:xfrm>
                <a:off x="3144150" y="4809343"/>
                <a:ext cx="1511691" cy="492443"/>
              </a:xfrm>
              <a:prstGeom prst="rect">
                <a:avLst/>
              </a:prstGeom>
              <a:noFill/>
            </p:spPr>
            <p:txBody>
              <a:bodyPr wrap="square" rtlCol="0">
                <a:spAutoFit/>
              </a:bodyPr>
              <a:lstStyle/>
              <a:p>
                <a:pPr algn="ctr" defTabSz="257143">
                  <a:defRPr/>
                </a:pPr>
                <a:r>
                  <a:rPr lang="en-GB" sz="600" dirty="0">
                    <a:solidFill>
                      <a:srgbClr val="FFFFFF"/>
                    </a:solidFill>
                    <a:latin typeface="Arial" panose="020B0604020202020204"/>
                  </a:rPr>
                  <a:t>Dual therapy with OAC plus P2Y12 inhibitor up to 12 </a:t>
                </a:r>
                <a:r>
                  <a:rPr lang="en-GB" sz="600" dirty="0" err="1">
                    <a:solidFill>
                      <a:srgbClr val="FFFFFF"/>
                    </a:solidFill>
                    <a:latin typeface="Arial" panose="020B0604020202020204"/>
                  </a:rPr>
                  <a:t>mo</a:t>
                </a:r>
                <a:endParaRPr lang="en-GB" sz="600" dirty="0">
                  <a:solidFill>
                    <a:srgbClr val="FFFFFF"/>
                  </a:solidFill>
                  <a:latin typeface="Arial" panose="020B0604020202020204"/>
                </a:endParaRPr>
              </a:p>
            </p:txBody>
          </p:sp>
          <p:grpSp>
            <p:nvGrpSpPr>
              <p:cNvPr id="62" name="Group 61">
                <a:extLst>
                  <a:ext uri="{FF2B5EF4-FFF2-40B4-BE49-F238E27FC236}">
                    <a16:creationId xmlns:a16="http://schemas.microsoft.com/office/drawing/2014/main" id="{470A4310-0B47-439B-847A-B9FDA7EB1ABB}"/>
                  </a:ext>
                </a:extLst>
              </p:cNvPr>
              <p:cNvGrpSpPr/>
              <p:nvPr/>
            </p:nvGrpSpPr>
            <p:grpSpPr>
              <a:xfrm>
                <a:off x="3266544" y="4619003"/>
                <a:ext cx="412930" cy="277000"/>
                <a:chOff x="3791983" y="4619003"/>
                <a:chExt cx="412930" cy="277000"/>
              </a:xfrm>
            </p:grpSpPr>
            <p:grpSp>
              <p:nvGrpSpPr>
                <p:cNvPr id="63" name="Group 62">
                  <a:extLst>
                    <a:ext uri="{FF2B5EF4-FFF2-40B4-BE49-F238E27FC236}">
                      <a16:creationId xmlns:a16="http://schemas.microsoft.com/office/drawing/2014/main" id="{9FDE58AA-9F05-43D4-AADC-13B5EA805EEA}"/>
                    </a:ext>
                  </a:extLst>
                </p:cNvPr>
                <p:cNvGrpSpPr/>
                <p:nvPr/>
              </p:nvGrpSpPr>
              <p:grpSpPr>
                <a:xfrm>
                  <a:off x="3791983" y="4619005"/>
                  <a:ext cx="216024" cy="276998"/>
                  <a:chOff x="3791983" y="4619005"/>
                  <a:chExt cx="216024" cy="276998"/>
                </a:xfrm>
              </p:grpSpPr>
              <p:sp>
                <p:nvSpPr>
                  <p:cNvPr id="67" name="Rectangle 66">
                    <a:extLst>
                      <a:ext uri="{FF2B5EF4-FFF2-40B4-BE49-F238E27FC236}">
                        <a16:creationId xmlns:a16="http://schemas.microsoft.com/office/drawing/2014/main" id="{9FEAADEA-7E04-4A14-82C9-D5D4CFE66249}"/>
                      </a:ext>
                    </a:extLst>
                  </p:cNvPr>
                  <p:cNvSpPr/>
                  <p:nvPr/>
                </p:nvSpPr>
                <p:spPr>
                  <a:xfrm>
                    <a:off x="3817750" y="4675258"/>
                    <a:ext cx="164490" cy="16449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68" name="TextBox 67">
                    <a:extLst>
                      <a:ext uri="{FF2B5EF4-FFF2-40B4-BE49-F238E27FC236}">
                        <a16:creationId xmlns:a16="http://schemas.microsoft.com/office/drawing/2014/main" id="{9AD4EEAE-0609-4D97-AC74-8398CF56481D}"/>
                      </a:ext>
                    </a:extLst>
                  </p:cNvPr>
                  <p:cNvSpPr txBox="1"/>
                  <p:nvPr/>
                </p:nvSpPr>
                <p:spPr>
                  <a:xfrm>
                    <a:off x="3791983" y="4619005"/>
                    <a:ext cx="216024" cy="276998"/>
                  </a:xfrm>
                  <a:prstGeom prst="rect">
                    <a:avLst/>
                  </a:prstGeom>
                  <a:noFill/>
                </p:spPr>
                <p:txBody>
                  <a:bodyPr wrap="square" rtlCol="0" anchor="ctr">
                    <a:spAutoFit/>
                  </a:bodyPr>
                  <a:lstStyle/>
                  <a:p>
                    <a:pPr algn="ctr" defTabSz="257143">
                      <a:defRPr/>
                    </a:pPr>
                    <a:r>
                      <a:rPr lang="en-GB" sz="750" b="1" dirty="0">
                        <a:solidFill>
                          <a:srgbClr val="FFFFFF"/>
                        </a:solidFill>
                        <a:latin typeface="Arial" panose="020B0604020202020204"/>
                      </a:rPr>
                      <a:t>O</a:t>
                    </a:r>
                  </a:p>
                </p:txBody>
              </p:sp>
            </p:grpSp>
            <p:grpSp>
              <p:nvGrpSpPr>
                <p:cNvPr id="64" name="Group 63">
                  <a:extLst>
                    <a:ext uri="{FF2B5EF4-FFF2-40B4-BE49-F238E27FC236}">
                      <a16:creationId xmlns:a16="http://schemas.microsoft.com/office/drawing/2014/main" id="{5E683E21-49C3-4A33-A7E2-DC1C4C5DED48}"/>
                    </a:ext>
                  </a:extLst>
                </p:cNvPr>
                <p:cNvGrpSpPr/>
                <p:nvPr/>
              </p:nvGrpSpPr>
              <p:grpSpPr>
                <a:xfrm>
                  <a:off x="3988889" y="4619003"/>
                  <a:ext cx="216024" cy="277000"/>
                  <a:chOff x="3512096" y="3668538"/>
                  <a:chExt cx="216024" cy="277000"/>
                </a:xfrm>
              </p:grpSpPr>
              <p:sp>
                <p:nvSpPr>
                  <p:cNvPr id="65" name="Rectangle 64">
                    <a:extLst>
                      <a:ext uri="{FF2B5EF4-FFF2-40B4-BE49-F238E27FC236}">
                        <a16:creationId xmlns:a16="http://schemas.microsoft.com/office/drawing/2014/main" id="{1CE1CA2E-362A-4FF2-AAE8-BE2AA36E3D43}"/>
                      </a:ext>
                    </a:extLst>
                  </p:cNvPr>
                  <p:cNvSpPr/>
                  <p:nvPr/>
                </p:nvSpPr>
                <p:spPr>
                  <a:xfrm>
                    <a:off x="3537863" y="3724793"/>
                    <a:ext cx="164490" cy="16449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66" name="TextBox 65">
                    <a:extLst>
                      <a:ext uri="{FF2B5EF4-FFF2-40B4-BE49-F238E27FC236}">
                        <a16:creationId xmlns:a16="http://schemas.microsoft.com/office/drawing/2014/main" id="{1D7782AB-099F-488A-BC2C-DBC79B7E009A}"/>
                      </a:ext>
                    </a:extLst>
                  </p:cNvPr>
                  <p:cNvSpPr txBox="1"/>
                  <p:nvPr/>
                </p:nvSpPr>
                <p:spPr>
                  <a:xfrm>
                    <a:off x="3512096" y="3668538"/>
                    <a:ext cx="216024" cy="277000"/>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C</a:t>
                    </a:r>
                  </a:p>
                </p:txBody>
              </p:sp>
            </p:grpSp>
          </p:grpSp>
        </p:grpSp>
        <p:grpSp>
          <p:nvGrpSpPr>
            <p:cNvPr id="34" name="Group 33">
              <a:extLst>
                <a:ext uri="{FF2B5EF4-FFF2-40B4-BE49-F238E27FC236}">
                  <a16:creationId xmlns:a16="http://schemas.microsoft.com/office/drawing/2014/main" id="{3748AFEE-71C1-4283-9B76-95B4E3BBDBC1}"/>
                </a:ext>
              </a:extLst>
            </p:cNvPr>
            <p:cNvGrpSpPr/>
            <p:nvPr/>
          </p:nvGrpSpPr>
          <p:grpSpPr>
            <a:xfrm>
              <a:off x="2479742" y="3618594"/>
              <a:ext cx="1511690" cy="1251675"/>
              <a:chOff x="2479742" y="3618594"/>
              <a:chExt cx="1511690" cy="1251675"/>
            </a:xfrm>
          </p:grpSpPr>
          <p:sp>
            <p:nvSpPr>
              <p:cNvPr id="48" name="Down Arrow Callout 86">
                <a:extLst>
                  <a:ext uri="{FF2B5EF4-FFF2-40B4-BE49-F238E27FC236}">
                    <a16:creationId xmlns:a16="http://schemas.microsoft.com/office/drawing/2014/main" id="{B300900B-36C7-47D1-AB1E-2B108B38D180}"/>
                  </a:ext>
                </a:extLst>
              </p:cNvPr>
              <p:cNvSpPr/>
              <p:nvPr/>
            </p:nvSpPr>
            <p:spPr>
              <a:xfrm>
                <a:off x="2574309" y="3618594"/>
                <a:ext cx="1322556" cy="1251675"/>
              </a:xfrm>
              <a:prstGeom prst="downArrowCallout">
                <a:avLst>
                  <a:gd name="adj1" fmla="val 14224"/>
                  <a:gd name="adj2" fmla="val 14655"/>
                  <a:gd name="adj3" fmla="val 14639"/>
                  <a:gd name="adj4" fmla="val 79658"/>
                </a:avLst>
              </a:prstGeom>
              <a:gradFill flip="none" rotWithShape="1">
                <a:gsLst>
                  <a:gs pos="0">
                    <a:schemeClr val="accent2"/>
                  </a:gs>
                  <a:gs pos="62000">
                    <a:srgbClr val="714F93"/>
                  </a:gs>
                </a:gsLst>
                <a:lin ang="5400000" scaled="1"/>
                <a:tileRect/>
              </a:gra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49" name="TextBox 48">
                <a:extLst>
                  <a:ext uri="{FF2B5EF4-FFF2-40B4-BE49-F238E27FC236}">
                    <a16:creationId xmlns:a16="http://schemas.microsoft.com/office/drawing/2014/main" id="{C88E5A60-CF61-4EFA-8A78-562D032C4629}"/>
                  </a:ext>
                </a:extLst>
              </p:cNvPr>
              <p:cNvSpPr txBox="1"/>
              <p:nvPr/>
            </p:nvSpPr>
            <p:spPr>
              <a:xfrm>
                <a:off x="2479742" y="4100859"/>
                <a:ext cx="1511690" cy="369332"/>
              </a:xfrm>
              <a:prstGeom prst="rect">
                <a:avLst/>
              </a:prstGeom>
              <a:noFill/>
            </p:spPr>
            <p:txBody>
              <a:bodyPr wrap="square" rtlCol="0">
                <a:spAutoFit/>
              </a:bodyPr>
              <a:lstStyle/>
              <a:p>
                <a:pPr algn="ctr" defTabSz="257143">
                  <a:defRPr/>
                </a:pPr>
                <a:r>
                  <a:rPr lang="en-GB" sz="600" dirty="0">
                    <a:solidFill>
                      <a:srgbClr val="FFFFFF"/>
                    </a:solidFill>
                    <a:latin typeface="Arial" panose="020B0604020202020204"/>
                  </a:rPr>
                  <a:t>triple therapy</a:t>
                </a:r>
                <a:br>
                  <a:rPr lang="en-GB" sz="600" dirty="0">
                    <a:solidFill>
                      <a:srgbClr val="FFFFFF"/>
                    </a:solidFill>
                    <a:latin typeface="Arial" panose="020B0604020202020204"/>
                  </a:rPr>
                </a:br>
                <a:r>
                  <a:rPr lang="en-GB" sz="600" dirty="0">
                    <a:solidFill>
                      <a:srgbClr val="FFFFFF"/>
                    </a:solidFill>
                    <a:latin typeface="Arial" panose="020B0604020202020204"/>
                  </a:rPr>
                  <a:t>up to 6 </a:t>
                </a:r>
                <a:r>
                  <a:rPr lang="en-GB" sz="600" dirty="0" err="1">
                    <a:solidFill>
                      <a:srgbClr val="FFFFFF"/>
                    </a:solidFill>
                    <a:latin typeface="Arial" panose="020B0604020202020204"/>
                  </a:rPr>
                  <a:t>mo</a:t>
                </a:r>
                <a:endParaRPr lang="en-GB" sz="600" dirty="0">
                  <a:solidFill>
                    <a:srgbClr val="FFFFFF"/>
                  </a:solidFill>
                  <a:latin typeface="Arial" panose="020B0604020202020204"/>
                </a:endParaRPr>
              </a:p>
            </p:txBody>
          </p:sp>
          <p:grpSp>
            <p:nvGrpSpPr>
              <p:cNvPr id="50" name="Group 49">
                <a:extLst>
                  <a:ext uri="{FF2B5EF4-FFF2-40B4-BE49-F238E27FC236}">
                    <a16:creationId xmlns:a16="http://schemas.microsoft.com/office/drawing/2014/main" id="{23207129-23C6-4CA9-8481-E2D44CDFC2CA}"/>
                  </a:ext>
                </a:extLst>
              </p:cNvPr>
              <p:cNvGrpSpPr/>
              <p:nvPr/>
            </p:nvGrpSpPr>
            <p:grpSpPr>
              <a:xfrm>
                <a:off x="2930669" y="3882426"/>
                <a:ext cx="609836" cy="277000"/>
                <a:chOff x="2744574" y="3156721"/>
                <a:chExt cx="609836" cy="277000"/>
              </a:xfrm>
            </p:grpSpPr>
            <p:grpSp>
              <p:nvGrpSpPr>
                <p:cNvPr id="51" name="Group 50">
                  <a:extLst>
                    <a:ext uri="{FF2B5EF4-FFF2-40B4-BE49-F238E27FC236}">
                      <a16:creationId xmlns:a16="http://schemas.microsoft.com/office/drawing/2014/main" id="{08EF2232-866A-445A-B6B2-4912EBE3CAD5}"/>
                    </a:ext>
                  </a:extLst>
                </p:cNvPr>
                <p:cNvGrpSpPr/>
                <p:nvPr/>
              </p:nvGrpSpPr>
              <p:grpSpPr>
                <a:xfrm>
                  <a:off x="2744574" y="3156723"/>
                  <a:ext cx="216024" cy="276998"/>
                  <a:chOff x="2744574" y="3156723"/>
                  <a:chExt cx="216024" cy="276998"/>
                </a:xfrm>
              </p:grpSpPr>
              <p:sp>
                <p:nvSpPr>
                  <p:cNvPr id="58" name="Rectangle 57">
                    <a:extLst>
                      <a:ext uri="{FF2B5EF4-FFF2-40B4-BE49-F238E27FC236}">
                        <a16:creationId xmlns:a16="http://schemas.microsoft.com/office/drawing/2014/main" id="{1D96FEF3-0602-4F35-8C80-89E45E817D51}"/>
                      </a:ext>
                    </a:extLst>
                  </p:cNvPr>
                  <p:cNvSpPr/>
                  <p:nvPr/>
                </p:nvSpPr>
                <p:spPr>
                  <a:xfrm>
                    <a:off x="2770341" y="3212976"/>
                    <a:ext cx="164490" cy="16449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59" name="TextBox 58">
                    <a:extLst>
                      <a:ext uri="{FF2B5EF4-FFF2-40B4-BE49-F238E27FC236}">
                        <a16:creationId xmlns:a16="http://schemas.microsoft.com/office/drawing/2014/main" id="{A4656F81-8FEF-488F-8690-AF227B3BB012}"/>
                      </a:ext>
                    </a:extLst>
                  </p:cNvPr>
                  <p:cNvSpPr txBox="1"/>
                  <p:nvPr/>
                </p:nvSpPr>
                <p:spPr>
                  <a:xfrm>
                    <a:off x="2744574" y="3156723"/>
                    <a:ext cx="216024" cy="276998"/>
                  </a:xfrm>
                  <a:prstGeom prst="rect">
                    <a:avLst/>
                  </a:prstGeom>
                  <a:noFill/>
                </p:spPr>
                <p:txBody>
                  <a:bodyPr wrap="square" rtlCol="0" anchor="ctr">
                    <a:spAutoFit/>
                  </a:bodyPr>
                  <a:lstStyle/>
                  <a:p>
                    <a:pPr algn="ctr" defTabSz="257143">
                      <a:defRPr/>
                    </a:pPr>
                    <a:r>
                      <a:rPr lang="en-GB" sz="750" b="1" dirty="0">
                        <a:solidFill>
                          <a:srgbClr val="FFFFFF"/>
                        </a:solidFill>
                        <a:latin typeface="Arial" panose="020B0604020202020204"/>
                      </a:rPr>
                      <a:t>O</a:t>
                    </a:r>
                  </a:p>
                </p:txBody>
              </p:sp>
            </p:grpSp>
            <p:grpSp>
              <p:nvGrpSpPr>
                <p:cNvPr id="52" name="Group 51">
                  <a:extLst>
                    <a:ext uri="{FF2B5EF4-FFF2-40B4-BE49-F238E27FC236}">
                      <a16:creationId xmlns:a16="http://schemas.microsoft.com/office/drawing/2014/main" id="{8ED2B9F9-93FB-4E89-B5CA-D3C699EE48C1}"/>
                    </a:ext>
                  </a:extLst>
                </p:cNvPr>
                <p:cNvGrpSpPr/>
                <p:nvPr/>
              </p:nvGrpSpPr>
              <p:grpSpPr>
                <a:xfrm>
                  <a:off x="2941480" y="3156721"/>
                  <a:ext cx="216024" cy="277000"/>
                  <a:chOff x="2943506" y="3156721"/>
                  <a:chExt cx="216024" cy="277000"/>
                </a:xfrm>
              </p:grpSpPr>
              <p:sp>
                <p:nvSpPr>
                  <p:cNvPr id="56" name="Rectangle 55">
                    <a:extLst>
                      <a:ext uri="{FF2B5EF4-FFF2-40B4-BE49-F238E27FC236}">
                        <a16:creationId xmlns:a16="http://schemas.microsoft.com/office/drawing/2014/main" id="{E50F0292-00AE-4C1F-9471-ECB744F758FB}"/>
                      </a:ext>
                    </a:extLst>
                  </p:cNvPr>
                  <p:cNvSpPr/>
                  <p:nvPr/>
                </p:nvSpPr>
                <p:spPr>
                  <a:xfrm>
                    <a:off x="2969273" y="3212976"/>
                    <a:ext cx="164490" cy="164490"/>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57" name="TextBox 56">
                    <a:extLst>
                      <a:ext uri="{FF2B5EF4-FFF2-40B4-BE49-F238E27FC236}">
                        <a16:creationId xmlns:a16="http://schemas.microsoft.com/office/drawing/2014/main" id="{4659DF98-7C17-449B-B4B1-4FEDCC094A07}"/>
                      </a:ext>
                    </a:extLst>
                  </p:cNvPr>
                  <p:cNvSpPr txBox="1"/>
                  <p:nvPr/>
                </p:nvSpPr>
                <p:spPr>
                  <a:xfrm>
                    <a:off x="2943506" y="3156721"/>
                    <a:ext cx="216024" cy="277000"/>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A</a:t>
                    </a:r>
                  </a:p>
                </p:txBody>
              </p:sp>
            </p:grpSp>
            <p:grpSp>
              <p:nvGrpSpPr>
                <p:cNvPr id="53" name="Group 52">
                  <a:extLst>
                    <a:ext uri="{FF2B5EF4-FFF2-40B4-BE49-F238E27FC236}">
                      <a16:creationId xmlns:a16="http://schemas.microsoft.com/office/drawing/2014/main" id="{26DC5301-E2DA-47D5-8B91-9C24CEB04A71}"/>
                    </a:ext>
                  </a:extLst>
                </p:cNvPr>
                <p:cNvGrpSpPr/>
                <p:nvPr/>
              </p:nvGrpSpPr>
              <p:grpSpPr>
                <a:xfrm>
                  <a:off x="3138386" y="3156723"/>
                  <a:ext cx="216024" cy="276998"/>
                  <a:chOff x="3512096" y="3668540"/>
                  <a:chExt cx="216024" cy="276998"/>
                </a:xfrm>
              </p:grpSpPr>
              <p:sp>
                <p:nvSpPr>
                  <p:cNvPr id="54" name="Rectangle 53">
                    <a:extLst>
                      <a:ext uri="{FF2B5EF4-FFF2-40B4-BE49-F238E27FC236}">
                        <a16:creationId xmlns:a16="http://schemas.microsoft.com/office/drawing/2014/main" id="{97656823-7EF7-437A-A662-60F8757B78FD}"/>
                      </a:ext>
                    </a:extLst>
                  </p:cNvPr>
                  <p:cNvSpPr/>
                  <p:nvPr/>
                </p:nvSpPr>
                <p:spPr>
                  <a:xfrm>
                    <a:off x="3537863" y="3724793"/>
                    <a:ext cx="164490" cy="16449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55" name="TextBox 54">
                    <a:extLst>
                      <a:ext uri="{FF2B5EF4-FFF2-40B4-BE49-F238E27FC236}">
                        <a16:creationId xmlns:a16="http://schemas.microsoft.com/office/drawing/2014/main" id="{1A4FF95E-0698-4437-91CD-AF3D8FCF3C31}"/>
                      </a:ext>
                    </a:extLst>
                  </p:cNvPr>
                  <p:cNvSpPr txBox="1"/>
                  <p:nvPr/>
                </p:nvSpPr>
                <p:spPr>
                  <a:xfrm>
                    <a:off x="3512096" y="3668540"/>
                    <a:ext cx="216024" cy="276998"/>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C</a:t>
                    </a:r>
                  </a:p>
                </p:txBody>
              </p:sp>
            </p:grpSp>
          </p:grpSp>
        </p:grpSp>
        <p:grpSp>
          <p:nvGrpSpPr>
            <p:cNvPr id="35" name="Group 34">
              <a:extLst>
                <a:ext uri="{FF2B5EF4-FFF2-40B4-BE49-F238E27FC236}">
                  <a16:creationId xmlns:a16="http://schemas.microsoft.com/office/drawing/2014/main" id="{63A1BE68-6F89-4F28-9706-8398BCE3A90B}"/>
                </a:ext>
              </a:extLst>
            </p:cNvPr>
            <p:cNvGrpSpPr/>
            <p:nvPr/>
          </p:nvGrpSpPr>
          <p:grpSpPr>
            <a:xfrm>
              <a:off x="2479742" y="3148897"/>
              <a:ext cx="1511690" cy="720080"/>
              <a:chOff x="2603612" y="3717032"/>
              <a:chExt cx="1511690" cy="720080"/>
            </a:xfrm>
          </p:grpSpPr>
          <p:sp>
            <p:nvSpPr>
              <p:cNvPr id="36" name="Down Arrow Callout 8">
                <a:extLst>
                  <a:ext uri="{FF2B5EF4-FFF2-40B4-BE49-F238E27FC236}">
                    <a16:creationId xmlns:a16="http://schemas.microsoft.com/office/drawing/2014/main" id="{55E03F67-BF40-479C-BB66-E6CA34E784CD}"/>
                  </a:ext>
                </a:extLst>
              </p:cNvPr>
              <p:cNvSpPr/>
              <p:nvPr/>
            </p:nvSpPr>
            <p:spPr>
              <a:xfrm>
                <a:off x="2698179" y="3717032"/>
                <a:ext cx="1322556" cy="720080"/>
              </a:xfrm>
              <a:prstGeom prst="downArrowCallout">
                <a:avLst/>
              </a:prstGeom>
              <a:solidFill>
                <a:schemeClr val="accent2"/>
              </a:solidFill>
              <a:ln w="190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000000"/>
                  </a:solidFill>
                  <a:latin typeface="Arial" panose="020B0604020202020204"/>
                </a:endParaRPr>
              </a:p>
            </p:txBody>
          </p:sp>
          <p:sp>
            <p:nvSpPr>
              <p:cNvPr id="37" name="TextBox 36">
                <a:extLst>
                  <a:ext uri="{FF2B5EF4-FFF2-40B4-BE49-F238E27FC236}">
                    <a16:creationId xmlns:a16="http://schemas.microsoft.com/office/drawing/2014/main" id="{7B091C7D-134F-48B2-9DB7-FCD592041F11}"/>
                  </a:ext>
                </a:extLst>
              </p:cNvPr>
              <p:cNvSpPr txBox="1"/>
              <p:nvPr/>
            </p:nvSpPr>
            <p:spPr>
              <a:xfrm>
                <a:off x="2603612" y="3853117"/>
                <a:ext cx="1511690" cy="246221"/>
              </a:xfrm>
              <a:prstGeom prst="rect">
                <a:avLst/>
              </a:prstGeom>
              <a:noFill/>
            </p:spPr>
            <p:txBody>
              <a:bodyPr wrap="square" rtlCol="0">
                <a:spAutoFit/>
              </a:bodyPr>
              <a:lstStyle/>
              <a:p>
                <a:pPr algn="ctr" defTabSz="257143">
                  <a:defRPr/>
                </a:pPr>
                <a:r>
                  <a:rPr lang="en-GB" sz="600" dirty="0">
                    <a:solidFill>
                      <a:srgbClr val="FFFFFF"/>
                    </a:solidFill>
                    <a:latin typeface="Arial" panose="020B0604020202020204"/>
                  </a:rPr>
                  <a:t>1 </a:t>
                </a:r>
                <a:r>
                  <a:rPr lang="en-GB" sz="600" dirty="0" err="1">
                    <a:solidFill>
                      <a:srgbClr val="FFFFFF"/>
                    </a:solidFill>
                    <a:latin typeface="Arial" panose="020B0604020202020204"/>
                  </a:rPr>
                  <a:t>mo</a:t>
                </a:r>
                <a:r>
                  <a:rPr lang="en-GB" sz="600" dirty="0">
                    <a:solidFill>
                      <a:srgbClr val="FFFFFF"/>
                    </a:solidFill>
                    <a:latin typeface="Arial" panose="020B0604020202020204"/>
                  </a:rPr>
                  <a:t> triple therapy</a:t>
                </a:r>
              </a:p>
            </p:txBody>
          </p:sp>
          <p:grpSp>
            <p:nvGrpSpPr>
              <p:cNvPr id="38" name="Group 37">
                <a:extLst>
                  <a:ext uri="{FF2B5EF4-FFF2-40B4-BE49-F238E27FC236}">
                    <a16:creationId xmlns:a16="http://schemas.microsoft.com/office/drawing/2014/main" id="{7EC81BAB-6F5F-418A-8C03-84219C74FC82}"/>
                  </a:ext>
                </a:extLst>
              </p:cNvPr>
              <p:cNvGrpSpPr/>
              <p:nvPr/>
            </p:nvGrpSpPr>
            <p:grpSpPr>
              <a:xfrm>
                <a:off x="3054539" y="3719903"/>
                <a:ext cx="609836" cy="276998"/>
                <a:chOff x="2744574" y="3156723"/>
                <a:chExt cx="609836" cy="276998"/>
              </a:xfrm>
            </p:grpSpPr>
            <p:grpSp>
              <p:nvGrpSpPr>
                <p:cNvPr id="39" name="Group 38">
                  <a:extLst>
                    <a:ext uri="{FF2B5EF4-FFF2-40B4-BE49-F238E27FC236}">
                      <a16:creationId xmlns:a16="http://schemas.microsoft.com/office/drawing/2014/main" id="{0C5D1C0A-7B7F-4D97-A50F-C11A2384FCE9}"/>
                    </a:ext>
                  </a:extLst>
                </p:cNvPr>
                <p:cNvGrpSpPr/>
                <p:nvPr/>
              </p:nvGrpSpPr>
              <p:grpSpPr>
                <a:xfrm>
                  <a:off x="2744574" y="3156723"/>
                  <a:ext cx="216024" cy="276998"/>
                  <a:chOff x="2744574" y="3156723"/>
                  <a:chExt cx="216024" cy="276998"/>
                </a:xfrm>
              </p:grpSpPr>
              <p:sp>
                <p:nvSpPr>
                  <p:cNvPr id="46" name="Rectangle 45">
                    <a:extLst>
                      <a:ext uri="{FF2B5EF4-FFF2-40B4-BE49-F238E27FC236}">
                        <a16:creationId xmlns:a16="http://schemas.microsoft.com/office/drawing/2014/main" id="{DE1D8FD6-C367-44FC-BD66-53B12C60141B}"/>
                      </a:ext>
                    </a:extLst>
                  </p:cNvPr>
                  <p:cNvSpPr/>
                  <p:nvPr/>
                </p:nvSpPr>
                <p:spPr>
                  <a:xfrm>
                    <a:off x="2770341" y="3212976"/>
                    <a:ext cx="164490" cy="16449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47" name="TextBox 46">
                    <a:extLst>
                      <a:ext uri="{FF2B5EF4-FFF2-40B4-BE49-F238E27FC236}">
                        <a16:creationId xmlns:a16="http://schemas.microsoft.com/office/drawing/2014/main" id="{ECE626F1-5F91-4A57-8B43-8D6F741DBC70}"/>
                      </a:ext>
                    </a:extLst>
                  </p:cNvPr>
                  <p:cNvSpPr txBox="1"/>
                  <p:nvPr/>
                </p:nvSpPr>
                <p:spPr>
                  <a:xfrm>
                    <a:off x="2744574" y="3156723"/>
                    <a:ext cx="216024" cy="276998"/>
                  </a:xfrm>
                  <a:prstGeom prst="rect">
                    <a:avLst/>
                  </a:prstGeom>
                  <a:noFill/>
                </p:spPr>
                <p:txBody>
                  <a:bodyPr wrap="square" rtlCol="0" anchor="ctr">
                    <a:spAutoFit/>
                  </a:bodyPr>
                  <a:lstStyle/>
                  <a:p>
                    <a:pPr algn="ctr" defTabSz="257143">
                      <a:defRPr/>
                    </a:pPr>
                    <a:r>
                      <a:rPr lang="en-GB" sz="750" b="1" dirty="0">
                        <a:solidFill>
                          <a:srgbClr val="FFFFFF"/>
                        </a:solidFill>
                        <a:latin typeface="Arial" panose="020B0604020202020204"/>
                      </a:rPr>
                      <a:t>O</a:t>
                    </a:r>
                  </a:p>
                </p:txBody>
              </p:sp>
            </p:grpSp>
            <p:grpSp>
              <p:nvGrpSpPr>
                <p:cNvPr id="40" name="Group 39">
                  <a:extLst>
                    <a:ext uri="{FF2B5EF4-FFF2-40B4-BE49-F238E27FC236}">
                      <a16:creationId xmlns:a16="http://schemas.microsoft.com/office/drawing/2014/main" id="{BD9E1B8B-5980-4A02-BC88-09F1AB333119}"/>
                    </a:ext>
                  </a:extLst>
                </p:cNvPr>
                <p:cNvGrpSpPr/>
                <p:nvPr/>
              </p:nvGrpSpPr>
              <p:grpSpPr>
                <a:xfrm>
                  <a:off x="2941480" y="3156723"/>
                  <a:ext cx="216024" cy="276998"/>
                  <a:chOff x="2943506" y="3156723"/>
                  <a:chExt cx="216024" cy="276998"/>
                </a:xfrm>
              </p:grpSpPr>
              <p:sp>
                <p:nvSpPr>
                  <p:cNvPr id="44" name="Rectangle 43">
                    <a:extLst>
                      <a:ext uri="{FF2B5EF4-FFF2-40B4-BE49-F238E27FC236}">
                        <a16:creationId xmlns:a16="http://schemas.microsoft.com/office/drawing/2014/main" id="{4BC0307A-DF2A-43E9-AB97-CFA30C3C9C3F}"/>
                      </a:ext>
                    </a:extLst>
                  </p:cNvPr>
                  <p:cNvSpPr/>
                  <p:nvPr/>
                </p:nvSpPr>
                <p:spPr>
                  <a:xfrm>
                    <a:off x="2969273" y="3212976"/>
                    <a:ext cx="164490" cy="164490"/>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45" name="TextBox 44">
                    <a:extLst>
                      <a:ext uri="{FF2B5EF4-FFF2-40B4-BE49-F238E27FC236}">
                        <a16:creationId xmlns:a16="http://schemas.microsoft.com/office/drawing/2014/main" id="{FF441CC2-D739-4FA0-AD0A-3132D2D51374}"/>
                      </a:ext>
                    </a:extLst>
                  </p:cNvPr>
                  <p:cNvSpPr txBox="1"/>
                  <p:nvPr/>
                </p:nvSpPr>
                <p:spPr>
                  <a:xfrm>
                    <a:off x="2943506" y="3156723"/>
                    <a:ext cx="216024" cy="276998"/>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A</a:t>
                    </a:r>
                  </a:p>
                </p:txBody>
              </p:sp>
            </p:grpSp>
            <p:grpSp>
              <p:nvGrpSpPr>
                <p:cNvPr id="41" name="Group 40">
                  <a:extLst>
                    <a:ext uri="{FF2B5EF4-FFF2-40B4-BE49-F238E27FC236}">
                      <a16:creationId xmlns:a16="http://schemas.microsoft.com/office/drawing/2014/main" id="{BA1031D9-EFD8-4206-85FB-9AE73DC73B73}"/>
                    </a:ext>
                  </a:extLst>
                </p:cNvPr>
                <p:cNvGrpSpPr/>
                <p:nvPr/>
              </p:nvGrpSpPr>
              <p:grpSpPr>
                <a:xfrm>
                  <a:off x="3138386" y="3156723"/>
                  <a:ext cx="216024" cy="276998"/>
                  <a:chOff x="3512096" y="3668540"/>
                  <a:chExt cx="216024" cy="276998"/>
                </a:xfrm>
              </p:grpSpPr>
              <p:sp>
                <p:nvSpPr>
                  <p:cNvPr id="42" name="Rectangle 41">
                    <a:extLst>
                      <a:ext uri="{FF2B5EF4-FFF2-40B4-BE49-F238E27FC236}">
                        <a16:creationId xmlns:a16="http://schemas.microsoft.com/office/drawing/2014/main" id="{2CABDFD4-8AB4-44EA-A61E-FF2DCA7E9152}"/>
                      </a:ext>
                    </a:extLst>
                  </p:cNvPr>
                  <p:cNvSpPr/>
                  <p:nvPr/>
                </p:nvSpPr>
                <p:spPr>
                  <a:xfrm>
                    <a:off x="3537863" y="3724793"/>
                    <a:ext cx="164490" cy="16449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57143">
                      <a:defRPr/>
                    </a:pPr>
                    <a:endParaRPr lang="en-GB" sz="750">
                      <a:solidFill>
                        <a:srgbClr val="FFFFFF"/>
                      </a:solidFill>
                      <a:latin typeface="Arial" panose="020B0604020202020204"/>
                    </a:endParaRPr>
                  </a:p>
                </p:txBody>
              </p:sp>
              <p:sp>
                <p:nvSpPr>
                  <p:cNvPr id="43" name="TextBox 42">
                    <a:extLst>
                      <a:ext uri="{FF2B5EF4-FFF2-40B4-BE49-F238E27FC236}">
                        <a16:creationId xmlns:a16="http://schemas.microsoft.com/office/drawing/2014/main" id="{336607E1-8155-48A1-80DD-4FAC1F4D6C0B}"/>
                      </a:ext>
                    </a:extLst>
                  </p:cNvPr>
                  <p:cNvSpPr txBox="1"/>
                  <p:nvPr/>
                </p:nvSpPr>
                <p:spPr>
                  <a:xfrm>
                    <a:off x="3512096" y="3668540"/>
                    <a:ext cx="216024" cy="276998"/>
                  </a:xfrm>
                  <a:prstGeom prst="rect">
                    <a:avLst/>
                  </a:prstGeom>
                  <a:noFill/>
                </p:spPr>
                <p:txBody>
                  <a:bodyPr wrap="square" rtlCol="0" anchor="ctr">
                    <a:spAutoFit/>
                  </a:bodyPr>
                  <a:lstStyle/>
                  <a:p>
                    <a:pPr algn="ctr" defTabSz="257143">
                      <a:defRPr/>
                    </a:pPr>
                    <a:r>
                      <a:rPr lang="en-GB" sz="750" b="1" dirty="0">
                        <a:solidFill>
                          <a:srgbClr val="000000"/>
                        </a:solidFill>
                        <a:latin typeface="Arial" panose="020B0604020202020204"/>
                      </a:rPr>
                      <a:t>C</a:t>
                    </a:r>
                  </a:p>
                </p:txBody>
              </p:sp>
            </p:grpSp>
          </p:grpSp>
        </p:grpSp>
      </p:grpSp>
      <p:sp>
        <p:nvSpPr>
          <p:cNvPr id="127" name="Podnadpis 1"/>
          <p:cNvSpPr txBox="1">
            <a:spLocks/>
          </p:cNvSpPr>
          <p:nvPr/>
        </p:nvSpPr>
        <p:spPr>
          <a:xfrm>
            <a:off x="4832283" y="1318531"/>
            <a:ext cx="3168717" cy="983189"/>
          </a:xfrm>
          <a:prstGeom prst="rect">
            <a:avLst/>
          </a:prstGeom>
        </p:spPr>
        <p:txBody>
          <a:bodyPr vert="horz" lIns="0" tIns="34286" rIns="68570" bIns="34286" rtlCol="0">
            <a:noAutofit/>
          </a:bodyPr>
          <a:lstStyle>
            <a:lvl1pPr marL="257168" marR="0" indent="-257168" algn="l" defTabSz="342892" rtl="0" eaLnBrk="1" fontAlgn="auto" latinLnBrk="0" hangingPunct="1">
              <a:lnSpc>
                <a:spcPct val="100000"/>
              </a:lnSpc>
              <a:spcBef>
                <a:spcPts val="450"/>
              </a:spcBef>
              <a:spcAft>
                <a:spcPts val="0"/>
              </a:spcAft>
              <a:buClrTx/>
              <a:buSzTx/>
              <a:buFont typeface="Arial" panose="020B0604020202020204" pitchFamily="34" charset="0"/>
              <a:buChar char="•"/>
              <a:tabLst/>
              <a:defRPr sz="1800" kern="1200" baseline="0">
                <a:solidFill>
                  <a:schemeClr val="tx1"/>
                </a:solidFill>
                <a:latin typeface="Arial" pitchFamily="34" charset="0"/>
                <a:ea typeface="+mn-ea"/>
                <a:cs typeface="Arial" pitchFamily="34" charset="0"/>
              </a:defRPr>
            </a:lvl1pPr>
            <a:lvl2pPr marL="600060" indent="-257168" algn="l" defTabSz="914267" rtl="0" eaLnBrk="1" latinLnBrk="0" hangingPunct="1">
              <a:lnSpc>
                <a:spcPct val="100000"/>
              </a:lnSpc>
              <a:spcBef>
                <a:spcPts val="450"/>
              </a:spcBef>
              <a:spcAft>
                <a:spcPts val="0"/>
              </a:spcAft>
              <a:buFont typeface="Arial" panose="020B0604020202020204" pitchFamily="34" charset="0"/>
              <a:buChar char="–"/>
              <a:defRPr sz="1500" kern="1200" baseline="0">
                <a:solidFill>
                  <a:schemeClr val="tx1"/>
                </a:solidFill>
                <a:latin typeface="Arial" pitchFamily="34" charset="0"/>
                <a:ea typeface="+mn-ea"/>
                <a:cs typeface="Arial" pitchFamily="34" charset="0"/>
              </a:defRPr>
            </a:lvl2pPr>
            <a:lvl3pPr marL="900091" indent="-214308" algn="l" defTabSz="914267" rtl="0" eaLnBrk="1" latinLnBrk="0" hangingPunct="1">
              <a:lnSpc>
                <a:spcPct val="100000"/>
              </a:lnSpc>
              <a:spcBef>
                <a:spcPts val="450"/>
              </a:spcBef>
              <a:spcAft>
                <a:spcPts val="0"/>
              </a:spcAft>
              <a:buFont typeface="Arial" panose="020B0604020202020204" pitchFamily="34" charset="0"/>
              <a:buChar char="•"/>
              <a:defRPr sz="1400" kern="1200">
                <a:solidFill>
                  <a:schemeClr val="tx1"/>
                </a:solidFill>
                <a:latin typeface="Arial" pitchFamily="34" charset="0"/>
                <a:ea typeface="+mn-ea"/>
                <a:cs typeface="Arial" pitchFamily="34" charset="0"/>
              </a:defRPr>
            </a:lvl3pPr>
            <a:lvl4pPr marL="1242982" indent="-214308" algn="l" defTabSz="914267" rtl="0" eaLnBrk="1" latinLnBrk="0" hangingPunct="1">
              <a:lnSpc>
                <a:spcPct val="100000"/>
              </a:lnSpc>
              <a:spcBef>
                <a:spcPts val="450"/>
              </a:spcBef>
              <a:spcAft>
                <a:spcPts val="0"/>
              </a:spcAft>
              <a:buFont typeface="Arial" panose="020B0604020202020204" pitchFamily="34" charset="0"/>
              <a:buChar char="–"/>
              <a:defRPr sz="1200" kern="1200">
                <a:solidFill>
                  <a:schemeClr val="tx1"/>
                </a:solidFill>
                <a:latin typeface="Arial" pitchFamily="34" charset="0"/>
                <a:ea typeface="+mn-ea"/>
                <a:cs typeface="Arial" pitchFamily="34" charset="0"/>
              </a:defRPr>
            </a:lvl4pPr>
            <a:lvl5pPr marL="1371566" indent="0" algn="ctr" defTabSz="914267" rtl="0" eaLnBrk="1" latinLnBrk="0" hangingPunct="1">
              <a:spcBef>
                <a:spcPct val="20000"/>
              </a:spcBef>
              <a:buFont typeface="Arial" panose="020B0604020202020204" pitchFamily="34" charset="0"/>
              <a:buNone/>
              <a:defRPr sz="2000" kern="1200">
                <a:solidFill>
                  <a:srgbClr val="07061C"/>
                </a:solidFill>
                <a:latin typeface="+mn-lt"/>
                <a:ea typeface="+mn-ea"/>
                <a:cs typeface="+mn-cs"/>
              </a:defRPr>
            </a:lvl5pPr>
            <a:lvl6pPr marL="1714457" indent="0" algn="ctr" defTabSz="91426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057348" indent="0" algn="ctr" defTabSz="91426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2400240" indent="0" algn="ctr" defTabSz="91426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2743132" indent="0" algn="ctr" defTabSz="91426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57175" indent="-257175" defTabSz="257169">
              <a:spcBef>
                <a:spcPts val="338"/>
              </a:spcBef>
              <a:buFont typeface="Wingdings"/>
              <a:buChar char=""/>
              <a:defRPr/>
            </a:pPr>
            <a:r>
              <a:rPr lang="en-GB" sz="1350" b="1" dirty="0">
                <a:solidFill>
                  <a:srgbClr val="D0033F"/>
                </a:solidFill>
                <a:latin typeface="Arial"/>
                <a:ea typeface="Calibri"/>
                <a:cs typeface="Times New Roman"/>
              </a:rPr>
              <a:t>NOACs as part of triple antithrombotic therapy (TAT) or dual antithrombotic therapy (DAT) are safer than VKA</a:t>
            </a:r>
            <a:r>
              <a:rPr lang="en-GB" sz="1350" b="1" dirty="0">
                <a:solidFill>
                  <a:srgbClr val="FF0000"/>
                </a:solidFill>
                <a:latin typeface="Arial"/>
                <a:ea typeface="Calibri"/>
                <a:cs typeface="Times New Roman"/>
              </a:rPr>
              <a:t> </a:t>
            </a:r>
            <a:r>
              <a:rPr lang="en-GB" sz="1350" dirty="0">
                <a:solidFill>
                  <a:srgbClr val="1F497D"/>
                </a:solidFill>
                <a:latin typeface="Arial"/>
                <a:ea typeface="Calibri"/>
                <a:cs typeface="Times New Roman"/>
              </a:rPr>
              <a:t>with respect to bleeding risk and is the </a:t>
            </a:r>
            <a:r>
              <a:rPr lang="en-GB" sz="1350" b="1" dirty="0">
                <a:solidFill>
                  <a:srgbClr val="D0033F"/>
                </a:solidFill>
                <a:latin typeface="Arial"/>
                <a:ea typeface="Calibri"/>
                <a:cs typeface="Times New Roman"/>
              </a:rPr>
              <a:t>preferred option</a:t>
            </a:r>
            <a:r>
              <a:rPr lang="en-GB" sz="1350" b="1" dirty="0">
                <a:solidFill>
                  <a:srgbClr val="FF0000"/>
                </a:solidFill>
                <a:latin typeface="Arial"/>
                <a:ea typeface="Calibri"/>
                <a:cs typeface="Times New Roman"/>
              </a:rPr>
              <a:t> </a:t>
            </a:r>
            <a:r>
              <a:rPr lang="en-GB" sz="1350" dirty="0">
                <a:solidFill>
                  <a:srgbClr val="1F497D"/>
                </a:solidFill>
                <a:latin typeface="Arial"/>
                <a:ea typeface="Calibri"/>
                <a:cs typeface="Times New Roman"/>
              </a:rPr>
              <a:t>in the absence of contraindications to use of these drugs.</a:t>
            </a:r>
            <a:endParaRPr lang="cs-CZ" sz="1350" dirty="0">
              <a:solidFill>
                <a:srgbClr val="1F497D"/>
              </a:solidFill>
              <a:latin typeface="Arial"/>
              <a:ea typeface="Calibri"/>
              <a:cs typeface="Times New Roman"/>
            </a:endParaRPr>
          </a:p>
          <a:p>
            <a:pPr marL="257175" indent="-257175" defTabSz="257169">
              <a:spcBef>
                <a:spcPts val="338"/>
              </a:spcBef>
              <a:buFont typeface="Wingdings"/>
              <a:buChar char=""/>
              <a:defRPr/>
            </a:pPr>
            <a:endParaRPr lang="cs-CZ" sz="1350" dirty="0">
              <a:solidFill>
                <a:srgbClr val="1F497D"/>
              </a:solidFill>
              <a:latin typeface="Arial"/>
              <a:ea typeface="Calibri"/>
              <a:cs typeface="Times New Roman"/>
            </a:endParaRPr>
          </a:p>
          <a:p>
            <a:pPr marL="257175" indent="-257175" defTabSz="257169">
              <a:spcBef>
                <a:spcPts val="338"/>
              </a:spcBef>
              <a:buFont typeface="Wingdings"/>
              <a:buChar char=""/>
              <a:defRPr/>
            </a:pPr>
            <a:r>
              <a:rPr lang="en-GB" sz="1350" dirty="0">
                <a:solidFill>
                  <a:srgbClr val="1F497D"/>
                </a:solidFill>
                <a:latin typeface="Arial"/>
                <a:ea typeface="Calibri"/>
                <a:cs typeface="Times New Roman"/>
              </a:rPr>
              <a:t>With DAT, </a:t>
            </a:r>
            <a:r>
              <a:rPr lang="cs-CZ" sz="1350" b="1" dirty="0" err="1">
                <a:solidFill>
                  <a:srgbClr val="D0033F"/>
                </a:solidFill>
                <a:latin typeface="Arial"/>
                <a:ea typeface="Calibri"/>
                <a:cs typeface="Times New Roman"/>
              </a:rPr>
              <a:t>all</a:t>
            </a:r>
            <a:r>
              <a:rPr lang="cs-CZ" sz="1350" b="1" dirty="0">
                <a:solidFill>
                  <a:srgbClr val="D0033F"/>
                </a:solidFill>
                <a:latin typeface="Arial"/>
                <a:ea typeface="Calibri"/>
                <a:cs typeface="Times New Roman"/>
              </a:rPr>
              <a:t> 4 </a:t>
            </a:r>
            <a:r>
              <a:rPr lang="cs-CZ" sz="1350" b="1" dirty="0" err="1">
                <a:solidFill>
                  <a:srgbClr val="D0033F"/>
                </a:solidFill>
                <a:latin typeface="Arial"/>
                <a:ea typeface="Calibri"/>
                <a:cs typeface="Times New Roman"/>
              </a:rPr>
              <a:t>NOACs</a:t>
            </a:r>
            <a:r>
              <a:rPr lang="cs-CZ" sz="1350" b="1" dirty="0">
                <a:solidFill>
                  <a:srgbClr val="D0033F"/>
                </a:solidFill>
                <a:latin typeface="Arial"/>
                <a:ea typeface="Calibri"/>
                <a:cs typeface="Times New Roman"/>
              </a:rPr>
              <a:t> are </a:t>
            </a:r>
            <a:r>
              <a:rPr lang="en-GB" sz="1350" b="1" dirty="0">
                <a:solidFill>
                  <a:srgbClr val="D0033F"/>
                </a:solidFill>
                <a:latin typeface="Arial"/>
                <a:ea typeface="Calibri"/>
                <a:cs typeface="Times New Roman"/>
              </a:rPr>
              <a:t>preferred</a:t>
            </a:r>
            <a:endParaRPr lang="cs-CZ" sz="1350" dirty="0">
              <a:solidFill>
                <a:srgbClr val="0251A0"/>
              </a:solidFill>
            </a:endParaRPr>
          </a:p>
        </p:txBody>
      </p:sp>
    </p:spTree>
    <p:extLst>
      <p:ext uri="{BB962C8B-B14F-4D97-AF65-F5344CB8AC3E}">
        <p14:creationId xmlns:p14="http://schemas.microsoft.com/office/powerpoint/2010/main" val="414181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5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7">
                                            <p:txEl>
                                              <p:pRg st="2" end="2"/>
                                            </p:txEl>
                                          </p:spTgt>
                                        </p:tgtEl>
                                        <p:attrNameLst>
                                          <p:attrName>style.visibility</p:attrName>
                                        </p:attrNameLst>
                                      </p:cBhvr>
                                      <p:to>
                                        <p:strVal val="visible"/>
                                      </p:to>
                                    </p:set>
                                    <p:animEffect transition="in" filter="fade">
                                      <p:cBhvr>
                                        <p:cTn id="12" dur="500"/>
                                        <p:tgtEl>
                                          <p:spTgt spid="1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a:t>Nově: Metaanalýza 4 studií PCI u pac. s FS</a:t>
            </a:r>
          </a:p>
        </p:txBody>
      </p:sp>
      <p:sp>
        <p:nvSpPr>
          <p:cNvPr id="6" name="Zástupný symbol pro text 5"/>
          <p:cNvSpPr>
            <a:spLocks noGrp="1"/>
          </p:cNvSpPr>
          <p:nvPr>
            <p:ph type="body" sz="quarter" idx="15"/>
          </p:nvPr>
        </p:nvSpPr>
        <p:spPr/>
        <p:txBody>
          <a:bodyPr/>
          <a:lstStyle/>
          <a:p>
            <a:r>
              <a:rPr lang="en-US" dirty="0"/>
              <a:t>Lopez RD, et al. JAMA </a:t>
            </a:r>
            <a:r>
              <a:rPr lang="en-US" dirty="0" err="1"/>
              <a:t>Cardiol</a:t>
            </a:r>
            <a:r>
              <a:rPr lang="en-US" dirty="0"/>
              <a:t>. 2019 (doi:10.1001/jamacardio.2019.1880) American Medical Association</a:t>
            </a:r>
          </a:p>
        </p:txBody>
      </p:sp>
      <p:pic>
        <p:nvPicPr>
          <p:cNvPr id="8" name="Picture 2">
            <a:extLst>
              <a:ext uri="{FF2B5EF4-FFF2-40B4-BE49-F238E27FC236}">
                <a16:creationId xmlns:a16="http://schemas.microsoft.com/office/drawing/2014/main" id="{13C23A44-7F8D-43D6-A352-C92D0B964649}"/>
              </a:ext>
            </a:extLst>
          </p:cNvPr>
          <p:cNvPicPr>
            <a:picLocks noGrp="1"/>
          </p:cNvPicPr>
          <p:nvPr>
            <p:ph sz="quarter" idx="14"/>
          </p:nvPr>
        </p:nvPicPr>
        <p:blipFill rotWithShape="1">
          <a:blip r:embed="rId2"/>
          <a:srcRect l="10640" t="26112" r="12393" b="10936"/>
          <a:stretch/>
        </p:blipFill>
        <p:spPr>
          <a:xfrm>
            <a:off x="1654958" y="993775"/>
            <a:ext cx="5884884" cy="3609975"/>
          </a:xfrm>
          <a:prstGeom prst="rect">
            <a:avLst/>
          </a:prstGeom>
        </p:spPr>
      </p:pic>
    </p:spTree>
    <p:extLst>
      <p:ext uri="{BB962C8B-B14F-4D97-AF65-F5344CB8AC3E}">
        <p14:creationId xmlns:p14="http://schemas.microsoft.com/office/powerpoint/2010/main" val="427715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ástupný symbol pro obsah 24"/>
          <p:cNvSpPr>
            <a:spLocks noGrp="1"/>
          </p:cNvSpPr>
          <p:nvPr>
            <p:ph sz="quarter" idx="14"/>
          </p:nvPr>
        </p:nvSpPr>
        <p:spPr/>
        <p:txBody>
          <a:bodyPr/>
          <a:lstStyle/>
          <a:p>
            <a:r>
              <a:rPr lang="en-US"/>
              <a:t>PIONEER</a:t>
            </a:r>
            <a:r>
              <a:rPr lang="cs-CZ"/>
              <a:t>-AF: Rivaroxaban</a:t>
            </a:r>
            <a:endParaRPr lang="cs-CZ" dirty="0"/>
          </a:p>
        </p:txBody>
      </p:sp>
      <p:sp>
        <p:nvSpPr>
          <p:cNvPr id="44" name="Zástupný symbol pro obsah 43"/>
          <p:cNvSpPr>
            <a:spLocks noGrp="1"/>
          </p:cNvSpPr>
          <p:nvPr>
            <p:ph sz="quarter" idx="16"/>
          </p:nvPr>
        </p:nvSpPr>
        <p:spPr/>
        <p:txBody>
          <a:bodyPr/>
          <a:lstStyle/>
          <a:p>
            <a:r>
              <a:rPr lang="cs-CZ"/>
              <a:t>REDUAL-PCI: Dabigatran</a:t>
            </a:r>
            <a:endParaRPr lang="cs-CZ" dirty="0"/>
          </a:p>
        </p:txBody>
      </p:sp>
      <p:sp>
        <p:nvSpPr>
          <p:cNvPr id="5" name="Zástupný text 4">
            <a:extLst>
              <a:ext uri="{FF2B5EF4-FFF2-40B4-BE49-F238E27FC236}">
                <a16:creationId xmlns:a16="http://schemas.microsoft.com/office/drawing/2014/main" id="{D649BD23-6225-4101-B2FB-9FA6721F8815}"/>
              </a:ext>
            </a:extLst>
          </p:cNvPr>
          <p:cNvSpPr>
            <a:spLocks noGrp="1"/>
          </p:cNvSpPr>
          <p:nvPr>
            <p:ph type="body" sz="quarter" idx="15"/>
          </p:nvPr>
        </p:nvSpPr>
        <p:spPr/>
        <p:txBody>
          <a:bodyPr/>
          <a:lstStyle/>
          <a:p>
            <a:r>
              <a:rPr lang="cs-CZ"/>
              <a:t>1. Gibson SM, et al. N Engl J Med. 2016</a:t>
            </a:r>
          </a:p>
          <a:p>
            <a:r>
              <a:rPr lang="cs-CZ"/>
              <a:t>2. Cannon et al. N Engl J Med 2017</a:t>
            </a:r>
            <a:endParaRPr lang="cs-CZ" dirty="0"/>
          </a:p>
        </p:txBody>
      </p:sp>
      <p:pic>
        <p:nvPicPr>
          <p:cNvPr id="47" name="Picture 2">
            <a:extLst>
              <a:ext uri="{FF2B5EF4-FFF2-40B4-BE49-F238E27FC236}">
                <a16:creationId xmlns:a16="http://schemas.microsoft.com/office/drawing/2014/main" id="{B4F3415E-F141-4A82-9308-28F1C0B427AD}"/>
              </a:ext>
            </a:extLst>
          </p:cNvPr>
          <p:cNvPicPr>
            <a:picLocks noGrp="1"/>
          </p:cNvPicPr>
          <p:nvPr>
            <p:ph sz="quarter" idx="17"/>
          </p:nvPr>
        </p:nvPicPr>
        <p:blipFill rotWithShape="1">
          <a:blip r:embed="rId2"/>
          <a:srcRect l="5170" t="32616" r="5276" b="17830"/>
          <a:stretch/>
        </p:blipFill>
        <p:spPr>
          <a:xfrm>
            <a:off x="457200" y="2210081"/>
            <a:ext cx="4003675" cy="1661551"/>
          </a:xfrm>
        </p:spPr>
      </p:pic>
      <p:sp>
        <p:nvSpPr>
          <p:cNvPr id="2" name="Nadpis 1">
            <a:extLst>
              <a:ext uri="{FF2B5EF4-FFF2-40B4-BE49-F238E27FC236}">
                <a16:creationId xmlns:a16="http://schemas.microsoft.com/office/drawing/2014/main" id="{DCEC294A-C0F3-4899-886F-1B3171F9884E}"/>
              </a:ext>
            </a:extLst>
          </p:cNvPr>
          <p:cNvSpPr>
            <a:spLocks noGrp="1"/>
          </p:cNvSpPr>
          <p:nvPr>
            <p:ph type="title"/>
          </p:nvPr>
        </p:nvSpPr>
        <p:spPr/>
        <p:txBody>
          <a:bodyPr>
            <a:normAutofit fontScale="90000"/>
          </a:bodyPr>
          <a:lstStyle/>
          <a:p>
            <a:r>
              <a:rPr lang="cs-CZ"/>
              <a:t>K dispozici jsou 4 studie PCI u pacientů s ICHS a FS I</a:t>
            </a:r>
            <a:endParaRPr lang="cs-CZ" dirty="0"/>
          </a:p>
        </p:txBody>
      </p:sp>
      <p:sp>
        <p:nvSpPr>
          <p:cNvPr id="27" name="TextovéPole 26">
            <a:extLst>
              <a:ext uri="{FF2B5EF4-FFF2-40B4-BE49-F238E27FC236}">
                <a16:creationId xmlns:a16="http://schemas.microsoft.com/office/drawing/2014/main" id="{FB977764-B4F7-4B18-8248-FCCE6CD201D8}"/>
              </a:ext>
            </a:extLst>
          </p:cNvPr>
          <p:cNvSpPr txBox="1"/>
          <p:nvPr/>
        </p:nvSpPr>
        <p:spPr>
          <a:xfrm>
            <a:off x="5630432" y="4126213"/>
            <a:ext cx="2141933" cy="446276"/>
          </a:xfrm>
          <a:prstGeom prst="rect">
            <a:avLst/>
          </a:prstGeom>
          <a:noFill/>
        </p:spPr>
        <p:txBody>
          <a:bodyPr wrap="none" rtlCol="0">
            <a:spAutoFit/>
          </a:bodyPr>
          <a:lstStyle/>
          <a:p>
            <a:r>
              <a:rPr lang="cs-CZ" sz="800" b="1" dirty="0">
                <a:solidFill>
                  <a:srgbClr val="333333"/>
                </a:solidFill>
                <a:latin typeface="Arial"/>
              </a:rPr>
              <a:t>Doba do výskytu prvního krvácení</a:t>
            </a:r>
            <a:r>
              <a:rPr lang="en-GB" sz="800" b="1" dirty="0">
                <a:solidFill>
                  <a:srgbClr val="333333"/>
                </a:solidFill>
                <a:latin typeface="Arial"/>
              </a:rPr>
              <a:t> (d</a:t>
            </a:r>
            <a:r>
              <a:rPr lang="cs-CZ" sz="800" b="1" dirty="0" err="1">
                <a:solidFill>
                  <a:srgbClr val="333333"/>
                </a:solidFill>
                <a:latin typeface="Arial"/>
              </a:rPr>
              <a:t>ny</a:t>
            </a:r>
            <a:r>
              <a:rPr lang="en-GB" sz="800" b="1" dirty="0">
                <a:solidFill>
                  <a:srgbClr val="333333"/>
                </a:solidFill>
                <a:latin typeface="Arial"/>
              </a:rPr>
              <a:t>)</a:t>
            </a:r>
          </a:p>
          <a:p>
            <a:endParaRPr lang="cs-CZ" dirty="0"/>
          </a:p>
        </p:txBody>
      </p:sp>
      <p:grpSp>
        <p:nvGrpSpPr>
          <p:cNvPr id="63" name="Group 5">
            <a:extLst>
              <a:ext uri="{FF2B5EF4-FFF2-40B4-BE49-F238E27FC236}">
                <a16:creationId xmlns:a16="http://schemas.microsoft.com/office/drawing/2014/main" id="{413805E3-50EA-44DD-B5B5-F254A356779C}"/>
              </a:ext>
            </a:extLst>
          </p:cNvPr>
          <p:cNvGrpSpPr/>
          <p:nvPr/>
        </p:nvGrpSpPr>
        <p:grpSpPr>
          <a:xfrm>
            <a:off x="5113035" y="1921293"/>
            <a:ext cx="3176726" cy="2190332"/>
            <a:chOff x="6159952" y="1879598"/>
            <a:chExt cx="5937512" cy="3674457"/>
          </a:xfrm>
        </p:grpSpPr>
        <p:grpSp>
          <p:nvGrpSpPr>
            <p:cNvPr id="64" name="Group 218">
              <a:extLst>
                <a:ext uri="{FF2B5EF4-FFF2-40B4-BE49-F238E27FC236}">
                  <a16:creationId xmlns:a16="http://schemas.microsoft.com/office/drawing/2014/main" id="{C7AFF87E-B490-4242-A036-325FC700C3F3}"/>
                </a:ext>
              </a:extLst>
            </p:cNvPr>
            <p:cNvGrpSpPr/>
            <p:nvPr/>
          </p:nvGrpSpPr>
          <p:grpSpPr>
            <a:xfrm>
              <a:off x="6159952" y="1879598"/>
              <a:ext cx="569041" cy="3674457"/>
              <a:chOff x="631537" y="1559558"/>
              <a:chExt cx="851975" cy="3674457"/>
            </a:xfrm>
          </p:grpSpPr>
          <p:sp>
            <p:nvSpPr>
              <p:cNvPr id="69" name="TextBox 219">
                <a:extLst>
                  <a:ext uri="{FF2B5EF4-FFF2-40B4-BE49-F238E27FC236}">
                    <a16:creationId xmlns:a16="http://schemas.microsoft.com/office/drawing/2014/main" id="{48831D0C-8890-47AE-84C4-707619CB6207}"/>
                  </a:ext>
                </a:extLst>
              </p:cNvPr>
              <p:cNvSpPr txBox="1"/>
              <p:nvPr/>
            </p:nvSpPr>
            <p:spPr>
              <a:xfrm>
                <a:off x="632324" y="1559558"/>
                <a:ext cx="840870" cy="355186"/>
              </a:xfrm>
              <a:prstGeom prst="rect">
                <a:avLst/>
              </a:prstGeom>
              <a:noFill/>
            </p:spPr>
            <p:txBody>
              <a:bodyPr wrap="none" rtlCol="0">
                <a:spAutoFit/>
              </a:bodyPr>
              <a:lstStyle/>
              <a:p>
                <a:pPr algn="r" defTabSz="333306">
                  <a:defRPr/>
                </a:pPr>
                <a:r>
                  <a:rPr lang="en-GB" sz="776" dirty="0">
                    <a:solidFill>
                      <a:srgbClr val="333333"/>
                    </a:solidFill>
                    <a:latin typeface="Arial"/>
                  </a:rPr>
                  <a:t>40</a:t>
                </a:r>
              </a:p>
            </p:txBody>
          </p:sp>
          <p:sp>
            <p:nvSpPr>
              <p:cNvPr id="70" name="TextBox 220">
                <a:extLst>
                  <a:ext uri="{FF2B5EF4-FFF2-40B4-BE49-F238E27FC236}">
                    <a16:creationId xmlns:a16="http://schemas.microsoft.com/office/drawing/2014/main" id="{909F8CD4-625E-46A6-9BF3-3B3FC532D39F}"/>
                  </a:ext>
                </a:extLst>
              </p:cNvPr>
              <p:cNvSpPr txBox="1"/>
              <p:nvPr/>
            </p:nvSpPr>
            <p:spPr>
              <a:xfrm>
                <a:off x="632324" y="1974469"/>
                <a:ext cx="840870" cy="355186"/>
              </a:xfrm>
              <a:prstGeom prst="rect">
                <a:avLst/>
              </a:prstGeom>
              <a:noFill/>
            </p:spPr>
            <p:txBody>
              <a:bodyPr wrap="none" rtlCol="0">
                <a:spAutoFit/>
              </a:bodyPr>
              <a:lstStyle/>
              <a:p>
                <a:pPr algn="r" defTabSz="333306">
                  <a:defRPr/>
                </a:pPr>
                <a:r>
                  <a:rPr lang="en-GB" sz="776" dirty="0">
                    <a:solidFill>
                      <a:srgbClr val="333333"/>
                    </a:solidFill>
                    <a:latin typeface="Arial"/>
                  </a:rPr>
                  <a:t>35</a:t>
                </a:r>
              </a:p>
            </p:txBody>
          </p:sp>
          <p:sp>
            <p:nvSpPr>
              <p:cNvPr id="71" name="TextBox 221">
                <a:extLst>
                  <a:ext uri="{FF2B5EF4-FFF2-40B4-BE49-F238E27FC236}">
                    <a16:creationId xmlns:a16="http://schemas.microsoft.com/office/drawing/2014/main" id="{6F24255E-8027-4667-9A58-C32F9BA78731}"/>
                  </a:ext>
                </a:extLst>
              </p:cNvPr>
              <p:cNvSpPr txBox="1"/>
              <p:nvPr/>
            </p:nvSpPr>
            <p:spPr>
              <a:xfrm>
                <a:off x="642642" y="2389375"/>
                <a:ext cx="840870" cy="355186"/>
              </a:xfrm>
              <a:prstGeom prst="rect">
                <a:avLst/>
              </a:prstGeom>
              <a:noFill/>
            </p:spPr>
            <p:txBody>
              <a:bodyPr wrap="none" rtlCol="0">
                <a:spAutoFit/>
              </a:bodyPr>
              <a:lstStyle/>
              <a:p>
                <a:pPr algn="r" defTabSz="333306">
                  <a:defRPr/>
                </a:pPr>
                <a:r>
                  <a:rPr lang="en-GB" sz="776" dirty="0">
                    <a:solidFill>
                      <a:srgbClr val="333333"/>
                    </a:solidFill>
                    <a:latin typeface="Arial"/>
                  </a:rPr>
                  <a:t>30</a:t>
                </a:r>
              </a:p>
            </p:txBody>
          </p:sp>
          <p:sp>
            <p:nvSpPr>
              <p:cNvPr id="72" name="TextBox 222">
                <a:extLst>
                  <a:ext uri="{FF2B5EF4-FFF2-40B4-BE49-F238E27FC236}">
                    <a16:creationId xmlns:a16="http://schemas.microsoft.com/office/drawing/2014/main" id="{5F274FA1-DE23-4CCF-8367-33D36235C328}"/>
                  </a:ext>
                </a:extLst>
              </p:cNvPr>
              <p:cNvSpPr txBox="1"/>
              <p:nvPr/>
            </p:nvSpPr>
            <p:spPr>
              <a:xfrm>
                <a:off x="642642" y="2804285"/>
                <a:ext cx="840870" cy="355186"/>
              </a:xfrm>
              <a:prstGeom prst="rect">
                <a:avLst/>
              </a:prstGeom>
              <a:noFill/>
            </p:spPr>
            <p:txBody>
              <a:bodyPr wrap="none" rtlCol="0">
                <a:spAutoFit/>
              </a:bodyPr>
              <a:lstStyle/>
              <a:p>
                <a:pPr algn="r" defTabSz="333306">
                  <a:defRPr/>
                </a:pPr>
                <a:r>
                  <a:rPr lang="en-GB" sz="776" dirty="0">
                    <a:solidFill>
                      <a:srgbClr val="333333"/>
                    </a:solidFill>
                    <a:latin typeface="Arial"/>
                  </a:rPr>
                  <a:t>25</a:t>
                </a:r>
              </a:p>
            </p:txBody>
          </p:sp>
          <p:sp>
            <p:nvSpPr>
              <p:cNvPr id="73" name="TextBox 223">
                <a:extLst>
                  <a:ext uri="{FF2B5EF4-FFF2-40B4-BE49-F238E27FC236}">
                    <a16:creationId xmlns:a16="http://schemas.microsoft.com/office/drawing/2014/main" id="{F81D7A83-F938-4366-BA93-7AEFB23CD441}"/>
                  </a:ext>
                </a:extLst>
              </p:cNvPr>
              <p:cNvSpPr txBox="1"/>
              <p:nvPr/>
            </p:nvSpPr>
            <p:spPr>
              <a:xfrm>
                <a:off x="631537" y="3219193"/>
                <a:ext cx="840870" cy="355186"/>
              </a:xfrm>
              <a:prstGeom prst="rect">
                <a:avLst/>
              </a:prstGeom>
              <a:noFill/>
            </p:spPr>
            <p:txBody>
              <a:bodyPr wrap="none" rtlCol="0">
                <a:spAutoFit/>
              </a:bodyPr>
              <a:lstStyle/>
              <a:p>
                <a:pPr algn="r" defTabSz="333306">
                  <a:defRPr/>
                </a:pPr>
                <a:r>
                  <a:rPr lang="en-GB" sz="776" dirty="0">
                    <a:solidFill>
                      <a:srgbClr val="333333"/>
                    </a:solidFill>
                    <a:latin typeface="Arial"/>
                  </a:rPr>
                  <a:t>20</a:t>
                </a:r>
              </a:p>
            </p:txBody>
          </p:sp>
          <p:sp>
            <p:nvSpPr>
              <p:cNvPr id="74" name="TextBox 224">
                <a:extLst>
                  <a:ext uri="{FF2B5EF4-FFF2-40B4-BE49-F238E27FC236}">
                    <a16:creationId xmlns:a16="http://schemas.microsoft.com/office/drawing/2014/main" id="{AA029B41-7659-4CB7-812C-A2590C6D2C46}"/>
                  </a:ext>
                </a:extLst>
              </p:cNvPr>
              <p:cNvSpPr txBox="1"/>
              <p:nvPr/>
            </p:nvSpPr>
            <p:spPr>
              <a:xfrm>
                <a:off x="631537" y="3634102"/>
                <a:ext cx="840869" cy="355186"/>
              </a:xfrm>
              <a:prstGeom prst="rect">
                <a:avLst/>
              </a:prstGeom>
              <a:noFill/>
            </p:spPr>
            <p:txBody>
              <a:bodyPr wrap="none" rtlCol="0">
                <a:spAutoFit/>
              </a:bodyPr>
              <a:lstStyle/>
              <a:p>
                <a:pPr algn="r" defTabSz="333306">
                  <a:defRPr/>
                </a:pPr>
                <a:r>
                  <a:rPr lang="en-GB" sz="776" dirty="0">
                    <a:solidFill>
                      <a:srgbClr val="333333"/>
                    </a:solidFill>
                    <a:latin typeface="Arial"/>
                  </a:rPr>
                  <a:t>15</a:t>
                </a:r>
              </a:p>
            </p:txBody>
          </p:sp>
          <p:sp>
            <p:nvSpPr>
              <p:cNvPr id="75" name="TextBox 225">
                <a:extLst>
                  <a:ext uri="{FF2B5EF4-FFF2-40B4-BE49-F238E27FC236}">
                    <a16:creationId xmlns:a16="http://schemas.microsoft.com/office/drawing/2014/main" id="{E2B552DC-9D37-420D-BAD3-4DD44CB6AED6}"/>
                  </a:ext>
                </a:extLst>
              </p:cNvPr>
              <p:cNvSpPr txBox="1"/>
              <p:nvPr/>
            </p:nvSpPr>
            <p:spPr>
              <a:xfrm>
                <a:off x="641858" y="4049009"/>
                <a:ext cx="840869" cy="355186"/>
              </a:xfrm>
              <a:prstGeom prst="rect">
                <a:avLst/>
              </a:prstGeom>
              <a:noFill/>
            </p:spPr>
            <p:txBody>
              <a:bodyPr wrap="none" rtlCol="0">
                <a:spAutoFit/>
              </a:bodyPr>
              <a:lstStyle/>
              <a:p>
                <a:pPr algn="r" defTabSz="333306">
                  <a:defRPr/>
                </a:pPr>
                <a:r>
                  <a:rPr lang="en-GB" sz="776" dirty="0">
                    <a:solidFill>
                      <a:srgbClr val="333333"/>
                    </a:solidFill>
                    <a:latin typeface="Arial"/>
                  </a:rPr>
                  <a:t>10</a:t>
                </a:r>
              </a:p>
            </p:txBody>
          </p:sp>
          <p:sp>
            <p:nvSpPr>
              <p:cNvPr id="76" name="TextBox 226">
                <a:extLst>
                  <a:ext uri="{FF2B5EF4-FFF2-40B4-BE49-F238E27FC236}">
                    <a16:creationId xmlns:a16="http://schemas.microsoft.com/office/drawing/2014/main" id="{3D691CFB-B20C-482A-9B29-01FFE7850563}"/>
                  </a:ext>
                </a:extLst>
              </p:cNvPr>
              <p:cNvSpPr txBox="1"/>
              <p:nvPr/>
            </p:nvSpPr>
            <p:spPr>
              <a:xfrm>
                <a:off x="800761" y="4463920"/>
                <a:ext cx="681958" cy="355186"/>
              </a:xfrm>
              <a:prstGeom prst="rect">
                <a:avLst/>
              </a:prstGeom>
              <a:noFill/>
            </p:spPr>
            <p:txBody>
              <a:bodyPr wrap="none" rtlCol="0">
                <a:spAutoFit/>
              </a:bodyPr>
              <a:lstStyle/>
              <a:p>
                <a:pPr algn="r" defTabSz="333306">
                  <a:defRPr/>
                </a:pPr>
                <a:r>
                  <a:rPr lang="en-GB" sz="776" dirty="0">
                    <a:solidFill>
                      <a:srgbClr val="333333"/>
                    </a:solidFill>
                    <a:latin typeface="Arial"/>
                  </a:rPr>
                  <a:t>5</a:t>
                </a:r>
              </a:p>
            </p:txBody>
          </p:sp>
          <p:sp>
            <p:nvSpPr>
              <p:cNvPr id="77" name="TextBox 227">
                <a:extLst>
                  <a:ext uri="{FF2B5EF4-FFF2-40B4-BE49-F238E27FC236}">
                    <a16:creationId xmlns:a16="http://schemas.microsoft.com/office/drawing/2014/main" id="{C097F595-C615-4E40-84DC-6F99357200BB}"/>
                  </a:ext>
                </a:extLst>
              </p:cNvPr>
              <p:cNvSpPr txBox="1"/>
              <p:nvPr/>
            </p:nvSpPr>
            <p:spPr>
              <a:xfrm>
                <a:off x="795999" y="4878829"/>
                <a:ext cx="681958" cy="355186"/>
              </a:xfrm>
              <a:prstGeom prst="rect">
                <a:avLst/>
              </a:prstGeom>
              <a:noFill/>
            </p:spPr>
            <p:txBody>
              <a:bodyPr wrap="none" rtlCol="0">
                <a:spAutoFit/>
              </a:bodyPr>
              <a:lstStyle/>
              <a:p>
                <a:pPr algn="r" defTabSz="333306">
                  <a:defRPr/>
                </a:pPr>
                <a:r>
                  <a:rPr lang="en-GB" sz="776" dirty="0">
                    <a:solidFill>
                      <a:srgbClr val="333333"/>
                    </a:solidFill>
                    <a:latin typeface="Arial"/>
                  </a:rPr>
                  <a:t>0</a:t>
                </a:r>
              </a:p>
            </p:txBody>
          </p:sp>
        </p:grpSp>
        <p:pic>
          <p:nvPicPr>
            <p:cNvPr id="65" name="Picture 261">
              <a:extLst>
                <a:ext uri="{FF2B5EF4-FFF2-40B4-BE49-F238E27FC236}">
                  <a16:creationId xmlns:a16="http://schemas.microsoft.com/office/drawing/2014/main" id="{7B8D9EA4-8C04-4770-BA1E-6778665BA4B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688177" y="2009428"/>
              <a:ext cx="4832997" cy="3420000"/>
            </a:xfrm>
            <a:prstGeom prst="rect">
              <a:avLst/>
            </a:prstGeom>
          </p:spPr>
        </p:pic>
        <p:sp>
          <p:nvSpPr>
            <p:cNvPr id="66" name="TextBox 262">
              <a:extLst>
                <a:ext uri="{FF2B5EF4-FFF2-40B4-BE49-F238E27FC236}">
                  <a16:creationId xmlns:a16="http://schemas.microsoft.com/office/drawing/2014/main" id="{77C493F1-B295-4BB9-A9F9-1E01FBD4399E}"/>
                </a:ext>
              </a:extLst>
            </p:cNvPr>
            <p:cNvSpPr txBox="1"/>
            <p:nvPr/>
          </p:nvSpPr>
          <p:spPr>
            <a:xfrm>
              <a:off x="10236301" y="3430839"/>
              <a:ext cx="1861163" cy="728011"/>
            </a:xfrm>
            <a:prstGeom prst="rect">
              <a:avLst/>
            </a:prstGeom>
            <a:noFill/>
          </p:spPr>
          <p:txBody>
            <a:bodyPr wrap="square" rtlCol="0">
              <a:spAutoFit/>
            </a:bodyPr>
            <a:lstStyle/>
            <a:p>
              <a:pPr defTabSz="333306">
                <a:defRPr/>
              </a:pPr>
              <a:r>
                <a:rPr lang="en-GB" sz="740" b="1" dirty="0">
                  <a:solidFill>
                    <a:srgbClr val="007370"/>
                  </a:solidFill>
                  <a:latin typeface="Arial"/>
                </a:rPr>
                <a:t>Dabigatran 150 mg </a:t>
              </a:r>
            </a:p>
            <a:p>
              <a:pPr defTabSz="333306">
                <a:defRPr/>
              </a:pPr>
              <a:r>
                <a:rPr lang="en-GB" sz="740" b="1" dirty="0">
                  <a:solidFill>
                    <a:srgbClr val="007370"/>
                  </a:solidFill>
                  <a:latin typeface="Arial"/>
                </a:rPr>
                <a:t>du</a:t>
              </a:r>
              <a:r>
                <a:rPr lang="cs-CZ" sz="740" b="1" dirty="0">
                  <a:solidFill>
                    <a:srgbClr val="007370"/>
                  </a:solidFill>
                  <a:latin typeface="Arial"/>
                </a:rPr>
                <a:t>á</a:t>
              </a:r>
              <a:r>
                <a:rPr lang="en-GB" sz="740" b="1" dirty="0">
                  <a:solidFill>
                    <a:srgbClr val="007370"/>
                  </a:solidFill>
                  <a:latin typeface="Arial"/>
                </a:rPr>
                <a:t>l</a:t>
              </a:r>
              <a:r>
                <a:rPr lang="cs-CZ" sz="740" b="1" dirty="0">
                  <a:solidFill>
                    <a:srgbClr val="007370"/>
                  </a:solidFill>
                  <a:latin typeface="Arial"/>
                </a:rPr>
                <a:t>ní</a:t>
              </a:r>
              <a:r>
                <a:rPr lang="en-GB" sz="740" b="1" dirty="0">
                  <a:solidFill>
                    <a:srgbClr val="007370"/>
                  </a:solidFill>
                  <a:latin typeface="Arial"/>
                </a:rPr>
                <a:t> </a:t>
              </a:r>
              <a:r>
                <a:rPr lang="en-GB" sz="740" b="1" dirty="0" err="1">
                  <a:solidFill>
                    <a:srgbClr val="007370"/>
                  </a:solidFill>
                  <a:latin typeface="Arial"/>
                </a:rPr>
                <a:t>terap</a:t>
              </a:r>
              <a:r>
                <a:rPr lang="cs-CZ" sz="740" b="1" dirty="0" err="1">
                  <a:solidFill>
                    <a:srgbClr val="007370"/>
                  </a:solidFill>
                  <a:latin typeface="Arial"/>
                </a:rPr>
                <a:t>ie</a:t>
              </a:r>
              <a:endParaRPr lang="en-GB" sz="740" b="1" dirty="0">
                <a:solidFill>
                  <a:srgbClr val="007370"/>
                </a:solidFill>
                <a:latin typeface="Arial"/>
              </a:endParaRPr>
            </a:p>
          </p:txBody>
        </p:sp>
        <p:sp>
          <p:nvSpPr>
            <p:cNvPr id="67" name="TextBox 263">
              <a:extLst>
                <a:ext uri="{FF2B5EF4-FFF2-40B4-BE49-F238E27FC236}">
                  <a16:creationId xmlns:a16="http://schemas.microsoft.com/office/drawing/2014/main" id="{C4138F8D-B257-44B0-A6CA-DCF185E4154C}"/>
                </a:ext>
              </a:extLst>
            </p:cNvPr>
            <p:cNvSpPr txBox="1"/>
            <p:nvPr/>
          </p:nvSpPr>
          <p:spPr>
            <a:xfrm>
              <a:off x="10632919" y="2211368"/>
              <a:ext cx="1422854" cy="536973"/>
            </a:xfrm>
            <a:prstGeom prst="rect">
              <a:avLst/>
            </a:prstGeom>
            <a:noFill/>
          </p:spPr>
          <p:txBody>
            <a:bodyPr wrap="none" rtlCol="0">
              <a:spAutoFit/>
            </a:bodyPr>
            <a:lstStyle/>
            <a:p>
              <a:pPr defTabSz="333306">
                <a:defRPr/>
              </a:pPr>
              <a:r>
                <a:rPr lang="en-GB" sz="740" b="1" dirty="0">
                  <a:solidFill>
                    <a:srgbClr val="A61D3C"/>
                  </a:solidFill>
                  <a:latin typeface="Arial"/>
                </a:rPr>
                <a:t>Warfarin</a:t>
              </a:r>
            </a:p>
            <a:p>
              <a:pPr defTabSz="333306">
                <a:defRPr/>
              </a:pPr>
              <a:r>
                <a:rPr lang="en-GB" sz="740" b="1" dirty="0">
                  <a:solidFill>
                    <a:srgbClr val="A61D3C"/>
                  </a:solidFill>
                  <a:latin typeface="Arial"/>
                </a:rPr>
                <a:t>triple </a:t>
              </a:r>
              <a:r>
                <a:rPr lang="en-GB" sz="740" b="1" dirty="0" err="1">
                  <a:solidFill>
                    <a:srgbClr val="A61D3C"/>
                  </a:solidFill>
                  <a:latin typeface="Arial"/>
                </a:rPr>
                <a:t>terap</a:t>
              </a:r>
              <a:r>
                <a:rPr lang="cs-CZ" sz="740" b="1" dirty="0" err="1">
                  <a:solidFill>
                    <a:srgbClr val="A61D3C"/>
                  </a:solidFill>
                  <a:latin typeface="Arial"/>
                </a:rPr>
                <a:t>ie</a:t>
              </a:r>
              <a:endParaRPr lang="en-GB" sz="740" b="1" dirty="0">
                <a:solidFill>
                  <a:srgbClr val="A61D3C"/>
                </a:solidFill>
                <a:latin typeface="Arial"/>
              </a:endParaRPr>
            </a:p>
          </p:txBody>
        </p:sp>
        <p:sp>
          <p:nvSpPr>
            <p:cNvPr id="68" name="Rectangle 264">
              <a:extLst>
                <a:ext uri="{FF2B5EF4-FFF2-40B4-BE49-F238E27FC236}">
                  <a16:creationId xmlns:a16="http://schemas.microsoft.com/office/drawing/2014/main" id="{B19E0C13-3A24-44BD-82FA-81E7D48CF855}"/>
                </a:ext>
              </a:extLst>
            </p:cNvPr>
            <p:cNvSpPr/>
            <p:nvPr/>
          </p:nvSpPr>
          <p:spPr>
            <a:xfrm>
              <a:off x="6986494" y="1912406"/>
              <a:ext cx="3053687" cy="536973"/>
            </a:xfrm>
            <a:prstGeom prst="rect">
              <a:avLst/>
            </a:prstGeom>
          </p:spPr>
          <p:txBody>
            <a:bodyPr>
              <a:spAutoFit/>
            </a:bodyPr>
            <a:lstStyle/>
            <a:p>
              <a:pPr algn="ctr" defTabSz="333306">
                <a:defRPr/>
              </a:pPr>
              <a:r>
                <a:rPr lang="en-GB" sz="740" b="1" dirty="0">
                  <a:solidFill>
                    <a:srgbClr val="333333"/>
                  </a:solidFill>
                  <a:latin typeface="Arial"/>
                </a:rPr>
                <a:t>HR: 0</a:t>
              </a:r>
              <a:r>
                <a:rPr lang="cs-CZ" sz="740" b="1" dirty="0">
                  <a:solidFill>
                    <a:srgbClr val="333333"/>
                  </a:solidFill>
                  <a:latin typeface="Arial"/>
                </a:rPr>
                <a:t>,</a:t>
              </a:r>
              <a:r>
                <a:rPr lang="en-GB" sz="740" b="1" dirty="0">
                  <a:solidFill>
                    <a:srgbClr val="333333"/>
                  </a:solidFill>
                  <a:latin typeface="Arial"/>
                </a:rPr>
                <a:t>72 (95% CI: 0</a:t>
              </a:r>
              <a:r>
                <a:rPr lang="cs-CZ" sz="740" b="1" dirty="0">
                  <a:solidFill>
                    <a:srgbClr val="333333"/>
                  </a:solidFill>
                  <a:latin typeface="Arial"/>
                </a:rPr>
                <a:t>,</a:t>
              </a:r>
              <a:r>
                <a:rPr lang="en-GB" sz="740" b="1" dirty="0">
                  <a:solidFill>
                    <a:srgbClr val="333333"/>
                  </a:solidFill>
                  <a:latin typeface="Arial"/>
                </a:rPr>
                <a:t>58–0</a:t>
              </a:r>
              <a:r>
                <a:rPr lang="cs-CZ" sz="740" b="1" dirty="0">
                  <a:solidFill>
                    <a:srgbClr val="333333"/>
                  </a:solidFill>
                  <a:latin typeface="Arial"/>
                </a:rPr>
                <a:t>,</a:t>
              </a:r>
              <a:r>
                <a:rPr lang="en-GB" sz="740" b="1" dirty="0">
                  <a:solidFill>
                    <a:srgbClr val="333333"/>
                  </a:solidFill>
                  <a:latin typeface="Arial"/>
                </a:rPr>
                <a:t>88)</a:t>
              </a:r>
            </a:p>
            <a:p>
              <a:pPr algn="ctr" defTabSz="333306">
                <a:defRPr/>
              </a:pPr>
              <a:r>
                <a:rPr lang="cs-CZ" sz="740" b="1" dirty="0">
                  <a:solidFill>
                    <a:srgbClr val="333333"/>
                  </a:solidFill>
                  <a:latin typeface="Arial"/>
                </a:rPr>
                <a:t>p</a:t>
              </a:r>
              <a:r>
                <a:rPr lang="en-GB" sz="740" b="1" dirty="0">
                  <a:solidFill>
                    <a:srgbClr val="333333"/>
                  </a:solidFill>
                  <a:latin typeface="Arial"/>
                </a:rPr>
                <a:t>=0</a:t>
              </a:r>
              <a:r>
                <a:rPr lang="cs-CZ" sz="740" b="1" dirty="0">
                  <a:solidFill>
                    <a:srgbClr val="333333"/>
                  </a:solidFill>
                  <a:latin typeface="Arial"/>
                </a:rPr>
                <a:t>,</a:t>
              </a:r>
              <a:r>
                <a:rPr lang="en-GB" sz="740" b="1" dirty="0">
                  <a:solidFill>
                    <a:srgbClr val="333333"/>
                  </a:solidFill>
                  <a:latin typeface="Arial"/>
                </a:rPr>
                <a:t>002</a:t>
              </a:r>
            </a:p>
          </p:txBody>
        </p:sp>
      </p:grpSp>
    </p:spTree>
    <p:extLst>
      <p:ext uri="{BB962C8B-B14F-4D97-AF65-F5344CB8AC3E}">
        <p14:creationId xmlns:p14="http://schemas.microsoft.com/office/powerpoint/2010/main" val="202984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FDE94B6-8BA8-49A5-ADD1-456982A9B570}"/>
              </a:ext>
            </a:extLst>
          </p:cNvPr>
          <p:cNvSpPr>
            <a:spLocks noGrp="1"/>
          </p:cNvSpPr>
          <p:nvPr>
            <p:ph sz="quarter" idx="14"/>
          </p:nvPr>
        </p:nvSpPr>
        <p:spPr/>
        <p:txBody>
          <a:bodyPr/>
          <a:lstStyle/>
          <a:p>
            <a:pPr marL="0" indent="0">
              <a:buNone/>
            </a:pPr>
            <a:r>
              <a:rPr lang="cs-CZ" sz="2400" b="1" dirty="0">
                <a:solidFill>
                  <a:schemeClr val="tx2"/>
                </a:solidFill>
              </a:rPr>
              <a:t>AUGUSTUS: </a:t>
            </a:r>
            <a:r>
              <a:rPr lang="cs-CZ" sz="2400" b="1" dirty="0" err="1">
                <a:solidFill>
                  <a:schemeClr val="tx2"/>
                </a:solidFill>
              </a:rPr>
              <a:t>Apixaban</a:t>
            </a:r>
            <a:endParaRPr lang="cs-CZ" sz="2400" b="1" dirty="0">
              <a:solidFill>
                <a:schemeClr val="tx2"/>
              </a:solidFill>
            </a:endParaRPr>
          </a:p>
        </p:txBody>
      </p:sp>
      <p:sp>
        <p:nvSpPr>
          <p:cNvPr id="4" name="Zástupný obsah 3">
            <a:extLst>
              <a:ext uri="{FF2B5EF4-FFF2-40B4-BE49-F238E27FC236}">
                <a16:creationId xmlns:a16="http://schemas.microsoft.com/office/drawing/2014/main" id="{0454A9BF-53FC-4DE3-B8FB-24A01C50184A}"/>
              </a:ext>
            </a:extLst>
          </p:cNvPr>
          <p:cNvSpPr>
            <a:spLocks noGrp="1"/>
          </p:cNvSpPr>
          <p:nvPr>
            <p:ph sz="quarter" idx="16"/>
          </p:nvPr>
        </p:nvSpPr>
        <p:spPr/>
        <p:txBody>
          <a:bodyPr/>
          <a:lstStyle/>
          <a:p>
            <a:pPr marL="0" indent="0">
              <a:buNone/>
            </a:pPr>
            <a:r>
              <a:rPr lang="en-US" sz="2400" b="1" dirty="0">
                <a:solidFill>
                  <a:schemeClr val="tx2"/>
                </a:solidFill>
              </a:rPr>
              <a:t>ENTRUST-AF PCI</a:t>
            </a:r>
            <a:r>
              <a:rPr lang="cs-CZ" sz="2400" b="1" dirty="0">
                <a:solidFill>
                  <a:schemeClr val="tx2"/>
                </a:solidFill>
              </a:rPr>
              <a:t>: </a:t>
            </a:r>
            <a:r>
              <a:rPr lang="cs-CZ" sz="2400" b="1" dirty="0" err="1">
                <a:solidFill>
                  <a:schemeClr val="tx2"/>
                </a:solidFill>
              </a:rPr>
              <a:t>Edoxaban</a:t>
            </a:r>
            <a:endParaRPr lang="cs-CZ" sz="2400" b="1" dirty="0">
              <a:solidFill>
                <a:schemeClr val="tx2"/>
              </a:solidFill>
            </a:endParaRPr>
          </a:p>
        </p:txBody>
      </p:sp>
      <p:sp>
        <p:nvSpPr>
          <p:cNvPr id="5" name="Zástupný text 4">
            <a:extLst>
              <a:ext uri="{FF2B5EF4-FFF2-40B4-BE49-F238E27FC236}">
                <a16:creationId xmlns:a16="http://schemas.microsoft.com/office/drawing/2014/main" id="{22E40EBD-CF6A-46B0-8019-74D82F8672C7}"/>
              </a:ext>
            </a:extLst>
          </p:cNvPr>
          <p:cNvSpPr>
            <a:spLocks noGrp="1"/>
          </p:cNvSpPr>
          <p:nvPr>
            <p:ph type="body" sz="quarter" idx="15"/>
          </p:nvPr>
        </p:nvSpPr>
        <p:spPr/>
        <p:txBody>
          <a:bodyPr/>
          <a:lstStyle/>
          <a:p>
            <a:r>
              <a:rPr lang="cs-CZ" dirty="0"/>
              <a:t>1. </a:t>
            </a:r>
            <a:r>
              <a:rPr lang="en-US" dirty="0"/>
              <a:t>Lopes RD, et al. Am Heart J. 2018;200:17-23</a:t>
            </a:r>
            <a:endParaRPr lang="cs-CZ" dirty="0"/>
          </a:p>
          <a:p>
            <a:r>
              <a:rPr lang="cs-CZ" dirty="0"/>
              <a:t>2. </a:t>
            </a:r>
            <a:r>
              <a:rPr lang="cs-CZ" dirty="0" err="1"/>
              <a:t>Goette</a:t>
            </a:r>
            <a:r>
              <a:rPr lang="cs-CZ" dirty="0"/>
              <a:t> A, et al. ESC </a:t>
            </a:r>
            <a:r>
              <a:rPr lang="cs-CZ" dirty="0" err="1"/>
              <a:t>Congress</a:t>
            </a:r>
            <a:r>
              <a:rPr lang="cs-CZ" dirty="0"/>
              <a:t> 2019. FP 6044</a:t>
            </a:r>
          </a:p>
        </p:txBody>
      </p:sp>
      <p:sp>
        <p:nvSpPr>
          <p:cNvPr id="6" name="Zástupný symbol pro obsah 5"/>
          <p:cNvSpPr>
            <a:spLocks noGrp="1"/>
          </p:cNvSpPr>
          <p:nvPr>
            <p:ph sz="quarter" idx="17"/>
          </p:nvPr>
        </p:nvSpPr>
        <p:spPr/>
        <p:txBody>
          <a:bodyPr/>
          <a:lstStyle/>
          <a:p>
            <a:pPr marL="0" indent="0">
              <a:buNone/>
            </a:pPr>
            <a:r>
              <a:rPr lang="en-US" sz="1000" b="1" dirty="0">
                <a:solidFill>
                  <a:schemeClr val="tx2"/>
                </a:solidFill>
              </a:rPr>
              <a:t>RESULTS Enrollment included 4614 patients from 33 countries. There were no significant interactions between the two randomization factors on the primary or secondary outcomes. Major or clinically relevant </a:t>
            </a:r>
            <a:r>
              <a:rPr lang="en-US" sz="1000" b="1" dirty="0" err="1">
                <a:solidFill>
                  <a:schemeClr val="tx2"/>
                </a:solidFill>
              </a:rPr>
              <a:t>nonmajor</a:t>
            </a:r>
            <a:r>
              <a:rPr lang="en-US" sz="1000" b="1" dirty="0">
                <a:solidFill>
                  <a:schemeClr val="tx2"/>
                </a:solidFill>
              </a:rPr>
              <a:t> bleeding was noted in 10.5% of the patients receiving </a:t>
            </a:r>
            <a:r>
              <a:rPr lang="en-US" sz="1000" b="1" dirty="0" err="1">
                <a:solidFill>
                  <a:schemeClr val="tx2"/>
                </a:solidFill>
              </a:rPr>
              <a:t>apixaban</a:t>
            </a:r>
            <a:r>
              <a:rPr lang="en-US" sz="1000" b="1" dirty="0">
                <a:solidFill>
                  <a:schemeClr val="tx2"/>
                </a:solidFill>
              </a:rPr>
              <a:t>, as compared with 14.7% of those receiving a vitamin K antagonist (hazard ratio, 0.69; 95% confidence interval [CI], 0.58 to 0.81; P&lt;0.001 for both </a:t>
            </a:r>
            <a:r>
              <a:rPr lang="en-US" sz="1000" b="1" dirty="0" err="1">
                <a:solidFill>
                  <a:schemeClr val="tx2"/>
                </a:solidFill>
              </a:rPr>
              <a:t>noninferiority</a:t>
            </a:r>
            <a:r>
              <a:rPr lang="en-US" sz="1000" b="1" dirty="0">
                <a:solidFill>
                  <a:schemeClr val="tx2"/>
                </a:solidFill>
              </a:rPr>
              <a:t> and superiority), and in 16.1% of the patients receiving aspirin, as compared with 9.0% of those receiving placebo (hazard ratio, 1.89; 95% CI, 1.59 to 2.24; P&lt;0.001). Patients in the </a:t>
            </a:r>
            <a:r>
              <a:rPr lang="en-US" sz="1000" b="1" dirty="0" err="1">
                <a:solidFill>
                  <a:schemeClr val="tx2"/>
                </a:solidFill>
              </a:rPr>
              <a:t>apixaban</a:t>
            </a:r>
            <a:r>
              <a:rPr lang="en-US" sz="1000" b="1" dirty="0">
                <a:solidFill>
                  <a:schemeClr val="tx2"/>
                </a:solidFill>
              </a:rPr>
              <a:t> group had a lower incidence of death or hospitalization than those in the vitamin K antagonist group (23.5% vs. 27.4%; hazard ratio, 0.83; 95% CI, 0.74 to 0.93; P = 0.002) and a similar incidence of ischemic events. Patients in the aspirin group had an incidence of death or hospitalization and of ischemic events that was similar to that in the placebo group. </a:t>
            </a:r>
          </a:p>
          <a:p>
            <a:pPr marL="0" indent="0">
              <a:buNone/>
            </a:pPr>
            <a:r>
              <a:rPr lang="en-US" sz="1000" b="1" dirty="0">
                <a:solidFill>
                  <a:schemeClr val="tx2"/>
                </a:solidFill>
              </a:rPr>
              <a:t>CONCLUSIONS: In patients with atrial fibrillation and a recent acute coronary syndrome or PCI treated with a P2Y12 inhibitor, an </a:t>
            </a:r>
            <a:r>
              <a:rPr lang="en-US" sz="1000" b="1" dirty="0">
                <a:solidFill>
                  <a:srgbClr val="C00000"/>
                </a:solidFill>
              </a:rPr>
              <a:t>antithrombotic regimen that included </a:t>
            </a:r>
            <a:r>
              <a:rPr lang="en-US" sz="1000" b="1" dirty="0" err="1">
                <a:solidFill>
                  <a:srgbClr val="C00000"/>
                </a:solidFill>
              </a:rPr>
              <a:t>apixaban</a:t>
            </a:r>
            <a:r>
              <a:rPr lang="en-US" sz="1000" b="1" dirty="0">
                <a:solidFill>
                  <a:srgbClr val="C00000"/>
                </a:solidFill>
              </a:rPr>
              <a:t>, without aspirin, resulted in less bleeding and fewer hospitalizations without significant differences in the incidence of ischemic events than regimens that included a vitamin K antagonist, aspirin, or both. </a:t>
            </a:r>
            <a:r>
              <a:rPr lang="en-US" sz="1000" b="1" dirty="0">
                <a:solidFill>
                  <a:schemeClr val="tx2"/>
                </a:solidFill>
              </a:rPr>
              <a:t>(Funded by Bristol-Myers Squibb and Pfizer; AUGUSTUS ClinicalTrials.gov number, NCT02415400.)</a:t>
            </a:r>
            <a:endParaRPr lang="en-US" sz="1000" dirty="0"/>
          </a:p>
        </p:txBody>
      </p:sp>
      <p:sp>
        <p:nvSpPr>
          <p:cNvPr id="7" name="Zástupný symbol pro obsah 6"/>
          <p:cNvSpPr>
            <a:spLocks noGrp="1"/>
          </p:cNvSpPr>
          <p:nvPr>
            <p:ph sz="quarter" idx="18"/>
          </p:nvPr>
        </p:nvSpPr>
        <p:spPr/>
        <p:txBody>
          <a:bodyPr/>
          <a:lstStyle/>
          <a:p>
            <a:pPr marL="0" indent="0">
              <a:buNone/>
            </a:pPr>
            <a:r>
              <a:rPr lang="en-US" sz="1000" b="1" dirty="0">
                <a:solidFill>
                  <a:schemeClr val="tx2"/>
                </a:solidFill>
              </a:rPr>
              <a:t>Trial Description: Patients with atrial fibrillation and recent PCI were randomized to </a:t>
            </a:r>
            <a:r>
              <a:rPr lang="en-US" sz="1000" b="1" dirty="0" err="1">
                <a:solidFill>
                  <a:schemeClr val="tx2"/>
                </a:solidFill>
              </a:rPr>
              <a:t>edoxaban</a:t>
            </a:r>
            <a:r>
              <a:rPr lang="en-US" sz="1000" b="1" dirty="0">
                <a:solidFill>
                  <a:schemeClr val="tx2"/>
                </a:solidFill>
              </a:rPr>
              <a:t> 60 mg daily plus </a:t>
            </a:r>
            <a:r>
              <a:rPr lang="en-US" sz="1000" b="1" dirty="0" err="1">
                <a:solidFill>
                  <a:schemeClr val="tx2"/>
                </a:solidFill>
              </a:rPr>
              <a:t>clopidogrel</a:t>
            </a:r>
            <a:r>
              <a:rPr lang="en-US" sz="1000" b="1" dirty="0">
                <a:solidFill>
                  <a:schemeClr val="tx2"/>
                </a:solidFill>
              </a:rPr>
              <a:t> 75 mg daily for 12 months versus a vitamin K antagonist and </a:t>
            </a:r>
            <a:r>
              <a:rPr lang="en-US" sz="1000" b="1" dirty="0" err="1">
                <a:solidFill>
                  <a:schemeClr val="tx2"/>
                </a:solidFill>
              </a:rPr>
              <a:t>clopidogrel</a:t>
            </a:r>
            <a:r>
              <a:rPr lang="en-US" sz="1000" b="1" dirty="0">
                <a:solidFill>
                  <a:schemeClr val="tx2"/>
                </a:solidFill>
              </a:rPr>
              <a:t> 75 mg daily for 12 months plus aspirin (100 mg once daily, for 1–12 months).</a:t>
            </a:r>
            <a:endParaRPr lang="cs-CZ" sz="1000" b="1" dirty="0">
              <a:solidFill>
                <a:schemeClr val="tx2"/>
              </a:solidFill>
            </a:endParaRPr>
          </a:p>
          <a:p>
            <a:pPr marL="0" indent="0">
              <a:buNone/>
            </a:pPr>
            <a:r>
              <a:rPr lang="en-US" sz="1000" b="1" dirty="0">
                <a:solidFill>
                  <a:schemeClr val="tx2"/>
                </a:solidFill>
              </a:rPr>
              <a:t>RESULTS • Primary endpoint: major or clinically relevant </a:t>
            </a:r>
            <a:r>
              <a:rPr lang="en-US" sz="1000" b="1" dirty="0" err="1">
                <a:solidFill>
                  <a:schemeClr val="tx2"/>
                </a:solidFill>
              </a:rPr>
              <a:t>nonmajor</a:t>
            </a:r>
            <a:r>
              <a:rPr lang="en-US" sz="1000" b="1" dirty="0">
                <a:solidFill>
                  <a:schemeClr val="tx2"/>
                </a:solidFill>
              </a:rPr>
              <a:t> bleeding at 12 months occurred in 17% of the </a:t>
            </a:r>
            <a:r>
              <a:rPr lang="en-US" sz="1000" b="1" dirty="0" err="1">
                <a:solidFill>
                  <a:schemeClr val="tx2"/>
                </a:solidFill>
              </a:rPr>
              <a:t>edoxaban</a:t>
            </a:r>
            <a:r>
              <a:rPr lang="en-US" sz="1000" b="1" dirty="0">
                <a:solidFill>
                  <a:schemeClr val="tx2"/>
                </a:solidFill>
              </a:rPr>
              <a:t> group compared with 20% of the vitamin K antagonist group (p for </a:t>
            </a:r>
            <a:r>
              <a:rPr lang="en-US" sz="1000" b="1" dirty="0" err="1">
                <a:solidFill>
                  <a:schemeClr val="tx2"/>
                </a:solidFill>
              </a:rPr>
              <a:t>noninferiority</a:t>
            </a:r>
            <a:r>
              <a:rPr lang="en-US" sz="1000" b="1" dirty="0">
                <a:solidFill>
                  <a:schemeClr val="tx2"/>
                </a:solidFill>
              </a:rPr>
              <a:t> = 0.001, p for superiority = 0.12) • Cardiovascular death, myocardial infarction, stroke, systemic embolism, or definite stent thrombosis: 7% with </a:t>
            </a:r>
            <a:r>
              <a:rPr lang="en-US" sz="1000" b="1" dirty="0" err="1">
                <a:solidFill>
                  <a:schemeClr val="tx2"/>
                </a:solidFill>
              </a:rPr>
              <a:t>edoxaban</a:t>
            </a:r>
            <a:r>
              <a:rPr lang="en-US" sz="1000" b="1" dirty="0">
                <a:solidFill>
                  <a:schemeClr val="tx2"/>
                </a:solidFill>
              </a:rPr>
              <a:t> vs. 6% with vitamin K antagonist (p = NS)</a:t>
            </a:r>
          </a:p>
          <a:p>
            <a:pPr marL="0" indent="0">
              <a:buNone/>
            </a:pPr>
            <a:r>
              <a:rPr lang="en-US" sz="1000" b="1" dirty="0">
                <a:solidFill>
                  <a:schemeClr val="tx2"/>
                </a:solidFill>
              </a:rPr>
              <a:t>CONCLUSIONS • Among patients with atrial fibrillation and recent PCI, </a:t>
            </a:r>
            <a:r>
              <a:rPr lang="en-US" sz="1000" b="1" dirty="0" err="1">
                <a:solidFill>
                  <a:srgbClr val="C00000"/>
                </a:solidFill>
              </a:rPr>
              <a:t>edoxaban</a:t>
            </a:r>
            <a:r>
              <a:rPr lang="en-US" sz="1000" b="1" dirty="0">
                <a:solidFill>
                  <a:srgbClr val="C00000"/>
                </a:solidFill>
              </a:rPr>
              <a:t>/</a:t>
            </a:r>
            <a:r>
              <a:rPr lang="en-US" sz="1000" b="1" dirty="0" err="1">
                <a:solidFill>
                  <a:srgbClr val="C00000"/>
                </a:solidFill>
              </a:rPr>
              <a:t>clopidogrel</a:t>
            </a:r>
            <a:r>
              <a:rPr lang="en-US" sz="1000" b="1" dirty="0">
                <a:solidFill>
                  <a:srgbClr val="C00000"/>
                </a:solidFill>
              </a:rPr>
              <a:t> vs. vitamin K antagonist/dual antiplatelet therapy was </a:t>
            </a:r>
            <a:r>
              <a:rPr lang="en-US" sz="1000" b="1" dirty="0" err="1">
                <a:solidFill>
                  <a:srgbClr val="C00000"/>
                </a:solidFill>
              </a:rPr>
              <a:t>noninferior</a:t>
            </a:r>
            <a:r>
              <a:rPr lang="en-US" sz="1000" b="1" dirty="0">
                <a:solidFill>
                  <a:srgbClr val="C00000"/>
                </a:solidFill>
              </a:rPr>
              <a:t> for bleeding, with similar ischemic outcomes</a:t>
            </a:r>
          </a:p>
          <a:p>
            <a:pPr marL="0" indent="0">
              <a:buNone/>
            </a:pPr>
            <a:r>
              <a:rPr lang="en-US" sz="1000" b="1" dirty="0" err="1">
                <a:solidFill>
                  <a:schemeClr val="tx2"/>
                </a:solidFill>
              </a:rPr>
              <a:t>Vranck</a:t>
            </a:r>
            <a:r>
              <a:rPr lang="en-US" sz="1000" b="1" dirty="0">
                <a:solidFill>
                  <a:schemeClr val="tx2"/>
                </a:solidFill>
              </a:rPr>
              <a:t> P, et al. Lancet 2019;Sep 3:[</a:t>
            </a:r>
            <a:r>
              <a:rPr lang="en-US" sz="1000" b="1" dirty="0" err="1">
                <a:solidFill>
                  <a:schemeClr val="tx2"/>
                </a:solidFill>
              </a:rPr>
              <a:t>Epub</a:t>
            </a:r>
            <a:r>
              <a:rPr lang="en-US" sz="1000" b="1" dirty="0">
                <a:solidFill>
                  <a:schemeClr val="tx2"/>
                </a:solidFill>
              </a:rPr>
              <a:t>]</a:t>
            </a:r>
          </a:p>
        </p:txBody>
      </p:sp>
      <p:sp>
        <p:nvSpPr>
          <p:cNvPr id="2" name="Nadpis 1">
            <a:extLst>
              <a:ext uri="{FF2B5EF4-FFF2-40B4-BE49-F238E27FC236}">
                <a16:creationId xmlns:a16="http://schemas.microsoft.com/office/drawing/2014/main" id="{5010FC24-1456-435B-A3C0-E2E95BB3C7A6}"/>
              </a:ext>
            </a:extLst>
          </p:cNvPr>
          <p:cNvSpPr>
            <a:spLocks noGrp="1"/>
          </p:cNvSpPr>
          <p:nvPr>
            <p:ph type="title"/>
          </p:nvPr>
        </p:nvSpPr>
        <p:spPr/>
        <p:txBody>
          <a:bodyPr>
            <a:normAutofit fontScale="90000"/>
          </a:bodyPr>
          <a:lstStyle/>
          <a:p>
            <a:r>
              <a:rPr lang="cs-CZ" dirty="0"/>
              <a:t>K dispozici jsou 4 studie PCI u pacientů s ICHS a FS II</a:t>
            </a:r>
          </a:p>
        </p:txBody>
      </p:sp>
    </p:spTree>
    <p:extLst>
      <p:ext uri="{BB962C8B-B14F-4D97-AF65-F5344CB8AC3E}">
        <p14:creationId xmlns:p14="http://schemas.microsoft.com/office/powerpoint/2010/main" val="42901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E53C940-6AFF-48D3-ADE6-9D23652F9D73}"/>
              </a:ext>
            </a:extLst>
          </p:cNvPr>
          <p:cNvSpPr>
            <a:spLocks noGrp="1"/>
          </p:cNvSpPr>
          <p:nvPr>
            <p:ph sz="quarter" idx="14"/>
          </p:nvPr>
        </p:nvSpPr>
        <p:spPr/>
        <p:txBody>
          <a:bodyPr/>
          <a:lstStyle/>
          <a:p>
            <a:r>
              <a:rPr lang="en-US"/>
              <a:t>Major / CRNM Bleeding</a:t>
            </a:r>
            <a:endParaRPr lang="cs-CZ" dirty="0"/>
          </a:p>
        </p:txBody>
      </p:sp>
      <p:sp>
        <p:nvSpPr>
          <p:cNvPr id="4" name="Zástupný obsah 3">
            <a:extLst>
              <a:ext uri="{FF2B5EF4-FFF2-40B4-BE49-F238E27FC236}">
                <a16:creationId xmlns:a16="http://schemas.microsoft.com/office/drawing/2014/main" id="{8BACFDC8-6164-410B-9BFC-F994DB710A0B}"/>
              </a:ext>
            </a:extLst>
          </p:cNvPr>
          <p:cNvSpPr>
            <a:spLocks noGrp="1"/>
          </p:cNvSpPr>
          <p:nvPr>
            <p:ph sz="quarter" idx="16"/>
          </p:nvPr>
        </p:nvSpPr>
        <p:spPr/>
        <p:txBody>
          <a:bodyPr/>
          <a:lstStyle/>
          <a:p>
            <a:r>
              <a:rPr lang="en-US" dirty="0"/>
              <a:t>Primary outcome events of major or CRNM bleeding</a:t>
            </a:r>
            <a:endParaRPr lang="cs-CZ" dirty="0"/>
          </a:p>
          <a:p>
            <a:endParaRPr lang="cs-CZ" dirty="0"/>
          </a:p>
        </p:txBody>
      </p:sp>
      <p:sp>
        <p:nvSpPr>
          <p:cNvPr id="12" name="Zástupný symbol pro text 11"/>
          <p:cNvSpPr>
            <a:spLocks noGrp="1"/>
          </p:cNvSpPr>
          <p:nvPr>
            <p:ph type="body" sz="quarter" idx="15"/>
          </p:nvPr>
        </p:nvSpPr>
        <p:spPr/>
        <p:txBody>
          <a:bodyPr/>
          <a:lstStyle/>
          <a:p>
            <a:endParaRPr lang="cs-CZ"/>
          </a:p>
        </p:txBody>
      </p:sp>
      <p:pic>
        <p:nvPicPr>
          <p:cNvPr id="5" name="Zástupný symbol pro obsah 4"/>
          <p:cNvPicPr>
            <a:picLocks noGrp="1" noChangeAspect="1"/>
          </p:cNvPicPr>
          <p:nvPr>
            <p:ph sz="quarter" idx="18"/>
          </p:nvPr>
        </p:nvPicPr>
        <p:blipFill>
          <a:blip r:embed="rId2">
            <a:extLst>
              <a:ext uri="{28A0092B-C50C-407E-A947-70E740481C1C}">
                <a14:useLocalDpi xmlns:a14="http://schemas.microsoft.com/office/drawing/2010/main" val="0"/>
              </a:ext>
            </a:extLst>
          </a:blip>
          <a:stretch>
            <a:fillRect/>
          </a:stretch>
        </p:blipFill>
        <p:spPr>
          <a:xfrm>
            <a:off x="4754563" y="1786533"/>
            <a:ext cx="4003675" cy="2141934"/>
          </a:xfrm>
        </p:spPr>
      </p:pic>
      <p:sp>
        <p:nvSpPr>
          <p:cNvPr id="2" name="Nadpis 1">
            <a:extLst>
              <a:ext uri="{FF2B5EF4-FFF2-40B4-BE49-F238E27FC236}">
                <a16:creationId xmlns:a16="http://schemas.microsoft.com/office/drawing/2014/main" id="{1B63A444-4737-40B8-B6B0-31E3903BDA64}"/>
              </a:ext>
            </a:extLst>
          </p:cNvPr>
          <p:cNvSpPr>
            <a:spLocks noGrp="1"/>
          </p:cNvSpPr>
          <p:nvPr>
            <p:ph type="title"/>
          </p:nvPr>
        </p:nvSpPr>
        <p:spPr/>
        <p:txBody>
          <a:bodyPr>
            <a:normAutofit fontScale="90000"/>
          </a:bodyPr>
          <a:lstStyle/>
          <a:p>
            <a:r>
              <a:rPr lang="cs-CZ"/>
              <a:t>Hlavní výsledky</a:t>
            </a:r>
            <a:endParaRPr lang="cs-CZ" dirty="0"/>
          </a:p>
        </p:txBody>
      </p:sp>
      <p:grpSp>
        <p:nvGrpSpPr>
          <p:cNvPr id="32" name="Skupina 31"/>
          <p:cNvGrpSpPr/>
          <p:nvPr/>
        </p:nvGrpSpPr>
        <p:grpSpPr>
          <a:xfrm>
            <a:off x="91489" y="1474482"/>
            <a:ext cx="4480511" cy="2834609"/>
            <a:chOff x="247250" y="1538270"/>
            <a:chExt cx="8867672" cy="3405004"/>
          </a:xfrm>
        </p:grpSpPr>
        <p:grpSp>
          <p:nvGrpSpPr>
            <p:cNvPr id="18" name="Group 24">
              <a:extLst>
                <a:ext uri="{FF2B5EF4-FFF2-40B4-BE49-F238E27FC236}">
                  <a16:creationId xmlns:a16="http://schemas.microsoft.com/office/drawing/2014/main" id="{4BCE50BD-961B-E246-8ACC-FF4C0B0E7DAF}"/>
                </a:ext>
              </a:extLst>
            </p:cNvPr>
            <p:cNvGrpSpPr/>
            <p:nvPr/>
          </p:nvGrpSpPr>
          <p:grpSpPr>
            <a:xfrm>
              <a:off x="247250" y="1551008"/>
              <a:ext cx="8833139" cy="3392266"/>
              <a:chOff x="247250" y="1551008"/>
              <a:chExt cx="8833139" cy="3392266"/>
            </a:xfrm>
          </p:grpSpPr>
          <p:sp>
            <p:nvSpPr>
              <p:cNvPr id="19" name="TextBox 5">
                <a:extLst>
                  <a:ext uri="{FF2B5EF4-FFF2-40B4-BE49-F238E27FC236}">
                    <a16:creationId xmlns:a16="http://schemas.microsoft.com/office/drawing/2014/main" id="{B122EDD6-2A24-4F4D-B669-99CD34EA8073}"/>
                  </a:ext>
                </a:extLst>
              </p:cNvPr>
              <p:cNvSpPr txBox="1"/>
              <p:nvPr/>
            </p:nvSpPr>
            <p:spPr>
              <a:xfrm>
                <a:off x="6658526" y="1603749"/>
                <a:ext cx="2421863" cy="277281"/>
              </a:xfrm>
              <a:prstGeom prst="rect">
                <a:avLst/>
              </a:prstGeom>
              <a:noFill/>
            </p:spPr>
            <p:txBody>
              <a:bodyPr wrap="square" rtlCol="0">
                <a:spAutoFit/>
              </a:bodyPr>
              <a:lstStyle/>
              <a:p>
                <a:r>
                  <a:rPr lang="en-US" sz="900" b="1" dirty="0">
                    <a:solidFill>
                      <a:srgbClr val="C11900"/>
                    </a:solidFill>
                  </a:rPr>
                  <a:t>VKA + Aspirin (18.7%)</a:t>
                </a:r>
              </a:p>
            </p:txBody>
          </p:sp>
          <p:pic>
            <p:nvPicPr>
              <p:cNvPr id="20" name="Picture 22">
                <a:extLst>
                  <a:ext uri="{FF2B5EF4-FFF2-40B4-BE49-F238E27FC236}">
                    <a16:creationId xmlns:a16="http://schemas.microsoft.com/office/drawing/2014/main" id="{1A5FC9EB-9D59-474D-AC6A-486399F23050}"/>
                  </a:ext>
                </a:extLst>
              </p:cNvPr>
              <p:cNvPicPr>
                <a:picLocks noChangeAspect="1"/>
              </p:cNvPicPr>
              <p:nvPr/>
            </p:nvPicPr>
            <p:blipFill>
              <a:blip r:embed="rId3"/>
              <a:stretch>
                <a:fillRect/>
              </a:stretch>
            </p:blipFill>
            <p:spPr>
              <a:xfrm>
                <a:off x="247250" y="1551008"/>
                <a:ext cx="6378934" cy="3392266"/>
              </a:xfrm>
              <a:prstGeom prst="rect">
                <a:avLst/>
              </a:prstGeom>
              <a:noFill/>
            </p:spPr>
          </p:pic>
        </p:grpSp>
        <p:pic>
          <p:nvPicPr>
            <p:cNvPr id="21" name="Picture 6">
              <a:extLst>
                <a:ext uri="{FF2B5EF4-FFF2-40B4-BE49-F238E27FC236}">
                  <a16:creationId xmlns:a16="http://schemas.microsoft.com/office/drawing/2014/main" id="{D46210D1-40D6-0041-9932-628A541487D8}"/>
                </a:ext>
              </a:extLst>
            </p:cNvPr>
            <p:cNvPicPr>
              <a:picLocks noChangeAspect="1"/>
            </p:cNvPicPr>
            <p:nvPr/>
          </p:nvPicPr>
          <p:blipFill>
            <a:blip r:embed="rId4"/>
            <a:stretch>
              <a:fillRect/>
            </a:stretch>
          </p:blipFill>
          <p:spPr>
            <a:xfrm>
              <a:off x="247250" y="1538270"/>
              <a:ext cx="6402887" cy="3405004"/>
            </a:xfrm>
            <a:prstGeom prst="rect">
              <a:avLst/>
            </a:prstGeom>
          </p:spPr>
        </p:pic>
        <p:grpSp>
          <p:nvGrpSpPr>
            <p:cNvPr id="22" name="Group 29">
              <a:extLst>
                <a:ext uri="{FF2B5EF4-FFF2-40B4-BE49-F238E27FC236}">
                  <a16:creationId xmlns:a16="http://schemas.microsoft.com/office/drawing/2014/main" id="{B9897B31-5318-EB4F-926D-E206752752D3}"/>
                </a:ext>
              </a:extLst>
            </p:cNvPr>
            <p:cNvGrpSpPr/>
            <p:nvPr/>
          </p:nvGrpSpPr>
          <p:grpSpPr>
            <a:xfrm>
              <a:off x="247250" y="1551008"/>
              <a:ext cx="8867671" cy="3392266"/>
              <a:chOff x="247250" y="1551008"/>
              <a:chExt cx="8867671" cy="3392266"/>
            </a:xfrm>
          </p:grpSpPr>
          <p:sp>
            <p:nvSpPr>
              <p:cNvPr id="23" name="TextBox 4">
                <a:extLst>
                  <a:ext uri="{FF2B5EF4-FFF2-40B4-BE49-F238E27FC236}">
                    <a16:creationId xmlns:a16="http://schemas.microsoft.com/office/drawing/2014/main" id="{2E1D0DCA-BE9A-48FF-AC19-BBE1FF9706E6}"/>
                  </a:ext>
                </a:extLst>
              </p:cNvPr>
              <p:cNvSpPr txBox="1"/>
              <p:nvPr/>
            </p:nvSpPr>
            <p:spPr>
              <a:xfrm>
                <a:off x="6693062" y="2170771"/>
                <a:ext cx="2421859" cy="443651"/>
              </a:xfrm>
              <a:prstGeom prst="rect">
                <a:avLst/>
              </a:prstGeom>
              <a:noFill/>
            </p:spPr>
            <p:txBody>
              <a:bodyPr wrap="square" rtlCol="0">
                <a:spAutoFit/>
              </a:bodyPr>
              <a:lstStyle/>
              <a:p>
                <a:r>
                  <a:rPr lang="en-US" sz="900" b="1" dirty="0">
                    <a:solidFill>
                      <a:srgbClr val="0048C1"/>
                    </a:solidFill>
                  </a:rPr>
                  <a:t>Apixaban + Aspirin (13.8%)</a:t>
                </a:r>
              </a:p>
            </p:txBody>
          </p:sp>
          <p:pic>
            <p:nvPicPr>
              <p:cNvPr id="24" name="Picture 8">
                <a:extLst>
                  <a:ext uri="{FF2B5EF4-FFF2-40B4-BE49-F238E27FC236}">
                    <a16:creationId xmlns:a16="http://schemas.microsoft.com/office/drawing/2014/main" id="{080674AF-E265-9C41-BDDE-49D382E04452}"/>
                  </a:ext>
                </a:extLst>
              </p:cNvPr>
              <p:cNvPicPr>
                <a:picLocks noChangeAspect="1"/>
              </p:cNvPicPr>
              <p:nvPr/>
            </p:nvPicPr>
            <p:blipFill>
              <a:blip r:embed="rId5"/>
              <a:stretch>
                <a:fillRect/>
              </a:stretch>
            </p:blipFill>
            <p:spPr>
              <a:xfrm>
                <a:off x="247250" y="1551008"/>
                <a:ext cx="6378934" cy="3392266"/>
              </a:xfrm>
              <a:prstGeom prst="rect">
                <a:avLst/>
              </a:prstGeom>
              <a:noFill/>
            </p:spPr>
          </p:pic>
        </p:grpSp>
        <p:grpSp>
          <p:nvGrpSpPr>
            <p:cNvPr id="25" name="Group 28">
              <a:extLst>
                <a:ext uri="{FF2B5EF4-FFF2-40B4-BE49-F238E27FC236}">
                  <a16:creationId xmlns:a16="http://schemas.microsoft.com/office/drawing/2014/main" id="{65D5A72B-0790-9945-80F9-FFAB4064BACE}"/>
                </a:ext>
              </a:extLst>
            </p:cNvPr>
            <p:cNvGrpSpPr/>
            <p:nvPr/>
          </p:nvGrpSpPr>
          <p:grpSpPr>
            <a:xfrm>
              <a:off x="247250" y="1551008"/>
              <a:ext cx="8867672" cy="3392266"/>
              <a:chOff x="247250" y="1551008"/>
              <a:chExt cx="8867672" cy="3392266"/>
            </a:xfrm>
          </p:grpSpPr>
          <p:sp>
            <p:nvSpPr>
              <p:cNvPr id="26" name="TextBox 18">
                <a:extLst>
                  <a:ext uri="{FF2B5EF4-FFF2-40B4-BE49-F238E27FC236}">
                    <a16:creationId xmlns:a16="http://schemas.microsoft.com/office/drawing/2014/main" id="{E80A9A9F-863E-F847-9AB2-2CA062F42D59}"/>
                  </a:ext>
                </a:extLst>
              </p:cNvPr>
              <p:cNvSpPr txBox="1"/>
              <p:nvPr/>
            </p:nvSpPr>
            <p:spPr>
              <a:xfrm>
                <a:off x="6693061" y="2905610"/>
                <a:ext cx="2421861" cy="443651"/>
              </a:xfrm>
              <a:prstGeom prst="rect">
                <a:avLst/>
              </a:prstGeom>
              <a:noFill/>
            </p:spPr>
            <p:txBody>
              <a:bodyPr wrap="square" rtlCol="0">
                <a:spAutoFit/>
              </a:bodyPr>
              <a:lstStyle/>
              <a:p>
                <a:r>
                  <a:rPr lang="en-US" sz="900" b="1" dirty="0">
                    <a:solidFill>
                      <a:srgbClr val="0048C1"/>
                    </a:solidFill>
                  </a:rPr>
                  <a:t>Apixaban + Placebo (7.3%)</a:t>
                </a:r>
              </a:p>
            </p:txBody>
          </p:sp>
          <p:pic>
            <p:nvPicPr>
              <p:cNvPr id="27" name="Picture 10">
                <a:extLst>
                  <a:ext uri="{FF2B5EF4-FFF2-40B4-BE49-F238E27FC236}">
                    <a16:creationId xmlns:a16="http://schemas.microsoft.com/office/drawing/2014/main" id="{66853A89-261E-D64A-B422-125B126C5B6A}"/>
                  </a:ext>
                </a:extLst>
              </p:cNvPr>
              <p:cNvPicPr>
                <a:picLocks noChangeAspect="1"/>
              </p:cNvPicPr>
              <p:nvPr/>
            </p:nvPicPr>
            <p:blipFill>
              <a:blip r:embed="rId6"/>
              <a:stretch>
                <a:fillRect/>
              </a:stretch>
            </p:blipFill>
            <p:spPr>
              <a:xfrm>
                <a:off x="247250" y="1551008"/>
                <a:ext cx="6378934" cy="3392266"/>
              </a:xfrm>
              <a:prstGeom prst="rect">
                <a:avLst/>
              </a:prstGeom>
              <a:noFill/>
            </p:spPr>
          </p:pic>
        </p:grpSp>
        <p:grpSp>
          <p:nvGrpSpPr>
            <p:cNvPr id="28" name="Group 27">
              <a:extLst>
                <a:ext uri="{FF2B5EF4-FFF2-40B4-BE49-F238E27FC236}">
                  <a16:creationId xmlns:a16="http://schemas.microsoft.com/office/drawing/2014/main" id="{81AC2422-8C2F-1141-B4C6-62934DAA7A4F}"/>
                </a:ext>
              </a:extLst>
            </p:cNvPr>
            <p:cNvGrpSpPr/>
            <p:nvPr/>
          </p:nvGrpSpPr>
          <p:grpSpPr>
            <a:xfrm>
              <a:off x="247250" y="1551008"/>
              <a:ext cx="8867672" cy="3392266"/>
              <a:chOff x="247250" y="1551008"/>
              <a:chExt cx="8867672" cy="3392266"/>
            </a:xfrm>
          </p:grpSpPr>
          <p:sp>
            <p:nvSpPr>
              <p:cNvPr id="29" name="TextBox 15">
                <a:extLst>
                  <a:ext uri="{FF2B5EF4-FFF2-40B4-BE49-F238E27FC236}">
                    <a16:creationId xmlns:a16="http://schemas.microsoft.com/office/drawing/2014/main" id="{56B83D4E-C814-5D49-B175-644DA730014D}"/>
                  </a:ext>
                </a:extLst>
              </p:cNvPr>
              <p:cNvSpPr txBox="1"/>
              <p:nvPr/>
            </p:nvSpPr>
            <p:spPr>
              <a:xfrm>
                <a:off x="6693063" y="2552351"/>
                <a:ext cx="2421859" cy="443651"/>
              </a:xfrm>
              <a:prstGeom prst="rect">
                <a:avLst/>
              </a:prstGeom>
              <a:noFill/>
            </p:spPr>
            <p:txBody>
              <a:bodyPr wrap="square" rtlCol="0">
                <a:spAutoFit/>
              </a:bodyPr>
              <a:lstStyle/>
              <a:p>
                <a:r>
                  <a:rPr lang="en-US" sz="900" b="1" dirty="0">
                    <a:solidFill>
                      <a:srgbClr val="C11900"/>
                    </a:solidFill>
                  </a:rPr>
                  <a:t>VKA + Placebo (10.9%)</a:t>
                </a:r>
              </a:p>
            </p:txBody>
          </p:sp>
          <p:pic>
            <p:nvPicPr>
              <p:cNvPr id="30" name="Picture 12">
                <a:extLst>
                  <a:ext uri="{FF2B5EF4-FFF2-40B4-BE49-F238E27FC236}">
                    <a16:creationId xmlns:a16="http://schemas.microsoft.com/office/drawing/2014/main" id="{0DD3E84D-0083-674D-BA90-45BF3C407371}"/>
                  </a:ext>
                </a:extLst>
              </p:cNvPr>
              <p:cNvPicPr>
                <a:picLocks noChangeAspect="1"/>
              </p:cNvPicPr>
              <p:nvPr/>
            </p:nvPicPr>
            <p:blipFill>
              <a:blip r:embed="rId7"/>
              <a:stretch>
                <a:fillRect/>
              </a:stretch>
            </p:blipFill>
            <p:spPr>
              <a:xfrm>
                <a:off x="247250" y="1551008"/>
                <a:ext cx="6378934" cy="3392266"/>
              </a:xfrm>
              <a:prstGeom prst="rect">
                <a:avLst/>
              </a:prstGeom>
              <a:noFill/>
            </p:spPr>
          </p:pic>
        </p:grpSp>
        <p:sp>
          <p:nvSpPr>
            <p:cNvPr id="31" name="Content Placeholder 2">
              <a:extLst>
                <a:ext uri="{FF2B5EF4-FFF2-40B4-BE49-F238E27FC236}">
                  <a16:creationId xmlns:a16="http://schemas.microsoft.com/office/drawing/2014/main" id="{AE41163D-A8AE-5C4F-AB1A-67A4011B9FB6}"/>
                </a:ext>
              </a:extLst>
            </p:cNvPr>
            <p:cNvSpPr txBox="1">
              <a:spLocks/>
            </p:cNvSpPr>
            <p:nvPr/>
          </p:nvSpPr>
          <p:spPr>
            <a:xfrm>
              <a:off x="6816436" y="3707972"/>
              <a:ext cx="2018806" cy="1145312"/>
            </a:xfrm>
            <a:prstGeom prst="roundRect">
              <a:avLst/>
            </a:prstGeom>
            <a:ln w="38100">
              <a:solidFill>
                <a:schemeClr val="tx1"/>
              </a:solidFill>
            </a:ln>
          </p:spPr>
          <p:txBody>
            <a:bodyPr vert="horz" wrap="square" lIns="0" tIns="45720" rIns="0" bIns="45720" rtlCol="0">
              <a:spAutoFit/>
            </a:bodyPr>
            <a:lstStyle>
              <a:lvl1pPr marL="300038" indent="-300038" algn="l" defTabSz="457200" rtl="0" eaLnBrk="1" latinLnBrk="0" hangingPunct="1">
                <a:spcBef>
                  <a:spcPts val="1000"/>
                </a:spcBef>
                <a:buClr>
                  <a:schemeClr val="tx2"/>
                </a:buClr>
                <a:buFont typeface="Arial"/>
                <a:buChar char="•"/>
                <a:tabLst/>
                <a:defRPr sz="3200" b="0" i="0" kern="1200">
                  <a:solidFill>
                    <a:schemeClr val="tx1"/>
                  </a:solidFill>
                  <a:latin typeface="Arial Narrow"/>
                  <a:ea typeface="+mn-ea"/>
                  <a:cs typeface="Arial Narrow"/>
                </a:defRPr>
              </a:lvl1pPr>
              <a:lvl2pPr marL="742950" indent="-285750" algn="l" defTabSz="457200" rtl="0" eaLnBrk="1" latinLnBrk="0" hangingPunct="1">
                <a:spcBef>
                  <a:spcPts val="600"/>
                </a:spcBef>
                <a:buFont typeface="Arial"/>
                <a:buChar char="–"/>
                <a:defRPr sz="2800" b="0" i="0" kern="1200">
                  <a:solidFill>
                    <a:schemeClr val="tx1"/>
                  </a:solidFill>
                  <a:latin typeface="Arial Narrow"/>
                  <a:ea typeface="+mn-ea"/>
                  <a:cs typeface="Arial Narrow"/>
                </a:defRPr>
              </a:lvl2pPr>
              <a:lvl3pPr marL="1143000" indent="-228600" algn="l" defTabSz="457200" rtl="0" eaLnBrk="1" latinLnBrk="0" hangingPunct="1">
                <a:spcBef>
                  <a:spcPct val="20000"/>
                </a:spcBef>
                <a:buFont typeface="Arial"/>
                <a:buChar char="•"/>
                <a:defRPr sz="2400" b="0" i="0" kern="1200">
                  <a:solidFill>
                    <a:schemeClr val="tx1"/>
                  </a:solidFill>
                  <a:latin typeface="Arial Narrow"/>
                  <a:ea typeface="+mn-ea"/>
                  <a:cs typeface="Arial Narrow"/>
                </a:defRPr>
              </a:lvl3pPr>
              <a:lvl4pPr marL="1600200" indent="-228600" algn="l" defTabSz="457200" rtl="0" eaLnBrk="1" latinLnBrk="0" hangingPunct="1">
                <a:spcBef>
                  <a:spcPct val="20000"/>
                </a:spcBef>
                <a:buFont typeface="Arial"/>
                <a:buChar char="–"/>
                <a:defRPr sz="2000" b="0" i="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b="0" i="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200"/>
                </a:spcBef>
                <a:buClr>
                  <a:srgbClr val="007DAE"/>
                </a:buClr>
                <a:buFont typeface="Arial"/>
                <a:buNone/>
              </a:pPr>
              <a:r>
                <a:rPr lang="en-US" sz="1000" b="1" dirty="0">
                  <a:solidFill>
                    <a:srgbClr val="000000"/>
                  </a:solidFill>
                </a:rPr>
                <a:t>Apixaban + Placebo </a:t>
              </a:r>
              <a:br>
                <a:rPr lang="en-US" sz="1000" b="1" dirty="0">
                  <a:solidFill>
                    <a:srgbClr val="000000"/>
                  </a:solidFill>
                </a:rPr>
              </a:br>
              <a:r>
                <a:rPr lang="en-US" sz="1000" b="1" dirty="0">
                  <a:solidFill>
                    <a:srgbClr val="000000"/>
                  </a:solidFill>
                </a:rPr>
                <a:t>vs. VKA + Aspirin:</a:t>
              </a:r>
              <a:r>
                <a:rPr lang="en-US" sz="1000" dirty="0">
                  <a:solidFill>
                    <a:srgbClr val="000000"/>
                  </a:solidFill>
                </a:rPr>
                <a:t> </a:t>
              </a:r>
              <a:br>
                <a:rPr lang="en-US" sz="1000" dirty="0">
                  <a:solidFill>
                    <a:srgbClr val="000000"/>
                  </a:solidFill>
                </a:rPr>
              </a:br>
              <a:r>
                <a:rPr lang="en-US" sz="1000" dirty="0">
                  <a:solidFill>
                    <a:srgbClr val="000000"/>
                  </a:solidFill>
                </a:rPr>
                <a:t>11.4% absolute risk </a:t>
              </a:r>
              <a:br>
                <a:rPr lang="en-US" sz="1000" dirty="0">
                  <a:solidFill>
                    <a:srgbClr val="000000"/>
                  </a:solidFill>
                </a:rPr>
              </a:br>
              <a:r>
                <a:rPr lang="en-US" sz="1000" dirty="0">
                  <a:solidFill>
                    <a:srgbClr val="000000"/>
                  </a:solidFill>
                </a:rPr>
                <a:t>reduction (NNT=9)</a:t>
              </a:r>
            </a:p>
          </p:txBody>
        </p:sp>
      </p:grpSp>
    </p:spTree>
    <p:extLst>
      <p:ext uri="{BB962C8B-B14F-4D97-AF65-F5344CB8AC3E}">
        <p14:creationId xmlns:p14="http://schemas.microsoft.com/office/powerpoint/2010/main" val="2320159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fontScale="90000"/>
          </a:bodyPr>
          <a:lstStyle/>
          <a:p>
            <a:r>
              <a:rPr lang="cs-CZ"/>
              <a:t>Společná dohoda VZP ČR, ČKS a SAS k preskripci antikoagulačních přípravků – stav ze dne 6. 2. 2018</a:t>
            </a:r>
            <a:endParaRPr lang="cs-CZ" dirty="0"/>
          </a:p>
        </p:txBody>
      </p:sp>
      <p:pic>
        <p:nvPicPr>
          <p:cNvPr id="9" name="Picture 2"/>
          <p:cNvPicPr>
            <a:picLocks noGrp="1" noChangeAspect="1" noChangeArrowheads="1"/>
          </p:cNvPicPr>
          <p:nvPr>
            <p:ph sz="quarter" idx="14"/>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93600" y="993775"/>
            <a:ext cx="7007599" cy="3609975"/>
          </a:xfrm>
        </p:spPr>
      </p:pic>
      <p:sp>
        <p:nvSpPr>
          <p:cNvPr id="7" name="Text Placeholder 5"/>
          <p:cNvSpPr txBox="1">
            <a:spLocks noGrp="1"/>
          </p:cNvSpPr>
          <p:nvPr>
            <p:ph type="body" sz="quarter" idx="15"/>
          </p:nvPr>
        </p:nvSpPr>
        <p:spPr/>
        <p:txBody>
          <a:bodyPr/>
          <a:lstStyle>
            <a:lvl1pPr marL="0" indent="0" algn="l" defTabSz="914290" rtl="0" eaLnBrk="1" latinLnBrk="0" hangingPunct="1">
              <a:spcBef>
                <a:spcPct val="20000"/>
              </a:spcBef>
              <a:buFont typeface="Arial" panose="020B0604020202020204" pitchFamily="34" charset="0"/>
              <a:buNone/>
              <a:defRPr sz="1200" kern="1200" baseline="0">
                <a:solidFill>
                  <a:schemeClr val="tx1"/>
                </a:solidFill>
                <a:latin typeface="Arial" pitchFamily="34" charset="0"/>
                <a:ea typeface="Tahoma" pitchFamily="34" charset="0"/>
                <a:cs typeface="Arial" pitchFamily="34" charset="0"/>
              </a:defRPr>
            </a:lvl1pPr>
            <a:lvl2pPr marL="742861" indent="-285716" algn="l" defTabSz="91429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33" indent="-228572" algn="l" defTabSz="91429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t>Svaz zdravotních pojišťoven respektuje úhradová omezení tak, jak je vydal SÚKL 1. 5. 2012, zveřejněné na www.sukl.cz</a:t>
            </a:r>
            <a:endParaRPr lang="en-GB" dirty="0"/>
          </a:p>
        </p:txBody>
      </p:sp>
    </p:spTree>
    <p:extLst>
      <p:ext uri="{BB962C8B-B14F-4D97-AF65-F5344CB8AC3E}">
        <p14:creationId xmlns:p14="http://schemas.microsoft.com/office/powerpoint/2010/main" val="878776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5755C8-B51E-4611-B60E-410F1BDF27D5}"/>
              </a:ext>
            </a:extLst>
          </p:cNvPr>
          <p:cNvSpPr>
            <a:spLocks noGrp="1"/>
          </p:cNvSpPr>
          <p:nvPr>
            <p:ph type="title"/>
          </p:nvPr>
        </p:nvSpPr>
        <p:spPr/>
        <p:txBody>
          <a:bodyPr>
            <a:noAutofit/>
          </a:bodyPr>
          <a:lstStyle/>
          <a:p>
            <a:r>
              <a:rPr lang="cs-CZ" sz="2600" dirty="0"/>
              <a:t>Společná dohoda VZP ČR, ČKS a SAS k preskripci antikoagulačních přípravků (ICHS + FS) – návrh k 1.1.2020</a:t>
            </a:r>
          </a:p>
        </p:txBody>
      </p:sp>
      <p:sp>
        <p:nvSpPr>
          <p:cNvPr id="3" name="Zástupný obsah 2">
            <a:extLst>
              <a:ext uri="{FF2B5EF4-FFF2-40B4-BE49-F238E27FC236}">
                <a16:creationId xmlns:a16="http://schemas.microsoft.com/office/drawing/2014/main" id="{298E8183-577A-41C7-BFEA-74AB99C52F7B}"/>
              </a:ext>
            </a:extLst>
          </p:cNvPr>
          <p:cNvSpPr>
            <a:spLocks noGrp="1"/>
          </p:cNvSpPr>
          <p:nvPr>
            <p:ph sz="quarter" idx="14"/>
          </p:nvPr>
        </p:nvSpPr>
        <p:spPr/>
        <p:txBody>
          <a:bodyPr/>
          <a:lstStyle/>
          <a:p>
            <a:pPr marL="0" indent="0">
              <a:buNone/>
            </a:pPr>
            <a:r>
              <a:rPr lang="cs-CZ" sz="2400" b="1" dirty="0"/>
              <a:t>Korekce textu:</a:t>
            </a:r>
          </a:p>
          <a:p>
            <a:pPr marL="355600" indent="-355600">
              <a:buAutoNum type="arabicPeriod"/>
            </a:pPr>
            <a:r>
              <a:rPr lang="cs-CZ" sz="2400" dirty="0"/>
              <a:t>Jedná se o pacienty s FS s akutními a chronickými formami ICHS</a:t>
            </a:r>
          </a:p>
          <a:p>
            <a:pPr marL="355600" indent="-355600">
              <a:buAutoNum type="arabicPeriod"/>
            </a:pPr>
            <a:r>
              <a:rPr lang="cs-CZ" sz="2400" dirty="0"/>
              <a:t>Léčba </a:t>
            </a:r>
            <a:r>
              <a:rPr lang="cs-CZ" sz="2400" dirty="0" err="1"/>
              <a:t>dabigatran</a:t>
            </a:r>
            <a:r>
              <a:rPr lang="cs-CZ" sz="2400" dirty="0"/>
              <a:t> </a:t>
            </a:r>
            <a:r>
              <a:rPr lang="cs-CZ" sz="2400" dirty="0" err="1"/>
              <a:t>etexilátem</a:t>
            </a:r>
            <a:r>
              <a:rPr lang="cs-CZ" sz="2400" dirty="0"/>
              <a:t>, </a:t>
            </a:r>
            <a:r>
              <a:rPr lang="cs-CZ" sz="2400" dirty="0" err="1"/>
              <a:t>rivaroxabanem</a:t>
            </a:r>
            <a:r>
              <a:rPr lang="cs-CZ" sz="2400" dirty="0"/>
              <a:t>, </a:t>
            </a:r>
            <a:r>
              <a:rPr lang="cs-CZ" sz="2400" dirty="0" err="1"/>
              <a:t>apixabanem</a:t>
            </a:r>
            <a:r>
              <a:rPr lang="cs-CZ" sz="2400" dirty="0"/>
              <a:t> nebo </a:t>
            </a:r>
            <a:r>
              <a:rPr lang="cs-CZ" sz="2400" dirty="0" err="1"/>
              <a:t>edoxabanem</a:t>
            </a:r>
            <a:r>
              <a:rPr lang="cs-CZ" sz="2400" dirty="0"/>
              <a:t> s kombinaci s P2Y12 inhibitorem je indikována po dobu 12 měsíců po provedení PCI. Dávkování jednotlivých NOAC v tomto klinickém scénáři je individuální v souladu s SPC.</a:t>
            </a:r>
          </a:p>
          <a:p>
            <a:pPr marL="355600" indent="-355600">
              <a:buAutoNum type="arabicPeriod"/>
            </a:pPr>
            <a:r>
              <a:rPr lang="cs-CZ" sz="2400" dirty="0"/>
              <a:t>Ostatní ustanovení zůstávají beze změn</a:t>
            </a:r>
          </a:p>
        </p:txBody>
      </p:sp>
      <p:sp>
        <p:nvSpPr>
          <p:cNvPr id="4" name="Zástupný text 3">
            <a:extLst>
              <a:ext uri="{FF2B5EF4-FFF2-40B4-BE49-F238E27FC236}">
                <a16:creationId xmlns:a16="http://schemas.microsoft.com/office/drawing/2014/main" id="{5047FB04-2A74-404D-BE29-D24ADD3E7913}"/>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8735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518465-82BE-4F57-902A-513314F9F25D}"/>
              </a:ext>
            </a:extLst>
          </p:cNvPr>
          <p:cNvSpPr>
            <a:spLocks noGrp="1"/>
          </p:cNvSpPr>
          <p:nvPr>
            <p:ph type="title"/>
          </p:nvPr>
        </p:nvSpPr>
        <p:spPr/>
        <p:txBody>
          <a:bodyPr>
            <a:normAutofit fontScale="90000"/>
          </a:bodyPr>
          <a:lstStyle/>
          <a:p>
            <a:r>
              <a:rPr lang="cs-CZ" dirty="0"/>
              <a:t>Úvod</a:t>
            </a:r>
          </a:p>
        </p:txBody>
      </p:sp>
      <p:sp>
        <p:nvSpPr>
          <p:cNvPr id="3" name="Zástupný obsah 2">
            <a:extLst>
              <a:ext uri="{FF2B5EF4-FFF2-40B4-BE49-F238E27FC236}">
                <a16:creationId xmlns:a16="http://schemas.microsoft.com/office/drawing/2014/main" id="{65BDEE89-5FA6-40FF-89CA-26C8D4E05F17}"/>
              </a:ext>
            </a:extLst>
          </p:cNvPr>
          <p:cNvSpPr>
            <a:spLocks noGrp="1"/>
          </p:cNvSpPr>
          <p:nvPr>
            <p:ph sz="quarter" idx="14"/>
          </p:nvPr>
        </p:nvSpPr>
        <p:spPr/>
        <p:txBody>
          <a:bodyPr/>
          <a:lstStyle/>
          <a:p>
            <a:r>
              <a:rPr lang="cs-CZ" sz="1800" dirty="0"/>
              <a:t>Poruchy hemostázy a trombóza se významně podílejí nejen na patogenezi různých kardiovaskulárních chorob, ale i na zvýšené morbiditě a mortalitě nemocných s těmito chorobami.</a:t>
            </a:r>
          </a:p>
          <a:p>
            <a:r>
              <a:rPr lang="cs-CZ" sz="1800" dirty="0"/>
              <a:t>Na </a:t>
            </a:r>
            <a:r>
              <a:rPr lang="cs-CZ" sz="1800" dirty="0" err="1"/>
              <a:t>trombogenezi</a:t>
            </a:r>
            <a:r>
              <a:rPr lang="cs-CZ" sz="1800" dirty="0"/>
              <a:t> se vedle aktivace složek, které se fyziologicky podílejí na zástavě krvácení (hemostáze) – to je koagulace, krevních destiček, reakce endotelu a dalších krevních elementů – podílí i dysfunkce přirozených inhibitorů koagulace a </a:t>
            </a:r>
            <a:r>
              <a:rPr lang="cs-CZ" sz="1800" dirty="0" err="1"/>
              <a:t>fibrinolýzy</a:t>
            </a:r>
            <a:r>
              <a:rPr lang="cs-CZ" sz="1800" dirty="0"/>
              <a:t>.</a:t>
            </a:r>
          </a:p>
          <a:p>
            <a:r>
              <a:rPr lang="cs-CZ" sz="1800" dirty="0"/>
              <a:t>Nejdůležitějším vyvolávajícím činitelem </a:t>
            </a:r>
            <a:r>
              <a:rPr lang="cs-CZ" sz="1800" dirty="0" err="1"/>
              <a:t>trombotizace</a:t>
            </a:r>
            <a:r>
              <a:rPr lang="cs-CZ" sz="1800" dirty="0"/>
              <a:t> je zánětlivá reakce s kterou je srážlivost krve vlastně propojena.</a:t>
            </a:r>
          </a:p>
          <a:p>
            <a:r>
              <a:rPr lang="cs-CZ" sz="1800" dirty="0"/>
              <a:t>V etiopatogenezi poruch hemostázy a trombózy se podílejí i vlivy genetické, které se dnes již dají zjistit. Studována je zde i regulační role epigenetických změn, zejména účinku </a:t>
            </a:r>
            <a:r>
              <a:rPr lang="cs-CZ" sz="1800" dirty="0" err="1"/>
              <a:t>micoRNA</a:t>
            </a:r>
            <a:r>
              <a:rPr lang="cs-CZ" sz="1800" dirty="0"/>
              <a:t>.</a:t>
            </a:r>
          </a:p>
          <a:p>
            <a:r>
              <a:rPr lang="cs-CZ" sz="1800" dirty="0"/>
              <a:t>Poslední výzkumy dokazují, že žilní i arteriální trombózy mají mnoho společného.</a:t>
            </a:r>
          </a:p>
        </p:txBody>
      </p:sp>
      <p:sp>
        <p:nvSpPr>
          <p:cNvPr id="5" name="Zástupný symbol pro text 4"/>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77168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6BF1499-879A-410A-BEE6-D7214EF0AF7C}"/>
              </a:ext>
            </a:extLst>
          </p:cNvPr>
          <p:cNvSpPr>
            <a:spLocks noGrp="1"/>
          </p:cNvSpPr>
          <p:nvPr>
            <p:ph sz="quarter" idx="14"/>
          </p:nvPr>
        </p:nvSpPr>
        <p:spPr/>
        <p:txBody>
          <a:bodyPr/>
          <a:lstStyle/>
          <a:p>
            <a:pPr marL="0" indent="0" algn="ctr">
              <a:buNone/>
            </a:pPr>
            <a:r>
              <a:rPr lang="cs-CZ" sz="4400" dirty="0" err="1"/>
              <a:t>Cave</a:t>
            </a:r>
            <a:r>
              <a:rPr lang="cs-CZ" sz="4400" dirty="0"/>
              <a:t>: Bude platit až po zveřejnění na webu VZP – cca 2/2020 </a:t>
            </a:r>
            <a:r>
              <a:rPr lang="cs-CZ" sz="4400" dirty="0">
                <a:sym typeface="Wingdings" panose="05000000000000000000" pitchFamily="2" charset="2"/>
              </a:rPr>
              <a:t> mailing členům asociace !!!</a:t>
            </a:r>
            <a:endParaRPr lang="cs-CZ" sz="4400" dirty="0"/>
          </a:p>
        </p:txBody>
      </p:sp>
      <p:sp>
        <p:nvSpPr>
          <p:cNvPr id="5" name="Zástupný symbol pro text 4"/>
          <p:cNvSpPr>
            <a:spLocks noGrp="1"/>
          </p:cNvSpPr>
          <p:nvPr>
            <p:ph type="body" sz="quarter" idx="15"/>
          </p:nvPr>
        </p:nvSpPr>
        <p:spPr/>
        <p:txBody>
          <a:bodyPr/>
          <a:lstStyle/>
          <a:p>
            <a:endParaRPr lang="cs-CZ"/>
          </a:p>
        </p:txBody>
      </p:sp>
      <p:pic>
        <p:nvPicPr>
          <p:cNvPr id="6" name="Obrázek 5">
            <a:extLst>
              <a:ext uri="{FF2B5EF4-FFF2-40B4-BE49-F238E27FC236}">
                <a16:creationId xmlns:a16="http://schemas.microsoft.com/office/drawing/2014/main" id="{41279F98-D147-47CD-B3F4-1C9A7AF2C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6098" y="2388872"/>
            <a:ext cx="3127318" cy="19899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63926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6AE4A-354A-4354-9D03-8713B01AA8DD}"/>
              </a:ext>
            </a:extLst>
          </p:cNvPr>
          <p:cNvSpPr>
            <a:spLocks noGrp="1"/>
          </p:cNvSpPr>
          <p:nvPr>
            <p:ph type="title"/>
          </p:nvPr>
        </p:nvSpPr>
        <p:spPr>
          <a:xfrm>
            <a:off x="-91389" y="3406213"/>
            <a:ext cx="9144000" cy="720000"/>
          </a:xfrm>
        </p:spPr>
        <p:txBody>
          <a:bodyPr/>
          <a:lstStyle/>
          <a:p>
            <a:r>
              <a:rPr lang="cs-CZ" dirty="0"/>
              <a:t>III: Duální antitrombotické léčba </a:t>
            </a:r>
            <a:br>
              <a:rPr lang="cs-CZ" dirty="0"/>
            </a:br>
            <a:r>
              <a:rPr lang="cs-CZ" dirty="0"/>
              <a:t>u velmi rizikových pacientů </a:t>
            </a:r>
            <a:br>
              <a:rPr lang="cs-CZ" dirty="0"/>
            </a:br>
            <a:r>
              <a:rPr lang="cs-CZ" dirty="0"/>
              <a:t>s manifestní aterosklerózou a SR</a:t>
            </a:r>
          </a:p>
        </p:txBody>
      </p:sp>
    </p:spTree>
    <p:extLst>
      <p:ext uri="{BB962C8B-B14F-4D97-AF65-F5344CB8AC3E}">
        <p14:creationId xmlns:p14="http://schemas.microsoft.com/office/powerpoint/2010/main" val="90251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a:t>Aterotrombóza</a:t>
            </a:r>
            <a:r>
              <a:rPr lang="cs-CZ" dirty="0"/>
              <a:t> – následek chronické</a:t>
            </a:r>
            <a:r>
              <a:rPr lang="en-GB" dirty="0"/>
              <a:t> </a:t>
            </a:r>
            <a:r>
              <a:rPr lang="cs-CZ" dirty="0" err="1"/>
              <a:t>progredující</a:t>
            </a:r>
            <a:r>
              <a:rPr lang="cs-CZ" dirty="0"/>
              <a:t> aterosklerózy</a:t>
            </a:r>
            <a:endParaRPr lang="en-GB" dirty="0"/>
          </a:p>
        </p:txBody>
      </p:sp>
      <p:sp>
        <p:nvSpPr>
          <p:cNvPr id="40" name="Subtitle 5"/>
          <p:cNvSpPr>
            <a:spLocks noGrp="1"/>
          </p:cNvSpPr>
          <p:nvPr>
            <p:ph sz="quarter" idx="14"/>
          </p:nvPr>
        </p:nvSpPr>
        <p:spPr/>
        <p:txBody>
          <a:bodyPr/>
          <a:lstStyle/>
          <a:p>
            <a:pPr marL="0" indent="0">
              <a:buNone/>
            </a:pPr>
            <a:r>
              <a:rPr lang="cs-CZ" sz="1600" dirty="0"/>
              <a:t>1 roční výsledky u pacientů s aterosklerózou</a:t>
            </a:r>
            <a:r>
              <a:rPr lang="cs-CZ" sz="1600" baseline="30000" dirty="0"/>
              <a:t>1</a:t>
            </a:r>
          </a:p>
        </p:txBody>
      </p:sp>
      <p:sp>
        <p:nvSpPr>
          <p:cNvPr id="26" name="Content Placeholder 2"/>
          <p:cNvSpPr>
            <a:spLocks noGrp="1"/>
          </p:cNvSpPr>
          <p:nvPr>
            <p:ph sz="quarter" idx="16"/>
          </p:nvPr>
        </p:nvSpPr>
        <p:spPr/>
        <p:txBody>
          <a:bodyPr/>
          <a:lstStyle/>
          <a:p>
            <a:pPr marL="0" indent="0">
              <a:buNone/>
            </a:pPr>
            <a:r>
              <a:rPr lang="cs-CZ" sz="1600" dirty="0"/>
              <a:t>Doba přežití u pacientů 60 let </a:t>
            </a:r>
            <a:r>
              <a:rPr lang="cs-CZ" sz="1600" dirty="0">
                <a:sym typeface="Symbol"/>
              </a:rPr>
              <a:t> </a:t>
            </a:r>
            <a:r>
              <a:rPr lang="cs-CZ" sz="1600" dirty="0"/>
              <a:t>ateroskleróza</a:t>
            </a:r>
            <a:r>
              <a:rPr lang="cs-CZ" sz="1600" baseline="30000" dirty="0"/>
              <a:t>2</a:t>
            </a:r>
          </a:p>
        </p:txBody>
      </p:sp>
      <p:sp>
        <p:nvSpPr>
          <p:cNvPr id="3" name="Zástupný symbol pro text 2"/>
          <p:cNvSpPr>
            <a:spLocks noGrp="1"/>
          </p:cNvSpPr>
          <p:nvPr>
            <p:ph type="body" sz="quarter" idx="15"/>
          </p:nvPr>
        </p:nvSpPr>
        <p:spPr/>
        <p:txBody>
          <a:bodyPr/>
          <a:lstStyle/>
          <a:p>
            <a:r>
              <a:rPr lang="en-GB"/>
              <a:t>1. Steg P et al. JAMA 2007;297:1197–1206; </a:t>
            </a:r>
            <a:r>
              <a:rPr lang="fr-FR"/>
              <a:t>2. Peeters A et al. </a:t>
            </a:r>
            <a:r>
              <a:rPr lang="en-US"/>
              <a:t>Eur Heart J 2002;23:458–466</a:t>
            </a:r>
            <a:endParaRPr lang="cs-CZ" dirty="0"/>
          </a:p>
        </p:txBody>
      </p:sp>
      <p:graphicFrame>
        <p:nvGraphicFramePr>
          <p:cNvPr id="35" name="Content Placeholder 6"/>
          <p:cNvGraphicFramePr>
            <a:graphicFrameLocks/>
          </p:cNvGraphicFramePr>
          <p:nvPr>
            <p:extLst>
              <p:ext uri="{D42A27DB-BD31-4B8C-83A1-F6EECF244321}">
                <p14:modId xmlns:p14="http://schemas.microsoft.com/office/powerpoint/2010/main" val="1576956232"/>
              </p:ext>
            </p:extLst>
          </p:nvPr>
        </p:nvGraphicFramePr>
        <p:xfrm>
          <a:off x="4860032" y="1522719"/>
          <a:ext cx="4176464" cy="3243567"/>
        </p:xfrm>
        <a:graphic>
          <a:graphicData uri="http://schemas.openxmlformats.org/drawingml/2006/chart">
            <c:chart xmlns:c="http://schemas.openxmlformats.org/drawingml/2006/chart" xmlns:r="http://schemas.openxmlformats.org/officeDocument/2006/relationships" r:id="rId3"/>
          </a:graphicData>
        </a:graphic>
      </p:graphicFrame>
      <p:sp>
        <p:nvSpPr>
          <p:cNvPr id="36" name="AutoShape 5"/>
          <p:cNvSpPr>
            <a:spLocks noChangeArrowheads="1"/>
          </p:cNvSpPr>
          <p:nvPr/>
        </p:nvSpPr>
        <p:spPr bwMode="blackWhite">
          <a:xfrm rot="5400000">
            <a:off x="7102955" y="1647241"/>
            <a:ext cx="995100" cy="10058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p:spPr>
        <p:txBody>
          <a:bodyPr rot="10800000" vert="eaVert" wrap="none" anchor="ctr"/>
          <a:lstStyle/>
          <a:p>
            <a:pPr algn="ctr" defTabSz="865188" eaLnBrk="0" hangingPunct="0">
              <a:lnSpc>
                <a:spcPct val="90000"/>
              </a:lnSpc>
              <a:spcBef>
                <a:spcPct val="30000"/>
              </a:spcBef>
            </a:pPr>
            <a:r>
              <a:rPr lang="en-US" altLang="en-US" sz="1400" b="1" dirty="0">
                <a:solidFill>
                  <a:srgbClr val="FFFFFF"/>
                </a:solidFill>
                <a:ea typeface="ＭＳ Ｐゴシック" charset="-128"/>
              </a:rPr>
              <a:t>9.2</a:t>
            </a:r>
            <a:br>
              <a:rPr lang="en-US" altLang="en-US" sz="1200" b="1" dirty="0">
                <a:solidFill>
                  <a:srgbClr val="FFFFFF"/>
                </a:solidFill>
                <a:ea typeface="ＭＳ Ｐゴシック" charset="-128"/>
              </a:rPr>
            </a:br>
            <a:r>
              <a:rPr lang="cs-CZ" altLang="en-US" sz="1200" b="1" dirty="0">
                <a:solidFill>
                  <a:srgbClr val="FFFFFF"/>
                </a:solidFill>
                <a:ea typeface="ＭＳ Ｐゴシック" charset="-128"/>
              </a:rPr>
              <a:t>let </a:t>
            </a:r>
          </a:p>
          <a:p>
            <a:pPr algn="ctr" defTabSz="865188" eaLnBrk="0" hangingPunct="0">
              <a:lnSpc>
                <a:spcPct val="90000"/>
              </a:lnSpc>
              <a:spcBef>
                <a:spcPct val="30000"/>
              </a:spcBef>
            </a:pPr>
            <a:r>
              <a:rPr lang="cs-CZ" altLang="en-US" sz="1200" b="1" dirty="0">
                <a:solidFill>
                  <a:srgbClr val="FFFFFF"/>
                </a:solidFill>
                <a:ea typeface="ＭＳ Ｐゴシック" charset="-128"/>
              </a:rPr>
              <a:t>méně</a:t>
            </a:r>
            <a:endParaRPr lang="en-US" altLang="en-US" sz="1200" b="1" dirty="0">
              <a:solidFill>
                <a:srgbClr val="FFFFFF"/>
              </a:solidFill>
              <a:ea typeface="ＭＳ Ｐゴシック" charset="-128"/>
            </a:endParaRPr>
          </a:p>
        </p:txBody>
      </p:sp>
      <p:sp>
        <p:nvSpPr>
          <p:cNvPr id="37" name="AutoShape 6"/>
          <p:cNvSpPr>
            <a:spLocks noChangeArrowheads="1"/>
          </p:cNvSpPr>
          <p:nvPr/>
        </p:nvSpPr>
        <p:spPr bwMode="blackWhite">
          <a:xfrm rot="5400000">
            <a:off x="7711320" y="1842563"/>
            <a:ext cx="1385744" cy="10058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a:noFill/>
          </a:ln>
        </p:spPr>
        <p:txBody>
          <a:bodyPr rot="10800000" vert="eaVert" wrap="none" anchor="ctr"/>
          <a:lstStyle/>
          <a:p>
            <a:pPr algn="ctr" defTabSz="865188" eaLnBrk="0" hangingPunct="0">
              <a:lnSpc>
                <a:spcPct val="90000"/>
              </a:lnSpc>
              <a:spcBef>
                <a:spcPct val="30000"/>
              </a:spcBef>
            </a:pPr>
            <a:r>
              <a:rPr lang="en-US" sz="1400" b="1" dirty="0">
                <a:solidFill>
                  <a:srgbClr val="FFFFFF"/>
                </a:solidFill>
                <a:ea typeface="ＭＳ Ｐゴシック" charset="-128"/>
              </a:rPr>
              <a:t>12</a:t>
            </a:r>
            <a:br>
              <a:rPr lang="en-US" sz="1400" b="1" dirty="0">
                <a:solidFill>
                  <a:srgbClr val="FFFFFF"/>
                </a:solidFill>
                <a:ea typeface="ＭＳ Ｐゴシック" charset="-128"/>
              </a:rPr>
            </a:br>
            <a:r>
              <a:rPr lang="cs-CZ" sz="1200" b="1" dirty="0">
                <a:solidFill>
                  <a:srgbClr val="FFFFFF"/>
                </a:solidFill>
                <a:ea typeface="ＭＳ Ｐゴシック" charset="-128"/>
              </a:rPr>
              <a:t>let</a:t>
            </a:r>
          </a:p>
          <a:p>
            <a:pPr algn="ctr" defTabSz="865188" eaLnBrk="0" hangingPunct="0">
              <a:lnSpc>
                <a:spcPct val="90000"/>
              </a:lnSpc>
              <a:spcBef>
                <a:spcPct val="30000"/>
              </a:spcBef>
            </a:pPr>
            <a:r>
              <a:rPr lang="cs-CZ" sz="1200" b="1" dirty="0">
                <a:solidFill>
                  <a:srgbClr val="FFFFFF"/>
                </a:solidFill>
                <a:ea typeface="ＭＳ Ｐゴシック" charset="-128"/>
              </a:rPr>
              <a:t>méně</a:t>
            </a:r>
            <a:endParaRPr lang="en-US" sz="1200" b="1" dirty="0">
              <a:solidFill>
                <a:srgbClr val="FFFFFF"/>
              </a:solidFill>
              <a:ea typeface="ＭＳ Ｐゴシック" charset="-128"/>
            </a:endParaRPr>
          </a:p>
        </p:txBody>
      </p:sp>
      <p:graphicFrame>
        <p:nvGraphicFramePr>
          <p:cNvPr id="42" name="Content Placeholder 5"/>
          <p:cNvGraphicFramePr>
            <a:graphicFrameLocks/>
          </p:cNvGraphicFramePr>
          <p:nvPr>
            <p:extLst>
              <p:ext uri="{D42A27DB-BD31-4B8C-83A1-F6EECF244321}">
                <p14:modId xmlns:p14="http://schemas.microsoft.com/office/powerpoint/2010/main" val="703881384"/>
              </p:ext>
            </p:extLst>
          </p:nvPr>
        </p:nvGraphicFramePr>
        <p:xfrm>
          <a:off x="107505" y="1457021"/>
          <a:ext cx="4465305" cy="3201302"/>
        </p:xfrm>
        <a:graphic>
          <a:graphicData uri="http://schemas.openxmlformats.org/drawingml/2006/chart">
            <c:chart xmlns:c="http://schemas.openxmlformats.org/drawingml/2006/chart" xmlns:r="http://schemas.openxmlformats.org/officeDocument/2006/relationships" r:id="rId4"/>
          </a:graphicData>
        </a:graphic>
      </p:graphicFrame>
      <p:sp>
        <p:nvSpPr>
          <p:cNvPr id="43" name="AutoShape 5"/>
          <p:cNvSpPr>
            <a:spLocks noChangeArrowheads="1"/>
          </p:cNvSpPr>
          <p:nvPr/>
        </p:nvSpPr>
        <p:spPr bwMode="blackWhite">
          <a:xfrm rot="5400000">
            <a:off x="6406547" y="1496126"/>
            <a:ext cx="692872" cy="100584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p:spPr>
        <p:txBody>
          <a:bodyPr rot="10800000" vert="eaVert" wrap="none" anchor="ctr"/>
          <a:lstStyle>
            <a:lvl1pPr defTabSz="865188" eaLnBrk="0" hangingPunct="0">
              <a:spcBef>
                <a:spcPct val="20000"/>
              </a:spcBef>
              <a:buSzPct val="55000"/>
              <a:buFont typeface="Wingdings" pitchFamily="2" charset="2"/>
              <a:defRPr sz="2000" b="1">
                <a:solidFill>
                  <a:schemeClr val="tx1"/>
                </a:solidFill>
                <a:latin typeface="Arial" charset="0"/>
              </a:defRPr>
            </a:lvl1pPr>
            <a:lvl2pPr marL="742950" indent="-285750" defTabSz="865188" eaLnBrk="0" hangingPunct="0">
              <a:spcBef>
                <a:spcPct val="20000"/>
              </a:spcBef>
              <a:buSzPct val="55000"/>
              <a:buFont typeface="Wingdings" pitchFamily="2" charset="2"/>
              <a:buChar char="l"/>
              <a:defRPr sz="2000" b="1">
                <a:solidFill>
                  <a:schemeClr val="tx1"/>
                </a:solidFill>
                <a:latin typeface="Arial" charset="0"/>
              </a:defRPr>
            </a:lvl2pPr>
            <a:lvl3pPr marL="1143000" indent="-228600" defTabSz="865188" eaLnBrk="0" hangingPunct="0">
              <a:spcBef>
                <a:spcPct val="20000"/>
              </a:spcBef>
              <a:buSzPct val="55000"/>
              <a:buFont typeface="Symbol" pitchFamily="18" charset="2"/>
              <a:buChar char="-"/>
              <a:defRPr sz="2000" b="1">
                <a:solidFill>
                  <a:schemeClr val="tx1"/>
                </a:solidFill>
                <a:latin typeface="Arial" charset="0"/>
              </a:defRPr>
            </a:lvl3pPr>
            <a:lvl4pPr marL="1600200" indent="-228600" defTabSz="865188" eaLnBrk="0" hangingPunct="0">
              <a:spcBef>
                <a:spcPct val="20000"/>
              </a:spcBef>
              <a:buSzPct val="55000"/>
              <a:buFont typeface="Wingdings" pitchFamily="2" charset="2"/>
              <a:buChar char="¡"/>
              <a:defRPr sz="2000">
                <a:solidFill>
                  <a:schemeClr val="tx1"/>
                </a:solidFill>
                <a:latin typeface="Arial" charset="0"/>
              </a:defRPr>
            </a:lvl4pPr>
            <a:lvl5pPr marL="2057400" indent="-228600" defTabSz="865188" eaLnBrk="0" hangingPunct="0">
              <a:spcBef>
                <a:spcPct val="20000"/>
              </a:spcBef>
              <a:buSzPct val="55000"/>
              <a:buFont typeface="Wingdings" pitchFamily="2" charset="2"/>
              <a:buChar char="l"/>
              <a:defRPr sz="2000">
                <a:solidFill>
                  <a:schemeClr val="tx1"/>
                </a:solidFill>
                <a:latin typeface="Arial" charset="0"/>
              </a:defRPr>
            </a:lvl5pPr>
            <a:lvl6pPr marL="2514600" indent="-228600" defTabSz="865188" eaLnBrk="0" fontAlgn="base" hangingPunct="0">
              <a:spcBef>
                <a:spcPct val="20000"/>
              </a:spcBef>
              <a:spcAft>
                <a:spcPct val="0"/>
              </a:spcAft>
              <a:buSzPct val="55000"/>
              <a:buFont typeface="Wingdings" pitchFamily="2" charset="2"/>
              <a:buChar char="l"/>
              <a:defRPr sz="2000">
                <a:solidFill>
                  <a:schemeClr val="tx1"/>
                </a:solidFill>
                <a:latin typeface="Arial" charset="0"/>
              </a:defRPr>
            </a:lvl6pPr>
            <a:lvl7pPr marL="2971800" indent="-228600" defTabSz="865188" eaLnBrk="0" fontAlgn="base" hangingPunct="0">
              <a:spcBef>
                <a:spcPct val="20000"/>
              </a:spcBef>
              <a:spcAft>
                <a:spcPct val="0"/>
              </a:spcAft>
              <a:buSzPct val="55000"/>
              <a:buFont typeface="Wingdings" pitchFamily="2" charset="2"/>
              <a:buChar char="l"/>
              <a:defRPr sz="2000">
                <a:solidFill>
                  <a:schemeClr val="tx1"/>
                </a:solidFill>
                <a:latin typeface="Arial" charset="0"/>
              </a:defRPr>
            </a:lvl7pPr>
            <a:lvl8pPr marL="3429000" indent="-228600" defTabSz="865188" eaLnBrk="0" fontAlgn="base" hangingPunct="0">
              <a:spcBef>
                <a:spcPct val="20000"/>
              </a:spcBef>
              <a:spcAft>
                <a:spcPct val="0"/>
              </a:spcAft>
              <a:buSzPct val="55000"/>
              <a:buFont typeface="Wingdings" pitchFamily="2" charset="2"/>
              <a:buChar char="l"/>
              <a:defRPr sz="2000">
                <a:solidFill>
                  <a:schemeClr val="tx1"/>
                </a:solidFill>
                <a:latin typeface="Arial" charset="0"/>
              </a:defRPr>
            </a:lvl8pPr>
            <a:lvl9pPr marL="3886200" indent="-228600" defTabSz="865188" eaLnBrk="0" fontAlgn="base" hangingPunct="0">
              <a:spcBef>
                <a:spcPct val="20000"/>
              </a:spcBef>
              <a:spcAft>
                <a:spcPct val="0"/>
              </a:spcAft>
              <a:buSzPct val="55000"/>
              <a:buFont typeface="Wingdings" pitchFamily="2" charset="2"/>
              <a:buChar char="l"/>
              <a:defRPr sz="2000">
                <a:solidFill>
                  <a:schemeClr val="tx1"/>
                </a:solidFill>
                <a:latin typeface="Arial" charset="0"/>
              </a:defRPr>
            </a:lvl9pPr>
          </a:lstStyle>
          <a:p>
            <a:pPr algn="ctr" fontAlgn="base">
              <a:lnSpc>
                <a:spcPct val="90000"/>
              </a:lnSpc>
              <a:spcBef>
                <a:spcPct val="30000"/>
              </a:spcBef>
              <a:spcAft>
                <a:spcPct val="0"/>
              </a:spcAft>
              <a:buSzTx/>
              <a:buFontTx/>
              <a:buNone/>
            </a:pPr>
            <a:r>
              <a:rPr lang="en-US" altLang="en-US" sz="1200" dirty="0">
                <a:solidFill>
                  <a:srgbClr val="FFFFFF"/>
                </a:solidFill>
                <a:ea typeface="ＭＳ Ｐゴシック" charset="-128"/>
              </a:rPr>
              <a:t>7.7</a:t>
            </a:r>
            <a:br>
              <a:rPr lang="en-US" altLang="en-US" sz="1100" dirty="0">
                <a:solidFill>
                  <a:srgbClr val="FFFFFF"/>
                </a:solidFill>
                <a:ea typeface="ＭＳ Ｐゴシック" charset="-128"/>
              </a:rPr>
            </a:br>
            <a:r>
              <a:rPr lang="cs-CZ" altLang="en-US" sz="1100" dirty="0">
                <a:solidFill>
                  <a:srgbClr val="FFFFFF"/>
                </a:solidFill>
                <a:ea typeface="ＭＳ Ｐゴシック" charset="-128"/>
              </a:rPr>
              <a:t>let </a:t>
            </a:r>
          </a:p>
          <a:p>
            <a:pPr algn="ctr" fontAlgn="base">
              <a:lnSpc>
                <a:spcPct val="90000"/>
              </a:lnSpc>
              <a:spcBef>
                <a:spcPct val="30000"/>
              </a:spcBef>
              <a:spcAft>
                <a:spcPct val="0"/>
              </a:spcAft>
              <a:buSzTx/>
              <a:buFontTx/>
              <a:buNone/>
            </a:pPr>
            <a:r>
              <a:rPr lang="cs-CZ" altLang="en-US" sz="1100" dirty="0">
                <a:solidFill>
                  <a:srgbClr val="FFFFFF"/>
                </a:solidFill>
                <a:ea typeface="ＭＳ Ｐゴシック" charset="-128"/>
              </a:rPr>
              <a:t>méně</a:t>
            </a:r>
            <a:endParaRPr lang="en-US" altLang="en-US" sz="1100" dirty="0">
              <a:solidFill>
                <a:srgbClr val="FFFFFF"/>
              </a:solidFill>
              <a:ea typeface="ＭＳ Ｐゴシック" charset="-128"/>
            </a:endParaRPr>
          </a:p>
        </p:txBody>
      </p:sp>
    </p:spTree>
    <p:extLst>
      <p:ext uri="{BB962C8B-B14F-4D97-AF65-F5344CB8AC3E}">
        <p14:creationId xmlns:p14="http://schemas.microsoft.com/office/powerpoint/2010/main" val="212715641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cs-CZ"/>
              <a:t>Patofyziologické aspekty duální AT terapie</a:t>
            </a:r>
            <a:endParaRPr lang="en-GB" dirty="0"/>
          </a:p>
        </p:txBody>
      </p:sp>
      <p:sp>
        <p:nvSpPr>
          <p:cNvPr id="7" name="Zástupný symbol pro text 6"/>
          <p:cNvSpPr>
            <a:spLocks noGrp="1"/>
          </p:cNvSpPr>
          <p:nvPr>
            <p:ph type="body" sz="quarter" idx="15"/>
          </p:nvPr>
        </p:nvSpPr>
        <p:spPr/>
        <p:txBody>
          <a:bodyPr/>
          <a:lstStyle/>
          <a:p>
            <a:endParaRPr lang="cs-CZ"/>
          </a:p>
        </p:txBody>
      </p:sp>
      <p:grpSp>
        <p:nvGrpSpPr>
          <p:cNvPr id="49" name="Group 48"/>
          <p:cNvGrpSpPr/>
          <p:nvPr/>
        </p:nvGrpSpPr>
        <p:grpSpPr>
          <a:xfrm>
            <a:off x="179513" y="1005576"/>
            <a:ext cx="8964488" cy="3510390"/>
            <a:chOff x="2128169" y="1143000"/>
            <a:chExt cx="9072969" cy="5089982"/>
          </a:xfrm>
        </p:grpSpPr>
        <p:sp>
          <p:nvSpPr>
            <p:cNvPr id="50" name="Rounded Rectangle 36"/>
            <p:cNvSpPr/>
            <p:nvPr/>
          </p:nvSpPr>
          <p:spPr bwMode="auto">
            <a:xfrm>
              <a:off x="2338556" y="4660842"/>
              <a:ext cx="8275015" cy="1572140"/>
            </a:xfrm>
            <a:prstGeom prst="roundRect">
              <a:avLst>
                <a:gd name="adj" fmla="val 3253"/>
              </a:avLst>
            </a:prstGeom>
            <a:solidFill>
              <a:srgbClr val="4F81BD">
                <a:lumMod val="20000"/>
                <a:lumOff val="80000"/>
              </a:srgbClr>
            </a:solidFill>
            <a:ln w="19050" algn="ctr">
              <a:noFill/>
              <a:miter lim="800000"/>
              <a:headEnd/>
              <a:tailEnd/>
            </a:ln>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endParaRPr lang="en-US" sz="1200" kern="0" dirty="0">
                <a:solidFill>
                  <a:srgbClr val="000000">
                    <a:lumMod val="65000"/>
                    <a:lumOff val="35000"/>
                  </a:srgbClr>
                </a:solidFill>
                <a:latin typeface="Arial"/>
                <a:sym typeface="Arial"/>
              </a:endParaRPr>
            </a:p>
          </p:txBody>
        </p:sp>
        <p:sp>
          <p:nvSpPr>
            <p:cNvPr id="51" name="Rounded Rectangle 36"/>
            <p:cNvSpPr/>
            <p:nvPr/>
          </p:nvSpPr>
          <p:spPr bwMode="auto">
            <a:xfrm>
              <a:off x="2331245" y="2869123"/>
              <a:ext cx="8275015" cy="1693027"/>
            </a:xfrm>
            <a:prstGeom prst="roundRect">
              <a:avLst>
                <a:gd name="adj" fmla="val 3253"/>
              </a:avLst>
            </a:prstGeom>
            <a:solidFill>
              <a:srgbClr val="4F81BD">
                <a:lumMod val="20000"/>
                <a:lumOff val="80000"/>
              </a:srgbClr>
            </a:solidFill>
            <a:ln w="19050" algn="ctr">
              <a:noFill/>
              <a:miter lim="800000"/>
              <a:headEnd/>
              <a:tailEnd/>
            </a:ln>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endParaRPr lang="en-US" sz="1200" kern="0" dirty="0">
                <a:solidFill>
                  <a:srgbClr val="000000">
                    <a:lumMod val="65000"/>
                    <a:lumOff val="35000"/>
                  </a:srgbClr>
                </a:solidFill>
                <a:latin typeface="Arial"/>
                <a:sym typeface="Arial"/>
              </a:endParaRPr>
            </a:p>
          </p:txBody>
        </p:sp>
        <p:sp>
          <p:nvSpPr>
            <p:cNvPr id="52" name="Rounded Rectangle 2"/>
            <p:cNvSpPr/>
            <p:nvPr/>
          </p:nvSpPr>
          <p:spPr bwMode="auto">
            <a:xfrm>
              <a:off x="2224088" y="1143001"/>
              <a:ext cx="8382172" cy="1610803"/>
            </a:xfrm>
            <a:prstGeom prst="roundRect">
              <a:avLst>
                <a:gd name="adj" fmla="val 3253"/>
              </a:avLst>
            </a:prstGeom>
            <a:solidFill>
              <a:srgbClr val="4F81BD">
                <a:lumMod val="20000"/>
                <a:lumOff val="80000"/>
              </a:srgbClr>
            </a:solidFill>
            <a:ln w="19050" algn="ctr">
              <a:noFill/>
              <a:miter lim="800000"/>
              <a:headEnd/>
              <a:tailEnd/>
            </a:ln>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endParaRPr lang="en-US" sz="1200" kern="0" dirty="0">
                <a:solidFill>
                  <a:srgbClr val="000000">
                    <a:lumMod val="65000"/>
                    <a:lumOff val="35000"/>
                  </a:srgbClr>
                </a:solidFill>
                <a:latin typeface="Arial"/>
                <a:sym typeface="Arial"/>
              </a:endParaRPr>
            </a:p>
          </p:txBody>
        </p:sp>
        <p:sp>
          <p:nvSpPr>
            <p:cNvPr id="53" name="TextBox 14"/>
            <p:cNvSpPr txBox="1"/>
            <p:nvPr/>
          </p:nvSpPr>
          <p:spPr>
            <a:xfrm flipH="1">
              <a:off x="2128169" y="1143000"/>
              <a:ext cx="592478" cy="1620000"/>
            </a:xfrm>
            <a:prstGeom prst="roundRect">
              <a:avLst/>
            </a:prstGeom>
            <a:solidFill>
              <a:schemeClr val="bg2"/>
            </a:solidFill>
            <a:ln w="25400" cap="flat" cmpd="sng" algn="ctr">
              <a:noFill/>
              <a:prstDash val="solid"/>
            </a:ln>
            <a:effectLst/>
          </p:spPr>
          <p:txBody>
            <a:bodyPr vert="vert270" wrap="square" lIns="90000" tIns="46800" rIns="90000" bIns="4680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cs-CZ" sz="1200" b="1" kern="0" dirty="0">
                  <a:latin typeface="Arial"/>
                  <a:sym typeface="Arial"/>
                </a:rPr>
                <a:t>K</a:t>
              </a:r>
              <a:r>
                <a:rPr lang="en-US" sz="1200" b="1" kern="0" dirty="0" err="1">
                  <a:latin typeface="Arial"/>
                  <a:sym typeface="Arial"/>
                </a:rPr>
                <a:t>oagula</a:t>
              </a:r>
              <a:r>
                <a:rPr lang="cs-CZ" sz="1200" b="1" kern="0" dirty="0" err="1">
                  <a:latin typeface="Arial"/>
                  <a:sym typeface="Arial"/>
                </a:rPr>
                <a:t>ce</a:t>
              </a:r>
              <a:endParaRPr lang="en-US" sz="1200" b="1" kern="0" dirty="0">
                <a:latin typeface="Arial"/>
                <a:sym typeface="Arial"/>
              </a:endParaRPr>
            </a:p>
          </p:txBody>
        </p:sp>
        <p:sp>
          <p:nvSpPr>
            <p:cNvPr id="54" name="TextBox 35"/>
            <p:cNvSpPr txBox="1"/>
            <p:nvPr/>
          </p:nvSpPr>
          <p:spPr>
            <a:xfrm flipH="1">
              <a:off x="2136000" y="2869123"/>
              <a:ext cx="606782" cy="3343060"/>
            </a:xfrm>
            <a:prstGeom prst="roundRect">
              <a:avLst/>
            </a:prstGeom>
            <a:solidFill>
              <a:schemeClr val="bg2"/>
            </a:solidFill>
            <a:ln w="25400" cap="flat" cmpd="sng" algn="ctr">
              <a:noFill/>
              <a:prstDash val="solid"/>
            </a:ln>
            <a:effectLst/>
          </p:spPr>
          <p:txBody>
            <a:bodyPr vert="vert270" wrap="square" lIns="90000" tIns="46800" rIns="90000" bIns="4680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cs-CZ" sz="1200" b="1" kern="0" dirty="0">
                  <a:latin typeface="Arial"/>
                  <a:sym typeface="Arial"/>
                </a:rPr>
                <a:t>Trombocyty</a:t>
              </a:r>
              <a:br>
                <a:rPr lang="en-US" sz="1200" b="1" kern="0" dirty="0">
                  <a:latin typeface="Arial"/>
                  <a:sym typeface="Arial"/>
                </a:rPr>
              </a:br>
              <a:r>
                <a:rPr lang="cs-CZ" sz="1200" b="1" kern="0" dirty="0">
                  <a:latin typeface="Arial"/>
                  <a:sym typeface="Arial"/>
                </a:rPr>
                <a:t>aktivace /</a:t>
              </a:r>
              <a:r>
                <a:rPr lang="en-US" sz="1200" b="1" kern="0" dirty="0">
                  <a:latin typeface="Arial"/>
                  <a:sym typeface="Arial"/>
                </a:rPr>
                <a:t> </a:t>
              </a:r>
              <a:r>
                <a:rPr lang="cs-CZ" sz="1200" b="1" kern="0" dirty="0">
                  <a:latin typeface="Arial"/>
                  <a:sym typeface="Arial"/>
                </a:rPr>
                <a:t>agregace</a:t>
              </a:r>
              <a:endParaRPr lang="en-US" sz="1200" b="1" kern="0" dirty="0">
                <a:latin typeface="Arial"/>
                <a:sym typeface="Arial"/>
              </a:endParaRPr>
            </a:p>
          </p:txBody>
        </p:sp>
        <p:pic>
          <p:nvPicPr>
            <p:cNvPr id="55" name="Picture 54" descr="platel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033" y="4097780"/>
              <a:ext cx="1020223" cy="943964"/>
            </a:xfrm>
            <a:prstGeom prst="rect">
              <a:avLst/>
            </a:prstGeom>
          </p:spPr>
        </p:pic>
        <p:pic>
          <p:nvPicPr>
            <p:cNvPr id="56" name="Picture 55" descr="PA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6892" y="3997017"/>
              <a:ext cx="794492" cy="332231"/>
            </a:xfrm>
            <a:prstGeom prst="rect">
              <a:avLst/>
            </a:prstGeom>
          </p:spPr>
        </p:pic>
        <p:pic>
          <p:nvPicPr>
            <p:cNvPr id="57" name="Picture 56" descr="fibri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2038" y="1289793"/>
              <a:ext cx="1366541" cy="1047542"/>
            </a:xfrm>
            <a:prstGeom prst="rect">
              <a:avLst/>
            </a:prstGeom>
          </p:spPr>
        </p:pic>
        <p:sp>
          <p:nvSpPr>
            <p:cNvPr id="58" name="TextBox 59"/>
            <p:cNvSpPr txBox="1"/>
            <p:nvPr/>
          </p:nvSpPr>
          <p:spPr>
            <a:xfrm>
              <a:off x="3931747" y="1640625"/>
              <a:ext cx="1277335" cy="379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en-US" sz="1100" b="1" dirty="0" err="1">
                  <a:solidFill>
                    <a:srgbClr val="807F83">
                      <a:lumMod val="75000"/>
                    </a:srgbClr>
                  </a:solidFill>
                  <a:latin typeface="Arial"/>
                  <a:sym typeface="Arial"/>
                </a:rPr>
                <a:t>Trombin</a:t>
              </a:r>
              <a:endParaRPr lang="en-US" sz="1100" b="1" dirty="0">
                <a:solidFill>
                  <a:srgbClr val="807F83">
                    <a:lumMod val="75000"/>
                  </a:srgbClr>
                </a:solidFill>
                <a:latin typeface="Arial"/>
                <a:sym typeface="Arial"/>
              </a:endParaRPr>
            </a:p>
          </p:txBody>
        </p:sp>
        <p:sp>
          <p:nvSpPr>
            <p:cNvPr id="59" name="TextBox 60"/>
            <p:cNvSpPr txBox="1"/>
            <p:nvPr/>
          </p:nvSpPr>
          <p:spPr>
            <a:xfrm>
              <a:off x="4559153" y="4085611"/>
              <a:ext cx="1080121" cy="3347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en-US" sz="900" b="1" dirty="0">
                  <a:solidFill>
                    <a:srgbClr val="807F83">
                      <a:lumMod val="75000"/>
                    </a:srgbClr>
                  </a:solidFill>
                  <a:latin typeface="Arial"/>
                  <a:sym typeface="Arial"/>
                </a:rPr>
                <a:t>PAR-1</a:t>
              </a:r>
            </a:p>
          </p:txBody>
        </p:sp>
        <p:sp>
          <p:nvSpPr>
            <p:cNvPr id="60" name="TextBox 61"/>
            <p:cNvSpPr txBox="1"/>
            <p:nvPr/>
          </p:nvSpPr>
          <p:spPr>
            <a:xfrm>
              <a:off x="3081404" y="4085611"/>
              <a:ext cx="1080121" cy="3347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en-US" sz="900" b="1" dirty="0">
                  <a:solidFill>
                    <a:srgbClr val="585857"/>
                  </a:solidFill>
                  <a:latin typeface="Arial"/>
                  <a:sym typeface="Arial"/>
                </a:rPr>
                <a:t>PAR-4</a:t>
              </a:r>
            </a:p>
          </p:txBody>
        </p:sp>
        <p:sp>
          <p:nvSpPr>
            <p:cNvPr id="61" name="TextBox 62"/>
            <p:cNvSpPr txBox="1"/>
            <p:nvPr/>
          </p:nvSpPr>
          <p:spPr>
            <a:xfrm>
              <a:off x="3271501" y="4923176"/>
              <a:ext cx="2051212" cy="74750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cs-CZ" sz="1100" b="1" dirty="0">
                  <a:solidFill>
                    <a:srgbClr val="807F83">
                      <a:lumMod val="75000"/>
                    </a:srgbClr>
                  </a:solidFill>
                  <a:latin typeface="Arial"/>
                  <a:sym typeface="Arial"/>
                </a:rPr>
                <a:t>Neaktivní </a:t>
              </a:r>
            </a:p>
            <a:p>
              <a:pPr algn="ctr" defTabSz="342065" fontAlgn="base">
                <a:spcBef>
                  <a:spcPct val="50000"/>
                </a:spcBef>
                <a:spcAft>
                  <a:spcPct val="0"/>
                </a:spcAft>
                <a:defRPr/>
              </a:pPr>
              <a:r>
                <a:rPr lang="cs-CZ" sz="1100" b="1" dirty="0">
                  <a:solidFill>
                    <a:srgbClr val="807F83">
                      <a:lumMod val="75000"/>
                    </a:srgbClr>
                  </a:solidFill>
                  <a:latin typeface="Arial"/>
                  <a:sym typeface="Arial"/>
                </a:rPr>
                <a:t>trombocyt</a:t>
              </a:r>
              <a:endParaRPr lang="en-US" sz="1100" b="1" dirty="0">
                <a:solidFill>
                  <a:srgbClr val="807F83">
                    <a:lumMod val="75000"/>
                  </a:srgbClr>
                </a:solidFill>
                <a:latin typeface="Arial"/>
                <a:sym typeface="Arial"/>
              </a:endParaRPr>
            </a:p>
          </p:txBody>
        </p:sp>
        <p:sp>
          <p:nvSpPr>
            <p:cNvPr id="62" name="TextBox 63"/>
            <p:cNvSpPr txBox="1"/>
            <p:nvPr/>
          </p:nvSpPr>
          <p:spPr>
            <a:xfrm>
              <a:off x="6657828" y="3442071"/>
              <a:ext cx="1191317" cy="5355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cs-CZ" sz="900" dirty="0">
                  <a:solidFill>
                    <a:prstClr val="black"/>
                  </a:solidFill>
                  <a:latin typeface="Arial"/>
                  <a:sym typeface="Arial"/>
                </a:rPr>
                <a:t>Aktivované</a:t>
              </a:r>
              <a:br>
                <a:rPr lang="en-US" sz="900" dirty="0">
                  <a:solidFill>
                    <a:prstClr val="black"/>
                  </a:solidFill>
                  <a:latin typeface="Arial"/>
                  <a:sym typeface="Arial"/>
                </a:rPr>
              </a:br>
              <a:r>
                <a:rPr lang="cs-CZ" sz="900" dirty="0">
                  <a:solidFill>
                    <a:prstClr val="black"/>
                  </a:solidFill>
                  <a:latin typeface="Arial"/>
                  <a:sym typeface="Arial"/>
                </a:rPr>
                <a:t>trombocyty</a:t>
              </a:r>
              <a:endParaRPr lang="en-US" sz="900" dirty="0">
                <a:solidFill>
                  <a:prstClr val="black"/>
                </a:solidFill>
                <a:latin typeface="Arial"/>
                <a:sym typeface="Arial"/>
              </a:endParaRPr>
            </a:p>
          </p:txBody>
        </p:sp>
        <p:grpSp>
          <p:nvGrpSpPr>
            <p:cNvPr id="63" name="Group 62"/>
            <p:cNvGrpSpPr/>
            <p:nvPr/>
          </p:nvGrpSpPr>
          <p:grpSpPr>
            <a:xfrm>
              <a:off x="3899064" y="3713179"/>
              <a:ext cx="885104" cy="526301"/>
              <a:chOff x="2375063" y="3734326"/>
              <a:chExt cx="994605" cy="591413"/>
            </a:xfrm>
          </p:grpSpPr>
          <p:pic>
            <p:nvPicPr>
              <p:cNvPr id="107" name="Picture 106" descr="thrombi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063" y="3734485"/>
                <a:ext cx="475234" cy="591254"/>
              </a:xfrm>
              <a:prstGeom prst="rect">
                <a:avLst/>
              </a:prstGeom>
            </p:spPr>
          </p:pic>
          <p:pic>
            <p:nvPicPr>
              <p:cNvPr id="108" name="Picture 107" descr="thrombi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4434" y="3734326"/>
                <a:ext cx="475234" cy="591254"/>
              </a:xfrm>
              <a:prstGeom prst="rect">
                <a:avLst/>
              </a:prstGeom>
            </p:spPr>
          </p:pic>
        </p:grpSp>
        <p:pic>
          <p:nvPicPr>
            <p:cNvPr id="65" name="Picture 64" descr="thrombi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7632" y="1760426"/>
              <a:ext cx="1516236" cy="1886397"/>
            </a:xfrm>
            <a:prstGeom prst="rect">
              <a:avLst/>
            </a:prstGeom>
          </p:spPr>
        </p:pic>
        <p:sp>
          <p:nvSpPr>
            <p:cNvPr id="66" name="TextBox 63"/>
            <p:cNvSpPr txBox="1"/>
            <p:nvPr/>
          </p:nvSpPr>
          <p:spPr>
            <a:xfrm>
              <a:off x="9651306" y="1469577"/>
              <a:ext cx="1030977" cy="379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065" fontAlgn="base">
                <a:spcBef>
                  <a:spcPct val="50000"/>
                </a:spcBef>
                <a:spcAft>
                  <a:spcPct val="0"/>
                </a:spcAft>
                <a:defRPr/>
              </a:pPr>
              <a:r>
                <a:rPr lang="cs-CZ" sz="1100" dirty="0">
                  <a:solidFill>
                    <a:prstClr val="black"/>
                  </a:solidFill>
                  <a:latin typeface="Arial"/>
                  <a:sym typeface="Arial"/>
                </a:rPr>
                <a:t>Sraženina</a:t>
              </a:r>
              <a:endParaRPr lang="en-US" sz="1100" dirty="0">
                <a:solidFill>
                  <a:prstClr val="black"/>
                </a:solidFill>
                <a:latin typeface="Arial"/>
                <a:sym typeface="Arial"/>
              </a:endParaRPr>
            </a:p>
          </p:txBody>
        </p:sp>
        <p:sp>
          <p:nvSpPr>
            <p:cNvPr id="68" name="TextBox 25"/>
            <p:cNvSpPr txBox="1"/>
            <p:nvPr/>
          </p:nvSpPr>
          <p:spPr>
            <a:xfrm>
              <a:off x="5300004" y="5676001"/>
              <a:ext cx="1552004" cy="3347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065">
                <a:defRPr/>
              </a:pPr>
              <a:r>
                <a:rPr lang="en-US" sz="900" dirty="0" err="1">
                  <a:solidFill>
                    <a:prstClr val="black"/>
                  </a:solidFill>
                  <a:latin typeface="Arial"/>
                  <a:sym typeface="Arial"/>
                </a:rPr>
                <a:t>Tromboxane</a:t>
              </a:r>
              <a:r>
                <a:rPr lang="en-US" sz="900" dirty="0">
                  <a:solidFill>
                    <a:prstClr val="black"/>
                  </a:solidFill>
                  <a:latin typeface="Arial"/>
                  <a:sym typeface="Arial"/>
                </a:rPr>
                <a:t> A2</a:t>
              </a:r>
            </a:p>
          </p:txBody>
        </p:sp>
        <p:sp>
          <p:nvSpPr>
            <p:cNvPr id="69" name="Rectangle 68"/>
            <p:cNvSpPr/>
            <p:nvPr/>
          </p:nvSpPr>
          <p:spPr>
            <a:xfrm>
              <a:off x="4759992" y="4678563"/>
              <a:ext cx="678445" cy="33470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a:defRPr/>
              </a:pPr>
              <a:r>
                <a:rPr lang="en-US" sz="900" b="1" dirty="0">
                  <a:solidFill>
                    <a:srgbClr val="807F83">
                      <a:lumMod val="75000"/>
                    </a:srgbClr>
                  </a:solidFill>
                  <a:latin typeface="Arial"/>
                  <a:sym typeface="Arial"/>
                </a:rPr>
                <a:t>COX-1</a:t>
              </a:r>
            </a:p>
          </p:txBody>
        </p:sp>
        <p:sp>
          <p:nvSpPr>
            <p:cNvPr id="70" name="TextBox 62"/>
            <p:cNvSpPr txBox="1"/>
            <p:nvPr/>
          </p:nvSpPr>
          <p:spPr>
            <a:xfrm>
              <a:off x="6766507" y="1219768"/>
              <a:ext cx="1296590" cy="379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en-US" sz="1100" b="1" dirty="0">
                  <a:solidFill>
                    <a:srgbClr val="807F83">
                      <a:lumMod val="75000"/>
                    </a:srgbClr>
                  </a:solidFill>
                  <a:latin typeface="Arial"/>
                  <a:sym typeface="Arial"/>
                </a:rPr>
                <a:t>Fibrin</a:t>
              </a:r>
            </a:p>
          </p:txBody>
        </p:sp>
        <p:pic>
          <p:nvPicPr>
            <p:cNvPr id="71" name="Picture 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8067" y="4542422"/>
              <a:ext cx="466100" cy="348410"/>
            </a:xfrm>
            <a:prstGeom prst="rect">
              <a:avLst/>
            </a:prstGeom>
            <a:noFill/>
          </p:spPr>
        </p:pic>
        <p:grpSp>
          <p:nvGrpSpPr>
            <p:cNvPr id="72" name="Group 71"/>
            <p:cNvGrpSpPr/>
            <p:nvPr/>
          </p:nvGrpSpPr>
          <p:grpSpPr>
            <a:xfrm>
              <a:off x="6883967" y="5128033"/>
              <a:ext cx="1562678" cy="1008687"/>
              <a:chOff x="5459605" y="5037449"/>
              <a:chExt cx="1562678" cy="1008687"/>
            </a:xfrm>
          </p:grpSpPr>
          <p:pic>
            <p:nvPicPr>
              <p:cNvPr id="103" name="Picture 102" descr="platel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060" y="5102172"/>
                <a:ext cx="1020223" cy="943964"/>
              </a:xfrm>
              <a:prstGeom prst="rect">
                <a:avLst/>
              </a:prstGeom>
            </p:spPr>
          </p:pic>
          <p:pic>
            <p:nvPicPr>
              <p:cNvPr id="104" name="Picture 10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5781" y="5509431"/>
                <a:ext cx="466100" cy="348410"/>
              </a:xfrm>
              <a:prstGeom prst="rect">
                <a:avLst/>
              </a:prstGeom>
              <a:noFill/>
            </p:spPr>
          </p:pic>
          <p:pic>
            <p:nvPicPr>
              <p:cNvPr id="105" name="Picture 104" descr="platel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605" y="5037449"/>
                <a:ext cx="1020223" cy="943964"/>
              </a:xfrm>
              <a:prstGeom prst="rect">
                <a:avLst/>
              </a:prstGeom>
            </p:spPr>
          </p:pic>
          <p:pic>
            <p:nvPicPr>
              <p:cNvPr id="106" name="Picture 1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6055" y="5473813"/>
                <a:ext cx="466100" cy="348410"/>
              </a:xfrm>
              <a:prstGeom prst="rect">
                <a:avLst/>
              </a:prstGeom>
              <a:noFill/>
            </p:spPr>
          </p:pic>
        </p:grpSp>
        <p:sp>
          <p:nvSpPr>
            <p:cNvPr id="73" name="TextBox 62"/>
            <p:cNvSpPr txBox="1"/>
            <p:nvPr/>
          </p:nvSpPr>
          <p:spPr>
            <a:xfrm>
              <a:off x="8197779" y="5517527"/>
              <a:ext cx="1168790" cy="53552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cs-CZ" sz="900" b="1" dirty="0">
                  <a:solidFill>
                    <a:srgbClr val="595959"/>
                  </a:solidFill>
                  <a:latin typeface="Arial"/>
                  <a:sym typeface="Arial"/>
                </a:rPr>
                <a:t>Další</a:t>
              </a:r>
              <a:r>
                <a:rPr lang="en-US" sz="900" b="1" dirty="0">
                  <a:solidFill>
                    <a:srgbClr val="595959"/>
                  </a:solidFill>
                  <a:latin typeface="Arial"/>
                  <a:sym typeface="Arial"/>
                </a:rPr>
                <a:t> </a:t>
              </a:r>
              <a:r>
                <a:rPr lang="cs-CZ" sz="900" b="1" dirty="0" err="1">
                  <a:solidFill>
                    <a:srgbClr val="595959"/>
                  </a:solidFill>
                  <a:latin typeface="Arial"/>
                  <a:sym typeface="Arial"/>
                </a:rPr>
                <a:t>neak</a:t>
              </a:r>
              <a:r>
                <a:rPr lang="en-US" sz="900" b="1" dirty="0" err="1">
                  <a:solidFill>
                    <a:srgbClr val="595959"/>
                  </a:solidFill>
                  <a:latin typeface="Arial"/>
                  <a:sym typeface="Arial"/>
                </a:rPr>
                <a:t>tiv</a:t>
              </a:r>
              <a:r>
                <a:rPr lang="cs-CZ" sz="900" b="1" dirty="0">
                  <a:solidFill>
                    <a:srgbClr val="595959"/>
                  </a:solidFill>
                  <a:latin typeface="Arial"/>
                  <a:sym typeface="Arial"/>
                </a:rPr>
                <a:t>ní</a:t>
              </a:r>
              <a:br>
                <a:rPr lang="en-US" sz="900" b="1" dirty="0">
                  <a:solidFill>
                    <a:srgbClr val="595959"/>
                  </a:solidFill>
                  <a:latin typeface="Arial"/>
                  <a:sym typeface="Arial"/>
                </a:rPr>
              </a:br>
              <a:r>
                <a:rPr lang="cs-CZ" sz="900" b="1" dirty="0">
                  <a:solidFill>
                    <a:srgbClr val="595959"/>
                  </a:solidFill>
                  <a:latin typeface="Arial"/>
                  <a:sym typeface="Arial"/>
                </a:rPr>
                <a:t>trombocyty</a:t>
              </a:r>
              <a:endParaRPr lang="en-US" sz="900" b="1" dirty="0">
                <a:solidFill>
                  <a:srgbClr val="595959"/>
                </a:solidFill>
                <a:latin typeface="Arial"/>
                <a:sym typeface="Arial"/>
              </a:endParaRPr>
            </a:p>
          </p:txBody>
        </p:sp>
        <p:sp>
          <p:nvSpPr>
            <p:cNvPr id="74" name="TextBox 63"/>
            <p:cNvSpPr txBox="1"/>
            <p:nvPr/>
          </p:nvSpPr>
          <p:spPr>
            <a:xfrm>
              <a:off x="9487443" y="4974469"/>
              <a:ext cx="1191317" cy="7363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fontAlgn="base">
                <a:spcBef>
                  <a:spcPct val="50000"/>
                </a:spcBef>
                <a:spcAft>
                  <a:spcPct val="0"/>
                </a:spcAft>
                <a:defRPr/>
              </a:pPr>
              <a:r>
                <a:rPr lang="en-US" sz="900" dirty="0">
                  <a:solidFill>
                    <a:prstClr val="black"/>
                  </a:solidFill>
                  <a:latin typeface="Arial"/>
                  <a:sym typeface="Arial"/>
                </a:rPr>
                <a:t> </a:t>
              </a:r>
              <a:r>
                <a:rPr lang="cs-CZ" sz="900" dirty="0">
                  <a:solidFill>
                    <a:prstClr val="black"/>
                  </a:solidFill>
                  <a:latin typeface="Arial"/>
                  <a:sym typeface="Arial"/>
                </a:rPr>
                <a:t>Agregace aktivovaných trombocytů</a:t>
              </a:r>
              <a:endParaRPr lang="en-US" sz="900" dirty="0">
                <a:solidFill>
                  <a:prstClr val="black"/>
                </a:solidFill>
                <a:latin typeface="Arial"/>
                <a:sym typeface="Arial"/>
              </a:endParaRPr>
            </a:p>
          </p:txBody>
        </p:sp>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8579" y="1501720"/>
              <a:ext cx="2522559" cy="2522559"/>
            </a:xfrm>
            <a:prstGeom prst="rect">
              <a:avLst/>
            </a:prstGeom>
          </p:spPr>
        </p:pic>
        <p:pic>
          <p:nvPicPr>
            <p:cNvPr id="76" name="Picture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23317">
              <a:off x="5980918" y="3825550"/>
              <a:ext cx="783545" cy="1010265"/>
            </a:xfrm>
            <a:prstGeom prst="rect">
              <a:avLst/>
            </a:prstGeom>
          </p:spPr>
        </p:pic>
        <p:pic>
          <p:nvPicPr>
            <p:cNvPr id="78" name="Picture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58334">
              <a:off x="6666707" y="3793815"/>
              <a:ext cx="783545" cy="1010265"/>
            </a:xfrm>
            <a:prstGeom prst="rect">
              <a:avLst/>
            </a:prstGeom>
          </p:spPr>
        </p:pic>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0069" y="3764654"/>
              <a:ext cx="783545" cy="1010265"/>
            </a:xfrm>
            <a:prstGeom prst="rect">
              <a:avLst/>
            </a:prstGeom>
          </p:spPr>
        </p:pic>
        <p:pic>
          <p:nvPicPr>
            <p:cNvPr id="81" name="Picture 8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0907" y="1575591"/>
              <a:ext cx="1847088" cy="786386"/>
            </a:xfrm>
            <a:prstGeom prst="rect">
              <a:avLst/>
            </a:prstGeom>
          </p:spPr>
        </p:pic>
        <p:pic>
          <p:nvPicPr>
            <p:cNvPr id="82" name="Picture 8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7779" y="1693883"/>
              <a:ext cx="1048512" cy="463296"/>
            </a:xfrm>
            <a:prstGeom prst="rect">
              <a:avLst/>
            </a:prstGeom>
          </p:spPr>
        </p:pic>
        <p:pic>
          <p:nvPicPr>
            <p:cNvPr id="83" name="Picture 8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2706" y="4339351"/>
              <a:ext cx="749808" cy="286512"/>
            </a:xfrm>
            <a:prstGeom prst="rect">
              <a:avLst/>
            </a:prstGeom>
          </p:spPr>
        </p:pic>
        <p:pic>
          <p:nvPicPr>
            <p:cNvPr id="84" name="Picture 8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50251" y="3371059"/>
              <a:ext cx="323088" cy="374904"/>
            </a:xfrm>
            <a:prstGeom prst="rect">
              <a:avLst/>
            </a:prstGeom>
          </p:spPr>
        </p:pic>
        <p:pic>
          <p:nvPicPr>
            <p:cNvPr id="85" name="Picture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920694">
              <a:off x="8462137" y="3732790"/>
              <a:ext cx="929640" cy="926592"/>
            </a:xfrm>
            <a:prstGeom prst="rect">
              <a:avLst/>
            </a:prstGeom>
          </p:spPr>
        </p:pic>
        <p:grpSp>
          <p:nvGrpSpPr>
            <p:cNvPr id="86" name="Group 85"/>
            <p:cNvGrpSpPr/>
            <p:nvPr/>
          </p:nvGrpSpPr>
          <p:grpSpPr>
            <a:xfrm>
              <a:off x="8726486" y="3855884"/>
              <a:ext cx="1708602" cy="1464974"/>
              <a:chOff x="7006757" y="4134870"/>
              <a:chExt cx="1708602" cy="1464974"/>
            </a:xfrm>
          </p:grpSpPr>
          <p:pic>
            <p:nvPicPr>
              <p:cNvPr id="101" name="Picture 10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50385" y="4134870"/>
                <a:ext cx="1464974" cy="1464974"/>
              </a:xfrm>
              <a:prstGeom prst="rect">
                <a:avLst/>
              </a:prstGeom>
            </p:spPr>
          </p:pic>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23317">
                <a:off x="7006757" y="4467538"/>
                <a:ext cx="783545" cy="1010265"/>
              </a:xfrm>
              <a:prstGeom prst="rect">
                <a:avLst/>
              </a:prstGeom>
            </p:spPr>
          </p:pic>
        </p:grpSp>
        <p:pic>
          <p:nvPicPr>
            <p:cNvPr id="90" name="Picture 8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259441">
              <a:off x="6335732" y="4770733"/>
              <a:ext cx="438912" cy="289560"/>
            </a:xfrm>
            <a:prstGeom prst="rect">
              <a:avLst/>
            </a:prstGeom>
          </p:spPr>
        </p:pic>
        <p:pic>
          <p:nvPicPr>
            <p:cNvPr id="91" name="Picture 9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26356">
              <a:off x="6449159" y="5340126"/>
              <a:ext cx="438912" cy="289560"/>
            </a:xfrm>
            <a:prstGeom prst="rect">
              <a:avLst/>
            </a:prstGeom>
          </p:spPr>
        </p:pic>
        <p:pic>
          <p:nvPicPr>
            <p:cNvPr id="92" name="Picture 9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353777">
              <a:off x="8481614" y="5101594"/>
              <a:ext cx="438912" cy="289560"/>
            </a:xfrm>
            <a:prstGeom prst="rect">
              <a:avLst/>
            </a:prstGeom>
          </p:spPr>
        </p:pic>
        <p:pic>
          <p:nvPicPr>
            <p:cNvPr id="93" name="Picture 9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106165">
              <a:off x="4969425" y="5119797"/>
              <a:ext cx="438912" cy="289560"/>
            </a:xfrm>
            <a:prstGeom prst="rect">
              <a:avLst/>
            </a:prstGeom>
          </p:spPr>
        </p:pic>
      </p:grpSp>
      <p:sp>
        <p:nvSpPr>
          <p:cNvPr id="77" name="TextBox 24"/>
          <p:cNvSpPr txBox="1"/>
          <p:nvPr/>
        </p:nvSpPr>
        <p:spPr>
          <a:xfrm>
            <a:off x="911179" y="3818644"/>
            <a:ext cx="954885" cy="369332"/>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065">
              <a:defRPr/>
            </a:pPr>
            <a:r>
              <a:rPr lang="cs-CZ" sz="900" dirty="0">
                <a:solidFill>
                  <a:prstClr val="black"/>
                </a:solidFill>
                <a:latin typeface="Arial"/>
                <a:sym typeface="Arial"/>
              </a:rPr>
              <a:t>Nízká dávka </a:t>
            </a:r>
            <a:r>
              <a:rPr lang="en-US" sz="900" dirty="0">
                <a:solidFill>
                  <a:prstClr val="black"/>
                </a:solidFill>
                <a:latin typeface="Arial"/>
                <a:sym typeface="Arial"/>
              </a:rPr>
              <a:t>ASA</a:t>
            </a:r>
          </a:p>
        </p:txBody>
      </p:sp>
      <p:pic>
        <p:nvPicPr>
          <p:cNvPr id="110" name="Picture 8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03951" y="3519626"/>
            <a:ext cx="434478" cy="321444"/>
          </a:xfrm>
          <a:prstGeom prst="rect">
            <a:avLst/>
          </a:prstGeom>
        </p:spPr>
      </p:pic>
      <p:sp>
        <p:nvSpPr>
          <p:cNvPr id="111" name="Oval 94"/>
          <p:cNvSpPr/>
          <p:nvPr/>
        </p:nvSpPr>
        <p:spPr bwMode="auto">
          <a:xfrm>
            <a:off x="2989512" y="3732787"/>
            <a:ext cx="375984" cy="230606"/>
          </a:xfrm>
          <a:prstGeom prst="ellipse">
            <a:avLst/>
          </a:prstGeom>
          <a:noFill/>
          <a:ln w="38100" algn="ctr">
            <a:solidFill>
              <a:schemeClr val="accent5"/>
            </a:solidFill>
            <a:miter lim="800000"/>
            <a:headEnd/>
            <a:tailEnd/>
          </a:ln>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a:defRPr/>
            </a:pPr>
            <a:endParaRPr lang="en-US" sz="1200" dirty="0">
              <a:solidFill>
                <a:prstClr val="black">
                  <a:lumMod val="65000"/>
                  <a:lumOff val="35000"/>
                </a:prstClr>
              </a:solidFill>
              <a:latin typeface="Arial"/>
              <a:sym typeface="Arial"/>
            </a:endParaRPr>
          </a:p>
        </p:txBody>
      </p:sp>
      <p:cxnSp>
        <p:nvCxnSpPr>
          <p:cNvPr id="112" name="Straight Connector 99"/>
          <p:cNvCxnSpPr>
            <a:stCxn id="111" idx="7"/>
            <a:endCxn id="111" idx="3"/>
          </p:cNvCxnSpPr>
          <p:nvPr/>
        </p:nvCxnSpPr>
        <p:spPr bwMode="auto">
          <a:xfrm flipH="1">
            <a:off x="3044574" y="3766573"/>
            <a:ext cx="265860" cy="163063"/>
          </a:xfrm>
          <a:prstGeom prst="line">
            <a:avLst/>
          </a:prstGeom>
          <a:noFill/>
          <a:ln w="3810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3" name="TextBox 76"/>
          <p:cNvSpPr txBox="1"/>
          <p:nvPr/>
        </p:nvSpPr>
        <p:spPr>
          <a:xfrm>
            <a:off x="850518" y="1363020"/>
            <a:ext cx="1186952" cy="338554"/>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065" fontAlgn="base">
              <a:spcBef>
                <a:spcPct val="50000"/>
              </a:spcBef>
              <a:spcAft>
                <a:spcPct val="0"/>
              </a:spcAft>
              <a:defRPr/>
            </a:pPr>
            <a:r>
              <a:rPr lang="en-US" sz="800" b="1" dirty="0">
                <a:solidFill>
                  <a:srgbClr val="0039A6"/>
                </a:solidFill>
                <a:latin typeface="Arial"/>
                <a:sym typeface="Arial"/>
              </a:rPr>
              <a:t>Rivaroxaban</a:t>
            </a:r>
            <a:br>
              <a:rPr lang="en-US" sz="800" b="1" dirty="0">
                <a:solidFill>
                  <a:srgbClr val="0039A6"/>
                </a:solidFill>
                <a:latin typeface="Arial"/>
                <a:sym typeface="Arial"/>
              </a:rPr>
            </a:br>
            <a:r>
              <a:rPr lang="cs-CZ" sz="800" b="1" dirty="0">
                <a:solidFill>
                  <a:srgbClr val="0039A6"/>
                </a:solidFill>
                <a:latin typeface="Arial"/>
                <a:sym typeface="Arial"/>
              </a:rPr>
              <a:t>inhibice faktoru </a:t>
            </a:r>
            <a:r>
              <a:rPr lang="cs-CZ" sz="800" b="1" dirty="0" err="1">
                <a:solidFill>
                  <a:srgbClr val="0039A6"/>
                </a:solidFill>
                <a:latin typeface="Arial"/>
                <a:sym typeface="Arial"/>
              </a:rPr>
              <a:t>Xa</a:t>
            </a:r>
            <a:endParaRPr lang="en-US" sz="800" b="1" dirty="0">
              <a:solidFill>
                <a:srgbClr val="0039A6"/>
              </a:solidFill>
              <a:latin typeface="Arial"/>
              <a:sym typeface="Arial"/>
            </a:endParaRPr>
          </a:p>
        </p:txBody>
      </p:sp>
      <p:pic>
        <p:nvPicPr>
          <p:cNvPr id="114" name="Picture 7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34150" y="1738827"/>
            <a:ext cx="434478" cy="319778"/>
          </a:xfrm>
          <a:prstGeom prst="rect">
            <a:avLst/>
          </a:prstGeom>
        </p:spPr>
      </p:pic>
      <p:sp>
        <p:nvSpPr>
          <p:cNvPr id="115" name="Oval 96"/>
          <p:cNvSpPr/>
          <p:nvPr/>
        </p:nvSpPr>
        <p:spPr bwMode="auto">
          <a:xfrm>
            <a:off x="3735924" y="1385501"/>
            <a:ext cx="481091" cy="295071"/>
          </a:xfrm>
          <a:prstGeom prst="ellipse">
            <a:avLst/>
          </a:prstGeom>
          <a:noFill/>
          <a:ln w="38100" algn="ctr">
            <a:solidFill>
              <a:schemeClr val="accent5"/>
            </a:solidFill>
            <a:miter lim="800000"/>
            <a:headEnd/>
            <a:tailEnd/>
          </a:ln>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a:defRPr/>
            </a:pPr>
            <a:endParaRPr lang="en-US" sz="1200" dirty="0">
              <a:solidFill>
                <a:prstClr val="black">
                  <a:lumMod val="65000"/>
                  <a:lumOff val="35000"/>
                </a:prstClr>
              </a:solidFill>
              <a:latin typeface="Arial"/>
              <a:sym typeface="Arial"/>
            </a:endParaRPr>
          </a:p>
        </p:txBody>
      </p:sp>
      <p:cxnSp>
        <p:nvCxnSpPr>
          <p:cNvPr id="116" name="Straight Connector 97"/>
          <p:cNvCxnSpPr/>
          <p:nvPr/>
        </p:nvCxnSpPr>
        <p:spPr bwMode="auto">
          <a:xfrm flipH="1">
            <a:off x="3806378" y="1428713"/>
            <a:ext cx="340183" cy="208647"/>
          </a:xfrm>
          <a:prstGeom prst="line">
            <a:avLst/>
          </a:prstGeom>
          <a:noFill/>
          <a:ln w="3810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7" name="Oval 98"/>
          <p:cNvSpPr/>
          <p:nvPr/>
        </p:nvSpPr>
        <p:spPr bwMode="auto">
          <a:xfrm>
            <a:off x="1517331" y="2516936"/>
            <a:ext cx="481091" cy="295071"/>
          </a:xfrm>
          <a:prstGeom prst="ellipse">
            <a:avLst/>
          </a:prstGeom>
          <a:noFill/>
          <a:ln w="38100" algn="ctr">
            <a:solidFill>
              <a:schemeClr val="accent5"/>
            </a:solidFill>
            <a:miter lim="800000"/>
            <a:headEnd/>
            <a:tailEnd/>
          </a:ln>
          <a:effectLst/>
        </p:spPr>
        <p:txBody>
          <a:bodyPr wrap="square"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342065">
              <a:defRPr/>
            </a:pPr>
            <a:endParaRPr lang="en-US" sz="1200" dirty="0">
              <a:solidFill>
                <a:prstClr val="black">
                  <a:lumMod val="65000"/>
                  <a:lumOff val="35000"/>
                </a:prstClr>
              </a:solidFill>
              <a:latin typeface="Arial"/>
              <a:sym typeface="Arial"/>
            </a:endParaRPr>
          </a:p>
        </p:txBody>
      </p:sp>
      <p:cxnSp>
        <p:nvCxnSpPr>
          <p:cNvPr id="118" name="Straight Connector 99"/>
          <p:cNvCxnSpPr/>
          <p:nvPr/>
        </p:nvCxnSpPr>
        <p:spPr bwMode="auto">
          <a:xfrm flipH="1">
            <a:off x="1587795" y="2560151"/>
            <a:ext cx="340183" cy="208647"/>
          </a:xfrm>
          <a:prstGeom prst="line">
            <a:avLst/>
          </a:prstGeom>
          <a:noFill/>
          <a:ln w="38100" cap="flat" cmpd="sng" algn="ctr">
            <a:solidFill>
              <a:schemeClr val="accent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Obdélník: se zakulacenými rohy 1">
            <a:extLst>
              <a:ext uri="{FF2B5EF4-FFF2-40B4-BE49-F238E27FC236}">
                <a16:creationId xmlns:a16="http://schemas.microsoft.com/office/drawing/2014/main" id="{77598EBB-1FB8-4182-8ED3-05E95A84AFFC}"/>
              </a:ext>
            </a:extLst>
          </p:cNvPr>
          <p:cNvSpPr/>
          <p:nvPr/>
        </p:nvSpPr>
        <p:spPr>
          <a:xfrm>
            <a:off x="850518" y="1303920"/>
            <a:ext cx="1096471" cy="76739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se zakulacenými rohy 3">
            <a:extLst>
              <a:ext uri="{FF2B5EF4-FFF2-40B4-BE49-F238E27FC236}">
                <a16:creationId xmlns:a16="http://schemas.microsoft.com/office/drawing/2014/main" id="{C85BEBE5-581D-40E9-AD11-C65310B3E336}"/>
              </a:ext>
            </a:extLst>
          </p:cNvPr>
          <p:cNvSpPr/>
          <p:nvPr/>
        </p:nvSpPr>
        <p:spPr>
          <a:xfrm>
            <a:off x="1435912" y="2462330"/>
            <a:ext cx="2024815" cy="160144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2364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cs-CZ" dirty="0"/>
              <a:t>Komplexní vaskulární protekce u pacientů s ICHS: 2020</a:t>
            </a:r>
            <a:endParaRPr lang="cs-CZ" baseline="30000" dirty="0"/>
          </a:p>
        </p:txBody>
      </p:sp>
      <p:sp>
        <p:nvSpPr>
          <p:cNvPr id="3" name="Zástupný symbol pro text 2"/>
          <p:cNvSpPr>
            <a:spLocks noGrp="1"/>
          </p:cNvSpPr>
          <p:nvPr>
            <p:ph type="body" sz="quarter" idx="15"/>
          </p:nvPr>
        </p:nvSpPr>
        <p:spPr>
          <a:xfrm>
            <a:off x="0" y="4704656"/>
            <a:ext cx="5001905" cy="377429"/>
          </a:xfrm>
        </p:spPr>
        <p:txBody>
          <a:bodyPr/>
          <a:lstStyle/>
          <a:p>
            <a:r>
              <a:rPr lang="cs-CZ" dirty="0"/>
              <a:t>ACE, angiotensin-konvertující enzym; ARB, blokátory angiotensinových receptorů </a:t>
            </a:r>
          </a:p>
          <a:p>
            <a:r>
              <a:rPr lang="cs-CZ" dirty="0" err="1"/>
              <a:t>Montalescot</a:t>
            </a:r>
            <a:r>
              <a:rPr lang="cs-CZ" dirty="0"/>
              <a:t> G et al, Eur </a:t>
            </a:r>
            <a:r>
              <a:rPr lang="cs-CZ" dirty="0" err="1"/>
              <a:t>Heart</a:t>
            </a:r>
            <a:r>
              <a:rPr lang="cs-CZ" dirty="0"/>
              <a:t> J 2013;34:2949–3003; </a:t>
            </a:r>
          </a:p>
          <a:p>
            <a:r>
              <a:rPr lang="cs-CZ" dirty="0" err="1"/>
              <a:t>Cortés-Beringola</a:t>
            </a:r>
            <a:r>
              <a:rPr lang="cs-CZ" dirty="0"/>
              <a:t> A et al, Eur J </a:t>
            </a:r>
            <a:r>
              <a:rPr lang="cs-CZ" dirty="0" err="1"/>
              <a:t>Prevent</a:t>
            </a:r>
            <a:r>
              <a:rPr lang="cs-CZ" dirty="0"/>
              <a:t> </a:t>
            </a:r>
            <a:r>
              <a:rPr lang="cs-CZ" dirty="0" err="1"/>
              <a:t>Cardiol</a:t>
            </a:r>
            <a:r>
              <a:rPr lang="cs-CZ" dirty="0"/>
              <a:t> 2017;24:22–28</a:t>
            </a:r>
          </a:p>
        </p:txBody>
      </p:sp>
      <p:sp>
        <p:nvSpPr>
          <p:cNvPr id="7" name="Rounded Rectangle 6"/>
          <p:cNvSpPr/>
          <p:nvPr/>
        </p:nvSpPr>
        <p:spPr bwMode="auto">
          <a:xfrm>
            <a:off x="611188" y="1032273"/>
            <a:ext cx="8281987" cy="389596"/>
          </a:xfrm>
          <a:prstGeom prst="roundRect">
            <a:avLst/>
          </a:prstGeom>
          <a:solidFill>
            <a:schemeClr val="accent3"/>
          </a:solidFill>
          <a:ln w="19050" algn="ctr">
            <a:solidFill>
              <a:srgbClr val="000000"/>
            </a:solidFill>
            <a:miter lim="800000"/>
            <a:headEnd/>
            <a:tailEnd/>
          </a:ln>
          <a:effectLst/>
          <a:scene3d>
            <a:camera prst="orthographicFront"/>
            <a:lightRig rig="threePt" dir="t"/>
          </a:scene3d>
          <a:sp3d>
            <a:bevelT w="165100" prst="coolSlant"/>
          </a:sp3d>
        </p:spPr>
        <p:txBody>
          <a:bodyPr lIns="72000" tIns="36000" rIns="72000" bIns="36000" anchor="ctr">
            <a:noAutofit/>
          </a:bodyPr>
          <a:lstStyle/>
          <a:p>
            <a:pPr algn="ctr" defTabSz="914400" fontAlgn="base">
              <a:spcBef>
                <a:spcPct val="25000"/>
              </a:spcBef>
              <a:spcAft>
                <a:spcPct val="0"/>
              </a:spcAft>
              <a:buClr>
                <a:srgbClr val="726F69"/>
              </a:buClr>
              <a:buSzPct val="80000"/>
              <a:buFont typeface="Wingdings" pitchFamily="2" charset="2"/>
              <a:buNone/>
              <a:tabLst>
                <a:tab pos="55563" algn="l"/>
              </a:tabLst>
            </a:pPr>
            <a:r>
              <a:rPr lang="cs-CZ" sz="2000" b="1" dirty="0">
                <a:solidFill>
                  <a:srgbClr val="FFFFFF"/>
                </a:solidFill>
              </a:rPr>
              <a:t>Cévní protekce</a:t>
            </a:r>
          </a:p>
        </p:txBody>
      </p:sp>
      <p:sp>
        <p:nvSpPr>
          <p:cNvPr id="8" name="Rounded Rectangle 7"/>
          <p:cNvSpPr/>
          <p:nvPr/>
        </p:nvSpPr>
        <p:spPr bwMode="auto">
          <a:xfrm>
            <a:off x="611188" y="1501237"/>
            <a:ext cx="5500825" cy="932263"/>
          </a:xfrm>
          <a:prstGeom prst="roundRect">
            <a:avLst/>
          </a:prstGeom>
          <a:solidFill>
            <a:schemeClr val="accent2">
              <a:lumMod val="60000"/>
              <a:lumOff val="40000"/>
            </a:schemeClr>
          </a:solidFill>
          <a:ln w="19050" algn="ctr">
            <a:solidFill>
              <a:srgbClr val="000000"/>
            </a:solidFill>
            <a:miter lim="800000"/>
            <a:headEnd/>
            <a:tailEnd/>
          </a:ln>
          <a:effectLst/>
          <a:scene3d>
            <a:camera prst="orthographicFront"/>
            <a:lightRig rig="threePt" dir="t"/>
          </a:scene3d>
          <a:sp3d>
            <a:bevelT w="165100" prst="coolSlant"/>
          </a:sp3d>
        </p:spPr>
        <p:txBody>
          <a:bodyPr lIns="72000" tIns="36000" rIns="72000" bIns="36000" anchor="ctr">
            <a:noAutofit/>
          </a:bodyPr>
          <a:lstStyle/>
          <a:p>
            <a:pPr algn="ctr" defTabSz="914400" fontAlgn="base">
              <a:spcBef>
                <a:spcPct val="25000"/>
              </a:spcBef>
              <a:spcAft>
                <a:spcPct val="0"/>
              </a:spcAft>
              <a:buClr>
                <a:srgbClr val="726F69"/>
              </a:buClr>
              <a:buSzPct val="80000"/>
              <a:buFont typeface="Wingdings" pitchFamily="2" charset="2"/>
              <a:buNone/>
              <a:tabLst>
                <a:tab pos="55563" algn="l"/>
              </a:tabLst>
            </a:pPr>
            <a:r>
              <a:rPr lang="cs-CZ" sz="1600" b="1" dirty="0">
                <a:solidFill>
                  <a:srgbClr val="C00000"/>
                </a:solidFill>
              </a:rPr>
              <a:t>Kontrola KV rizikových faktorů s cílem limitovat progresi aterosklerózy a stabilizovat již existující pláty</a:t>
            </a:r>
          </a:p>
        </p:txBody>
      </p:sp>
      <p:sp>
        <p:nvSpPr>
          <p:cNvPr id="9" name="Rounded Rectangle 8"/>
          <p:cNvSpPr/>
          <p:nvPr/>
        </p:nvSpPr>
        <p:spPr bwMode="auto">
          <a:xfrm>
            <a:off x="611187" y="2522285"/>
            <a:ext cx="2700000" cy="1614639"/>
          </a:xfrm>
          <a:prstGeom prst="roundRect">
            <a:avLst/>
          </a:prstGeom>
          <a:solidFill>
            <a:schemeClr val="bg1"/>
          </a:solidFill>
          <a:ln w="19050" algn="ctr">
            <a:solidFill>
              <a:schemeClr val="bg2"/>
            </a:solidFill>
            <a:miter lim="800000"/>
            <a:headEnd/>
            <a:tailEnd/>
          </a:ln>
          <a:effectLst/>
          <a:scene3d>
            <a:camera prst="orthographicFront"/>
            <a:lightRig rig="threePt" dir="t"/>
          </a:scene3d>
          <a:sp3d>
            <a:bevelT w="165100" prst="coolSlant"/>
          </a:sp3d>
        </p:spPr>
        <p:txBody>
          <a:bodyPr lIns="36000" tIns="36000" rIns="36000" bIns="36000" anchor="t" anchorCtr="0">
            <a:noAutofit/>
          </a:bodyPr>
          <a:lstStyle/>
          <a:p>
            <a:pPr algn="ctr" defTabSz="914400" fontAlgn="base">
              <a:spcBef>
                <a:spcPct val="25000"/>
              </a:spcBef>
              <a:spcAft>
                <a:spcPct val="0"/>
              </a:spcAft>
              <a:buClr>
                <a:srgbClr val="726F69"/>
              </a:buClr>
              <a:buSzPct val="80000"/>
              <a:buFont typeface="Wingdings" pitchFamily="2" charset="2"/>
              <a:buNone/>
              <a:tabLst>
                <a:tab pos="55563" algn="l"/>
              </a:tabLst>
            </a:pPr>
            <a:r>
              <a:rPr lang="cs-CZ" sz="1200" b="1" dirty="0">
                <a:solidFill>
                  <a:srgbClr val="3961AC"/>
                </a:solidFill>
              </a:rPr>
              <a:t>Změny životního stylu</a:t>
            </a: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a:solidFill>
                  <a:srgbClr val="3961AC"/>
                </a:solidFill>
              </a:rPr>
              <a:t>Ukončení kouření</a:t>
            </a: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a:solidFill>
                  <a:srgbClr val="3961AC"/>
                </a:solidFill>
              </a:rPr>
              <a:t>Pravidelný pohyb</a:t>
            </a: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a:solidFill>
                  <a:srgbClr val="3961AC"/>
                </a:solidFill>
              </a:rPr>
              <a:t>Dieta</a:t>
            </a: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a:solidFill>
                  <a:srgbClr val="3961AC"/>
                </a:solidFill>
              </a:rPr>
              <a:t>Kontrola hmotnosti</a:t>
            </a: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a:solidFill>
                  <a:srgbClr val="3961AC"/>
                </a:solidFill>
              </a:rPr>
              <a:t>Psychosociální podpora</a:t>
            </a:r>
          </a:p>
        </p:txBody>
      </p:sp>
      <p:sp>
        <p:nvSpPr>
          <p:cNvPr id="10" name="Rounded Rectangle 9"/>
          <p:cNvSpPr/>
          <p:nvPr/>
        </p:nvSpPr>
        <p:spPr bwMode="auto">
          <a:xfrm>
            <a:off x="3412013" y="2522285"/>
            <a:ext cx="2700000" cy="1614639"/>
          </a:xfrm>
          <a:prstGeom prst="roundRect">
            <a:avLst/>
          </a:prstGeom>
          <a:solidFill>
            <a:schemeClr val="bg1"/>
          </a:solidFill>
          <a:ln w="19050" algn="ctr">
            <a:solidFill>
              <a:schemeClr val="bg2"/>
            </a:solidFill>
            <a:miter lim="800000"/>
            <a:headEnd/>
            <a:tailEnd/>
          </a:ln>
          <a:effectLst/>
          <a:scene3d>
            <a:camera prst="orthographicFront"/>
            <a:lightRig rig="threePt" dir="t"/>
          </a:scene3d>
          <a:sp3d>
            <a:bevelT w="165100" prst="coolSlant"/>
          </a:sp3d>
        </p:spPr>
        <p:txBody>
          <a:bodyPr lIns="72000" tIns="36000" rIns="72000" bIns="36000" anchor="t" anchorCtr="0">
            <a:noAutofit/>
          </a:bodyPr>
          <a:lstStyle/>
          <a:p>
            <a:pPr algn="ctr" defTabSz="914400" fontAlgn="base">
              <a:spcBef>
                <a:spcPct val="25000"/>
              </a:spcBef>
              <a:spcAft>
                <a:spcPct val="0"/>
              </a:spcAft>
              <a:buClr>
                <a:srgbClr val="726F69"/>
              </a:buClr>
              <a:buSzPct val="80000"/>
              <a:tabLst>
                <a:tab pos="55563" algn="l"/>
              </a:tabLst>
            </a:pPr>
            <a:r>
              <a:rPr lang="cs-CZ" sz="1200" b="1" dirty="0">
                <a:solidFill>
                  <a:srgbClr val="3961AC"/>
                </a:solidFill>
              </a:rPr>
              <a:t>Léčebné terapie</a:t>
            </a: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err="1">
                <a:solidFill>
                  <a:srgbClr val="3961AC"/>
                </a:solidFill>
              </a:rPr>
              <a:t>Hypolipidemika</a:t>
            </a:r>
            <a:r>
              <a:rPr lang="cs-CZ" sz="1200" b="1" dirty="0">
                <a:solidFill>
                  <a:srgbClr val="3961AC"/>
                </a:solidFill>
              </a:rPr>
              <a:t> – </a:t>
            </a:r>
            <a:r>
              <a:rPr lang="cs-CZ" sz="1200" b="1" dirty="0" err="1">
                <a:solidFill>
                  <a:srgbClr val="3961AC"/>
                </a:solidFill>
              </a:rPr>
              <a:t>statiny</a:t>
            </a:r>
            <a:r>
              <a:rPr lang="cs-CZ" sz="1200" b="1" dirty="0">
                <a:solidFill>
                  <a:srgbClr val="3961AC"/>
                </a:solidFill>
              </a:rPr>
              <a:t>, </a:t>
            </a:r>
            <a:r>
              <a:rPr lang="cs-CZ" sz="1200" b="1" dirty="0" err="1">
                <a:solidFill>
                  <a:srgbClr val="3961AC"/>
                </a:solidFill>
              </a:rPr>
              <a:t>ezetimib</a:t>
            </a:r>
            <a:r>
              <a:rPr lang="cs-CZ" sz="1200" b="1" dirty="0">
                <a:solidFill>
                  <a:srgbClr val="3961AC"/>
                </a:solidFill>
              </a:rPr>
              <a:t>, PCSK9i …</a:t>
            </a: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a:solidFill>
                  <a:srgbClr val="3961AC"/>
                </a:solidFill>
              </a:rPr>
              <a:t>Antihypertenzíva – </a:t>
            </a:r>
            <a:r>
              <a:rPr lang="cs-CZ" sz="1200" b="1" dirty="0" err="1">
                <a:solidFill>
                  <a:srgbClr val="3961AC"/>
                </a:solidFill>
              </a:rPr>
              <a:t>iACE</a:t>
            </a:r>
            <a:r>
              <a:rPr lang="cs-CZ" sz="1200" b="1" dirty="0">
                <a:solidFill>
                  <a:srgbClr val="3961AC"/>
                </a:solidFill>
              </a:rPr>
              <a:t>/</a:t>
            </a:r>
            <a:r>
              <a:rPr lang="cs-CZ" sz="1200" b="1" dirty="0" err="1">
                <a:solidFill>
                  <a:srgbClr val="3961AC"/>
                </a:solidFill>
              </a:rPr>
              <a:t>ARBs</a:t>
            </a:r>
            <a:endParaRPr lang="cs-CZ" sz="1200" b="1" dirty="0">
              <a:solidFill>
                <a:srgbClr val="3961AC"/>
              </a:solidFill>
            </a:endParaRP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err="1">
                <a:solidFill>
                  <a:srgbClr val="3961AC"/>
                </a:solidFill>
              </a:rPr>
              <a:t>Sacubitril-valsartan</a:t>
            </a:r>
            <a:endParaRPr lang="cs-CZ" sz="1200" b="1" dirty="0">
              <a:solidFill>
                <a:srgbClr val="3961AC"/>
              </a:solidFill>
            </a:endParaRPr>
          </a:p>
          <a:p>
            <a:pPr marL="87313" indent="-87313" defTabSz="914400" fontAlgn="base">
              <a:spcBef>
                <a:spcPct val="25000"/>
              </a:spcBef>
              <a:spcAft>
                <a:spcPct val="0"/>
              </a:spcAft>
              <a:buClr>
                <a:schemeClr val="tx2">
                  <a:lumMod val="60000"/>
                  <a:lumOff val="40000"/>
                </a:schemeClr>
              </a:buClr>
              <a:buSzPct val="80000"/>
              <a:buFont typeface="Arial" panose="020B0604020202020204" pitchFamily="34" charset="0"/>
              <a:buChar char="•"/>
              <a:tabLst>
                <a:tab pos="55563" algn="l"/>
              </a:tabLst>
            </a:pPr>
            <a:r>
              <a:rPr lang="cs-CZ" sz="1200" b="1" dirty="0" err="1">
                <a:solidFill>
                  <a:srgbClr val="3961AC"/>
                </a:solidFill>
              </a:rPr>
              <a:t>Antidiabetika</a:t>
            </a:r>
            <a:r>
              <a:rPr lang="cs-CZ" sz="1200" b="1" dirty="0">
                <a:solidFill>
                  <a:srgbClr val="3961AC"/>
                </a:solidFill>
              </a:rPr>
              <a:t> – </a:t>
            </a:r>
            <a:r>
              <a:rPr lang="cs-CZ" sz="1200" b="1" dirty="0" err="1">
                <a:solidFill>
                  <a:srgbClr val="3961AC"/>
                </a:solidFill>
              </a:rPr>
              <a:t>glifloziny</a:t>
            </a:r>
            <a:r>
              <a:rPr lang="cs-CZ" sz="1200" b="1" dirty="0">
                <a:solidFill>
                  <a:srgbClr val="3961AC"/>
                </a:solidFill>
              </a:rPr>
              <a:t>, </a:t>
            </a:r>
            <a:r>
              <a:rPr lang="cs-CZ" sz="1200" b="1" dirty="0" err="1">
                <a:solidFill>
                  <a:srgbClr val="3961AC"/>
                </a:solidFill>
              </a:rPr>
              <a:t>gliptiny</a:t>
            </a:r>
            <a:r>
              <a:rPr lang="cs-CZ" sz="1200" b="1" dirty="0">
                <a:solidFill>
                  <a:srgbClr val="3961AC"/>
                </a:solidFill>
              </a:rPr>
              <a:t>…</a:t>
            </a:r>
          </a:p>
          <a:p>
            <a:pPr marL="87313" indent="-87313" algn="ctr" defTabSz="914400" fontAlgn="base">
              <a:spcBef>
                <a:spcPct val="25000"/>
              </a:spcBef>
              <a:spcAft>
                <a:spcPct val="0"/>
              </a:spcAft>
              <a:buClr>
                <a:srgbClr val="726F69"/>
              </a:buClr>
              <a:buSzPct val="80000"/>
              <a:buFont typeface="Wingdings" pitchFamily="2" charset="2"/>
              <a:buNone/>
              <a:tabLst>
                <a:tab pos="55563" algn="l"/>
              </a:tabLst>
            </a:pPr>
            <a:endParaRPr lang="cs-CZ" sz="1200" dirty="0">
              <a:solidFill>
                <a:srgbClr val="3961AC"/>
              </a:solidFill>
            </a:endParaRPr>
          </a:p>
        </p:txBody>
      </p:sp>
      <p:sp>
        <p:nvSpPr>
          <p:cNvPr id="11" name="Rounded Rectangle 10"/>
          <p:cNvSpPr/>
          <p:nvPr/>
        </p:nvSpPr>
        <p:spPr bwMode="auto">
          <a:xfrm>
            <a:off x="6193175" y="1495936"/>
            <a:ext cx="2700000" cy="932263"/>
          </a:xfrm>
          <a:prstGeom prst="roundRect">
            <a:avLst/>
          </a:prstGeom>
          <a:solidFill>
            <a:schemeClr val="accent5">
              <a:lumMod val="60000"/>
              <a:lumOff val="40000"/>
            </a:schemeClr>
          </a:solidFill>
          <a:ln w="19050" algn="ctr">
            <a:solidFill>
              <a:srgbClr val="000000"/>
            </a:solidFill>
            <a:miter lim="800000"/>
            <a:headEnd/>
            <a:tailEnd/>
          </a:ln>
          <a:effectLst/>
          <a:scene3d>
            <a:camera prst="orthographicFront"/>
            <a:lightRig rig="threePt" dir="t"/>
          </a:scene3d>
          <a:sp3d>
            <a:bevelT w="165100" prst="coolSlant"/>
          </a:sp3d>
        </p:spPr>
        <p:txBody>
          <a:bodyPr lIns="72000" tIns="36000" rIns="72000" bIns="36000" anchor="ctr">
            <a:noAutofit/>
          </a:bodyPr>
          <a:lstStyle/>
          <a:p>
            <a:pPr algn="ctr" defTabSz="914400" fontAlgn="base">
              <a:spcBef>
                <a:spcPct val="25000"/>
              </a:spcBef>
              <a:spcAft>
                <a:spcPct val="0"/>
              </a:spcAft>
              <a:buClr>
                <a:srgbClr val="726F69"/>
              </a:buClr>
              <a:buSzPct val="80000"/>
              <a:buFont typeface="Wingdings" pitchFamily="2" charset="2"/>
              <a:buNone/>
              <a:tabLst>
                <a:tab pos="55563" algn="l"/>
              </a:tabLst>
            </a:pPr>
            <a:r>
              <a:rPr lang="cs-CZ" sz="1400" b="1" dirty="0">
                <a:solidFill>
                  <a:srgbClr val="C00000"/>
                </a:solidFill>
              </a:rPr>
              <a:t>Prevence </a:t>
            </a:r>
            <a:r>
              <a:rPr lang="cs-CZ" sz="1400" b="1" dirty="0" err="1">
                <a:solidFill>
                  <a:srgbClr val="C00000"/>
                </a:solidFill>
              </a:rPr>
              <a:t>aterotrombotických</a:t>
            </a:r>
            <a:r>
              <a:rPr lang="cs-CZ" sz="1400" b="1" dirty="0">
                <a:solidFill>
                  <a:srgbClr val="C00000"/>
                </a:solidFill>
              </a:rPr>
              <a:t> příhod</a:t>
            </a:r>
          </a:p>
        </p:txBody>
      </p:sp>
      <p:sp>
        <p:nvSpPr>
          <p:cNvPr id="12" name="Rounded Rectangle 11"/>
          <p:cNvSpPr/>
          <p:nvPr/>
        </p:nvSpPr>
        <p:spPr bwMode="auto">
          <a:xfrm>
            <a:off x="6193175" y="2548489"/>
            <a:ext cx="2700000" cy="1581040"/>
          </a:xfrm>
          <a:prstGeom prst="roundRect">
            <a:avLst/>
          </a:prstGeom>
          <a:solidFill>
            <a:schemeClr val="bg1"/>
          </a:solidFill>
          <a:ln w="19050" algn="ctr">
            <a:solidFill>
              <a:srgbClr val="000000"/>
            </a:solidFill>
            <a:miter lim="800000"/>
            <a:headEnd/>
            <a:tailEnd/>
          </a:ln>
          <a:effectLst/>
          <a:scene3d>
            <a:camera prst="orthographicFront"/>
            <a:lightRig rig="threePt" dir="t"/>
          </a:scene3d>
          <a:sp3d>
            <a:bevelT w="165100" prst="coolSlant"/>
          </a:sp3d>
        </p:spPr>
        <p:txBody>
          <a:bodyPr lIns="72000" tIns="36000" rIns="72000" bIns="36000" anchor="t" anchorCtr="0">
            <a:noAutofit/>
          </a:bodyPr>
          <a:lstStyle/>
          <a:p>
            <a:pPr algn="ctr" defTabSz="914400" fontAlgn="base">
              <a:spcBef>
                <a:spcPct val="25000"/>
              </a:spcBef>
              <a:spcAft>
                <a:spcPct val="0"/>
              </a:spcAft>
              <a:buClr>
                <a:srgbClr val="726F69"/>
              </a:buClr>
              <a:buSzPct val="80000"/>
              <a:buFont typeface="Wingdings" pitchFamily="2" charset="2"/>
              <a:buNone/>
              <a:tabLst>
                <a:tab pos="55563" algn="l"/>
              </a:tabLst>
            </a:pPr>
            <a:r>
              <a:rPr lang="cs-CZ" sz="1400" b="1" dirty="0">
                <a:solidFill>
                  <a:schemeClr val="tx2"/>
                </a:solidFill>
              </a:rPr>
              <a:t>Antitrombotická terapie</a:t>
            </a:r>
          </a:p>
          <a:p>
            <a:pPr algn="ctr" defTabSz="914400" fontAlgn="base">
              <a:spcBef>
                <a:spcPct val="25000"/>
              </a:spcBef>
              <a:spcAft>
                <a:spcPct val="0"/>
              </a:spcAft>
              <a:buClr>
                <a:srgbClr val="726F69"/>
              </a:buClr>
              <a:buSzPct val="80000"/>
              <a:buFont typeface="Wingdings" pitchFamily="2" charset="2"/>
              <a:buNone/>
              <a:tabLst>
                <a:tab pos="55563" algn="l"/>
              </a:tabLst>
            </a:pPr>
            <a:r>
              <a:rPr lang="cs-CZ" sz="1400" b="1" dirty="0" err="1">
                <a:solidFill>
                  <a:schemeClr val="tx2"/>
                </a:solidFill>
              </a:rPr>
              <a:t>Antiagregační</a:t>
            </a:r>
            <a:r>
              <a:rPr lang="cs-CZ" sz="1400" b="1" dirty="0">
                <a:solidFill>
                  <a:schemeClr val="tx2"/>
                </a:solidFill>
              </a:rPr>
              <a:t> </a:t>
            </a:r>
            <a:r>
              <a:rPr lang="cs-CZ" sz="1400" b="1" dirty="0" err="1">
                <a:solidFill>
                  <a:schemeClr val="tx2"/>
                </a:solidFill>
              </a:rPr>
              <a:t>monoterapie</a:t>
            </a:r>
            <a:r>
              <a:rPr lang="cs-CZ" sz="1400" b="1" dirty="0">
                <a:solidFill>
                  <a:schemeClr val="tx2"/>
                </a:solidFill>
              </a:rPr>
              <a:t> (ASA nebo </a:t>
            </a:r>
            <a:r>
              <a:rPr lang="cs-CZ" sz="1400" b="1" dirty="0" err="1">
                <a:solidFill>
                  <a:schemeClr val="tx2"/>
                </a:solidFill>
              </a:rPr>
              <a:t>clopidogrel</a:t>
            </a:r>
            <a:r>
              <a:rPr lang="cs-CZ" sz="1400" b="1" dirty="0">
                <a:solidFill>
                  <a:schemeClr val="tx2"/>
                </a:solidFill>
              </a:rPr>
              <a:t>)</a:t>
            </a:r>
          </a:p>
          <a:p>
            <a:pPr algn="ctr" defTabSz="914400" fontAlgn="base">
              <a:spcBef>
                <a:spcPct val="25000"/>
              </a:spcBef>
              <a:spcAft>
                <a:spcPct val="0"/>
              </a:spcAft>
              <a:buClr>
                <a:srgbClr val="726F69"/>
              </a:buClr>
              <a:buSzPct val="80000"/>
              <a:buFont typeface="Wingdings" pitchFamily="2" charset="2"/>
              <a:buNone/>
              <a:tabLst>
                <a:tab pos="55563" algn="l"/>
              </a:tabLst>
            </a:pPr>
            <a:r>
              <a:rPr lang="cs-CZ" sz="1400" b="1" dirty="0">
                <a:solidFill>
                  <a:srgbClr val="C00000"/>
                </a:solidFill>
              </a:rPr>
              <a:t>DAPT</a:t>
            </a:r>
            <a:r>
              <a:rPr lang="cs-CZ" sz="1400" b="1" dirty="0">
                <a:solidFill>
                  <a:schemeClr val="tx2"/>
                </a:solidFill>
              </a:rPr>
              <a:t> u pacientů po IM včetně prodloužené doby léčby</a:t>
            </a:r>
          </a:p>
          <a:p>
            <a:pPr algn="ctr" defTabSz="914400" fontAlgn="base">
              <a:spcBef>
                <a:spcPct val="25000"/>
              </a:spcBef>
              <a:spcAft>
                <a:spcPct val="0"/>
              </a:spcAft>
              <a:buClr>
                <a:srgbClr val="726F69"/>
              </a:buClr>
              <a:buSzPct val="80000"/>
              <a:buFont typeface="Wingdings" pitchFamily="2" charset="2"/>
              <a:buNone/>
              <a:tabLst>
                <a:tab pos="55563" algn="l"/>
              </a:tabLst>
            </a:pPr>
            <a:endParaRPr lang="cs-CZ" sz="1600" dirty="0">
              <a:solidFill>
                <a:srgbClr val="000000">
                  <a:lumMod val="65000"/>
                  <a:lumOff val="35000"/>
                </a:srgbClr>
              </a:solidFill>
            </a:endParaRPr>
          </a:p>
        </p:txBody>
      </p:sp>
    </p:spTree>
    <p:extLst>
      <p:ext uri="{BB962C8B-B14F-4D97-AF65-F5344CB8AC3E}">
        <p14:creationId xmlns:p14="http://schemas.microsoft.com/office/powerpoint/2010/main" val="153757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AA35C5-3146-46B1-AF37-1ACC1CB0F87B}"/>
              </a:ext>
            </a:extLst>
          </p:cNvPr>
          <p:cNvSpPr>
            <a:spLocks noGrp="1"/>
          </p:cNvSpPr>
          <p:nvPr>
            <p:ph type="title"/>
          </p:nvPr>
        </p:nvSpPr>
        <p:spPr/>
        <p:txBody>
          <a:bodyPr>
            <a:normAutofit fontScale="90000"/>
          </a:bodyPr>
          <a:lstStyle/>
          <a:p>
            <a:r>
              <a:rPr lang="cs-CZ"/>
              <a:t>Publikace a výsledky studie COMPASS</a:t>
            </a:r>
            <a:endParaRPr lang="cs-CZ" dirty="0"/>
          </a:p>
        </p:txBody>
      </p:sp>
      <p:sp>
        <p:nvSpPr>
          <p:cNvPr id="5" name="Zástupný text 4">
            <a:extLst>
              <a:ext uri="{FF2B5EF4-FFF2-40B4-BE49-F238E27FC236}">
                <a16:creationId xmlns:a16="http://schemas.microsoft.com/office/drawing/2014/main" id="{A3404E3A-158D-4C02-8E74-71D06220C796}"/>
              </a:ext>
            </a:extLst>
          </p:cNvPr>
          <p:cNvSpPr>
            <a:spLocks noGrp="1"/>
          </p:cNvSpPr>
          <p:nvPr>
            <p:ph type="body" sz="quarter" idx="15"/>
          </p:nvPr>
        </p:nvSpPr>
        <p:spPr/>
        <p:txBody>
          <a:bodyPr/>
          <a:lstStyle/>
          <a:p>
            <a:endParaRPr lang="cs-CZ"/>
          </a:p>
        </p:txBody>
      </p:sp>
      <p:pic>
        <p:nvPicPr>
          <p:cNvPr id="6" name="Zástupný obsah 8">
            <a:extLst>
              <a:ext uri="{FF2B5EF4-FFF2-40B4-BE49-F238E27FC236}">
                <a16:creationId xmlns:a16="http://schemas.microsoft.com/office/drawing/2014/main" id="{AFFF568E-986D-483E-A6A4-BA9A20ECFCF4}"/>
              </a:ext>
            </a:extLst>
          </p:cNvPr>
          <p:cNvPicPr>
            <a:picLocks noGrp="1" noChangeAspect="1"/>
          </p:cNvPicPr>
          <p:nvPr>
            <p:ph sz="quarter" idx="16"/>
          </p:nvPr>
        </p:nvPicPr>
        <p:blipFill rotWithShape="1">
          <a:blip r:embed="rId2"/>
          <a:srcRect l="663" r="1297" b="3114"/>
          <a:stretch/>
        </p:blipFill>
        <p:spPr>
          <a:xfrm>
            <a:off x="4389122" y="993775"/>
            <a:ext cx="4694366" cy="3591152"/>
          </a:xfrm>
          <a:prstGeom prst="rect">
            <a:avLst/>
          </a:prstGeom>
        </p:spPr>
      </p:pic>
      <p:pic>
        <p:nvPicPr>
          <p:cNvPr id="7" name="Zástupný obsah 5">
            <a:extLst>
              <a:ext uri="{FF2B5EF4-FFF2-40B4-BE49-F238E27FC236}">
                <a16:creationId xmlns:a16="http://schemas.microsoft.com/office/drawing/2014/main" id="{B22C8A9A-062D-492C-B3D8-F1809210A5C5}"/>
              </a:ext>
            </a:extLst>
          </p:cNvPr>
          <p:cNvPicPr>
            <a:picLocks noGrp="1" noChangeAspect="1"/>
          </p:cNvPicPr>
          <p:nvPr>
            <p:ph sz="quarter" idx="14"/>
          </p:nvPr>
        </p:nvPicPr>
        <p:blipFill>
          <a:blip r:embed="rId3"/>
          <a:stretch>
            <a:fillRect/>
          </a:stretch>
        </p:blipFill>
        <p:spPr>
          <a:xfrm>
            <a:off x="457199" y="993775"/>
            <a:ext cx="3474727" cy="36099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585816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B2F07B6E-59DB-41CF-A0CE-BEBD02EB77FA}"/>
              </a:ext>
            </a:extLst>
          </p:cNvPr>
          <p:cNvGraphicFramePr>
            <a:graphicFrameLocks/>
          </p:cNvGraphicFramePr>
          <p:nvPr/>
        </p:nvGraphicFramePr>
        <p:xfrm>
          <a:off x="578803" y="951734"/>
          <a:ext cx="8281988" cy="1887922"/>
        </p:xfrm>
        <a:graphic>
          <a:graphicData uri="http://schemas.openxmlformats.org/drawingml/2006/table">
            <a:tbl>
              <a:tblPr firstRow="1" bandRow="1">
                <a:tableStyleId>{9D7B26C5-4107-4FEC-AEDC-1716B250A1EF}</a:tableStyleId>
              </a:tblPr>
              <a:tblGrid>
                <a:gridCol w="6523903">
                  <a:extLst>
                    <a:ext uri="{9D8B030D-6E8A-4147-A177-3AD203B41FA5}">
                      <a16:colId xmlns:a16="http://schemas.microsoft.com/office/drawing/2014/main" val="935481796"/>
                    </a:ext>
                  </a:extLst>
                </a:gridCol>
                <a:gridCol w="1022985">
                  <a:extLst>
                    <a:ext uri="{9D8B030D-6E8A-4147-A177-3AD203B41FA5}">
                      <a16:colId xmlns:a16="http://schemas.microsoft.com/office/drawing/2014/main" val="1912046958"/>
                    </a:ext>
                  </a:extLst>
                </a:gridCol>
                <a:gridCol w="735100">
                  <a:extLst>
                    <a:ext uri="{9D8B030D-6E8A-4147-A177-3AD203B41FA5}">
                      <a16:colId xmlns:a16="http://schemas.microsoft.com/office/drawing/2014/main" val="2799863371"/>
                    </a:ext>
                  </a:extLst>
                </a:gridCol>
              </a:tblGrid>
              <a:tr h="565965">
                <a:tc>
                  <a:txBody>
                    <a:bodyPr/>
                    <a:lstStyle/>
                    <a:p>
                      <a:r>
                        <a:rPr lang="cs-CZ" sz="1200" dirty="0">
                          <a:solidFill>
                            <a:schemeClr val="tx1"/>
                          </a:solidFill>
                        </a:rPr>
                        <a:t>Doporučení</a:t>
                      </a:r>
                      <a:endParaRPr lang="en-GB" sz="1200" dirty="0">
                        <a:solidFill>
                          <a:schemeClr val="tx1"/>
                        </a:solidFill>
                      </a:endParaRPr>
                    </a:p>
                  </a:txBody>
                  <a:tcPr marL="91458" marR="91458" anchor="ctr">
                    <a:solidFill>
                      <a:schemeClr val="bg2"/>
                    </a:solidFill>
                  </a:tcPr>
                </a:tc>
                <a:tc>
                  <a:txBody>
                    <a:bodyPr/>
                    <a:lstStyle/>
                    <a:p>
                      <a:pPr algn="ctr"/>
                      <a:r>
                        <a:rPr lang="cs-CZ" sz="1200" dirty="0">
                          <a:solidFill>
                            <a:schemeClr val="tx1"/>
                          </a:solidFill>
                        </a:rPr>
                        <a:t>Třída</a:t>
                      </a:r>
                    </a:p>
                    <a:p>
                      <a:pPr algn="ctr"/>
                      <a:r>
                        <a:rPr lang="cs-CZ" sz="1200" dirty="0">
                          <a:solidFill>
                            <a:schemeClr val="tx1"/>
                          </a:solidFill>
                        </a:rPr>
                        <a:t>doporučení</a:t>
                      </a:r>
                      <a:endParaRPr lang="en-GB" sz="1200" dirty="0">
                        <a:solidFill>
                          <a:schemeClr val="tx1"/>
                        </a:solidFill>
                      </a:endParaRPr>
                    </a:p>
                  </a:txBody>
                  <a:tcPr marL="91458" marR="91458" anchor="ctr">
                    <a:solidFill>
                      <a:schemeClr val="bg2"/>
                    </a:solidFill>
                  </a:tcPr>
                </a:tc>
                <a:tc>
                  <a:txBody>
                    <a:bodyPr/>
                    <a:lstStyle/>
                    <a:p>
                      <a:pPr algn="ctr"/>
                      <a:r>
                        <a:rPr lang="cs-CZ" sz="1200" dirty="0">
                          <a:solidFill>
                            <a:schemeClr val="tx1"/>
                          </a:solidFill>
                        </a:rPr>
                        <a:t>Úroveň důkazů</a:t>
                      </a:r>
                      <a:endParaRPr lang="en-GB" sz="1200" dirty="0">
                        <a:solidFill>
                          <a:schemeClr val="tx1"/>
                        </a:solidFill>
                      </a:endParaRPr>
                    </a:p>
                  </a:txBody>
                  <a:tcPr marL="91458" marR="91458" anchor="ctr">
                    <a:solidFill>
                      <a:schemeClr val="bg2"/>
                    </a:solidFill>
                  </a:tcPr>
                </a:tc>
                <a:extLst>
                  <a:ext uri="{0D108BD9-81ED-4DB2-BD59-A6C34878D82A}">
                    <a16:rowId xmlns:a16="http://schemas.microsoft.com/office/drawing/2014/main" val="2646070708"/>
                  </a:ext>
                </a:extLst>
              </a:tr>
              <a:tr h="594287">
                <a:tc>
                  <a:txBody>
                    <a:bodyPr/>
                    <a:lstStyle/>
                    <a:p>
                      <a:r>
                        <a:rPr lang="cs-CZ" sz="1200" dirty="0"/>
                        <a:t>Přidání </a:t>
                      </a:r>
                      <a:r>
                        <a:rPr lang="cs-CZ" sz="1200" b="1" dirty="0"/>
                        <a:t>druhého antitrombotického léku </a:t>
                      </a:r>
                      <a:r>
                        <a:rPr lang="cs-CZ" sz="1200" dirty="0"/>
                        <a:t>k </a:t>
                      </a:r>
                      <a:r>
                        <a:rPr lang="cs-CZ" sz="1200" dirty="0" err="1"/>
                        <a:t>ASA</a:t>
                      </a:r>
                      <a:r>
                        <a:rPr lang="cs-CZ" sz="1200" dirty="0"/>
                        <a:t> pro dlouhodobou sekundární prevenci by mělo být zváženo u pacientů </a:t>
                      </a:r>
                      <a:r>
                        <a:rPr lang="cs-CZ" sz="1200" b="1" dirty="0"/>
                        <a:t>s vysokým rizikem ischemických příhod </a:t>
                      </a:r>
                      <a:r>
                        <a:rPr lang="cs-CZ" sz="1200" dirty="0"/>
                        <a:t>a bez vysokého rizika krvácení</a:t>
                      </a:r>
                      <a:endParaRPr lang="en-GB" sz="1200" dirty="0"/>
                    </a:p>
                  </a:txBody>
                  <a:tcPr anchor="ctr"/>
                </a:tc>
                <a:tc>
                  <a:txBody>
                    <a:bodyPr/>
                    <a:lstStyle/>
                    <a:p>
                      <a:pPr algn="ctr"/>
                      <a:r>
                        <a:rPr lang="en-GB" sz="1200" dirty="0" err="1"/>
                        <a:t>IIa</a:t>
                      </a:r>
                      <a:endParaRPr lang="en-GB" sz="1200" dirty="0"/>
                    </a:p>
                  </a:txBody>
                  <a:tcPr anchor="ctr">
                    <a:solidFill>
                      <a:srgbClr val="FFFF00">
                        <a:alpha val="69804"/>
                      </a:srgbClr>
                    </a:solidFill>
                  </a:tcPr>
                </a:tc>
                <a:tc>
                  <a:txBody>
                    <a:bodyPr/>
                    <a:lstStyle/>
                    <a:p>
                      <a:pPr algn="ctr"/>
                      <a:r>
                        <a:rPr lang="en-GB" sz="1200" dirty="0">
                          <a:solidFill>
                            <a:schemeClr val="bg1"/>
                          </a:solidFill>
                        </a:rPr>
                        <a:t>A</a:t>
                      </a:r>
                    </a:p>
                  </a:txBody>
                  <a:tcPr marL="91458" marR="91458" anchor="ctr">
                    <a:solidFill>
                      <a:srgbClr val="0070C0">
                        <a:alpha val="69804"/>
                      </a:srgbClr>
                    </a:solidFill>
                  </a:tcPr>
                </a:tc>
                <a:extLst>
                  <a:ext uri="{0D108BD9-81ED-4DB2-BD59-A6C34878D82A}">
                    <a16:rowId xmlns:a16="http://schemas.microsoft.com/office/drawing/2014/main" val="3283494643"/>
                  </a:ext>
                </a:extLst>
              </a:tr>
              <a:tr h="727670">
                <a:tc>
                  <a:txBody>
                    <a:bodyPr/>
                    <a:lstStyle/>
                    <a:p>
                      <a:r>
                        <a:rPr lang="cs-CZ" sz="1200" dirty="0"/>
                        <a:t>Přidání druhého antitrombotického léku k </a:t>
                      </a:r>
                      <a:r>
                        <a:rPr lang="cs-CZ" sz="1200" dirty="0" err="1"/>
                        <a:t>ASA</a:t>
                      </a:r>
                      <a:r>
                        <a:rPr lang="cs-CZ" sz="1200" dirty="0"/>
                        <a:t> pro dlouhodobou sekundární prevenci může být zváženo u pacientů s alespoň mírně zvýšeným rizikem ischemických příhod a bez vysokého rizika krvácení</a:t>
                      </a:r>
                      <a:endParaRPr lang="en-GB" sz="1200" dirty="0"/>
                    </a:p>
                  </a:txBody>
                  <a:tcPr anchor="ctr"/>
                </a:tc>
                <a:tc>
                  <a:txBody>
                    <a:bodyPr/>
                    <a:lstStyle/>
                    <a:p>
                      <a:pPr algn="ctr"/>
                      <a:r>
                        <a:rPr lang="en-GB" sz="1200" dirty="0"/>
                        <a:t>IIb</a:t>
                      </a:r>
                    </a:p>
                  </a:txBody>
                  <a:tcPr anchor="ctr">
                    <a:solidFill>
                      <a:srgbClr val="FFC000">
                        <a:alpha val="69804"/>
                      </a:srgbClr>
                    </a:solidFill>
                  </a:tcPr>
                </a:tc>
                <a:tc>
                  <a:txBody>
                    <a:bodyPr/>
                    <a:lstStyle/>
                    <a:p>
                      <a:pPr algn="ctr"/>
                      <a:r>
                        <a:rPr lang="en-GB" sz="1200" dirty="0">
                          <a:solidFill>
                            <a:schemeClr val="bg1"/>
                          </a:solidFill>
                        </a:rPr>
                        <a:t>A</a:t>
                      </a:r>
                    </a:p>
                  </a:txBody>
                  <a:tcPr marL="91458" marR="91458" anchor="ctr">
                    <a:solidFill>
                      <a:srgbClr val="0070C0">
                        <a:alpha val="69804"/>
                      </a:srgbClr>
                    </a:solidFill>
                  </a:tcPr>
                </a:tc>
                <a:extLst>
                  <a:ext uri="{0D108BD9-81ED-4DB2-BD59-A6C34878D82A}">
                    <a16:rowId xmlns:a16="http://schemas.microsoft.com/office/drawing/2014/main" val="2376975645"/>
                  </a:ext>
                </a:extLst>
              </a:tr>
            </a:tbl>
          </a:graphicData>
        </a:graphic>
      </p:graphicFrame>
      <p:sp>
        <p:nvSpPr>
          <p:cNvPr id="15" name="Nadpis 1">
            <a:extLst>
              <a:ext uri="{FF2B5EF4-FFF2-40B4-BE49-F238E27FC236}">
                <a16:creationId xmlns:a16="http://schemas.microsoft.com/office/drawing/2014/main" id="{233B3A04-84E8-440F-8888-0222EEBB40B5}"/>
              </a:ext>
            </a:extLst>
          </p:cNvPr>
          <p:cNvSpPr>
            <a:spLocks noGrp="1"/>
          </p:cNvSpPr>
          <p:nvPr>
            <p:ph type="title"/>
          </p:nvPr>
        </p:nvSpPr>
        <p:spPr>
          <a:xfrm>
            <a:off x="457200" y="285775"/>
            <a:ext cx="8280000" cy="457200"/>
          </a:xfrm>
        </p:spPr>
        <p:txBody>
          <a:bodyPr>
            <a:normAutofit fontScale="90000"/>
          </a:bodyPr>
          <a:lstStyle/>
          <a:p>
            <a:r>
              <a:rPr lang="cs-CZ" dirty="0"/>
              <a:t>Doporučené postupy pro management chronických koronárních syndromů (ESC 2019) </a:t>
            </a:r>
          </a:p>
        </p:txBody>
      </p:sp>
      <p:sp>
        <p:nvSpPr>
          <p:cNvPr id="5" name="Zástupný symbol pro text 4"/>
          <p:cNvSpPr>
            <a:spLocks noGrp="1"/>
          </p:cNvSpPr>
          <p:nvPr>
            <p:ph type="body" sz="quarter" idx="15"/>
          </p:nvPr>
        </p:nvSpPr>
        <p:spPr>
          <a:xfrm>
            <a:off x="0" y="4665599"/>
            <a:ext cx="5029195" cy="377429"/>
          </a:xfrm>
        </p:spPr>
        <p:txBody>
          <a:bodyPr/>
          <a:lstStyle/>
          <a:p>
            <a:r>
              <a:rPr lang="cs-CZ" sz="900" dirty="0"/>
              <a:t>ESC, Evropská kardiologická společnost; ICHS, ischemická choroba srdeční; IM, infarkt myokardu; PAD, onemocnění periferních tepen; CKD, chronické onemocnění ledvin; ASA, kyselina acetylsalicylová</a:t>
            </a:r>
          </a:p>
          <a:p>
            <a:r>
              <a:rPr lang="en-GB" sz="900" dirty="0" err="1"/>
              <a:t>Knuuti</a:t>
            </a:r>
            <a:r>
              <a:rPr lang="en-GB" sz="900" dirty="0"/>
              <a:t> J et al, </a:t>
            </a:r>
            <a:r>
              <a:rPr lang="en-GB" sz="900" dirty="0" err="1"/>
              <a:t>Eur</a:t>
            </a:r>
            <a:r>
              <a:rPr lang="en-GB" sz="900" dirty="0"/>
              <a:t> Heart J 2019; </a:t>
            </a:r>
            <a:r>
              <a:rPr lang="en-GB" sz="900" dirty="0" err="1"/>
              <a:t>doi</a:t>
            </a:r>
            <a:r>
              <a:rPr lang="en-GB" sz="900" dirty="0"/>
              <a:t>: 10.1093/</a:t>
            </a:r>
            <a:r>
              <a:rPr lang="en-GB" sz="900" dirty="0" err="1"/>
              <a:t>eurheartj</a:t>
            </a:r>
            <a:r>
              <a:rPr lang="en-GB" sz="900" dirty="0"/>
              <a:t>/ehz42</a:t>
            </a:r>
            <a:endParaRPr lang="cs-CZ" sz="900" dirty="0"/>
          </a:p>
        </p:txBody>
      </p:sp>
      <p:sp>
        <p:nvSpPr>
          <p:cNvPr id="14" name="Rectangle: Rounded Corners 18">
            <a:extLst>
              <a:ext uri="{FF2B5EF4-FFF2-40B4-BE49-F238E27FC236}">
                <a16:creationId xmlns:a16="http://schemas.microsoft.com/office/drawing/2014/main" id="{54544847-4300-4A95-B951-D7D9791394F0}"/>
              </a:ext>
            </a:extLst>
          </p:cNvPr>
          <p:cNvSpPr/>
          <p:nvPr/>
        </p:nvSpPr>
        <p:spPr bwMode="auto">
          <a:xfrm>
            <a:off x="4773461" y="2896939"/>
            <a:ext cx="4032000" cy="1674748"/>
          </a:xfrm>
          <a:prstGeom prst="roundRect">
            <a:avLst>
              <a:gd name="adj" fmla="val 10265"/>
            </a:avLst>
          </a:prstGeom>
          <a:solidFill>
            <a:srgbClr val="FFC000">
              <a:alpha val="60000"/>
            </a:srgbClr>
          </a:solidFill>
          <a:ln w="19050" algn="ctr">
            <a:noFill/>
            <a:miter lim="800000"/>
            <a:headEnd/>
            <a:tailEnd/>
          </a:ln>
          <a:effectLst/>
        </p:spPr>
        <p:txBody>
          <a:bodyPr wrap="square" lIns="72000" tIns="0" rIns="72000" bIns="0" rtlCol="0" anchor="ctr">
            <a:noAutofit/>
          </a:bodyPr>
          <a:lstStyle/>
          <a:p>
            <a:r>
              <a:rPr lang="cs-CZ" sz="1200" b="1" dirty="0"/>
              <a:t>Mírné riziko ischemie je definováno jako</a:t>
            </a:r>
            <a:r>
              <a:rPr lang="en-GB" sz="1200" b="1" dirty="0"/>
              <a:t>:</a:t>
            </a:r>
          </a:p>
          <a:p>
            <a:pPr marL="171450" indent="-171450">
              <a:buFont typeface="Arial" panose="020B0604020202020204" pitchFamily="34" charset="0"/>
              <a:buChar char="•"/>
            </a:pPr>
            <a:r>
              <a:rPr lang="cs-CZ" sz="1200" b="1" dirty="0"/>
              <a:t>Alespoň </a:t>
            </a:r>
            <a:r>
              <a:rPr lang="en-GB" sz="1200" b="1" dirty="0"/>
              <a:t>1</a:t>
            </a:r>
            <a:r>
              <a:rPr lang="cs-CZ" sz="1200" b="1" dirty="0"/>
              <a:t> </a:t>
            </a:r>
            <a:r>
              <a:rPr lang="cs-CZ" sz="1200" dirty="0"/>
              <a:t>z následujících</a:t>
            </a:r>
            <a:r>
              <a:rPr lang="cs-CZ" sz="1200" b="1" dirty="0"/>
              <a:t>:</a:t>
            </a:r>
            <a:endParaRPr lang="en-GB" sz="1200" dirty="0"/>
          </a:p>
          <a:p>
            <a:pPr marL="555495" lvl="1" indent="-171450">
              <a:spcBef>
                <a:spcPts val="200"/>
              </a:spcBef>
              <a:buFont typeface="Arial" panose="020B0604020202020204" pitchFamily="34" charset="0"/>
              <a:buChar char="•"/>
            </a:pPr>
            <a:r>
              <a:rPr lang="cs-CZ" sz="1100" dirty="0"/>
              <a:t>Postižení více cév</a:t>
            </a:r>
            <a:r>
              <a:rPr lang="en-GB" sz="1100" dirty="0"/>
              <a:t>/</a:t>
            </a:r>
            <a:r>
              <a:rPr lang="cs-CZ" sz="1100" dirty="0"/>
              <a:t>Difuzní ICHS</a:t>
            </a:r>
            <a:endParaRPr lang="en-GB" sz="1100" dirty="0"/>
          </a:p>
          <a:p>
            <a:pPr marL="555495" lvl="1" indent="-171450">
              <a:spcBef>
                <a:spcPts val="200"/>
              </a:spcBef>
              <a:buFont typeface="Arial" panose="020B0604020202020204" pitchFamily="34" charset="0"/>
              <a:buChar char="•"/>
            </a:pPr>
            <a:r>
              <a:rPr lang="en-GB" sz="1100" dirty="0"/>
              <a:t>Diabetes mellitus </a:t>
            </a:r>
            <a:r>
              <a:rPr lang="cs-CZ" sz="1100" dirty="0"/>
              <a:t>vyžadující medikaci</a:t>
            </a:r>
            <a:endParaRPr lang="en-GB" sz="1100" dirty="0"/>
          </a:p>
          <a:p>
            <a:pPr marL="555495" lvl="1" indent="-171450">
              <a:spcBef>
                <a:spcPts val="200"/>
              </a:spcBef>
              <a:buFont typeface="Arial" panose="020B0604020202020204" pitchFamily="34" charset="0"/>
              <a:buChar char="•"/>
            </a:pPr>
            <a:r>
              <a:rPr lang="cs-CZ" sz="1100" dirty="0"/>
              <a:t>Rekurentní IM</a:t>
            </a:r>
            <a:endParaRPr lang="en-GB" sz="1100" dirty="0"/>
          </a:p>
          <a:p>
            <a:pPr marL="555495" lvl="1" indent="-171450">
              <a:spcBef>
                <a:spcPts val="200"/>
              </a:spcBef>
              <a:buFont typeface="Arial" panose="020B0604020202020204" pitchFamily="34" charset="0"/>
              <a:buChar char="•"/>
            </a:pPr>
            <a:r>
              <a:rPr lang="cs-CZ" sz="1100" dirty="0"/>
              <a:t>Onemocnění periferních tepen (</a:t>
            </a:r>
            <a:r>
              <a:rPr lang="en-GB" sz="1100" dirty="0"/>
              <a:t>PAD</a:t>
            </a:r>
            <a:r>
              <a:rPr lang="cs-CZ" sz="1100" dirty="0"/>
              <a:t>)</a:t>
            </a:r>
            <a:endParaRPr lang="en-GB" sz="1100" dirty="0"/>
          </a:p>
          <a:p>
            <a:pPr marL="555495" lvl="1" indent="-171450">
              <a:spcBef>
                <a:spcPts val="200"/>
              </a:spcBef>
              <a:buFont typeface="Arial" panose="020B0604020202020204" pitchFamily="34" charset="0"/>
              <a:buChar char="•"/>
            </a:pPr>
            <a:r>
              <a:rPr lang="cs-CZ" sz="1100" dirty="0"/>
              <a:t>Srdeční selhání</a:t>
            </a:r>
            <a:endParaRPr lang="en-GB" sz="1100" dirty="0"/>
          </a:p>
          <a:p>
            <a:pPr marL="555495" lvl="1" indent="-171450">
              <a:spcBef>
                <a:spcPts val="200"/>
              </a:spcBef>
              <a:buFont typeface="Arial" panose="020B0604020202020204" pitchFamily="34" charset="0"/>
              <a:buChar char="•"/>
            </a:pPr>
            <a:r>
              <a:rPr lang="en-GB" sz="1100" dirty="0"/>
              <a:t>CKD </a:t>
            </a:r>
            <a:r>
              <a:rPr lang="cs-CZ" sz="1100" dirty="0"/>
              <a:t>s</a:t>
            </a:r>
            <a:r>
              <a:rPr lang="en-GB" sz="1100" dirty="0"/>
              <a:t> </a:t>
            </a:r>
            <a:r>
              <a:rPr lang="en-GB" sz="1100" dirty="0" err="1"/>
              <a:t>eGFR</a:t>
            </a:r>
            <a:r>
              <a:rPr lang="en-GB" sz="1100" dirty="0"/>
              <a:t> 15–59 ml/min/1.73 m</a:t>
            </a:r>
            <a:r>
              <a:rPr lang="en-GB" sz="1100" baseline="30000" dirty="0"/>
              <a:t>2</a:t>
            </a:r>
            <a:endParaRPr lang="en-GB" sz="1100" dirty="0"/>
          </a:p>
        </p:txBody>
      </p:sp>
      <p:sp>
        <p:nvSpPr>
          <p:cNvPr id="20" name="Rectangle: Rounded Corners 17">
            <a:extLst>
              <a:ext uri="{FF2B5EF4-FFF2-40B4-BE49-F238E27FC236}">
                <a16:creationId xmlns:a16="http://schemas.microsoft.com/office/drawing/2014/main" id="{C482B7D1-03E4-4582-B16F-08857C3E58C5}"/>
              </a:ext>
            </a:extLst>
          </p:cNvPr>
          <p:cNvSpPr/>
          <p:nvPr/>
        </p:nvSpPr>
        <p:spPr bwMode="auto">
          <a:xfrm>
            <a:off x="508574" y="2890011"/>
            <a:ext cx="4032000" cy="1550371"/>
          </a:xfrm>
          <a:prstGeom prst="roundRect">
            <a:avLst>
              <a:gd name="adj" fmla="val 10265"/>
            </a:avLst>
          </a:prstGeom>
          <a:solidFill>
            <a:srgbClr val="FFFF00">
              <a:alpha val="60000"/>
            </a:srgbClr>
          </a:solidFill>
          <a:ln w="19050" algn="ctr">
            <a:noFill/>
            <a:miter lim="800000"/>
            <a:headEnd/>
            <a:tailEnd/>
          </a:ln>
          <a:effectLst/>
        </p:spPr>
        <p:txBody>
          <a:bodyPr wrap="square" lIns="72000" tIns="0" rIns="72000" bIns="0" rtlCol="0" anchor="ctr">
            <a:noAutofit/>
          </a:bodyPr>
          <a:lstStyle/>
          <a:p>
            <a:r>
              <a:rPr lang="cs-CZ" sz="1200" b="1" dirty="0"/>
              <a:t>Vysoké riziko ischemie je definováno jako</a:t>
            </a:r>
            <a:r>
              <a:rPr lang="en-GB" sz="1200" b="1" dirty="0"/>
              <a:t>:</a:t>
            </a:r>
          </a:p>
          <a:p>
            <a:pPr marL="171450" indent="-171450">
              <a:buFont typeface="Arial" panose="020B0604020202020204" pitchFamily="34" charset="0"/>
              <a:buChar char="•"/>
            </a:pPr>
            <a:r>
              <a:rPr lang="en-GB" sz="1200" dirty="0" err="1"/>
              <a:t>Dif</a:t>
            </a:r>
            <a:r>
              <a:rPr lang="cs-CZ" sz="1200" dirty="0" err="1"/>
              <a:t>uzní</a:t>
            </a:r>
            <a:r>
              <a:rPr lang="cs-CZ" sz="1200" dirty="0"/>
              <a:t> ICHS s postižením více cév</a:t>
            </a:r>
            <a:r>
              <a:rPr lang="en-GB" sz="1200" b="1" dirty="0"/>
              <a:t> </a:t>
            </a:r>
            <a:r>
              <a:rPr lang="cs-CZ" sz="1200" b="1" dirty="0"/>
              <a:t>s alespoň 1 </a:t>
            </a:r>
            <a:r>
              <a:rPr lang="cs-CZ" sz="1200" dirty="0"/>
              <a:t>z následujících</a:t>
            </a:r>
            <a:r>
              <a:rPr lang="en-GB" sz="1200" dirty="0"/>
              <a:t>:</a:t>
            </a:r>
          </a:p>
          <a:p>
            <a:pPr marL="555495" lvl="1" indent="-171450">
              <a:buFont typeface="Arial" panose="020B0604020202020204" pitchFamily="34" charset="0"/>
              <a:buChar char="•"/>
            </a:pPr>
            <a:r>
              <a:rPr lang="en-GB" sz="1100" dirty="0"/>
              <a:t>Diabetes mellitus </a:t>
            </a:r>
            <a:r>
              <a:rPr lang="cs-CZ" sz="1100" dirty="0"/>
              <a:t>vyžadující medikaci</a:t>
            </a:r>
            <a:endParaRPr lang="en-GB" sz="1100" dirty="0"/>
          </a:p>
          <a:p>
            <a:pPr marL="555495" lvl="1" indent="-171450">
              <a:buFont typeface="Arial" panose="020B0604020202020204" pitchFamily="34" charset="0"/>
              <a:buChar char="•"/>
            </a:pPr>
            <a:r>
              <a:rPr lang="en-GB" sz="1100" dirty="0"/>
              <a:t>Re</a:t>
            </a:r>
            <a:r>
              <a:rPr lang="cs-CZ" sz="1100" dirty="0"/>
              <a:t>kurentní</a:t>
            </a:r>
            <a:r>
              <a:rPr lang="en-GB" sz="1100" dirty="0"/>
              <a:t> </a:t>
            </a:r>
            <a:r>
              <a:rPr lang="cs-CZ" sz="1100" dirty="0"/>
              <a:t>IM</a:t>
            </a:r>
            <a:endParaRPr lang="en-GB" sz="1100" dirty="0"/>
          </a:p>
          <a:p>
            <a:pPr marL="555495" lvl="1" indent="-171450">
              <a:buFont typeface="Arial" panose="020B0604020202020204" pitchFamily="34" charset="0"/>
              <a:buChar char="•"/>
            </a:pPr>
            <a:r>
              <a:rPr lang="cs-CZ" sz="1100" dirty="0"/>
              <a:t>Onemocnění periferních tepen (</a:t>
            </a:r>
            <a:r>
              <a:rPr lang="en-GB" sz="1100" dirty="0"/>
              <a:t>PAD</a:t>
            </a:r>
            <a:r>
              <a:rPr lang="cs-CZ" sz="1100" dirty="0"/>
              <a:t>)</a:t>
            </a:r>
            <a:endParaRPr lang="en-GB" sz="1100" dirty="0"/>
          </a:p>
          <a:p>
            <a:pPr marL="555495" lvl="1" indent="-171450">
              <a:buFont typeface="Arial" panose="020B0604020202020204" pitchFamily="34" charset="0"/>
              <a:buChar char="•"/>
            </a:pPr>
            <a:r>
              <a:rPr lang="en-GB" sz="1100" dirty="0"/>
              <a:t>CKD </a:t>
            </a:r>
            <a:r>
              <a:rPr lang="cs-CZ" sz="1100" dirty="0"/>
              <a:t>s</a:t>
            </a:r>
            <a:r>
              <a:rPr lang="en-GB" sz="1100" dirty="0"/>
              <a:t> </a:t>
            </a:r>
            <a:r>
              <a:rPr lang="en-GB" sz="1100" dirty="0" err="1"/>
              <a:t>eGFR</a:t>
            </a:r>
            <a:r>
              <a:rPr lang="en-GB" sz="1100" dirty="0"/>
              <a:t> 15–59 ml/min/1.73 m</a:t>
            </a:r>
            <a:r>
              <a:rPr lang="en-GB" sz="1100" baseline="30000" dirty="0"/>
              <a:t>2</a:t>
            </a:r>
            <a:endParaRPr lang="en-GB" sz="1600" dirty="0">
              <a:solidFill>
                <a:srgbClr val="000000">
                  <a:lumMod val="65000"/>
                  <a:lumOff val="35000"/>
                </a:srgbClr>
              </a:solidFill>
              <a:latin typeface="Arial"/>
            </a:endParaRPr>
          </a:p>
        </p:txBody>
      </p:sp>
    </p:spTree>
    <p:extLst>
      <p:ext uri="{BB962C8B-B14F-4D97-AF65-F5344CB8AC3E}">
        <p14:creationId xmlns:p14="http://schemas.microsoft.com/office/powerpoint/2010/main" val="4210886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183E5C8B-19DD-4B06-AB99-F922C2191AE0}"/>
              </a:ext>
            </a:extLst>
          </p:cNvPr>
          <p:cNvSpPr>
            <a:spLocks noGrp="1"/>
          </p:cNvSpPr>
          <p:nvPr>
            <p:ph type="title"/>
          </p:nvPr>
        </p:nvSpPr>
        <p:spPr/>
        <p:txBody>
          <a:bodyPr>
            <a:normAutofit fontScale="90000"/>
          </a:bodyPr>
          <a:lstStyle/>
          <a:p>
            <a:r>
              <a:rPr lang="cs-CZ"/>
              <a:t>3 typy pacientů</a:t>
            </a:r>
            <a:endParaRPr lang="cs-CZ" dirty="0"/>
          </a:p>
        </p:txBody>
      </p:sp>
      <p:pic>
        <p:nvPicPr>
          <p:cNvPr id="7" name="Zástupný symbol pro obsah 6">
            <a:extLst>
              <a:ext uri="{FF2B5EF4-FFF2-40B4-BE49-F238E27FC236}">
                <a16:creationId xmlns:a16="http://schemas.microsoft.com/office/drawing/2014/main" id="{7F6D549E-6D37-4C56-A99A-B42ECBC3D7FE}"/>
              </a:ext>
            </a:extLst>
          </p:cNvPr>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22952" t="27037" r="20418" b="27151"/>
          <a:stretch/>
        </p:blipFill>
        <p:spPr>
          <a:xfrm>
            <a:off x="1473699" y="993775"/>
            <a:ext cx="6247402" cy="3609975"/>
          </a:xfrm>
        </p:spPr>
      </p:pic>
      <p:sp>
        <p:nvSpPr>
          <p:cNvPr id="10" name="Zástupný symbol pro text 9"/>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2413991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t>Definice úhradových kritérií dvojité AT terapie </a:t>
            </a:r>
            <a:endParaRPr lang="cs-CZ" dirty="0"/>
          </a:p>
        </p:txBody>
      </p:sp>
      <p:sp>
        <p:nvSpPr>
          <p:cNvPr id="3" name="Zástupný symbol pro obsah 2"/>
          <p:cNvSpPr>
            <a:spLocks noGrp="1"/>
          </p:cNvSpPr>
          <p:nvPr>
            <p:ph sz="quarter" idx="14"/>
          </p:nvPr>
        </p:nvSpPr>
        <p:spPr/>
        <p:txBody>
          <a:bodyPr/>
          <a:lstStyle/>
          <a:p>
            <a:pPr marL="0" indent="0">
              <a:spcBef>
                <a:spcPts val="600"/>
              </a:spcBef>
              <a:buNone/>
            </a:pPr>
            <a:r>
              <a:rPr lang="cs-CZ" sz="1900" b="1" dirty="0"/>
              <a:t>I: Vlastní indikace</a:t>
            </a:r>
          </a:p>
          <a:p>
            <a:pPr marL="0" indent="0">
              <a:spcBef>
                <a:spcPts val="600"/>
              </a:spcBef>
              <a:buNone/>
            </a:pPr>
            <a:r>
              <a:rPr lang="cs-CZ" sz="1900" dirty="0" err="1">
                <a:solidFill>
                  <a:srgbClr val="C00000"/>
                </a:solidFill>
              </a:rPr>
              <a:t>Rivaroxaban</a:t>
            </a:r>
            <a:r>
              <a:rPr lang="cs-CZ" sz="1900" dirty="0">
                <a:solidFill>
                  <a:srgbClr val="C00000"/>
                </a:solidFill>
              </a:rPr>
              <a:t> 2,5 mg, podávaný 2 x denně společně s kyselinou acetylsalicylovou (100 mg), je hrazen u dospělých pacientů:</a:t>
            </a:r>
          </a:p>
          <a:p>
            <a:pPr>
              <a:spcBef>
                <a:spcPts val="600"/>
              </a:spcBef>
              <a:buFont typeface="+mj-lt"/>
              <a:buAutoNum type="arabicPeriod"/>
            </a:pPr>
            <a:r>
              <a:rPr lang="cs-CZ" sz="1900" dirty="0"/>
              <a:t>s anamnézou infarktu myokardu či mnohočetným postižením věnčitých tepen a zároveň onemocněním periferních tepen (včetně karotických tepen), které je definováno jako intervenční výkon na periferním cévním řečišti v minulosti či provedená končetinová amputace (ne z důvodu traumatu) nebo výskyt intermitentních klaudikací a významná periferní arteriální stenóza (50% a více) nebo předchozí </a:t>
            </a:r>
            <a:r>
              <a:rPr lang="cs-CZ" sz="1900" dirty="0" err="1"/>
              <a:t>revaskularizace</a:t>
            </a:r>
            <a:r>
              <a:rPr lang="cs-CZ" sz="1900" dirty="0"/>
              <a:t> a asymptomatická stenóza (50% a více) karotické tepny.</a:t>
            </a:r>
          </a:p>
          <a:p>
            <a:pPr>
              <a:spcBef>
                <a:spcPts val="600"/>
              </a:spcBef>
              <a:buFont typeface="+mj-lt"/>
              <a:buAutoNum type="arabicPeriod"/>
            </a:pPr>
            <a:r>
              <a:rPr lang="cs-CZ" sz="1900" dirty="0"/>
              <a:t>s anamnézou infarktu myokardu či mnohočetným postižením věnčitých tepen a zároveň s renální insuficiencí (</a:t>
            </a:r>
            <a:r>
              <a:rPr lang="cs-CZ" sz="1900" dirty="0" err="1"/>
              <a:t>eGFR</a:t>
            </a:r>
            <a:r>
              <a:rPr lang="cs-CZ" sz="1900" dirty="0"/>
              <a:t> méně než 60ml/min) či s přítomností diabetes mellitus</a:t>
            </a:r>
          </a:p>
        </p:txBody>
      </p:sp>
      <p:sp>
        <p:nvSpPr>
          <p:cNvPr id="4" name="Zástupný symbol pro text 3"/>
          <p:cNvSpPr>
            <a:spLocks noGrp="1"/>
          </p:cNvSpPr>
          <p:nvPr>
            <p:ph type="body" sz="quarter" idx="15"/>
          </p:nvPr>
        </p:nvSpPr>
        <p:spPr/>
        <p:txBody>
          <a:bodyPr/>
          <a:lstStyle/>
          <a:p>
            <a:r>
              <a:rPr lang="cs-CZ"/>
              <a:t>Od 1.11.2019</a:t>
            </a:r>
            <a:endParaRPr lang="cs-CZ" dirty="0"/>
          </a:p>
        </p:txBody>
      </p:sp>
    </p:spTree>
    <p:extLst>
      <p:ext uri="{BB962C8B-B14F-4D97-AF65-F5344CB8AC3E}">
        <p14:creationId xmlns:p14="http://schemas.microsoft.com/office/powerpoint/2010/main" val="3910438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9C79A-3BD2-43C2-AB08-CE5F3A0C5E67}"/>
              </a:ext>
            </a:extLst>
          </p:cNvPr>
          <p:cNvSpPr>
            <a:spLocks noGrp="1"/>
          </p:cNvSpPr>
          <p:nvPr>
            <p:ph type="title"/>
          </p:nvPr>
        </p:nvSpPr>
        <p:spPr/>
        <p:txBody>
          <a:bodyPr/>
          <a:lstStyle/>
          <a:p>
            <a:r>
              <a:rPr lang="cs-CZ" dirty="0"/>
              <a:t>IV: Srdeční selhání: Prevence CMP/TIA</a:t>
            </a:r>
            <a:br>
              <a:rPr lang="cs-CZ" dirty="0"/>
            </a:br>
            <a:r>
              <a:rPr lang="cs-CZ" dirty="0"/>
              <a:t>Zatím nehrazená indikace</a:t>
            </a:r>
          </a:p>
        </p:txBody>
      </p:sp>
    </p:spTree>
    <p:extLst>
      <p:ext uri="{BB962C8B-B14F-4D97-AF65-F5344CB8AC3E}">
        <p14:creationId xmlns:p14="http://schemas.microsoft.com/office/powerpoint/2010/main" val="365281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F8E43D-687F-4FF9-8BED-6C781FDFA79C}"/>
              </a:ext>
            </a:extLst>
          </p:cNvPr>
          <p:cNvSpPr>
            <a:spLocks noGrp="1"/>
          </p:cNvSpPr>
          <p:nvPr>
            <p:ph type="title"/>
          </p:nvPr>
        </p:nvSpPr>
        <p:spPr/>
        <p:txBody>
          <a:bodyPr/>
          <a:lstStyle/>
          <a:p>
            <a:r>
              <a:rPr lang="cs-CZ" dirty="0"/>
              <a:t>I: Základy fyziologie koagulace</a:t>
            </a:r>
          </a:p>
        </p:txBody>
      </p:sp>
    </p:spTree>
    <p:extLst>
      <p:ext uri="{BB962C8B-B14F-4D97-AF65-F5344CB8AC3E}">
        <p14:creationId xmlns:p14="http://schemas.microsoft.com/office/powerpoint/2010/main" val="4108194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DCF3FA-9A40-4C16-9470-DB3A6547FAC4}"/>
              </a:ext>
            </a:extLst>
          </p:cNvPr>
          <p:cNvSpPr>
            <a:spLocks noGrp="1"/>
          </p:cNvSpPr>
          <p:nvPr>
            <p:ph type="title"/>
          </p:nvPr>
        </p:nvSpPr>
        <p:spPr/>
        <p:txBody>
          <a:bodyPr>
            <a:normAutofit fontScale="90000"/>
          </a:bodyPr>
          <a:lstStyle/>
          <a:p>
            <a:r>
              <a:rPr lang="cs-CZ"/>
              <a:t>COMMANDER HF Trial</a:t>
            </a:r>
            <a:endParaRPr lang="cs-CZ" dirty="0"/>
          </a:p>
        </p:txBody>
      </p:sp>
      <p:pic>
        <p:nvPicPr>
          <p:cNvPr id="4098"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a:xfrm>
            <a:off x="1631153" y="993775"/>
            <a:ext cx="5932494" cy="3609975"/>
          </a:xfrm>
        </p:spPr>
      </p:pic>
      <p:sp>
        <p:nvSpPr>
          <p:cNvPr id="8" name="Zástupný text 7">
            <a:extLst>
              <a:ext uri="{FF2B5EF4-FFF2-40B4-BE49-F238E27FC236}">
                <a16:creationId xmlns:a16="http://schemas.microsoft.com/office/drawing/2014/main" id="{6BBDCB24-1497-41A9-9BA8-1D5562860D94}"/>
              </a:ext>
            </a:extLst>
          </p:cNvPr>
          <p:cNvSpPr>
            <a:spLocks noGrp="1"/>
          </p:cNvSpPr>
          <p:nvPr>
            <p:ph type="body" sz="quarter" idx="15"/>
          </p:nvPr>
        </p:nvSpPr>
        <p:spPr/>
        <p:txBody>
          <a:bodyPr/>
          <a:lstStyle/>
          <a:p>
            <a:r>
              <a:rPr lang="cs-CZ"/>
              <a:t>Mehra M.M. Eur Heart J 2019: 40:3593-3602.</a:t>
            </a:r>
            <a:endParaRPr lang="cs-CZ" dirty="0"/>
          </a:p>
        </p:txBody>
      </p:sp>
    </p:spTree>
    <p:extLst>
      <p:ext uri="{BB962C8B-B14F-4D97-AF65-F5344CB8AC3E}">
        <p14:creationId xmlns:p14="http://schemas.microsoft.com/office/powerpoint/2010/main" val="40329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996F8-E4C8-4AEA-91E2-85A3DA6B2B11}"/>
              </a:ext>
            </a:extLst>
          </p:cNvPr>
          <p:cNvSpPr>
            <a:spLocks noGrp="1"/>
          </p:cNvSpPr>
          <p:nvPr>
            <p:ph type="title"/>
          </p:nvPr>
        </p:nvSpPr>
        <p:spPr/>
        <p:txBody>
          <a:bodyPr>
            <a:normAutofit fontScale="90000"/>
          </a:bodyPr>
          <a:lstStyle/>
          <a:p>
            <a:r>
              <a:rPr lang="cs-CZ" dirty="0"/>
              <a:t>Distribuce pacientů se SS dle CHADS</a:t>
            </a:r>
            <a:r>
              <a:rPr lang="cs-CZ" baseline="-25000" dirty="0"/>
              <a:t>2</a:t>
            </a:r>
            <a:r>
              <a:rPr lang="cs-CZ" dirty="0"/>
              <a:t>DS</a:t>
            </a:r>
            <a:r>
              <a:rPr lang="cs-CZ" baseline="-25000" dirty="0"/>
              <a:t>2</a:t>
            </a:r>
            <a:r>
              <a:rPr lang="cs-CZ" dirty="0"/>
              <a:t>-VASc skóre</a:t>
            </a:r>
          </a:p>
        </p:txBody>
      </p:sp>
      <p:pic>
        <p:nvPicPr>
          <p:cNvPr id="512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1468437" y="1312862"/>
            <a:ext cx="6257925" cy="2971800"/>
          </a:xfrm>
        </p:spPr>
      </p:pic>
      <p:sp>
        <p:nvSpPr>
          <p:cNvPr id="3" name="Zástupný text 2">
            <a:extLst>
              <a:ext uri="{FF2B5EF4-FFF2-40B4-BE49-F238E27FC236}">
                <a16:creationId xmlns:a16="http://schemas.microsoft.com/office/drawing/2014/main" id="{AEA78853-7438-486D-A1BD-137B12499989}"/>
              </a:ext>
            </a:extLst>
          </p:cNvPr>
          <p:cNvSpPr>
            <a:spLocks noGrp="1"/>
          </p:cNvSpPr>
          <p:nvPr>
            <p:ph type="body" sz="quarter" idx="15"/>
          </p:nvPr>
        </p:nvSpPr>
        <p:spPr/>
        <p:txBody>
          <a:bodyPr/>
          <a:lstStyle/>
          <a:p>
            <a:r>
              <a:rPr lang="cs-CZ"/>
              <a:t>Mehra M.M. Eur Heart J 2019: 40:3593-3602.</a:t>
            </a:r>
            <a:endParaRPr lang="cs-CZ" dirty="0"/>
          </a:p>
        </p:txBody>
      </p:sp>
    </p:spTree>
    <p:extLst>
      <p:ext uri="{BB962C8B-B14F-4D97-AF65-F5344CB8AC3E}">
        <p14:creationId xmlns:p14="http://schemas.microsoft.com/office/powerpoint/2010/main" val="1285607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E9C0C6-B257-4734-983F-76A2A9D9D426}"/>
              </a:ext>
            </a:extLst>
          </p:cNvPr>
          <p:cNvSpPr>
            <a:spLocks noGrp="1"/>
          </p:cNvSpPr>
          <p:nvPr>
            <p:ph type="title"/>
          </p:nvPr>
        </p:nvSpPr>
        <p:spPr/>
        <p:txBody>
          <a:bodyPr>
            <a:normAutofit fontScale="90000"/>
          </a:bodyPr>
          <a:lstStyle/>
          <a:p>
            <a:r>
              <a:rPr lang="cs-CZ"/>
              <a:t>Primární neurologický endpoint</a:t>
            </a:r>
            <a:endParaRPr lang="cs-CZ"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973137" y="1122362"/>
            <a:ext cx="7248525" cy="3352800"/>
          </a:xfrm>
        </p:spPr>
      </p:pic>
      <p:sp>
        <p:nvSpPr>
          <p:cNvPr id="4" name="Zástupný text 3">
            <a:extLst>
              <a:ext uri="{FF2B5EF4-FFF2-40B4-BE49-F238E27FC236}">
                <a16:creationId xmlns:a16="http://schemas.microsoft.com/office/drawing/2014/main" id="{B9BA20F0-C5EB-48F2-B8DF-A568CD2B55BB}"/>
              </a:ext>
            </a:extLst>
          </p:cNvPr>
          <p:cNvSpPr>
            <a:spLocks noGrp="1"/>
          </p:cNvSpPr>
          <p:nvPr>
            <p:ph type="body" sz="quarter" idx="15"/>
          </p:nvPr>
        </p:nvSpPr>
        <p:spPr/>
        <p:txBody>
          <a:bodyPr/>
          <a:lstStyle/>
          <a:p>
            <a:r>
              <a:rPr lang="cs-CZ"/>
              <a:t>Mehra M.M. Eur Heart J 2019: 40:3593-3602.</a:t>
            </a:r>
            <a:endParaRPr lang="cs-CZ" dirty="0"/>
          </a:p>
        </p:txBody>
      </p:sp>
    </p:spTree>
    <p:extLst>
      <p:ext uri="{BB962C8B-B14F-4D97-AF65-F5344CB8AC3E}">
        <p14:creationId xmlns:p14="http://schemas.microsoft.com/office/powerpoint/2010/main" val="1259515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A082AE-3BDB-49D6-9E1C-0D5C77E447FD}"/>
              </a:ext>
            </a:extLst>
          </p:cNvPr>
          <p:cNvSpPr>
            <a:spLocks noGrp="1"/>
          </p:cNvSpPr>
          <p:nvPr>
            <p:ph type="title"/>
          </p:nvPr>
        </p:nvSpPr>
        <p:spPr/>
        <p:txBody>
          <a:bodyPr/>
          <a:lstStyle/>
          <a:p>
            <a:r>
              <a:rPr lang="cs-CZ" dirty="0"/>
              <a:t>V: Prevence TE komplikací </a:t>
            </a:r>
            <a:br>
              <a:rPr lang="cs-CZ" dirty="0"/>
            </a:br>
            <a:r>
              <a:rPr lang="cs-CZ" dirty="0"/>
              <a:t>u onkologických pacientů (CAT)</a:t>
            </a:r>
          </a:p>
        </p:txBody>
      </p:sp>
    </p:spTree>
    <p:extLst>
      <p:ext uri="{BB962C8B-B14F-4D97-AF65-F5344CB8AC3E}">
        <p14:creationId xmlns:p14="http://schemas.microsoft.com/office/powerpoint/2010/main" val="1477512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en-US" dirty="0"/>
              <a:t>CAT: Burden of Disease</a:t>
            </a:r>
            <a:endParaRPr lang="cs-CZ" dirty="0"/>
          </a:p>
        </p:txBody>
      </p:sp>
      <p:sp>
        <p:nvSpPr>
          <p:cNvPr id="6" name="Zástupný symbol pro text 5"/>
          <p:cNvSpPr>
            <a:spLocks noGrp="1"/>
          </p:cNvSpPr>
          <p:nvPr>
            <p:ph type="body" sz="quarter" idx="15"/>
          </p:nvPr>
        </p:nvSpPr>
        <p:spPr/>
        <p:txBody>
          <a:bodyPr/>
          <a:lstStyle/>
          <a:p>
            <a:r>
              <a:rPr lang="cs-CZ"/>
              <a:t>a. Khorana AA, et al. Blood. 2008;111:4902-4907; b. Khorana AA. Thromb Res. 2010;125:490-493.</a:t>
            </a:r>
            <a:endParaRPr lang="cs-CZ" dirty="0"/>
          </a:p>
        </p:txBody>
      </p:sp>
      <p:pic>
        <p:nvPicPr>
          <p:cNvPr id="10" name="Picture 2">
            <a:extLst>
              <a:ext uri="{FF2B5EF4-FFF2-40B4-BE49-F238E27FC236}">
                <a16:creationId xmlns:a16="http://schemas.microsoft.com/office/drawing/2014/main" id="{9EE8ACD3-39CA-456A-9EF0-9E0571438FC0}"/>
              </a:ext>
            </a:extLst>
          </p:cNvPr>
          <p:cNvPicPr>
            <a:picLocks noGrp="1"/>
          </p:cNvPicPr>
          <p:nvPr>
            <p:ph sz="quarter" idx="14"/>
          </p:nvPr>
        </p:nvPicPr>
        <p:blipFill rotWithShape="1">
          <a:blip r:embed="rId2"/>
          <a:srcRect l="3704" t="23921" r="8319" b="40523"/>
          <a:stretch/>
        </p:blipFill>
        <p:spPr>
          <a:xfrm>
            <a:off x="457200" y="1543813"/>
            <a:ext cx="8280400" cy="2509899"/>
          </a:xfrm>
          <a:prstGeom prst="rect">
            <a:avLst/>
          </a:prstGeom>
        </p:spPr>
      </p:pic>
    </p:spTree>
    <p:extLst>
      <p:ext uri="{BB962C8B-B14F-4D97-AF65-F5344CB8AC3E}">
        <p14:creationId xmlns:p14="http://schemas.microsoft.com/office/powerpoint/2010/main" val="385266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en-US" dirty="0"/>
              <a:t>Factors Linked to </a:t>
            </a:r>
            <a:r>
              <a:rPr lang="en-US" dirty="0" err="1"/>
              <a:t>Hypercoagulation</a:t>
            </a:r>
            <a:r>
              <a:rPr lang="en-US" dirty="0"/>
              <a:t> in Patients With Cancer</a:t>
            </a:r>
            <a:endParaRPr lang="cs-CZ" dirty="0"/>
          </a:p>
        </p:txBody>
      </p:sp>
      <p:pic>
        <p:nvPicPr>
          <p:cNvPr id="7" name="Picture 2">
            <a:extLst>
              <a:ext uri="{FF2B5EF4-FFF2-40B4-BE49-F238E27FC236}">
                <a16:creationId xmlns:a16="http://schemas.microsoft.com/office/drawing/2014/main" id="{96A238FC-9E5F-4167-95A3-59B8493078C4}"/>
              </a:ext>
            </a:extLst>
          </p:cNvPr>
          <p:cNvPicPr>
            <a:picLocks noGrp="1"/>
          </p:cNvPicPr>
          <p:nvPr>
            <p:ph sz="quarter" idx="14"/>
          </p:nvPr>
        </p:nvPicPr>
        <p:blipFill rotWithShape="1">
          <a:blip r:embed="rId2"/>
          <a:srcRect l="10809" t="19713" r="10787" b="5073"/>
          <a:stretch/>
        </p:blipFill>
        <p:spPr>
          <a:xfrm>
            <a:off x="2088678" y="993775"/>
            <a:ext cx="5017443" cy="3609975"/>
          </a:xfrm>
        </p:spPr>
      </p:pic>
      <p:sp>
        <p:nvSpPr>
          <p:cNvPr id="6" name="Zástupný symbol pro text 5"/>
          <p:cNvSpPr>
            <a:spLocks noGrp="1"/>
          </p:cNvSpPr>
          <p:nvPr>
            <p:ph type="body" sz="quarter" idx="15"/>
          </p:nvPr>
        </p:nvSpPr>
        <p:spPr/>
        <p:txBody>
          <a:bodyPr/>
          <a:lstStyle/>
          <a:p>
            <a:r>
              <a:rPr lang="cs-CZ"/>
              <a:t>Streiff MB. Clin Adv Hematol Oncol. 2013;11:349-357.</a:t>
            </a:r>
            <a:endParaRPr lang="cs-CZ" dirty="0"/>
          </a:p>
        </p:txBody>
      </p:sp>
    </p:spTree>
    <p:extLst>
      <p:ext uri="{BB962C8B-B14F-4D97-AF65-F5344CB8AC3E}">
        <p14:creationId xmlns:p14="http://schemas.microsoft.com/office/powerpoint/2010/main" val="2982753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en-US" dirty="0"/>
              <a:t>AVERT</a:t>
            </a:r>
            <a:br>
              <a:rPr lang="en-US" dirty="0"/>
            </a:br>
            <a:r>
              <a:rPr lang="en-US" i="1" dirty="0"/>
              <a:t>Study Design</a:t>
            </a:r>
            <a:endParaRPr lang="cs-CZ" dirty="0"/>
          </a:p>
        </p:txBody>
      </p:sp>
      <p:sp>
        <p:nvSpPr>
          <p:cNvPr id="6" name="Zástupný symbol pro text 5"/>
          <p:cNvSpPr>
            <a:spLocks noGrp="1"/>
          </p:cNvSpPr>
          <p:nvPr>
            <p:ph type="body" sz="quarter" idx="15"/>
          </p:nvPr>
        </p:nvSpPr>
        <p:spPr/>
        <p:txBody>
          <a:bodyPr/>
          <a:lstStyle/>
          <a:p>
            <a:r>
              <a:rPr lang="cs-CZ" dirty="0" err="1"/>
              <a:t>Kimpton</a:t>
            </a:r>
            <a:r>
              <a:rPr lang="cs-CZ" dirty="0"/>
              <a:t> M, et al. </a:t>
            </a:r>
            <a:r>
              <a:rPr lang="cs-CZ" dirty="0" err="1"/>
              <a:t>Thromb</a:t>
            </a:r>
            <a:r>
              <a:rPr lang="cs-CZ" dirty="0"/>
              <a:t> Res. 2018;164:S124-S129; </a:t>
            </a:r>
            <a:r>
              <a:rPr lang="cs-CZ" dirty="0" err="1"/>
              <a:t>Carrier</a:t>
            </a:r>
            <a:r>
              <a:rPr lang="cs-CZ" dirty="0"/>
              <a:t> M, et al. N </a:t>
            </a:r>
            <a:r>
              <a:rPr lang="cs-CZ" dirty="0" err="1"/>
              <a:t>Engl</a:t>
            </a:r>
            <a:r>
              <a:rPr lang="cs-CZ" dirty="0"/>
              <a:t> J Med. 2019;380:711-719.</a:t>
            </a:r>
          </a:p>
        </p:txBody>
      </p:sp>
      <p:pic>
        <p:nvPicPr>
          <p:cNvPr id="7" name="Picture 2">
            <a:extLst>
              <a:ext uri="{FF2B5EF4-FFF2-40B4-BE49-F238E27FC236}">
                <a16:creationId xmlns:a16="http://schemas.microsoft.com/office/drawing/2014/main" id="{0C09AA6D-1E57-42C7-96E4-EC2389326026}"/>
              </a:ext>
            </a:extLst>
          </p:cNvPr>
          <p:cNvPicPr>
            <a:picLocks noGrp="1"/>
          </p:cNvPicPr>
          <p:nvPr>
            <p:ph sz="quarter" idx="14"/>
          </p:nvPr>
        </p:nvPicPr>
        <p:blipFill rotWithShape="1">
          <a:blip r:embed="rId2"/>
          <a:srcRect l="4092" t="19834" r="1892" b="14525"/>
          <a:stretch/>
        </p:blipFill>
        <p:spPr>
          <a:xfrm>
            <a:off x="1150414" y="993775"/>
            <a:ext cx="6893972" cy="3609975"/>
          </a:xfrm>
          <a:prstGeom prst="rect">
            <a:avLst/>
          </a:prstGeom>
        </p:spPr>
      </p:pic>
    </p:spTree>
    <p:extLst>
      <p:ext uri="{BB962C8B-B14F-4D97-AF65-F5344CB8AC3E}">
        <p14:creationId xmlns:p14="http://schemas.microsoft.com/office/powerpoint/2010/main" val="3529240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en-US" dirty="0"/>
              <a:t>CASSINI</a:t>
            </a:r>
            <a:br>
              <a:rPr lang="en-US" dirty="0"/>
            </a:br>
            <a:r>
              <a:rPr lang="en-US" i="1" dirty="0"/>
              <a:t>Efficacy/Safety Outcome</a:t>
            </a:r>
            <a:r>
              <a:rPr lang="en-US" i="1" baseline="30000" dirty="0"/>
              <a:t>[a]</a:t>
            </a:r>
            <a:endParaRPr lang="cs-CZ" dirty="0"/>
          </a:p>
        </p:txBody>
      </p:sp>
      <p:sp>
        <p:nvSpPr>
          <p:cNvPr id="6" name="Zástupný symbol pro text 5"/>
          <p:cNvSpPr>
            <a:spLocks noGrp="1"/>
          </p:cNvSpPr>
          <p:nvPr>
            <p:ph type="body" sz="quarter" idx="15"/>
          </p:nvPr>
        </p:nvSpPr>
        <p:spPr>
          <a:xfrm>
            <a:off x="0" y="4665599"/>
            <a:ext cx="5029195" cy="377429"/>
          </a:xfrm>
        </p:spPr>
        <p:txBody>
          <a:bodyPr/>
          <a:lstStyle/>
          <a:p>
            <a:r>
              <a:rPr lang="en-US" sz="850" dirty="0"/>
              <a:t>*Primary efficacy endpoint was a composite of objectively confirmed proximal DVT in a lower limb, PE, symptomatic DVT in an upper limb or distal DVT in a lower limb, and death from VTE.</a:t>
            </a:r>
          </a:p>
          <a:p>
            <a:r>
              <a:rPr lang="en-US" sz="850" dirty="0"/>
              <a:t>a. Khorana AA, et al. N </a:t>
            </a:r>
            <a:r>
              <a:rPr lang="en-US" sz="850" dirty="0" err="1"/>
              <a:t>Engl</a:t>
            </a:r>
            <a:r>
              <a:rPr lang="en-US" sz="850" dirty="0"/>
              <a:t> J Med. 2019;380:720-728; b. Khorana AA, et al. Blood. 2018;132(</a:t>
            </a:r>
            <a:r>
              <a:rPr lang="en-US" sz="850" dirty="0" err="1"/>
              <a:t>suppl</a:t>
            </a:r>
            <a:r>
              <a:rPr lang="en-US" sz="850" dirty="0"/>
              <a:t> 1):LBA-1.</a:t>
            </a:r>
          </a:p>
        </p:txBody>
      </p:sp>
      <p:pic>
        <p:nvPicPr>
          <p:cNvPr id="7" name="Picture 2">
            <a:extLst>
              <a:ext uri="{FF2B5EF4-FFF2-40B4-BE49-F238E27FC236}">
                <a16:creationId xmlns:a16="http://schemas.microsoft.com/office/drawing/2014/main" id="{F8D4D766-E046-4ECE-9839-8C2AF2FCAA9A}"/>
              </a:ext>
            </a:extLst>
          </p:cNvPr>
          <p:cNvPicPr>
            <a:picLocks noGrp="1"/>
          </p:cNvPicPr>
          <p:nvPr>
            <p:ph sz="quarter" idx="14"/>
          </p:nvPr>
        </p:nvPicPr>
        <p:blipFill rotWithShape="1">
          <a:blip r:embed="rId2"/>
          <a:srcRect l="3311" t="25153" r="1205" b="24374"/>
          <a:stretch/>
        </p:blipFill>
        <p:spPr>
          <a:xfrm>
            <a:off x="457200" y="1157375"/>
            <a:ext cx="8280400" cy="3282774"/>
          </a:xfrm>
          <a:prstGeom prst="rect">
            <a:avLst/>
          </a:prstGeom>
        </p:spPr>
      </p:pic>
    </p:spTree>
    <p:extLst>
      <p:ext uri="{BB962C8B-B14F-4D97-AF65-F5344CB8AC3E}">
        <p14:creationId xmlns:p14="http://schemas.microsoft.com/office/powerpoint/2010/main" val="1705681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en-US" dirty="0"/>
              <a:t>Hokusai VTE Cancer</a:t>
            </a:r>
            <a:br>
              <a:rPr lang="en-US" dirty="0"/>
            </a:br>
            <a:r>
              <a:rPr lang="en-US" i="1" dirty="0"/>
              <a:t>Primary Outcome Components</a:t>
            </a:r>
            <a:endParaRPr lang="cs-CZ" dirty="0"/>
          </a:p>
        </p:txBody>
      </p:sp>
      <p:sp>
        <p:nvSpPr>
          <p:cNvPr id="6" name="Zástupný symbol pro text 5"/>
          <p:cNvSpPr>
            <a:spLocks noGrp="1"/>
          </p:cNvSpPr>
          <p:nvPr>
            <p:ph type="body" sz="quarter" idx="15"/>
          </p:nvPr>
        </p:nvSpPr>
        <p:spPr/>
        <p:txBody>
          <a:bodyPr/>
          <a:lstStyle/>
          <a:p>
            <a:r>
              <a:rPr lang="cs-CZ" dirty="0" err="1"/>
              <a:t>Raskob</a:t>
            </a:r>
            <a:r>
              <a:rPr lang="cs-CZ" dirty="0"/>
              <a:t> GE, et al. N </a:t>
            </a:r>
            <a:r>
              <a:rPr lang="cs-CZ" dirty="0" err="1"/>
              <a:t>Engl</a:t>
            </a:r>
            <a:r>
              <a:rPr lang="cs-CZ" dirty="0"/>
              <a:t> J Med. 2018;378:615-624.</a:t>
            </a:r>
          </a:p>
        </p:txBody>
      </p:sp>
      <p:pic>
        <p:nvPicPr>
          <p:cNvPr id="7" name="Picture 2">
            <a:extLst>
              <a:ext uri="{FF2B5EF4-FFF2-40B4-BE49-F238E27FC236}">
                <a16:creationId xmlns:a16="http://schemas.microsoft.com/office/drawing/2014/main" id="{01583353-E2C5-421C-B119-0C5C84A773C7}"/>
              </a:ext>
            </a:extLst>
          </p:cNvPr>
          <p:cNvPicPr>
            <a:picLocks noGrp="1"/>
          </p:cNvPicPr>
          <p:nvPr>
            <p:ph sz="quarter" idx="14"/>
          </p:nvPr>
        </p:nvPicPr>
        <p:blipFill rotWithShape="1">
          <a:blip r:embed="rId2"/>
          <a:srcRect l="12136" t="22326" r="8548" b="11121"/>
          <a:stretch/>
        </p:blipFill>
        <p:spPr>
          <a:xfrm>
            <a:off x="1729222" y="993775"/>
            <a:ext cx="5736355" cy="3609975"/>
          </a:xfrm>
          <a:prstGeom prst="rect">
            <a:avLst/>
          </a:prstGeom>
        </p:spPr>
      </p:pic>
    </p:spTree>
    <p:extLst>
      <p:ext uri="{BB962C8B-B14F-4D97-AF65-F5344CB8AC3E}">
        <p14:creationId xmlns:p14="http://schemas.microsoft.com/office/powerpoint/2010/main" val="428070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en-US" dirty="0"/>
              <a:t>ISTH Guidance: Primary Prevention (</a:t>
            </a:r>
            <a:r>
              <a:rPr lang="en-US" dirty="0" err="1"/>
              <a:t>cont</a:t>
            </a:r>
            <a:r>
              <a:rPr lang="en-US" dirty="0"/>
              <a:t>)</a:t>
            </a:r>
            <a:endParaRPr lang="cs-CZ" dirty="0"/>
          </a:p>
        </p:txBody>
      </p:sp>
      <p:sp>
        <p:nvSpPr>
          <p:cNvPr id="6" name="Zástupný symbol pro text 5"/>
          <p:cNvSpPr>
            <a:spLocks noGrp="1"/>
          </p:cNvSpPr>
          <p:nvPr>
            <p:ph type="body" sz="quarter" idx="15"/>
          </p:nvPr>
        </p:nvSpPr>
        <p:spPr/>
        <p:txBody>
          <a:bodyPr/>
          <a:lstStyle/>
          <a:p>
            <a:r>
              <a:rPr lang="en-US" dirty="0"/>
              <a:t>*Dose of </a:t>
            </a:r>
            <a:r>
              <a:rPr lang="en-US" dirty="0" err="1"/>
              <a:t>apixaban</a:t>
            </a:r>
            <a:r>
              <a:rPr lang="en-US" dirty="0"/>
              <a:t>, 2.5 mg twice daily; rivaroxaban, 10 mg daily.</a:t>
            </a:r>
          </a:p>
          <a:p>
            <a:r>
              <a:rPr lang="en-US" dirty="0"/>
              <a:t>Wang TF, et al. J </a:t>
            </a:r>
            <a:r>
              <a:rPr lang="en-US" dirty="0" err="1"/>
              <a:t>Thromb</a:t>
            </a:r>
            <a:r>
              <a:rPr lang="en-US" dirty="0"/>
              <a:t> </a:t>
            </a:r>
            <a:r>
              <a:rPr lang="en-US" dirty="0" err="1"/>
              <a:t>Haemost</a:t>
            </a:r>
            <a:r>
              <a:rPr lang="en-US" dirty="0"/>
              <a:t>. 2019;17:1772-1778.</a:t>
            </a:r>
          </a:p>
        </p:txBody>
      </p:sp>
      <p:pic>
        <p:nvPicPr>
          <p:cNvPr id="10" name="Picture 2">
            <a:extLst>
              <a:ext uri="{FF2B5EF4-FFF2-40B4-BE49-F238E27FC236}">
                <a16:creationId xmlns:a16="http://schemas.microsoft.com/office/drawing/2014/main" id="{89338AA7-9249-45DE-B399-4BF88F3F3BE7}"/>
              </a:ext>
            </a:extLst>
          </p:cNvPr>
          <p:cNvPicPr>
            <a:picLocks noGrp="1"/>
          </p:cNvPicPr>
          <p:nvPr>
            <p:ph sz="quarter" idx="14"/>
          </p:nvPr>
        </p:nvPicPr>
        <p:blipFill rotWithShape="1">
          <a:blip r:embed="rId2"/>
          <a:srcRect l="2940" t="21968" r="2815" b="13150"/>
          <a:stretch/>
        </p:blipFill>
        <p:spPr>
          <a:xfrm>
            <a:off x="1101597" y="993775"/>
            <a:ext cx="6991606" cy="3609975"/>
          </a:xfrm>
          <a:prstGeom prst="rect">
            <a:avLst/>
          </a:prstGeom>
        </p:spPr>
      </p:pic>
    </p:spTree>
    <p:extLst>
      <p:ext uri="{BB962C8B-B14F-4D97-AF65-F5344CB8AC3E}">
        <p14:creationId xmlns:p14="http://schemas.microsoft.com/office/powerpoint/2010/main" val="52411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B9A350-86EA-42D7-91FF-E291563FE66C}"/>
              </a:ext>
            </a:extLst>
          </p:cNvPr>
          <p:cNvSpPr>
            <a:spLocks noGrp="1"/>
          </p:cNvSpPr>
          <p:nvPr>
            <p:ph type="title"/>
          </p:nvPr>
        </p:nvSpPr>
        <p:spPr/>
        <p:txBody>
          <a:bodyPr>
            <a:normAutofit fontScale="90000"/>
          </a:bodyPr>
          <a:lstStyle/>
          <a:p>
            <a:r>
              <a:rPr lang="cs-CZ" dirty="0"/>
              <a:t>Koagulační kaskáda</a:t>
            </a:r>
          </a:p>
        </p:txBody>
      </p:sp>
      <p:sp>
        <p:nvSpPr>
          <p:cNvPr id="104" name="Zástupný symbol pro text 103"/>
          <p:cNvSpPr>
            <a:spLocks noGrp="1"/>
          </p:cNvSpPr>
          <p:nvPr>
            <p:ph type="body" sz="quarter" idx="15"/>
          </p:nvPr>
        </p:nvSpPr>
        <p:spPr/>
        <p:txBody>
          <a:bodyPr/>
          <a:lstStyle/>
          <a:p>
            <a:endParaRPr lang="cs-CZ"/>
          </a:p>
        </p:txBody>
      </p:sp>
      <p:grpSp>
        <p:nvGrpSpPr>
          <p:cNvPr id="105" name="Skupina 104"/>
          <p:cNvGrpSpPr/>
          <p:nvPr/>
        </p:nvGrpSpPr>
        <p:grpSpPr>
          <a:xfrm>
            <a:off x="928207" y="852658"/>
            <a:ext cx="7231157" cy="3707793"/>
            <a:chOff x="928207" y="852658"/>
            <a:chExt cx="7231157" cy="3707793"/>
          </a:xfrm>
        </p:grpSpPr>
        <p:sp>
          <p:nvSpPr>
            <p:cNvPr id="57" name="Obdélník 56"/>
            <p:cNvSpPr/>
            <p:nvPr/>
          </p:nvSpPr>
          <p:spPr>
            <a:xfrm>
              <a:off x="1779852" y="852658"/>
              <a:ext cx="1983644" cy="2230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cs-CZ" sz="1100" b="1">
                  <a:effectLst/>
                  <a:latin typeface="Arial Narrow"/>
                  <a:ea typeface="Calibri"/>
                  <a:cs typeface="Times New Roman"/>
                </a:rPr>
                <a:t>Vnitřní cesta</a:t>
              </a:r>
              <a:endParaRPr lang="cs-CZ" sz="1100">
                <a:effectLst/>
                <a:ea typeface="Calibri"/>
                <a:cs typeface="Times New Roman"/>
              </a:endParaRPr>
            </a:p>
          </p:txBody>
        </p:sp>
        <p:sp>
          <p:nvSpPr>
            <p:cNvPr id="58" name="Obdélník 57"/>
            <p:cNvSpPr/>
            <p:nvPr/>
          </p:nvSpPr>
          <p:spPr>
            <a:xfrm>
              <a:off x="4555690" y="864295"/>
              <a:ext cx="2177252" cy="2230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cs-CZ" sz="1100" b="1">
                  <a:effectLst/>
                  <a:latin typeface="Arial Narrow"/>
                  <a:ea typeface="Calibri"/>
                </a:rPr>
                <a:t>Zevní cesta</a:t>
              </a:r>
              <a:endParaRPr lang="cs-CZ" sz="1200">
                <a:effectLst/>
                <a:latin typeface="Times New Roman"/>
                <a:ea typeface="Times New Roman"/>
              </a:endParaRPr>
            </a:p>
          </p:txBody>
        </p:sp>
        <p:sp>
          <p:nvSpPr>
            <p:cNvPr id="59" name="Obdélník 58"/>
            <p:cNvSpPr/>
            <p:nvPr/>
          </p:nvSpPr>
          <p:spPr>
            <a:xfrm>
              <a:off x="5707136" y="1915232"/>
              <a:ext cx="1690824" cy="22308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5000"/>
                </a:lnSpc>
                <a:spcAft>
                  <a:spcPts val="800"/>
                </a:spcAft>
              </a:pPr>
              <a:r>
                <a:rPr lang="cs-CZ" sz="1100" b="1">
                  <a:effectLst/>
                  <a:latin typeface="Arial Narrow"/>
                  <a:ea typeface="Calibri"/>
                </a:rPr>
                <a:t>Společná cesta</a:t>
              </a:r>
              <a:endParaRPr lang="cs-CZ" sz="1200">
                <a:effectLst/>
                <a:latin typeface="Times New Roman"/>
                <a:ea typeface="Times New Roman"/>
              </a:endParaRPr>
            </a:p>
          </p:txBody>
        </p:sp>
        <p:sp>
          <p:nvSpPr>
            <p:cNvPr id="60" name="Obdélník 59"/>
            <p:cNvSpPr/>
            <p:nvPr/>
          </p:nvSpPr>
          <p:spPr>
            <a:xfrm>
              <a:off x="1954772" y="1196446"/>
              <a:ext cx="842064" cy="3453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cs-CZ" sz="1100" b="1">
                  <a:effectLst/>
                  <a:latin typeface="Arial Narrow"/>
                  <a:ea typeface="Calibri"/>
                </a:rPr>
                <a:t>„aktivace kontaktem“</a:t>
              </a:r>
              <a:endParaRPr lang="cs-CZ" sz="1200">
                <a:effectLst/>
                <a:latin typeface="Times New Roman"/>
                <a:ea typeface="Times New Roman"/>
              </a:endParaRPr>
            </a:p>
          </p:txBody>
        </p:sp>
        <p:cxnSp>
          <p:nvCxnSpPr>
            <p:cNvPr id="61" name="Přímá spojnice se šipkou 60"/>
            <p:cNvCxnSpPr/>
            <p:nvPr/>
          </p:nvCxnSpPr>
          <p:spPr>
            <a:xfrm>
              <a:off x="2327002" y="1863976"/>
              <a:ext cx="0" cy="634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Přímá spojnice se šipkou 61"/>
            <p:cNvCxnSpPr/>
            <p:nvPr/>
          </p:nvCxnSpPr>
          <p:spPr>
            <a:xfrm>
              <a:off x="2530144" y="2673747"/>
              <a:ext cx="7366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Rectangle 24"/>
            <p:cNvSpPr>
              <a:spLocks noChangeArrowheads="1"/>
            </p:cNvSpPr>
            <p:nvPr/>
          </p:nvSpPr>
          <p:spPr bwMode="auto">
            <a:xfrm>
              <a:off x="2176599" y="1612867"/>
              <a:ext cx="326369" cy="22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7000"/>
                </a:lnSpc>
                <a:spcAft>
                  <a:spcPts val="800"/>
                </a:spcAft>
              </a:pPr>
              <a:r>
                <a:rPr lang="en-US" sz="1400" b="1">
                  <a:effectLst/>
                  <a:latin typeface="Calibri"/>
                  <a:ea typeface="Calibri"/>
                  <a:cs typeface="Times New Roman"/>
                </a:rPr>
                <a:t>XI</a:t>
              </a:r>
              <a:endParaRPr lang="cs-CZ" sz="1100">
                <a:effectLst/>
                <a:latin typeface="Calibri"/>
                <a:ea typeface="Calibri"/>
                <a:cs typeface="Times New Roman"/>
              </a:endParaRPr>
            </a:p>
          </p:txBody>
        </p:sp>
        <p:sp>
          <p:nvSpPr>
            <p:cNvPr id="64" name="Rectangle 24"/>
            <p:cNvSpPr>
              <a:spLocks noChangeArrowheads="1"/>
            </p:cNvSpPr>
            <p:nvPr/>
          </p:nvSpPr>
          <p:spPr bwMode="auto">
            <a:xfrm>
              <a:off x="1859263" y="1999543"/>
              <a:ext cx="461624" cy="22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6000"/>
                </a:lnSpc>
                <a:spcAft>
                  <a:spcPts val="800"/>
                </a:spcAft>
              </a:pPr>
              <a:r>
                <a:rPr lang="en-US" sz="1400" b="1">
                  <a:effectLst/>
                  <a:latin typeface="Calibri"/>
                  <a:ea typeface="Calibri"/>
                </a:rPr>
                <a:t>XIIa</a:t>
              </a:r>
              <a:endParaRPr lang="cs-CZ" sz="1200">
                <a:effectLst/>
                <a:latin typeface="Times New Roman"/>
                <a:ea typeface="Times New Roman"/>
              </a:endParaRPr>
            </a:p>
          </p:txBody>
        </p:sp>
        <p:sp>
          <p:nvSpPr>
            <p:cNvPr id="65" name="Rectangle 24"/>
            <p:cNvSpPr>
              <a:spLocks noChangeArrowheads="1"/>
            </p:cNvSpPr>
            <p:nvPr/>
          </p:nvSpPr>
          <p:spPr bwMode="auto">
            <a:xfrm>
              <a:off x="2094192" y="2544855"/>
              <a:ext cx="414634" cy="22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en-US" sz="1400" b="1">
                  <a:effectLst/>
                  <a:latin typeface="Calibri"/>
                  <a:ea typeface="Calibri"/>
                </a:rPr>
                <a:t>XIa</a:t>
              </a:r>
              <a:endParaRPr lang="cs-CZ" sz="1200">
                <a:effectLst/>
                <a:latin typeface="Times New Roman"/>
                <a:ea typeface="Times New Roman"/>
              </a:endParaRPr>
            </a:p>
          </p:txBody>
        </p:sp>
        <p:sp>
          <p:nvSpPr>
            <p:cNvPr id="66" name="Rectangle 24"/>
            <p:cNvSpPr>
              <a:spLocks noChangeArrowheads="1"/>
            </p:cNvSpPr>
            <p:nvPr/>
          </p:nvSpPr>
          <p:spPr bwMode="auto">
            <a:xfrm>
              <a:off x="2349347" y="1989628"/>
              <a:ext cx="958829" cy="37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spcAft>
                  <a:spcPts val="0"/>
                </a:spcAft>
              </a:pPr>
              <a:r>
                <a:rPr lang="en-US" sz="900" b="1">
                  <a:effectLst/>
                  <a:latin typeface="Calibri"/>
                  <a:ea typeface="Calibri"/>
                </a:rPr>
                <a:t>Prekallikrein</a:t>
              </a:r>
              <a:endParaRPr lang="cs-CZ" sz="1200">
                <a:effectLst/>
                <a:latin typeface="Times New Roman"/>
                <a:ea typeface="Times New Roman"/>
              </a:endParaRPr>
            </a:p>
            <a:p>
              <a:pPr>
                <a:spcAft>
                  <a:spcPts val="0"/>
                </a:spcAft>
              </a:pPr>
              <a:r>
                <a:rPr lang="en-US" sz="900" b="1">
                  <a:effectLst/>
                  <a:latin typeface="Calibri"/>
                  <a:ea typeface="Calibri"/>
                </a:rPr>
                <a:t>HMW Kininogen</a:t>
              </a:r>
              <a:endParaRPr lang="cs-CZ" sz="1200">
                <a:effectLst/>
                <a:latin typeface="Times New Roman"/>
                <a:ea typeface="Times New Roman"/>
              </a:endParaRPr>
            </a:p>
          </p:txBody>
        </p:sp>
        <p:cxnSp>
          <p:nvCxnSpPr>
            <p:cNvPr id="67" name="Přímá spojnice se šipkou 66"/>
            <p:cNvCxnSpPr/>
            <p:nvPr/>
          </p:nvCxnSpPr>
          <p:spPr>
            <a:xfrm>
              <a:off x="3351368" y="1374912"/>
              <a:ext cx="0" cy="1515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angle 24"/>
            <p:cNvSpPr>
              <a:spLocks noChangeArrowheads="1"/>
            </p:cNvSpPr>
            <p:nvPr/>
          </p:nvSpPr>
          <p:spPr bwMode="auto">
            <a:xfrm>
              <a:off x="3179902" y="1133983"/>
              <a:ext cx="326369" cy="22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6000"/>
                </a:lnSpc>
                <a:spcAft>
                  <a:spcPts val="800"/>
                </a:spcAft>
              </a:pPr>
              <a:r>
                <a:rPr lang="en-US" sz="1400" b="1">
                  <a:effectLst/>
                  <a:latin typeface="Calibri"/>
                  <a:ea typeface="Calibri"/>
                </a:rPr>
                <a:t>IX</a:t>
              </a:r>
              <a:endParaRPr lang="cs-CZ" sz="1200">
                <a:effectLst/>
                <a:latin typeface="Times New Roman"/>
                <a:ea typeface="Times New Roman"/>
              </a:endParaRPr>
            </a:p>
          </p:txBody>
        </p:sp>
        <p:sp>
          <p:nvSpPr>
            <p:cNvPr id="69" name="Rectangle 24"/>
            <p:cNvSpPr>
              <a:spLocks noChangeArrowheads="1"/>
            </p:cNvSpPr>
            <p:nvPr/>
          </p:nvSpPr>
          <p:spPr bwMode="auto">
            <a:xfrm>
              <a:off x="3179804" y="2914181"/>
              <a:ext cx="414634" cy="22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en-US" sz="1400" b="1">
                  <a:effectLst/>
                  <a:latin typeface="Calibri"/>
                  <a:ea typeface="Calibri"/>
                </a:rPr>
                <a:t>IXa</a:t>
              </a:r>
              <a:endParaRPr lang="cs-CZ" sz="1200">
                <a:effectLst/>
                <a:latin typeface="Times New Roman"/>
                <a:ea typeface="Times New Roman"/>
              </a:endParaRPr>
            </a:p>
          </p:txBody>
        </p:sp>
        <p:sp>
          <p:nvSpPr>
            <p:cNvPr id="70" name="Rectangle 24"/>
            <p:cNvSpPr>
              <a:spLocks noChangeArrowheads="1"/>
            </p:cNvSpPr>
            <p:nvPr/>
          </p:nvSpPr>
          <p:spPr bwMode="auto">
            <a:xfrm>
              <a:off x="3351402" y="1949969"/>
              <a:ext cx="412094" cy="22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100">
                  <a:effectLst/>
                  <a:latin typeface="Calibri"/>
                  <a:ea typeface="Calibri"/>
                </a:rPr>
                <a:t>Ca</a:t>
              </a:r>
              <a:r>
                <a:rPr lang="cs-CZ" sz="1100" baseline="30000">
                  <a:effectLst/>
                  <a:latin typeface="Calibri"/>
                  <a:ea typeface="Calibri"/>
                </a:rPr>
                <a:t>2+</a:t>
              </a:r>
              <a:endParaRPr lang="cs-CZ" sz="1200">
                <a:effectLst/>
                <a:latin typeface="Times New Roman"/>
                <a:ea typeface="Times New Roman"/>
              </a:endParaRPr>
            </a:p>
          </p:txBody>
        </p:sp>
        <p:sp>
          <p:nvSpPr>
            <p:cNvPr id="71" name="Rectangle 24"/>
            <p:cNvSpPr>
              <a:spLocks noChangeArrowheads="1"/>
            </p:cNvSpPr>
            <p:nvPr/>
          </p:nvSpPr>
          <p:spPr bwMode="auto">
            <a:xfrm>
              <a:off x="3989946" y="1508761"/>
              <a:ext cx="692764" cy="22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en-US" sz="1400" b="1">
                  <a:effectLst/>
                  <a:latin typeface="Calibri"/>
                  <a:ea typeface="Calibri"/>
                </a:rPr>
                <a:t>TF-VIIa</a:t>
              </a:r>
              <a:endParaRPr lang="cs-CZ" sz="1200">
                <a:effectLst/>
                <a:latin typeface="Times New Roman"/>
                <a:ea typeface="Times New Roman"/>
              </a:endParaRPr>
            </a:p>
          </p:txBody>
        </p:sp>
        <p:cxnSp>
          <p:nvCxnSpPr>
            <p:cNvPr id="72" name="Přímá spojnice se šipkou 71"/>
            <p:cNvCxnSpPr/>
            <p:nvPr/>
          </p:nvCxnSpPr>
          <p:spPr>
            <a:xfrm>
              <a:off x="4301665" y="1721929"/>
              <a:ext cx="0" cy="424618"/>
            </a:xfrm>
            <a:prstGeom prst="straightConnector1">
              <a:avLst/>
            </a:prstGeom>
            <a:ln>
              <a:tailEnd type="none"/>
            </a:ln>
          </p:spPr>
          <p:style>
            <a:lnRef idx="1">
              <a:schemeClr val="dk1"/>
            </a:lnRef>
            <a:fillRef idx="0">
              <a:schemeClr val="dk1"/>
            </a:fillRef>
            <a:effectRef idx="0">
              <a:schemeClr val="dk1"/>
            </a:effectRef>
            <a:fontRef idx="minor">
              <a:schemeClr val="tx1"/>
            </a:fontRef>
          </p:style>
        </p:cxnSp>
        <p:cxnSp>
          <p:nvCxnSpPr>
            <p:cNvPr id="73" name="Přímá spojnice se šipkou 72"/>
            <p:cNvCxnSpPr/>
            <p:nvPr/>
          </p:nvCxnSpPr>
          <p:spPr>
            <a:xfrm flipH="1">
              <a:off x="3444486" y="2146547"/>
              <a:ext cx="857005" cy="560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Přímá spojnice se šipkou 73"/>
            <p:cNvCxnSpPr/>
            <p:nvPr/>
          </p:nvCxnSpPr>
          <p:spPr>
            <a:xfrm>
              <a:off x="4301493" y="2146547"/>
              <a:ext cx="794109" cy="5552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Přímá spojnice se šipkou 74"/>
            <p:cNvCxnSpPr/>
            <p:nvPr/>
          </p:nvCxnSpPr>
          <p:spPr>
            <a:xfrm>
              <a:off x="3676459" y="3028926"/>
              <a:ext cx="11542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6" name="Přímá spojnice se šipkou 75"/>
            <p:cNvCxnSpPr/>
            <p:nvPr/>
          </p:nvCxnSpPr>
          <p:spPr>
            <a:xfrm>
              <a:off x="5197533" y="1668885"/>
              <a:ext cx="0" cy="1514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Rectangle 24"/>
            <p:cNvSpPr>
              <a:spLocks noChangeArrowheads="1"/>
            </p:cNvSpPr>
            <p:nvPr/>
          </p:nvSpPr>
          <p:spPr bwMode="auto">
            <a:xfrm>
              <a:off x="3570327" y="2672567"/>
              <a:ext cx="1250294" cy="38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200" b="1">
                  <a:effectLst/>
                  <a:latin typeface="Calibri"/>
                  <a:ea typeface="Calibri"/>
                </a:rPr>
                <a:t>trombocyty, Ca</a:t>
              </a:r>
              <a:r>
                <a:rPr lang="cs-CZ" sz="1200" b="1" baseline="30000">
                  <a:effectLst/>
                  <a:latin typeface="Calibri"/>
                  <a:ea typeface="Calibri"/>
                </a:rPr>
                <a:t>2+</a:t>
              </a:r>
              <a:endParaRPr lang="cs-CZ" sz="1200">
                <a:effectLst/>
                <a:latin typeface="Times New Roman"/>
                <a:ea typeface="Times New Roman"/>
              </a:endParaRPr>
            </a:p>
          </p:txBody>
        </p:sp>
        <p:sp>
          <p:nvSpPr>
            <p:cNvPr id="78" name="Rectangle 24"/>
            <p:cNvSpPr>
              <a:spLocks noChangeArrowheads="1"/>
            </p:cNvSpPr>
            <p:nvPr/>
          </p:nvSpPr>
          <p:spPr bwMode="auto">
            <a:xfrm>
              <a:off x="4198134" y="2841933"/>
              <a:ext cx="631169" cy="2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000" b="1">
                  <a:effectLst/>
                  <a:latin typeface="Calibri"/>
                  <a:ea typeface="Calibri"/>
                </a:rPr>
                <a:t>(Tenáza)</a:t>
              </a:r>
              <a:endParaRPr lang="cs-CZ" sz="1200">
                <a:effectLst/>
                <a:latin typeface="Times New Roman"/>
                <a:ea typeface="Times New Roman"/>
              </a:endParaRPr>
            </a:p>
          </p:txBody>
        </p:sp>
        <p:sp>
          <p:nvSpPr>
            <p:cNvPr id="79" name="Rectangle 24"/>
            <p:cNvSpPr>
              <a:spLocks noChangeArrowheads="1"/>
            </p:cNvSpPr>
            <p:nvPr/>
          </p:nvSpPr>
          <p:spPr bwMode="auto">
            <a:xfrm>
              <a:off x="3719030" y="3020764"/>
              <a:ext cx="516234" cy="22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400" b="1">
                  <a:effectLst/>
                  <a:latin typeface="Calibri"/>
                  <a:ea typeface="Calibri"/>
                </a:rPr>
                <a:t>VIIIa</a:t>
              </a:r>
              <a:endParaRPr lang="cs-CZ" sz="1200">
                <a:effectLst/>
                <a:latin typeface="Times New Roman"/>
                <a:ea typeface="Times New Roman"/>
              </a:endParaRPr>
            </a:p>
          </p:txBody>
        </p:sp>
        <p:sp>
          <p:nvSpPr>
            <p:cNvPr id="80" name="Rectangle 24"/>
            <p:cNvSpPr>
              <a:spLocks noChangeArrowheads="1"/>
            </p:cNvSpPr>
            <p:nvPr/>
          </p:nvSpPr>
          <p:spPr bwMode="auto">
            <a:xfrm>
              <a:off x="5018729" y="3224017"/>
              <a:ext cx="367009" cy="22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en-US" sz="1400" b="1">
                  <a:effectLst/>
                  <a:latin typeface="Calibri"/>
                  <a:ea typeface="Calibri"/>
                </a:rPr>
                <a:t>Xa</a:t>
              </a:r>
              <a:endParaRPr lang="cs-CZ" sz="1200">
                <a:effectLst/>
                <a:latin typeface="Times New Roman"/>
                <a:ea typeface="Times New Roman"/>
              </a:endParaRPr>
            </a:p>
          </p:txBody>
        </p:sp>
        <p:sp>
          <p:nvSpPr>
            <p:cNvPr id="81" name="Rectangle 24"/>
            <p:cNvSpPr>
              <a:spLocks noChangeArrowheads="1"/>
            </p:cNvSpPr>
            <p:nvPr/>
          </p:nvSpPr>
          <p:spPr bwMode="auto">
            <a:xfrm>
              <a:off x="5066040" y="1444315"/>
              <a:ext cx="279379" cy="2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en-US" sz="1400" b="1">
                  <a:effectLst/>
                  <a:latin typeface="Calibri"/>
                  <a:ea typeface="Calibri"/>
                </a:rPr>
                <a:t>X</a:t>
              </a:r>
              <a:endParaRPr lang="cs-CZ" sz="1200">
                <a:effectLst/>
                <a:latin typeface="Times New Roman"/>
                <a:ea typeface="Times New Roman"/>
              </a:endParaRPr>
            </a:p>
          </p:txBody>
        </p:sp>
        <p:cxnSp>
          <p:nvCxnSpPr>
            <p:cNvPr id="82" name="Přímá spojnice se šipkou 81"/>
            <p:cNvCxnSpPr/>
            <p:nvPr/>
          </p:nvCxnSpPr>
          <p:spPr>
            <a:xfrm flipH="1">
              <a:off x="4646757" y="1308748"/>
              <a:ext cx="455195" cy="22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24"/>
            <p:cNvSpPr>
              <a:spLocks noChangeArrowheads="1"/>
            </p:cNvSpPr>
            <p:nvPr/>
          </p:nvSpPr>
          <p:spPr bwMode="auto">
            <a:xfrm>
              <a:off x="5095328" y="1166702"/>
              <a:ext cx="1701779" cy="22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en-US" sz="1200" b="1">
                  <a:effectLst/>
                  <a:latin typeface="Calibri"/>
                  <a:ea typeface="Calibri"/>
                </a:rPr>
                <a:t>TF (tkáňový faktor) + VII</a:t>
              </a:r>
              <a:endParaRPr lang="cs-CZ" sz="1200">
                <a:effectLst/>
                <a:latin typeface="Times New Roman"/>
                <a:ea typeface="Times New Roman"/>
              </a:endParaRPr>
            </a:p>
          </p:txBody>
        </p:sp>
        <p:sp>
          <p:nvSpPr>
            <p:cNvPr id="84" name="Rectangle 24"/>
            <p:cNvSpPr>
              <a:spLocks noChangeArrowheads="1"/>
            </p:cNvSpPr>
            <p:nvPr/>
          </p:nvSpPr>
          <p:spPr bwMode="auto">
            <a:xfrm>
              <a:off x="4179252" y="1840283"/>
              <a:ext cx="999469" cy="22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400" b="1">
                  <a:effectLst/>
                  <a:latin typeface="Calibri"/>
                  <a:ea typeface="Calibri"/>
                </a:rPr>
                <a:t>  </a:t>
              </a:r>
              <a:r>
                <a:rPr lang="cs-CZ" sz="1200" b="1">
                  <a:effectLst/>
                  <a:latin typeface="Calibri"/>
                  <a:ea typeface="Calibri"/>
                </a:rPr>
                <a:t>trombocyty</a:t>
              </a:r>
              <a:endParaRPr lang="cs-CZ" sz="1200">
                <a:effectLst/>
                <a:latin typeface="Times New Roman"/>
                <a:ea typeface="Times New Roman"/>
              </a:endParaRPr>
            </a:p>
          </p:txBody>
        </p:sp>
        <p:cxnSp>
          <p:nvCxnSpPr>
            <p:cNvPr id="85" name="Přímá spojnice se šipkou 84"/>
            <p:cNvCxnSpPr/>
            <p:nvPr/>
          </p:nvCxnSpPr>
          <p:spPr>
            <a:xfrm>
              <a:off x="5398549" y="3357371"/>
              <a:ext cx="6432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Rectangle 24"/>
            <p:cNvSpPr>
              <a:spLocks noChangeArrowheads="1"/>
            </p:cNvSpPr>
            <p:nvPr/>
          </p:nvSpPr>
          <p:spPr bwMode="auto">
            <a:xfrm>
              <a:off x="5236527" y="2909434"/>
              <a:ext cx="828654" cy="44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spcAft>
                  <a:spcPts val="800"/>
                </a:spcAft>
              </a:pPr>
              <a:r>
                <a:rPr lang="cs-CZ" sz="1000" b="1">
                  <a:effectLst/>
                  <a:latin typeface="Calibri"/>
                  <a:ea typeface="Calibri"/>
                </a:rPr>
                <a:t>trombocyty,</a:t>
              </a:r>
              <a:endParaRPr lang="cs-CZ" sz="1200">
                <a:effectLst/>
                <a:latin typeface="Times New Roman"/>
                <a:ea typeface="Times New Roman"/>
              </a:endParaRPr>
            </a:p>
            <a:p>
              <a:pPr>
                <a:spcAft>
                  <a:spcPts val="800"/>
                </a:spcAft>
              </a:pPr>
              <a:r>
                <a:rPr lang="cs-CZ" sz="1000" b="1">
                  <a:effectLst/>
                  <a:latin typeface="Calibri"/>
                  <a:ea typeface="Calibri"/>
                </a:rPr>
                <a:t> Ca</a:t>
              </a:r>
              <a:r>
                <a:rPr lang="cs-CZ" sz="1000" b="1" baseline="30000">
                  <a:effectLst/>
                  <a:latin typeface="Calibri"/>
                  <a:ea typeface="Calibri"/>
                </a:rPr>
                <a:t>2+</a:t>
              </a:r>
              <a:endParaRPr lang="cs-CZ" sz="1200">
                <a:effectLst/>
                <a:latin typeface="Times New Roman"/>
                <a:ea typeface="Times New Roman"/>
              </a:endParaRPr>
            </a:p>
          </p:txBody>
        </p:sp>
        <p:sp>
          <p:nvSpPr>
            <p:cNvPr id="87" name="Rectangle 24"/>
            <p:cNvSpPr>
              <a:spLocks noChangeArrowheads="1"/>
            </p:cNvSpPr>
            <p:nvPr/>
          </p:nvSpPr>
          <p:spPr bwMode="auto">
            <a:xfrm>
              <a:off x="5434107" y="3338037"/>
              <a:ext cx="373994" cy="2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400" b="1">
                  <a:effectLst/>
                  <a:latin typeface="Calibri"/>
                  <a:ea typeface="Calibri"/>
                </a:rPr>
                <a:t>Va</a:t>
              </a:r>
              <a:endParaRPr lang="cs-CZ" sz="1200">
                <a:effectLst/>
                <a:latin typeface="Times New Roman"/>
                <a:ea typeface="Times New Roman"/>
              </a:endParaRPr>
            </a:p>
          </p:txBody>
        </p:sp>
        <p:sp>
          <p:nvSpPr>
            <p:cNvPr id="88" name="Rectangle 24"/>
            <p:cNvSpPr>
              <a:spLocks noChangeArrowheads="1"/>
            </p:cNvSpPr>
            <p:nvPr/>
          </p:nvSpPr>
          <p:spPr bwMode="auto">
            <a:xfrm>
              <a:off x="4056091" y="3437185"/>
              <a:ext cx="1045824" cy="21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000" b="1">
                  <a:effectLst/>
                  <a:latin typeface="Calibri"/>
                  <a:ea typeface="Calibri"/>
                </a:rPr>
                <a:t>(Protrombináza)</a:t>
              </a:r>
              <a:endParaRPr lang="cs-CZ" sz="1200">
                <a:effectLst/>
                <a:latin typeface="Times New Roman"/>
                <a:ea typeface="Times New Roman"/>
              </a:endParaRPr>
            </a:p>
          </p:txBody>
        </p:sp>
        <p:cxnSp>
          <p:nvCxnSpPr>
            <p:cNvPr id="89" name="Přímá spojnice se šipkou 88"/>
            <p:cNvCxnSpPr/>
            <p:nvPr/>
          </p:nvCxnSpPr>
          <p:spPr>
            <a:xfrm>
              <a:off x="6124589" y="2404526"/>
              <a:ext cx="0" cy="1219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0" name="Rectangle 24"/>
            <p:cNvSpPr>
              <a:spLocks noChangeArrowheads="1"/>
            </p:cNvSpPr>
            <p:nvPr/>
          </p:nvSpPr>
          <p:spPr bwMode="auto">
            <a:xfrm>
              <a:off x="5673175" y="2170565"/>
              <a:ext cx="1034394" cy="22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400" b="1">
                  <a:effectLst/>
                  <a:latin typeface="Calibri"/>
                  <a:ea typeface="Calibri"/>
                </a:rPr>
                <a:t>Protrombin</a:t>
              </a:r>
              <a:endParaRPr lang="cs-CZ" sz="1200">
                <a:effectLst/>
                <a:latin typeface="Times New Roman"/>
                <a:ea typeface="Times New Roman"/>
              </a:endParaRPr>
            </a:p>
          </p:txBody>
        </p:sp>
        <p:sp>
          <p:nvSpPr>
            <p:cNvPr id="91" name="Rectangle 24"/>
            <p:cNvSpPr>
              <a:spLocks noChangeArrowheads="1"/>
            </p:cNvSpPr>
            <p:nvPr/>
          </p:nvSpPr>
          <p:spPr bwMode="auto">
            <a:xfrm>
              <a:off x="5707137" y="3618891"/>
              <a:ext cx="807064" cy="2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400" b="1">
                  <a:effectLst/>
                  <a:latin typeface="Calibri"/>
                  <a:ea typeface="Calibri"/>
                </a:rPr>
                <a:t>Trombin</a:t>
              </a:r>
              <a:endParaRPr lang="cs-CZ" sz="1200">
                <a:effectLst/>
                <a:latin typeface="Times New Roman"/>
                <a:ea typeface="Times New Roman"/>
              </a:endParaRPr>
            </a:p>
          </p:txBody>
        </p:sp>
        <p:cxnSp>
          <p:nvCxnSpPr>
            <p:cNvPr id="92" name="Přímá spojnice se šipkou 91"/>
            <p:cNvCxnSpPr/>
            <p:nvPr/>
          </p:nvCxnSpPr>
          <p:spPr>
            <a:xfrm>
              <a:off x="6113802" y="3863177"/>
              <a:ext cx="0" cy="3522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3" name="Rectangle 24"/>
            <p:cNvSpPr>
              <a:spLocks noChangeArrowheads="1"/>
            </p:cNvSpPr>
            <p:nvPr/>
          </p:nvSpPr>
          <p:spPr bwMode="auto">
            <a:xfrm>
              <a:off x="4951504" y="4284332"/>
              <a:ext cx="856594" cy="27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200" b="1">
                  <a:effectLst/>
                  <a:latin typeface="Calibri"/>
                  <a:ea typeface="Calibri"/>
                </a:rPr>
                <a:t>Fibrinogen</a:t>
              </a:r>
              <a:endParaRPr lang="cs-CZ" sz="1200">
                <a:effectLst/>
                <a:latin typeface="Times New Roman"/>
                <a:ea typeface="Times New Roman"/>
              </a:endParaRPr>
            </a:p>
          </p:txBody>
        </p:sp>
        <p:sp>
          <p:nvSpPr>
            <p:cNvPr id="94" name="Rectangle 24"/>
            <p:cNvSpPr>
              <a:spLocks noChangeArrowheads="1"/>
            </p:cNvSpPr>
            <p:nvPr/>
          </p:nvSpPr>
          <p:spPr bwMode="auto">
            <a:xfrm>
              <a:off x="6065181" y="4190135"/>
              <a:ext cx="805794" cy="35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gn="ctr">
                <a:spcAft>
                  <a:spcPts val="0"/>
                </a:spcAft>
              </a:pPr>
              <a:r>
                <a:rPr lang="cs-CZ" sz="1200" b="1" dirty="0">
                  <a:effectLst/>
                  <a:latin typeface="Calibri"/>
                  <a:ea typeface="Calibri"/>
                </a:rPr>
                <a:t>Fibrinový</a:t>
              </a:r>
              <a:endParaRPr lang="cs-CZ" sz="1200" dirty="0">
                <a:effectLst/>
                <a:latin typeface="Times New Roman"/>
                <a:ea typeface="Times New Roman"/>
              </a:endParaRPr>
            </a:p>
            <a:p>
              <a:pPr algn="ctr">
                <a:spcAft>
                  <a:spcPts val="0"/>
                </a:spcAft>
              </a:pPr>
              <a:r>
                <a:rPr lang="cs-CZ" sz="1200" b="1" dirty="0">
                  <a:effectLst/>
                  <a:latin typeface="Calibri"/>
                  <a:ea typeface="Calibri"/>
                </a:rPr>
                <a:t>monomer</a:t>
              </a:r>
              <a:endParaRPr lang="cs-CZ" sz="1200" dirty="0">
                <a:effectLst/>
                <a:latin typeface="Times New Roman"/>
                <a:ea typeface="Times New Roman"/>
              </a:endParaRPr>
            </a:p>
          </p:txBody>
        </p:sp>
        <p:cxnSp>
          <p:nvCxnSpPr>
            <p:cNvPr id="95" name="Přímá spojnice se šipkou 94"/>
            <p:cNvCxnSpPr/>
            <p:nvPr/>
          </p:nvCxnSpPr>
          <p:spPr>
            <a:xfrm>
              <a:off x="5793762" y="4409976"/>
              <a:ext cx="6426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Přímá spojnice se šipkou 95"/>
            <p:cNvCxnSpPr/>
            <p:nvPr/>
          </p:nvCxnSpPr>
          <p:spPr>
            <a:xfrm>
              <a:off x="6808233" y="4409993"/>
              <a:ext cx="6426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Přímá spojnice se šipkou 96"/>
            <p:cNvCxnSpPr/>
            <p:nvPr/>
          </p:nvCxnSpPr>
          <p:spPr>
            <a:xfrm>
              <a:off x="6534852" y="3742305"/>
              <a:ext cx="4824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 name="Přímá spojnice se šipkou 97"/>
            <p:cNvCxnSpPr/>
            <p:nvPr/>
          </p:nvCxnSpPr>
          <p:spPr>
            <a:xfrm>
              <a:off x="7134540" y="3574504"/>
              <a:ext cx="0" cy="63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Rectangle 24"/>
            <p:cNvSpPr>
              <a:spLocks noChangeArrowheads="1"/>
            </p:cNvSpPr>
            <p:nvPr/>
          </p:nvSpPr>
          <p:spPr bwMode="auto">
            <a:xfrm>
              <a:off x="6879298" y="4190387"/>
              <a:ext cx="509249" cy="2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400" b="1">
                  <a:effectLst/>
                  <a:latin typeface="Calibri"/>
                  <a:ea typeface="Calibri"/>
                </a:rPr>
                <a:t>XIIIa</a:t>
              </a:r>
              <a:endParaRPr lang="cs-CZ" sz="1200">
                <a:effectLst/>
                <a:latin typeface="Times New Roman"/>
                <a:ea typeface="Times New Roman"/>
              </a:endParaRPr>
            </a:p>
          </p:txBody>
        </p:sp>
        <p:sp>
          <p:nvSpPr>
            <p:cNvPr id="100" name="Rectangle 24"/>
            <p:cNvSpPr>
              <a:spLocks noChangeArrowheads="1"/>
            </p:cNvSpPr>
            <p:nvPr/>
          </p:nvSpPr>
          <p:spPr bwMode="auto">
            <a:xfrm>
              <a:off x="6893880" y="3352998"/>
              <a:ext cx="421619" cy="219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nSpc>
                  <a:spcPct val="105000"/>
                </a:lnSpc>
                <a:spcAft>
                  <a:spcPts val="800"/>
                </a:spcAft>
              </a:pPr>
              <a:r>
                <a:rPr lang="cs-CZ" sz="1400" b="1">
                  <a:effectLst/>
                  <a:latin typeface="Calibri"/>
                  <a:ea typeface="Calibri"/>
                </a:rPr>
                <a:t>XIII</a:t>
              </a:r>
              <a:endParaRPr lang="cs-CZ" sz="1200">
                <a:effectLst/>
                <a:latin typeface="Times New Roman"/>
                <a:ea typeface="Times New Roman"/>
              </a:endParaRPr>
            </a:p>
          </p:txBody>
        </p:sp>
        <p:sp>
          <p:nvSpPr>
            <p:cNvPr id="101" name="Rectangle 24"/>
            <p:cNvSpPr>
              <a:spLocks noChangeArrowheads="1"/>
            </p:cNvSpPr>
            <p:nvPr/>
          </p:nvSpPr>
          <p:spPr bwMode="auto">
            <a:xfrm>
              <a:off x="7389130" y="4190387"/>
              <a:ext cx="770234" cy="35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lgn="ctr">
                <a:spcAft>
                  <a:spcPts val="0"/>
                </a:spcAft>
              </a:pPr>
              <a:r>
                <a:rPr lang="cs-CZ" sz="1200" b="1" dirty="0">
                  <a:effectLst/>
                  <a:latin typeface="Calibri"/>
                  <a:ea typeface="Calibri"/>
                </a:rPr>
                <a:t>Fibrinový</a:t>
              </a:r>
              <a:endParaRPr lang="cs-CZ" sz="1200" dirty="0">
                <a:effectLst/>
                <a:latin typeface="Times New Roman"/>
                <a:ea typeface="Times New Roman"/>
              </a:endParaRPr>
            </a:p>
            <a:p>
              <a:pPr algn="ctr">
                <a:spcAft>
                  <a:spcPts val="0"/>
                </a:spcAft>
              </a:pPr>
              <a:r>
                <a:rPr lang="cs-CZ" sz="1200" b="1" dirty="0">
                  <a:effectLst/>
                  <a:latin typeface="Calibri"/>
                  <a:ea typeface="Calibri"/>
                </a:rPr>
                <a:t>polymer</a:t>
              </a:r>
              <a:endParaRPr lang="cs-CZ" sz="1200" dirty="0">
                <a:effectLst/>
                <a:latin typeface="Times New Roman"/>
                <a:ea typeface="Times New Roman"/>
              </a:endParaRPr>
            </a:p>
          </p:txBody>
        </p:sp>
        <p:cxnSp>
          <p:nvCxnSpPr>
            <p:cNvPr id="102" name="Přímá spojnice se šipkou 101"/>
            <p:cNvCxnSpPr/>
            <p:nvPr/>
          </p:nvCxnSpPr>
          <p:spPr>
            <a:xfrm>
              <a:off x="1638428" y="2132717"/>
              <a:ext cx="2520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 name="Rectangle 24"/>
            <p:cNvSpPr>
              <a:spLocks noChangeArrowheads="1"/>
            </p:cNvSpPr>
            <p:nvPr/>
          </p:nvSpPr>
          <p:spPr bwMode="auto">
            <a:xfrm>
              <a:off x="928207" y="2033196"/>
              <a:ext cx="774679" cy="19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7" tIns="44445" rIns="90477" bIns="44445">
              <a:noAutofit/>
            </a:bodyPr>
            <a:lstStyle/>
            <a:p>
              <a:pPr>
                <a:spcAft>
                  <a:spcPts val="0"/>
                </a:spcAft>
              </a:pPr>
              <a:r>
                <a:rPr lang="cs-CZ" sz="1000" b="1">
                  <a:effectLst/>
                  <a:latin typeface="Calibri"/>
                  <a:ea typeface="Calibri"/>
                </a:rPr>
                <a:t>Polyfosfáty</a:t>
              </a:r>
              <a:endParaRPr lang="cs-CZ" sz="1200">
                <a:effectLst/>
                <a:latin typeface="Times New Roman"/>
                <a:ea typeface="Times New Roman"/>
              </a:endParaRPr>
            </a:p>
          </p:txBody>
        </p:sp>
      </p:grpSp>
    </p:spTree>
    <p:extLst>
      <p:ext uri="{BB962C8B-B14F-4D97-AF65-F5344CB8AC3E}">
        <p14:creationId xmlns:p14="http://schemas.microsoft.com/office/powerpoint/2010/main" val="1038501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0BFD9D-2701-4D1E-8B00-5C50CF5CF2C3}"/>
              </a:ext>
            </a:extLst>
          </p:cNvPr>
          <p:cNvSpPr>
            <a:spLocks noGrp="1"/>
          </p:cNvSpPr>
          <p:nvPr>
            <p:ph type="title"/>
          </p:nvPr>
        </p:nvSpPr>
        <p:spPr/>
        <p:txBody>
          <a:bodyPr/>
          <a:lstStyle/>
          <a:p>
            <a:r>
              <a:rPr lang="cs-CZ" dirty="0"/>
              <a:t>VI: Indikace </a:t>
            </a:r>
            <a:r>
              <a:rPr lang="cs-CZ" dirty="0" err="1"/>
              <a:t>NOACs</a:t>
            </a:r>
            <a:r>
              <a:rPr lang="cs-CZ" dirty="0"/>
              <a:t> u pediatrické populace</a:t>
            </a:r>
          </a:p>
        </p:txBody>
      </p:sp>
    </p:spTree>
    <p:extLst>
      <p:ext uri="{BB962C8B-B14F-4D97-AF65-F5344CB8AC3E}">
        <p14:creationId xmlns:p14="http://schemas.microsoft.com/office/powerpoint/2010/main" val="3298238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DE626-3C5C-48E5-AB34-629A6C0C92DE}"/>
              </a:ext>
            </a:extLst>
          </p:cNvPr>
          <p:cNvSpPr>
            <a:spLocks noGrp="1"/>
          </p:cNvSpPr>
          <p:nvPr>
            <p:ph type="title"/>
          </p:nvPr>
        </p:nvSpPr>
        <p:spPr/>
        <p:txBody>
          <a:bodyPr>
            <a:normAutofit fontScale="90000"/>
          </a:bodyPr>
          <a:lstStyle/>
          <a:p>
            <a:r>
              <a:rPr lang="cs-CZ" dirty="0"/>
              <a:t>Poprvé bezpečnost léčby u pediatrické populace</a:t>
            </a:r>
          </a:p>
        </p:txBody>
      </p:sp>
      <p:sp>
        <p:nvSpPr>
          <p:cNvPr id="3" name="Zástupný obsah 2">
            <a:extLst>
              <a:ext uri="{FF2B5EF4-FFF2-40B4-BE49-F238E27FC236}">
                <a16:creationId xmlns:a16="http://schemas.microsoft.com/office/drawing/2014/main" id="{D30A5F37-3726-474A-BD04-4B60EEC51332}"/>
              </a:ext>
            </a:extLst>
          </p:cNvPr>
          <p:cNvSpPr>
            <a:spLocks noGrp="1"/>
          </p:cNvSpPr>
          <p:nvPr>
            <p:ph sz="quarter" idx="14"/>
          </p:nvPr>
        </p:nvSpPr>
        <p:spPr/>
        <p:txBody>
          <a:bodyPr/>
          <a:lstStyle/>
          <a:p>
            <a:pPr marL="0" indent="0">
              <a:buNone/>
            </a:pPr>
            <a:r>
              <a:rPr lang="en-US" sz="1600" dirty="0"/>
              <a:t>The open label, randomized, multicenter, phase 2b/3 </a:t>
            </a:r>
            <a:r>
              <a:rPr lang="en-US" sz="1600" dirty="0">
                <a:hlinkClick r:id="rId3"/>
              </a:rPr>
              <a:t>DIVERSITY</a:t>
            </a:r>
            <a:r>
              <a:rPr lang="en-US" sz="1600" dirty="0"/>
              <a:t> trial evaluated the efficacy and safety of dabigatran compared with SOC (low molecular weight heparin or vitamin K antagonist) in 240 children aged from birth to &lt;18 years with acute venous thromboembolism (VTE) requiring treatment for 3 months. The efficacy end points included the proportion of children with recurrent VTE, VTE-related death, and thrombus resolution; secondary end points included bleeding events and pharmacokinetic/pharmacodynamic relationships. Results found dabigatran to be non-inferior to SOC with a comparable safety profile.</a:t>
            </a:r>
            <a:endParaRPr lang="cs-CZ" sz="1600" dirty="0"/>
          </a:p>
        </p:txBody>
      </p:sp>
      <p:sp>
        <p:nvSpPr>
          <p:cNvPr id="4" name="Zástupný obsah 3">
            <a:extLst>
              <a:ext uri="{FF2B5EF4-FFF2-40B4-BE49-F238E27FC236}">
                <a16:creationId xmlns:a16="http://schemas.microsoft.com/office/drawing/2014/main" id="{23ADD433-A106-451F-9B11-4159FDBDB5ED}"/>
              </a:ext>
            </a:extLst>
          </p:cNvPr>
          <p:cNvSpPr>
            <a:spLocks noGrp="1"/>
          </p:cNvSpPr>
          <p:nvPr>
            <p:ph sz="quarter" idx="16"/>
          </p:nvPr>
        </p:nvSpPr>
        <p:spPr/>
        <p:txBody>
          <a:bodyPr/>
          <a:lstStyle/>
          <a:p>
            <a:pPr marL="0" indent="0">
              <a:buNone/>
            </a:pPr>
            <a:r>
              <a:rPr lang="en-US" sz="1600" dirty="0"/>
              <a:t>Additionally, an open label, single arm, prospective cohort, phase 3 trial evaluated the safety of dabigatran for </a:t>
            </a:r>
            <a:r>
              <a:rPr lang="en-US" sz="1600" dirty="0">
                <a:hlinkClick r:id="rId4"/>
              </a:rPr>
              <a:t>secondary VTE prevention</a:t>
            </a:r>
            <a:r>
              <a:rPr lang="en-US" sz="1600" dirty="0"/>
              <a:t> in approximately 200 children for up to 12 months. The primary end points included VTE recurrence, bleeding events, and mortality at 6 and 12 months. Results showed the overall frequency of recurrent VTE and any major bleeding event to be low. According to study authors, dabigatran demonstrated “favorable safety results” in children with VTE and persistent thrombosis risk factors.</a:t>
            </a:r>
            <a:endParaRPr lang="cs-CZ" sz="1600" dirty="0"/>
          </a:p>
        </p:txBody>
      </p:sp>
      <p:sp>
        <p:nvSpPr>
          <p:cNvPr id="5" name="Zástupný text 4">
            <a:extLst>
              <a:ext uri="{FF2B5EF4-FFF2-40B4-BE49-F238E27FC236}">
                <a16:creationId xmlns:a16="http://schemas.microsoft.com/office/drawing/2014/main" id="{E21EC6E0-1786-4F1F-8E51-8B1C2BE980A1}"/>
              </a:ext>
            </a:extLst>
          </p:cNvPr>
          <p:cNvSpPr>
            <a:spLocks noGrp="1"/>
          </p:cNvSpPr>
          <p:nvPr>
            <p:ph type="body" sz="quarter" idx="15"/>
          </p:nvPr>
        </p:nvSpPr>
        <p:spPr/>
        <p:txBody>
          <a:bodyPr/>
          <a:lstStyle/>
          <a:p>
            <a:r>
              <a:rPr lang="en-US" dirty="0"/>
              <a:t>Findings were presented at the International Society on Thrombosis and </a:t>
            </a:r>
            <a:r>
              <a:rPr lang="en-US" dirty="0" err="1"/>
              <a:t>Haemostasis</a:t>
            </a:r>
            <a:r>
              <a:rPr lang="en-US" dirty="0"/>
              <a:t> (ISTH) 2019 Congress in Melbourne, Australia.</a:t>
            </a:r>
            <a:endParaRPr lang="cs-CZ" dirty="0"/>
          </a:p>
        </p:txBody>
      </p:sp>
    </p:spTree>
    <p:extLst>
      <p:ext uri="{BB962C8B-B14F-4D97-AF65-F5344CB8AC3E}">
        <p14:creationId xmlns:p14="http://schemas.microsoft.com/office/powerpoint/2010/main" val="2811648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2C529-8A5C-483D-8735-586DA2F839DE}"/>
              </a:ext>
            </a:extLst>
          </p:cNvPr>
          <p:cNvSpPr>
            <a:spLocks noGrp="1"/>
          </p:cNvSpPr>
          <p:nvPr>
            <p:ph type="title"/>
          </p:nvPr>
        </p:nvSpPr>
        <p:spPr/>
        <p:txBody>
          <a:bodyPr>
            <a:normAutofit fontScale="90000"/>
          </a:bodyPr>
          <a:lstStyle/>
          <a:p>
            <a:r>
              <a:rPr lang="cs-CZ" dirty="0" err="1"/>
              <a:t>Take</a:t>
            </a:r>
            <a:r>
              <a:rPr lang="cs-CZ" dirty="0"/>
              <a:t> </a:t>
            </a:r>
            <a:r>
              <a:rPr lang="cs-CZ" dirty="0" err="1"/>
              <a:t>home</a:t>
            </a:r>
            <a:r>
              <a:rPr lang="cs-CZ" dirty="0"/>
              <a:t> </a:t>
            </a:r>
            <a:r>
              <a:rPr lang="cs-CZ" dirty="0" err="1"/>
              <a:t>message</a:t>
            </a:r>
            <a:r>
              <a:rPr lang="cs-CZ" dirty="0"/>
              <a:t> I</a:t>
            </a:r>
          </a:p>
        </p:txBody>
      </p:sp>
      <p:sp>
        <p:nvSpPr>
          <p:cNvPr id="3" name="Zástupný obsah 2">
            <a:extLst>
              <a:ext uri="{FF2B5EF4-FFF2-40B4-BE49-F238E27FC236}">
                <a16:creationId xmlns:a16="http://schemas.microsoft.com/office/drawing/2014/main" id="{BCA4B71E-982B-456A-8D3B-7EABA7E1C716}"/>
              </a:ext>
            </a:extLst>
          </p:cNvPr>
          <p:cNvSpPr>
            <a:spLocks noGrp="1"/>
          </p:cNvSpPr>
          <p:nvPr>
            <p:ph sz="quarter" idx="14"/>
          </p:nvPr>
        </p:nvSpPr>
        <p:spPr/>
        <p:txBody>
          <a:bodyPr/>
          <a:lstStyle/>
          <a:p>
            <a:r>
              <a:rPr lang="cs-CZ" dirty="0"/>
              <a:t>Přímá perorální antikoagulancia jsou nepochybně bezpečnější a v řadě případů i účinnější než standardní léčba VKA</a:t>
            </a:r>
          </a:p>
          <a:p>
            <a:r>
              <a:rPr lang="cs-CZ" dirty="0"/>
              <a:t>Významná expanze indikací s velmi </a:t>
            </a:r>
            <a:r>
              <a:rPr lang="cs-CZ" dirty="0" err="1"/>
              <a:t>diferentními</a:t>
            </a:r>
            <a:r>
              <a:rPr lang="cs-CZ" dirty="0"/>
              <a:t> dávkovacími schématy – pozor na záměnu v běžné klinické praxi !!!</a:t>
            </a:r>
          </a:p>
          <a:p>
            <a:r>
              <a:rPr lang="cs-CZ" dirty="0"/>
              <a:t>V oblasti SPAF je velmi důležité správné dávkování dle SPC jednotlivých molekul</a:t>
            </a:r>
          </a:p>
        </p:txBody>
      </p:sp>
      <p:sp>
        <p:nvSpPr>
          <p:cNvPr id="4" name="Zástupný text 3">
            <a:extLst>
              <a:ext uri="{FF2B5EF4-FFF2-40B4-BE49-F238E27FC236}">
                <a16:creationId xmlns:a16="http://schemas.microsoft.com/office/drawing/2014/main" id="{8D8CFD0F-7DDA-4ED4-9B4C-D37BCED6C88C}"/>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74763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93D98-E1E5-46C9-85BC-7B6EA65B2E26}"/>
              </a:ext>
            </a:extLst>
          </p:cNvPr>
          <p:cNvSpPr>
            <a:spLocks noGrp="1"/>
          </p:cNvSpPr>
          <p:nvPr>
            <p:ph type="title"/>
          </p:nvPr>
        </p:nvSpPr>
        <p:spPr/>
        <p:txBody>
          <a:bodyPr>
            <a:normAutofit fontScale="90000"/>
          </a:bodyPr>
          <a:lstStyle/>
          <a:p>
            <a:r>
              <a:rPr lang="cs-CZ" dirty="0" err="1"/>
              <a:t>Take</a:t>
            </a:r>
            <a:r>
              <a:rPr lang="cs-CZ" dirty="0"/>
              <a:t> </a:t>
            </a:r>
            <a:r>
              <a:rPr lang="cs-CZ" dirty="0" err="1"/>
              <a:t>home</a:t>
            </a:r>
            <a:r>
              <a:rPr lang="cs-CZ" dirty="0"/>
              <a:t> </a:t>
            </a:r>
            <a:r>
              <a:rPr lang="cs-CZ" dirty="0" err="1"/>
              <a:t>message</a:t>
            </a:r>
            <a:r>
              <a:rPr lang="cs-CZ" dirty="0"/>
              <a:t> II</a:t>
            </a:r>
          </a:p>
        </p:txBody>
      </p:sp>
      <p:sp>
        <p:nvSpPr>
          <p:cNvPr id="3" name="Zástupný obsah 2">
            <a:extLst>
              <a:ext uri="{FF2B5EF4-FFF2-40B4-BE49-F238E27FC236}">
                <a16:creationId xmlns:a16="http://schemas.microsoft.com/office/drawing/2014/main" id="{D243AFC7-6E76-408C-884B-824F0A17C1F4}"/>
              </a:ext>
            </a:extLst>
          </p:cNvPr>
          <p:cNvSpPr>
            <a:spLocks noGrp="1"/>
          </p:cNvSpPr>
          <p:nvPr>
            <p:ph sz="quarter" idx="14"/>
          </p:nvPr>
        </p:nvSpPr>
        <p:spPr/>
        <p:txBody>
          <a:bodyPr/>
          <a:lstStyle/>
          <a:p>
            <a:r>
              <a:rPr lang="cs-CZ" sz="2500" dirty="0"/>
              <a:t>Nejreálnější změnou pro ambulantní sféru je rozšíření indikací na akutní koronární výkony a kompletní spektrum </a:t>
            </a:r>
            <a:r>
              <a:rPr lang="cs-CZ" sz="2500" dirty="0" err="1"/>
              <a:t>NOACs</a:t>
            </a:r>
            <a:r>
              <a:rPr lang="cs-CZ" sz="2500" dirty="0"/>
              <a:t> u pacientů s ICHS a FS</a:t>
            </a:r>
          </a:p>
          <a:p>
            <a:r>
              <a:rPr lang="cs-CZ" sz="2500" dirty="0"/>
              <a:t>Stále pozor na regulační mechanizmy ZP a limitace preskripce</a:t>
            </a:r>
          </a:p>
          <a:p>
            <a:r>
              <a:rPr lang="cs-CZ" sz="2500" dirty="0"/>
              <a:t>Nově je hrazena indikace duální </a:t>
            </a:r>
            <a:r>
              <a:rPr lang="cs-CZ" sz="2500" dirty="0" err="1"/>
              <a:t>antitrombitické</a:t>
            </a:r>
            <a:r>
              <a:rPr lang="cs-CZ" sz="2500" dirty="0"/>
              <a:t> léčby u pacientů s manifestní aterosklerózou a komorbiditami.</a:t>
            </a:r>
          </a:p>
          <a:p>
            <a:r>
              <a:rPr lang="cs-CZ" sz="2500" dirty="0"/>
              <a:t>Předpoklad: 2. polovina 2023 – první generická molekula NOAC </a:t>
            </a:r>
            <a:r>
              <a:rPr lang="cs-CZ" sz="2500" dirty="0">
                <a:sym typeface="Wingdings" panose="05000000000000000000" pitchFamily="2" charset="2"/>
              </a:rPr>
              <a:t> zásadní změn cen/úhradových mechanizmů, preskripce PL …</a:t>
            </a:r>
            <a:endParaRPr lang="cs-CZ" sz="2500" dirty="0"/>
          </a:p>
        </p:txBody>
      </p:sp>
      <p:sp>
        <p:nvSpPr>
          <p:cNvPr id="4" name="Zástupný symbol pro text 3"/>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100417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rázek 5">
            <a:extLst>
              <a:ext uri="{FF2B5EF4-FFF2-40B4-BE49-F238E27FC236}">
                <a16:creationId xmlns:a16="http://schemas.microsoft.com/office/drawing/2014/main" id="{4F67B3DC-18D9-4123-B805-DF26C71957F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75" r="475"/>
          <a:stretch>
            <a:fillRect/>
          </a:stretch>
        </p:blipFill>
        <p:spPr>
          <a:prstGeom prst="rect">
            <a:avLst/>
          </a:prstGeom>
        </p:spPr>
      </p:pic>
    </p:spTree>
    <p:extLst>
      <p:ext uri="{BB962C8B-B14F-4D97-AF65-F5344CB8AC3E}">
        <p14:creationId xmlns:p14="http://schemas.microsoft.com/office/powerpoint/2010/main" val="4098768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Ã½sledek obrÃ¡zku pro artifici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19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3" y="2917834"/>
            <a:ext cx="1842912" cy="646248"/>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013" y="2819179"/>
            <a:ext cx="2048666" cy="900766"/>
          </a:xfrm>
          <a:prstGeom prst="rect">
            <a:avLst/>
          </a:prstGeom>
        </p:spPr>
      </p:pic>
      <p:sp>
        <p:nvSpPr>
          <p:cNvPr id="3" name="Obdélník 2"/>
          <p:cNvSpPr/>
          <p:nvPr/>
        </p:nvSpPr>
        <p:spPr>
          <a:xfrm>
            <a:off x="281875" y="1840780"/>
            <a:ext cx="4572000" cy="754053"/>
          </a:xfrm>
          <a:prstGeom prst="rect">
            <a:avLst/>
          </a:prstGeom>
        </p:spPr>
        <p:txBody>
          <a:bodyPr lIns="68580" tIns="34290" rIns="68580" bIns="34290">
            <a:spAutoFit/>
          </a:bodyPr>
          <a:lstStyle/>
          <a:p>
            <a:pPr algn="ctr">
              <a:spcBef>
                <a:spcPts val="300"/>
              </a:spcBef>
            </a:pPr>
            <a:r>
              <a:rPr lang="cs-CZ" sz="2700" spc="100" dirty="0">
                <a:solidFill>
                  <a:schemeClr val="bg1"/>
                </a:solidFill>
                <a:ea typeface="Roboto Condensed Light" panose="02000000000000000000" pitchFamily="2" charset="0"/>
              </a:rPr>
              <a:t>Děkuji za pozornost</a:t>
            </a:r>
            <a:endParaRPr lang="en-US" sz="2700" spc="100" dirty="0">
              <a:solidFill>
                <a:schemeClr val="bg1"/>
              </a:solidFill>
              <a:ea typeface="Roboto Condensed Light" panose="02000000000000000000" pitchFamily="2" charset="0"/>
            </a:endParaRPr>
          </a:p>
          <a:p>
            <a:pPr algn="ctr">
              <a:spcBef>
                <a:spcPts val="300"/>
              </a:spcBef>
            </a:pPr>
            <a:r>
              <a:rPr lang="cs-CZ" spc="100" dirty="0">
                <a:solidFill>
                  <a:schemeClr val="bg1"/>
                </a:solidFill>
                <a:ea typeface="Roboto Condensed Light" panose="02000000000000000000" pitchFamily="2" charset="0"/>
              </a:rPr>
              <a:t>Fakultní nemocnice Olomouc</a:t>
            </a:r>
            <a:endParaRPr lang="en-US" spc="100" dirty="0">
              <a:solidFill>
                <a:schemeClr val="bg1"/>
              </a:solidFill>
              <a:ea typeface="Roboto Condensed Light" panose="02000000000000000000" pitchFamily="2" charset="0"/>
            </a:endParaRPr>
          </a:p>
        </p:txBody>
      </p:sp>
    </p:spTree>
    <p:extLst>
      <p:ext uri="{BB962C8B-B14F-4D97-AF65-F5344CB8AC3E}">
        <p14:creationId xmlns:p14="http://schemas.microsoft.com/office/powerpoint/2010/main" val="76698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FA2309-13ED-4CFC-9BB5-CE9C2B93EC90}"/>
              </a:ext>
            </a:extLst>
          </p:cNvPr>
          <p:cNvSpPr>
            <a:spLocks noGrp="1"/>
          </p:cNvSpPr>
          <p:nvPr>
            <p:ph type="title"/>
          </p:nvPr>
        </p:nvSpPr>
        <p:spPr/>
        <p:txBody>
          <a:bodyPr>
            <a:normAutofit fontScale="90000"/>
          </a:bodyPr>
          <a:lstStyle/>
          <a:p>
            <a:r>
              <a:rPr lang="cs-CZ" dirty="0">
                <a:effectLst/>
              </a:rPr>
              <a:t>Multifaktoriální patofyziologie </a:t>
            </a:r>
            <a:r>
              <a:rPr lang="cs-CZ" dirty="0" err="1">
                <a:effectLst/>
              </a:rPr>
              <a:t>trombogeneze</a:t>
            </a:r>
            <a:r>
              <a:rPr lang="cs-CZ" dirty="0">
                <a:effectLst/>
              </a:rPr>
              <a:t> </a:t>
            </a:r>
            <a:br>
              <a:rPr lang="cs-CZ" dirty="0">
                <a:effectLst/>
              </a:rPr>
            </a:br>
            <a:r>
              <a:rPr lang="cs-CZ" dirty="0">
                <a:effectLst/>
              </a:rPr>
              <a:t>v cévním systému</a:t>
            </a:r>
            <a:endParaRPr lang="cs-CZ" dirty="0"/>
          </a:p>
        </p:txBody>
      </p:sp>
      <p:sp>
        <p:nvSpPr>
          <p:cNvPr id="38" name="Zástupný symbol pro text 37"/>
          <p:cNvSpPr>
            <a:spLocks noGrp="1"/>
          </p:cNvSpPr>
          <p:nvPr>
            <p:ph type="body" sz="quarter" idx="15"/>
          </p:nvPr>
        </p:nvSpPr>
        <p:spPr/>
        <p:txBody>
          <a:bodyPr/>
          <a:lstStyle/>
          <a:p>
            <a:endParaRPr lang="cs-CZ"/>
          </a:p>
        </p:txBody>
      </p:sp>
      <p:sp>
        <p:nvSpPr>
          <p:cNvPr id="23" name="Text Box 4"/>
          <p:cNvSpPr txBox="1">
            <a:spLocks noChangeArrowheads="1"/>
          </p:cNvSpPr>
          <p:nvPr/>
        </p:nvSpPr>
        <p:spPr bwMode="auto">
          <a:xfrm>
            <a:off x="1683067" y="1412879"/>
            <a:ext cx="608330"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ts val="0"/>
              </a:spcAft>
            </a:pPr>
            <a:r>
              <a:rPr lang="cs-CZ" sz="1400" kern="1200">
                <a:solidFill>
                  <a:srgbClr val="000000"/>
                </a:solidFill>
                <a:effectLst/>
                <a:latin typeface="Arial"/>
                <a:ea typeface="Times New Roman"/>
                <a:cs typeface="Times New Roman"/>
              </a:rPr>
              <a:t>Geny</a:t>
            </a:r>
            <a:endParaRPr lang="cs-CZ" sz="1200">
              <a:effectLst/>
              <a:latin typeface="Times New Roman"/>
              <a:ea typeface="Times New Roman"/>
            </a:endParaRPr>
          </a:p>
        </p:txBody>
      </p:sp>
      <p:sp>
        <p:nvSpPr>
          <p:cNvPr id="24" name="Text Box 5"/>
          <p:cNvSpPr txBox="1">
            <a:spLocks noChangeArrowheads="1"/>
          </p:cNvSpPr>
          <p:nvPr/>
        </p:nvSpPr>
        <p:spPr bwMode="auto">
          <a:xfrm>
            <a:off x="1592262" y="3511554"/>
            <a:ext cx="46907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ts val="0"/>
              </a:spcAft>
            </a:pPr>
            <a:r>
              <a:rPr lang="cs-CZ" sz="1400" kern="1200" dirty="0">
                <a:solidFill>
                  <a:srgbClr val="000000"/>
                </a:solidFill>
                <a:effectLst/>
                <a:latin typeface="Arial"/>
                <a:ea typeface="Times New Roman"/>
                <a:cs typeface="Times New Roman"/>
              </a:rPr>
              <a:t>Zevní faktor </a:t>
            </a:r>
            <a:endParaRPr lang="cs-CZ" sz="1200" dirty="0">
              <a:effectLst/>
              <a:latin typeface="Times New Roman"/>
              <a:ea typeface="Times New Roman"/>
            </a:endParaRPr>
          </a:p>
          <a:p>
            <a:pPr>
              <a:spcAft>
                <a:spcPts val="0"/>
              </a:spcAft>
            </a:pPr>
            <a:r>
              <a:rPr lang="cs-CZ" sz="1400" kern="1200" dirty="0">
                <a:solidFill>
                  <a:srgbClr val="000000"/>
                </a:solidFill>
                <a:effectLst/>
                <a:latin typeface="Arial"/>
                <a:ea typeface="Times New Roman"/>
                <a:cs typeface="Times New Roman"/>
              </a:rPr>
              <a:t>(metabolické, autoimunitní a zánětlivé změny aj. faktory)</a:t>
            </a:r>
            <a:r>
              <a:rPr lang="cs-CZ" sz="1400" kern="1200" dirty="0">
                <a:solidFill>
                  <a:srgbClr val="FFFFFF"/>
                </a:solidFill>
                <a:effectLst/>
                <a:latin typeface="Arial"/>
                <a:ea typeface="Times New Roman"/>
                <a:cs typeface="Times New Roman"/>
              </a:rPr>
              <a:t> </a:t>
            </a:r>
            <a:endParaRPr lang="cs-CZ" sz="1200" dirty="0">
              <a:effectLst/>
              <a:latin typeface="Times New Roman"/>
              <a:ea typeface="Times New Roman"/>
            </a:endParaRPr>
          </a:p>
        </p:txBody>
      </p:sp>
      <p:sp>
        <p:nvSpPr>
          <p:cNvPr id="25" name="Text Box 6"/>
          <p:cNvSpPr txBox="1">
            <a:spLocks noChangeArrowheads="1"/>
          </p:cNvSpPr>
          <p:nvPr/>
        </p:nvSpPr>
        <p:spPr bwMode="auto">
          <a:xfrm>
            <a:off x="4127182" y="1485904"/>
            <a:ext cx="1221105"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ts val="0"/>
              </a:spcAft>
            </a:pPr>
            <a:r>
              <a:rPr lang="cs-CZ" sz="1400" b="1" kern="1200" dirty="0">
                <a:solidFill>
                  <a:srgbClr val="000000"/>
                </a:solidFill>
                <a:effectLst/>
                <a:latin typeface="Arial"/>
                <a:ea typeface="Times New Roman"/>
                <a:cs typeface="Times New Roman"/>
              </a:rPr>
              <a:t>Složení krve</a:t>
            </a:r>
            <a:endParaRPr lang="cs-CZ" sz="1200" dirty="0">
              <a:effectLst/>
              <a:latin typeface="Times New Roman"/>
              <a:ea typeface="Times New Roman"/>
            </a:endParaRPr>
          </a:p>
        </p:txBody>
      </p:sp>
      <p:sp>
        <p:nvSpPr>
          <p:cNvPr id="26" name="Text Box 7"/>
          <p:cNvSpPr txBox="1">
            <a:spLocks noChangeArrowheads="1"/>
          </p:cNvSpPr>
          <p:nvPr/>
        </p:nvSpPr>
        <p:spPr bwMode="auto">
          <a:xfrm>
            <a:off x="4167822" y="2291719"/>
            <a:ext cx="1181100"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ts val="0"/>
              </a:spcAft>
            </a:pPr>
            <a:r>
              <a:rPr lang="cs-CZ" sz="1400" b="1" kern="1200">
                <a:solidFill>
                  <a:srgbClr val="000000"/>
                </a:solidFill>
                <a:effectLst/>
                <a:latin typeface="Arial"/>
                <a:ea typeface="Times New Roman"/>
                <a:cs typeface="Times New Roman"/>
              </a:rPr>
              <a:t>Cévní stěna</a:t>
            </a:r>
            <a:endParaRPr lang="cs-CZ" sz="1200">
              <a:effectLst/>
              <a:latin typeface="Times New Roman"/>
              <a:ea typeface="Times New Roman"/>
            </a:endParaRPr>
          </a:p>
        </p:txBody>
      </p:sp>
      <p:sp>
        <p:nvSpPr>
          <p:cNvPr id="27" name="Text Box 8"/>
          <p:cNvSpPr txBox="1">
            <a:spLocks noChangeArrowheads="1"/>
          </p:cNvSpPr>
          <p:nvPr/>
        </p:nvSpPr>
        <p:spPr bwMode="auto">
          <a:xfrm>
            <a:off x="4126547" y="3383919"/>
            <a:ext cx="1161415" cy="29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Aft>
                <a:spcPts val="0"/>
              </a:spcAft>
            </a:pPr>
            <a:r>
              <a:rPr lang="cs-CZ" sz="1400" b="1" kern="1200">
                <a:solidFill>
                  <a:srgbClr val="000000"/>
                </a:solidFill>
                <a:effectLst/>
                <a:latin typeface="Arial"/>
                <a:ea typeface="Times New Roman"/>
                <a:cs typeface="Times New Roman"/>
              </a:rPr>
              <a:t>Průtok krve</a:t>
            </a:r>
            <a:endParaRPr lang="cs-CZ" sz="1200">
              <a:effectLst/>
              <a:latin typeface="Times New Roman"/>
              <a:ea typeface="Times New Roman"/>
            </a:endParaRPr>
          </a:p>
        </p:txBody>
      </p:sp>
      <p:sp>
        <p:nvSpPr>
          <p:cNvPr id="28" name="Text Box 9"/>
          <p:cNvSpPr txBox="1">
            <a:spLocks noChangeArrowheads="1"/>
          </p:cNvSpPr>
          <p:nvPr/>
        </p:nvSpPr>
        <p:spPr bwMode="auto">
          <a:xfrm>
            <a:off x="6459537" y="2321564"/>
            <a:ext cx="790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0"/>
              </a:spcAft>
            </a:pPr>
            <a:r>
              <a:rPr lang="cs-CZ" sz="1400" kern="1200" dirty="0">
                <a:solidFill>
                  <a:srgbClr val="000000"/>
                </a:solidFill>
                <a:effectLst/>
                <a:latin typeface="Arial"/>
                <a:ea typeface="Times New Roman"/>
                <a:cs typeface="Times New Roman"/>
              </a:rPr>
              <a:t>Tvorba </a:t>
            </a:r>
            <a:endParaRPr lang="cs-CZ" sz="1200" dirty="0">
              <a:effectLst/>
              <a:latin typeface="Times New Roman"/>
              <a:ea typeface="Times New Roman"/>
            </a:endParaRPr>
          </a:p>
          <a:p>
            <a:pPr>
              <a:spcAft>
                <a:spcPts val="0"/>
              </a:spcAft>
            </a:pPr>
            <a:r>
              <a:rPr lang="cs-CZ" sz="1400" kern="1200" dirty="0">
                <a:solidFill>
                  <a:srgbClr val="000000"/>
                </a:solidFill>
                <a:effectLst/>
                <a:latin typeface="Arial"/>
                <a:ea typeface="Times New Roman"/>
                <a:cs typeface="Times New Roman"/>
              </a:rPr>
              <a:t>trombů</a:t>
            </a:r>
            <a:endParaRPr lang="cs-CZ" sz="1200" dirty="0">
              <a:effectLst/>
              <a:latin typeface="Times New Roman"/>
              <a:ea typeface="Times New Roman"/>
            </a:endParaRPr>
          </a:p>
        </p:txBody>
      </p:sp>
      <p:cxnSp>
        <p:nvCxnSpPr>
          <p:cNvPr id="29" name="Line 10"/>
          <p:cNvCxnSpPr/>
          <p:nvPr/>
        </p:nvCxnSpPr>
        <p:spPr bwMode="auto">
          <a:xfrm>
            <a:off x="2290762" y="1708789"/>
            <a:ext cx="1835150" cy="176466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30" name="Line 11"/>
          <p:cNvCxnSpPr/>
          <p:nvPr/>
        </p:nvCxnSpPr>
        <p:spPr bwMode="auto">
          <a:xfrm>
            <a:off x="2303462" y="1607189"/>
            <a:ext cx="1793240" cy="85915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31" name="Line 12"/>
          <p:cNvCxnSpPr/>
          <p:nvPr/>
        </p:nvCxnSpPr>
        <p:spPr bwMode="auto">
          <a:xfrm>
            <a:off x="2303462" y="1549404"/>
            <a:ext cx="1752600" cy="9969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32" name="Line 13"/>
          <p:cNvCxnSpPr/>
          <p:nvPr/>
        </p:nvCxnSpPr>
        <p:spPr bwMode="auto">
          <a:xfrm flipV="1">
            <a:off x="2714307" y="3549654"/>
            <a:ext cx="1405890" cy="6350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33" name="Line 14"/>
          <p:cNvCxnSpPr/>
          <p:nvPr/>
        </p:nvCxnSpPr>
        <p:spPr bwMode="auto">
          <a:xfrm flipV="1">
            <a:off x="2716212" y="2527304"/>
            <a:ext cx="1409700" cy="102171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34" name="Line 15"/>
          <p:cNvCxnSpPr/>
          <p:nvPr/>
        </p:nvCxnSpPr>
        <p:spPr bwMode="auto">
          <a:xfrm flipV="1">
            <a:off x="2716212" y="1771654"/>
            <a:ext cx="1377950" cy="1701165"/>
          </a:xfrm>
          <a:prstGeom prst="line">
            <a:avLst/>
          </a:prstGeom>
          <a:noFill/>
          <a:ln w="28575">
            <a:solidFill>
              <a:schemeClr val="tx1"/>
            </a:solidFill>
            <a:round/>
            <a:headEnd type="none"/>
            <a:tailEnd type="stealth" w="med" len="med"/>
          </a:ln>
          <a:extLst>
            <a:ext uri="{909E8E84-426E-40DD-AFC4-6F175D3DCCD1}">
              <a14:hiddenFill xmlns:a14="http://schemas.microsoft.com/office/drawing/2010/main">
                <a:noFill/>
              </a14:hiddenFill>
            </a:ext>
          </a:extLst>
        </p:spPr>
      </p:cxnSp>
      <p:cxnSp>
        <p:nvCxnSpPr>
          <p:cNvPr id="35" name="Line 16"/>
          <p:cNvCxnSpPr/>
          <p:nvPr/>
        </p:nvCxnSpPr>
        <p:spPr bwMode="auto">
          <a:xfrm>
            <a:off x="5345112" y="1651004"/>
            <a:ext cx="1041400" cy="72390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36" name="Line 17"/>
          <p:cNvCxnSpPr/>
          <p:nvPr/>
        </p:nvCxnSpPr>
        <p:spPr bwMode="auto">
          <a:xfrm>
            <a:off x="5345112" y="2432689"/>
            <a:ext cx="1041400" cy="9398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37" name="Line 18"/>
          <p:cNvCxnSpPr/>
          <p:nvPr/>
        </p:nvCxnSpPr>
        <p:spPr bwMode="auto">
          <a:xfrm flipV="1">
            <a:off x="5287327" y="2686689"/>
            <a:ext cx="1099185" cy="82804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5368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020F4-58F3-44ED-AF66-1C459C5BE904}"/>
              </a:ext>
            </a:extLst>
          </p:cNvPr>
          <p:cNvSpPr>
            <a:spLocks noGrp="1"/>
          </p:cNvSpPr>
          <p:nvPr>
            <p:ph type="title"/>
          </p:nvPr>
        </p:nvSpPr>
        <p:spPr/>
        <p:txBody>
          <a:bodyPr>
            <a:normAutofit fontScale="90000"/>
          </a:bodyPr>
          <a:lstStyle/>
          <a:p>
            <a:r>
              <a:rPr lang="cs-CZ" dirty="0">
                <a:effectLst/>
              </a:rPr>
              <a:t>Schéma aktivace a inhibice destiček </a:t>
            </a:r>
            <a:r>
              <a:rPr lang="cs-CZ" i="1" dirty="0">
                <a:effectLst/>
              </a:rPr>
              <a:t>in </a:t>
            </a:r>
            <a:r>
              <a:rPr lang="cs-CZ" i="1" dirty="0" err="1">
                <a:effectLst/>
              </a:rPr>
              <a:t>vivo</a:t>
            </a:r>
            <a:endParaRPr lang="cs-CZ" dirty="0"/>
          </a:p>
        </p:txBody>
      </p:sp>
      <p:sp>
        <p:nvSpPr>
          <p:cNvPr id="4" name="Zástupný text 3">
            <a:extLst>
              <a:ext uri="{FF2B5EF4-FFF2-40B4-BE49-F238E27FC236}">
                <a16:creationId xmlns:a16="http://schemas.microsoft.com/office/drawing/2014/main" id="{C43A4342-44CA-4DF5-8893-9832BBA460F2}"/>
              </a:ext>
            </a:extLst>
          </p:cNvPr>
          <p:cNvSpPr>
            <a:spLocks noGrp="1"/>
          </p:cNvSpPr>
          <p:nvPr>
            <p:ph type="body" sz="quarter" idx="15"/>
          </p:nvPr>
        </p:nvSpPr>
        <p:spPr/>
        <p:txBody>
          <a:bodyPr/>
          <a:lstStyle/>
          <a:p>
            <a:r>
              <a:rPr lang="cs-CZ" dirty="0" err="1"/>
              <a:t>Michelson</a:t>
            </a:r>
            <a:r>
              <a:rPr lang="cs-CZ" dirty="0"/>
              <a:t> AD, et al. </a:t>
            </a:r>
            <a:r>
              <a:rPr lang="cs-CZ" dirty="0" err="1"/>
              <a:t>Blood</a:t>
            </a:r>
            <a:r>
              <a:rPr lang="cs-CZ" dirty="0"/>
              <a:t> 2017; 130: 713-21 .</a:t>
            </a:r>
          </a:p>
        </p:txBody>
      </p:sp>
      <p:grpSp>
        <p:nvGrpSpPr>
          <p:cNvPr id="5" name="Plátno 1">
            <a:extLst>
              <a:ext uri="{FF2B5EF4-FFF2-40B4-BE49-F238E27FC236}">
                <a16:creationId xmlns:a16="http://schemas.microsoft.com/office/drawing/2014/main" id="{E860DD3F-A43B-4524-B64E-82452995F533}"/>
              </a:ext>
            </a:extLst>
          </p:cNvPr>
          <p:cNvGrpSpPr/>
          <p:nvPr/>
        </p:nvGrpSpPr>
        <p:grpSpPr bwMode="auto">
          <a:xfrm>
            <a:off x="1554512" y="925848"/>
            <a:ext cx="6286149" cy="3657560"/>
            <a:chOff x="0" y="0"/>
            <a:chExt cx="6538595" cy="6861175"/>
          </a:xfrm>
        </p:grpSpPr>
        <p:sp>
          <p:nvSpPr>
            <p:cNvPr id="6" name="Obdélník 5">
              <a:extLst>
                <a:ext uri="{FF2B5EF4-FFF2-40B4-BE49-F238E27FC236}">
                  <a16:creationId xmlns:a16="http://schemas.microsoft.com/office/drawing/2014/main" id="{E806A7BD-194C-4774-A137-B6896B7961E7}"/>
                </a:ext>
              </a:extLst>
            </p:cNvPr>
            <p:cNvSpPr>
              <a:spLocks noChangeArrowheads="1"/>
            </p:cNvSpPr>
            <p:nvPr/>
          </p:nvSpPr>
          <p:spPr bwMode="auto">
            <a:xfrm>
              <a:off x="0" y="0"/>
              <a:ext cx="6538595"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7" name="Vývojový diagram: ukončení 6">
              <a:extLst>
                <a:ext uri="{FF2B5EF4-FFF2-40B4-BE49-F238E27FC236}">
                  <a16:creationId xmlns:a16="http://schemas.microsoft.com/office/drawing/2014/main" id="{EA0D748A-088B-441D-9892-BE6345BD5CCF}"/>
                </a:ext>
              </a:extLst>
            </p:cNvPr>
            <p:cNvSpPr/>
            <p:nvPr/>
          </p:nvSpPr>
          <p:spPr>
            <a:xfrm>
              <a:off x="4179112" y="484446"/>
              <a:ext cx="1814866" cy="758456"/>
            </a:xfrm>
            <a:prstGeom prst="flowChartTerminator">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endParaRPr lang="cs-CZ"/>
            </a:p>
          </p:txBody>
        </p:sp>
        <p:sp>
          <p:nvSpPr>
            <p:cNvPr id="8" name="Měsíc 7">
              <a:extLst>
                <a:ext uri="{FF2B5EF4-FFF2-40B4-BE49-F238E27FC236}">
                  <a16:creationId xmlns:a16="http://schemas.microsoft.com/office/drawing/2014/main" id="{B9847347-C3B8-442B-9B4D-353E9F2DA736}"/>
                </a:ext>
              </a:extLst>
            </p:cNvPr>
            <p:cNvSpPr/>
            <p:nvPr/>
          </p:nvSpPr>
          <p:spPr>
            <a:xfrm rot="17081188">
              <a:off x="5657733" y="-246167"/>
              <a:ext cx="70485" cy="106807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9" name="Měsíc 8">
              <a:extLst>
                <a:ext uri="{FF2B5EF4-FFF2-40B4-BE49-F238E27FC236}">
                  <a16:creationId xmlns:a16="http://schemas.microsoft.com/office/drawing/2014/main" id="{70BEF1B8-81BE-4E40-B517-BE46C1A92AEB}"/>
                </a:ext>
              </a:extLst>
            </p:cNvPr>
            <p:cNvSpPr/>
            <p:nvPr/>
          </p:nvSpPr>
          <p:spPr>
            <a:xfrm rot="4586267">
              <a:off x="3879801" y="-270496"/>
              <a:ext cx="70485" cy="106934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 name="Měsíc 9">
              <a:extLst>
                <a:ext uri="{FF2B5EF4-FFF2-40B4-BE49-F238E27FC236}">
                  <a16:creationId xmlns:a16="http://schemas.microsoft.com/office/drawing/2014/main" id="{DE18B714-AEC0-4A15-9602-7C4D1FB2F360}"/>
                </a:ext>
              </a:extLst>
            </p:cNvPr>
            <p:cNvSpPr/>
            <p:nvPr/>
          </p:nvSpPr>
          <p:spPr>
            <a:xfrm rot="16200000">
              <a:off x="3195892" y="-327602"/>
              <a:ext cx="70485" cy="106997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1" name="Vývojový diagram: ukončení 10">
              <a:extLst>
                <a:ext uri="{FF2B5EF4-FFF2-40B4-BE49-F238E27FC236}">
                  <a16:creationId xmlns:a16="http://schemas.microsoft.com/office/drawing/2014/main" id="{5974398A-0509-4148-A9CC-37A31B54EFF3}"/>
                </a:ext>
              </a:extLst>
            </p:cNvPr>
            <p:cNvSpPr/>
            <p:nvPr/>
          </p:nvSpPr>
          <p:spPr>
            <a:xfrm>
              <a:off x="441411" y="477871"/>
              <a:ext cx="1816453" cy="760647"/>
            </a:xfrm>
            <a:prstGeom prst="flowChartTerminator">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anchor="ctr"/>
            <a:lstStyle/>
            <a:p>
              <a:endParaRPr lang="cs-CZ"/>
            </a:p>
          </p:txBody>
        </p:sp>
        <p:sp>
          <p:nvSpPr>
            <p:cNvPr id="12" name="Měsíc 11">
              <a:extLst>
                <a:ext uri="{FF2B5EF4-FFF2-40B4-BE49-F238E27FC236}">
                  <a16:creationId xmlns:a16="http://schemas.microsoft.com/office/drawing/2014/main" id="{AF1747EF-A9A7-4F03-B342-61AD72360745}"/>
                </a:ext>
              </a:extLst>
            </p:cNvPr>
            <p:cNvSpPr/>
            <p:nvPr/>
          </p:nvSpPr>
          <p:spPr>
            <a:xfrm rot="5570792">
              <a:off x="806133" y="-354446"/>
              <a:ext cx="70784" cy="1072607"/>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3" name="Ovál 12">
              <a:extLst>
                <a:ext uri="{FF2B5EF4-FFF2-40B4-BE49-F238E27FC236}">
                  <a16:creationId xmlns:a16="http://schemas.microsoft.com/office/drawing/2014/main" id="{D7229308-1C35-444A-AB8C-A189F6C2D4A7}"/>
                </a:ext>
              </a:extLst>
            </p:cNvPr>
            <p:cNvSpPr/>
            <p:nvPr/>
          </p:nvSpPr>
          <p:spPr>
            <a:xfrm>
              <a:off x="1236903" y="2128498"/>
              <a:ext cx="4587178" cy="2930797"/>
            </a:xfrm>
            <a:prstGeom prst="ellipse">
              <a:avLst/>
            </a:prstGeom>
            <a:gradFill flip="none" rotWithShape="1">
              <a:gsLst>
                <a:gs pos="0">
                  <a:srgbClr val="FFFFFF"/>
                </a:gs>
                <a:gs pos="100000">
                  <a:srgbClr val="FFCCCC"/>
                </a:gs>
              </a:gsLst>
              <a:path path="shape">
                <a:fillToRect l="50000" t="50000" r="50000" b="50000"/>
              </a:path>
              <a:tileRect/>
            </a:gradFill>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endParaRPr lang="cs-CZ"/>
            </a:p>
          </p:txBody>
        </p:sp>
        <p:sp>
          <p:nvSpPr>
            <p:cNvPr id="14" name="Ovál 13">
              <a:extLst>
                <a:ext uri="{FF2B5EF4-FFF2-40B4-BE49-F238E27FC236}">
                  <a16:creationId xmlns:a16="http://schemas.microsoft.com/office/drawing/2014/main" id="{E076B84E-72BF-47F6-A820-F7742E9774D5}"/>
                </a:ext>
              </a:extLst>
            </p:cNvPr>
            <p:cNvSpPr/>
            <p:nvPr/>
          </p:nvSpPr>
          <p:spPr>
            <a:xfrm>
              <a:off x="795493" y="714614"/>
              <a:ext cx="558909" cy="320042"/>
            </a:xfrm>
            <a:prstGeom prst="ellipse">
              <a:avLst/>
            </a:prstGeom>
            <a:gradFill>
              <a:gsLst>
                <a:gs pos="100000">
                  <a:schemeClr val="accent2">
                    <a:lumMod val="40000"/>
                    <a:lumOff val="60000"/>
                  </a:schemeClr>
                </a:gs>
                <a:gs pos="0">
                  <a:schemeClr val="accent2">
                    <a:lumMod val="20000"/>
                    <a:lumOff val="80000"/>
                  </a:schemeClr>
                </a:gs>
              </a:gsLst>
              <a:path path="shape">
                <a:fillToRect l="50000" t="50000" r="50000" b="50000"/>
              </a:path>
            </a:gradFill>
            <a:ln/>
          </p:spPr>
          <p:style>
            <a:lnRef idx="2">
              <a:schemeClr val="dk1"/>
            </a:lnRef>
            <a:fillRef idx="1">
              <a:schemeClr val="lt1"/>
            </a:fillRef>
            <a:effectRef idx="0">
              <a:schemeClr val="dk1"/>
            </a:effectRef>
            <a:fontRef idx="minor">
              <a:schemeClr val="dk1"/>
            </a:fontRef>
          </p:style>
          <p:txBody>
            <a:bodyPr anchor="ctr"/>
            <a:lstStyle/>
            <a:p>
              <a:endParaRPr lang="cs-CZ"/>
            </a:p>
          </p:txBody>
        </p:sp>
        <p:sp>
          <p:nvSpPr>
            <p:cNvPr id="15" name="Oblouk 14">
              <a:extLst>
                <a:ext uri="{FF2B5EF4-FFF2-40B4-BE49-F238E27FC236}">
                  <a16:creationId xmlns:a16="http://schemas.microsoft.com/office/drawing/2014/main" id="{06BEC6AF-6CEE-4661-B525-E139ABA3D34D}"/>
                </a:ext>
              </a:extLst>
            </p:cNvPr>
            <p:cNvSpPr/>
            <p:nvPr/>
          </p:nvSpPr>
          <p:spPr>
            <a:xfrm>
              <a:off x="311210" y="5155746"/>
              <a:ext cx="2295971" cy="1705429"/>
            </a:xfrm>
            <a:prstGeom prst="arc">
              <a:avLst>
                <a:gd name="adj1" fmla="val 10771585"/>
                <a:gd name="adj2" fmla="val 0"/>
              </a:avLst>
            </a:prstGeom>
            <a:gradFill flip="none" rotWithShape="1">
              <a:gsLst>
                <a:gs pos="100000">
                  <a:srgbClr val="FFFFFF"/>
                </a:gs>
                <a:gs pos="0">
                  <a:srgbClr val="FFCFCF"/>
                </a:gs>
                <a:gs pos="39000">
                  <a:srgbClr val="FFCCCC"/>
                </a:gs>
              </a:gsLst>
              <a:lin ang="5400000" scaled="0"/>
              <a:tileRect/>
            </a:gradFill>
            <a:ln/>
          </p:spPr>
          <p:style>
            <a:lnRef idx="1">
              <a:schemeClr val="dk1"/>
            </a:lnRef>
            <a:fillRef idx="0">
              <a:schemeClr val="dk1"/>
            </a:fillRef>
            <a:effectRef idx="0">
              <a:schemeClr val="dk1"/>
            </a:effectRef>
            <a:fontRef idx="minor">
              <a:schemeClr val="tx1"/>
            </a:fontRef>
          </p:style>
          <p:txBody>
            <a:bodyPr anchor="ctr"/>
            <a:lstStyle/>
            <a:p>
              <a:endParaRPr lang="cs-CZ"/>
            </a:p>
          </p:txBody>
        </p:sp>
        <p:sp>
          <p:nvSpPr>
            <p:cNvPr id="16" name="Obdélník 15">
              <a:extLst>
                <a:ext uri="{FF2B5EF4-FFF2-40B4-BE49-F238E27FC236}">
                  <a16:creationId xmlns:a16="http://schemas.microsoft.com/office/drawing/2014/main" id="{3F4848E8-A7C8-4012-B537-35656BE2A594}"/>
                </a:ext>
              </a:extLst>
            </p:cNvPr>
            <p:cNvSpPr/>
            <p:nvPr/>
          </p:nvSpPr>
          <p:spPr>
            <a:xfrm>
              <a:off x="1259133" y="480061"/>
              <a:ext cx="744682" cy="328810"/>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lgn="ctr" eaLnBrk="0" fontAlgn="base" hangingPunct="0">
                <a:lnSpc>
                  <a:spcPct val="106000"/>
                </a:lnSpc>
                <a:spcAft>
                  <a:spcPts val="800"/>
                </a:spcAft>
              </a:pPr>
              <a:r>
                <a:rPr lang="cs-CZ" sz="1000" kern="1200">
                  <a:solidFill>
                    <a:srgbClr val="000000"/>
                  </a:solidFill>
                  <a:effectLst/>
                  <a:ea typeface="Calibri" panose="020F0502020204030204" pitchFamily="34" charset="0"/>
                  <a:cs typeface="Times New Roman" panose="02020603050405020304" pitchFamily="18" charset="0"/>
                </a:rPr>
                <a:t>Endotel</a:t>
              </a:r>
              <a:endParaRPr lang="cs-CZ" sz="1200">
                <a:effectLst/>
                <a:latin typeface="Times New Roman" panose="02020603050405020304" pitchFamily="18" charset="0"/>
                <a:ea typeface="Times New Roman" panose="02020603050405020304" pitchFamily="18" charset="0"/>
              </a:endParaRPr>
            </a:p>
          </p:txBody>
        </p:sp>
        <p:sp>
          <p:nvSpPr>
            <p:cNvPr id="17" name="Obdélník 16">
              <a:extLst>
                <a:ext uri="{FF2B5EF4-FFF2-40B4-BE49-F238E27FC236}">
                  <a16:creationId xmlns:a16="http://schemas.microsoft.com/office/drawing/2014/main" id="{E2D6E9E4-98A3-4504-900E-A68367EAA0C3}"/>
                </a:ext>
              </a:extLst>
            </p:cNvPr>
            <p:cNvSpPr/>
            <p:nvPr/>
          </p:nvSpPr>
          <p:spPr>
            <a:xfrm>
              <a:off x="4993658" y="486638"/>
              <a:ext cx="744682" cy="393060"/>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lgn="ctr" eaLnBrk="0" fontAlgn="base" hangingPunct="0">
                <a:lnSpc>
                  <a:spcPct val="105000"/>
                </a:lnSpc>
                <a:spcAft>
                  <a:spcPts val="800"/>
                </a:spcAft>
              </a:pPr>
              <a:r>
                <a:rPr lang="cs-CZ" sz="1000" kern="1200">
                  <a:solidFill>
                    <a:srgbClr val="000000"/>
                  </a:solidFill>
                  <a:effectLst/>
                  <a:ea typeface="Calibri" panose="020F0502020204030204" pitchFamily="34" charset="0"/>
                  <a:cs typeface="Times New Roman" panose="02020603050405020304" pitchFamily="18" charset="0"/>
                </a:rPr>
                <a:t>Endotel</a:t>
              </a:r>
              <a:endParaRPr lang="cs-CZ" sz="1200">
                <a:effectLst/>
                <a:latin typeface="Times New Roman" panose="02020603050405020304" pitchFamily="18" charset="0"/>
                <a:ea typeface="Times New Roman" panose="02020603050405020304" pitchFamily="18" charset="0"/>
              </a:endParaRPr>
            </a:p>
          </p:txBody>
        </p:sp>
        <p:sp>
          <p:nvSpPr>
            <p:cNvPr id="18" name="Obdélník 17">
              <a:extLst>
                <a:ext uri="{FF2B5EF4-FFF2-40B4-BE49-F238E27FC236}">
                  <a16:creationId xmlns:a16="http://schemas.microsoft.com/office/drawing/2014/main" id="{A72576F0-FC2D-46F6-AE2F-2331D3959601}"/>
                </a:ext>
              </a:extLst>
            </p:cNvPr>
            <p:cNvSpPr/>
            <p:nvPr/>
          </p:nvSpPr>
          <p:spPr>
            <a:xfrm>
              <a:off x="3155958" y="395407"/>
              <a:ext cx="743094" cy="366076"/>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lstStyle/>
            <a:p>
              <a:pPr algn="ctr" eaLnBrk="0" fontAlgn="base" hangingPunct="0">
                <a:lnSpc>
                  <a:spcPct val="105000"/>
                </a:lnSpc>
                <a:spcAft>
                  <a:spcPts val="800"/>
                </a:spcAft>
              </a:pPr>
              <a:r>
                <a:rPr lang="cs-CZ" sz="1000" b="1" kern="1200">
                  <a:effectLst/>
                  <a:ea typeface="Calibri" panose="020F0502020204030204" pitchFamily="34" charset="0"/>
                  <a:cs typeface="Times New Roman" panose="02020603050405020304" pitchFamily="18" charset="0"/>
                </a:rPr>
                <a:t>Kolagen</a:t>
              </a:r>
              <a:endParaRPr lang="cs-CZ" sz="1200">
                <a:effectLst/>
                <a:latin typeface="Times New Roman" panose="02020603050405020304" pitchFamily="18" charset="0"/>
                <a:ea typeface="Times New Roman" panose="02020603050405020304" pitchFamily="18" charset="0"/>
              </a:endParaRPr>
            </a:p>
          </p:txBody>
        </p:sp>
        <p:cxnSp>
          <p:nvCxnSpPr>
            <p:cNvPr id="19" name="Přímá spojnice se šipkou 18">
              <a:extLst>
                <a:ext uri="{FF2B5EF4-FFF2-40B4-BE49-F238E27FC236}">
                  <a16:creationId xmlns:a16="http://schemas.microsoft.com/office/drawing/2014/main" id="{D3D0886D-48CA-49D2-83C0-BF1DD41D2E14}"/>
                </a:ext>
              </a:extLst>
            </p:cNvPr>
            <p:cNvCxnSpPr/>
            <p:nvPr/>
          </p:nvCxnSpPr>
          <p:spPr>
            <a:xfrm flipH="1">
              <a:off x="3378702" y="701462"/>
              <a:ext cx="128609" cy="1093842"/>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0DB3FAB7-D606-4E82-9CAA-A36983A1C709}"/>
                </a:ext>
              </a:extLst>
            </p:cNvPr>
            <p:cNvCxnSpPr/>
            <p:nvPr/>
          </p:nvCxnSpPr>
          <p:spPr>
            <a:xfrm>
              <a:off x="3543829" y="701462"/>
              <a:ext cx="133210" cy="1100418"/>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75747742-FCBA-47BD-ADA4-A68538F6D550}"/>
                </a:ext>
              </a:extLst>
            </p:cNvPr>
            <p:cNvCxnSpPr/>
            <p:nvPr/>
          </p:nvCxnSpPr>
          <p:spPr bwMode="auto">
            <a:xfrm>
              <a:off x="2768782" y="1301000"/>
              <a:ext cx="200420" cy="527186"/>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2" name="Obdélník 21">
              <a:extLst>
                <a:ext uri="{FF2B5EF4-FFF2-40B4-BE49-F238E27FC236}">
                  <a16:creationId xmlns:a16="http://schemas.microsoft.com/office/drawing/2014/main" id="{5796E894-08BA-44F0-BC80-0807D4DC7132}"/>
                </a:ext>
              </a:extLst>
            </p:cNvPr>
            <p:cNvSpPr/>
            <p:nvPr/>
          </p:nvSpPr>
          <p:spPr>
            <a:xfrm>
              <a:off x="2560450" y="994358"/>
              <a:ext cx="392189" cy="263473"/>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lIns="36000" tIns="18000" rIns="36000" bIns="0" anchor="ctr"/>
            <a:lstStyle/>
            <a:p>
              <a:pPr algn="ctr" eaLnBrk="0" fontAlgn="base" hangingPunct="0">
                <a:lnSpc>
                  <a:spcPct val="106000"/>
                </a:lnSpc>
                <a:spcAft>
                  <a:spcPts val="800"/>
                </a:spcAft>
              </a:pPr>
              <a:r>
                <a:rPr lang="cs-CZ" sz="1000" b="1" kern="1200">
                  <a:solidFill>
                    <a:srgbClr val="000000"/>
                  </a:solidFill>
                  <a:effectLst/>
                  <a:ea typeface="Calibri" panose="020F0502020204030204" pitchFamily="34" charset="0"/>
                  <a:cs typeface="Times New Roman" panose="02020603050405020304" pitchFamily="18" charset="0"/>
                </a:rPr>
                <a:t>VWF</a:t>
              </a:r>
              <a:endParaRPr lang="cs-CZ" sz="1200">
                <a:effectLst/>
                <a:latin typeface="Times New Roman" panose="02020603050405020304" pitchFamily="18" charset="0"/>
                <a:ea typeface="Times New Roman" panose="02020603050405020304" pitchFamily="18" charset="0"/>
              </a:endParaRPr>
            </a:p>
          </p:txBody>
        </p:sp>
        <p:sp>
          <p:nvSpPr>
            <p:cNvPr id="23" name="Obdélník 22">
              <a:extLst>
                <a:ext uri="{FF2B5EF4-FFF2-40B4-BE49-F238E27FC236}">
                  <a16:creationId xmlns:a16="http://schemas.microsoft.com/office/drawing/2014/main" id="{EE39BD88-E119-4AFA-986B-8308313F9003}"/>
                </a:ext>
              </a:extLst>
            </p:cNvPr>
            <p:cNvSpPr/>
            <p:nvPr/>
          </p:nvSpPr>
          <p:spPr>
            <a:xfrm>
              <a:off x="1651321" y="1098226"/>
              <a:ext cx="131789" cy="298121"/>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24" name="Obdélník 23">
              <a:extLst>
                <a:ext uri="{FF2B5EF4-FFF2-40B4-BE49-F238E27FC236}">
                  <a16:creationId xmlns:a16="http://schemas.microsoft.com/office/drawing/2014/main" id="{0EA94E80-1539-43CA-8106-2B0C5970EA74}"/>
                </a:ext>
              </a:extLst>
            </p:cNvPr>
            <p:cNvSpPr/>
            <p:nvPr/>
          </p:nvSpPr>
          <p:spPr>
            <a:xfrm rot="21038384">
              <a:off x="2964439" y="2016703"/>
              <a:ext cx="130200" cy="295929"/>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25" name="Obdélník 24">
              <a:extLst>
                <a:ext uri="{FF2B5EF4-FFF2-40B4-BE49-F238E27FC236}">
                  <a16:creationId xmlns:a16="http://schemas.microsoft.com/office/drawing/2014/main" id="{3F5F9780-5EB8-48DE-BA20-D6783C991942}"/>
                </a:ext>
              </a:extLst>
            </p:cNvPr>
            <p:cNvSpPr/>
            <p:nvPr/>
          </p:nvSpPr>
          <p:spPr>
            <a:xfrm>
              <a:off x="3310581" y="1990398"/>
              <a:ext cx="130200" cy="295929"/>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26" name="Obdélník 25">
              <a:extLst>
                <a:ext uri="{FF2B5EF4-FFF2-40B4-BE49-F238E27FC236}">
                  <a16:creationId xmlns:a16="http://schemas.microsoft.com/office/drawing/2014/main" id="{28836ADD-585E-4342-89A1-AD586FCB9CD7}"/>
                </a:ext>
              </a:extLst>
            </p:cNvPr>
            <p:cNvSpPr/>
            <p:nvPr/>
          </p:nvSpPr>
          <p:spPr>
            <a:xfrm>
              <a:off x="3610676" y="1990398"/>
              <a:ext cx="128613" cy="295929"/>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27" name="Obdélník 26">
              <a:extLst>
                <a:ext uri="{FF2B5EF4-FFF2-40B4-BE49-F238E27FC236}">
                  <a16:creationId xmlns:a16="http://schemas.microsoft.com/office/drawing/2014/main" id="{222479AD-3EAC-4D72-8E28-C0E622D17498}"/>
                </a:ext>
              </a:extLst>
            </p:cNvPr>
            <p:cNvSpPr/>
            <p:nvPr/>
          </p:nvSpPr>
          <p:spPr>
            <a:xfrm rot="665831">
              <a:off x="4422047" y="2106577"/>
              <a:ext cx="128612" cy="298121"/>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28" name="Obdélník 27">
              <a:extLst>
                <a:ext uri="{FF2B5EF4-FFF2-40B4-BE49-F238E27FC236}">
                  <a16:creationId xmlns:a16="http://schemas.microsoft.com/office/drawing/2014/main" id="{03EA9F4F-5CD7-44D5-9AAF-F7257AA77D2B}"/>
                </a:ext>
              </a:extLst>
            </p:cNvPr>
            <p:cNvSpPr/>
            <p:nvPr/>
          </p:nvSpPr>
          <p:spPr>
            <a:xfrm>
              <a:off x="2708801" y="1828185"/>
              <a:ext cx="508099" cy="179750"/>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effectLst/>
                  <a:ea typeface="Calibri" panose="020F0502020204030204" pitchFamily="34" charset="0"/>
                  <a:cs typeface="Times New Roman" panose="02020603050405020304" pitchFamily="18" charset="0"/>
                </a:rPr>
                <a:t>GPIb-IX-V</a:t>
              </a:r>
              <a:endParaRPr lang="cs-CZ" sz="1200">
                <a:effectLst/>
                <a:latin typeface="Times New Roman" panose="02020603050405020304" pitchFamily="18" charset="0"/>
                <a:ea typeface="Times New Roman" panose="02020603050405020304" pitchFamily="18" charset="0"/>
              </a:endParaRPr>
            </a:p>
          </p:txBody>
        </p:sp>
        <p:sp>
          <p:nvSpPr>
            <p:cNvPr id="29" name="Obdélník 28">
              <a:extLst>
                <a:ext uri="{FF2B5EF4-FFF2-40B4-BE49-F238E27FC236}">
                  <a16:creationId xmlns:a16="http://schemas.microsoft.com/office/drawing/2014/main" id="{745C0026-2292-412D-B63F-48E4C8B0E1E5}"/>
                </a:ext>
              </a:extLst>
            </p:cNvPr>
            <p:cNvSpPr/>
            <p:nvPr/>
          </p:nvSpPr>
          <p:spPr>
            <a:xfrm>
              <a:off x="3245480" y="1793118"/>
              <a:ext cx="261989" cy="23674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effectLst/>
                  <a:ea typeface="Calibri" panose="020F0502020204030204" pitchFamily="34" charset="0"/>
                  <a:cs typeface="Times New Roman" panose="02020603050405020304" pitchFamily="18" charset="0"/>
                </a:rPr>
                <a:t>GPVI</a:t>
              </a:r>
              <a:endParaRPr lang="cs-CZ" sz="1200">
                <a:effectLst/>
                <a:latin typeface="Times New Roman" panose="02020603050405020304" pitchFamily="18" charset="0"/>
                <a:ea typeface="Times New Roman" panose="02020603050405020304" pitchFamily="18" charset="0"/>
              </a:endParaRPr>
            </a:p>
          </p:txBody>
        </p:sp>
        <p:sp>
          <p:nvSpPr>
            <p:cNvPr id="30" name="Obdélník 29">
              <a:extLst>
                <a:ext uri="{FF2B5EF4-FFF2-40B4-BE49-F238E27FC236}">
                  <a16:creationId xmlns:a16="http://schemas.microsoft.com/office/drawing/2014/main" id="{CE098E48-7A17-4FFA-9451-CD878B581E09}"/>
                </a:ext>
              </a:extLst>
            </p:cNvPr>
            <p:cNvSpPr/>
            <p:nvPr/>
          </p:nvSpPr>
          <p:spPr>
            <a:xfrm>
              <a:off x="3543988" y="1810646"/>
              <a:ext cx="260401"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Times New Roman" panose="02020603050405020304" pitchFamily="18" charset="0"/>
                </a:rPr>
                <a:t>α2β1</a:t>
              </a:r>
              <a:endParaRPr lang="cs-CZ" sz="1200">
                <a:effectLst/>
                <a:latin typeface="Times New Roman" panose="02020603050405020304" pitchFamily="18" charset="0"/>
                <a:ea typeface="Times New Roman" panose="02020603050405020304" pitchFamily="18" charset="0"/>
              </a:endParaRPr>
            </a:p>
          </p:txBody>
        </p:sp>
        <p:cxnSp>
          <p:nvCxnSpPr>
            <p:cNvPr id="31" name="Přímá spojnice se šipkou 30">
              <a:extLst>
                <a:ext uri="{FF2B5EF4-FFF2-40B4-BE49-F238E27FC236}">
                  <a16:creationId xmlns:a16="http://schemas.microsoft.com/office/drawing/2014/main" id="{8CFE75A0-859C-40BF-8D3D-7C040621978B}"/>
                </a:ext>
              </a:extLst>
            </p:cNvPr>
            <p:cNvCxnSpPr/>
            <p:nvPr/>
          </p:nvCxnSpPr>
          <p:spPr>
            <a:xfrm flipH="1">
              <a:off x="4607820" y="1196870"/>
              <a:ext cx="85742" cy="440605"/>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6A77DB4C-F51B-4331-9341-BCC616419731}"/>
                </a:ext>
              </a:extLst>
            </p:cNvPr>
            <p:cNvCxnSpPr/>
            <p:nvPr/>
          </p:nvCxnSpPr>
          <p:spPr>
            <a:xfrm flipH="1">
              <a:off x="4523667" y="1815033"/>
              <a:ext cx="53985" cy="265240"/>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3" name="Obdélník 32">
              <a:extLst>
                <a:ext uri="{FF2B5EF4-FFF2-40B4-BE49-F238E27FC236}">
                  <a16:creationId xmlns:a16="http://schemas.microsoft.com/office/drawing/2014/main" id="{83774DA4-3D4B-464F-AF5A-D798AC6F7D23}"/>
                </a:ext>
              </a:extLst>
            </p:cNvPr>
            <p:cNvSpPr/>
            <p:nvPr/>
          </p:nvSpPr>
          <p:spPr>
            <a:xfrm>
              <a:off x="4215632" y="1657416"/>
              <a:ext cx="260401" cy="210464"/>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eaLnBrk="0" fontAlgn="base" hangingPunct="0">
                <a:lnSpc>
                  <a:spcPct val="105000"/>
                </a:lnSpc>
                <a:spcAft>
                  <a:spcPts val="800"/>
                </a:spcAft>
              </a:pPr>
              <a:r>
                <a:rPr lang="cs-CZ" sz="1200" b="1">
                  <a:effectLst/>
                  <a:latin typeface="Times New Roman" panose="02020603050405020304" pitchFamily="18" charset="0"/>
                  <a:ea typeface="Times New Roman" panose="02020603050405020304" pitchFamily="18" charset="0"/>
                </a:rPr>
                <a:t> </a:t>
              </a:r>
              <a:endParaRPr lang="cs-CZ" sz="1200">
                <a:effectLst/>
                <a:latin typeface="Times New Roman" panose="02020603050405020304" pitchFamily="18" charset="0"/>
                <a:ea typeface="Times New Roman" panose="02020603050405020304" pitchFamily="18" charset="0"/>
              </a:endParaRPr>
            </a:p>
          </p:txBody>
        </p:sp>
        <p:sp>
          <p:nvSpPr>
            <p:cNvPr id="34" name="Obdélník 33">
              <a:extLst>
                <a:ext uri="{FF2B5EF4-FFF2-40B4-BE49-F238E27FC236}">
                  <a16:creationId xmlns:a16="http://schemas.microsoft.com/office/drawing/2014/main" id="{918D4CE8-0F14-49E2-A5E4-B346579F829A}"/>
                </a:ext>
              </a:extLst>
            </p:cNvPr>
            <p:cNvSpPr/>
            <p:nvPr/>
          </p:nvSpPr>
          <p:spPr>
            <a:xfrm>
              <a:off x="4487147" y="1611171"/>
              <a:ext cx="258813" cy="302504"/>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000" b="1" kern="1200">
                  <a:effectLst/>
                  <a:ea typeface="Calibri" panose="020F0502020204030204" pitchFamily="34" charset="0"/>
                  <a:cs typeface="Times New Roman" panose="02020603050405020304" pitchFamily="18" charset="0"/>
                </a:rPr>
                <a:t>PGI</a:t>
              </a:r>
              <a:r>
                <a:rPr lang="cs-CZ" sz="1000" b="1" kern="1200" baseline="-25000">
                  <a:effectLst/>
                  <a:ea typeface="Calibri" panose="020F0502020204030204" pitchFamily="34" charset="0"/>
                  <a:cs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5" name="Obdélník 34">
              <a:extLst>
                <a:ext uri="{FF2B5EF4-FFF2-40B4-BE49-F238E27FC236}">
                  <a16:creationId xmlns:a16="http://schemas.microsoft.com/office/drawing/2014/main" id="{6FD96918-E104-4CB7-8C71-A708E0DA6F7D}"/>
                </a:ext>
              </a:extLst>
            </p:cNvPr>
            <p:cNvSpPr/>
            <p:nvPr/>
          </p:nvSpPr>
          <p:spPr>
            <a:xfrm>
              <a:off x="2456340" y="1931212"/>
              <a:ext cx="277867" cy="247704"/>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200">
                  <a:effectLst/>
                  <a:latin typeface="Times New Roman" panose="02020603050405020304" pitchFamily="18" charset="0"/>
                  <a:ea typeface="Times New Roman" panose="02020603050405020304" pitchFamily="18" charset="0"/>
                </a:rPr>
                <a:t> </a:t>
              </a:r>
            </a:p>
          </p:txBody>
        </p:sp>
        <p:sp>
          <p:nvSpPr>
            <p:cNvPr id="36" name="Obdélník 35">
              <a:extLst>
                <a:ext uri="{FF2B5EF4-FFF2-40B4-BE49-F238E27FC236}">
                  <a16:creationId xmlns:a16="http://schemas.microsoft.com/office/drawing/2014/main" id="{D779433C-5FAD-4337-8C2E-C169529698A4}"/>
                </a:ext>
              </a:extLst>
            </p:cNvPr>
            <p:cNvSpPr/>
            <p:nvPr/>
          </p:nvSpPr>
          <p:spPr>
            <a:xfrm>
              <a:off x="2022868" y="1571714"/>
              <a:ext cx="269927" cy="201670"/>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eaLnBrk="0" fontAlgn="base" hangingPunct="0">
                <a:lnSpc>
                  <a:spcPct val="105000"/>
                </a:lnSpc>
                <a:spcAft>
                  <a:spcPts val="800"/>
                </a:spcAft>
              </a:pPr>
              <a:r>
                <a:rPr lang="cs-CZ" sz="1200">
                  <a:effectLst/>
                  <a:latin typeface="Times New Roman" panose="02020603050405020304" pitchFamily="18" charset="0"/>
                  <a:ea typeface="Times New Roman" panose="02020603050405020304" pitchFamily="18" charset="0"/>
                </a:rPr>
                <a:t> </a:t>
              </a:r>
            </a:p>
          </p:txBody>
        </p:sp>
        <p:sp>
          <p:nvSpPr>
            <p:cNvPr id="37" name="Obdélník 36">
              <a:extLst>
                <a:ext uri="{FF2B5EF4-FFF2-40B4-BE49-F238E27FC236}">
                  <a16:creationId xmlns:a16="http://schemas.microsoft.com/office/drawing/2014/main" id="{B654EBC0-93AB-4436-8BC2-38B91CD016AB}"/>
                </a:ext>
              </a:extLst>
            </p:cNvPr>
            <p:cNvSpPr/>
            <p:nvPr/>
          </p:nvSpPr>
          <p:spPr>
            <a:xfrm>
              <a:off x="5442521" y="1707047"/>
              <a:ext cx="258813" cy="175954"/>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000" b="1" kern="1200">
                  <a:solidFill>
                    <a:srgbClr val="000000"/>
                  </a:solidFill>
                  <a:effectLst/>
                  <a:ea typeface="Calibri" panose="020F0502020204030204" pitchFamily="34" charset="0"/>
                  <a:cs typeface="Times New Roman" panose="02020603050405020304" pitchFamily="18" charset="0"/>
                </a:rPr>
                <a:t>NO</a:t>
              </a:r>
              <a:endParaRPr lang="cs-CZ" sz="1200">
                <a:effectLst/>
                <a:latin typeface="Times New Roman" panose="02020603050405020304" pitchFamily="18" charset="0"/>
                <a:ea typeface="Times New Roman" panose="02020603050405020304" pitchFamily="18" charset="0"/>
              </a:endParaRPr>
            </a:p>
          </p:txBody>
        </p:sp>
        <p:cxnSp>
          <p:nvCxnSpPr>
            <p:cNvPr id="38" name="Přímá spojnice se šipkou 37">
              <a:extLst>
                <a:ext uri="{FF2B5EF4-FFF2-40B4-BE49-F238E27FC236}">
                  <a16:creationId xmlns:a16="http://schemas.microsoft.com/office/drawing/2014/main" id="{8B2637A0-0B22-4C87-A768-EAC4519FB27D}"/>
                </a:ext>
              </a:extLst>
            </p:cNvPr>
            <p:cNvCxnSpPr/>
            <p:nvPr/>
          </p:nvCxnSpPr>
          <p:spPr>
            <a:xfrm>
              <a:off x="5565269" y="1183717"/>
              <a:ext cx="0" cy="530481"/>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9" name="Oblouk 38">
              <a:extLst>
                <a:ext uri="{FF2B5EF4-FFF2-40B4-BE49-F238E27FC236}">
                  <a16:creationId xmlns:a16="http://schemas.microsoft.com/office/drawing/2014/main" id="{229BDB92-F94A-46D7-B5D2-EF76463E9066}"/>
                </a:ext>
              </a:extLst>
            </p:cNvPr>
            <p:cNvSpPr/>
            <p:nvPr/>
          </p:nvSpPr>
          <p:spPr>
            <a:xfrm rot="6293155">
              <a:off x="3629092" y="1559107"/>
              <a:ext cx="2379480" cy="1592914"/>
            </a:xfrm>
            <a:prstGeom prst="arc">
              <a:avLst>
                <a:gd name="adj1" fmla="val 13945717"/>
                <a:gd name="adj2" fmla="val 21470351"/>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wrap="square" anchor="ctr">
              <a:noAutofit/>
            </a:bodyPr>
            <a:lstStyle/>
            <a:p>
              <a:endParaRPr lang="cs-CZ"/>
            </a:p>
          </p:txBody>
        </p:sp>
        <p:sp>
          <p:nvSpPr>
            <p:cNvPr id="40" name="Obdélník 39">
              <a:extLst>
                <a:ext uri="{FF2B5EF4-FFF2-40B4-BE49-F238E27FC236}">
                  <a16:creationId xmlns:a16="http://schemas.microsoft.com/office/drawing/2014/main" id="{43E65E24-332E-437B-96A3-3B90FA55B8D4}"/>
                </a:ext>
              </a:extLst>
            </p:cNvPr>
            <p:cNvSpPr/>
            <p:nvPr/>
          </p:nvSpPr>
          <p:spPr>
            <a:xfrm>
              <a:off x="3091463" y="3406475"/>
              <a:ext cx="908226" cy="206055"/>
            </a:xfrm>
            <a:prstGeom prst="rect">
              <a:avLst/>
            </a:prstGeom>
            <a:gradFill>
              <a:gsLst>
                <a:gs pos="100000">
                  <a:srgbClr val="C38649"/>
                </a:gs>
                <a:gs pos="0">
                  <a:schemeClr val="accent2">
                    <a:lumMod val="20000"/>
                    <a:lumOff val="80000"/>
                  </a:schemeClr>
                </a:gs>
              </a:gsLst>
              <a:path path="shape">
                <a:fillToRect l="50000" t="50000" r="50000" b="50000"/>
              </a:path>
            </a:gradFill>
            <a:ln/>
          </p:spPr>
          <p:style>
            <a:lnRef idx="2">
              <a:schemeClr val="dk1"/>
            </a:lnRef>
            <a:fillRef idx="1">
              <a:schemeClr val="lt1"/>
            </a:fillRef>
            <a:effectRef idx="0">
              <a:schemeClr val="dk1"/>
            </a:effectRef>
            <a:fontRef idx="minor">
              <a:schemeClr val="dk1"/>
            </a:fontRef>
          </p:style>
          <p:txBody>
            <a:bodyPr lIns="36000" tIns="0" rIns="36000" bIns="0" anchor="ctr"/>
            <a:lstStyle/>
            <a:p>
              <a:pPr algn="ctr" eaLnBrk="0" fontAlgn="base" hangingPunct="0">
                <a:lnSpc>
                  <a:spcPct val="105000"/>
                </a:lnSpc>
                <a:spcAft>
                  <a:spcPts val="800"/>
                </a:spcAft>
              </a:pPr>
              <a:r>
                <a:rPr lang="cs-CZ" sz="900" kern="1200">
                  <a:solidFill>
                    <a:srgbClr val="000000"/>
                  </a:solidFill>
                  <a:effectLst/>
                  <a:ea typeface="Times New Roman" panose="02020603050405020304" pitchFamily="18" charset="0"/>
                </a:rPr>
                <a:t>Přenos signálu</a:t>
              </a:r>
              <a:endParaRPr lang="cs-CZ" sz="1200">
                <a:effectLst/>
                <a:latin typeface="Times New Roman" panose="02020603050405020304" pitchFamily="18" charset="0"/>
                <a:ea typeface="Times New Roman" panose="02020603050405020304" pitchFamily="18" charset="0"/>
              </a:endParaRPr>
            </a:p>
          </p:txBody>
        </p:sp>
        <p:cxnSp>
          <p:nvCxnSpPr>
            <p:cNvPr id="41" name="Přímá spojnice se šipkou 40">
              <a:extLst>
                <a:ext uri="{FF2B5EF4-FFF2-40B4-BE49-F238E27FC236}">
                  <a16:creationId xmlns:a16="http://schemas.microsoft.com/office/drawing/2014/main" id="{85BF92F8-6A15-46B0-BECD-24E1426D09A7}"/>
                </a:ext>
              </a:extLst>
            </p:cNvPr>
            <p:cNvCxnSpPr/>
            <p:nvPr/>
          </p:nvCxnSpPr>
          <p:spPr bwMode="auto">
            <a:xfrm>
              <a:off x="1706895" y="1446765"/>
              <a:ext cx="0" cy="462526"/>
            </a:xfrm>
            <a:prstGeom prst="straightConnector1">
              <a:avLst/>
            </a:prstGeom>
            <a:ln w="12700" cap="flat">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Přímá spojnice se šipkou 41">
              <a:extLst>
                <a:ext uri="{FF2B5EF4-FFF2-40B4-BE49-F238E27FC236}">
                  <a16:creationId xmlns:a16="http://schemas.microsoft.com/office/drawing/2014/main" id="{9A7D970A-9EFA-4BE8-8D96-0BFD2574DE4D}"/>
                </a:ext>
              </a:extLst>
            </p:cNvPr>
            <p:cNvCxnSpPr/>
            <p:nvPr/>
          </p:nvCxnSpPr>
          <p:spPr>
            <a:xfrm flipH="1">
              <a:off x="1656085" y="1913675"/>
              <a:ext cx="107971" cy="0"/>
            </a:xfrm>
            <a:prstGeom prst="straightConnector1">
              <a:avLst/>
            </a:prstGeom>
            <a:ln w="12700" cap="flat">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Obdélník 42">
              <a:extLst>
                <a:ext uri="{FF2B5EF4-FFF2-40B4-BE49-F238E27FC236}">
                  <a16:creationId xmlns:a16="http://schemas.microsoft.com/office/drawing/2014/main" id="{6F621306-F52A-433A-B880-BCEB5B0AB4DD}"/>
                </a:ext>
              </a:extLst>
            </p:cNvPr>
            <p:cNvSpPr/>
            <p:nvPr/>
          </p:nvSpPr>
          <p:spPr>
            <a:xfrm>
              <a:off x="1568755" y="1913675"/>
              <a:ext cx="247698" cy="21482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000" b="1" kern="1200">
                  <a:effectLst/>
                  <a:ea typeface="Calibri" panose="020F0502020204030204" pitchFamily="34" charset="0"/>
                  <a:cs typeface="Times New Roman" panose="02020603050405020304" pitchFamily="18" charset="0"/>
                </a:rPr>
                <a:t>ADP</a:t>
              </a:r>
              <a:endParaRPr lang="cs-CZ" sz="1200">
                <a:effectLst/>
                <a:latin typeface="Times New Roman" panose="02020603050405020304" pitchFamily="18" charset="0"/>
                <a:ea typeface="Times New Roman" panose="02020603050405020304" pitchFamily="18" charset="0"/>
              </a:endParaRPr>
            </a:p>
          </p:txBody>
        </p:sp>
        <p:sp>
          <p:nvSpPr>
            <p:cNvPr id="44" name="Obdélník 43">
              <a:extLst>
                <a:ext uri="{FF2B5EF4-FFF2-40B4-BE49-F238E27FC236}">
                  <a16:creationId xmlns:a16="http://schemas.microsoft.com/office/drawing/2014/main" id="{DC855BB8-D8F5-4A8D-860B-4558A14FFC91}"/>
                </a:ext>
              </a:extLst>
            </p:cNvPr>
            <p:cNvSpPr/>
            <p:nvPr/>
          </p:nvSpPr>
          <p:spPr>
            <a:xfrm rot="18801651">
              <a:off x="1501706" y="2680405"/>
              <a:ext cx="129333" cy="296920"/>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45" name="Obdélník 44">
              <a:extLst>
                <a:ext uri="{FF2B5EF4-FFF2-40B4-BE49-F238E27FC236}">
                  <a16:creationId xmlns:a16="http://schemas.microsoft.com/office/drawing/2014/main" id="{853E45CB-0AE5-4988-B340-8EA17D0C8EF6}"/>
                </a:ext>
              </a:extLst>
            </p:cNvPr>
            <p:cNvSpPr/>
            <p:nvPr/>
          </p:nvSpPr>
          <p:spPr>
            <a:xfrm rot="18801651">
              <a:off x="1356724" y="2859058"/>
              <a:ext cx="127140" cy="296920"/>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46" name="Ovál 45">
              <a:extLst>
                <a:ext uri="{FF2B5EF4-FFF2-40B4-BE49-F238E27FC236}">
                  <a16:creationId xmlns:a16="http://schemas.microsoft.com/office/drawing/2014/main" id="{A3E59A86-F312-495A-8B18-06F050C6950B}"/>
                </a:ext>
              </a:extLst>
            </p:cNvPr>
            <p:cNvSpPr/>
            <p:nvPr/>
          </p:nvSpPr>
          <p:spPr>
            <a:xfrm>
              <a:off x="2105434" y="2400315"/>
              <a:ext cx="439823" cy="383613"/>
            </a:xfrm>
            <a:prstGeom prst="ellipse">
              <a:avLst/>
            </a:prstGeom>
            <a:gradFill>
              <a:gsLst>
                <a:gs pos="100000">
                  <a:srgbClr val="C38649"/>
                </a:gs>
                <a:gs pos="0">
                  <a:schemeClr val="accent2">
                    <a:lumMod val="20000"/>
                    <a:lumOff val="80000"/>
                  </a:schemeClr>
                </a:gs>
              </a:gsLst>
              <a:path path="shape">
                <a:fillToRect l="50000" t="50000" r="50000" b="50000"/>
              </a:path>
            </a:gradFill>
            <a:ln/>
          </p:spPr>
          <p:style>
            <a:lnRef idx="2">
              <a:schemeClr val="dk1"/>
            </a:lnRef>
            <a:fillRef idx="1">
              <a:schemeClr val="lt1"/>
            </a:fillRef>
            <a:effectRef idx="0">
              <a:schemeClr val="dk1"/>
            </a:effectRef>
            <a:fontRef idx="minor">
              <a:schemeClr val="dk1"/>
            </a:fontRef>
          </p:style>
          <p:txBody>
            <a:bodyPr lIns="0" tIns="36000" rIns="0" bIns="36000" anchor="ctr"/>
            <a:lstStyle/>
            <a:p>
              <a:pPr algn="ctr" eaLnBrk="0" fontAlgn="base" hangingPunct="0">
                <a:lnSpc>
                  <a:spcPct val="106000"/>
                </a:lnSpc>
                <a:spcAft>
                  <a:spcPts val="800"/>
                </a:spcAft>
              </a:pPr>
              <a:r>
                <a:rPr lang="cs-CZ" sz="900" kern="1200">
                  <a:solidFill>
                    <a:srgbClr val="000000"/>
                  </a:solidFill>
                  <a:effectLst/>
                  <a:ea typeface="Calibri" panose="020F0502020204030204" pitchFamily="34" charset="0"/>
                  <a:cs typeface="Times New Roman" panose="02020603050405020304" pitchFamily="18" charset="0"/>
                </a:rPr>
                <a:t>ADP</a:t>
              </a:r>
              <a:endParaRPr lang="cs-CZ" sz="1200">
                <a:effectLst/>
                <a:latin typeface="Times New Roman" panose="02020603050405020304" pitchFamily="18" charset="0"/>
                <a:ea typeface="Times New Roman" panose="02020603050405020304" pitchFamily="18" charset="0"/>
              </a:endParaRPr>
            </a:p>
          </p:txBody>
        </p:sp>
        <p:cxnSp>
          <p:nvCxnSpPr>
            <p:cNvPr id="47" name="Přímá spojnice se šipkou 46">
              <a:extLst>
                <a:ext uri="{FF2B5EF4-FFF2-40B4-BE49-F238E27FC236}">
                  <a16:creationId xmlns:a16="http://schemas.microsoft.com/office/drawing/2014/main" id="{F38A9BA0-5AD6-4EF5-9799-C9D0B4EC8146}"/>
                </a:ext>
              </a:extLst>
            </p:cNvPr>
            <p:cNvCxnSpPr/>
            <p:nvPr/>
          </p:nvCxnSpPr>
          <p:spPr>
            <a:xfrm flipH="1" flipV="1">
              <a:off x="1749765" y="2097809"/>
              <a:ext cx="455702" cy="403341"/>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Přímá spojnice se šipkou 47">
              <a:extLst>
                <a:ext uri="{FF2B5EF4-FFF2-40B4-BE49-F238E27FC236}">
                  <a16:creationId xmlns:a16="http://schemas.microsoft.com/office/drawing/2014/main" id="{DED1DFC1-CDE4-43EE-AE87-7273B799ABB2}"/>
                </a:ext>
              </a:extLst>
            </p:cNvPr>
            <p:cNvCxnSpPr/>
            <p:nvPr/>
          </p:nvCxnSpPr>
          <p:spPr>
            <a:xfrm flipH="1" flipV="1">
              <a:off x="2507150" y="2772966"/>
              <a:ext cx="557320" cy="609395"/>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9" name="Obdélník 48">
              <a:extLst>
                <a:ext uri="{FF2B5EF4-FFF2-40B4-BE49-F238E27FC236}">
                  <a16:creationId xmlns:a16="http://schemas.microsoft.com/office/drawing/2014/main" id="{F5D014DF-FD86-4ABE-A31A-335C3667FA69}"/>
                </a:ext>
              </a:extLst>
            </p:cNvPr>
            <p:cNvSpPr/>
            <p:nvPr/>
          </p:nvSpPr>
          <p:spPr>
            <a:xfrm>
              <a:off x="2129252" y="2799271"/>
              <a:ext cx="433471" cy="350731"/>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750" kern="1200">
                  <a:solidFill>
                    <a:srgbClr val="000000"/>
                  </a:solidFill>
                  <a:effectLst/>
                  <a:ea typeface="Calibri" panose="020F0502020204030204" pitchFamily="34" charset="0"/>
                  <a:cs typeface="Times New Roman" panose="02020603050405020304" pitchFamily="18" charset="0"/>
                </a:rPr>
                <a:t>Denzní granula</a:t>
              </a:r>
              <a:endParaRPr lang="cs-CZ" sz="1200">
                <a:effectLst/>
                <a:latin typeface="Times New Roman" panose="02020603050405020304" pitchFamily="18" charset="0"/>
                <a:ea typeface="Times New Roman" panose="02020603050405020304" pitchFamily="18" charset="0"/>
              </a:endParaRPr>
            </a:p>
          </p:txBody>
        </p:sp>
        <p:sp>
          <p:nvSpPr>
            <p:cNvPr id="50" name="Oblouk 49">
              <a:extLst>
                <a:ext uri="{FF2B5EF4-FFF2-40B4-BE49-F238E27FC236}">
                  <a16:creationId xmlns:a16="http://schemas.microsoft.com/office/drawing/2014/main" id="{1BD418C8-15F0-4598-9404-C035D06F8C9E}"/>
                </a:ext>
              </a:extLst>
            </p:cNvPr>
            <p:cNvSpPr/>
            <p:nvPr/>
          </p:nvSpPr>
          <p:spPr>
            <a:xfrm rot="12782812" flipH="1">
              <a:off x="1300416" y="1779960"/>
              <a:ext cx="2284856" cy="1560753"/>
            </a:xfrm>
            <a:prstGeom prst="arc">
              <a:avLst>
                <a:gd name="adj1" fmla="val 14430204"/>
                <a:gd name="adj2" fmla="val 20189908"/>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sp>
          <p:nvSpPr>
            <p:cNvPr id="51" name="Oblouk 50">
              <a:extLst>
                <a:ext uri="{FF2B5EF4-FFF2-40B4-BE49-F238E27FC236}">
                  <a16:creationId xmlns:a16="http://schemas.microsoft.com/office/drawing/2014/main" id="{21034D9D-0C01-48A9-B02E-2AC263FAA4AB}"/>
                </a:ext>
              </a:extLst>
            </p:cNvPr>
            <p:cNvSpPr/>
            <p:nvPr/>
          </p:nvSpPr>
          <p:spPr>
            <a:xfrm rot="12746593" flipH="1">
              <a:off x="1182918" y="2003551"/>
              <a:ext cx="2216581" cy="1516912"/>
            </a:xfrm>
            <a:prstGeom prst="arc">
              <a:avLst>
                <a:gd name="adj1" fmla="val 14347744"/>
                <a:gd name="adj2" fmla="val 20456077"/>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wrap="square" anchor="ctr">
              <a:noAutofit/>
            </a:bodyPr>
            <a:lstStyle/>
            <a:p>
              <a:endParaRPr lang="cs-CZ"/>
            </a:p>
          </p:txBody>
        </p:sp>
        <p:sp>
          <p:nvSpPr>
            <p:cNvPr id="52" name="Obdélník 51">
              <a:extLst>
                <a:ext uri="{FF2B5EF4-FFF2-40B4-BE49-F238E27FC236}">
                  <a16:creationId xmlns:a16="http://schemas.microsoft.com/office/drawing/2014/main" id="{F0B56805-A879-4F98-88D8-3C0FF2469561}"/>
                </a:ext>
              </a:extLst>
            </p:cNvPr>
            <p:cNvSpPr/>
            <p:nvPr/>
          </p:nvSpPr>
          <p:spPr>
            <a:xfrm>
              <a:off x="1457608" y="2452926"/>
              <a:ext cx="260401" cy="22797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P2Y</a:t>
              </a:r>
              <a:r>
                <a:rPr lang="cs-CZ" sz="800" kern="1200" baseline="-25000">
                  <a:solidFill>
                    <a:srgbClr val="000000"/>
                  </a:solidFill>
                  <a:effectLst/>
                  <a:ea typeface="Calibri" panose="020F0502020204030204" pitchFamily="34" charset="0"/>
                  <a:cs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53" name="Obdélník 52">
              <a:extLst>
                <a:ext uri="{FF2B5EF4-FFF2-40B4-BE49-F238E27FC236}">
                  <a16:creationId xmlns:a16="http://schemas.microsoft.com/office/drawing/2014/main" id="{E92853E4-2594-42F0-9915-CD6FC27FC600}"/>
                </a:ext>
              </a:extLst>
            </p:cNvPr>
            <p:cNvSpPr/>
            <p:nvPr/>
          </p:nvSpPr>
          <p:spPr>
            <a:xfrm>
              <a:off x="973324" y="2931878"/>
              <a:ext cx="327089" cy="26585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dirty="0">
                  <a:effectLst/>
                  <a:ea typeface="Calibri" panose="020F0502020204030204" pitchFamily="34" charset="0"/>
                  <a:cs typeface="Times New Roman" panose="02020603050405020304" pitchFamily="18" charset="0"/>
                </a:rPr>
                <a:t>P2Y</a:t>
              </a:r>
              <a:r>
                <a:rPr lang="cs-CZ" sz="800" kern="1200" baseline="-25000" dirty="0">
                  <a:effectLst/>
                  <a:ea typeface="Calibri" panose="020F0502020204030204" pitchFamily="34" charset="0"/>
                  <a:cs typeface="Times New Roman" panose="02020603050405020304" pitchFamily="18" charset="0"/>
                </a:rPr>
                <a:t>12</a:t>
              </a:r>
              <a:endParaRPr lang="cs-CZ" sz="1200" dirty="0">
                <a:effectLst/>
                <a:latin typeface="Times New Roman" panose="02020603050405020304" pitchFamily="18" charset="0"/>
                <a:ea typeface="Times New Roman" panose="02020603050405020304" pitchFamily="18" charset="0"/>
              </a:endParaRPr>
            </a:p>
          </p:txBody>
        </p:sp>
        <p:sp>
          <p:nvSpPr>
            <p:cNvPr id="54" name="Oblouk 53">
              <a:extLst>
                <a:ext uri="{FF2B5EF4-FFF2-40B4-BE49-F238E27FC236}">
                  <a16:creationId xmlns:a16="http://schemas.microsoft.com/office/drawing/2014/main" id="{27FD17AB-FACE-4110-9FCE-A9BC7B186D37}"/>
                </a:ext>
              </a:extLst>
            </p:cNvPr>
            <p:cNvSpPr/>
            <p:nvPr/>
          </p:nvSpPr>
          <p:spPr>
            <a:xfrm rot="19443866">
              <a:off x="1248017" y="2014510"/>
              <a:ext cx="700224" cy="756264"/>
            </a:xfrm>
            <a:prstGeom prst="arc">
              <a:avLst>
                <a:gd name="adj1" fmla="val 9337467"/>
                <a:gd name="adj2" fmla="val 18100184"/>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sp>
          <p:nvSpPr>
            <p:cNvPr id="55" name="Oblouk 54">
              <a:extLst>
                <a:ext uri="{FF2B5EF4-FFF2-40B4-BE49-F238E27FC236}">
                  <a16:creationId xmlns:a16="http://schemas.microsoft.com/office/drawing/2014/main" id="{DCB90B13-A93E-4CFE-A07C-8BFF15B83E73}"/>
                </a:ext>
              </a:extLst>
            </p:cNvPr>
            <p:cNvSpPr/>
            <p:nvPr/>
          </p:nvSpPr>
          <p:spPr>
            <a:xfrm rot="19443866">
              <a:off x="1098762" y="2027662"/>
              <a:ext cx="1024137" cy="920669"/>
            </a:xfrm>
            <a:prstGeom prst="arc">
              <a:avLst>
                <a:gd name="adj1" fmla="val 9984371"/>
                <a:gd name="adj2" fmla="val 15865862"/>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cxnSp>
          <p:nvCxnSpPr>
            <p:cNvPr id="56" name="Přímá spojnice se šipkou 55">
              <a:extLst>
                <a:ext uri="{FF2B5EF4-FFF2-40B4-BE49-F238E27FC236}">
                  <a16:creationId xmlns:a16="http://schemas.microsoft.com/office/drawing/2014/main" id="{CF126FD5-531A-4F15-9905-A9F845442342}"/>
                </a:ext>
              </a:extLst>
            </p:cNvPr>
            <p:cNvCxnSpPr/>
            <p:nvPr/>
          </p:nvCxnSpPr>
          <p:spPr>
            <a:xfrm>
              <a:off x="3062883" y="2349898"/>
              <a:ext cx="182597" cy="1001775"/>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14011DA2-375D-4846-A188-4D98D9E5885E}"/>
                </a:ext>
              </a:extLst>
            </p:cNvPr>
            <p:cNvCxnSpPr/>
            <p:nvPr/>
          </p:nvCxnSpPr>
          <p:spPr>
            <a:xfrm>
              <a:off x="3370918" y="2330168"/>
              <a:ext cx="17465" cy="1012736"/>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D38F77F1-3093-4DB6-92DA-717B633A3E70}"/>
                </a:ext>
              </a:extLst>
            </p:cNvPr>
            <p:cNvCxnSpPr/>
            <p:nvPr/>
          </p:nvCxnSpPr>
          <p:spPr>
            <a:xfrm flipH="1">
              <a:off x="3604325" y="2336745"/>
              <a:ext cx="63512" cy="1006159"/>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Přímá spojnice se šipkou 58">
              <a:extLst>
                <a:ext uri="{FF2B5EF4-FFF2-40B4-BE49-F238E27FC236}">
                  <a16:creationId xmlns:a16="http://schemas.microsoft.com/office/drawing/2014/main" id="{E976C86C-19C1-427C-B807-0752F2308BBE}"/>
                </a:ext>
              </a:extLst>
            </p:cNvPr>
            <p:cNvCxnSpPr/>
            <p:nvPr/>
          </p:nvCxnSpPr>
          <p:spPr>
            <a:xfrm flipH="1">
              <a:off x="4125126" y="2705013"/>
              <a:ext cx="106384" cy="0"/>
            </a:xfrm>
            <a:prstGeom prst="straightConnector1">
              <a:avLst/>
            </a:prstGeom>
            <a:ln w="12700" cap="flat">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Obdélník 59">
              <a:extLst>
                <a:ext uri="{FF2B5EF4-FFF2-40B4-BE49-F238E27FC236}">
                  <a16:creationId xmlns:a16="http://schemas.microsoft.com/office/drawing/2014/main" id="{B8569415-1810-49F2-9B09-9B6D729E4229}"/>
                </a:ext>
              </a:extLst>
            </p:cNvPr>
            <p:cNvSpPr/>
            <p:nvPr/>
          </p:nvSpPr>
          <p:spPr>
            <a:xfrm>
              <a:off x="4028270" y="2709395"/>
              <a:ext cx="308035" cy="164408"/>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cAMP</a:t>
              </a:r>
              <a:endParaRPr lang="cs-CZ" sz="1200">
                <a:effectLst/>
                <a:latin typeface="Times New Roman" panose="02020603050405020304" pitchFamily="18" charset="0"/>
                <a:ea typeface="Times New Roman" panose="02020603050405020304" pitchFamily="18" charset="0"/>
              </a:endParaRPr>
            </a:p>
          </p:txBody>
        </p:sp>
        <p:sp>
          <p:nvSpPr>
            <p:cNvPr id="61" name="Oblouk 60">
              <a:extLst>
                <a:ext uri="{FF2B5EF4-FFF2-40B4-BE49-F238E27FC236}">
                  <a16:creationId xmlns:a16="http://schemas.microsoft.com/office/drawing/2014/main" id="{E2AF646A-ACF5-4F1C-B630-9B3416E76388}"/>
                </a:ext>
              </a:extLst>
            </p:cNvPr>
            <p:cNvSpPr/>
            <p:nvPr/>
          </p:nvSpPr>
          <p:spPr>
            <a:xfrm rot="5400000">
              <a:off x="3749392" y="2084660"/>
              <a:ext cx="600627" cy="789141"/>
            </a:xfrm>
            <a:prstGeom prst="arc">
              <a:avLst>
                <a:gd name="adj1" fmla="val 15740983"/>
                <a:gd name="adj2" fmla="val 18744501"/>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sp>
          <p:nvSpPr>
            <p:cNvPr id="62" name="Obdélník 61">
              <a:extLst>
                <a:ext uri="{FF2B5EF4-FFF2-40B4-BE49-F238E27FC236}">
                  <a16:creationId xmlns:a16="http://schemas.microsoft.com/office/drawing/2014/main" id="{9C729915-C762-4E65-93D1-362EBCE21499}"/>
                </a:ext>
              </a:extLst>
            </p:cNvPr>
            <p:cNvSpPr/>
            <p:nvPr/>
          </p:nvSpPr>
          <p:spPr bwMode="auto">
            <a:xfrm>
              <a:off x="4826938" y="2709397"/>
              <a:ext cx="308035"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200">
                  <a:effectLst/>
                  <a:latin typeface="Times New Roman" panose="02020603050405020304" pitchFamily="18" charset="0"/>
                  <a:ea typeface="Times New Roman" panose="02020603050405020304" pitchFamily="18" charset="0"/>
                </a:rPr>
                <a:t> </a:t>
              </a:r>
            </a:p>
          </p:txBody>
        </p:sp>
        <p:sp>
          <p:nvSpPr>
            <p:cNvPr id="63" name="Obdélník 62">
              <a:extLst>
                <a:ext uri="{FF2B5EF4-FFF2-40B4-BE49-F238E27FC236}">
                  <a16:creationId xmlns:a16="http://schemas.microsoft.com/office/drawing/2014/main" id="{6AED862A-3F27-4E7E-AAE5-476CC6A95B0D}"/>
                </a:ext>
              </a:extLst>
            </p:cNvPr>
            <p:cNvSpPr/>
            <p:nvPr/>
          </p:nvSpPr>
          <p:spPr>
            <a:xfrm>
              <a:off x="4512551" y="2608562"/>
              <a:ext cx="308035"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eaLnBrk="0" fontAlgn="base" hangingPunct="0">
                <a:lnSpc>
                  <a:spcPct val="105000"/>
                </a:lnSpc>
                <a:spcAft>
                  <a:spcPts val="800"/>
                </a:spcAft>
              </a:pPr>
              <a:r>
                <a:rPr lang="cs-CZ" sz="1200">
                  <a:effectLst/>
                  <a:latin typeface="Times New Roman" panose="02020603050405020304" pitchFamily="18" charset="0"/>
                  <a:ea typeface="Times New Roman" panose="02020603050405020304" pitchFamily="18" charset="0"/>
                </a:rPr>
                <a:t> </a:t>
              </a:r>
            </a:p>
          </p:txBody>
        </p:sp>
        <p:sp>
          <p:nvSpPr>
            <p:cNvPr id="64" name="Obdélník 63">
              <a:extLst>
                <a:ext uri="{FF2B5EF4-FFF2-40B4-BE49-F238E27FC236}">
                  <a16:creationId xmlns:a16="http://schemas.microsoft.com/office/drawing/2014/main" id="{91717E4E-11A3-41A4-96F0-A64307148DC3}"/>
                </a:ext>
              </a:extLst>
            </p:cNvPr>
            <p:cNvSpPr/>
            <p:nvPr/>
          </p:nvSpPr>
          <p:spPr>
            <a:xfrm>
              <a:off x="4228334" y="3439355"/>
              <a:ext cx="308035"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en-US" sz="800" kern="1200">
                  <a:solidFill>
                    <a:srgbClr val="000000"/>
                  </a:solidFill>
                  <a:effectLst/>
                  <a:ea typeface="Calibri" panose="020F0502020204030204" pitchFamily="34" charset="0"/>
                  <a:cs typeface="Times New Roman" panose="02020603050405020304" pitchFamily="18" charset="0"/>
                </a:rPr>
                <a:t>cGMP</a:t>
              </a:r>
              <a:endParaRPr lang="cs-CZ" sz="1200">
                <a:effectLst/>
                <a:latin typeface="Times New Roman" panose="02020603050405020304" pitchFamily="18" charset="0"/>
                <a:ea typeface="Times New Roman" panose="02020603050405020304" pitchFamily="18" charset="0"/>
              </a:endParaRPr>
            </a:p>
          </p:txBody>
        </p:sp>
        <p:cxnSp>
          <p:nvCxnSpPr>
            <p:cNvPr id="65" name="Přímá spojnice se šipkou 64">
              <a:extLst>
                <a:ext uri="{FF2B5EF4-FFF2-40B4-BE49-F238E27FC236}">
                  <a16:creationId xmlns:a16="http://schemas.microsoft.com/office/drawing/2014/main" id="{969F9BD9-1CBF-4163-ABAE-B0191C0A0DB7}"/>
                </a:ext>
              </a:extLst>
            </p:cNvPr>
            <p:cNvCxnSpPr/>
            <p:nvPr/>
          </p:nvCxnSpPr>
          <p:spPr>
            <a:xfrm flipH="1">
              <a:off x="4071141" y="3507310"/>
              <a:ext cx="154018" cy="0"/>
            </a:xfrm>
            <a:prstGeom prst="straightConnector1">
              <a:avLst/>
            </a:prstGeom>
            <a:ln w="12700" cap="flat">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Přímá spojnice se šipkou 65">
              <a:extLst>
                <a:ext uri="{FF2B5EF4-FFF2-40B4-BE49-F238E27FC236}">
                  <a16:creationId xmlns:a16="http://schemas.microsoft.com/office/drawing/2014/main" id="{4E2D7B72-3991-4428-9916-53B898341192}"/>
                </a:ext>
              </a:extLst>
            </p:cNvPr>
            <p:cNvCxnSpPr/>
            <p:nvPr/>
          </p:nvCxnSpPr>
          <p:spPr>
            <a:xfrm flipV="1">
              <a:off x="4066378" y="3454700"/>
              <a:ext cx="1587" cy="107411"/>
            </a:xfrm>
            <a:prstGeom prst="straightConnector1">
              <a:avLst/>
            </a:prstGeom>
            <a:ln w="12700" cap="flat">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7" name="Obdélník 66">
              <a:extLst>
                <a:ext uri="{FF2B5EF4-FFF2-40B4-BE49-F238E27FC236}">
                  <a16:creationId xmlns:a16="http://schemas.microsoft.com/office/drawing/2014/main" id="{F0613A99-41D2-402B-978E-3D23327254AC}"/>
                </a:ext>
              </a:extLst>
            </p:cNvPr>
            <p:cNvSpPr/>
            <p:nvPr/>
          </p:nvSpPr>
          <p:spPr>
            <a:xfrm>
              <a:off x="4691974" y="3803238"/>
              <a:ext cx="308035"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eaLnBrk="0" fontAlgn="base" hangingPunct="0">
                <a:lnSpc>
                  <a:spcPct val="105000"/>
                </a:lnSpc>
                <a:spcAft>
                  <a:spcPts val="800"/>
                </a:spcAft>
              </a:pPr>
              <a:r>
                <a:rPr lang="cs-CZ" sz="1200">
                  <a:effectLst/>
                  <a:latin typeface="Times New Roman" panose="02020603050405020304" pitchFamily="18" charset="0"/>
                  <a:ea typeface="Times New Roman" panose="02020603050405020304" pitchFamily="18" charset="0"/>
                </a:rPr>
                <a:t> </a:t>
              </a:r>
            </a:p>
          </p:txBody>
        </p:sp>
        <p:sp>
          <p:nvSpPr>
            <p:cNvPr id="68" name="Obdélník 67">
              <a:extLst>
                <a:ext uri="{FF2B5EF4-FFF2-40B4-BE49-F238E27FC236}">
                  <a16:creationId xmlns:a16="http://schemas.microsoft.com/office/drawing/2014/main" id="{F636971E-070E-4E47-9E04-B4AEC37E7838}"/>
                </a:ext>
              </a:extLst>
            </p:cNvPr>
            <p:cNvSpPr/>
            <p:nvPr/>
          </p:nvSpPr>
          <p:spPr>
            <a:xfrm>
              <a:off x="1595748" y="3855848"/>
              <a:ext cx="855828" cy="287162"/>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300" kern="1200">
                  <a:solidFill>
                    <a:srgbClr val="000000"/>
                  </a:solidFill>
                  <a:effectLst/>
                  <a:ea typeface="Calibri" panose="020F0502020204030204" pitchFamily="34" charset="0"/>
                  <a:cs typeface="Times New Roman" panose="02020603050405020304" pitchFamily="18" charset="0"/>
                </a:rPr>
                <a:t>Trombocyt</a:t>
              </a:r>
              <a:endParaRPr lang="cs-CZ" sz="1200">
                <a:effectLst/>
                <a:latin typeface="Times New Roman" panose="02020603050405020304" pitchFamily="18" charset="0"/>
                <a:ea typeface="Times New Roman" panose="02020603050405020304" pitchFamily="18" charset="0"/>
              </a:endParaRPr>
            </a:p>
          </p:txBody>
        </p:sp>
        <p:sp>
          <p:nvSpPr>
            <p:cNvPr id="69" name="Obdélník 68">
              <a:extLst>
                <a:ext uri="{FF2B5EF4-FFF2-40B4-BE49-F238E27FC236}">
                  <a16:creationId xmlns:a16="http://schemas.microsoft.com/office/drawing/2014/main" id="{95EF35C4-0540-4C46-B97C-92C9C7734DCC}"/>
                </a:ext>
              </a:extLst>
            </p:cNvPr>
            <p:cNvSpPr/>
            <p:nvPr/>
          </p:nvSpPr>
          <p:spPr>
            <a:xfrm>
              <a:off x="4015568" y="4872968"/>
              <a:ext cx="128612" cy="295930"/>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70" name="Obdélník 69">
              <a:extLst>
                <a:ext uri="{FF2B5EF4-FFF2-40B4-BE49-F238E27FC236}">
                  <a16:creationId xmlns:a16="http://schemas.microsoft.com/office/drawing/2014/main" id="{82FC3C73-BA70-42E3-9F32-266CEB4C58EF}"/>
                </a:ext>
              </a:extLst>
            </p:cNvPr>
            <p:cNvSpPr/>
            <p:nvPr/>
          </p:nvSpPr>
          <p:spPr>
            <a:xfrm rot="19415982">
              <a:off x="5065109" y="4495932"/>
              <a:ext cx="127025" cy="295930"/>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71" name="Obdélník 70">
              <a:extLst>
                <a:ext uri="{FF2B5EF4-FFF2-40B4-BE49-F238E27FC236}">
                  <a16:creationId xmlns:a16="http://schemas.microsoft.com/office/drawing/2014/main" id="{7C264281-C7CF-4EB7-B119-A66F124B4FA7}"/>
                </a:ext>
              </a:extLst>
            </p:cNvPr>
            <p:cNvSpPr/>
            <p:nvPr/>
          </p:nvSpPr>
          <p:spPr>
            <a:xfrm rot="19415982">
              <a:off x="5244532" y="4360024"/>
              <a:ext cx="125436" cy="295930"/>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sp>
          <p:nvSpPr>
            <p:cNvPr id="72" name="Obdélník 71">
              <a:extLst>
                <a:ext uri="{FF2B5EF4-FFF2-40B4-BE49-F238E27FC236}">
                  <a16:creationId xmlns:a16="http://schemas.microsoft.com/office/drawing/2014/main" id="{944635F0-7B47-4947-ADB3-78AF98FEE973}"/>
                </a:ext>
              </a:extLst>
            </p:cNvPr>
            <p:cNvSpPr/>
            <p:nvPr/>
          </p:nvSpPr>
          <p:spPr>
            <a:xfrm>
              <a:off x="5190473" y="4159049"/>
              <a:ext cx="306447"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PAR1</a:t>
              </a:r>
              <a:endParaRPr lang="cs-CZ" sz="1200">
                <a:effectLst/>
                <a:latin typeface="Times New Roman" panose="02020603050405020304" pitchFamily="18" charset="0"/>
                <a:ea typeface="Times New Roman" panose="02020603050405020304" pitchFamily="18" charset="0"/>
              </a:endParaRPr>
            </a:p>
          </p:txBody>
        </p:sp>
        <p:sp>
          <p:nvSpPr>
            <p:cNvPr id="73" name="Obdélník 72">
              <a:extLst>
                <a:ext uri="{FF2B5EF4-FFF2-40B4-BE49-F238E27FC236}">
                  <a16:creationId xmlns:a16="http://schemas.microsoft.com/office/drawing/2014/main" id="{2EA926B5-686A-4789-A7DA-3503DA302B67}"/>
                </a:ext>
              </a:extLst>
            </p:cNvPr>
            <p:cNvSpPr/>
            <p:nvPr/>
          </p:nvSpPr>
          <p:spPr>
            <a:xfrm>
              <a:off x="4733203" y="4528435"/>
              <a:ext cx="306448"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PAR4</a:t>
              </a:r>
              <a:endParaRPr lang="cs-CZ" sz="1200">
                <a:effectLst/>
                <a:latin typeface="Times New Roman" panose="02020603050405020304" pitchFamily="18" charset="0"/>
                <a:ea typeface="Times New Roman" panose="02020603050405020304" pitchFamily="18" charset="0"/>
              </a:endParaRPr>
            </a:p>
          </p:txBody>
        </p:sp>
        <p:sp>
          <p:nvSpPr>
            <p:cNvPr id="74" name="Oblouk 73">
              <a:extLst>
                <a:ext uri="{FF2B5EF4-FFF2-40B4-BE49-F238E27FC236}">
                  <a16:creationId xmlns:a16="http://schemas.microsoft.com/office/drawing/2014/main" id="{D3C2A3CC-C9CE-40AE-9E07-91256B6817E8}"/>
                </a:ext>
              </a:extLst>
            </p:cNvPr>
            <p:cNvSpPr/>
            <p:nvPr/>
          </p:nvSpPr>
          <p:spPr>
            <a:xfrm rot="11434447">
              <a:off x="4039385" y="2799271"/>
              <a:ext cx="2157832" cy="1551985"/>
            </a:xfrm>
            <a:prstGeom prst="arc">
              <a:avLst>
                <a:gd name="adj1" fmla="val 15241475"/>
                <a:gd name="adj2" fmla="val 20801970"/>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sp>
          <p:nvSpPr>
            <p:cNvPr id="75" name="Oblouk 74">
              <a:extLst>
                <a:ext uri="{FF2B5EF4-FFF2-40B4-BE49-F238E27FC236}">
                  <a16:creationId xmlns:a16="http://schemas.microsoft.com/office/drawing/2014/main" id="{7244B735-CE1E-4296-986A-D51BB0088369}"/>
                </a:ext>
              </a:extLst>
            </p:cNvPr>
            <p:cNvSpPr/>
            <p:nvPr/>
          </p:nvSpPr>
          <p:spPr>
            <a:xfrm rot="11304500">
              <a:off x="3928238" y="2869417"/>
              <a:ext cx="2299147" cy="1639667"/>
            </a:xfrm>
            <a:prstGeom prst="arc">
              <a:avLst>
                <a:gd name="adj1" fmla="val 15983506"/>
                <a:gd name="adj2" fmla="val 21205936"/>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sp>
          <p:nvSpPr>
            <p:cNvPr id="76" name="Obdélník 75">
              <a:extLst>
                <a:ext uri="{FF2B5EF4-FFF2-40B4-BE49-F238E27FC236}">
                  <a16:creationId xmlns:a16="http://schemas.microsoft.com/office/drawing/2014/main" id="{34353ED4-8A04-4A01-8526-446473923D1A}"/>
                </a:ext>
              </a:extLst>
            </p:cNvPr>
            <p:cNvSpPr/>
            <p:nvPr/>
          </p:nvSpPr>
          <p:spPr>
            <a:xfrm>
              <a:off x="4523359" y="4845019"/>
              <a:ext cx="684345" cy="35511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Tenáza</a:t>
              </a:r>
              <a:br>
                <a:rPr lang="cs-CZ" sz="800" kern="1200">
                  <a:solidFill>
                    <a:srgbClr val="000000"/>
                  </a:solidFill>
                  <a:effectLst/>
                  <a:ea typeface="Calibri" panose="020F0502020204030204" pitchFamily="34" charset="0"/>
                  <a:cs typeface="Times New Roman" panose="02020603050405020304" pitchFamily="18" charset="0"/>
                </a:rPr>
              </a:br>
              <a:r>
                <a:rPr lang="cs-CZ" sz="800" kern="1200">
                  <a:solidFill>
                    <a:srgbClr val="000000"/>
                  </a:solidFill>
                  <a:effectLst/>
                  <a:ea typeface="Calibri" panose="020F0502020204030204" pitchFamily="34" charset="0"/>
                  <a:cs typeface="Times New Roman" panose="02020603050405020304" pitchFamily="18" charset="0"/>
                </a:rPr>
                <a:t>Protrombináza</a:t>
              </a:r>
              <a:endParaRPr lang="cs-CZ" sz="1200">
                <a:effectLst/>
                <a:latin typeface="Times New Roman" panose="02020603050405020304" pitchFamily="18" charset="0"/>
                <a:ea typeface="Times New Roman" panose="02020603050405020304" pitchFamily="18" charset="0"/>
              </a:endParaRPr>
            </a:p>
          </p:txBody>
        </p:sp>
        <p:sp>
          <p:nvSpPr>
            <p:cNvPr id="77" name="Oblouk 76">
              <a:extLst>
                <a:ext uri="{FF2B5EF4-FFF2-40B4-BE49-F238E27FC236}">
                  <a16:creationId xmlns:a16="http://schemas.microsoft.com/office/drawing/2014/main" id="{1394365A-82FA-41CB-BFA8-69544B403408}"/>
                </a:ext>
              </a:extLst>
            </p:cNvPr>
            <p:cNvSpPr/>
            <p:nvPr/>
          </p:nvSpPr>
          <p:spPr>
            <a:xfrm rot="1726693">
              <a:off x="4691948" y="5240622"/>
              <a:ext cx="601779" cy="786953"/>
            </a:xfrm>
            <a:prstGeom prst="arc">
              <a:avLst>
                <a:gd name="adj1" fmla="val 15151851"/>
                <a:gd name="adj2" fmla="val 18222948"/>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wrap="square" anchor="ctr">
              <a:noAutofit/>
            </a:bodyPr>
            <a:lstStyle/>
            <a:p>
              <a:endParaRPr lang="cs-CZ"/>
            </a:p>
          </p:txBody>
        </p:sp>
        <p:sp>
          <p:nvSpPr>
            <p:cNvPr id="78" name="Obdélník 77">
              <a:extLst>
                <a:ext uri="{FF2B5EF4-FFF2-40B4-BE49-F238E27FC236}">
                  <a16:creationId xmlns:a16="http://schemas.microsoft.com/office/drawing/2014/main" id="{F57CD27F-8B4A-4EC5-81B2-FBA5526CE0C9}"/>
                </a:ext>
              </a:extLst>
            </p:cNvPr>
            <p:cNvSpPr/>
            <p:nvPr/>
          </p:nvSpPr>
          <p:spPr>
            <a:xfrm>
              <a:off x="5157193" y="5418511"/>
              <a:ext cx="511283" cy="2481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eaLnBrk="0" fontAlgn="base" hangingPunct="0">
                <a:lnSpc>
                  <a:spcPct val="105000"/>
                </a:lnSpc>
                <a:spcAft>
                  <a:spcPts val="800"/>
                </a:spcAft>
              </a:pPr>
              <a:r>
                <a:rPr lang="cs-CZ" sz="1000" b="1" kern="1200">
                  <a:solidFill>
                    <a:srgbClr val="000000"/>
                  </a:solidFill>
                  <a:effectLst/>
                  <a:ea typeface="Calibri" panose="020F0502020204030204" pitchFamily="34" charset="0"/>
                  <a:cs typeface="Times New Roman" panose="02020603050405020304" pitchFamily="18" charset="0"/>
                </a:rPr>
                <a:t>Trombin</a:t>
              </a:r>
              <a:endParaRPr lang="cs-CZ" sz="1200">
                <a:effectLst/>
                <a:latin typeface="Times New Roman" panose="02020603050405020304" pitchFamily="18" charset="0"/>
                <a:ea typeface="Times New Roman" panose="02020603050405020304" pitchFamily="18" charset="0"/>
              </a:endParaRPr>
            </a:p>
          </p:txBody>
        </p:sp>
        <p:sp>
          <p:nvSpPr>
            <p:cNvPr id="79" name="Obdélník 78">
              <a:extLst>
                <a:ext uri="{FF2B5EF4-FFF2-40B4-BE49-F238E27FC236}">
                  <a16:creationId xmlns:a16="http://schemas.microsoft.com/office/drawing/2014/main" id="{4EF5E740-652F-45E6-8D48-06D31E93515B}"/>
                </a:ext>
              </a:extLst>
            </p:cNvPr>
            <p:cNvSpPr/>
            <p:nvPr/>
          </p:nvSpPr>
          <p:spPr>
            <a:xfrm>
              <a:off x="3954572" y="5155749"/>
              <a:ext cx="495396" cy="379249"/>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eaLnBrk="0" fontAlgn="base" hangingPunct="0">
                <a:lnSpc>
                  <a:spcPct val="105000"/>
                </a:lnSpc>
                <a:spcAft>
                  <a:spcPts val="800"/>
                </a:spcAft>
              </a:pPr>
              <a:r>
                <a:rPr lang="cs-CZ" sz="800" kern="1200">
                  <a:effectLst/>
                  <a:ea typeface="Calibri" panose="020F0502020204030204" pitchFamily="34" charset="0"/>
                  <a:cs typeface="Times New Roman" panose="02020603050405020304" pitchFamily="18" charset="0"/>
                </a:rPr>
                <a:t>Receptor pro TXA</a:t>
              </a:r>
              <a:r>
                <a:rPr lang="cs-CZ" sz="800" kern="1200" baseline="-25000">
                  <a:effectLst/>
                  <a:ea typeface="Calibri" panose="020F0502020204030204" pitchFamily="34" charset="0"/>
                  <a:cs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cxnSp>
          <p:nvCxnSpPr>
            <p:cNvPr id="80" name="Přímá spojnice se šipkou 79">
              <a:extLst>
                <a:ext uri="{FF2B5EF4-FFF2-40B4-BE49-F238E27FC236}">
                  <a16:creationId xmlns:a16="http://schemas.microsoft.com/office/drawing/2014/main" id="{03EC332F-9228-4A04-99A2-8E3091DCCE6F}"/>
                </a:ext>
              </a:extLst>
            </p:cNvPr>
            <p:cNvCxnSpPr/>
            <p:nvPr/>
          </p:nvCxnSpPr>
          <p:spPr>
            <a:xfrm>
              <a:off x="3183556" y="3660755"/>
              <a:ext cx="0" cy="394572"/>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Přímá spojnice se šipkou 80">
              <a:extLst>
                <a:ext uri="{FF2B5EF4-FFF2-40B4-BE49-F238E27FC236}">
                  <a16:creationId xmlns:a16="http://schemas.microsoft.com/office/drawing/2014/main" id="{AA369412-1FE3-4769-BD09-A39F18D45BAC}"/>
                </a:ext>
              </a:extLst>
            </p:cNvPr>
            <p:cNvCxnSpPr/>
            <p:nvPr/>
          </p:nvCxnSpPr>
          <p:spPr>
            <a:xfrm>
              <a:off x="3183556" y="4276725"/>
              <a:ext cx="0" cy="392381"/>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2" name="Přímá spojnice se šipkou 81">
              <a:extLst>
                <a:ext uri="{FF2B5EF4-FFF2-40B4-BE49-F238E27FC236}">
                  <a16:creationId xmlns:a16="http://schemas.microsoft.com/office/drawing/2014/main" id="{9A10C0F1-3F6C-42A3-B0ED-D4125236E140}"/>
                </a:ext>
              </a:extLst>
            </p:cNvPr>
            <p:cNvCxnSpPr/>
            <p:nvPr/>
          </p:nvCxnSpPr>
          <p:spPr>
            <a:xfrm>
              <a:off x="3188319" y="4859816"/>
              <a:ext cx="0" cy="585283"/>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83" name="Oblouk 82">
              <a:extLst>
                <a:ext uri="{FF2B5EF4-FFF2-40B4-BE49-F238E27FC236}">
                  <a16:creationId xmlns:a16="http://schemas.microsoft.com/office/drawing/2014/main" id="{025CCA93-E7B5-4443-B531-1482D5B6C1F2}"/>
                </a:ext>
              </a:extLst>
            </p:cNvPr>
            <p:cNvSpPr/>
            <p:nvPr/>
          </p:nvSpPr>
          <p:spPr>
            <a:xfrm rot="18474687" flipH="1" flipV="1">
              <a:off x="4927640" y="4611314"/>
              <a:ext cx="458142" cy="836776"/>
            </a:xfrm>
            <a:prstGeom prst="arc">
              <a:avLst>
                <a:gd name="adj1" fmla="val 9534609"/>
                <a:gd name="adj2" fmla="val 16448413"/>
              </a:avLst>
            </a:prstGeom>
            <a:ln w="1270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wrap="square" anchor="ctr">
              <a:noAutofit/>
            </a:bodyPr>
            <a:lstStyle/>
            <a:p>
              <a:endParaRPr lang="cs-CZ"/>
            </a:p>
          </p:txBody>
        </p:sp>
        <p:sp>
          <p:nvSpPr>
            <p:cNvPr id="84" name="Oblouk 83">
              <a:extLst>
                <a:ext uri="{FF2B5EF4-FFF2-40B4-BE49-F238E27FC236}">
                  <a16:creationId xmlns:a16="http://schemas.microsoft.com/office/drawing/2014/main" id="{3F7087EA-2962-4EEE-87F3-57E8A1F7B7A3}"/>
                </a:ext>
              </a:extLst>
            </p:cNvPr>
            <p:cNvSpPr/>
            <p:nvPr/>
          </p:nvSpPr>
          <p:spPr>
            <a:xfrm rot="18876601" flipH="1" flipV="1">
              <a:off x="4798847" y="4560895"/>
              <a:ext cx="791337" cy="836776"/>
            </a:xfrm>
            <a:prstGeom prst="arc">
              <a:avLst>
                <a:gd name="adj1" fmla="val 10235745"/>
                <a:gd name="adj2" fmla="val 16558835"/>
              </a:avLst>
            </a:prstGeom>
            <a:ln w="1270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sp>
          <p:nvSpPr>
            <p:cNvPr id="85" name="Obdélník 84">
              <a:extLst>
                <a:ext uri="{FF2B5EF4-FFF2-40B4-BE49-F238E27FC236}">
                  <a16:creationId xmlns:a16="http://schemas.microsoft.com/office/drawing/2014/main" id="{093B03D9-203C-4A42-B5E4-ADAEBAB6FFCE}"/>
                </a:ext>
              </a:extLst>
            </p:cNvPr>
            <p:cNvSpPr/>
            <p:nvPr/>
          </p:nvSpPr>
          <p:spPr>
            <a:xfrm>
              <a:off x="3050180" y="4094784"/>
              <a:ext cx="269927"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AA</a:t>
              </a:r>
              <a:endParaRPr lang="cs-CZ" sz="1200">
                <a:effectLst/>
                <a:latin typeface="Times New Roman" panose="02020603050405020304" pitchFamily="18" charset="0"/>
                <a:ea typeface="Times New Roman" panose="02020603050405020304" pitchFamily="18" charset="0"/>
              </a:endParaRPr>
            </a:p>
          </p:txBody>
        </p:sp>
        <p:sp>
          <p:nvSpPr>
            <p:cNvPr id="86" name="Obdélník 85">
              <a:extLst>
                <a:ext uri="{FF2B5EF4-FFF2-40B4-BE49-F238E27FC236}">
                  <a16:creationId xmlns:a16="http://schemas.microsoft.com/office/drawing/2014/main" id="{4E65EF68-1016-4DE3-BF9E-7D99FAD57B2F}"/>
                </a:ext>
              </a:extLst>
            </p:cNvPr>
            <p:cNvSpPr/>
            <p:nvPr/>
          </p:nvSpPr>
          <p:spPr>
            <a:xfrm>
              <a:off x="3016837" y="4669105"/>
              <a:ext cx="303271" cy="175914"/>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COX1</a:t>
              </a:r>
              <a:endParaRPr lang="cs-CZ" sz="1200">
                <a:effectLst/>
                <a:latin typeface="Times New Roman" panose="02020603050405020304" pitchFamily="18" charset="0"/>
                <a:ea typeface="Times New Roman" panose="02020603050405020304" pitchFamily="18" charset="0"/>
              </a:endParaRPr>
            </a:p>
          </p:txBody>
        </p:sp>
        <p:sp>
          <p:nvSpPr>
            <p:cNvPr id="87" name="Obdélník 86">
              <a:extLst>
                <a:ext uri="{FF2B5EF4-FFF2-40B4-BE49-F238E27FC236}">
                  <a16:creationId xmlns:a16="http://schemas.microsoft.com/office/drawing/2014/main" id="{54D49001-6B53-4803-ADCC-688B2F465FF7}"/>
                </a:ext>
              </a:extLst>
            </p:cNvPr>
            <p:cNvSpPr/>
            <p:nvPr/>
          </p:nvSpPr>
          <p:spPr>
            <a:xfrm>
              <a:off x="3077173" y="5469211"/>
              <a:ext cx="269927" cy="212631"/>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000" b="1" kern="1200">
                  <a:effectLst/>
                  <a:ea typeface="Calibri" panose="020F0502020204030204" pitchFamily="34" charset="0"/>
                  <a:cs typeface="Times New Roman" panose="02020603050405020304" pitchFamily="18" charset="0"/>
                </a:rPr>
                <a:t>TXA</a:t>
              </a:r>
              <a:r>
                <a:rPr lang="cs-CZ" sz="1000" b="1" kern="1200" baseline="-25000">
                  <a:effectLst/>
                  <a:ea typeface="Calibri" panose="020F0502020204030204" pitchFamily="34" charset="0"/>
                  <a:cs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88" name="Oblouk 87">
              <a:extLst>
                <a:ext uri="{FF2B5EF4-FFF2-40B4-BE49-F238E27FC236}">
                  <a16:creationId xmlns:a16="http://schemas.microsoft.com/office/drawing/2014/main" id="{132A71EB-4DB9-41FF-9F68-C66F4FC54CB7}"/>
                </a:ext>
              </a:extLst>
            </p:cNvPr>
            <p:cNvSpPr/>
            <p:nvPr/>
          </p:nvSpPr>
          <p:spPr>
            <a:xfrm rot="385134" flipH="1" flipV="1">
              <a:off x="3142273" y="4539774"/>
              <a:ext cx="998731" cy="1381003"/>
            </a:xfrm>
            <a:prstGeom prst="arc">
              <a:avLst>
                <a:gd name="adj1" fmla="val 11871204"/>
                <a:gd name="adj2" fmla="val 18682952"/>
              </a:avLst>
            </a:prstGeom>
            <a:ln w="12700">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sp>
          <p:nvSpPr>
            <p:cNvPr id="89" name="Obdélník 88">
              <a:extLst>
                <a:ext uri="{FF2B5EF4-FFF2-40B4-BE49-F238E27FC236}">
                  <a16:creationId xmlns:a16="http://schemas.microsoft.com/office/drawing/2014/main" id="{A8FEBEC4-A4DC-46BA-A634-0FF824351E14}"/>
                </a:ext>
              </a:extLst>
            </p:cNvPr>
            <p:cNvSpPr/>
            <p:nvPr/>
          </p:nvSpPr>
          <p:spPr>
            <a:xfrm rot="2308161">
              <a:off x="2026044" y="4651570"/>
              <a:ext cx="127025" cy="743111"/>
            </a:xfrm>
            <a:prstGeom prst="rect">
              <a:avLst/>
            </a:prstGeom>
            <a:gradFill flip="none" rotWithShape="1">
              <a:gsLst>
                <a:gs pos="50000">
                  <a:schemeClr val="bg1">
                    <a:lumMod val="85000"/>
                  </a:schemeClr>
                </a:gs>
                <a:gs pos="0">
                  <a:schemeClr val="bg1">
                    <a:lumMod val="50000"/>
                  </a:schemeClr>
                </a:gs>
                <a:gs pos="100000">
                  <a:schemeClr val="bg1">
                    <a:lumMod val="50000"/>
                  </a:schemeClr>
                </a:gs>
              </a:gsLst>
              <a:lin ang="0" scaled="0"/>
              <a:tileRec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endParaRPr lang="cs-CZ"/>
            </a:p>
          </p:txBody>
        </p:sp>
        <p:cxnSp>
          <p:nvCxnSpPr>
            <p:cNvPr id="90" name="Přímá spojnice se šipkou 89">
              <a:extLst>
                <a:ext uri="{FF2B5EF4-FFF2-40B4-BE49-F238E27FC236}">
                  <a16:creationId xmlns:a16="http://schemas.microsoft.com/office/drawing/2014/main" id="{98B92365-FECE-45AE-B513-5312A2DB21B1}"/>
                </a:ext>
              </a:extLst>
            </p:cNvPr>
            <p:cNvCxnSpPr/>
            <p:nvPr/>
          </p:nvCxnSpPr>
          <p:spPr>
            <a:xfrm flipH="1">
              <a:off x="2321376" y="3632257"/>
              <a:ext cx="741507" cy="1036849"/>
            </a:xfrm>
            <a:prstGeom prst="straightConnector1">
              <a:avLst/>
            </a:prstGeom>
            <a:ln w="12700"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1" name="Přímá spojnice se šipkou 90">
              <a:extLst>
                <a:ext uri="{FF2B5EF4-FFF2-40B4-BE49-F238E27FC236}">
                  <a16:creationId xmlns:a16="http://schemas.microsoft.com/office/drawing/2014/main" id="{6434ECF2-2958-461C-81C4-43962CBD6647}"/>
                </a:ext>
              </a:extLst>
            </p:cNvPr>
            <p:cNvCxnSpPr/>
            <p:nvPr/>
          </p:nvCxnSpPr>
          <p:spPr>
            <a:xfrm flipH="1">
              <a:off x="2380125" y="3656371"/>
              <a:ext cx="743094" cy="1036848"/>
            </a:xfrm>
            <a:prstGeom prst="straightConnector1">
              <a:avLst/>
            </a:prstGeom>
            <a:ln w="12700" cap="flat">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92" name="Obdélník 91">
              <a:extLst>
                <a:ext uri="{FF2B5EF4-FFF2-40B4-BE49-F238E27FC236}">
                  <a16:creationId xmlns:a16="http://schemas.microsoft.com/office/drawing/2014/main" id="{EDF65A09-B585-4283-BDE7-B15314F784B3}"/>
                </a:ext>
              </a:extLst>
            </p:cNvPr>
            <p:cNvSpPr/>
            <p:nvPr/>
          </p:nvSpPr>
          <p:spPr>
            <a:xfrm rot="2333856">
              <a:off x="1750458" y="4917976"/>
              <a:ext cx="681170" cy="188519"/>
            </a:xfrm>
            <a:prstGeom prst="rect">
              <a:avLst/>
            </a:prstGeom>
            <a:gradFill>
              <a:gsLst>
                <a:gs pos="100000">
                  <a:srgbClr val="C38649"/>
                </a:gs>
                <a:gs pos="0">
                  <a:schemeClr val="accent2">
                    <a:lumMod val="20000"/>
                    <a:lumOff val="80000"/>
                  </a:schemeClr>
                </a:gs>
              </a:gsLst>
              <a:path path="shape">
                <a:fillToRect l="50000" t="50000" r="50000" b="50000"/>
              </a:path>
            </a:gradFill>
            <a:ln/>
          </p:spPr>
          <p:style>
            <a:lnRef idx="2">
              <a:schemeClr val="dk1"/>
            </a:lnRef>
            <a:fillRef idx="1">
              <a:schemeClr val="lt1"/>
            </a:fillRef>
            <a:effectRef idx="0">
              <a:schemeClr val="dk1"/>
            </a:effectRef>
            <a:fontRef idx="minor">
              <a:schemeClr val="dk1"/>
            </a:fontRef>
          </p:style>
          <p:txBody>
            <a:bodyPr lIns="36000" tIns="0" rIns="36000" bIns="0" anchor="ctr"/>
            <a:lstStyle/>
            <a:p>
              <a:pPr algn="ctr" eaLnBrk="0" fontAlgn="base" hangingPunct="0">
                <a:lnSpc>
                  <a:spcPct val="105000"/>
                </a:lnSpc>
                <a:spcAft>
                  <a:spcPts val="800"/>
                </a:spcAft>
              </a:pPr>
              <a:r>
                <a:rPr lang="cs-CZ" sz="700" kern="1200">
                  <a:solidFill>
                    <a:srgbClr val="000000"/>
                  </a:solidFill>
                  <a:effectLst/>
                  <a:ea typeface="Calibri" panose="020F0502020204030204" pitchFamily="34" charset="0"/>
                  <a:cs typeface="Times New Roman" panose="02020603050405020304" pitchFamily="18" charset="0"/>
                </a:rPr>
                <a:t>Fibrinogen</a:t>
              </a:r>
              <a:endParaRPr lang="cs-CZ" sz="1200">
                <a:effectLst/>
                <a:latin typeface="Times New Roman" panose="02020603050405020304" pitchFamily="18" charset="0"/>
                <a:ea typeface="Times New Roman" panose="02020603050405020304" pitchFamily="18" charset="0"/>
              </a:endParaRPr>
            </a:p>
          </p:txBody>
        </p:sp>
        <p:sp>
          <p:nvSpPr>
            <p:cNvPr id="93" name="Obdélník 92">
              <a:extLst>
                <a:ext uri="{FF2B5EF4-FFF2-40B4-BE49-F238E27FC236}">
                  <a16:creationId xmlns:a16="http://schemas.microsoft.com/office/drawing/2014/main" id="{B68E4117-8AF5-44F5-9E32-AC195404CF1A}"/>
                </a:ext>
              </a:extLst>
            </p:cNvPr>
            <p:cNvSpPr/>
            <p:nvPr/>
          </p:nvSpPr>
          <p:spPr>
            <a:xfrm>
              <a:off x="973327" y="5574430"/>
              <a:ext cx="866943" cy="278393"/>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1300" kern="1200">
                  <a:solidFill>
                    <a:srgbClr val="000000"/>
                  </a:solidFill>
                  <a:effectLst/>
                  <a:ea typeface="Calibri" panose="020F0502020204030204" pitchFamily="34" charset="0"/>
                  <a:cs typeface="Times New Roman" panose="02020603050405020304" pitchFamily="18" charset="0"/>
                </a:rPr>
                <a:t>Trombocyt</a:t>
              </a:r>
              <a:endParaRPr lang="cs-CZ" sz="1200">
                <a:effectLst/>
                <a:latin typeface="Times New Roman" panose="02020603050405020304" pitchFamily="18" charset="0"/>
                <a:ea typeface="Times New Roman" panose="02020603050405020304" pitchFamily="18" charset="0"/>
              </a:endParaRPr>
            </a:p>
          </p:txBody>
        </p:sp>
        <p:sp>
          <p:nvSpPr>
            <p:cNvPr id="94" name="Měsíc 93">
              <a:extLst>
                <a:ext uri="{FF2B5EF4-FFF2-40B4-BE49-F238E27FC236}">
                  <a16:creationId xmlns:a16="http://schemas.microsoft.com/office/drawing/2014/main" id="{5AA8F58C-839B-464F-B665-379764DF6AD6}"/>
                </a:ext>
              </a:extLst>
            </p:cNvPr>
            <p:cNvSpPr/>
            <p:nvPr/>
          </p:nvSpPr>
          <p:spPr>
            <a:xfrm rot="5933969">
              <a:off x="1998957" y="-278787"/>
              <a:ext cx="70485" cy="107188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95" name="Měsíc 94">
              <a:extLst>
                <a:ext uri="{FF2B5EF4-FFF2-40B4-BE49-F238E27FC236}">
                  <a16:creationId xmlns:a16="http://schemas.microsoft.com/office/drawing/2014/main" id="{2342A356-7E9E-4F2D-A736-499441188BFB}"/>
                </a:ext>
              </a:extLst>
            </p:cNvPr>
            <p:cNvSpPr/>
            <p:nvPr/>
          </p:nvSpPr>
          <p:spPr>
            <a:xfrm rot="5400000">
              <a:off x="2252696" y="-247988"/>
              <a:ext cx="70485" cy="107124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96" name="Měsíc 95">
              <a:extLst>
                <a:ext uri="{FF2B5EF4-FFF2-40B4-BE49-F238E27FC236}">
                  <a16:creationId xmlns:a16="http://schemas.microsoft.com/office/drawing/2014/main" id="{ACF0D833-8226-4271-82BD-1299B5138997}"/>
                </a:ext>
              </a:extLst>
            </p:cNvPr>
            <p:cNvSpPr/>
            <p:nvPr/>
          </p:nvSpPr>
          <p:spPr>
            <a:xfrm rot="5240848">
              <a:off x="3117709" y="-261239"/>
              <a:ext cx="70485" cy="107061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97" name="Měsíc 96">
              <a:extLst>
                <a:ext uri="{FF2B5EF4-FFF2-40B4-BE49-F238E27FC236}">
                  <a16:creationId xmlns:a16="http://schemas.microsoft.com/office/drawing/2014/main" id="{F78A8CDB-E8D4-44A7-912E-A96A5DF51ADB}"/>
                </a:ext>
              </a:extLst>
            </p:cNvPr>
            <p:cNvSpPr/>
            <p:nvPr/>
          </p:nvSpPr>
          <p:spPr>
            <a:xfrm rot="5804814">
              <a:off x="4314486" y="-298792"/>
              <a:ext cx="70485" cy="106997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98" name="Měsíc 97">
              <a:extLst>
                <a:ext uri="{FF2B5EF4-FFF2-40B4-BE49-F238E27FC236}">
                  <a16:creationId xmlns:a16="http://schemas.microsoft.com/office/drawing/2014/main" id="{320C71A3-98CF-4BB8-A59B-E7F0A2E1D32E}"/>
                </a:ext>
              </a:extLst>
            </p:cNvPr>
            <p:cNvSpPr/>
            <p:nvPr/>
          </p:nvSpPr>
          <p:spPr>
            <a:xfrm rot="5804814">
              <a:off x="5767838" y="-275277"/>
              <a:ext cx="70485" cy="106934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99" name="Měsíc 98">
              <a:extLst>
                <a:ext uri="{FF2B5EF4-FFF2-40B4-BE49-F238E27FC236}">
                  <a16:creationId xmlns:a16="http://schemas.microsoft.com/office/drawing/2014/main" id="{B6C5BB9A-58C4-4BA3-96EC-4634B09DF46F}"/>
                </a:ext>
              </a:extLst>
            </p:cNvPr>
            <p:cNvSpPr/>
            <p:nvPr/>
          </p:nvSpPr>
          <p:spPr>
            <a:xfrm rot="5035069">
              <a:off x="5077144" y="-216240"/>
              <a:ext cx="70485" cy="106870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0" name="Měsíc 99">
              <a:extLst>
                <a:ext uri="{FF2B5EF4-FFF2-40B4-BE49-F238E27FC236}">
                  <a16:creationId xmlns:a16="http://schemas.microsoft.com/office/drawing/2014/main" id="{E69628D1-ABFA-4C46-9B09-CE4D727D1776}"/>
                </a:ext>
              </a:extLst>
            </p:cNvPr>
            <p:cNvSpPr/>
            <p:nvPr/>
          </p:nvSpPr>
          <p:spPr>
            <a:xfrm rot="5562737">
              <a:off x="4812642" y="-299742"/>
              <a:ext cx="70485" cy="106807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1" name="Měsíc 100">
              <a:extLst>
                <a:ext uri="{FF2B5EF4-FFF2-40B4-BE49-F238E27FC236}">
                  <a16:creationId xmlns:a16="http://schemas.microsoft.com/office/drawing/2014/main" id="{D07663D3-B55A-4533-8093-86420ABAD9CC}"/>
                </a:ext>
              </a:extLst>
            </p:cNvPr>
            <p:cNvSpPr/>
            <p:nvPr/>
          </p:nvSpPr>
          <p:spPr>
            <a:xfrm rot="16719328">
              <a:off x="757214" y="-327266"/>
              <a:ext cx="70485" cy="107251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2" name="Měsíc 101">
              <a:extLst>
                <a:ext uri="{FF2B5EF4-FFF2-40B4-BE49-F238E27FC236}">
                  <a16:creationId xmlns:a16="http://schemas.microsoft.com/office/drawing/2014/main" id="{403940FF-6916-4501-A5A7-0B889648B062}"/>
                </a:ext>
              </a:extLst>
            </p:cNvPr>
            <p:cNvSpPr/>
            <p:nvPr/>
          </p:nvSpPr>
          <p:spPr>
            <a:xfrm rot="16413747">
              <a:off x="1079361" y="-241014"/>
              <a:ext cx="70485" cy="107188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3" name="Měsíc 102">
              <a:extLst>
                <a:ext uri="{FF2B5EF4-FFF2-40B4-BE49-F238E27FC236}">
                  <a16:creationId xmlns:a16="http://schemas.microsoft.com/office/drawing/2014/main" id="{FBF5056A-8545-4E31-882E-B4FE46CD85C0}"/>
                </a:ext>
              </a:extLst>
            </p:cNvPr>
            <p:cNvSpPr/>
            <p:nvPr/>
          </p:nvSpPr>
          <p:spPr>
            <a:xfrm rot="16364753">
              <a:off x="1304649" y="-313184"/>
              <a:ext cx="70485" cy="107124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4" name="Měsíc 103">
              <a:extLst>
                <a:ext uri="{FF2B5EF4-FFF2-40B4-BE49-F238E27FC236}">
                  <a16:creationId xmlns:a16="http://schemas.microsoft.com/office/drawing/2014/main" id="{4CD4B954-713A-4997-8196-BE03BF80B554}"/>
                </a:ext>
              </a:extLst>
            </p:cNvPr>
            <p:cNvSpPr/>
            <p:nvPr/>
          </p:nvSpPr>
          <p:spPr>
            <a:xfrm rot="16200000">
              <a:off x="2460549" y="-332989"/>
              <a:ext cx="70485" cy="107124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5" name="Měsíc 104">
              <a:extLst>
                <a:ext uri="{FF2B5EF4-FFF2-40B4-BE49-F238E27FC236}">
                  <a16:creationId xmlns:a16="http://schemas.microsoft.com/office/drawing/2014/main" id="{BC4E90D2-8D85-47D2-BCE7-540979E744B2}"/>
                </a:ext>
              </a:extLst>
            </p:cNvPr>
            <p:cNvSpPr/>
            <p:nvPr/>
          </p:nvSpPr>
          <p:spPr>
            <a:xfrm rot="4929699">
              <a:off x="1771342" y="-293903"/>
              <a:ext cx="70485" cy="107251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6" name="Měsíc 105">
              <a:extLst>
                <a:ext uri="{FF2B5EF4-FFF2-40B4-BE49-F238E27FC236}">
                  <a16:creationId xmlns:a16="http://schemas.microsoft.com/office/drawing/2014/main" id="{F3F638C2-7E93-4F3D-BB12-46FFCFF5D2A2}"/>
                </a:ext>
              </a:extLst>
            </p:cNvPr>
            <p:cNvSpPr/>
            <p:nvPr/>
          </p:nvSpPr>
          <p:spPr>
            <a:xfrm rot="16534258">
              <a:off x="3268794" y="-236505"/>
              <a:ext cx="70485" cy="107061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7" name="Měsíc 106">
              <a:extLst>
                <a:ext uri="{FF2B5EF4-FFF2-40B4-BE49-F238E27FC236}">
                  <a16:creationId xmlns:a16="http://schemas.microsoft.com/office/drawing/2014/main" id="{40E3E078-FF72-40C3-B54A-203E06F5CE86}"/>
                </a:ext>
              </a:extLst>
            </p:cNvPr>
            <p:cNvSpPr/>
            <p:nvPr/>
          </p:nvSpPr>
          <p:spPr>
            <a:xfrm rot="16534258">
              <a:off x="3910624" y="-297464"/>
              <a:ext cx="70485" cy="106997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8" name="Měsíc 107">
              <a:extLst>
                <a:ext uri="{FF2B5EF4-FFF2-40B4-BE49-F238E27FC236}">
                  <a16:creationId xmlns:a16="http://schemas.microsoft.com/office/drawing/2014/main" id="{287ED100-7046-4980-9BB2-A5A10E40CE84}"/>
                </a:ext>
              </a:extLst>
            </p:cNvPr>
            <p:cNvSpPr/>
            <p:nvPr/>
          </p:nvSpPr>
          <p:spPr>
            <a:xfrm rot="15740538">
              <a:off x="4684473" y="-258843"/>
              <a:ext cx="70485" cy="1069340"/>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09" name="Měsíc 108">
              <a:extLst>
                <a:ext uri="{FF2B5EF4-FFF2-40B4-BE49-F238E27FC236}">
                  <a16:creationId xmlns:a16="http://schemas.microsoft.com/office/drawing/2014/main" id="{3A798A86-8740-43B3-A0B5-E40CE1B620CB}"/>
                </a:ext>
              </a:extLst>
            </p:cNvPr>
            <p:cNvSpPr/>
            <p:nvPr/>
          </p:nvSpPr>
          <p:spPr>
            <a:xfrm rot="16361674">
              <a:off x="5493325" y="-208834"/>
              <a:ext cx="70485" cy="1068705"/>
            </a:xfrm>
            <a:prstGeom prst="moon">
              <a:avLst/>
            </a:prstGeom>
            <a:gradFill flip="none" rotWithShape="1">
              <a:gsLst>
                <a:gs pos="0">
                  <a:schemeClr val="accent4">
                    <a:lumMod val="20000"/>
                    <a:lumOff val="80000"/>
                  </a:schemeClr>
                </a:gs>
                <a:gs pos="74000">
                  <a:schemeClr val="accent4">
                    <a:lumMod val="40000"/>
                    <a:lumOff val="60000"/>
                  </a:schemeClr>
                </a:gs>
                <a:gs pos="83000">
                  <a:schemeClr val="accent4">
                    <a:lumMod val="60000"/>
                    <a:lumOff val="40000"/>
                  </a:schemeClr>
                </a:gs>
                <a:gs pos="100000">
                  <a:schemeClr val="accent4">
                    <a:lumMod val="75000"/>
                  </a:schemeClr>
                </a:gs>
              </a:gsLst>
              <a:lin ang="54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cs-CZ"/>
            </a:p>
          </p:txBody>
        </p:sp>
        <p:sp>
          <p:nvSpPr>
            <p:cNvPr id="110" name="Obdélník 109">
              <a:extLst>
                <a:ext uri="{FF2B5EF4-FFF2-40B4-BE49-F238E27FC236}">
                  <a16:creationId xmlns:a16="http://schemas.microsoft.com/office/drawing/2014/main" id="{7F580FEE-4C84-4203-B74B-2CE302A2FD73}"/>
                </a:ext>
              </a:extLst>
            </p:cNvPr>
            <p:cNvSpPr/>
            <p:nvPr/>
          </p:nvSpPr>
          <p:spPr>
            <a:xfrm>
              <a:off x="1735475" y="5353032"/>
              <a:ext cx="341378"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Times New Roman" panose="02020603050405020304" pitchFamily="18" charset="0"/>
                </a:rPr>
                <a:t>αIIbβ3</a:t>
              </a:r>
              <a:endParaRPr lang="cs-CZ" sz="1200">
                <a:effectLst/>
                <a:latin typeface="Times New Roman" panose="02020603050405020304" pitchFamily="18" charset="0"/>
                <a:ea typeface="Times New Roman" panose="02020603050405020304" pitchFamily="18" charset="0"/>
              </a:endParaRPr>
            </a:p>
          </p:txBody>
        </p:sp>
        <p:sp>
          <p:nvSpPr>
            <p:cNvPr id="111" name="Obdélník 110">
              <a:extLst>
                <a:ext uri="{FF2B5EF4-FFF2-40B4-BE49-F238E27FC236}">
                  <a16:creationId xmlns:a16="http://schemas.microsoft.com/office/drawing/2014/main" id="{2BD4AD94-007B-41AC-952D-0403CD8C3EC0}"/>
                </a:ext>
              </a:extLst>
            </p:cNvPr>
            <p:cNvSpPr/>
            <p:nvPr/>
          </p:nvSpPr>
          <p:spPr>
            <a:xfrm>
              <a:off x="1595748" y="928428"/>
              <a:ext cx="269927" cy="153445"/>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Calibri" panose="020F0502020204030204" pitchFamily="34" charset="0"/>
                  <a:cs typeface="Times New Roman" panose="02020603050405020304" pitchFamily="18" charset="0"/>
                </a:rPr>
                <a:t>CD39</a:t>
              </a:r>
              <a:endParaRPr lang="cs-CZ" sz="1200">
                <a:effectLst/>
                <a:latin typeface="Times New Roman" panose="02020603050405020304" pitchFamily="18" charset="0"/>
                <a:ea typeface="Times New Roman" panose="02020603050405020304" pitchFamily="18" charset="0"/>
              </a:endParaRPr>
            </a:p>
          </p:txBody>
        </p:sp>
        <p:sp>
          <p:nvSpPr>
            <p:cNvPr id="112" name="Oblouk 111">
              <a:extLst>
                <a:ext uri="{FF2B5EF4-FFF2-40B4-BE49-F238E27FC236}">
                  <a16:creationId xmlns:a16="http://schemas.microsoft.com/office/drawing/2014/main" id="{9483321E-816B-4E59-B151-22A2E2A70F2F}"/>
                </a:ext>
              </a:extLst>
            </p:cNvPr>
            <p:cNvSpPr/>
            <p:nvPr/>
          </p:nvSpPr>
          <p:spPr>
            <a:xfrm rot="5400000" flipH="1" flipV="1">
              <a:off x="3823994" y="2896167"/>
              <a:ext cx="957935" cy="860592"/>
            </a:xfrm>
            <a:prstGeom prst="arc">
              <a:avLst>
                <a:gd name="adj1" fmla="val 16036485"/>
                <a:gd name="adj2" fmla="val 20633053"/>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endParaRPr lang="cs-CZ"/>
            </a:p>
          </p:txBody>
        </p:sp>
        <p:cxnSp>
          <p:nvCxnSpPr>
            <p:cNvPr id="113" name="Přímá spojnice se šipkou 112">
              <a:extLst>
                <a:ext uri="{FF2B5EF4-FFF2-40B4-BE49-F238E27FC236}">
                  <a16:creationId xmlns:a16="http://schemas.microsoft.com/office/drawing/2014/main" id="{44422B82-295A-4954-A8C4-05DF99188EDC}"/>
                </a:ext>
              </a:extLst>
            </p:cNvPr>
            <p:cNvCxnSpPr/>
            <p:nvPr/>
          </p:nvCxnSpPr>
          <p:spPr>
            <a:xfrm flipH="1">
              <a:off x="3818680" y="3351672"/>
              <a:ext cx="106383" cy="0"/>
            </a:xfrm>
            <a:prstGeom prst="straightConnector1">
              <a:avLst/>
            </a:prstGeom>
            <a:ln w="12700" cap="flat">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Oblouk 113">
              <a:extLst>
                <a:ext uri="{FF2B5EF4-FFF2-40B4-BE49-F238E27FC236}">
                  <a16:creationId xmlns:a16="http://schemas.microsoft.com/office/drawing/2014/main" id="{472E2C4A-B595-4A8F-9082-3A72417603E0}"/>
                </a:ext>
              </a:extLst>
            </p:cNvPr>
            <p:cNvSpPr/>
            <p:nvPr/>
          </p:nvSpPr>
          <p:spPr>
            <a:xfrm rot="13997268">
              <a:off x="3504422" y="3332047"/>
              <a:ext cx="2299481" cy="1676726"/>
            </a:xfrm>
            <a:prstGeom prst="arc">
              <a:avLst>
                <a:gd name="adj1" fmla="val 15983506"/>
                <a:gd name="adj2" fmla="val 1988243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wrap="square" anchor="ctr">
              <a:noAutofit/>
            </a:bodyPr>
            <a:lstStyle/>
            <a:p>
              <a:endParaRPr lang="cs-CZ"/>
            </a:p>
          </p:txBody>
        </p:sp>
        <p:sp>
          <p:nvSpPr>
            <p:cNvPr id="115" name="Ovál 114">
              <a:extLst>
                <a:ext uri="{FF2B5EF4-FFF2-40B4-BE49-F238E27FC236}">
                  <a16:creationId xmlns:a16="http://schemas.microsoft.com/office/drawing/2014/main" id="{B04BE1C1-0501-4C7A-BEDF-D2416186E554}"/>
                </a:ext>
              </a:extLst>
            </p:cNvPr>
            <p:cNvSpPr/>
            <p:nvPr/>
          </p:nvSpPr>
          <p:spPr>
            <a:xfrm>
              <a:off x="4487147" y="701462"/>
              <a:ext cx="557321" cy="320042"/>
            </a:xfrm>
            <a:prstGeom prst="ellipse">
              <a:avLst/>
            </a:prstGeom>
            <a:gradFill flip="none" rotWithShape="1">
              <a:gsLst>
                <a:gs pos="100000">
                  <a:schemeClr val="accent2">
                    <a:lumMod val="40000"/>
                    <a:lumOff val="60000"/>
                  </a:schemeClr>
                </a:gs>
                <a:gs pos="0">
                  <a:schemeClr val="accent2">
                    <a:lumMod val="20000"/>
                    <a:lumOff val="80000"/>
                  </a:schemeClr>
                </a:gs>
              </a:gsLst>
              <a:path path="shape">
                <a:fillToRect l="50000" t="50000" r="50000" b="50000"/>
              </a:path>
              <a:tileRect/>
            </a:gradFill>
            <a:ln/>
          </p:spPr>
          <p:style>
            <a:lnRef idx="2">
              <a:schemeClr val="dk1"/>
            </a:lnRef>
            <a:fillRef idx="1">
              <a:schemeClr val="lt1"/>
            </a:fillRef>
            <a:effectRef idx="0">
              <a:schemeClr val="dk1"/>
            </a:effectRef>
            <a:fontRef idx="minor">
              <a:schemeClr val="dk1"/>
            </a:fontRef>
          </p:style>
          <p:txBody>
            <a:bodyPr anchor="ctr"/>
            <a:lstStyle/>
            <a:p>
              <a:endParaRPr lang="cs-CZ"/>
            </a:p>
          </p:txBody>
        </p:sp>
        <p:sp>
          <p:nvSpPr>
            <p:cNvPr id="116" name="Obdélník 115">
              <a:extLst>
                <a:ext uri="{FF2B5EF4-FFF2-40B4-BE49-F238E27FC236}">
                  <a16:creationId xmlns:a16="http://schemas.microsoft.com/office/drawing/2014/main" id="{ADE8AD38-1745-4522-8A1F-DF0AF11612A6}"/>
                </a:ext>
              </a:extLst>
            </p:cNvPr>
            <p:cNvSpPr/>
            <p:nvPr/>
          </p:nvSpPr>
          <p:spPr>
            <a:xfrm>
              <a:off x="2377279" y="4675146"/>
              <a:ext cx="339791" cy="151252"/>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nchor="ctr"/>
            <a:lstStyle/>
            <a:p>
              <a:pPr algn="ctr" eaLnBrk="0" fontAlgn="base" hangingPunct="0">
                <a:lnSpc>
                  <a:spcPct val="105000"/>
                </a:lnSpc>
                <a:spcAft>
                  <a:spcPts val="800"/>
                </a:spcAft>
              </a:pPr>
              <a:r>
                <a:rPr lang="cs-CZ" sz="800" kern="1200">
                  <a:solidFill>
                    <a:srgbClr val="000000"/>
                  </a:solidFill>
                  <a:effectLst/>
                  <a:ea typeface="Times New Roman" panose="02020603050405020304" pitchFamily="18" charset="0"/>
                </a:rPr>
                <a:t>αIIbβ3</a:t>
              </a:r>
              <a:endParaRPr lang="cs-CZ" sz="1200">
                <a:effectLst/>
                <a:latin typeface="Times New Roman" panose="02020603050405020304" pitchFamily="18" charset="0"/>
                <a:ea typeface="Times New Roman" panose="02020603050405020304" pitchFamily="18" charset="0"/>
              </a:endParaRPr>
            </a:p>
          </p:txBody>
        </p:sp>
      </p:grpSp>
      <p:sp>
        <p:nvSpPr>
          <p:cNvPr id="117" name="Rectangle 2">
            <a:extLst>
              <a:ext uri="{FF2B5EF4-FFF2-40B4-BE49-F238E27FC236}">
                <a16:creationId xmlns:a16="http://schemas.microsoft.com/office/drawing/2014/main" id="{0187099C-787C-4A64-A9B8-58A3B6E25A63}"/>
              </a:ext>
            </a:extLst>
          </p:cNvPr>
          <p:cNvSpPr>
            <a:spLocks noChangeArrowheads="1"/>
          </p:cNvSpPr>
          <p:nvPr/>
        </p:nvSpPr>
        <p:spPr bwMode="auto">
          <a:xfrm>
            <a:off x="0" y="421765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715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715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715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715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715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715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715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0" algn="l"/>
              </a:tabLst>
            </a:pP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AA= arachidonová kyselina, ADP=adenosindifosfát, </a:t>
            </a:r>
            <a:r>
              <a:rPr kumimoji="0" lang="cs-CZ" altLang="cs-CZ" sz="800"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cAMP</a:t>
            </a: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=cyklický adenosinmonofosfát, α</a:t>
            </a:r>
            <a:r>
              <a:rPr kumimoji="0" lang="cs-CZ" altLang="cs-CZ" sz="800"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IIb</a:t>
            </a: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β3=GP IIbIIIa destičkový receptor pro fibrinogen, α2b1= integrin, destičkový receptor pro kolagen, D39= endoteliální receptor vázající ADP, cGMP= cyklický guanosinmonofosfát, COX-1=cyklooxygenáza 1, GP VI= destičkový receptor pro kolagén, GP Ib-IX-V = destičkový receptor pro von Willebrandův faktor (VWF), NO= oxid dusnatý, PAR= receptor aktivovaný proteázou (zde trombinem), PGI</a:t>
            </a:r>
            <a:r>
              <a:rPr kumimoji="0" lang="cs-CZ" altLang="cs-CZ" sz="800" b="0" i="1" u="none" strike="noStrike" cap="none" normalizeH="0" baseline="-30000" dirty="0">
                <a:ln>
                  <a:noFill/>
                </a:ln>
                <a:solidFill>
                  <a:schemeClr val="tx1"/>
                </a:solidFill>
                <a:effectLst/>
                <a:latin typeface="+mn-lt"/>
                <a:ea typeface="Calibri" panose="020F0502020204030204" pitchFamily="34" charset="0"/>
                <a:cs typeface="Times New Roman" panose="02020603050405020304" pitchFamily="18" charset="0"/>
              </a:rPr>
              <a:t>2</a:t>
            </a: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prostacyklin, P2Y</a:t>
            </a:r>
            <a:r>
              <a:rPr kumimoji="0" lang="cs-CZ" altLang="cs-CZ" sz="800" b="0" i="1" u="none" strike="noStrike" cap="none" normalizeH="0" baseline="-30000" dirty="0">
                <a:ln>
                  <a:noFill/>
                </a:ln>
                <a:solidFill>
                  <a:schemeClr val="tx1"/>
                </a:solidFill>
                <a:effectLst/>
                <a:latin typeface="+mn-lt"/>
                <a:ea typeface="Calibri" panose="020F0502020204030204" pitchFamily="34" charset="0"/>
                <a:cs typeface="Times New Roman" panose="02020603050405020304" pitchFamily="18" charset="0"/>
              </a:rPr>
              <a:t>1</a:t>
            </a: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nízkoafinitní receptor pro ADP, P2Y</a:t>
            </a:r>
            <a:r>
              <a:rPr kumimoji="0" lang="cs-CZ" altLang="cs-CZ" sz="800" b="0" i="1" u="none" strike="noStrike" cap="none" normalizeH="0" baseline="-30000" dirty="0">
                <a:ln>
                  <a:noFill/>
                </a:ln>
                <a:solidFill>
                  <a:schemeClr val="tx1"/>
                </a:solidFill>
                <a:effectLst/>
                <a:latin typeface="+mn-lt"/>
                <a:ea typeface="Calibri" panose="020F0502020204030204" pitchFamily="34" charset="0"/>
                <a:cs typeface="Times New Roman" panose="02020603050405020304" pitchFamily="18" charset="0"/>
              </a:rPr>
              <a:t>12</a:t>
            </a: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vysokoafinitní receptor pro ADP,</a:t>
            </a:r>
            <a:r>
              <a:rPr lang="cs-CZ" altLang="cs-CZ" sz="800" i="1" dirty="0">
                <a:latin typeface="+mn-lt"/>
              </a:rPr>
              <a:t> </a:t>
            </a: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sGC= solubilní quanylátcykláza, TXA</a:t>
            </a:r>
            <a:r>
              <a:rPr kumimoji="0" lang="cs-CZ" altLang="cs-CZ" sz="800" b="0" i="1" u="none" strike="noStrike" cap="none" normalizeH="0" baseline="-30000" dirty="0">
                <a:ln>
                  <a:noFill/>
                </a:ln>
                <a:solidFill>
                  <a:schemeClr val="tx1"/>
                </a:solidFill>
                <a:effectLst/>
                <a:latin typeface="+mn-lt"/>
                <a:ea typeface="Calibri" panose="020F0502020204030204" pitchFamily="34" charset="0"/>
                <a:cs typeface="Times New Roman" panose="02020603050405020304" pitchFamily="18" charset="0"/>
              </a:rPr>
              <a:t>2</a:t>
            </a:r>
            <a:r>
              <a:rPr kumimoji="0" lang="cs-CZ" altLang="cs-CZ" sz="8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=tromboxan.</a:t>
            </a:r>
            <a:endParaRPr kumimoji="0" lang="cs-CZ" altLang="cs-CZ" sz="800" b="0" i="1"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91199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350F1-4616-4667-B963-FF2A18D320CE}"/>
              </a:ext>
            </a:extLst>
          </p:cNvPr>
          <p:cNvSpPr>
            <a:spLocks noGrp="1"/>
          </p:cNvSpPr>
          <p:nvPr>
            <p:ph type="title"/>
          </p:nvPr>
        </p:nvSpPr>
        <p:spPr/>
        <p:txBody>
          <a:bodyPr>
            <a:normAutofit fontScale="90000"/>
          </a:bodyPr>
          <a:lstStyle/>
          <a:p>
            <a:r>
              <a:rPr lang="cs-CZ"/>
              <a:t>Generace trombinu a zánětlivá aktivace endotelu</a:t>
            </a:r>
            <a:endParaRPr lang="cs-CZ" dirty="0"/>
          </a:p>
        </p:txBody>
      </p:sp>
      <p:sp>
        <p:nvSpPr>
          <p:cNvPr id="4" name="Zástupný text 3">
            <a:extLst>
              <a:ext uri="{FF2B5EF4-FFF2-40B4-BE49-F238E27FC236}">
                <a16:creationId xmlns:a16="http://schemas.microsoft.com/office/drawing/2014/main" id="{91EA3837-72A1-4B88-A912-470166E8D1E1}"/>
              </a:ext>
            </a:extLst>
          </p:cNvPr>
          <p:cNvSpPr>
            <a:spLocks noGrp="1"/>
          </p:cNvSpPr>
          <p:nvPr>
            <p:ph type="body" sz="quarter" idx="15"/>
          </p:nvPr>
        </p:nvSpPr>
        <p:spPr/>
        <p:txBody>
          <a:bodyPr/>
          <a:lstStyle/>
          <a:p>
            <a:r>
              <a:rPr lang="cs-CZ" dirty="0" err="1"/>
              <a:t>Cleator</a:t>
            </a:r>
            <a:r>
              <a:rPr lang="cs-CZ" dirty="0"/>
              <a:t> JH et al. </a:t>
            </a:r>
            <a:r>
              <a:rPr lang="cs-CZ" dirty="0" err="1"/>
              <a:t>Blood</a:t>
            </a:r>
            <a:r>
              <a:rPr lang="cs-CZ" dirty="0"/>
              <a:t> 2006;107:2736-2744.</a:t>
            </a:r>
          </a:p>
          <a:p>
            <a:r>
              <a:rPr lang="cs-CZ" dirty="0" err="1"/>
              <a:t>Chen</a:t>
            </a:r>
            <a:r>
              <a:rPr lang="cs-CZ" dirty="0"/>
              <a:t> J, </a:t>
            </a:r>
            <a:r>
              <a:rPr lang="cs-CZ" dirty="0" err="1"/>
              <a:t>Chung</a:t>
            </a:r>
            <a:r>
              <a:rPr lang="cs-CZ" dirty="0"/>
              <a:t> D.W. </a:t>
            </a:r>
            <a:r>
              <a:rPr lang="cs-CZ" dirty="0" err="1"/>
              <a:t>Blood</a:t>
            </a:r>
            <a:r>
              <a:rPr lang="cs-CZ" dirty="0"/>
              <a:t> 2018;132:141-147.</a:t>
            </a:r>
          </a:p>
        </p:txBody>
      </p:sp>
      <p:grpSp>
        <p:nvGrpSpPr>
          <p:cNvPr id="5" name="Plátno 1">
            <a:extLst>
              <a:ext uri="{FF2B5EF4-FFF2-40B4-BE49-F238E27FC236}">
                <a16:creationId xmlns:a16="http://schemas.microsoft.com/office/drawing/2014/main" id="{9F999CD1-CAFD-464A-9485-C942BF62EF51}"/>
              </a:ext>
            </a:extLst>
          </p:cNvPr>
          <p:cNvGrpSpPr/>
          <p:nvPr/>
        </p:nvGrpSpPr>
        <p:grpSpPr>
          <a:xfrm>
            <a:off x="640123" y="925848"/>
            <a:ext cx="7227844" cy="3677654"/>
            <a:chOff x="0" y="0"/>
            <a:chExt cx="6591935" cy="5488940"/>
          </a:xfrm>
        </p:grpSpPr>
        <p:sp>
          <p:nvSpPr>
            <p:cNvPr id="6" name="Obdélník 5">
              <a:extLst>
                <a:ext uri="{FF2B5EF4-FFF2-40B4-BE49-F238E27FC236}">
                  <a16:creationId xmlns:a16="http://schemas.microsoft.com/office/drawing/2014/main" id="{44042903-BB92-4D3F-B553-14A629DFF79B}"/>
                </a:ext>
              </a:extLst>
            </p:cNvPr>
            <p:cNvSpPr/>
            <p:nvPr/>
          </p:nvSpPr>
          <p:spPr>
            <a:xfrm>
              <a:off x="0" y="0"/>
              <a:ext cx="6591935" cy="5488940"/>
            </a:xfrm>
            <a:prstGeom prst="rect">
              <a:avLst/>
            </a:prstGeom>
            <a:noFill/>
          </p:spPr>
        </p:sp>
        <p:sp>
          <p:nvSpPr>
            <p:cNvPr id="7" name="Text Box 24">
              <a:extLst>
                <a:ext uri="{FF2B5EF4-FFF2-40B4-BE49-F238E27FC236}">
                  <a16:creationId xmlns:a16="http://schemas.microsoft.com/office/drawing/2014/main" id="{D97AD944-F4F1-454C-BD80-178903973A0D}"/>
                </a:ext>
              </a:extLst>
            </p:cNvPr>
            <p:cNvSpPr txBox="1">
              <a:spLocks noChangeArrowheads="1"/>
            </p:cNvSpPr>
            <p:nvPr/>
          </p:nvSpPr>
          <p:spPr bwMode="auto">
            <a:xfrm>
              <a:off x="190473" y="3791746"/>
              <a:ext cx="457214" cy="95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noAutofit/>
            </a:bodyPr>
            <a:lstStyle/>
            <a:p>
              <a:pPr>
                <a:spcAft>
                  <a:spcPts val="0"/>
                </a:spcAft>
              </a:pPr>
              <a:r>
                <a:rPr lang="cs-CZ" sz="1200" b="1">
                  <a:solidFill>
                    <a:srgbClr val="FF0000"/>
                  </a:solidFill>
                  <a:effectLst/>
                  <a:latin typeface="Times New Roman" panose="02020603050405020304" pitchFamily="18" charset="0"/>
                  <a:ea typeface="Times New Roman" panose="02020603050405020304" pitchFamily="18" charset="0"/>
                </a:rPr>
                <a:t> </a:t>
              </a:r>
              <a:endParaRPr lang="cs-CZ" sz="1200">
                <a:effectLst/>
                <a:latin typeface="Times New Roman" panose="02020603050405020304" pitchFamily="18" charset="0"/>
                <a:ea typeface="Times New Roman" panose="02020603050405020304" pitchFamily="18" charset="0"/>
              </a:endParaRPr>
            </a:p>
          </p:txBody>
        </p:sp>
        <p:sp>
          <p:nvSpPr>
            <p:cNvPr id="8" name="Text Box 26">
              <a:extLst>
                <a:ext uri="{FF2B5EF4-FFF2-40B4-BE49-F238E27FC236}">
                  <a16:creationId xmlns:a16="http://schemas.microsoft.com/office/drawing/2014/main" id="{102D52C6-7420-407F-AA84-3DDF8138530A}"/>
                </a:ext>
              </a:extLst>
            </p:cNvPr>
            <p:cNvSpPr txBox="1">
              <a:spLocks noChangeArrowheads="1"/>
            </p:cNvSpPr>
            <p:nvPr/>
          </p:nvSpPr>
          <p:spPr bwMode="auto">
            <a:xfrm>
              <a:off x="51266" y="955316"/>
              <a:ext cx="1629528" cy="60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lnSpc>
                  <a:spcPct val="115000"/>
                </a:lnSpc>
                <a:spcAft>
                  <a:spcPts val="0"/>
                </a:spcAft>
              </a:pPr>
              <a:r>
                <a:rPr lang="cs-CZ" sz="900" b="1"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mikroby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cs-CZ" sz="900" b="1" kern="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 částice z traumatizované tkáně</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7">
              <a:extLst>
                <a:ext uri="{FF2B5EF4-FFF2-40B4-BE49-F238E27FC236}">
                  <a16:creationId xmlns:a16="http://schemas.microsoft.com/office/drawing/2014/main" id="{A6332F95-E647-4AC3-B91F-E2641EAA68AF}"/>
                </a:ext>
              </a:extLst>
            </p:cNvPr>
            <p:cNvSpPr txBox="1">
              <a:spLocks noChangeArrowheads="1"/>
            </p:cNvSpPr>
            <p:nvPr/>
          </p:nvSpPr>
          <p:spPr bwMode="auto">
            <a:xfrm>
              <a:off x="90229" y="2723888"/>
              <a:ext cx="638312" cy="38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100" b="1" kern="1200"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rPr>
                <a:t>Monocyt</a:t>
              </a:r>
              <a:endParaRPr lang="cs-CZ" sz="1200" dirty="0">
                <a:effectLst/>
                <a:latin typeface="Times New Roman" panose="02020603050405020304" pitchFamily="18" charset="0"/>
                <a:ea typeface="Times New Roman" panose="02020603050405020304" pitchFamily="18" charset="0"/>
              </a:endParaRPr>
            </a:p>
          </p:txBody>
        </p:sp>
        <p:sp>
          <p:nvSpPr>
            <p:cNvPr id="10" name="Text Box 31">
              <a:extLst>
                <a:ext uri="{FF2B5EF4-FFF2-40B4-BE49-F238E27FC236}">
                  <a16:creationId xmlns:a16="http://schemas.microsoft.com/office/drawing/2014/main" id="{520FE1B0-A1C1-40F3-9F44-6D1A64F3878B}"/>
                </a:ext>
              </a:extLst>
            </p:cNvPr>
            <p:cNvSpPr txBox="1">
              <a:spLocks noChangeArrowheads="1"/>
            </p:cNvSpPr>
            <p:nvPr/>
          </p:nvSpPr>
          <p:spPr bwMode="auto">
            <a:xfrm>
              <a:off x="2858918" y="2986278"/>
              <a:ext cx="121606" cy="24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spAutoFit/>
            </a:bodyPr>
            <a:lstStyle/>
            <a:p>
              <a:endParaRPr lang="cs-CZ"/>
            </a:p>
          </p:txBody>
        </p:sp>
        <p:sp>
          <p:nvSpPr>
            <p:cNvPr id="11" name="Text Box 32">
              <a:extLst>
                <a:ext uri="{FF2B5EF4-FFF2-40B4-BE49-F238E27FC236}">
                  <a16:creationId xmlns:a16="http://schemas.microsoft.com/office/drawing/2014/main" id="{DA2DE915-06A8-4CE3-BEB1-C75965E2C0DD}"/>
                </a:ext>
              </a:extLst>
            </p:cNvPr>
            <p:cNvSpPr txBox="1">
              <a:spLocks noChangeArrowheads="1"/>
            </p:cNvSpPr>
            <p:nvPr/>
          </p:nvSpPr>
          <p:spPr bwMode="auto">
            <a:xfrm>
              <a:off x="3301804" y="2919118"/>
              <a:ext cx="914625" cy="35960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86210" tIns="43105" rIns="86210" bIns="43105">
              <a:spAutoFit/>
            </a:bodyPr>
            <a:lstStyle/>
            <a:p>
              <a:pPr>
                <a:spcAft>
                  <a:spcPts val="0"/>
                </a:spcAft>
              </a:pPr>
              <a:r>
                <a:rPr lang="cs-CZ" sz="1000" kern="1200" dirty="0">
                  <a:solidFill>
                    <a:srgbClr val="C00000"/>
                  </a:solidFill>
                  <a:effectLst/>
                  <a:ea typeface="Times New Roman" panose="02020603050405020304" pitchFamily="18" charset="0"/>
                  <a:cs typeface="Times New Roman" panose="02020603050405020304" pitchFamily="18" charset="0"/>
                </a:rPr>
                <a:t>+ </a:t>
              </a:r>
              <a:r>
                <a:rPr lang="cs-CZ" sz="1000" b="1" kern="1200" dirty="0">
                  <a:solidFill>
                    <a:srgbClr val="C00000"/>
                  </a:solidFill>
                  <a:effectLst/>
                  <a:ea typeface="Times New Roman" panose="02020603050405020304" pitchFamily="18" charset="0"/>
                  <a:cs typeface="Times New Roman" panose="02020603050405020304" pitchFamily="18" charset="0"/>
                </a:rPr>
                <a:t>F </a:t>
              </a:r>
              <a:r>
                <a:rPr lang="cs-CZ" sz="1000" b="1" kern="1200" dirty="0" err="1">
                  <a:solidFill>
                    <a:srgbClr val="C00000"/>
                  </a:solidFill>
                  <a:effectLst/>
                  <a:ea typeface="Times New Roman" panose="02020603050405020304" pitchFamily="18" charset="0"/>
                  <a:cs typeface="Times New Roman" panose="02020603050405020304" pitchFamily="18" charset="0"/>
                </a:rPr>
                <a:t>VIIa</a:t>
              </a:r>
              <a:r>
                <a:rPr lang="cs-CZ" sz="1000" kern="1200" dirty="0">
                  <a:solidFill>
                    <a:srgbClr val="C00000"/>
                  </a:solidFill>
                  <a:effectLst/>
                  <a:ea typeface="Times New Roman" panose="02020603050405020304" pitchFamily="18" charset="0"/>
                  <a:cs typeface="Times New Roman" panose="02020603050405020304" pitchFamily="18" charset="0"/>
                </a:rPr>
                <a:t> </a:t>
              </a:r>
              <a:r>
                <a:rPr lang="cs-CZ" sz="1000" kern="1200" dirty="0">
                  <a:solidFill>
                    <a:srgbClr val="C00000"/>
                  </a:solidFill>
                  <a:effectLst/>
                  <a:latin typeface="Arial" panose="020B0604020202020204" pitchFamily="34" charset="0"/>
                  <a:ea typeface="Times New Roman" panose="02020603050405020304" pitchFamily="18" charset="0"/>
                </a:rPr>
                <a:t>→ </a:t>
              </a:r>
              <a:r>
                <a:rPr lang="cs-CZ" sz="1000" b="1" kern="1200" dirty="0">
                  <a:solidFill>
                    <a:srgbClr val="C00000"/>
                  </a:solidFill>
                  <a:effectLst/>
                  <a:ea typeface="Times New Roman" panose="02020603050405020304" pitchFamily="18" charset="0"/>
                  <a:cs typeface="Arial" panose="020B0604020202020204" pitchFamily="34" charset="0"/>
                </a:rPr>
                <a:t>F </a:t>
              </a:r>
              <a:r>
                <a:rPr lang="cs-CZ" sz="1000" b="1" kern="1200" dirty="0" err="1">
                  <a:solidFill>
                    <a:srgbClr val="C00000"/>
                  </a:solidFill>
                  <a:effectLst/>
                  <a:ea typeface="Times New Roman" panose="02020603050405020304" pitchFamily="18" charset="0"/>
                  <a:cs typeface="Arial" panose="020B0604020202020204" pitchFamily="34" charset="0"/>
                </a:rPr>
                <a:t>Xa</a:t>
              </a:r>
              <a:r>
                <a:rPr lang="cs-CZ" sz="1000" b="1" kern="1200" dirty="0">
                  <a:solidFill>
                    <a:srgbClr val="C00000"/>
                  </a:solidFill>
                  <a:effectLst/>
                  <a:ea typeface="Times New Roman" panose="02020603050405020304" pitchFamily="18" charset="0"/>
                  <a:cs typeface="Arial" panose="020B0604020202020204" pitchFamily="34" charset="0"/>
                </a:rPr>
                <a:t> </a:t>
              </a:r>
              <a:endParaRPr lang="cs-CZ" sz="1200" dirty="0">
                <a:effectLst/>
                <a:latin typeface="Times New Roman" panose="02020603050405020304" pitchFamily="18" charset="0"/>
                <a:ea typeface="Times New Roman" panose="02020603050405020304" pitchFamily="18" charset="0"/>
              </a:endParaRPr>
            </a:p>
          </p:txBody>
        </p:sp>
        <p:grpSp>
          <p:nvGrpSpPr>
            <p:cNvPr id="12" name="Group 34">
              <a:extLst>
                <a:ext uri="{FF2B5EF4-FFF2-40B4-BE49-F238E27FC236}">
                  <a16:creationId xmlns:a16="http://schemas.microsoft.com/office/drawing/2014/main" id="{F0114A57-7AD6-4FB7-81D4-4DD98F18BB12}"/>
                </a:ext>
              </a:extLst>
            </p:cNvPr>
            <p:cNvGrpSpPr>
              <a:grpSpLocks/>
            </p:cNvGrpSpPr>
            <p:nvPr/>
          </p:nvGrpSpPr>
          <p:grpSpPr bwMode="auto">
            <a:xfrm>
              <a:off x="2522255" y="4701857"/>
              <a:ext cx="320810" cy="208625"/>
              <a:chOff x="3348038" y="6048375"/>
              <a:chExt cx="368" cy="304"/>
            </a:xfrm>
            <a:solidFill>
              <a:schemeClr val="bg1">
                <a:lumMod val="50000"/>
              </a:schemeClr>
            </a:solidFill>
          </p:grpSpPr>
          <p:sp>
            <p:nvSpPr>
              <p:cNvPr id="286" name="Freeform 35">
                <a:extLst>
                  <a:ext uri="{FF2B5EF4-FFF2-40B4-BE49-F238E27FC236}">
                    <a16:creationId xmlns:a16="http://schemas.microsoft.com/office/drawing/2014/main" id="{1A10335D-1E44-4B7C-AC89-F08C58CBB030}"/>
                  </a:ext>
                </a:extLst>
              </p:cNvPr>
              <p:cNvSpPr>
                <a:spLocks/>
              </p:cNvSpPr>
              <p:nvPr/>
            </p:nvSpPr>
            <p:spPr bwMode="auto">
              <a:xfrm>
                <a:off x="3348231" y="6048604"/>
                <a:ext cx="38" cy="64"/>
              </a:xfrm>
              <a:custGeom>
                <a:avLst/>
                <a:gdLst>
                  <a:gd name="T0" fmla="*/ 686967 w 15"/>
                  <a:gd name="T1" fmla="*/ 380835 h 24"/>
                  <a:gd name="T2" fmla="*/ 686967 w 15"/>
                  <a:gd name="T3" fmla="*/ 5182861 h 24"/>
                  <a:gd name="T4" fmla="*/ 0 w 15"/>
                  <a:gd name="T5" fmla="*/ 8292579 h 24"/>
                  <a:gd name="T6" fmla="*/ 2648342 w 15"/>
                  <a:gd name="T7" fmla="*/ 1399160 h 24"/>
                  <a:gd name="T8" fmla="*/ 2648342 w 15"/>
                  <a:gd name="T9" fmla="*/ 0 h 24"/>
                  <a:gd name="T10" fmla="*/ 686967 w 15"/>
                  <a:gd name="T11" fmla="*/ 38083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4">
                    <a:moveTo>
                      <a:pt x="4" y="1"/>
                    </a:moveTo>
                    <a:cubicBezTo>
                      <a:pt x="4" y="15"/>
                      <a:pt x="4" y="15"/>
                      <a:pt x="4" y="15"/>
                    </a:cubicBezTo>
                    <a:cubicBezTo>
                      <a:pt x="4" y="18"/>
                      <a:pt x="2" y="21"/>
                      <a:pt x="0" y="24"/>
                    </a:cubicBezTo>
                    <a:cubicBezTo>
                      <a:pt x="7" y="23"/>
                      <a:pt x="15" y="10"/>
                      <a:pt x="15" y="4"/>
                    </a:cubicBezTo>
                    <a:cubicBezTo>
                      <a:pt x="15" y="0"/>
                      <a:pt x="15" y="0"/>
                      <a:pt x="15" y="0"/>
                    </a:cubicBezTo>
                    <a:cubicBezTo>
                      <a:pt x="11" y="0"/>
                      <a:pt x="7"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Freeform 36">
                <a:extLst>
                  <a:ext uri="{FF2B5EF4-FFF2-40B4-BE49-F238E27FC236}">
                    <a16:creationId xmlns:a16="http://schemas.microsoft.com/office/drawing/2014/main" id="{E39A4E5B-C920-408B-B99D-08736CA499C1}"/>
                  </a:ext>
                </a:extLst>
              </p:cNvPr>
              <p:cNvSpPr>
                <a:spLocks/>
              </p:cNvSpPr>
              <p:nvPr/>
            </p:nvSpPr>
            <p:spPr bwMode="auto">
              <a:xfrm>
                <a:off x="3348284" y="6048375"/>
                <a:ext cx="122" cy="186"/>
              </a:xfrm>
              <a:custGeom>
                <a:avLst/>
                <a:gdLst>
                  <a:gd name="T0" fmla="*/ 1529619 w 49"/>
                  <a:gd name="T1" fmla="*/ 0 h 70"/>
                  <a:gd name="T2" fmla="*/ 0 w 49"/>
                  <a:gd name="T3" fmla="*/ 3598717 h 70"/>
                  <a:gd name="T4" fmla="*/ 5402155 w 49"/>
                  <a:gd name="T5" fmla="*/ 15839446 h 70"/>
                  <a:gd name="T6" fmla="*/ 3687495 w 49"/>
                  <a:gd name="T7" fmla="*/ 23037689 h 70"/>
                  <a:gd name="T8" fmla="*/ 6930638 w 49"/>
                  <a:gd name="T9" fmla="*/ 11897543 h 70"/>
                  <a:gd name="T10" fmla="*/ 1529619 w 49"/>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70">
                    <a:moveTo>
                      <a:pt x="11" y="0"/>
                    </a:moveTo>
                    <a:cubicBezTo>
                      <a:pt x="0" y="11"/>
                      <a:pt x="0" y="11"/>
                      <a:pt x="0" y="11"/>
                    </a:cubicBezTo>
                    <a:cubicBezTo>
                      <a:pt x="22" y="18"/>
                      <a:pt x="38" y="32"/>
                      <a:pt x="38" y="48"/>
                    </a:cubicBezTo>
                    <a:cubicBezTo>
                      <a:pt x="38" y="56"/>
                      <a:pt x="34" y="64"/>
                      <a:pt x="26" y="70"/>
                    </a:cubicBezTo>
                    <a:cubicBezTo>
                      <a:pt x="37" y="63"/>
                      <a:pt x="49" y="47"/>
                      <a:pt x="49" y="36"/>
                    </a:cubicBezTo>
                    <a:cubicBezTo>
                      <a:pt x="49" y="20"/>
                      <a:pt x="34" y="7"/>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8" name="Freeform 37">
                <a:extLst>
                  <a:ext uri="{FF2B5EF4-FFF2-40B4-BE49-F238E27FC236}">
                    <a16:creationId xmlns:a16="http://schemas.microsoft.com/office/drawing/2014/main" id="{F144E815-D6F4-4ADA-90BB-0B813DE5B8DD}"/>
                  </a:ext>
                </a:extLst>
              </p:cNvPr>
              <p:cNvSpPr>
                <a:spLocks/>
              </p:cNvSpPr>
              <p:nvPr/>
            </p:nvSpPr>
            <p:spPr bwMode="auto">
              <a:xfrm>
                <a:off x="3348046" y="6048375"/>
                <a:ext cx="185" cy="168"/>
              </a:xfrm>
              <a:custGeom>
                <a:avLst/>
                <a:gdLst>
                  <a:gd name="T0" fmla="*/ 5246095 w 74"/>
                  <a:gd name="T1" fmla="*/ 3731093 h 63"/>
                  <a:gd name="T2" fmla="*/ 9727863 w 74"/>
                  <a:gd name="T3" fmla="*/ 21732715 h 63"/>
                  <a:gd name="T4" fmla="*/ 11044458 w 74"/>
                  <a:gd name="T5" fmla="*/ 16528669 h 63"/>
                  <a:gd name="T6" fmla="*/ 6866533 w 74"/>
                  <a:gd name="T7" fmla="*/ 0 h 63"/>
                  <a:gd name="T8" fmla="*/ 0 w 74"/>
                  <a:gd name="T9" fmla="*/ 12798691 h 63"/>
                  <a:gd name="T10" fmla="*/ 5246095 w 74"/>
                  <a:gd name="T11" fmla="*/ 3731093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3">
                    <a:moveTo>
                      <a:pt x="35" y="11"/>
                    </a:moveTo>
                    <a:cubicBezTo>
                      <a:pt x="65" y="63"/>
                      <a:pt x="65" y="63"/>
                      <a:pt x="65" y="63"/>
                    </a:cubicBezTo>
                    <a:cubicBezTo>
                      <a:pt x="74" y="48"/>
                      <a:pt x="74" y="48"/>
                      <a:pt x="74" y="48"/>
                    </a:cubicBezTo>
                    <a:cubicBezTo>
                      <a:pt x="46" y="0"/>
                      <a:pt x="46" y="0"/>
                      <a:pt x="46" y="0"/>
                    </a:cubicBezTo>
                    <a:cubicBezTo>
                      <a:pt x="25" y="6"/>
                      <a:pt x="2" y="22"/>
                      <a:pt x="0" y="37"/>
                    </a:cubicBezTo>
                    <a:cubicBezTo>
                      <a:pt x="5" y="26"/>
                      <a:pt x="18" y="16"/>
                      <a:pt x="3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9" name="Freeform 38">
                <a:extLst>
                  <a:ext uri="{FF2B5EF4-FFF2-40B4-BE49-F238E27FC236}">
                    <a16:creationId xmlns:a16="http://schemas.microsoft.com/office/drawing/2014/main" id="{BE9752FC-4835-4E56-9FE0-6025C334A342}"/>
                  </a:ext>
                </a:extLst>
              </p:cNvPr>
              <p:cNvSpPr>
                <a:spLocks/>
              </p:cNvSpPr>
              <p:nvPr/>
            </p:nvSpPr>
            <p:spPr bwMode="auto">
              <a:xfrm>
                <a:off x="3348038" y="6048404"/>
                <a:ext cx="341" cy="275"/>
              </a:xfrm>
              <a:custGeom>
                <a:avLst/>
                <a:gdLst>
                  <a:gd name="T0" fmla="*/ 21057730 w 136"/>
                  <a:gd name="T1" fmla="*/ 12974345 h 103"/>
                  <a:gd name="T2" fmla="*/ 15193857 w 136"/>
                  <a:gd name="T3" fmla="*/ 0 h 103"/>
                  <a:gd name="T4" fmla="*/ 10567923 w 136"/>
                  <a:gd name="T5" fmla="*/ 18242162 h 103"/>
                  <a:gd name="T6" fmla="*/ 5864709 w 136"/>
                  <a:gd name="T7" fmla="*/ 0 h 103"/>
                  <a:gd name="T8" fmla="*/ 0 w 136"/>
                  <a:gd name="T9" fmla="*/ 12974345 h 103"/>
                  <a:gd name="T10" fmla="*/ 8523172 w 136"/>
                  <a:gd name="T11" fmla="*/ 26630821 h 103"/>
                  <a:gd name="T12" fmla="*/ 8523172 w 136"/>
                  <a:gd name="T13" fmla="*/ 31490303 h 103"/>
                  <a:gd name="T14" fmla="*/ 10567923 w 136"/>
                  <a:gd name="T15" fmla="*/ 36076441 h 103"/>
                  <a:gd name="T16" fmla="*/ 12529611 w 136"/>
                  <a:gd name="T17" fmla="*/ 31490303 h 103"/>
                  <a:gd name="T18" fmla="*/ 12529611 w 136"/>
                  <a:gd name="T19" fmla="*/ 26630821 h 103"/>
                  <a:gd name="T20" fmla="*/ 21057730 w 136"/>
                  <a:gd name="T21" fmla="*/ 12974345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103">
                    <a:moveTo>
                      <a:pt x="136" y="37"/>
                    </a:moveTo>
                    <a:cubicBezTo>
                      <a:pt x="136" y="21"/>
                      <a:pt x="120" y="7"/>
                      <a:pt x="98" y="0"/>
                    </a:cubicBezTo>
                    <a:cubicBezTo>
                      <a:pt x="68" y="52"/>
                      <a:pt x="68" y="52"/>
                      <a:pt x="68" y="52"/>
                    </a:cubicBezTo>
                    <a:cubicBezTo>
                      <a:pt x="38" y="0"/>
                      <a:pt x="38" y="0"/>
                      <a:pt x="38" y="0"/>
                    </a:cubicBezTo>
                    <a:cubicBezTo>
                      <a:pt x="15" y="7"/>
                      <a:pt x="0" y="21"/>
                      <a:pt x="0" y="37"/>
                    </a:cubicBezTo>
                    <a:cubicBezTo>
                      <a:pt x="0" y="56"/>
                      <a:pt x="24" y="73"/>
                      <a:pt x="55" y="76"/>
                    </a:cubicBezTo>
                    <a:cubicBezTo>
                      <a:pt x="55" y="90"/>
                      <a:pt x="55" y="90"/>
                      <a:pt x="55" y="90"/>
                    </a:cubicBezTo>
                    <a:cubicBezTo>
                      <a:pt x="55" y="97"/>
                      <a:pt x="61" y="103"/>
                      <a:pt x="68" y="103"/>
                    </a:cubicBezTo>
                    <a:cubicBezTo>
                      <a:pt x="75" y="103"/>
                      <a:pt x="81" y="97"/>
                      <a:pt x="81" y="90"/>
                    </a:cubicBezTo>
                    <a:cubicBezTo>
                      <a:pt x="81" y="76"/>
                      <a:pt x="81" y="76"/>
                      <a:pt x="81" y="76"/>
                    </a:cubicBezTo>
                    <a:cubicBezTo>
                      <a:pt x="112" y="73"/>
                      <a:pt x="136" y="56"/>
                      <a:pt x="1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90" name="Freeform 39">
                <a:extLst>
                  <a:ext uri="{FF2B5EF4-FFF2-40B4-BE49-F238E27FC236}">
                    <a16:creationId xmlns:a16="http://schemas.microsoft.com/office/drawing/2014/main" id="{962858D0-94BA-4B84-9E1C-DA473B266809}"/>
                  </a:ext>
                </a:extLst>
              </p:cNvPr>
              <p:cNvSpPr>
                <a:spLocks noEditPoints="1"/>
              </p:cNvSpPr>
              <p:nvPr/>
            </p:nvSpPr>
            <p:spPr bwMode="auto">
              <a:xfrm>
                <a:off x="3348068" y="6048404"/>
                <a:ext cx="311" cy="275"/>
              </a:xfrm>
              <a:custGeom>
                <a:avLst/>
                <a:gdLst>
                  <a:gd name="T0" fmla="*/ 7602977 w 124"/>
                  <a:gd name="T1" fmla="*/ 14064296 h 103"/>
                  <a:gd name="T2" fmla="*/ 4028516 w 124"/>
                  <a:gd name="T3" fmla="*/ 0 h 103"/>
                  <a:gd name="T4" fmla="*/ 3291225 w 124"/>
                  <a:gd name="T5" fmla="*/ 640107 h 103"/>
                  <a:gd name="T6" fmla="*/ 7759595 w 124"/>
                  <a:gd name="T7" fmla="*/ 15332363 h 103"/>
                  <a:gd name="T8" fmla="*/ 7602977 w 124"/>
                  <a:gd name="T9" fmla="*/ 14064296 h 103"/>
                  <a:gd name="T10" fmla="*/ 5140128 w 124"/>
                  <a:gd name="T11" fmla="*/ 26243856 h 103"/>
                  <a:gd name="T12" fmla="*/ 6499135 w 124"/>
                  <a:gd name="T13" fmla="*/ 25603920 h 103"/>
                  <a:gd name="T14" fmla="*/ 0 w 124"/>
                  <a:gd name="T15" fmla="*/ 20984174 h 103"/>
                  <a:gd name="T16" fmla="*/ 5140128 w 124"/>
                  <a:gd name="T17" fmla="*/ 26243856 h 103"/>
                  <a:gd name="T18" fmla="*/ 15688377 w 124"/>
                  <a:gd name="T19" fmla="*/ 2501862 h 103"/>
                  <a:gd name="T20" fmla="*/ 17709770 w 124"/>
                  <a:gd name="T21" fmla="*/ 10514142 h 103"/>
                  <a:gd name="T22" fmla="*/ 10272302 w 124"/>
                  <a:gd name="T23" fmla="*/ 24128938 h 103"/>
                  <a:gd name="T24" fmla="*/ 9161162 w 124"/>
                  <a:gd name="T25" fmla="*/ 25990715 h 103"/>
                  <a:gd name="T26" fmla="*/ 9161162 w 124"/>
                  <a:gd name="T27" fmla="*/ 29133746 h 103"/>
                  <a:gd name="T28" fmla="*/ 7111647 w 124"/>
                  <a:gd name="T29" fmla="*/ 33571725 h 103"/>
                  <a:gd name="T30" fmla="*/ 6994250 w 124"/>
                  <a:gd name="T31" fmla="*/ 33571725 h 103"/>
                  <a:gd name="T32" fmla="*/ 8666078 w 124"/>
                  <a:gd name="T33" fmla="*/ 36076441 h 103"/>
                  <a:gd name="T34" fmla="*/ 10725048 w 124"/>
                  <a:gd name="T35" fmla="*/ 31490303 h 103"/>
                  <a:gd name="T36" fmla="*/ 10725048 w 124"/>
                  <a:gd name="T37" fmla="*/ 26630821 h 103"/>
                  <a:gd name="T38" fmla="*/ 19266174 w 124"/>
                  <a:gd name="T39" fmla="*/ 12974345 h 103"/>
                  <a:gd name="T40" fmla="*/ 15688377 w 124"/>
                  <a:gd name="T41" fmla="*/ 2501862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4" h="103">
                    <a:moveTo>
                      <a:pt x="49" y="40"/>
                    </a:moveTo>
                    <a:cubicBezTo>
                      <a:pt x="26" y="0"/>
                      <a:pt x="26" y="0"/>
                      <a:pt x="26" y="0"/>
                    </a:cubicBezTo>
                    <a:cubicBezTo>
                      <a:pt x="24" y="1"/>
                      <a:pt x="23" y="2"/>
                      <a:pt x="21" y="2"/>
                    </a:cubicBezTo>
                    <a:cubicBezTo>
                      <a:pt x="50" y="44"/>
                      <a:pt x="50" y="44"/>
                      <a:pt x="50" y="44"/>
                    </a:cubicBezTo>
                    <a:lnTo>
                      <a:pt x="49" y="40"/>
                    </a:lnTo>
                    <a:close/>
                    <a:moveTo>
                      <a:pt x="33" y="75"/>
                    </a:moveTo>
                    <a:cubicBezTo>
                      <a:pt x="42" y="73"/>
                      <a:pt x="42" y="73"/>
                      <a:pt x="42" y="73"/>
                    </a:cubicBezTo>
                    <a:cubicBezTo>
                      <a:pt x="29" y="71"/>
                      <a:pt x="9" y="65"/>
                      <a:pt x="0" y="60"/>
                    </a:cubicBezTo>
                    <a:cubicBezTo>
                      <a:pt x="8" y="67"/>
                      <a:pt x="20" y="72"/>
                      <a:pt x="33" y="75"/>
                    </a:cubicBezTo>
                    <a:close/>
                    <a:moveTo>
                      <a:pt x="101" y="7"/>
                    </a:moveTo>
                    <a:cubicBezTo>
                      <a:pt x="109" y="13"/>
                      <a:pt x="114" y="21"/>
                      <a:pt x="114" y="30"/>
                    </a:cubicBezTo>
                    <a:cubicBezTo>
                      <a:pt x="114" y="48"/>
                      <a:pt x="93" y="64"/>
                      <a:pt x="66" y="69"/>
                    </a:cubicBezTo>
                    <a:cubicBezTo>
                      <a:pt x="63" y="69"/>
                      <a:pt x="59" y="74"/>
                      <a:pt x="59" y="74"/>
                    </a:cubicBezTo>
                    <a:cubicBezTo>
                      <a:pt x="59" y="83"/>
                      <a:pt x="59" y="83"/>
                      <a:pt x="59" y="83"/>
                    </a:cubicBezTo>
                    <a:cubicBezTo>
                      <a:pt x="59" y="90"/>
                      <a:pt x="53" y="96"/>
                      <a:pt x="46" y="96"/>
                    </a:cubicBezTo>
                    <a:cubicBezTo>
                      <a:pt x="46" y="96"/>
                      <a:pt x="45" y="96"/>
                      <a:pt x="45" y="96"/>
                    </a:cubicBezTo>
                    <a:cubicBezTo>
                      <a:pt x="47" y="100"/>
                      <a:pt x="51" y="103"/>
                      <a:pt x="56" y="103"/>
                    </a:cubicBezTo>
                    <a:cubicBezTo>
                      <a:pt x="63" y="103"/>
                      <a:pt x="69" y="97"/>
                      <a:pt x="69" y="90"/>
                    </a:cubicBezTo>
                    <a:cubicBezTo>
                      <a:pt x="69" y="76"/>
                      <a:pt x="69" y="76"/>
                      <a:pt x="69" y="76"/>
                    </a:cubicBezTo>
                    <a:cubicBezTo>
                      <a:pt x="100" y="73"/>
                      <a:pt x="124" y="56"/>
                      <a:pt x="124" y="37"/>
                    </a:cubicBezTo>
                    <a:cubicBezTo>
                      <a:pt x="124" y="25"/>
                      <a:pt x="115" y="14"/>
                      <a:pt x="10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91" name="Freeform 40">
                <a:extLst>
                  <a:ext uri="{FF2B5EF4-FFF2-40B4-BE49-F238E27FC236}">
                    <a16:creationId xmlns:a16="http://schemas.microsoft.com/office/drawing/2014/main" id="{65D89FFE-7B49-448B-8C62-61FCC6884B15}"/>
                  </a:ext>
                </a:extLst>
              </p:cNvPr>
              <p:cNvSpPr>
                <a:spLocks/>
              </p:cNvSpPr>
              <p:nvPr/>
            </p:nvSpPr>
            <p:spPr bwMode="auto">
              <a:xfrm>
                <a:off x="3348041" y="6048428"/>
                <a:ext cx="70" cy="85"/>
              </a:xfrm>
              <a:custGeom>
                <a:avLst/>
                <a:gdLst>
                  <a:gd name="T0" fmla="*/ 603050 w 28"/>
                  <a:gd name="T1" fmla="*/ 10493481 h 32"/>
                  <a:gd name="T2" fmla="*/ 4178050 w 28"/>
                  <a:gd name="T3" fmla="*/ 0 h 32"/>
                  <a:gd name="T4" fmla="*/ 603050 w 28"/>
                  <a:gd name="T5" fmla="*/ 10493481 h 32"/>
                  <a:gd name="T6" fmla="*/ 0 60000 65536"/>
                  <a:gd name="T7" fmla="*/ 0 60000 65536"/>
                  <a:gd name="T8" fmla="*/ 0 60000 65536"/>
                </a:gdLst>
                <a:ahLst/>
                <a:cxnLst>
                  <a:cxn ang="T6">
                    <a:pos x="T0" y="T1"/>
                  </a:cxn>
                  <a:cxn ang="T7">
                    <a:pos x="T2" y="T3"/>
                  </a:cxn>
                  <a:cxn ang="T8">
                    <a:pos x="T4" y="T5"/>
                  </a:cxn>
                </a:cxnLst>
                <a:rect l="0" t="0" r="r" b="b"/>
                <a:pathLst>
                  <a:path w="28" h="32">
                    <a:moveTo>
                      <a:pt x="4" y="32"/>
                    </a:moveTo>
                    <a:cubicBezTo>
                      <a:pt x="0" y="18"/>
                      <a:pt x="17" y="3"/>
                      <a:pt x="28" y="0"/>
                    </a:cubicBezTo>
                    <a:cubicBezTo>
                      <a:pt x="22" y="3"/>
                      <a:pt x="7" y="17"/>
                      <a:pt x="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92" name="Freeform 41">
                <a:extLst>
                  <a:ext uri="{FF2B5EF4-FFF2-40B4-BE49-F238E27FC236}">
                    <a16:creationId xmlns:a16="http://schemas.microsoft.com/office/drawing/2014/main" id="{97DB5946-A479-4E2E-995C-435BAEBE474B}"/>
                  </a:ext>
                </a:extLst>
              </p:cNvPr>
              <p:cNvSpPr>
                <a:spLocks/>
              </p:cNvSpPr>
              <p:nvPr/>
            </p:nvSpPr>
            <p:spPr bwMode="auto">
              <a:xfrm>
                <a:off x="3348229" y="6048415"/>
                <a:ext cx="67" cy="114"/>
              </a:xfrm>
              <a:custGeom>
                <a:avLst/>
                <a:gdLst>
                  <a:gd name="T0" fmla="*/ 3275345 w 27"/>
                  <a:gd name="T1" fmla="*/ 360831 h 43"/>
                  <a:gd name="T2" fmla="*/ 0 w 27"/>
                  <a:gd name="T3" fmla="*/ 13743029 h 43"/>
                  <a:gd name="T4" fmla="*/ 3646182 w 27"/>
                  <a:gd name="T5" fmla="*/ 583730 h 43"/>
                  <a:gd name="T6" fmla="*/ 3275345 w 27"/>
                  <a:gd name="T7" fmla="*/ 36083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43">
                    <a:moveTo>
                      <a:pt x="24" y="1"/>
                    </a:moveTo>
                    <a:cubicBezTo>
                      <a:pt x="0" y="43"/>
                      <a:pt x="0" y="43"/>
                      <a:pt x="0" y="43"/>
                    </a:cubicBezTo>
                    <a:cubicBezTo>
                      <a:pt x="27" y="2"/>
                      <a:pt x="27" y="2"/>
                      <a:pt x="27" y="2"/>
                    </a:cubicBezTo>
                    <a:cubicBezTo>
                      <a:pt x="27" y="2"/>
                      <a:pt x="26"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93" name="Freeform 42">
                <a:extLst>
                  <a:ext uri="{FF2B5EF4-FFF2-40B4-BE49-F238E27FC236}">
                    <a16:creationId xmlns:a16="http://schemas.microsoft.com/office/drawing/2014/main" id="{6E06FBB1-9E4B-4015-A6B6-58773B4C3E57}"/>
                  </a:ext>
                </a:extLst>
              </p:cNvPr>
              <p:cNvSpPr>
                <a:spLocks/>
              </p:cNvSpPr>
              <p:nvPr/>
            </p:nvSpPr>
            <p:spPr bwMode="auto">
              <a:xfrm>
                <a:off x="3348131" y="6048375"/>
                <a:ext cx="100" cy="168"/>
              </a:xfrm>
              <a:custGeom>
                <a:avLst/>
                <a:gdLst>
                  <a:gd name="T0" fmla="*/ 0 w 40"/>
                  <a:gd name="T1" fmla="*/ 4124160 h 63"/>
                  <a:gd name="T2" fmla="*/ 191220 w 40"/>
                  <a:gd name="T3" fmla="*/ 3731093 h 63"/>
                  <a:gd name="T4" fmla="*/ 4654113 w 40"/>
                  <a:gd name="T5" fmla="*/ 21732715 h 63"/>
                  <a:gd name="T6" fmla="*/ 5963208 w 40"/>
                  <a:gd name="T7" fmla="*/ 16528669 h 63"/>
                  <a:gd name="T8" fmla="*/ 1793283 w 40"/>
                  <a:gd name="T9" fmla="*/ 0 h 63"/>
                  <a:gd name="T10" fmla="*/ 0 w 40"/>
                  <a:gd name="T11" fmla="*/ 4124160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63">
                    <a:moveTo>
                      <a:pt x="0" y="12"/>
                    </a:moveTo>
                    <a:cubicBezTo>
                      <a:pt x="1" y="12"/>
                      <a:pt x="1" y="11"/>
                      <a:pt x="1" y="11"/>
                    </a:cubicBezTo>
                    <a:cubicBezTo>
                      <a:pt x="31" y="63"/>
                      <a:pt x="31" y="63"/>
                      <a:pt x="31" y="63"/>
                    </a:cubicBezTo>
                    <a:cubicBezTo>
                      <a:pt x="40" y="48"/>
                      <a:pt x="40" y="48"/>
                      <a:pt x="40" y="48"/>
                    </a:cubicBezTo>
                    <a:cubicBezTo>
                      <a:pt x="12" y="0"/>
                      <a:pt x="12" y="0"/>
                      <a:pt x="12"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94" name="Freeform 43">
                <a:extLst>
                  <a:ext uri="{FF2B5EF4-FFF2-40B4-BE49-F238E27FC236}">
                    <a16:creationId xmlns:a16="http://schemas.microsoft.com/office/drawing/2014/main" id="{AE5456D8-79E2-4B43-8158-119B23673E86}"/>
                  </a:ext>
                </a:extLst>
              </p:cNvPr>
              <p:cNvSpPr>
                <a:spLocks/>
              </p:cNvSpPr>
              <p:nvPr/>
            </p:nvSpPr>
            <p:spPr bwMode="auto">
              <a:xfrm>
                <a:off x="3348038" y="6048404"/>
                <a:ext cx="341" cy="275"/>
              </a:xfrm>
              <a:custGeom>
                <a:avLst/>
                <a:gdLst>
                  <a:gd name="T0" fmla="*/ 21057730 w 136"/>
                  <a:gd name="T1" fmla="*/ 12974345 h 103"/>
                  <a:gd name="T2" fmla="*/ 15193857 w 136"/>
                  <a:gd name="T3" fmla="*/ 0 h 103"/>
                  <a:gd name="T4" fmla="*/ 10567923 w 136"/>
                  <a:gd name="T5" fmla="*/ 18242162 h 103"/>
                  <a:gd name="T6" fmla="*/ 5864709 w 136"/>
                  <a:gd name="T7" fmla="*/ 0 h 103"/>
                  <a:gd name="T8" fmla="*/ 0 w 136"/>
                  <a:gd name="T9" fmla="*/ 12974345 h 103"/>
                  <a:gd name="T10" fmla="*/ 8523172 w 136"/>
                  <a:gd name="T11" fmla="*/ 26630821 h 103"/>
                  <a:gd name="T12" fmla="*/ 8523172 w 136"/>
                  <a:gd name="T13" fmla="*/ 31490303 h 103"/>
                  <a:gd name="T14" fmla="*/ 10567923 w 136"/>
                  <a:gd name="T15" fmla="*/ 36076441 h 103"/>
                  <a:gd name="T16" fmla="*/ 12529611 w 136"/>
                  <a:gd name="T17" fmla="*/ 31490303 h 103"/>
                  <a:gd name="T18" fmla="*/ 12529611 w 136"/>
                  <a:gd name="T19" fmla="*/ 26630821 h 103"/>
                  <a:gd name="T20" fmla="*/ 21057730 w 136"/>
                  <a:gd name="T21" fmla="*/ 12974345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103">
                    <a:moveTo>
                      <a:pt x="136" y="37"/>
                    </a:moveTo>
                    <a:cubicBezTo>
                      <a:pt x="136" y="21"/>
                      <a:pt x="120" y="7"/>
                      <a:pt x="98" y="0"/>
                    </a:cubicBezTo>
                    <a:cubicBezTo>
                      <a:pt x="68" y="52"/>
                      <a:pt x="68" y="52"/>
                      <a:pt x="68" y="52"/>
                    </a:cubicBezTo>
                    <a:cubicBezTo>
                      <a:pt x="38" y="0"/>
                      <a:pt x="38" y="0"/>
                      <a:pt x="38" y="0"/>
                    </a:cubicBezTo>
                    <a:cubicBezTo>
                      <a:pt x="15" y="7"/>
                      <a:pt x="0" y="21"/>
                      <a:pt x="0" y="37"/>
                    </a:cubicBezTo>
                    <a:cubicBezTo>
                      <a:pt x="0" y="56"/>
                      <a:pt x="24" y="73"/>
                      <a:pt x="55" y="76"/>
                    </a:cubicBezTo>
                    <a:cubicBezTo>
                      <a:pt x="55" y="90"/>
                      <a:pt x="55" y="90"/>
                      <a:pt x="55" y="90"/>
                    </a:cubicBezTo>
                    <a:cubicBezTo>
                      <a:pt x="55" y="97"/>
                      <a:pt x="61" y="103"/>
                      <a:pt x="68" y="103"/>
                    </a:cubicBezTo>
                    <a:cubicBezTo>
                      <a:pt x="75" y="103"/>
                      <a:pt x="81" y="97"/>
                      <a:pt x="81" y="90"/>
                    </a:cubicBezTo>
                    <a:cubicBezTo>
                      <a:pt x="81" y="76"/>
                      <a:pt x="81" y="76"/>
                      <a:pt x="81" y="76"/>
                    </a:cubicBezTo>
                    <a:cubicBezTo>
                      <a:pt x="112" y="73"/>
                      <a:pt x="136" y="56"/>
                      <a:pt x="136" y="37"/>
                    </a:cubicBezTo>
                    <a:close/>
                  </a:path>
                </a:pathLst>
              </a:custGeom>
              <a:grpFill/>
              <a:ln w="7938" cap="rnd">
                <a:solidFill>
                  <a:srgbClr val="333333"/>
                </a:solidFill>
                <a:prstDash val="solid"/>
                <a:round/>
                <a:headEnd/>
                <a:tailEnd/>
              </a:ln>
            </p:spPr>
            <p:txBody>
              <a:bodyPr/>
              <a:lstStyle/>
              <a:p>
                <a:endParaRPr lang="cs-CZ"/>
              </a:p>
            </p:txBody>
          </p:sp>
          <p:sp>
            <p:nvSpPr>
              <p:cNvPr id="295" name="Freeform 44">
                <a:extLst>
                  <a:ext uri="{FF2B5EF4-FFF2-40B4-BE49-F238E27FC236}">
                    <a16:creationId xmlns:a16="http://schemas.microsoft.com/office/drawing/2014/main" id="{99C502C2-7384-4A1E-995E-F01D66B27E20}"/>
                  </a:ext>
                </a:extLst>
              </p:cNvPr>
              <p:cNvSpPr>
                <a:spLocks/>
              </p:cNvSpPr>
              <p:nvPr/>
            </p:nvSpPr>
            <p:spPr bwMode="auto">
              <a:xfrm>
                <a:off x="3348231" y="6048604"/>
                <a:ext cx="38" cy="64"/>
              </a:xfrm>
              <a:custGeom>
                <a:avLst/>
                <a:gdLst>
                  <a:gd name="T0" fmla="*/ 686967 w 15"/>
                  <a:gd name="T1" fmla="*/ 380835 h 24"/>
                  <a:gd name="T2" fmla="*/ 686967 w 15"/>
                  <a:gd name="T3" fmla="*/ 5182861 h 24"/>
                  <a:gd name="T4" fmla="*/ 0 w 15"/>
                  <a:gd name="T5" fmla="*/ 8292579 h 24"/>
                  <a:gd name="T6" fmla="*/ 2648342 w 15"/>
                  <a:gd name="T7" fmla="*/ 1399160 h 24"/>
                  <a:gd name="T8" fmla="*/ 2648342 w 15"/>
                  <a:gd name="T9" fmla="*/ 0 h 24"/>
                  <a:gd name="T10" fmla="*/ 686967 w 15"/>
                  <a:gd name="T11" fmla="*/ 38083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24">
                    <a:moveTo>
                      <a:pt x="4" y="1"/>
                    </a:moveTo>
                    <a:cubicBezTo>
                      <a:pt x="4" y="15"/>
                      <a:pt x="4" y="15"/>
                      <a:pt x="4" y="15"/>
                    </a:cubicBezTo>
                    <a:cubicBezTo>
                      <a:pt x="4" y="18"/>
                      <a:pt x="2" y="21"/>
                      <a:pt x="0" y="24"/>
                    </a:cubicBezTo>
                    <a:cubicBezTo>
                      <a:pt x="7" y="23"/>
                      <a:pt x="15" y="10"/>
                      <a:pt x="15" y="4"/>
                    </a:cubicBezTo>
                    <a:cubicBezTo>
                      <a:pt x="15" y="0"/>
                      <a:pt x="15" y="0"/>
                      <a:pt x="15" y="0"/>
                    </a:cubicBezTo>
                    <a:cubicBezTo>
                      <a:pt x="11" y="0"/>
                      <a:pt x="7" y="1"/>
                      <a:pt x="4" y="1"/>
                    </a:cubicBezTo>
                    <a:close/>
                  </a:path>
                </a:pathLst>
              </a:custGeom>
              <a:grpFill/>
              <a:ln w="7938" cap="rnd">
                <a:solidFill>
                  <a:srgbClr val="333333"/>
                </a:solidFill>
                <a:prstDash val="solid"/>
                <a:round/>
                <a:headEnd/>
                <a:tailEnd/>
              </a:ln>
            </p:spPr>
            <p:txBody>
              <a:bodyPr/>
              <a:lstStyle/>
              <a:p>
                <a:endParaRPr lang="cs-CZ"/>
              </a:p>
            </p:txBody>
          </p:sp>
          <p:cxnSp>
            <p:nvCxnSpPr>
              <p:cNvPr id="296" name="Line 45">
                <a:extLst>
                  <a:ext uri="{FF2B5EF4-FFF2-40B4-BE49-F238E27FC236}">
                    <a16:creationId xmlns:a16="http://schemas.microsoft.com/office/drawing/2014/main" id="{B8E7D518-1B3E-4112-BCB9-1DF930AEC358}"/>
                  </a:ext>
                </a:extLst>
              </p:cNvPr>
              <p:cNvCxnSpPr/>
              <p:nvPr/>
            </p:nvCxnSpPr>
            <p:spPr bwMode="auto">
              <a:xfrm flipH="1">
                <a:off x="3348133" y="6048375"/>
                <a:ext cx="28" cy="32"/>
              </a:xfrm>
              <a:prstGeom prst="line">
                <a:avLst/>
              </a:prstGeom>
              <a:grpFill/>
              <a:ln w="7938" cap="rnd">
                <a:solidFill>
                  <a:srgbClr val="333333"/>
                </a:solidFill>
                <a:round/>
                <a:headEnd/>
                <a:tailEnd/>
              </a:ln>
            </p:spPr>
          </p:cxnSp>
          <p:sp>
            <p:nvSpPr>
              <p:cNvPr id="297" name="Freeform 46">
                <a:extLst>
                  <a:ext uri="{FF2B5EF4-FFF2-40B4-BE49-F238E27FC236}">
                    <a16:creationId xmlns:a16="http://schemas.microsoft.com/office/drawing/2014/main" id="{59ED4F1F-5B5D-476E-9D77-2C6317179987}"/>
                  </a:ext>
                </a:extLst>
              </p:cNvPr>
              <p:cNvSpPr>
                <a:spLocks/>
              </p:cNvSpPr>
              <p:nvPr/>
            </p:nvSpPr>
            <p:spPr bwMode="auto">
              <a:xfrm>
                <a:off x="3348284" y="6048375"/>
                <a:ext cx="122" cy="186"/>
              </a:xfrm>
              <a:custGeom>
                <a:avLst/>
                <a:gdLst>
                  <a:gd name="T0" fmla="*/ 1529619 w 49"/>
                  <a:gd name="T1" fmla="*/ 0 h 70"/>
                  <a:gd name="T2" fmla="*/ 0 w 49"/>
                  <a:gd name="T3" fmla="*/ 3598717 h 70"/>
                  <a:gd name="T4" fmla="*/ 5402155 w 49"/>
                  <a:gd name="T5" fmla="*/ 15839446 h 70"/>
                  <a:gd name="T6" fmla="*/ 3687495 w 49"/>
                  <a:gd name="T7" fmla="*/ 23037689 h 70"/>
                  <a:gd name="T8" fmla="*/ 6930638 w 49"/>
                  <a:gd name="T9" fmla="*/ 11897543 h 70"/>
                  <a:gd name="T10" fmla="*/ 1529619 w 49"/>
                  <a:gd name="T11" fmla="*/ 0 h 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70">
                    <a:moveTo>
                      <a:pt x="11" y="0"/>
                    </a:moveTo>
                    <a:cubicBezTo>
                      <a:pt x="0" y="11"/>
                      <a:pt x="0" y="11"/>
                      <a:pt x="0" y="11"/>
                    </a:cubicBezTo>
                    <a:cubicBezTo>
                      <a:pt x="22" y="18"/>
                      <a:pt x="38" y="32"/>
                      <a:pt x="38" y="48"/>
                    </a:cubicBezTo>
                    <a:cubicBezTo>
                      <a:pt x="38" y="56"/>
                      <a:pt x="34" y="64"/>
                      <a:pt x="26" y="70"/>
                    </a:cubicBezTo>
                    <a:cubicBezTo>
                      <a:pt x="37" y="63"/>
                      <a:pt x="49" y="47"/>
                      <a:pt x="49" y="36"/>
                    </a:cubicBezTo>
                    <a:cubicBezTo>
                      <a:pt x="49" y="20"/>
                      <a:pt x="34" y="7"/>
                      <a:pt x="11" y="0"/>
                    </a:cubicBezTo>
                    <a:close/>
                  </a:path>
                </a:pathLst>
              </a:custGeom>
              <a:grpFill/>
              <a:ln w="7938" cap="rnd">
                <a:solidFill>
                  <a:srgbClr val="333333"/>
                </a:solidFill>
                <a:prstDash val="solid"/>
                <a:round/>
                <a:headEnd/>
                <a:tailEnd/>
              </a:ln>
            </p:spPr>
            <p:txBody>
              <a:bodyPr/>
              <a:lstStyle/>
              <a:p>
                <a:endParaRPr lang="cs-CZ"/>
              </a:p>
            </p:txBody>
          </p:sp>
          <p:sp>
            <p:nvSpPr>
              <p:cNvPr id="298" name="Freeform 47">
                <a:extLst>
                  <a:ext uri="{FF2B5EF4-FFF2-40B4-BE49-F238E27FC236}">
                    <a16:creationId xmlns:a16="http://schemas.microsoft.com/office/drawing/2014/main" id="{5A8C6295-49A3-445D-84C7-B56196ACA89F}"/>
                  </a:ext>
                </a:extLst>
              </p:cNvPr>
              <p:cNvSpPr>
                <a:spLocks/>
              </p:cNvSpPr>
              <p:nvPr/>
            </p:nvSpPr>
            <p:spPr bwMode="auto">
              <a:xfrm>
                <a:off x="3348046" y="6048375"/>
                <a:ext cx="185" cy="168"/>
              </a:xfrm>
              <a:custGeom>
                <a:avLst/>
                <a:gdLst>
                  <a:gd name="T0" fmla="*/ 5246095 w 74"/>
                  <a:gd name="T1" fmla="*/ 3731093 h 63"/>
                  <a:gd name="T2" fmla="*/ 9727863 w 74"/>
                  <a:gd name="T3" fmla="*/ 21732715 h 63"/>
                  <a:gd name="T4" fmla="*/ 11044458 w 74"/>
                  <a:gd name="T5" fmla="*/ 16528669 h 63"/>
                  <a:gd name="T6" fmla="*/ 6866533 w 74"/>
                  <a:gd name="T7" fmla="*/ 0 h 63"/>
                  <a:gd name="T8" fmla="*/ 0 w 74"/>
                  <a:gd name="T9" fmla="*/ 12798691 h 63"/>
                  <a:gd name="T10" fmla="*/ 5246095 w 74"/>
                  <a:gd name="T11" fmla="*/ 3731093 h 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3">
                    <a:moveTo>
                      <a:pt x="35" y="11"/>
                    </a:moveTo>
                    <a:cubicBezTo>
                      <a:pt x="65" y="63"/>
                      <a:pt x="65" y="63"/>
                      <a:pt x="65" y="63"/>
                    </a:cubicBezTo>
                    <a:cubicBezTo>
                      <a:pt x="74" y="48"/>
                      <a:pt x="74" y="48"/>
                      <a:pt x="74" y="48"/>
                    </a:cubicBezTo>
                    <a:cubicBezTo>
                      <a:pt x="46" y="0"/>
                      <a:pt x="46" y="0"/>
                      <a:pt x="46" y="0"/>
                    </a:cubicBezTo>
                    <a:cubicBezTo>
                      <a:pt x="25" y="6"/>
                      <a:pt x="2" y="22"/>
                      <a:pt x="0" y="37"/>
                    </a:cubicBezTo>
                    <a:cubicBezTo>
                      <a:pt x="5" y="26"/>
                      <a:pt x="18" y="16"/>
                      <a:pt x="35" y="11"/>
                    </a:cubicBezTo>
                    <a:close/>
                  </a:path>
                </a:pathLst>
              </a:custGeom>
              <a:grpFill/>
              <a:ln w="7938" cap="rnd">
                <a:solidFill>
                  <a:srgbClr val="333333"/>
                </a:solidFill>
                <a:prstDash val="solid"/>
                <a:round/>
                <a:headEnd/>
                <a:tailEnd/>
              </a:ln>
            </p:spPr>
            <p:txBody>
              <a:bodyPr/>
              <a:lstStyle/>
              <a:p>
                <a:endParaRPr lang="cs-CZ"/>
              </a:p>
            </p:txBody>
          </p:sp>
        </p:grpSp>
        <p:grpSp>
          <p:nvGrpSpPr>
            <p:cNvPr id="13" name="Group 48">
              <a:extLst>
                <a:ext uri="{FF2B5EF4-FFF2-40B4-BE49-F238E27FC236}">
                  <a16:creationId xmlns:a16="http://schemas.microsoft.com/office/drawing/2014/main" id="{7E3A5DA2-CDA2-4880-B1E5-2E71CEBF0961}"/>
                </a:ext>
              </a:extLst>
            </p:cNvPr>
            <p:cNvGrpSpPr>
              <a:grpSpLocks/>
            </p:cNvGrpSpPr>
            <p:nvPr/>
          </p:nvGrpSpPr>
          <p:grpSpPr bwMode="auto">
            <a:xfrm>
              <a:off x="2644455" y="4561387"/>
              <a:ext cx="163543" cy="120570"/>
              <a:chOff x="3457575" y="5859462"/>
              <a:chExt cx="188" cy="176"/>
            </a:xfrm>
            <a:solidFill>
              <a:schemeClr val="bg1">
                <a:lumMod val="50000"/>
              </a:schemeClr>
            </a:solidFill>
          </p:grpSpPr>
          <p:sp>
            <p:nvSpPr>
              <p:cNvPr id="279" name="Freeform 49">
                <a:extLst>
                  <a:ext uri="{FF2B5EF4-FFF2-40B4-BE49-F238E27FC236}">
                    <a16:creationId xmlns:a16="http://schemas.microsoft.com/office/drawing/2014/main" id="{E3814426-798D-4FA9-97BB-79133958E352}"/>
                  </a:ext>
                </a:extLst>
              </p:cNvPr>
              <p:cNvSpPr>
                <a:spLocks/>
              </p:cNvSpPr>
              <p:nvPr/>
            </p:nvSpPr>
            <p:spPr bwMode="auto">
              <a:xfrm>
                <a:off x="3457575" y="5859462"/>
                <a:ext cx="188" cy="176"/>
              </a:xfrm>
              <a:custGeom>
                <a:avLst/>
                <a:gdLst>
                  <a:gd name="T0" fmla="*/ 81 w 188"/>
                  <a:gd name="T1" fmla="*/ 176 h 176"/>
                  <a:gd name="T2" fmla="*/ 161 w 188"/>
                  <a:gd name="T3" fmla="*/ 29 h 176"/>
                  <a:gd name="T4" fmla="*/ 0 w 188"/>
                  <a:gd name="T5" fmla="*/ 29 h 176"/>
                  <a:gd name="T6" fmla="*/ 30 w 188"/>
                  <a:gd name="T7" fmla="*/ 0 h 176"/>
                  <a:gd name="T8" fmla="*/ 188 w 188"/>
                  <a:gd name="T9" fmla="*/ 0 h 176"/>
                  <a:gd name="T10" fmla="*/ 108 w 188"/>
                  <a:gd name="T11" fmla="*/ 147 h 176"/>
                  <a:gd name="T12" fmla="*/ 81 w 188"/>
                  <a:gd name="T13" fmla="*/ 176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176">
                    <a:moveTo>
                      <a:pt x="81" y="176"/>
                    </a:moveTo>
                    <a:lnTo>
                      <a:pt x="161" y="29"/>
                    </a:lnTo>
                    <a:lnTo>
                      <a:pt x="0" y="29"/>
                    </a:lnTo>
                    <a:lnTo>
                      <a:pt x="30" y="0"/>
                    </a:lnTo>
                    <a:lnTo>
                      <a:pt x="188" y="0"/>
                    </a:lnTo>
                    <a:lnTo>
                      <a:pt x="108" y="147"/>
                    </a:lnTo>
                    <a:lnTo>
                      <a:pt x="81"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0" name="Freeform 50">
                <a:extLst>
                  <a:ext uri="{FF2B5EF4-FFF2-40B4-BE49-F238E27FC236}">
                    <a16:creationId xmlns:a16="http://schemas.microsoft.com/office/drawing/2014/main" id="{4D941A22-A8AE-41C0-BF91-4AB64DC5CEBB}"/>
                  </a:ext>
                </a:extLst>
              </p:cNvPr>
              <p:cNvSpPr>
                <a:spLocks/>
              </p:cNvSpPr>
              <p:nvPr/>
            </p:nvSpPr>
            <p:spPr bwMode="auto">
              <a:xfrm>
                <a:off x="3457575" y="5859462"/>
                <a:ext cx="188" cy="29"/>
              </a:xfrm>
              <a:custGeom>
                <a:avLst/>
                <a:gdLst>
                  <a:gd name="T0" fmla="*/ 30 w 188"/>
                  <a:gd name="T1" fmla="*/ 0 h 29"/>
                  <a:gd name="T2" fmla="*/ 0 w 188"/>
                  <a:gd name="T3" fmla="*/ 29 h 29"/>
                  <a:gd name="T4" fmla="*/ 158 w 188"/>
                  <a:gd name="T5" fmla="*/ 29 h 29"/>
                  <a:gd name="T6" fmla="*/ 188 w 188"/>
                  <a:gd name="T7" fmla="*/ 0 h 29"/>
                  <a:gd name="T8" fmla="*/ 188 w 188"/>
                  <a:gd name="T9" fmla="*/ 0 h 29"/>
                  <a:gd name="T10" fmla="*/ 30 w 188"/>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8" h="29">
                    <a:moveTo>
                      <a:pt x="30" y="0"/>
                    </a:moveTo>
                    <a:lnTo>
                      <a:pt x="0" y="29"/>
                    </a:lnTo>
                    <a:lnTo>
                      <a:pt x="158" y="29"/>
                    </a:lnTo>
                    <a:lnTo>
                      <a:pt x="188"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1" name="Freeform 51">
                <a:extLst>
                  <a:ext uri="{FF2B5EF4-FFF2-40B4-BE49-F238E27FC236}">
                    <a16:creationId xmlns:a16="http://schemas.microsoft.com/office/drawing/2014/main" id="{55D79EE5-D067-421B-8CF0-2E695704515F}"/>
                  </a:ext>
                </a:extLst>
              </p:cNvPr>
              <p:cNvSpPr>
                <a:spLocks/>
              </p:cNvSpPr>
              <p:nvPr/>
            </p:nvSpPr>
            <p:spPr bwMode="auto">
              <a:xfrm>
                <a:off x="3457575" y="5859491"/>
                <a:ext cx="161" cy="147"/>
              </a:xfrm>
              <a:custGeom>
                <a:avLst/>
                <a:gdLst>
                  <a:gd name="T0" fmla="*/ 161 w 161"/>
                  <a:gd name="T1" fmla="*/ 0 h 147"/>
                  <a:gd name="T2" fmla="*/ 81 w 161"/>
                  <a:gd name="T3" fmla="*/ 147 h 147"/>
                  <a:gd name="T4" fmla="*/ 0 w 161"/>
                  <a:gd name="T5" fmla="*/ 0 h 147"/>
                  <a:gd name="T6" fmla="*/ 161 w 161"/>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47">
                    <a:moveTo>
                      <a:pt x="161" y="0"/>
                    </a:moveTo>
                    <a:lnTo>
                      <a:pt x="81" y="147"/>
                    </a:lnTo>
                    <a:lnTo>
                      <a:pt x="0" y="0"/>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2" name="Freeform 52">
                <a:extLst>
                  <a:ext uri="{FF2B5EF4-FFF2-40B4-BE49-F238E27FC236}">
                    <a16:creationId xmlns:a16="http://schemas.microsoft.com/office/drawing/2014/main" id="{D32DFF85-2D44-478A-973D-555A5BA98DF7}"/>
                  </a:ext>
                </a:extLst>
              </p:cNvPr>
              <p:cNvSpPr>
                <a:spLocks/>
              </p:cNvSpPr>
              <p:nvPr/>
            </p:nvSpPr>
            <p:spPr bwMode="auto">
              <a:xfrm>
                <a:off x="3457595" y="5859502"/>
                <a:ext cx="93" cy="99"/>
              </a:xfrm>
              <a:custGeom>
                <a:avLst/>
                <a:gdLst>
                  <a:gd name="T0" fmla="*/ 5918638 w 37"/>
                  <a:gd name="T1" fmla="*/ 0 h 37"/>
                  <a:gd name="T2" fmla="*/ 0 w 37"/>
                  <a:gd name="T3" fmla="*/ 0 h 37"/>
                  <a:gd name="T4" fmla="*/ 3191398 w 37"/>
                  <a:gd name="T5" fmla="*/ 13335201 h 37"/>
                  <a:gd name="T6" fmla="*/ 5918638 w 37"/>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37">
                    <a:moveTo>
                      <a:pt x="37" y="0"/>
                    </a:moveTo>
                    <a:cubicBezTo>
                      <a:pt x="0" y="0"/>
                      <a:pt x="0" y="0"/>
                      <a:pt x="0" y="0"/>
                    </a:cubicBezTo>
                    <a:cubicBezTo>
                      <a:pt x="20" y="37"/>
                      <a:pt x="20" y="37"/>
                      <a:pt x="20" y="37"/>
                    </a:cubicBezTo>
                    <a:cubicBezTo>
                      <a:pt x="17" y="27"/>
                      <a:pt x="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3" name="Freeform 53">
                <a:extLst>
                  <a:ext uri="{FF2B5EF4-FFF2-40B4-BE49-F238E27FC236}">
                    <a16:creationId xmlns:a16="http://schemas.microsoft.com/office/drawing/2014/main" id="{B93F30E9-9997-4A7E-8B18-24A45EDE4348}"/>
                  </a:ext>
                </a:extLst>
              </p:cNvPr>
              <p:cNvSpPr>
                <a:spLocks/>
              </p:cNvSpPr>
              <p:nvPr/>
            </p:nvSpPr>
            <p:spPr bwMode="auto">
              <a:xfrm>
                <a:off x="3457575" y="5859491"/>
                <a:ext cx="161" cy="147"/>
              </a:xfrm>
              <a:custGeom>
                <a:avLst/>
                <a:gdLst>
                  <a:gd name="T0" fmla="*/ 161 w 161"/>
                  <a:gd name="T1" fmla="*/ 0 h 147"/>
                  <a:gd name="T2" fmla="*/ 81 w 161"/>
                  <a:gd name="T3" fmla="*/ 147 h 147"/>
                  <a:gd name="T4" fmla="*/ 0 w 161"/>
                  <a:gd name="T5" fmla="*/ 0 h 147"/>
                  <a:gd name="T6" fmla="*/ 161 w 161"/>
                  <a:gd name="T7" fmla="*/ 0 h 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1" h="147">
                    <a:moveTo>
                      <a:pt x="161" y="0"/>
                    </a:moveTo>
                    <a:lnTo>
                      <a:pt x="81" y="147"/>
                    </a:lnTo>
                    <a:lnTo>
                      <a:pt x="0" y="0"/>
                    </a:lnTo>
                    <a:lnTo>
                      <a:pt x="161" y="0"/>
                    </a:lnTo>
                    <a:close/>
                  </a:path>
                </a:pathLst>
              </a:custGeom>
              <a:grpFill/>
              <a:ln w="7938" cap="rnd">
                <a:solidFill>
                  <a:srgbClr val="333333"/>
                </a:solidFill>
                <a:prstDash val="solid"/>
                <a:round/>
                <a:headEnd/>
                <a:tailEnd/>
              </a:ln>
            </p:spPr>
            <p:txBody>
              <a:bodyPr/>
              <a:lstStyle/>
              <a:p>
                <a:endParaRPr lang="cs-CZ"/>
              </a:p>
            </p:txBody>
          </p:sp>
          <p:cxnSp>
            <p:nvCxnSpPr>
              <p:cNvPr id="284" name="Line 54">
                <a:extLst>
                  <a:ext uri="{FF2B5EF4-FFF2-40B4-BE49-F238E27FC236}">
                    <a16:creationId xmlns:a16="http://schemas.microsoft.com/office/drawing/2014/main" id="{7483A585-110C-4954-8CF6-26FFF9075B18}"/>
                  </a:ext>
                </a:extLst>
              </p:cNvPr>
              <p:cNvCxnSpPr/>
              <p:nvPr/>
            </p:nvCxnSpPr>
            <p:spPr bwMode="auto">
              <a:xfrm flipH="1">
                <a:off x="3457731" y="5859462"/>
                <a:ext cx="27" cy="29"/>
              </a:xfrm>
              <a:prstGeom prst="line">
                <a:avLst/>
              </a:prstGeom>
              <a:grpFill/>
              <a:ln w="7938" cap="rnd">
                <a:solidFill>
                  <a:srgbClr val="333333"/>
                </a:solidFill>
                <a:round/>
                <a:headEnd/>
                <a:tailEnd/>
              </a:ln>
            </p:spPr>
          </p:cxnSp>
          <p:sp>
            <p:nvSpPr>
              <p:cNvPr id="285" name="Freeform 55">
                <a:extLst>
                  <a:ext uri="{FF2B5EF4-FFF2-40B4-BE49-F238E27FC236}">
                    <a16:creationId xmlns:a16="http://schemas.microsoft.com/office/drawing/2014/main" id="{43F078B4-7E2F-4CDF-90D7-5976047C946D}"/>
                  </a:ext>
                </a:extLst>
              </p:cNvPr>
              <p:cNvSpPr>
                <a:spLocks/>
              </p:cNvSpPr>
              <p:nvPr/>
            </p:nvSpPr>
            <p:spPr bwMode="auto">
              <a:xfrm>
                <a:off x="3457575" y="5859462"/>
                <a:ext cx="188" cy="176"/>
              </a:xfrm>
              <a:custGeom>
                <a:avLst/>
                <a:gdLst>
                  <a:gd name="T0" fmla="*/ 81 w 188"/>
                  <a:gd name="T1" fmla="*/ 176 h 176"/>
                  <a:gd name="T2" fmla="*/ 161 w 188"/>
                  <a:gd name="T3" fmla="*/ 29 h 176"/>
                  <a:gd name="T4" fmla="*/ 0 w 188"/>
                  <a:gd name="T5" fmla="*/ 29 h 176"/>
                  <a:gd name="T6" fmla="*/ 30 w 188"/>
                  <a:gd name="T7" fmla="*/ 0 h 176"/>
                  <a:gd name="T8" fmla="*/ 188 w 188"/>
                  <a:gd name="T9" fmla="*/ 0 h 176"/>
                  <a:gd name="T10" fmla="*/ 108 w 188"/>
                  <a:gd name="T11" fmla="*/ 147 h 176"/>
                  <a:gd name="T12" fmla="*/ 81 w 188"/>
                  <a:gd name="T13" fmla="*/ 176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8" h="176">
                    <a:moveTo>
                      <a:pt x="81" y="176"/>
                    </a:moveTo>
                    <a:lnTo>
                      <a:pt x="161" y="29"/>
                    </a:lnTo>
                    <a:lnTo>
                      <a:pt x="0" y="29"/>
                    </a:lnTo>
                    <a:lnTo>
                      <a:pt x="30" y="0"/>
                    </a:lnTo>
                    <a:lnTo>
                      <a:pt x="188" y="0"/>
                    </a:lnTo>
                    <a:lnTo>
                      <a:pt x="108" y="147"/>
                    </a:lnTo>
                    <a:lnTo>
                      <a:pt x="81" y="176"/>
                    </a:lnTo>
                    <a:close/>
                  </a:path>
                </a:pathLst>
              </a:custGeom>
              <a:grpFill/>
              <a:ln w="7938" cap="rnd">
                <a:solidFill>
                  <a:srgbClr val="333333"/>
                </a:solidFill>
                <a:prstDash val="solid"/>
                <a:round/>
                <a:headEnd/>
                <a:tailEnd/>
              </a:ln>
            </p:spPr>
            <p:txBody>
              <a:bodyPr/>
              <a:lstStyle/>
              <a:p>
                <a:endParaRPr lang="cs-CZ"/>
              </a:p>
            </p:txBody>
          </p:sp>
        </p:grpSp>
        <p:sp>
          <p:nvSpPr>
            <p:cNvPr id="14" name="Text Box 56">
              <a:extLst>
                <a:ext uri="{FF2B5EF4-FFF2-40B4-BE49-F238E27FC236}">
                  <a16:creationId xmlns:a16="http://schemas.microsoft.com/office/drawing/2014/main" id="{0594F974-EC58-4B08-9356-F87DB05D1493}"/>
                </a:ext>
              </a:extLst>
            </p:cNvPr>
            <p:cNvSpPr txBox="1">
              <a:spLocks noChangeArrowheads="1"/>
            </p:cNvSpPr>
            <p:nvPr/>
          </p:nvSpPr>
          <p:spPr bwMode="auto">
            <a:xfrm>
              <a:off x="2476848" y="4267200"/>
              <a:ext cx="1373684" cy="63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PAR-2</a:t>
              </a:r>
            </a:p>
            <a:p>
              <a:pPr>
                <a:spcAft>
                  <a:spcPts val="0"/>
                </a:spcAft>
              </a:pPr>
              <a:r>
                <a:rPr lang="cs-CZ" sz="1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000" kern="1200"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EPCR a TM</a:t>
              </a:r>
              <a:endParaRPr lang="cs-CZ" sz="1200" dirty="0">
                <a:effectLst/>
                <a:latin typeface="Times New Roman" panose="02020603050405020304" pitchFamily="18" charset="0"/>
                <a:ea typeface="Times New Roman" panose="02020603050405020304" pitchFamily="18" charset="0"/>
              </a:endParaRPr>
            </a:p>
          </p:txBody>
        </p:sp>
        <p:cxnSp>
          <p:nvCxnSpPr>
            <p:cNvPr id="15" name="Line 80">
              <a:extLst>
                <a:ext uri="{FF2B5EF4-FFF2-40B4-BE49-F238E27FC236}">
                  <a16:creationId xmlns:a16="http://schemas.microsoft.com/office/drawing/2014/main" id="{C8F79C31-1987-43D3-85D4-05963AA7C5EF}"/>
                </a:ext>
              </a:extLst>
            </p:cNvPr>
            <p:cNvCxnSpPr>
              <a:endCxn id="16" idx="2"/>
            </p:cNvCxnSpPr>
            <p:nvPr/>
          </p:nvCxnSpPr>
          <p:spPr bwMode="auto">
            <a:xfrm flipH="1">
              <a:off x="1205251" y="4749431"/>
              <a:ext cx="1147081" cy="252951"/>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81">
              <a:extLst>
                <a:ext uri="{FF2B5EF4-FFF2-40B4-BE49-F238E27FC236}">
                  <a16:creationId xmlns:a16="http://schemas.microsoft.com/office/drawing/2014/main" id="{34041030-02EB-4CDA-A2CC-D95B7BE45525}"/>
                </a:ext>
              </a:extLst>
            </p:cNvPr>
            <p:cNvSpPr txBox="1">
              <a:spLocks noChangeArrowheads="1"/>
            </p:cNvSpPr>
            <p:nvPr/>
          </p:nvSpPr>
          <p:spPr bwMode="auto">
            <a:xfrm>
              <a:off x="520603" y="4367160"/>
              <a:ext cx="1369297" cy="63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0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Exprese E- a P- </a:t>
              </a:r>
              <a:r>
                <a:rPr lang="cs-CZ" sz="1000" b="1"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selektinu</a:t>
              </a:r>
              <a:r>
                <a:rPr lang="cs-CZ" sz="1200" dirty="0">
                  <a:latin typeface="Times New Roman" panose="02020603050405020304" pitchFamily="18" charset="0"/>
                  <a:ea typeface="Times New Roman" panose="02020603050405020304" pitchFamily="18" charset="0"/>
                </a:rPr>
                <a:t> </a:t>
              </a:r>
              <a:br>
                <a:rPr lang="cs-CZ" sz="1200" dirty="0">
                  <a:latin typeface="Times New Roman" panose="02020603050405020304" pitchFamily="18" charset="0"/>
                  <a:ea typeface="Times New Roman" panose="02020603050405020304" pitchFamily="18" charset="0"/>
                </a:rPr>
              </a:br>
              <a:r>
                <a:rPr lang="cs-CZ" sz="10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ICAM-1 </a:t>
              </a:r>
              <a:r>
                <a:rPr lang="cs-CZ" sz="1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endotelu</a:t>
              </a:r>
              <a:endParaRPr lang="cs-CZ" sz="1200" dirty="0">
                <a:effectLst/>
                <a:latin typeface="Times New Roman" panose="02020603050405020304" pitchFamily="18" charset="0"/>
                <a:ea typeface="Times New Roman" panose="02020603050405020304" pitchFamily="18" charset="0"/>
              </a:endParaRPr>
            </a:p>
          </p:txBody>
        </p:sp>
        <p:sp>
          <p:nvSpPr>
            <p:cNvPr id="17" name="AutoShape 84">
              <a:extLst>
                <a:ext uri="{FF2B5EF4-FFF2-40B4-BE49-F238E27FC236}">
                  <a16:creationId xmlns:a16="http://schemas.microsoft.com/office/drawing/2014/main" id="{5F62BE4A-8B0F-4CE3-A40E-353B4C2CFDE5}"/>
                </a:ext>
              </a:extLst>
            </p:cNvPr>
            <p:cNvSpPr>
              <a:spLocks noChangeArrowheads="1"/>
            </p:cNvSpPr>
            <p:nvPr/>
          </p:nvSpPr>
          <p:spPr bwMode="auto">
            <a:xfrm>
              <a:off x="4492142" y="2547466"/>
              <a:ext cx="925756" cy="1010197"/>
            </a:xfrm>
            <a:prstGeom prst="irregularSeal1">
              <a:avLst/>
            </a:prstGeom>
            <a:solidFill>
              <a:schemeClr val="bg1">
                <a:lumMod val="50000"/>
              </a:schemeClr>
            </a:solidFill>
            <a:ln w="9525">
              <a:noFill/>
              <a:miter lim="800000"/>
              <a:headEnd/>
              <a:tailEnd/>
            </a:ln>
            <a:effectLst/>
          </p:spPr>
          <p:txBody>
            <a:bodyPr wrap="none" lIns="0" tIns="0" rIns="0" bIns="0" anchor="ctr"/>
            <a:lstStyle/>
            <a:p>
              <a:pPr algn="ctr">
                <a:spcAft>
                  <a:spcPts val="0"/>
                </a:spcAft>
              </a:pPr>
              <a:r>
                <a:rPr lang="cs-CZ" sz="1000" b="1" kern="12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Trombin</a:t>
              </a:r>
              <a:endParaRPr lang="cs-CZ" sz="1200" dirty="0">
                <a:effectLst/>
                <a:latin typeface="Times New Roman" panose="02020603050405020304" pitchFamily="18" charset="0"/>
                <a:ea typeface="Times New Roman" panose="02020603050405020304" pitchFamily="18" charset="0"/>
              </a:endParaRPr>
            </a:p>
          </p:txBody>
        </p:sp>
        <p:sp>
          <p:nvSpPr>
            <p:cNvPr id="18" name="Text Box 87">
              <a:extLst>
                <a:ext uri="{FF2B5EF4-FFF2-40B4-BE49-F238E27FC236}">
                  <a16:creationId xmlns:a16="http://schemas.microsoft.com/office/drawing/2014/main" id="{74554309-4EC8-4D88-ABEA-0D4A8412A59F}"/>
                </a:ext>
              </a:extLst>
            </p:cNvPr>
            <p:cNvSpPr txBox="1">
              <a:spLocks noChangeArrowheads="1"/>
            </p:cNvSpPr>
            <p:nvPr/>
          </p:nvSpPr>
          <p:spPr bwMode="auto">
            <a:xfrm>
              <a:off x="4447882" y="4580886"/>
              <a:ext cx="501589" cy="4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PAR-1</a:t>
              </a:r>
              <a:endParaRPr lang="cs-CZ" sz="1200" dirty="0">
                <a:effectLst/>
                <a:latin typeface="Times New Roman" panose="02020603050405020304" pitchFamily="18" charset="0"/>
                <a:ea typeface="Times New Roman" panose="02020603050405020304" pitchFamily="18" charset="0"/>
              </a:endParaRPr>
            </a:p>
          </p:txBody>
        </p:sp>
        <p:sp>
          <p:nvSpPr>
            <p:cNvPr id="19" name="Text Box 88">
              <a:extLst>
                <a:ext uri="{FF2B5EF4-FFF2-40B4-BE49-F238E27FC236}">
                  <a16:creationId xmlns:a16="http://schemas.microsoft.com/office/drawing/2014/main" id="{95B58D7E-2D29-4196-8787-72F90064641B}"/>
                </a:ext>
              </a:extLst>
            </p:cNvPr>
            <p:cNvSpPr txBox="1">
              <a:spLocks noChangeArrowheads="1"/>
            </p:cNvSpPr>
            <p:nvPr/>
          </p:nvSpPr>
          <p:spPr bwMode="auto">
            <a:xfrm>
              <a:off x="5343375" y="3411843"/>
              <a:ext cx="1088590" cy="58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0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 </a:t>
              </a:r>
              <a:r>
                <a:rPr lang="cs-CZ" sz="1000" b="1"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selectin</a:t>
              </a:r>
              <a:endParaRPr lang="cs-CZ" sz="1200" dirty="0">
                <a:effectLst/>
                <a:latin typeface="Times New Roman" panose="02020603050405020304" pitchFamily="18" charset="0"/>
                <a:ea typeface="Times New Roman" panose="02020603050405020304" pitchFamily="18" charset="0"/>
              </a:endParaRPr>
            </a:p>
            <a:p>
              <a:pPr>
                <a:spcAft>
                  <a:spcPts val="0"/>
                </a:spcAft>
              </a:pPr>
              <a:r>
                <a:rPr lang="cs-CZ" sz="1000" b="1"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vWF</a:t>
              </a:r>
              <a:r>
                <a:rPr lang="cs-CZ" sz="10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cs-CZ" sz="1000" b="1" kern="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endotelin</a:t>
              </a:r>
              <a:endParaRPr lang="cs-CZ" sz="1200" dirty="0">
                <a:effectLst/>
                <a:latin typeface="Times New Roman" panose="02020603050405020304" pitchFamily="18" charset="0"/>
                <a:ea typeface="Times New Roman" panose="02020603050405020304" pitchFamily="18" charset="0"/>
              </a:endParaRPr>
            </a:p>
          </p:txBody>
        </p:sp>
        <p:cxnSp>
          <p:nvCxnSpPr>
            <p:cNvPr id="20" name="Line 89">
              <a:extLst>
                <a:ext uri="{FF2B5EF4-FFF2-40B4-BE49-F238E27FC236}">
                  <a16:creationId xmlns:a16="http://schemas.microsoft.com/office/drawing/2014/main" id="{C4BAEA20-7BBA-4573-BB08-633647E8EA7F}"/>
                </a:ext>
              </a:extLst>
            </p:cNvPr>
            <p:cNvCxnSpPr/>
            <p:nvPr/>
          </p:nvCxnSpPr>
          <p:spPr bwMode="auto">
            <a:xfrm flipV="1">
              <a:off x="5257453" y="4124325"/>
              <a:ext cx="219422" cy="455824"/>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92">
              <a:extLst>
                <a:ext uri="{FF2B5EF4-FFF2-40B4-BE49-F238E27FC236}">
                  <a16:creationId xmlns:a16="http://schemas.microsoft.com/office/drawing/2014/main" id="{24C0E2F8-7FEF-4184-9D71-BA4C04E58ED2}"/>
                </a:ext>
              </a:extLst>
            </p:cNvPr>
            <p:cNvSpPr txBox="1">
              <a:spLocks noChangeArrowheads="1"/>
            </p:cNvSpPr>
            <p:nvPr/>
          </p:nvSpPr>
          <p:spPr bwMode="auto">
            <a:xfrm>
              <a:off x="5457824" y="3906953"/>
              <a:ext cx="1134110" cy="109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2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IL- 6</a:t>
              </a:r>
              <a:endParaRPr lang="cs-CZ" sz="1200" dirty="0">
                <a:effectLst/>
                <a:latin typeface="Times New Roman" panose="02020603050405020304" pitchFamily="18" charset="0"/>
                <a:ea typeface="Times New Roman" panose="02020603050405020304" pitchFamily="18" charset="0"/>
              </a:endParaRPr>
            </a:p>
            <a:p>
              <a:pPr>
                <a:spcAft>
                  <a:spcPts val="0"/>
                </a:spcAft>
              </a:pPr>
              <a:r>
                <a:rPr lang="cs-CZ" sz="10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(produkce proteinů akutní fáze </a:t>
              </a:r>
              <a:r>
                <a:rPr lang="cs-CZ" sz="1000" kern="1200" dirty="0">
                  <a:solidFill>
                    <a:srgbClr val="FF0000"/>
                  </a:solidFill>
                  <a:effectLst/>
                  <a:latin typeface="Arial" panose="020B0604020202020204" pitchFamily="34" charset="0"/>
                  <a:ea typeface="Times New Roman" panose="02020603050405020304" pitchFamily="18" charset="0"/>
                </a:rPr>
                <a:t>↑</a:t>
              </a:r>
              <a:r>
                <a:rPr lang="cs-CZ" sz="1000" kern="1200" dirty="0" err="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Fbg</a:t>
              </a:r>
              <a:r>
                <a:rPr lang="cs-CZ" sz="10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PAI-1, FVIII)</a:t>
              </a:r>
              <a:endParaRPr lang="cs-CZ" sz="1200" dirty="0">
                <a:effectLst/>
                <a:latin typeface="Times New Roman" panose="02020603050405020304" pitchFamily="18" charset="0"/>
                <a:ea typeface="Times New Roman" panose="02020603050405020304" pitchFamily="18" charset="0"/>
              </a:endParaRPr>
            </a:p>
          </p:txBody>
        </p:sp>
        <p:cxnSp>
          <p:nvCxnSpPr>
            <p:cNvPr id="22" name="Line 133">
              <a:extLst>
                <a:ext uri="{FF2B5EF4-FFF2-40B4-BE49-F238E27FC236}">
                  <a16:creationId xmlns:a16="http://schemas.microsoft.com/office/drawing/2014/main" id="{04FCD7B6-DC54-40C0-9892-9B0A117C0AB2}"/>
                </a:ext>
              </a:extLst>
            </p:cNvPr>
            <p:cNvCxnSpPr/>
            <p:nvPr/>
          </p:nvCxnSpPr>
          <p:spPr bwMode="auto">
            <a:xfrm flipV="1">
              <a:off x="4964349" y="1842071"/>
              <a:ext cx="95400" cy="763002"/>
            </a:xfrm>
            <a:prstGeom prst="line">
              <a:avLst/>
            </a:prstGeom>
            <a:noFill/>
            <a:ln w="222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Group 106">
              <a:extLst>
                <a:ext uri="{FF2B5EF4-FFF2-40B4-BE49-F238E27FC236}">
                  <a16:creationId xmlns:a16="http://schemas.microsoft.com/office/drawing/2014/main" id="{EE173218-7096-41A7-B6C2-4291B2C17136}"/>
                </a:ext>
              </a:extLst>
            </p:cNvPr>
            <p:cNvGrpSpPr>
              <a:grpSpLocks/>
            </p:cNvGrpSpPr>
            <p:nvPr/>
          </p:nvGrpSpPr>
          <p:grpSpPr bwMode="auto">
            <a:xfrm rot="20078727">
              <a:off x="1220941" y="2143795"/>
              <a:ext cx="237992" cy="178160"/>
              <a:chOff x="7549356" y="2855119"/>
              <a:chExt cx="383" cy="264"/>
            </a:xfrm>
            <a:solidFill>
              <a:schemeClr val="bg1">
                <a:lumMod val="75000"/>
              </a:schemeClr>
            </a:solidFill>
          </p:grpSpPr>
          <p:sp>
            <p:nvSpPr>
              <p:cNvPr id="266" name="Freeform 107">
                <a:extLst>
                  <a:ext uri="{FF2B5EF4-FFF2-40B4-BE49-F238E27FC236}">
                    <a16:creationId xmlns:a16="http://schemas.microsoft.com/office/drawing/2014/main" id="{D5B56A3B-15A9-422C-997C-D621522523D8}"/>
                  </a:ext>
                </a:extLst>
              </p:cNvPr>
              <p:cNvSpPr>
                <a:spLocks/>
              </p:cNvSpPr>
              <p:nvPr/>
            </p:nvSpPr>
            <p:spPr bwMode="auto">
              <a:xfrm>
                <a:off x="7549371" y="2855119"/>
                <a:ext cx="245" cy="117"/>
              </a:xfrm>
              <a:custGeom>
                <a:avLst/>
                <a:gdLst>
                  <a:gd name="T0" fmla="*/ 2385283 w 98"/>
                  <a:gd name="T1" fmla="*/ 3993859 h 44"/>
                  <a:gd name="T2" fmla="*/ 4768875 w 98"/>
                  <a:gd name="T3" fmla="*/ 3993859 h 44"/>
                  <a:gd name="T4" fmla="*/ 4768875 w 98"/>
                  <a:gd name="T5" fmla="*/ 14615342 h 44"/>
                  <a:gd name="T6" fmla="*/ 14622863 w 98"/>
                  <a:gd name="T7" fmla="*/ 14615342 h 44"/>
                  <a:gd name="T8" fmla="*/ 14622863 w 98"/>
                  <a:gd name="T9" fmla="*/ 10993357 h 44"/>
                  <a:gd name="T10" fmla="*/ 6439270 w 98"/>
                  <a:gd name="T11" fmla="*/ 10993357 h 44"/>
                  <a:gd name="T12" fmla="*/ 6439270 w 98"/>
                  <a:gd name="T13" fmla="*/ 0 h 44"/>
                  <a:gd name="T14" fmla="*/ 4178050 w 98"/>
                  <a:gd name="T15" fmla="*/ 0 h 44"/>
                  <a:gd name="T16" fmla="*/ 0 w 98"/>
                  <a:gd name="T17" fmla="*/ 6401355 h 44"/>
                  <a:gd name="T18" fmla="*/ 0 w 98"/>
                  <a:gd name="T19" fmla="*/ 6401355 h 44"/>
                  <a:gd name="T20" fmla="*/ 2385283 w 98"/>
                  <a:gd name="T21" fmla="*/ 399385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44">
                    <a:moveTo>
                      <a:pt x="16" y="12"/>
                    </a:moveTo>
                    <a:cubicBezTo>
                      <a:pt x="32" y="12"/>
                      <a:pt x="32" y="12"/>
                      <a:pt x="32" y="12"/>
                    </a:cubicBezTo>
                    <a:cubicBezTo>
                      <a:pt x="32" y="44"/>
                      <a:pt x="32" y="44"/>
                      <a:pt x="32" y="44"/>
                    </a:cubicBezTo>
                    <a:cubicBezTo>
                      <a:pt x="98" y="44"/>
                      <a:pt x="98" y="44"/>
                      <a:pt x="98" y="44"/>
                    </a:cubicBezTo>
                    <a:cubicBezTo>
                      <a:pt x="98" y="33"/>
                      <a:pt x="98" y="33"/>
                      <a:pt x="98" y="33"/>
                    </a:cubicBezTo>
                    <a:cubicBezTo>
                      <a:pt x="43" y="33"/>
                      <a:pt x="43" y="33"/>
                      <a:pt x="43" y="33"/>
                    </a:cubicBezTo>
                    <a:cubicBezTo>
                      <a:pt x="43" y="0"/>
                      <a:pt x="43" y="0"/>
                      <a:pt x="43" y="0"/>
                    </a:cubicBezTo>
                    <a:cubicBezTo>
                      <a:pt x="28" y="0"/>
                      <a:pt x="28" y="0"/>
                      <a:pt x="28" y="0"/>
                    </a:cubicBezTo>
                    <a:cubicBezTo>
                      <a:pt x="11" y="0"/>
                      <a:pt x="3" y="12"/>
                      <a:pt x="0" y="19"/>
                    </a:cubicBezTo>
                    <a:cubicBezTo>
                      <a:pt x="0" y="19"/>
                      <a:pt x="0" y="19"/>
                      <a:pt x="0" y="19"/>
                    </a:cubicBezTo>
                    <a:cubicBezTo>
                      <a:pt x="4" y="15"/>
                      <a:pt x="10"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7" name="Freeform 108">
                <a:extLst>
                  <a:ext uri="{FF2B5EF4-FFF2-40B4-BE49-F238E27FC236}">
                    <a16:creationId xmlns:a16="http://schemas.microsoft.com/office/drawing/2014/main" id="{9CE3F77F-DE3B-4C03-81F4-6DD28D2F01FB}"/>
                  </a:ext>
                </a:extLst>
              </p:cNvPr>
              <p:cNvSpPr>
                <a:spLocks/>
              </p:cNvSpPr>
              <p:nvPr/>
            </p:nvSpPr>
            <p:spPr bwMode="auto">
              <a:xfrm>
                <a:off x="7549616" y="2855119"/>
                <a:ext cx="123" cy="191"/>
              </a:xfrm>
              <a:custGeom>
                <a:avLst/>
                <a:gdLst>
                  <a:gd name="T0" fmla="*/ 4261097 w 49"/>
                  <a:gd name="T1" fmla="*/ 0 h 72"/>
                  <a:gd name="T2" fmla="*/ 1749532 w 49"/>
                  <a:gd name="T3" fmla="*/ 0 h 72"/>
                  <a:gd name="T4" fmla="*/ 1749532 w 49"/>
                  <a:gd name="T5" fmla="*/ 0 h 72"/>
                  <a:gd name="T6" fmla="*/ 0 w 49"/>
                  <a:gd name="T7" fmla="*/ 3519480 h 72"/>
                  <a:gd name="T8" fmla="*/ 0 w 49"/>
                  <a:gd name="T9" fmla="*/ 3884797 h 72"/>
                  <a:gd name="T10" fmla="*/ 2363154 w 49"/>
                  <a:gd name="T11" fmla="*/ 3884797 h 72"/>
                  <a:gd name="T12" fmla="*/ 5808911 w 49"/>
                  <a:gd name="T13" fmla="*/ 10943300 h 72"/>
                  <a:gd name="T14" fmla="*/ 5808911 w 49"/>
                  <a:gd name="T15" fmla="*/ 18724640 h 72"/>
                  <a:gd name="T16" fmla="*/ 5017850 w 49"/>
                  <a:gd name="T17" fmla="*/ 23213373 h 72"/>
                  <a:gd name="T18" fmla="*/ 5017850 w 49"/>
                  <a:gd name="T19" fmla="*/ 23213373 h 72"/>
                  <a:gd name="T20" fmla="*/ 7708847 w 49"/>
                  <a:gd name="T21" fmla="*/ 14839933 h 72"/>
                  <a:gd name="T22" fmla="*/ 7708847 w 49"/>
                  <a:gd name="T23" fmla="*/ 7423730 h 72"/>
                  <a:gd name="T24" fmla="*/ 4261097 w 4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2">
                    <a:moveTo>
                      <a:pt x="27" y="0"/>
                    </a:moveTo>
                    <a:cubicBezTo>
                      <a:pt x="11" y="0"/>
                      <a:pt x="11" y="0"/>
                      <a:pt x="11" y="0"/>
                    </a:cubicBezTo>
                    <a:cubicBezTo>
                      <a:pt x="11" y="0"/>
                      <a:pt x="11" y="0"/>
                      <a:pt x="11" y="0"/>
                    </a:cubicBezTo>
                    <a:cubicBezTo>
                      <a:pt x="0" y="11"/>
                      <a:pt x="0" y="11"/>
                      <a:pt x="0" y="11"/>
                    </a:cubicBezTo>
                    <a:cubicBezTo>
                      <a:pt x="0" y="12"/>
                      <a:pt x="0" y="12"/>
                      <a:pt x="0" y="12"/>
                    </a:cubicBezTo>
                    <a:cubicBezTo>
                      <a:pt x="15" y="12"/>
                      <a:pt x="15" y="12"/>
                      <a:pt x="15" y="12"/>
                    </a:cubicBezTo>
                    <a:cubicBezTo>
                      <a:pt x="27" y="12"/>
                      <a:pt x="37" y="22"/>
                      <a:pt x="37" y="34"/>
                    </a:cubicBezTo>
                    <a:cubicBezTo>
                      <a:pt x="37" y="58"/>
                      <a:pt x="37" y="58"/>
                      <a:pt x="37" y="58"/>
                    </a:cubicBezTo>
                    <a:cubicBezTo>
                      <a:pt x="37" y="63"/>
                      <a:pt x="35" y="68"/>
                      <a:pt x="32" y="72"/>
                    </a:cubicBezTo>
                    <a:cubicBezTo>
                      <a:pt x="32" y="72"/>
                      <a:pt x="32" y="72"/>
                      <a:pt x="32" y="72"/>
                    </a:cubicBezTo>
                    <a:cubicBezTo>
                      <a:pt x="40" y="69"/>
                      <a:pt x="49" y="55"/>
                      <a:pt x="49" y="46"/>
                    </a:cubicBezTo>
                    <a:cubicBezTo>
                      <a:pt x="49" y="23"/>
                      <a:pt x="49" y="23"/>
                      <a:pt x="49" y="23"/>
                    </a:cubicBezTo>
                    <a:cubicBezTo>
                      <a:pt x="49" y="10"/>
                      <a:pt x="3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8" name="Freeform 109">
                <a:extLst>
                  <a:ext uri="{FF2B5EF4-FFF2-40B4-BE49-F238E27FC236}">
                    <a16:creationId xmlns:a16="http://schemas.microsoft.com/office/drawing/2014/main" id="{A716FDBE-EF39-4A56-B98A-FFF4625DCC2D}"/>
                  </a:ext>
                </a:extLst>
              </p:cNvPr>
              <p:cNvSpPr>
                <a:spLocks/>
              </p:cNvSpPr>
              <p:nvPr/>
            </p:nvSpPr>
            <p:spPr bwMode="auto">
              <a:xfrm>
                <a:off x="7549616" y="2855119"/>
                <a:ext cx="93" cy="39"/>
              </a:xfrm>
              <a:custGeom>
                <a:avLst/>
                <a:gdLst>
                  <a:gd name="T0" fmla="*/ 4128257 w 37"/>
                  <a:gd name="T1" fmla="*/ 3713159 h 15"/>
                  <a:gd name="T2" fmla="*/ 5918638 w 37"/>
                  <a:gd name="T3" fmla="*/ 776576 h 15"/>
                  <a:gd name="T4" fmla="*/ 4328391 w 37"/>
                  <a:gd name="T5" fmla="*/ 0 h 15"/>
                  <a:gd name="T6" fmla="*/ 1770227 w 37"/>
                  <a:gd name="T7" fmla="*/ 0 h 15"/>
                  <a:gd name="T8" fmla="*/ 1770227 w 37"/>
                  <a:gd name="T9" fmla="*/ 0 h 15"/>
                  <a:gd name="T10" fmla="*/ 0 w 37"/>
                  <a:gd name="T11" fmla="*/ 2752456 h 15"/>
                  <a:gd name="T12" fmla="*/ 0 w 37"/>
                  <a:gd name="T13" fmla="*/ 2979855 h 15"/>
                  <a:gd name="T14" fmla="*/ 2426332 w 37"/>
                  <a:gd name="T15" fmla="*/ 2979855 h 15"/>
                  <a:gd name="T16" fmla="*/ 4128257 w 37"/>
                  <a:gd name="T17" fmla="*/ 3713159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5">
                    <a:moveTo>
                      <a:pt x="26" y="15"/>
                    </a:moveTo>
                    <a:cubicBezTo>
                      <a:pt x="37" y="3"/>
                      <a:pt x="37" y="3"/>
                      <a:pt x="37" y="3"/>
                    </a:cubicBezTo>
                    <a:cubicBezTo>
                      <a:pt x="34" y="2"/>
                      <a:pt x="31" y="0"/>
                      <a:pt x="27" y="0"/>
                    </a:cubicBezTo>
                    <a:cubicBezTo>
                      <a:pt x="11" y="0"/>
                      <a:pt x="11" y="0"/>
                      <a:pt x="11" y="0"/>
                    </a:cubicBezTo>
                    <a:cubicBezTo>
                      <a:pt x="11" y="0"/>
                      <a:pt x="11" y="0"/>
                      <a:pt x="11" y="0"/>
                    </a:cubicBezTo>
                    <a:cubicBezTo>
                      <a:pt x="0" y="11"/>
                      <a:pt x="0" y="11"/>
                      <a:pt x="0" y="11"/>
                    </a:cubicBezTo>
                    <a:cubicBezTo>
                      <a:pt x="0" y="12"/>
                      <a:pt x="0" y="12"/>
                      <a:pt x="0" y="12"/>
                    </a:cubicBezTo>
                    <a:cubicBezTo>
                      <a:pt x="15" y="12"/>
                      <a:pt x="15" y="12"/>
                      <a:pt x="15" y="12"/>
                    </a:cubicBezTo>
                    <a:cubicBezTo>
                      <a:pt x="19" y="12"/>
                      <a:pt x="23" y="13"/>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9" name="Freeform 110">
                <a:extLst>
                  <a:ext uri="{FF2B5EF4-FFF2-40B4-BE49-F238E27FC236}">
                    <a16:creationId xmlns:a16="http://schemas.microsoft.com/office/drawing/2014/main" id="{928B5254-121E-402B-8CD1-F6DDA8E1DB16}"/>
                  </a:ext>
                </a:extLst>
              </p:cNvPr>
              <p:cNvSpPr>
                <a:spLocks/>
              </p:cNvSpPr>
              <p:nvPr/>
            </p:nvSpPr>
            <p:spPr bwMode="auto">
              <a:xfrm>
                <a:off x="7549356" y="2855150"/>
                <a:ext cx="353" cy="230"/>
              </a:xfrm>
              <a:custGeom>
                <a:avLst/>
                <a:gdLst>
                  <a:gd name="T0" fmla="*/ 18070285 w 141"/>
                  <a:gd name="T1" fmla="*/ 0 h 86"/>
                  <a:gd name="T2" fmla="*/ 15767812 w 141"/>
                  <a:gd name="T3" fmla="*/ 0 h 86"/>
                  <a:gd name="T4" fmla="*/ 15767812 w 141"/>
                  <a:gd name="T5" fmla="*/ 11513460 h 86"/>
                  <a:gd name="T6" fmla="*/ 5764430 w 141"/>
                  <a:gd name="T7" fmla="*/ 11513460 h 86"/>
                  <a:gd name="T8" fmla="*/ 5764430 w 141"/>
                  <a:gd name="T9" fmla="*/ 0 h 86"/>
                  <a:gd name="T10" fmla="*/ 3338131 w 141"/>
                  <a:gd name="T11" fmla="*/ 0 h 86"/>
                  <a:gd name="T12" fmla="*/ 0 w 141"/>
                  <a:gd name="T13" fmla="*/ 7916918 h 86"/>
                  <a:gd name="T14" fmla="*/ 0 w 141"/>
                  <a:gd name="T15" fmla="*/ 16469760 h 86"/>
                  <a:gd name="T16" fmla="*/ 3338131 w 141"/>
                  <a:gd name="T17" fmla="*/ 24371185 h 86"/>
                  <a:gd name="T18" fmla="*/ 8793468 w 141"/>
                  <a:gd name="T19" fmla="*/ 24371185 h 86"/>
                  <a:gd name="T20" fmla="*/ 8793468 w 141"/>
                  <a:gd name="T21" fmla="*/ 30791812 h 86"/>
                  <a:gd name="T22" fmla="*/ 12737990 w 141"/>
                  <a:gd name="T23" fmla="*/ 30791812 h 86"/>
                  <a:gd name="T24" fmla="*/ 12737990 w 141"/>
                  <a:gd name="T25" fmla="*/ 24371185 h 86"/>
                  <a:gd name="T26" fmla="*/ 18070285 w 141"/>
                  <a:gd name="T27" fmla="*/ 24371185 h 86"/>
                  <a:gd name="T28" fmla="*/ 21405156 w 141"/>
                  <a:gd name="T29" fmla="*/ 16469760 h 86"/>
                  <a:gd name="T30" fmla="*/ 21405156 w 141"/>
                  <a:gd name="T31" fmla="*/ 7916918 h 86"/>
                  <a:gd name="T32" fmla="*/ 18070285 w 141"/>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86">
                    <a:moveTo>
                      <a:pt x="119" y="0"/>
                    </a:moveTo>
                    <a:cubicBezTo>
                      <a:pt x="104" y="0"/>
                      <a:pt x="104" y="0"/>
                      <a:pt x="104" y="0"/>
                    </a:cubicBezTo>
                    <a:cubicBezTo>
                      <a:pt x="104" y="32"/>
                      <a:pt x="104" y="32"/>
                      <a:pt x="104" y="32"/>
                    </a:cubicBezTo>
                    <a:cubicBezTo>
                      <a:pt x="38" y="32"/>
                      <a:pt x="38" y="32"/>
                      <a:pt x="38" y="32"/>
                    </a:cubicBezTo>
                    <a:cubicBezTo>
                      <a:pt x="38" y="0"/>
                      <a:pt x="38" y="0"/>
                      <a:pt x="38" y="0"/>
                    </a:cubicBezTo>
                    <a:cubicBezTo>
                      <a:pt x="22" y="0"/>
                      <a:pt x="22" y="0"/>
                      <a:pt x="22" y="0"/>
                    </a:cubicBezTo>
                    <a:cubicBezTo>
                      <a:pt x="10" y="0"/>
                      <a:pt x="0" y="10"/>
                      <a:pt x="0" y="22"/>
                    </a:cubicBezTo>
                    <a:cubicBezTo>
                      <a:pt x="0" y="46"/>
                      <a:pt x="0" y="46"/>
                      <a:pt x="0" y="46"/>
                    </a:cubicBezTo>
                    <a:cubicBezTo>
                      <a:pt x="0" y="58"/>
                      <a:pt x="10" y="68"/>
                      <a:pt x="22" y="68"/>
                    </a:cubicBezTo>
                    <a:cubicBezTo>
                      <a:pt x="58" y="68"/>
                      <a:pt x="58" y="68"/>
                      <a:pt x="58" y="68"/>
                    </a:cubicBezTo>
                    <a:cubicBezTo>
                      <a:pt x="58" y="86"/>
                      <a:pt x="58" y="86"/>
                      <a:pt x="58" y="86"/>
                    </a:cubicBezTo>
                    <a:cubicBezTo>
                      <a:pt x="84" y="86"/>
                      <a:pt x="84" y="86"/>
                      <a:pt x="84" y="86"/>
                    </a:cubicBezTo>
                    <a:cubicBezTo>
                      <a:pt x="84" y="68"/>
                      <a:pt x="84" y="68"/>
                      <a:pt x="84" y="68"/>
                    </a:cubicBezTo>
                    <a:cubicBezTo>
                      <a:pt x="119" y="68"/>
                      <a:pt x="119" y="68"/>
                      <a:pt x="119" y="68"/>
                    </a:cubicBezTo>
                    <a:cubicBezTo>
                      <a:pt x="131" y="68"/>
                      <a:pt x="141" y="58"/>
                      <a:pt x="141" y="46"/>
                    </a:cubicBezTo>
                    <a:cubicBezTo>
                      <a:pt x="141" y="22"/>
                      <a:pt x="141" y="22"/>
                      <a:pt x="141" y="22"/>
                    </a:cubicBezTo>
                    <a:cubicBezTo>
                      <a:pt x="141" y="10"/>
                      <a:pt x="13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70" name="Freeform 111">
                <a:extLst>
                  <a:ext uri="{FF2B5EF4-FFF2-40B4-BE49-F238E27FC236}">
                    <a16:creationId xmlns:a16="http://schemas.microsoft.com/office/drawing/2014/main" id="{874CDE31-B2E1-4405-8537-EC568A76D453}"/>
                  </a:ext>
                </a:extLst>
              </p:cNvPr>
              <p:cNvSpPr>
                <a:spLocks noEditPoints="1"/>
              </p:cNvSpPr>
              <p:nvPr/>
            </p:nvSpPr>
            <p:spPr bwMode="auto">
              <a:xfrm>
                <a:off x="7549434" y="2855153"/>
                <a:ext cx="283" cy="230"/>
              </a:xfrm>
              <a:custGeom>
                <a:avLst/>
                <a:gdLst>
                  <a:gd name="T0" fmla="*/ 1534995 w 113"/>
                  <a:gd name="T1" fmla="*/ 0 h 86"/>
                  <a:gd name="T2" fmla="*/ 0 w 113"/>
                  <a:gd name="T3" fmla="*/ 0 h 86"/>
                  <a:gd name="T4" fmla="*/ 1534995 w 113"/>
                  <a:gd name="T5" fmla="*/ 8966999 h 86"/>
                  <a:gd name="T6" fmla="*/ 1534995 w 113"/>
                  <a:gd name="T7" fmla="*/ 8966999 h 86"/>
                  <a:gd name="T8" fmla="*/ 1534995 w 113"/>
                  <a:gd name="T9" fmla="*/ 0 h 86"/>
                  <a:gd name="T10" fmla="*/ 15092433 w 113"/>
                  <a:gd name="T11" fmla="*/ 392273 h 86"/>
                  <a:gd name="T12" fmla="*/ 15705348 w 113"/>
                  <a:gd name="T13" fmla="*/ 5354708 h 86"/>
                  <a:gd name="T14" fmla="*/ 15705348 w 113"/>
                  <a:gd name="T15" fmla="*/ 13661246 h 86"/>
                  <a:gd name="T16" fmla="*/ 12348552 w 113"/>
                  <a:gd name="T17" fmla="*/ 21432176 h 86"/>
                  <a:gd name="T18" fmla="*/ 7000195 w 113"/>
                  <a:gd name="T19" fmla="*/ 21432176 h 86"/>
                  <a:gd name="T20" fmla="*/ 7000195 w 113"/>
                  <a:gd name="T21" fmla="*/ 28228686 h 86"/>
                  <a:gd name="T22" fmla="*/ 4573445 w 113"/>
                  <a:gd name="T23" fmla="*/ 28228686 h 86"/>
                  <a:gd name="T24" fmla="*/ 4573445 w 113"/>
                  <a:gd name="T25" fmla="*/ 30791812 h 86"/>
                  <a:gd name="T26" fmla="*/ 8530166 w 113"/>
                  <a:gd name="T27" fmla="*/ 30791812 h 86"/>
                  <a:gd name="T28" fmla="*/ 8530166 w 113"/>
                  <a:gd name="T29" fmla="*/ 24371185 h 86"/>
                  <a:gd name="T30" fmla="*/ 13879124 w 113"/>
                  <a:gd name="T31" fmla="*/ 24371185 h 86"/>
                  <a:gd name="T32" fmla="*/ 17240340 w 113"/>
                  <a:gd name="T33" fmla="*/ 16469760 h 86"/>
                  <a:gd name="T34" fmla="*/ 17240340 w 113"/>
                  <a:gd name="T35" fmla="*/ 7916918 h 86"/>
                  <a:gd name="T36" fmla="*/ 15092433 w 113"/>
                  <a:gd name="T37" fmla="*/ 392273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86">
                    <a:moveTo>
                      <a:pt x="10" y="0"/>
                    </a:moveTo>
                    <a:cubicBezTo>
                      <a:pt x="0" y="0"/>
                      <a:pt x="0" y="0"/>
                      <a:pt x="0" y="0"/>
                    </a:cubicBezTo>
                    <a:cubicBezTo>
                      <a:pt x="10" y="25"/>
                      <a:pt x="10" y="25"/>
                      <a:pt x="10" y="25"/>
                    </a:cubicBezTo>
                    <a:cubicBezTo>
                      <a:pt x="10" y="25"/>
                      <a:pt x="10" y="25"/>
                      <a:pt x="10" y="25"/>
                    </a:cubicBezTo>
                    <a:lnTo>
                      <a:pt x="10" y="0"/>
                    </a:lnTo>
                    <a:close/>
                    <a:moveTo>
                      <a:pt x="99" y="1"/>
                    </a:moveTo>
                    <a:cubicBezTo>
                      <a:pt x="102" y="5"/>
                      <a:pt x="103" y="10"/>
                      <a:pt x="103" y="15"/>
                    </a:cubicBezTo>
                    <a:cubicBezTo>
                      <a:pt x="103" y="38"/>
                      <a:pt x="103" y="38"/>
                      <a:pt x="103" y="38"/>
                    </a:cubicBezTo>
                    <a:cubicBezTo>
                      <a:pt x="103" y="51"/>
                      <a:pt x="93" y="60"/>
                      <a:pt x="81" y="60"/>
                    </a:cubicBezTo>
                    <a:cubicBezTo>
                      <a:pt x="46" y="60"/>
                      <a:pt x="46" y="60"/>
                      <a:pt x="46" y="60"/>
                    </a:cubicBezTo>
                    <a:cubicBezTo>
                      <a:pt x="46" y="79"/>
                      <a:pt x="46" y="79"/>
                      <a:pt x="46" y="79"/>
                    </a:cubicBezTo>
                    <a:cubicBezTo>
                      <a:pt x="30" y="79"/>
                      <a:pt x="30" y="79"/>
                      <a:pt x="30" y="79"/>
                    </a:cubicBezTo>
                    <a:cubicBezTo>
                      <a:pt x="30" y="86"/>
                      <a:pt x="30" y="86"/>
                      <a:pt x="30" y="86"/>
                    </a:cubicBezTo>
                    <a:cubicBezTo>
                      <a:pt x="56" y="86"/>
                      <a:pt x="56" y="86"/>
                      <a:pt x="56" y="86"/>
                    </a:cubicBezTo>
                    <a:cubicBezTo>
                      <a:pt x="56" y="68"/>
                      <a:pt x="56" y="68"/>
                      <a:pt x="56" y="68"/>
                    </a:cubicBezTo>
                    <a:cubicBezTo>
                      <a:pt x="91" y="68"/>
                      <a:pt x="91" y="68"/>
                      <a:pt x="91" y="68"/>
                    </a:cubicBezTo>
                    <a:cubicBezTo>
                      <a:pt x="103" y="68"/>
                      <a:pt x="113" y="58"/>
                      <a:pt x="113" y="46"/>
                    </a:cubicBezTo>
                    <a:cubicBezTo>
                      <a:pt x="113" y="22"/>
                      <a:pt x="113" y="22"/>
                      <a:pt x="113" y="22"/>
                    </a:cubicBezTo>
                    <a:cubicBezTo>
                      <a:pt x="113" y="12"/>
                      <a:pt x="107" y="4"/>
                      <a:pt x="9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71" name="Freeform 112">
                <a:extLst>
                  <a:ext uri="{FF2B5EF4-FFF2-40B4-BE49-F238E27FC236}">
                    <a16:creationId xmlns:a16="http://schemas.microsoft.com/office/drawing/2014/main" id="{ECF3BA91-B702-4C77-A48F-ECB53E139C5C}"/>
                  </a:ext>
                </a:extLst>
              </p:cNvPr>
              <p:cNvSpPr>
                <a:spLocks/>
              </p:cNvSpPr>
              <p:nvPr/>
            </p:nvSpPr>
            <p:spPr bwMode="auto">
              <a:xfrm>
                <a:off x="7549366" y="2855156"/>
                <a:ext cx="55" cy="117"/>
              </a:xfrm>
              <a:custGeom>
                <a:avLst/>
                <a:gdLst>
                  <a:gd name="T0" fmla="*/ 0 w 22"/>
                  <a:gd name="T1" fmla="*/ 14615342 h 44"/>
                  <a:gd name="T2" fmla="*/ 0 w 22"/>
                  <a:gd name="T3" fmla="*/ 6626133 h 44"/>
                  <a:gd name="T4" fmla="*/ 3292970 w 22"/>
                  <a:gd name="T5" fmla="*/ 0 h 44"/>
                  <a:gd name="T6" fmla="*/ 478050 w 22"/>
                  <a:gd name="T7" fmla="*/ 7371718 h 44"/>
                  <a:gd name="T8" fmla="*/ 0 w 22"/>
                  <a:gd name="T9" fmla="*/ 14615342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44">
                    <a:moveTo>
                      <a:pt x="0" y="44"/>
                    </a:moveTo>
                    <a:cubicBezTo>
                      <a:pt x="0" y="20"/>
                      <a:pt x="0" y="20"/>
                      <a:pt x="0" y="20"/>
                    </a:cubicBezTo>
                    <a:cubicBezTo>
                      <a:pt x="0" y="8"/>
                      <a:pt x="10" y="0"/>
                      <a:pt x="22" y="0"/>
                    </a:cubicBezTo>
                    <a:cubicBezTo>
                      <a:pt x="17" y="1"/>
                      <a:pt x="5" y="8"/>
                      <a:pt x="3" y="22"/>
                    </a:cubicBezTo>
                    <a:cubicBezTo>
                      <a:pt x="2" y="36"/>
                      <a:pt x="0" y="44"/>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72" name="Freeform 113">
                <a:extLst>
                  <a:ext uri="{FF2B5EF4-FFF2-40B4-BE49-F238E27FC236}">
                    <a16:creationId xmlns:a16="http://schemas.microsoft.com/office/drawing/2014/main" id="{8506F31C-3553-4766-AA90-9207CCEAE033}"/>
                  </a:ext>
                </a:extLst>
              </p:cNvPr>
              <p:cNvSpPr>
                <a:spLocks/>
              </p:cNvSpPr>
              <p:nvPr/>
            </p:nvSpPr>
            <p:spPr bwMode="auto">
              <a:xfrm>
                <a:off x="7549559" y="2855180"/>
                <a:ext cx="77" cy="74"/>
              </a:xfrm>
              <a:custGeom>
                <a:avLst/>
                <a:gdLst>
                  <a:gd name="T0" fmla="*/ 3681822 w 31"/>
                  <a:gd name="T1" fmla="*/ 0 h 28"/>
                  <a:gd name="T2" fmla="*/ 3681822 w 31"/>
                  <a:gd name="T3" fmla="*/ 7335068 h 28"/>
                  <a:gd name="T4" fmla="*/ 0 w 31"/>
                  <a:gd name="T5" fmla="*/ 7335068 h 28"/>
                  <a:gd name="T6" fmla="*/ 4236545 w 31"/>
                  <a:gd name="T7" fmla="*/ 8611248 h 28"/>
                  <a:gd name="T8" fmla="*/ 3681822 w 3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8">
                    <a:moveTo>
                      <a:pt x="27" y="0"/>
                    </a:moveTo>
                    <a:cubicBezTo>
                      <a:pt x="27" y="24"/>
                      <a:pt x="27" y="24"/>
                      <a:pt x="27" y="24"/>
                    </a:cubicBezTo>
                    <a:cubicBezTo>
                      <a:pt x="0" y="24"/>
                      <a:pt x="0" y="24"/>
                      <a:pt x="0" y="24"/>
                    </a:cubicBezTo>
                    <a:cubicBezTo>
                      <a:pt x="10" y="27"/>
                      <a:pt x="31" y="28"/>
                      <a:pt x="31" y="28"/>
                    </a:cubicBez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73" name="Freeform 114">
                <a:extLst>
                  <a:ext uri="{FF2B5EF4-FFF2-40B4-BE49-F238E27FC236}">
                    <a16:creationId xmlns:a16="http://schemas.microsoft.com/office/drawing/2014/main" id="{B400EF5F-ED32-441E-B591-755548E757DD}"/>
                  </a:ext>
                </a:extLst>
              </p:cNvPr>
              <p:cNvSpPr>
                <a:spLocks/>
              </p:cNvSpPr>
              <p:nvPr/>
            </p:nvSpPr>
            <p:spPr bwMode="auto">
              <a:xfrm>
                <a:off x="7549451" y="2855119"/>
                <a:ext cx="28" cy="114"/>
              </a:xfrm>
              <a:custGeom>
                <a:avLst/>
                <a:gdLst>
                  <a:gd name="T0" fmla="*/ 28 w 28"/>
                  <a:gd name="T1" fmla="*/ 0 h 114"/>
                  <a:gd name="T2" fmla="*/ 28 w 28"/>
                  <a:gd name="T3" fmla="*/ 0 h 114"/>
                  <a:gd name="T4" fmla="*/ 0 w 28"/>
                  <a:gd name="T5" fmla="*/ 31 h 114"/>
                  <a:gd name="T6" fmla="*/ 0 w 28"/>
                  <a:gd name="T7" fmla="*/ 114 h 114"/>
                  <a:gd name="T8" fmla="*/ 28 w 28"/>
                  <a:gd name="T9" fmla="*/ 85 h 114"/>
                  <a:gd name="T10" fmla="*/ 28 w 28"/>
                  <a:gd name="T11" fmla="*/ 0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14">
                    <a:moveTo>
                      <a:pt x="28" y="0"/>
                    </a:moveTo>
                    <a:lnTo>
                      <a:pt x="28" y="0"/>
                    </a:lnTo>
                    <a:lnTo>
                      <a:pt x="0" y="31"/>
                    </a:lnTo>
                    <a:lnTo>
                      <a:pt x="0" y="114"/>
                    </a:lnTo>
                    <a:lnTo>
                      <a:pt x="28" y="85"/>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74" name="Freeform 115">
                <a:extLst>
                  <a:ext uri="{FF2B5EF4-FFF2-40B4-BE49-F238E27FC236}">
                    <a16:creationId xmlns:a16="http://schemas.microsoft.com/office/drawing/2014/main" id="{F82EB70B-27EB-4CA2-A5DB-E56595B9A366}"/>
                  </a:ext>
                </a:extLst>
              </p:cNvPr>
              <p:cNvSpPr>
                <a:spLocks/>
              </p:cNvSpPr>
              <p:nvPr/>
            </p:nvSpPr>
            <p:spPr bwMode="auto">
              <a:xfrm>
                <a:off x="7549356" y="2855150"/>
                <a:ext cx="353" cy="230"/>
              </a:xfrm>
              <a:custGeom>
                <a:avLst/>
                <a:gdLst>
                  <a:gd name="T0" fmla="*/ 18070285 w 141"/>
                  <a:gd name="T1" fmla="*/ 0 h 86"/>
                  <a:gd name="T2" fmla="*/ 15767812 w 141"/>
                  <a:gd name="T3" fmla="*/ 0 h 86"/>
                  <a:gd name="T4" fmla="*/ 15767812 w 141"/>
                  <a:gd name="T5" fmla="*/ 11513460 h 86"/>
                  <a:gd name="T6" fmla="*/ 5764430 w 141"/>
                  <a:gd name="T7" fmla="*/ 11513460 h 86"/>
                  <a:gd name="T8" fmla="*/ 5764430 w 141"/>
                  <a:gd name="T9" fmla="*/ 0 h 86"/>
                  <a:gd name="T10" fmla="*/ 3338131 w 141"/>
                  <a:gd name="T11" fmla="*/ 0 h 86"/>
                  <a:gd name="T12" fmla="*/ 0 w 141"/>
                  <a:gd name="T13" fmla="*/ 7916918 h 86"/>
                  <a:gd name="T14" fmla="*/ 0 w 141"/>
                  <a:gd name="T15" fmla="*/ 16469760 h 86"/>
                  <a:gd name="T16" fmla="*/ 3338131 w 141"/>
                  <a:gd name="T17" fmla="*/ 24371185 h 86"/>
                  <a:gd name="T18" fmla="*/ 8793468 w 141"/>
                  <a:gd name="T19" fmla="*/ 24371185 h 86"/>
                  <a:gd name="T20" fmla="*/ 8793468 w 141"/>
                  <a:gd name="T21" fmla="*/ 30791812 h 86"/>
                  <a:gd name="T22" fmla="*/ 12737990 w 141"/>
                  <a:gd name="T23" fmla="*/ 30791812 h 86"/>
                  <a:gd name="T24" fmla="*/ 12737990 w 141"/>
                  <a:gd name="T25" fmla="*/ 24371185 h 86"/>
                  <a:gd name="T26" fmla="*/ 18070285 w 141"/>
                  <a:gd name="T27" fmla="*/ 24371185 h 86"/>
                  <a:gd name="T28" fmla="*/ 21405156 w 141"/>
                  <a:gd name="T29" fmla="*/ 16469760 h 86"/>
                  <a:gd name="T30" fmla="*/ 21405156 w 141"/>
                  <a:gd name="T31" fmla="*/ 7916918 h 86"/>
                  <a:gd name="T32" fmla="*/ 18070285 w 141"/>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86">
                    <a:moveTo>
                      <a:pt x="119" y="0"/>
                    </a:moveTo>
                    <a:cubicBezTo>
                      <a:pt x="104" y="0"/>
                      <a:pt x="104" y="0"/>
                      <a:pt x="104" y="0"/>
                    </a:cubicBezTo>
                    <a:cubicBezTo>
                      <a:pt x="104" y="32"/>
                      <a:pt x="104" y="32"/>
                      <a:pt x="104" y="32"/>
                    </a:cubicBezTo>
                    <a:cubicBezTo>
                      <a:pt x="38" y="32"/>
                      <a:pt x="38" y="32"/>
                      <a:pt x="38" y="32"/>
                    </a:cubicBezTo>
                    <a:cubicBezTo>
                      <a:pt x="38" y="0"/>
                      <a:pt x="38" y="0"/>
                      <a:pt x="38" y="0"/>
                    </a:cubicBezTo>
                    <a:cubicBezTo>
                      <a:pt x="22" y="0"/>
                      <a:pt x="22" y="0"/>
                      <a:pt x="22" y="0"/>
                    </a:cubicBezTo>
                    <a:cubicBezTo>
                      <a:pt x="10" y="0"/>
                      <a:pt x="0" y="10"/>
                      <a:pt x="0" y="22"/>
                    </a:cubicBezTo>
                    <a:cubicBezTo>
                      <a:pt x="0" y="46"/>
                      <a:pt x="0" y="46"/>
                      <a:pt x="0" y="46"/>
                    </a:cubicBezTo>
                    <a:cubicBezTo>
                      <a:pt x="0" y="58"/>
                      <a:pt x="10" y="68"/>
                      <a:pt x="22" y="68"/>
                    </a:cubicBezTo>
                    <a:cubicBezTo>
                      <a:pt x="58" y="68"/>
                      <a:pt x="58" y="68"/>
                      <a:pt x="58" y="68"/>
                    </a:cubicBezTo>
                    <a:cubicBezTo>
                      <a:pt x="58" y="86"/>
                      <a:pt x="58" y="86"/>
                      <a:pt x="58" y="86"/>
                    </a:cubicBezTo>
                    <a:cubicBezTo>
                      <a:pt x="84" y="86"/>
                      <a:pt x="84" y="86"/>
                      <a:pt x="84" y="86"/>
                    </a:cubicBezTo>
                    <a:cubicBezTo>
                      <a:pt x="84" y="68"/>
                      <a:pt x="84" y="68"/>
                      <a:pt x="84" y="68"/>
                    </a:cubicBezTo>
                    <a:cubicBezTo>
                      <a:pt x="119" y="68"/>
                      <a:pt x="119" y="68"/>
                      <a:pt x="119" y="68"/>
                    </a:cubicBezTo>
                    <a:cubicBezTo>
                      <a:pt x="131" y="68"/>
                      <a:pt x="141" y="58"/>
                      <a:pt x="141" y="46"/>
                    </a:cubicBezTo>
                    <a:cubicBezTo>
                      <a:pt x="141" y="22"/>
                      <a:pt x="141" y="22"/>
                      <a:pt x="141" y="22"/>
                    </a:cubicBezTo>
                    <a:cubicBezTo>
                      <a:pt x="141" y="10"/>
                      <a:pt x="131" y="0"/>
                      <a:pt x="119" y="0"/>
                    </a:cubicBezTo>
                    <a:close/>
                  </a:path>
                </a:pathLst>
              </a:custGeom>
              <a:grpFill/>
              <a:ln w="7938" cap="rnd">
                <a:solidFill>
                  <a:srgbClr val="333333"/>
                </a:solidFill>
                <a:prstDash val="solid"/>
                <a:round/>
                <a:headEnd/>
                <a:tailEnd/>
              </a:ln>
            </p:spPr>
            <p:txBody>
              <a:bodyPr/>
              <a:lstStyle/>
              <a:p>
                <a:endParaRPr lang="cs-CZ"/>
              </a:p>
            </p:txBody>
          </p:sp>
          <p:sp>
            <p:nvSpPr>
              <p:cNvPr id="275" name="Freeform 116">
                <a:extLst>
                  <a:ext uri="{FF2B5EF4-FFF2-40B4-BE49-F238E27FC236}">
                    <a16:creationId xmlns:a16="http://schemas.microsoft.com/office/drawing/2014/main" id="{BB673ED7-F71B-497A-9A21-DC69A826C8DE}"/>
                  </a:ext>
                </a:extLst>
              </p:cNvPr>
              <p:cNvSpPr>
                <a:spLocks/>
              </p:cNvSpPr>
              <p:nvPr/>
            </p:nvSpPr>
            <p:spPr bwMode="auto">
              <a:xfrm>
                <a:off x="7549371" y="2855119"/>
                <a:ext cx="245" cy="117"/>
              </a:xfrm>
              <a:custGeom>
                <a:avLst/>
                <a:gdLst>
                  <a:gd name="T0" fmla="*/ 2385283 w 98"/>
                  <a:gd name="T1" fmla="*/ 3993859 h 44"/>
                  <a:gd name="T2" fmla="*/ 4768875 w 98"/>
                  <a:gd name="T3" fmla="*/ 3993859 h 44"/>
                  <a:gd name="T4" fmla="*/ 4768875 w 98"/>
                  <a:gd name="T5" fmla="*/ 14615342 h 44"/>
                  <a:gd name="T6" fmla="*/ 14622863 w 98"/>
                  <a:gd name="T7" fmla="*/ 14615342 h 44"/>
                  <a:gd name="T8" fmla="*/ 14622863 w 98"/>
                  <a:gd name="T9" fmla="*/ 10993357 h 44"/>
                  <a:gd name="T10" fmla="*/ 6439270 w 98"/>
                  <a:gd name="T11" fmla="*/ 10993357 h 44"/>
                  <a:gd name="T12" fmla="*/ 6439270 w 98"/>
                  <a:gd name="T13" fmla="*/ 0 h 44"/>
                  <a:gd name="T14" fmla="*/ 4178050 w 98"/>
                  <a:gd name="T15" fmla="*/ 0 h 44"/>
                  <a:gd name="T16" fmla="*/ 0 w 98"/>
                  <a:gd name="T17" fmla="*/ 6401355 h 44"/>
                  <a:gd name="T18" fmla="*/ 0 w 98"/>
                  <a:gd name="T19" fmla="*/ 6401355 h 44"/>
                  <a:gd name="T20" fmla="*/ 2385283 w 98"/>
                  <a:gd name="T21" fmla="*/ 399385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44">
                    <a:moveTo>
                      <a:pt x="16" y="12"/>
                    </a:moveTo>
                    <a:cubicBezTo>
                      <a:pt x="32" y="12"/>
                      <a:pt x="32" y="12"/>
                      <a:pt x="32" y="12"/>
                    </a:cubicBezTo>
                    <a:cubicBezTo>
                      <a:pt x="32" y="44"/>
                      <a:pt x="32" y="44"/>
                      <a:pt x="32" y="44"/>
                    </a:cubicBezTo>
                    <a:cubicBezTo>
                      <a:pt x="98" y="44"/>
                      <a:pt x="98" y="44"/>
                      <a:pt x="98" y="44"/>
                    </a:cubicBezTo>
                    <a:cubicBezTo>
                      <a:pt x="98" y="33"/>
                      <a:pt x="98" y="33"/>
                      <a:pt x="98" y="33"/>
                    </a:cubicBezTo>
                    <a:cubicBezTo>
                      <a:pt x="43" y="33"/>
                      <a:pt x="43" y="33"/>
                      <a:pt x="43" y="33"/>
                    </a:cubicBezTo>
                    <a:cubicBezTo>
                      <a:pt x="43" y="0"/>
                      <a:pt x="43" y="0"/>
                      <a:pt x="43" y="0"/>
                    </a:cubicBezTo>
                    <a:cubicBezTo>
                      <a:pt x="28" y="0"/>
                      <a:pt x="28" y="0"/>
                      <a:pt x="28" y="0"/>
                    </a:cubicBezTo>
                    <a:cubicBezTo>
                      <a:pt x="11" y="0"/>
                      <a:pt x="3" y="12"/>
                      <a:pt x="0" y="19"/>
                    </a:cubicBezTo>
                    <a:cubicBezTo>
                      <a:pt x="0" y="19"/>
                      <a:pt x="0" y="19"/>
                      <a:pt x="0" y="19"/>
                    </a:cubicBezTo>
                    <a:cubicBezTo>
                      <a:pt x="4" y="15"/>
                      <a:pt x="10" y="12"/>
                      <a:pt x="16" y="12"/>
                    </a:cubicBezTo>
                    <a:close/>
                  </a:path>
                </a:pathLst>
              </a:custGeom>
              <a:grpFill/>
              <a:ln w="7938" cap="rnd">
                <a:solidFill>
                  <a:srgbClr val="333333"/>
                </a:solidFill>
                <a:prstDash val="solid"/>
                <a:round/>
                <a:headEnd/>
                <a:tailEnd/>
              </a:ln>
            </p:spPr>
            <p:txBody>
              <a:bodyPr/>
              <a:lstStyle/>
              <a:p>
                <a:endParaRPr lang="cs-CZ"/>
              </a:p>
            </p:txBody>
          </p:sp>
          <p:cxnSp>
            <p:nvCxnSpPr>
              <p:cNvPr id="276" name="Line 117">
                <a:extLst>
                  <a:ext uri="{FF2B5EF4-FFF2-40B4-BE49-F238E27FC236}">
                    <a16:creationId xmlns:a16="http://schemas.microsoft.com/office/drawing/2014/main" id="{9D564757-10EB-4DAA-A38B-11F37C9B052D}"/>
                  </a:ext>
                </a:extLst>
              </p:cNvPr>
              <p:cNvCxnSpPr/>
              <p:nvPr/>
            </p:nvCxnSpPr>
            <p:spPr bwMode="auto">
              <a:xfrm flipV="1">
                <a:off x="7549451" y="2855119"/>
                <a:ext cx="28" cy="31"/>
              </a:xfrm>
              <a:prstGeom prst="line">
                <a:avLst/>
              </a:prstGeom>
              <a:grpFill/>
              <a:ln w="7938" cap="rnd">
                <a:solidFill>
                  <a:srgbClr val="333333"/>
                </a:solidFill>
                <a:round/>
                <a:headEnd/>
                <a:tailEnd/>
              </a:ln>
            </p:spPr>
          </p:cxnSp>
          <p:cxnSp>
            <p:nvCxnSpPr>
              <p:cNvPr id="277" name="Line 118">
                <a:extLst>
                  <a:ext uri="{FF2B5EF4-FFF2-40B4-BE49-F238E27FC236}">
                    <a16:creationId xmlns:a16="http://schemas.microsoft.com/office/drawing/2014/main" id="{6BD6AD23-4957-4D6B-B4A9-8CF3D747B3E8}"/>
                  </a:ext>
                </a:extLst>
              </p:cNvPr>
              <p:cNvCxnSpPr/>
              <p:nvPr/>
            </p:nvCxnSpPr>
            <p:spPr bwMode="auto">
              <a:xfrm flipV="1">
                <a:off x="7549451" y="2855204"/>
                <a:ext cx="28" cy="32"/>
              </a:xfrm>
              <a:prstGeom prst="line">
                <a:avLst/>
              </a:prstGeom>
              <a:grpFill/>
              <a:ln w="7938" cap="rnd">
                <a:solidFill>
                  <a:srgbClr val="333333"/>
                </a:solidFill>
                <a:round/>
                <a:headEnd/>
                <a:tailEnd/>
              </a:ln>
            </p:spPr>
          </p:cxnSp>
          <p:sp>
            <p:nvSpPr>
              <p:cNvPr id="278" name="Freeform 119">
                <a:extLst>
                  <a:ext uri="{FF2B5EF4-FFF2-40B4-BE49-F238E27FC236}">
                    <a16:creationId xmlns:a16="http://schemas.microsoft.com/office/drawing/2014/main" id="{54015F9B-5C3C-43B6-84C8-A3EE39F342B8}"/>
                  </a:ext>
                </a:extLst>
              </p:cNvPr>
              <p:cNvSpPr>
                <a:spLocks/>
              </p:cNvSpPr>
              <p:nvPr/>
            </p:nvSpPr>
            <p:spPr bwMode="auto">
              <a:xfrm>
                <a:off x="7549616" y="2855119"/>
                <a:ext cx="123" cy="191"/>
              </a:xfrm>
              <a:custGeom>
                <a:avLst/>
                <a:gdLst>
                  <a:gd name="T0" fmla="*/ 4261097 w 49"/>
                  <a:gd name="T1" fmla="*/ 0 h 72"/>
                  <a:gd name="T2" fmla="*/ 1749532 w 49"/>
                  <a:gd name="T3" fmla="*/ 0 h 72"/>
                  <a:gd name="T4" fmla="*/ 1749532 w 49"/>
                  <a:gd name="T5" fmla="*/ 0 h 72"/>
                  <a:gd name="T6" fmla="*/ 0 w 49"/>
                  <a:gd name="T7" fmla="*/ 3519480 h 72"/>
                  <a:gd name="T8" fmla="*/ 0 w 49"/>
                  <a:gd name="T9" fmla="*/ 3884797 h 72"/>
                  <a:gd name="T10" fmla="*/ 2363154 w 49"/>
                  <a:gd name="T11" fmla="*/ 3884797 h 72"/>
                  <a:gd name="T12" fmla="*/ 5808911 w 49"/>
                  <a:gd name="T13" fmla="*/ 10943300 h 72"/>
                  <a:gd name="T14" fmla="*/ 5808911 w 49"/>
                  <a:gd name="T15" fmla="*/ 18724640 h 72"/>
                  <a:gd name="T16" fmla="*/ 5017850 w 49"/>
                  <a:gd name="T17" fmla="*/ 23213373 h 72"/>
                  <a:gd name="T18" fmla="*/ 5017850 w 49"/>
                  <a:gd name="T19" fmla="*/ 23213373 h 72"/>
                  <a:gd name="T20" fmla="*/ 7708847 w 49"/>
                  <a:gd name="T21" fmla="*/ 14839933 h 72"/>
                  <a:gd name="T22" fmla="*/ 7708847 w 49"/>
                  <a:gd name="T23" fmla="*/ 7423730 h 72"/>
                  <a:gd name="T24" fmla="*/ 4261097 w 4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2">
                    <a:moveTo>
                      <a:pt x="27" y="0"/>
                    </a:moveTo>
                    <a:cubicBezTo>
                      <a:pt x="11" y="0"/>
                      <a:pt x="11" y="0"/>
                      <a:pt x="11" y="0"/>
                    </a:cubicBezTo>
                    <a:cubicBezTo>
                      <a:pt x="11" y="0"/>
                      <a:pt x="11" y="0"/>
                      <a:pt x="11" y="0"/>
                    </a:cubicBezTo>
                    <a:cubicBezTo>
                      <a:pt x="0" y="11"/>
                      <a:pt x="0" y="11"/>
                      <a:pt x="0" y="11"/>
                    </a:cubicBezTo>
                    <a:cubicBezTo>
                      <a:pt x="0" y="12"/>
                      <a:pt x="0" y="12"/>
                      <a:pt x="0" y="12"/>
                    </a:cubicBezTo>
                    <a:cubicBezTo>
                      <a:pt x="15" y="12"/>
                      <a:pt x="15" y="12"/>
                      <a:pt x="15" y="12"/>
                    </a:cubicBezTo>
                    <a:cubicBezTo>
                      <a:pt x="27" y="12"/>
                      <a:pt x="37" y="22"/>
                      <a:pt x="37" y="34"/>
                    </a:cubicBezTo>
                    <a:cubicBezTo>
                      <a:pt x="37" y="58"/>
                      <a:pt x="37" y="58"/>
                      <a:pt x="37" y="58"/>
                    </a:cubicBezTo>
                    <a:cubicBezTo>
                      <a:pt x="37" y="63"/>
                      <a:pt x="35" y="68"/>
                      <a:pt x="32" y="72"/>
                    </a:cubicBezTo>
                    <a:cubicBezTo>
                      <a:pt x="32" y="72"/>
                      <a:pt x="32" y="72"/>
                      <a:pt x="32" y="72"/>
                    </a:cubicBezTo>
                    <a:cubicBezTo>
                      <a:pt x="40" y="69"/>
                      <a:pt x="49" y="55"/>
                      <a:pt x="49" y="46"/>
                    </a:cubicBezTo>
                    <a:cubicBezTo>
                      <a:pt x="49" y="23"/>
                      <a:pt x="49" y="23"/>
                      <a:pt x="49" y="23"/>
                    </a:cubicBezTo>
                    <a:cubicBezTo>
                      <a:pt x="49" y="10"/>
                      <a:pt x="39" y="0"/>
                      <a:pt x="27" y="0"/>
                    </a:cubicBezTo>
                    <a:close/>
                  </a:path>
                </a:pathLst>
              </a:custGeom>
              <a:grpFill/>
              <a:ln w="7938" cap="rnd">
                <a:solidFill>
                  <a:srgbClr val="333333"/>
                </a:solidFill>
                <a:prstDash val="solid"/>
                <a:round/>
                <a:headEnd/>
                <a:tailEnd/>
              </a:ln>
            </p:spPr>
            <p:txBody>
              <a:bodyPr/>
              <a:lstStyle/>
              <a:p>
                <a:endParaRPr lang="cs-CZ"/>
              </a:p>
            </p:txBody>
          </p:sp>
        </p:grpSp>
        <p:sp>
          <p:nvSpPr>
            <p:cNvPr id="24" name="Text Box 134">
              <a:extLst>
                <a:ext uri="{FF2B5EF4-FFF2-40B4-BE49-F238E27FC236}">
                  <a16:creationId xmlns:a16="http://schemas.microsoft.com/office/drawing/2014/main" id="{613538AE-F051-4DCD-84D9-7F2013945018}"/>
                </a:ext>
              </a:extLst>
            </p:cNvPr>
            <p:cNvSpPr txBox="1">
              <a:spLocks noChangeArrowheads="1"/>
            </p:cNvSpPr>
            <p:nvPr/>
          </p:nvSpPr>
          <p:spPr bwMode="auto">
            <a:xfrm>
              <a:off x="4807997" y="2090027"/>
              <a:ext cx="234406" cy="23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spAutoFit/>
            </a:bodyPr>
            <a:lstStyle/>
            <a:p>
              <a:pPr>
                <a:spcAft>
                  <a:spcPts val="0"/>
                </a:spcAft>
              </a:pPr>
              <a:r>
                <a:rPr lang="cs-CZ" sz="1000" b="1" kern="1200">
                  <a:effectLst/>
                  <a:latin typeface="Calibri" panose="020F0502020204030204" pitchFamily="34" charset="0"/>
                  <a:ea typeface="Times New Roman" panose="02020603050405020304" pitchFamily="18" charset="0"/>
                  <a:cs typeface="Times New Roman" panose="02020603050405020304" pitchFamily="18" charset="0"/>
                </a:rPr>
                <a:t>+</a:t>
              </a:r>
              <a:endParaRPr lang="cs-CZ" sz="1200">
                <a:effectLst/>
                <a:latin typeface="Times New Roman" panose="02020603050405020304" pitchFamily="18" charset="0"/>
                <a:ea typeface="Times New Roman" panose="02020603050405020304" pitchFamily="18" charset="0"/>
              </a:endParaRPr>
            </a:p>
          </p:txBody>
        </p:sp>
        <p:sp>
          <p:nvSpPr>
            <p:cNvPr id="25" name="Text Box 135">
              <a:extLst>
                <a:ext uri="{FF2B5EF4-FFF2-40B4-BE49-F238E27FC236}">
                  <a16:creationId xmlns:a16="http://schemas.microsoft.com/office/drawing/2014/main" id="{B756A31E-150B-4258-A8CA-8123F12EDB91}"/>
                </a:ext>
              </a:extLst>
            </p:cNvPr>
            <p:cNvSpPr txBox="1">
              <a:spLocks noChangeArrowheads="1"/>
            </p:cNvSpPr>
            <p:nvPr/>
          </p:nvSpPr>
          <p:spPr bwMode="auto">
            <a:xfrm>
              <a:off x="4611914" y="1574843"/>
              <a:ext cx="867783" cy="4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spAutoFit/>
            </a:bodyPr>
            <a:lstStyle/>
            <a:p>
              <a:pPr>
                <a:spcAft>
                  <a:spcPts val="0"/>
                </a:spcAft>
              </a:pPr>
              <a:r>
                <a:rPr lang="cs-CZ" sz="1200" kern="1200" dirty="0">
                  <a:effectLst/>
                  <a:latin typeface="Calibri" panose="020F0502020204030204" pitchFamily="34" charset="0"/>
                  <a:ea typeface="Times New Roman" panose="02020603050405020304" pitchFamily="18" charset="0"/>
                  <a:cs typeface="Times New Roman" panose="02020603050405020304" pitchFamily="18" charset="0"/>
                </a:rPr>
                <a:t>FXI</a:t>
              </a:r>
              <a:r>
                <a:rPr lang="cs-CZ" sz="1000" kern="1200" dirty="0">
                  <a:effectLst/>
                  <a:latin typeface="Arial" panose="020B0604020202020204" pitchFamily="34" charset="0"/>
                  <a:ea typeface="Times New Roman" panose="02020603050405020304" pitchFamily="18" charset="0"/>
                </a:rPr>
                <a:t>→</a:t>
              </a:r>
              <a:r>
                <a:rPr lang="cs-CZ" sz="1000" kern="1200" dirty="0">
                  <a:effectLst/>
                  <a:latin typeface="Calibri" panose="020F0502020204030204" pitchFamily="34" charset="0"/>
                  <a:ea typeface="Times New Roman" panose="02020603050405020304" pitchFamily="18" charset="0"/>
                  <a:cs typeface="Arial" panose="020B0604020202020204" pitchFamily="34" charset="0"/>
                </a:rPr>
                <a:t>IX, VIII, V</a:t>
              </a:r>
              <a:endParaRPr lang="cs-CZ" sz="1200" dirty="0">
                <a:effectLst/>
                <a:latin typeface="Times New Roman" panose="02020603050405020304" pitchFamily="18" charset="0"/>
                <a:ea typeface="Times New Roman" panose="02020603050405020304" pitchFamily="18" charset="0"/>
              </a:endParaRPr>
            </a:p>
          </p:txBody>
        </p:sp>
        <p:sp>
          <p:nvSpPr>
            <p:cNvPr id="26" name="Text Box 136">
              <a:extLst>
                <a:ext uri="{FF2B5EF4-FFF2-40B4-BE49-F238E27FC236}">
                  <a16:creationId xmlns:a16="http://schemas.microsoft.com/office/drawing/2014/main" id="{AE048185-4FD7-4337-B47C-94CF5E3ED2CE}"/>
                </a:ext>
              </a:extLst>
            </p:cNvPr>
            <p:cNvSpPr txBox="1">
              <a:spLocks noChangeArrowheads="1"/>
            </p:cNvSpPr>
            <p:nvPr/>
          </p:nvSpPr>
          <p:spPr bwMode="auto">
            <a:xfrm>
              <a:off x="4146347" y="1988207"/>
              <a:ext cx="234234" cy="23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spAutoFit/>
            </a:bodyPr>
            <a:lstStyle/>
            <a:p>
              <a:pPr>
                <a:spcAft>
                  <a:spcPts val="0"/>
                </a:spcAft>
              </a:pPr>
              <a:r>
                <a:rPr lang="cs-CZ" sz="1000" b="1" kern="1200">
                  <a:effectLst/>
                  <a:latin typeface="Calibri" panose="020F0502020204030204" pitchFamily="34" charset="0"/>
                  <a:ea typeface="Times New Roman" panose="02020603050405020304" pitchFamily="18" charset="0"/>
                  <a:cs typeface="Times New Roman" panose="02020603050405020304" pitchFamily="18" charset="0"/>
                </a:rPr>
                <a:t>+</a:t>
              </a:r>
              <a:endParaRPr lang="cs-CZ" sz="1200">
                <a:effectLst/>
                <a:latin typeface="Times New Roman" panose="02020603050405020304" pitchFamily="18" charset="0"/>
                <a:ea typeface="Times New Roman" panose="02020603050405020304" pitchFamily="18" charset="0"/>
              </a:endParaRPr>
            </a:p>
          </p:txBody>
        </p:sp>
        <p:sp>
          <p:nvSpPr>
            <p:cNvPr id="27" name="Text Box 137">
              <a:extLst>
                <a:ext uri="{FF2B5EF4-FFF2-40B4-BE49-F238E27FC236}">
                  <a16:creationId xmlns:a16="http://schemas.microsoft.com/office/drawing/2014/main" id="{799871C6-CD9A-42FF-8EE4-7A39D7EDBCA9}"/>
                </a:ext>
              </a:extLst>
            </p:cNvPr>
            <p:cNvSpPr txBox="1">
              <a:spLocks noChangeArrowheads="1"/>
            </p:cNvSpPr>
            <p:nvPr/>
          </p:nvSpPr>
          <p:spPr bwMode="auto">
            <a:xfrm>
              <a:off x="3677350" y="2394168"/>
              <a:ext cx="234589" cy="23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spAutoFit/>
            </a:bodyPr>
            <a:lstStyle/>
            <a:p>
              <a:pPr>
                <a:spcAft>
                  <a:spcPts val="0"/>
                </a:spcAft>
              </a:pPr>
              <a:r>
                <a:rPr lang="cs-CZ" sz="1000" b="1" kern="1200">
                  <a:effectLst/>
                  <a:latin typeface="Calibri" panose="020F0502020204030204" pitchFamily="34" charset="0"/>
                  <a:ea typeface="Times New Roman" panose="02020603050405020304" pitchFamily="18" charset="0"/>
                  <a:cs typeface="Times New Roman" panose="02020603050405020304" pitchFamily="18" charset="0"/>
                </a:rPr>
                <a:t>+</a:t>
              </a:r>
              <a:endParaRPr lang="cs-CZ" sz="1200">
                <a:effectLst/>
                <a:latin typeface="Times New Roman" panose="02020603050405020304" pitchFamily="18" charset="0"/>
                <a:ea typeface="Times New Roman" panose="02020603050405020304" pitchFamily="18" charset="0"/>
              </a:endParaRPr>
            </a:p>
          </p:txBody>
        </p:sp>
        <p:cxnSp>
          <p:nvCxnSpPr>
            <p:cNvPr id="28" name="Line 138">
              <a:extLst>
                <a:ext uri="{FF2B5EF4-FFF2-40B4-BE49-F238E27FC236}">
                  <a16:creationId xmlns:a16="http://schemas.microsoft.com/office/drawing/2014/main" id="{4B513031-B7DE-4BEA-8BE5-39CB27E94F28}"/>
                </a:ext>
              </a:extLst>
            </p:cNvPr>
            <p:cNvCxnSpPr/>
            <p:nvPr/>
          </p:nvCxnSpPr>
          <p:spPr bwMode="auto">
            <a:xfrm flipH="1" flipV="1">
              <a:off x="3896341" y="1359339"/>
              <a:ext cx="809294" cy="127086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Line 139">
              <a:extLst>
                <a:ext uri="{FF2B5EF4-FFF2-40B4-BE49-F238E27FC236}">
                  <a16:creationId xmlns:a16="http://schemas.microsoft.com/office/drawing/2014/main" id="{61185D09-D70B-4059-84AF-5D1198E789B8}"/>
                </a:ext>
              </a:extLst>
            </p:cNvPr>
            <p:cNvCxnSpPr/>
            <p:nvPr/>
          </p:nvCxnSpPr>
          <p:spPr bwMode="auto">
            <a:xfrm flipH="1" flipV="1">
              <a:off x="3183252" y="2038083"/>
              <a:ext cx="1308890" cy="784755"/>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172">
              <a:extLst>
                <a:ext uri="{FF2B5EF4-FFF2-40B4-BE49-F238E27FC236}">
                  <a16:creationId xmlns:a16="http://schemas.microsoft.com/office/drawing/2014/main" id="{4D1519BC-F7B3-48AD-82A1-CF3D464A685D}"/>
                </a:ext>
              </a:extLst>
            </p:cNvPr>
            <p:cNvGrpSpPr>
              <a:grpSpLocks/>
            </p:cNvGrpSpPr>
            <p:nvPr/>
          </p:nvGrpSpPr>
          <p:grpSpPr bwMode="auto">
            <a:xfrm>
              <a:off x="3471511" y="949876"/>
              <a:ext cx="254760" cy="178236"/>
              <a:chOff x="4932363" y="792162"/>
              <a:chExt cx="630" cy="421"/>
            </a:xfrm>
            <a:solidFill>
              <a:schemeClr val="bg1">
                <a:lumMod val="75000"/>
              </a:schemeClr>
            </a:solidFill>
          </p:grpSpPr>
          <p:sp>
            <p:nvSpPr>
              <p:cNvPr id="247" name="Freeform 173">
                <a:extLst>
                  <a:ext uri="{FF2B5EF4-FFF2-40B4-BE49-F238E27FC236}">
                    <a16:creationId xmlns:a16="http://schemas.microsoft.com/office/drawing/2014/main" id="{DC7F668A-E927-4F6B-AB50-7E9D77453695}"/>
                  </a:ext>
                </a:extLst>
              </p:cNvPr>
              <p:cNvSpPr>
                <a:spLocks/>
              </p:cNvSpPr>
              <p:nvPr/>
            </p:nvSpPr>
            <p:spPr bwMode="auto">
              <a:xfrm>
                <a:off x="4932363" y="792162"/>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8" name="Freeform 174">
                <a:extLst>
                  <a:ext uri="{FF2B5EF4-FFF2-40B4-BE49-F238E27FC236}">
                    <a16:creationId xmlns:a16="http://schemas.microsoft.com/office/drawing/2014/main" id="{4F41649B-B133-4DD0-807E-8A628109CE22}"/>
                  </a:ext>
                </a:extLst>
              </p:cNvPr>
              <p:cNvSpPr>
                <a:spLocks/>
              </p:cNvSpPr>
              <p:nvPr/>
            </p:nvSpPr>
            <p:spPr bwMode="auto">
              <a:xfrm>
                <a:off x="4932540" y="792415"/>
                <a:ext cx="218" cy="147"/>
              </a:xfrm>
              <a:custGeom>
                <a:avLst/>
                <a:gdLst>
                  <a:gd name="T0" fmla="*/ 5697568 w 87"/>
                  <a:gd name="T1" fmla="*/ 8496758 h 55"/>
                  <a:gd name="T2" fmla="*/ 10733248 w 87"/>
                  <a:gd name="T3" fmla="*/ 19139766 h 55"/>
                  <a:gd name="T4" fmla="*/ 13057862 w 87"/>
                  <a:gd name="T5" fmla="*/ 17803002 h 55"/>
                  <a:gd name="T6" fmla="*/ 12862566 w 87"/>
                  <a:gd name="T7" fmla="*/ 10642036 h 55"/>
                  <a:gd name="T8" fmla="*/ 11514735 w 87"/>
                  <a:gd name="T9" fmla="*/ 15270034 h 55"/>
                  <a:gd name="T10" fmla="*/ 8586712 w 87"/>
                  <a:gd name="T11" fmla="*/ 8496758 h 55"/>
                  <a:gd name="T12" fmla="*/ 4155734 w 87"/>
                  <a:gd name="T13" fmla="*/ 4281046 h 55"/>
                  <a:gd name="T14" fmla="*/ 0 w 87"/>
                  <a:gd name="T15" fmla="*/ 0 h 55"/>
                  <a:gd name="T16" fmla="*/ 3375234 w 87"/>
                  <a:gd name="T17" fmla="*/ 5713278 h 55"/>
                  <a:gd name="T18" fmla="*/ 5522128 w 87"/>
                  <a:gd name="T19" fmla="*/ 7459956 h 55"/>
                  <a:gd name="T20" fmla="*/ 6305272 w 87"/>
                  <a:gd name="T21" fmla="*/ 954108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55">
                    <a:moveTo>
                      <a:pt x="37" y="24"/>
                    </a:moveTo>
                    <a:cubicBezTo>
                      <a:pt x="48" y="38"/>
                      <a:pt x="51" y="50"/>
                      <a:pt x="70" y="54"/>
                    </a:cubicBezTo>
                    <a:cubicBezTo>
                      <a:pt x="75" y="54"/>
                      <a:pt x="83" y="55"/>
                      <a:pt x="85" y="50"/>
                    </a:cubicBezTo>
                    <a:cubicBezTo>
                      <a:pt x="87" y="46"/>
                      <a:pt x="85" y="35"/>
                      <a:pt x="84" y="30"/>
                    </a:cubicBezTo>
                    <a:cubicBezTo>
                      <a:pt x="82" y="33"/>
                      <a:pt x="78" y="41"/>
                      <a:pt x="75" y="43"/>
                    </a:cubicBezTo>
                    <a:cubicBezTo>
                      <a:pt x="65" y="48"/>
                      <a:pt x="61" y="29"/>
                      <a:pt x="56" y="24"/>
                    </a:cubicBezTo>
                    <a:cubicBezTo>
                      <a:pt x="48" y="16"/>
                      <a:pt x="38" y="15"/>
                      <a:pt x="27" y="12"/>
                    </a:cubicBezTo>
                    <a:cubicBezTo>
                      <a:pt x="18" y="9"/>
                      <a:pt x="9" y="2"/>
                      <a:pt x="0" y="0"/>
                    </a:cubicBezTo>
                    <a:cubicBezTo>
                      <a:pt x="3" y="7"/>
                      <a:pt x="15" y="13"/>
                      <a:pt x="22" y="16"/>
                    </a:cubicBezTo>
                    <a:cubicBezTo>
                      <a:pt x="26" y="18"/>
                      <a:pt x="32" y="19"/>
                      <a:pt x="36" y="21"/>
                    </a:cubicBezTo>
                    <a:cubicBezTo>
                      <a:pt x="38" y="23"/>
                      <a:pt x="38" y="26"/>
                      <a:pt x="41"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9" name="Freeform 175">
                <a:extLst>
                  <a:ext uri="{FF2B5EF4-FFF2-40B4-BE49-F238E27FC236}">
                    <a16:creationId xmlns:a16="http://schemas.microsoft.com/office/drawing/2014/main" id="{1F12D5C1-2BF6-403F-BB99-6C4BE7DF67FC}"/>
                  </a:ext>
                </a:extLst>
              </p:cNvPr>
              <p:cNvSpPr>
                <a:spLocks/>
              </p:cNvSpPr>
              <p:nvPr/>
            </p:nvSpPr>
            <p:spPr bwMode="auto">
              <a:xfrm>
                <a:off x="4932405" y="792407"/>
                <a:ext cx="198" cy="70"/>
              </a:xfrm>
              <a:custGeom>
                <a:avLst/>
                <a:gdLst>
                  <a:gd name="T0" fmla="*/ 0 w 79"/>
                  <a:gd name="T1" fmla="*/ 698121 h 26"/>
                  <a:gd name="T2" fmla="*/ 5420448 w 79"/>
                  <a:gd name="T3" fmla="*/ 7379653 h 26"/>
                  <a:gd name="T4" fmla="*/ 8284934 w 79"/>
                  <a:gd name="T5" fmla="*/ 7803875 h 26"/>
                  <a:gd name="T6" fmla="*/ 12155922 w 79"/>
                  <a:gd name="T7" fmla="*/ 9007694 h 26"/>
                  <a:gd name="T8" fmla="*/ 8901877 w 79"/>
                  <a:gd name="T9" fmla="*/ 6244355 h 26"/>
                  <a:gd name="T10" fmla="*/ 7375465 w 79"/>
                  <a:gd name="T11" fmla="*/ 1181436 h 26"/>
                  <a:gd name="T12" fmla="*/ 4292891 w 79"/>
                  <a:gd name="T13" fmla="*/ 4361797 h 26"/>
                  <a:gd name="T14" fmla="*/ 1220803 w 79"/>
                  <a:gd name="T15" fmla="*/ 1620096 h 26"/>
                  <a:gd name="T16" fmla="*/ 194343 w 79"/>
                  <a:gd name="T17" fmla="*/ 69812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26">
                    <a:moveTo>
                      <a:pt x="0" y="2"/>
                    </a:moveTo>
                    <a:cubicBezTo>
                      <a:pt x="5" y="16"/>
                      <a:pt x="21" y="24"/>
                      <a:pt x="35" y="19"/>
                    </a:cubicBezTo>
                    <a:cubicBezTo>
                      <a:pt x="43" y="17"/>
                      <a:pt x="46" y="17"/>
                      <a:pt x="54" y="20"/>
                    </a:cubicBezTo>
                    <a:cubicBezTo>
                      <a:pt x="61" y="23"/>
                      <a:pt x="71" y="26"/>
                      <a:pt x="79" y="23"/>
                    </a:cubicBezTo>
                    <a:cubicBezTo>
                      <a:pt x="74" y="24"/>
                      <a:pt x="62" y="19"/>
                      <a:pt x="58" y="16"/>
                    </a:cubicBezTo>
                    <a:cubicBezTo>
                      <a:pt x="52" y="13"/>
                      <a:pt x="52" y="7"/>
                      <a:pt x="48" y="3"/>
                    </a:cubicBezTo>
                    <a:cubicBezTo>
                      <a:pt x="47" y="10"/>
                      <a:pt x="34" y="10"/>
                      <a:pt x="28" y="11"/>
                    </a:cubicBezTo>
                    <a:cubicBezTo>
                      <a:pt x="21" y="11"/>
                      <a:pt x="15" y="8"/>
                      <a:pt x="8" y="4"/>
                    </a:cubicBezTo>
                    <a:cubicBezTo>
                      <a:pt x="5" y="3"/>
                      <a:pt x="3" y="0"/>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0" name="Freeform 176">
                <a:extLst>
                  <a:ext uri="{FF2B5EF4-FFF2-40B4-BE49-F238E27FC236}">
                    <a16:creationId xmlns:a16="http://schemas.microsoft.com/office/drawing/2014/main" id="{304C8A7D-2BF8-4ADD-8E2D-16042435DBAD}"/>
                  </a:ext>
                </a:extLst>
              </p:cNvPr>
              <p:cNvSpPr>
                <a:spLocks/>
              </p:cNvSpPr>
              <p:nvPr/>
            </p:nvSpPr>
            <p:spPr bwMode="auto">
              <a:xfrm>
                <a:off x="4932728" y="792447"/>
                <a:ext cx="215" cy="96"/>
              </a:xfrm>
              <a:custGeom>
                <a:avLst/>
                <a:gdLst>
                  <a:gd name="T0" fmla="*/ 4178050 w 86"/>
                  <a:gd name="T1" fmla="*/ 5182861 h 36"/>
                  <a:gd name="T2" fmla="*/ 9251770 w 86"/>
                  <a:gd name="T3" fmla="*/ 11783133 h 36"/>
                  <a:gd name="T4" fmla="*/ 12398250 w 86"/>
                  <a:gd name="T5" fmla="*/ 3490552 h 36"/>
                  <a:gd name="T6" fmla="*/ 9536925 w 86"/>
                  <a:gd name="T7" fmla="*/ 8673416 h 36"/>
                  <a:gd name="T8" fmla="*/ 6154300 w 86"/>
                  <a:gd name="T9" fmla="*/ 3490552 h 36"/>
                  <a:gd name="T10" fmla="*/ 2098438 w 86"/>
                  <a:gd name="T11" fmla="*/ 633912 h 36"/>
                  <a:gd name="T12" fmla="*/ 191220 w 86"/>
                  <a:gd name="T13" fmla="*/ 7221760 h 36"/>
                  <a:gd name="T14" fmla="*/ 4178050 w 86"/>
                  <a:gd name="T15" fmla="*/ 5817891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36">
                    <a:moveTo>
                      <a:pt x="28" y="15"/>
                    </a:moveTo>
                    <a:cubicBezTo>
                      <a:pt x="35" y="26"/>
                      <a:pt x="48" y="36"/>
                      <a:pt x="62" y="34"/>
                    </a:cubicBezTo>
                    <a:cubicBezTo>
                      <a:pt x="74" y="32"/>
                      <a:pt x="86" y="25"/>
                      <a:pt x="83" y="10"/>
                    </a:cubicBezTo>
                    <a:cubicBezTo>
                      <a:pt x="79" y="18"/>
                      <a:pt x="73" y="25"/>
                      <a:pt x="64" y="25"/>
                    </a:cubicBezTo>
                    <a:cubicBezTo>
                      <a:pt x="55" y="25"/>
                      <a:pt x="48" y="15"/>
                      <a:pt x="41" y="10"/>
                    </a:cubicBezTo>
                    <a:cubicBezTo>
                      <a:pt x="33" y="5"/>
                      <a:pt x="23" y="0"/>
                      <a:pt x="14" y="2"/>
                    </a:cubicBezTo>
                    <a:cubicBezTo>
                      <a:pt x="7" y="3"/>
                      <a:pt x="0" y="13"/>
                      <a:pt x="1" y="21"/>
                    </a:cubicBezTo>
                    <a:cubicBezTo>
                      <a:pt x="6" y="10"/>
                      <a:pt x="20" y="12"/>
                      <a:pt x="28"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1" name="Freeform 177">
                <a:extLst>
                  <a:ext uri="{FF2B5EF4-FFF2-40B4-BE49-F238E27FC236}">
                    <a16:creationId xmlns:a16="http://schemas.microsoft.com/office/drawing/2014/main" id="{0AFD76B1-4071-4FC6-9FCE-C71DD1BD5BC4}"/>
                  </a:ext>
                </a:extLst>
              </p:cNvPr>
              <p:cNvSpPr>
                <a:spLocks/>
              </p:cNvSpPr>
              <p:nvPr/>
            </p:nvSpPr>
            <p:spPr bwMode="auto">
              <a:xfrm>
                <a:off x="4932840" y="792242"/>
                <a:ext cx="115" cy="157"/>
              </a:xfrm>
              <a:custGeom>
                <a:avLst/>
                <a:gdLst>
                  <a:gd name="T0" fmla="*/ 2861333 w 46"/>
                  <a:gd name="T1" fmla="*/ 4394079 h 59"/>
                  <a:gd name="T2" fmla="*/ 5562313 w 46"/>
                  <a:gd name="T3" fmla="*/ 13118260 h 59"/>
                  <a:gd name="T4" fmla="*/ 2575708 w 46"/>
                  <a:gd name="T5" fmla="*/ 19796058 h 59"/>
                  <a:gd name="T6" fmla="*/ 1080395 w 46"/>
                  <a:gd name="T7" fmla="*/ 14350271 h 59"/>
                  <a:gd name="T8" fmla="*/ 2987813 w 46"/>
                  <a:gd name="T9" fmla="*/ 12087526 h 59"/>
                  <a:gd name="T10" fmla="*/ 1983720 w 46"/>
                  <a:gd name="T11" fmla="*/ 5392777 h 59"/>
                  <a:gd name="T12" fmla="*/ 0 w 46"/>
                  <a:gd name="T13" fmla="*/ 0 h 59"/>
                  <a:gd name="T14" fmla="*/ 3463875 w 46"/>
                  <a:gd name="T15" fmla="*/ 539277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9">
                    <a:moveTo>
                      <a:pt x="19" y="13"/>
                    </a:moveTo>
                    <a:cubicBezTo>
                      <a:pt x="25" y="20"/>
                      <a:pt x="46" y="27"/>
                      <a:pt x="37" y="39"/>
                    </a:cubicBezTo>
                    <a:cubicBezTo>
                      <a:pt x="32" y="47"/>
                      <a:pt x="16" y="46"/>
                      <a:pt x="17" y="59"/>
                    </a:cubicBezTo>
                    <a:cubicBezTo>
                      <a:pt x="15" y="54"/>
                      <a:pt x="8" y="48"/>
                      <a:pt x="7" y="43"/>
                    </a:cubicBezTo>
                    <a:cubicBezTo>
                      <a:pt x="5" y="34"/>
                      <a:pt x="14" y="41"/>
                      <a:pt x="20" y="36"/>
                    </a:cubicBezTo>
                    <a:cubicBezTo>
                      <a:pt x="28" y="29"/>
                      <a:pt x="19" y="20"/>
                      <a:pt x="13" y="16"/>
                    </a:cubicBezTo>
                    <a:cubicBezTo>
                      <a:pt x="5" y="11"/>
                      <a:pt x="4" y="9"/>
                      <a:pt x="0" y="0"/>
                    </a:cubicBezTo>
                    <a:cubicBezTo>
                      <a:pt x="0" y="9"/>
                      <a:pt x="17" y="11"/>
                      <a:pt x="23"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2" name="Freeform 178">
                <a:extLst>
                  <a:ext uri="{FF2B5EF4-FFF2-40B4-BE49-F238E27FC236}">
                    <a16:creationId xmlns:a16="http://schemas.microsoft.com/office/drawing/2014/main" id="{E678BC4F-9E72-4690-A381-6AAF98CFC54C}"/>
                  </a:ext>
                </a:extLst>
              </p:cNvPr>
              <p:cNvSpPr>
                <a:spLocks/>
              </p:cNvSpPr>
              <p:nvPr/>
            </p:nvSpPr>
            <p:spPr bwMode="auto">
              <a:xfrm>
                <a:off x="4932655" y="792247"/>
                <a:ext cx="143" cy="104"/>
              </a:xfrm>
              <a:custGeom>
                <a:avLst/>
                <a:gdLst>
                  <a:gd name="T0" fmla="*/ 2480761 w 57"/>
                  <a:gd name="T1" fmla="*/ 7221760 h 39"/>
                  <a:gd name="T2" fmla="*/ 8897743 w 57"/>
                  <a:gd name="T3" fmla="*/ 0 h 39"/>
                  <a:gd name="T4" fmla="*/ 5156510 w 57"/>
                  <a:gd name="T5" fmla="*/ 12020851 h 39"/>
                  <a:gd name="T6" fmla="*/ 0 w 57"/>
                  <a:gd name="T7" fmla="*/ 619825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9">
                    <a:moveTo>
                      <a:pt x="16" y="21"/>
                    </a:moveTo>
                    <a:cubicBezTo>
                      <a:pt x="25" y="28"/>
                      <a:pt x="55" y="12"/>
                      <a:pt x="57" y="0"/>
                    </a:cubicBezTo>
                    <a:cubicBezTo>
                      <a:pt x="56" y="15"/>
                      <a:pt x="48" y="31"/>
                      <a:pt x="33" y="35"/>
                    </a:cubicBezTo>
                    <a:cubicBezTo>
                      <a:pt x="17" y="39"/>
                      <a:pt x="13" y="23"/>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3" name="Freeform 179">
                <a:extLst>
                  <a:ext uri="{FF2B5EF4-FFF2-40B4-BE49-F238E27FC236}">
                    <a16:creationId xmlns:a16="http://schemas.microsoft.com/office/drawing/2014/main" id="{CC4BD65A-D8CB-42F8-AB2D-3438180ACC87}"/>
                  </a:ext>
                </a:extLst>
              </p:cNvPr>
              <p:cNvSpPr>
                <a:spLocks/>
              </p:cNvSpPr>
              <p:nvPr/>
            </p:nvSpPr>
            <p:spPr bwMode="auto">
              <a:xfrm>
                <a:off x="4932503" y="792218"/>
                <a:ext cx="82" cy="61"/>
              </a:xfrm>
              <a:custGeom>
                <a:avLst/>
                <a:gdLst>
                  <a:gd name="T0" fmla="*/ 1668725 w 33"/>
                  <a:gd name="T1" fmla="*/ 364658 h 23"/>
                  <a:gd name="T2" fmla="*/ 4550684 w 33"/>
                  <a:gd name="T3" fmla="*/ 1324557 h 23"/>
                  <a:gd name="T4" fmla="*/ 1784596 w 33"/>
                  <a:gd name="T5" fmla="*/ 5442078 h 23"/>
                  <a:gd name="T6" fmla="*/ 1111972 w 33"/>
                  <a:gd name="T7" fmla="*/ 4114744 h 23"/>
                  <a:gd name="T8" fmla="*/ 0 w 33"/>
                  <a:gd name="T9" fmla="*/ 7025967 h 23"/>
                  <a:gd name="T10" fmla="*/ 374944 w 33"/>
                  <a:gd name="T11" fmla="*/ 2927976 h 23"/>
                  <a:gd name="T12" fmla="*/ 1228313 w 33"/>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3">
                    <a:moveTo>
                      <a:pt x="12" y="1"/>
                    </a:moveTo>
                    <a:cubicBezTo>
                      <a:pt x="16" y="8"/>
                      <a:pt x="27" y="12"/>
                      <a:pt x="33" y="4"/>
                    </a:cubicBezTo>
                    <a:cubicBezTo>
                      <a:pt x="30" y="11"/>
                      <a:pt x="22" y="23"/>
                      <a:pt x="13" y="17"/>
                    </a:cubicBezTo>
                    <a:cubicBezTo>
                      <a:pt x="10" y="15"/>
                      <a:pt x="11" y="12"/>
                      <a:pt x="8" y="13"/>
                    </a:cubicBezTo>
                    <a:cubicBezTo>
                      <a:pt x="4" y="13"/>
                      <a:pt x="2" y="19"/>
                      <a:pt x="0" y="22"/>
                    </a:cubicBezTo>
                    <a:cubicBezTo>
                      <a:pt x="1" y="18"/>
                      <a:pt x="1" y="13"/>
                      <a:pt x="3" y="9"/>
                    </a:cubicBezTo>
                    <a:cubicBezTo>
                      <a:pt x="4" y="6"/>
                      <a:pt x="7" y="3"/>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4" name="Freeform 180">
                <a:extLst>
                  <a:ext uri="{FF2B5EF4-FFF2-40B4-BE49-F238E27FC236}">
                    <a16:creationId xmlns:a16="http://schemas.microsoft.com/office/drawing/2014/main" id="{6CD96D30-9DCA-4CBC-92F6-9D4DD323DDF1}"/>
                  </a:ext>
                </a:extLst>
              </p:cNvPr>
              <p:cNvSpPr>
                <a:spLocks/>
              </p:cNvSpPr>
              <p:nvPr/>
            </p:nvSpPr>
            <p:spPr bwMode="auto">
              <a:xfrm>
                <a:off x="4932860" y="792343"/>
                <a:ext cx="68" cy="59"/>
              </a:xfrm>
              <a:custGeom>
                <a:avLst/>
                <a:gdLst>
                  <a:gd name="T0" fmla="*/ 0 w 27"/>
                  <a:gd name="T1" fmla="*/ 2209832 h 22"/>
                  <a:gd name="T2" fmla="*/ 1629957 w 27"/>
                  <a:gd name="T3" fmla="*/ 8158279 h 22"/>
                  <a:gd name="T4" fmla="*/ 2144700 w 27"/>
                  <a:gd name="T5" fmla="*/ 3716536 h 22"/>
                  <a:gd name="T6" fmla="*/ 4423836 w 27"/>
                  <a:gd name="T7" fmla="*/ 0 h 22"/>
                  <a:gd name="T8" fmla="*/ 1960188 w 27"/>
                  <a:gd name="T9" fmla="*/ 2632800 h 22"/>
                  <a:gd name="T10" fmla="*/ 203665 w 27"/>
                  <a:gd name="T11" fmla="*/ 220983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2">
                    <a:moveTo>
                      <a:pt x="0" y="6"/>
                    </a:moveTo>
                    <a:cubicBezTo>
                      <a:pt x="4" y="12"/>
                      <a:pt x="5" y="17"/>
                      <a:pt x="10" y="22"/>
                    </a:cubicBezTo>
                    <a:cubicBezTo>
                      <a:pt x="9" y="18"/>
                      <a:pt x="10" y="14"/>
                      <a:pt x="13" y="10"/>
                    </a:cubicBezTo>
                    <a:cubicBezTo>
                      <a:pt x="17" y="6"/>
                      <a:pt x="26" y="5"/>
                      <a:pt x="27" y="0"/>
                    </a:cubicBezTo>
                    <a:cubicBezTo>
                      <a:pt x="22" y="2"/>
                      <a:pt x="17" y="5"/>
                      <a:pt x="12" y="7"/>
                    </a:cubicBezTo>
                    <a:cubicBezTo>
                      <a:pt x="7" y="8"/>
                      <a:pt x="4" y="6"/>
                      <a:pt x="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5" name="Freeform 181">
                <a:extLst>
                  <a:ext uri="{FF2B5EF4-FFF2-40B4-BE49-F238E27FC236}">
                    <a16:creationId xmlns:a16="http://schemas.microsoft.com/office/drawing/2014/main" id="{C0D629D5-E6A0-4DCD-AD30-0500F47A2820}"/>
                  </a:ext>
                </a:extLst>
              </p:cNvPr>
              <p:cNvSpPr>
                <a:spLocks/>
              </p:cNvSpPr>
              <p:nvPr/>
            </p:nvSpPr>
            <p:spPr bwMode="auto">
              <a:xfrm>
                <a:off x="4932640" y="792485"/>
                <a:ext cx="123" cy="77"/>
              </a:xfrm>
              <a:custGeom>
                <a:avLst/>
                <a:gdLst>
                  <a:gd name="T0" fmla="*/ 2492555 w 49"/>
                  <a:gd name="T1" fmla="*/ 7489341 h 29"/>
                  <a:gd name="T2" fmla="*/ 6458444 w 49"/>
                  <a:gd name="T3" fmla="*/ 8460619 h 29"/>
                  <a:gd name="T4" fmla="*/ 6886007 w 49"/>
                  <a:gd name="T5" fmla="*/ 1949303 h 29"/>
                  <a:gd name="T6" fmla="*/ 2991950 w 49"/>
                  <a:gd name="T7" fmla="*/ 5869471 h 29"/>
                  <a:gd name="T8" fmla="*/ 0 w 49"/>
                  <a:gd name="T9" fmla="*/ 0 h 29"/>
                  <a:gd name="T10" fmla="*/ 3438259 w 49"/>
                  <a:gd name="T11" fmla="*/ 7489341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16" y="23"/>
                    </a:moveTo>
                    <a:cubicBezTo>
                      <a:pt x="23" y="24"/>
                      <a:pt x="34" y="29"/>
                      <a:pt x="41" y="26"/>
                    </a:cubicBezTo>
                    <a:cubicBezTo>
                      <a:pt x="49" y="23"/>
                      <a:pt x="46" y="12"/>
                      <a:pt x="44" y="6"/>
                    </a:cubicBezTo>
                    <a:cubicBezTo>
                      <a:pt x="36" y="14"/>
                      <a:pt x="33" y="26"/>
                      <a:pt x="19" y="18"/>
                    </a:cubicBezTo>
                    <a:cubicBezTo>
                      <a:pt x="11" y="14"/>
                      <a:pt x="7" y="5"/>
                      <a:pt x="0" y="0"/>
                    </a:cubicBezTo>
                    <a:cubicBezTo>
                      <a:pt x="3" y="9"/>
                      <a:pt x="11" y="22"/>
                      <a:pt x="22"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6" name="Freeform 182">
                <a:extLst>
                  <a:ext uri="{FF2B5EF4-FFF2-40B4-BE49-F238E27FC236}">
                    <a16:creationId xmlns:a16="http://schemas.microsoft.com/office/drawing/2014/main" id="{B681FE83-4CDF-4F5E-B7A7-7D0C1BF885C9}"/>
                  </a:ext>
                </a:extLst>
              </p:cNvPr>
              <p:cNvSpPr>
                <a:spLocks/>
              </p:cNvSpPr>
              <p:nvPr/>
            </p:nvSpPr>
            <p:spPr bwMode="auto">
              <a:xfrm>
                <a:off x="4932803" y="792501"/>
                <a:ext cx="115" cy="40"/>
              </a:xfrm>
              <a:custGeom>
                <a:avLst/>
                <a:gdLst>
                  <a:gd name="T0" fmla="*/ 191220 w 46"/>
                  <a:gd name="T1" fmla="*/ 0 h 15"/>
                  <a:gd name="T2" fmla="*/ 3178720 w 46"/>
                  <a:gd name="T3" fmla="*/ 4507819 h 15"/>
                  <a:gd name="T4" fmla="*/ 6866533 w 46"/>
                  <a:gd name="T5" fmla="*/ 2094328 h 15"/>
                  <a:gd name="T6" fmla="*/ 0 w 46"/>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5">
                    <a:moveTo>
                      <a:pt x="1" y="0"/>
                    </a:moveTo>
                    <a:cubicBezTo>
                      <a:pt x="5" y="6"/>
                      <a:pt x="14" y="11"/>
                      <a:pt x="21" y="13"/>
                    </a:cubicBezTo>
                    <a:cubicBezTo>
                      <a:pt x="28" y="14"/>
                      <a:pt x="43" y="14"/>
                      <a:pt x="46" y="6"/>
                    </a:cubicBezTo>
                    <a:cubicBezTo>
                      <a:pt x="32" y="15"/>
                      <a:pt x="12"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7" name="Freeform 183">
                <a:extLst>
                  <a:ext uri="{FF2B5EF4-FFF2-40B4-BE49-F238E27FC236}">
                    <a16:creationId xmlns:a16="http://schemas.microsoft.com/office/drawing/2014/main" id="{CC41C076-588B-4290-9610-EEE79DE6786C}"/>
                  </a:ext>
                </a:extLst>
              </p:cNvPr>
              <p:cNvSpPr>
                <a:spLocks/>
              </p:cNvSpPr>
              <p:nvPr/>
            </p:nvSpPr>
            <p:spPr bwMode="auto">
              <a:xfrm>
                <a:off x="4932478" y="792415"/>
                <a:ext cx="127" cy="59"/>
              </a:xfrm>
              <a:custGeom>
                <a:avLst/>
                <a:gdLst>
                  <a:gd name="T0" fmla="*/ 0 w 51"/>
                  <a:gd name="T1" fmla="*/ 5926368 h 22"/>
                  <a:gd name="T2" fmla="*/ 4546605 w 51"/>
                  <a:gd name="T3" fmla="*/ 7060691 h 22"/>
                  <a:gd name="T4" fmla="*/ 6071444 w 51"/>
                  <a:gd name="T5" fmla="*/ 8158279 h 22"/>
                  <a:gd name="T6" fmla="*/ 7217465 w 51"/>
                  <a:gd name="T7" fmla="*/ 7735155 h 22"/>
                  <a:gd name="T8" fmla="*/ 4952136 w 51"/>
                  <a:gd name="T9" fmla="*/ 5525326 h 22"/>
                  <a:gd name="T10" fmla="*/ 3125565 w 51"/>
                  <a:gd name="T11" fmla="*/ 0 h 22"/>
                  <a:gd name="T12" fmla="*/ 2283206 w 51"/>
                  <a:gd name="T13" fmla="*/ 3716536 h 22"/>
                  <a:gd name="T14" fmla="*/ 566579 w 51"/>
                  <a:gd name="T15" fmla="*/ 552532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22">
                    <a:moveTo>
                      <a:pt x="0" y="16"/>
                    </a:moveTo>
                    <a:cubicBezTo>
                      <a:pt x="12" y="16"/>
                      <a:pt x="20" y="14"/>
                      <a:pt x="32" y="19"/>
                    </a:cubicBezTo>
                    <a:cubicBezTo>
                      <a:pt x="37" y="22"/>
                      <a:pt x="38" y="22"/>
                      <a:pt x="43" y="22"/>
                    </a:cubicBezTo>
                    <a:cubicBezTo>
                      <a:pt x="46" y="21"/>
                      <a:pt x="48" y="20"/>
                      <a:pt x="51" y="21"/>
                    </a:cubicBezTo>
                    <a:cubicBezTo>
                      <a:pt x="46" y="16"/>
                      <a:pt x="41" y="17"/>
                      <a:pt x="35" y="15"/>
                    </a:cubicBezTo>
                    <a:cubicBezTo>
                      <a:pt x="26" y="13"/>
                      <a:pt x="24" y="8"/>
                      <a:pt x="22" y="0"/>
                    </a:cubicBezTo>
                    <a:cubicBezTo>
                      <a:pt x="19" y="3"/>
                      <a:pt x="19" y="7"/>
                      <a:pt x="16" y="10"/>
                    </a:cubicBezTo>
                    <a:cubicBezTo>
                      <a:pt x="13" y="12"/>
                      <a:pt x="6" y="14"/>
                      <a:pt x="4"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8" name="Freeform 184">
                <a:extLst>
                  <a:ext uri="{FF2B5EF4-FFF2-40B4-BE49-F238E27FC236}">
                    <a16:creationId xmlns:a16="http://schemas.microsoft.com/office/drawing/2014/main" id="{8E208774-8A74-408C-B884-BFE9E0819E35}"/>
                  </a:ext>
                </a:extLst>
              </p:cNvPr>
              <p:cNvSpPr>
                <a:spLocks/>
              </p:cNvSpPr>
              <p:nvPr/>
            </p:nvSpPr>
            <p:spPr bwMode="auto">
              <a:xfrm>
                <a:off x="4932618" y="792178"/>
                <a:ext cx="137" cy="45"/>
              </a:xfrm>
              <a:custGeom>
                <a:avLst/>
                <a:gdLst>
                  <a:gd name="T0" fmla="*/ 0 w 55"/>
                  <a:gd name="T1" fmla="*/ 2227585 h 17"/>
                  <a:gd name="T2" fmla="*/ 2860134 w 55"/>
                  <a:gd name="T3" fmla="*/ 1518856 h 17"/>
                  <a:gd name="T4" fmla="*/ 7807471 w 55"/>
                  <a:gd name="T5" fmla="*/ 2851250 h 17"/>
                  <a:gd name="T6" fmla="*/ 5700005 w 55"/>
                  <a:gd name="T7" fmla="*/ 4746102 h 17"/>
                  <a:gd name="T8" fmla="*/ 3825110 w 55"/>
                  <a:gd name="T9" fmla="*/ 4020501 h 17"/>
                  <a:gd name="T10" fmla="*/ 0 w 55"/>
                  <a:gd name="T11" fmla="*/ 308790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17">
                    <a:moveTo>
                      <a:pt x="0" y="7"/>
                    </a:moveTo>
                    <a:cubicBezTo>
                      <a:pt x="7" y="0"/>
                      <a:pt x="12" y="2"/>
                      <a:pt x="20" y="5"/>
                    </a:cubicBezTo>
                    <a:cubicBezTo>
                      <a:pt x="32" y="10"/>
                      <a:pt x="42" y="10"/>
                      <a:pt x="55" y="9"/>
                    </a:cubicBezTo>
                    <a:cubicBezTo>
                      <a:pt x="50" y="11"/>
                      <a:pt x="45" y="13"/>
                      <a:pt x="40" y="15"/>
                    </a:cubicBezTo>
                    <a:cubicBezTo>
                      <a:pt x="33" y="17"/>
                      <a:pt x="34" y="16"/>
                      <a:pt x="27" y="13"/>
                    </a:cubicBezTo>
                    <a:cubicBezTo>
                      <a:pt x="18" y="9"/>
                      <a:pt x="10" y="8"/>
                      <a:pt x="0"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59" name="Freeform 185">
                <a:extLst>
                  <a:ext uri="{FF2B5EF4-FFF2-40B4-BE49-F238E27FC236}">
                    <a16:creationId xmlns:a16="http://schemas.microsoft.com/office/drawing/2014/main" id="{8315A829-2C40-436F-964A-E75B6BCAC201}"/>
                  </a:ext>
                </a:extLst>
              </p:cNvPr>
              <p:cNvSpPr>
                <a:spLocks/>
              </p:cNvSpPr>
              <p:nvPr/>
            </p:nvSpPr>
            <p:spPr bwMode="auto">
              <a:xfrm>
                <a:off x="4932833" y="792338"/>
                <a:ext cx="65" cy="123"/>
              </a:xfrm>
              <a:custGeom>
                <a:avLst/>
                <a:gdLst>
                  <a:gd name="T0" fmla="*/ 0 w 26"/>
                  <a:gd name="T1" fmla="*/ 0 h 46"/>
                  <a:gd name="T2" fmla="*/ 1385550 w 26"/>
                  <a:gd name="T3" fmla="*/ 9342093 h 46"/>
                  <a:gd name="T4" fmla="*/ 3891145 w 26"/>
                  <a:gd name="T5" fmla="*/ 16442276 h 46"/>
                  <a:gd name="T6" fmla="*/ 908208 w 26"/>
                  <a:gd name="T7" fmla="*/ 9342093 h 46"/>
                  <a:gd name="T8" fmla="*/ 191220 w 26"/>
                  <a:gd name="T9" fmla="*/ 4954999 h 46"/>
                  <a:gd name="T10" fmla="*/ 0 w 2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6">
                    <a:moveTo>
                      <a:pt x="0" y="0"/>
                    </a:moveTo>
                    <a:cubicBezTo>
                      <a:pt x="1" y="9"/>
                      <a:pt x="4" y="19"/>
                      <a:pt x="9" y="26"/>
                    </a:cubicBezTo>
                    <a:cubicBezTo>
                      <a:pt x="14" y="33"/>
                      <a:pt x="23" y="38"/>
                      <a:pt x="26" y="46"/>
                    </a:cubicBezTo>
                    <a:cubicBezTo>
                      <a:pt x="15" y="43"/>
                      <a:pt x="10" y="35"/>
                      <a:pt x="6" y="26"/>
                    </a:cubicBezTo>
                    <a:cubicBezTo>
                      <a:pt x="3" y="21"/>
                      <a:pt x="2" y="19"/>
                      <a:pt x="1" y="14"/>
                    </a:cubicBezTo>
                    <a:cubicBezTo>
                      <a:pt x="1" y="9"/>
                      <a:pt x="2" y="5"/>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0" name="Freeform 186">
                <a:extLst>
                  <a:ext uri="{FF2B5EF4-FFF2-40B4-BE49-F238E27FC236}">
                    <a16:creationId xmlns:a16="http://schemas.microsoft.com/office/drawing/2014/main" id="{CACD3062-2679-4CD3-89D0-FE5BE31E5D12}"/>
                  </a:ext>
                </a:extLst>
              </p:cNvPr>
              <p:cNvSpPr>
                <a:spLocks/>
              </p:cNvSpPr>
              <p:nvPr/>
            </p:nvSpPr>
            <p:spPr bwMode="auto">
              <a:xfrm>
                <a:off x="4932363" y="792162"/>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w="7938" cap="rnd">
                <a:solidFill>
                  <a:srgbClr val="333333"/>
                </a:solidFill>
                <a:prstDash val="solid"/>
                <a:round/>
                <a:headEnd/>
                <a:tailEnd/>
              </a:ln>
            </p:spPr>
            <p:txBody>
              <a:bodyPr/>
              <a:lstStyle/>
              <a:p>
                <a:endParaRPr lang="cs-CZ"/>
              </a:p>
            </p:txBody>
          </p:sp>
          <p:sp>
            <p:nvSpPr>
              <p:cNvPr id="261" name="Freeform 187">
                <a:extLst>
                  <a:ext uri="{FF2B5EF4-FFF2-40B4-BE49-F238E27FC236}">
                    <a16:creationId xmlns:a16="http://schemas.microsoft.com/office/drawing/2014/main" id="{8483DB7F-1C7F-4D0B-BCDE-239717717151}"/>
                  </a:ext>
                </a:extLst>
              </p:cNvPr>
              <p:cNvSpPr>
                <a:spLocks/>
              </p:cNvSpPr>
              <p:nvPr/>
            </p:nvSpPr>
            <p:spPr bwMode="auto">
              <a:xfrm>
                <a:off x="4932633" y="792223"/>
                <a:ext cx="180" cy="94"/>
              </a:xfrm>
              <a:custGeom>
                <a:avLst/>
                <a:gdLst>
                  <a:gd name="T0" fmla="*/ 9536925 w 72"/>
                  <a:gd name="T1" fmla="*/ 0 h 35"/>
                  <a:gd name="T2" fmla="*/ 6154300 w 72"/>
                  <a:gd name="T3" fmla="*/ 10954916 h 35"/>
                  <a:gd name="T4" fmla="*/ 0 w 72"/>
                  <a:gd name="T5" fmla="*/ 7598678 h 35"/>
                  <a:gd name="T6" fmla="*/ 0 60000 65536"/>
                  <a:gd name="T7" fmla="*/ 0 60000 65536"/>
                  <a:gd name="T8" fmla="*/ 0 60000 65536"/>
                </a:gdLst>
                <a:ahLst/>
                <a:cxnLst>
                  <a:cxn ang="T6">
                    <a:pos x="T0" y="T1"/>
                  </a:cxn>
                  <a:cxn ang="T7">
                    <a:pos x="T2" y="T3"/>
                  </a:cxn>
                  <a:cxn ang="T8">
                    <a:pos x="T4" y="T5"/>
                  </a:cxn>
                </a:cxnLst>
                <a:rect l="0" t="0" r="r" b="b"/>
                <a:pathLst>
                  <a:path w="72" h="35">
                    <a:moveTo>
                      <a:pt x="64" y="0"/>
                    </a:moveTo>
                    <a:cubicBezTo>
                      <a:pt x="72" y="15"/>
                      <a:pt x="53" y="25"/>
                      <a:pt x="41" y="29"/>
                    </a:cubicBezTo>
                    <a:cubicBezTo>
                      <a:pt x="25" y="35"/>
                      <a:pt x="15" y="27"/>
                      <a:pt x="0" y="20"/>
                    </a:cubicBezTo>
                  </a:path>
                </a:pathLst>
              </a:custGeom>
              <a:grpFill/>
              <a:ln w="7938" cap="rnd">
                <a:solidFill>
                  <a:srgbClr val="333333"/>
                </a:solidFill>
                <a:prstDash val="solid"/>
                <a:round/>
                <a:headEnd/>
                <a:tailEnd/>
              </a:ln>
            </p:spPr>
            <p:txBody>
              <a:bodyPr/>
              <a:lstStyle/>
              <a:p>
                <a:endParaRPr lang="cs-CZ"/>
              </a:p>
            </p:txBody>
          </p:sp>
          <p:sp>
            <p:nvSpPr>
              <p:cNvPr id="262" name="Freeform 188">
                <a:extLst>
                  <a:ext uri="{FF2B5EF4-FFF2-40B4-BE49-F238E27FC236}">
                    <a16:creationId xmlns:a16="http://schemas.microsoft.com/office/drawing/2014/main" id="{7CDF67F2-E025-4BFB-9B40-D542065E9DDE}"/>
                  </a:ext>
                </a:extLst>
              </p:cNvPr>
              <p:cNvSpPr>
                <a:spLocks/>
              </p:cNvSpPr>
              <p:nvPr/>
            </p:nvSpPr>
            <p:spPr bwMode="auto">
              <a:xfrm>
                <a:off x="4932525" y="792378"/>
                <a:ext cx="105" cy="123"/>
              </a:xfrm>
              <a:custGeom>
                <a:avLst/>
                <a:gdLst>
                  <a:gd name="T0" fmla="*/ 0 w 42"/>
                  <a:gd name="T1" fmla="*/ 0 h 46"/>
                  <a:gd name="T2" fmla="*/ 2385283 w 42"/>
                  <a:gd name="T3" fmla="*/ 9342093 h 46"/>
                  <a:gd name="T4" fmla="*/ 4178050 w 42"/>
                  <a:gd name="T5" fmla="*/ 10683125 h 46"/>
                  <a:gd name="T6" fmla="*/ 6276375 w 42"/>
                  <a:gd name="T7" fmla="*/ 1644227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6">
                    <a:moveTo>
                      <a:pt x="0" y="0"/>
                    </a:moveTo>
                    <a:cubicBezTo>
                      <a:pt x="1" y="13"/>
                      <a:pt x="3" y="20"/>
                      <a:pt x="16" y="26"/>
                    </a:cubicBezTo>
                    <a:cubicBezTo>
                      <a:pt x="19" y="28"/>
                      <a:pt x="25" y="28"/>
                      <a:pt x="28" y="30"/>
                    </a:cubicBezTo>
                    <a:cubicBezTo>
                      <a:pt x="33" y="34"/>
                      <a:pt x="34" y="32"/>
                      <a:pt x="42" y="46"/>
                    </a:cubicBezTo>
                  </a:path>
                </a:pathLst>
              </a:custGeom>
              <a:grpFill/>
              <a:ln w="7938" cap="rnd">
                <a:solidFill>
                  <a:srgbClr val="333333"/>
                </a:solidFill>
                <a:prstDash val="solid"/>
                <a:round/>
                <a:headEnd/>
                <a:tailEnd/>
              </a:ln>
            </p:spPr>
            <p:txBody>
              <a:bodyPr/>
              <a:lstStyle/>
              <a:p>
                <a:endParaRPr lang="cs-CZ"/>
              </a:p>
            </p:txBody>
          </p:sp>
          <p:sp>
            <p:nvSpPr>
              <p:cNvPr id="263" name="Freeform 189">
                <a:extLst>
                  <a:ext uri="{FF2B5EF4-FFF2-40B4-BE49-F238E27FC236}">
                    <a16:creationId xmlns:a16="http://schemas.microsoft.com/office/drawing/2014/main" id="{5DFD77CC-30EB-4ECE-BCD2-02B422F5A105}"/>
                  </a:ext>
                </a:extLst>
              </p:cNvPr>
              <p:cNvSpPr>
                <a:spLocks/>
              </p:cNvSpPr>
              <p:nvPr/>
            </p:nvSpPr>
            <p:spPr bwMode="auto">
              <a:xfrm>
                <a:off x="4932853" y="792362"/>
                <a:ext cx="50" cy="69"/>
              </a:xfrm>
              <a:custGeom>
                <a:avLst/>
                <a:gdLst>
                  <a:gd name="T0" fmla="*/ 0 w 20"/>
                  <a:gd name="T1" fmla="*/ 0 h 26"/>
                  <a:gd name="T2" fmla="*/ 2987813 w 20"/>
                  <a:gd name="T3" fmla="*/ 8422005 h 26"/>
                  <a:gd name="T4" fmla="*/ 0 60000 65536"/>
                  <a:gd name="T5" fmla="*/ 0 60000 65536"/>
                </a:gdLst>
                <a:ahLst/>
                <a:cxnLst>
                  <a:cxn ang="T4">
                    <a:pos x="T0" y="T1"/>
                  </a:cxn>
                  <a:cxn ang="T5">
                    <a:pos x="T2" y="T3"/>
                  </a:cxn>
                </a:cxnLst>
                <a:rect l="0" t="0" r="r" b="b"/>
                <a:pathLst>
                  <a:path w="20" h="26">
                    <a:moveTo>
                      <a:pt x="0" y="0"/>
                    </a:moveTo>
                    <a:cubicBezTo>
                      <a:pt x="3" y="10"/>
                      <a:pt x="12" y="19"/>
                      <a:pt x="20" y="26"/>
                    </a:cubicBezTo>
                  </a:path>
                </a:pathLst>
              </a:custGeom>
              <a:grpFill/>
              <a:ln w="7938" cap="rnd">
                <a:solidFill>
                  <a:srgbClr val="333333"/>
                </a:solidFill>
                <a:prstDash val="solid"/>
                <a:round/>
                <a:headEnd/>
                <a:tailEnd/>
              </a:ln>
            </p:spPr>
            <p:txBody>
              <a:bodyPr/>
              <a:lstStyle/>
              <a:p>
                <a:endParaRPr lang="cs-CZ"/>
              </a:p>
            </p:txBody>
          </p:sp>
          <p:sp>
            <p:nvSpPr>
              <p:cNvPr id="264" name="Freeform 190">
                <a:extLst>
                  <a:ext uri="{FF2B5EF4-FFF2-40B4-BE49-F238E27FC236}">
                    <a16:creationId xmlns:a16="http://schemas.microsoft.com/office/drawing/2014/main" id="{9198F355-3138-4CF1-B19D-79EC12CC2577}"/>
                  </a:ext>
                </a:extLst>
              </p:cNvPr>
              <p:cNvSpPr>
                <a:spLocks/>
              </p:cNvSpPr>
              <p:nvPr/>
            </p:nvSpPr>
            <p:spPr bwMode="auto">
              <a:xfrm>
                <a:off x="4932723" y="792485"/>
                <a:ext cx="42" cy="45"/>
              </a:xfrm>
              <a:custGeom>
                <a:avLst/>
                <a:gdLst>
                  <a:gd name="T0" fmla="*/ 2177594 w 17"/>
                  <a:gd name="T1" fmla="*/ 573790 h 17"/>
                  <a:gd name="T2" fmla="*/ 0 w 17"/>
                  <a:gd name="T3" fmla="*/ 5322603 h 17"/>
                  <a:gd name="T4" fmla="*/ 0 60000 65536"/>
                  <a:gd name="T5" fmla="*/ 0 60000 65536"/>
                </a:gdLst>
                <a:ahLst/>
                <a:cxnLst>
                  <a:cxn ang="T4">
                    <a:pos x="T0" y="T1"/>
                  </a:cxn>
                  <a:cxn ang="T5">
                    <a:pos x="T2" y="T3"/>
                  </a:cxn>
                </a:cxnLst>
                <a:rect l="0" t="0" r="r" b="b"/>
                <a:pathLst>
                  <a:path w="17" h="17">
                    <a:moveTo>
                      <a:pt x="17" y="2"/>
                    </a:moveTo>
                    <a:cubicBezTo>
                      <a:pt x="11" y="0"/>
                      <a:pt x="7" y="15"/>
                      <a:pt x="0" y="17"/>
                    </a:cubicBezTo>
                  </a:path>
                </a:pathLst>
              </a:custGeom>
              <a:grpFill/>
              <a:ln w="7938" cap="rnd">
                <a:solidFill>
                  <a:srgbClr val="333333"/>
                </a:solidFill>
                <a:prstDash val="solid"/>
                <a:round/>
                <a:headEnd/>
                <a:tailEnd/>
              </a:ln>
            </p:spPr>
            <p:txBody>
              <a:bodyPr/>
              <a:lstStyle/>
              <a:p>
                <a:endParaRPr lang="cs-CZ"/>
              </a:p>
            </p:txBody>
          </p:sp>
          <p:sp>
            <p:nvSpPr>
              <p:cNvPr id="265" name="Freeform 191">
                <a:extLst>
                  <a:ext uri="{FF2B5EF4-FFF2-40B4-BE49-F238E27FC236}">
                    <a16:creationId xmlns:a16="http://schemas.microsoft.com/office/drawing/2014/main" id="{72FC498B-4094-4ACA-9C21-811BD2667B88}"/>
                  </a:ext>
                </a:extLst>
              </p:cNvPr>
              <p:cNvSpPr>
                <a:spLocks/>
              </p:cNvSpPr>
              <p:nvPr/>
            </p:nvSpPr>
            <p:spPr bwMode="auto">
              <a:xfrm>
                <a:off x="4932460" y="792399"/>
                <a:ext cx="33" cy="8"/>
              </a:xfrm>
              <a:custGeom>
                <a:avLst/>
                <a:gdLst>
                  <a:gd name="T0" fmla="*/ 0 w 13"/>
                  <a:gd name="T1" fmla="*/ 0 h 3"/>
                  <a:gd name="T2" fmla="*/ 2367143 w 13"/>
                  <a:gd name="T3" fmla="*/ 1015560 h 3"/>
                  <a:gd name="T4" fmla="*/ 0 60000 65536"/>
                  <a:gd name="T5" fmla="*/ 0 60000 65536"/>
                </a:gdLst>
                <a:ahLst/>
                <a:cxnLst>
                  <a:cxn ang="T4">
                    <a:pos x="T0" y="T1"/>
                  </a:cxn>
                  <a:cxn ang="T5">
                    <a:pos x="T2" y="T3"/>
                  </a:cxn>
                </a:cxnLst>
                <a:rect l="0" t="0" r="r" b="b"/>
                <a:pathLst>
                  <a:path w="13" h="3">
                    <a:moveTo>
                      <a:pt x="0" y="0"/>
                    </a:moveTo>
                    <a:cubicBezTo>
                      <a:pt x="4" y="2"/>
                      <a:pt x="9" y="1"/>
                      <a:pt x="13" y="3"/>
                    </a:cubicBezTo>
                  </a:path>
                </a:pathLst>
              </a:custGeom>
              <a:grpFill/>
              <a:ln w="7938" cap="rnd">
                <a:solidFill>
                  <a:srgbClr val="333333"/>
                </a:solidFill>
                <a:prstDash val="solid"/>
                <a:round/>
                <a:headEnd/>
                <a:tailEnd/>
              </a:ln>
            </p:spPr>
            <p:txBody>
              <a:bodyPr/>
              <a:lstStyle/>
              <a:p>
                <a:endParaRPr lang="cs-CZ"/>
              </a:p>
            </p:txBody>
          </p:sp>
        </p:grpSp>
        <p:grpSp>
          <p:nvGrpSpPr>
            <p:cNvPr id="31" name="Group 222">
              <a:extLst>
                <a:ext uri="{FF2B5EF4-FFF2-40B4-BE49-F238E27FC236}">
                  <a16:creationId xmlns:a16="http://schemas.microsoft.com/office/drawing/2014/main" id="{233B90F9-236F-4D88-A010-F58EAA228D64}"/>
                </a:ext>
              </a:extLst>
            </p:cNvPr>
            <p:cNvGrpSpPr>
              <a:grpSpLocks/>
            </p:cNvGrpSpPr>
            <p:nvPr/>
          </p:nvGrpSpPr>
          <p:grpSpPr bwMode="auto">
            <a:xfrm>
              <a:off x="3436299" y="1184394"/>
              <a:ext cx="145720" cy="244285"/>
              <a:chOff x="4957763" y="1287462"/>
              <a:chExt cx="360" cy="576"/>
            </a:xfrm>
            <a:solidFill>
              <a:schemeClr val="bg1">
                <a:lumMod val="75000"/>
              </a:schemeClr>
            </a:solidFill>
          </p:grpSpPr>
          <p:sp>
            <p:nvSpPr>
              <p:cNvPr id="223" name="Freeform 223">
                <a:extLst>
                  <a:ext uri="{FF2B5EF4-FFF2-40B4-BE49-F238E27FC236}">
                    <a16:creationId xmlns:a16="http://schemas.microsoft.com/office/drawing/2014/main" id="{64023943-91E1-4451-A1F8-C82D926D4735}"/>
                  </a:ext>
                </a:extLst>
              </p:cNvPr>
              <p:cNvSpPr>
                <a:spLocks/>
              </p:cNvSpPr>
              <p:nvPr/>
            </p:nvSpPr>
            <p:spPr bwMode="auto">
              <a:xfrm>
                <a:off x="4957763" y="1287462"/>
                <a:ext cx="360" cy="568"/>
              </a:xfrm>
              <a:custGeom>
                <a:avLst/>
                <a:gdLst>
                  <a:gd name="T0" fmla="*/ 11330083 w 144"/>
                  <a:gd name="T1" fmla="*/ 14491285 h 213"/>
                  <a:gd name="T2" fmla="*/ 15213208 w 144"/>
                  <a:gd name="T3" fmla="*/ 12417195 h 213"/>
                  <a:gd name="T4" fmla="*/ 20458988 w 144"/>
                  <a:gd name="T5" fmla="*/ 13820963 h 213"/>
                  <a:gd name="T6" fmla="*/ 20268563 w 144"/>
                  <a:gd name="T7" fmla="*/ 25223416 h 213"/>
                  <a:gd name="T8" fmla="*/ 18483408 w 144"/>
                  <a:gd name="T9" fmla="*/ 32055603 h 213"/>
                  <a:gd name="T10" fmla="*/ 18788595 w 144"/>
                  <a:gd name="T11" fmla="*/ 41752099 h 213"/>
                  <a:gd name="T12" fmla="*/ 16098175 w 144"/>
                  <a:gd name="T13" fmla="*/ 50679715 h 213"/>
                  <a:gd name="T14" fmla="*/ 14190750 w 144"/>
                  <a:gd name="T15" fmla="*/ 58335779 h 213"/>
                  <a:gd name="T16" fmla="*/ 12829613 w 144"/>
                  <a:gd name="T17" fmla="*/ 69970205 h 213"/>
                  <a:gd name="T18" fmla="*/ 8946613 w 144"/>
                  <a:gd name="T19" fmla="*/ 70351019 h 213"/>
                  <a:gd name="T20" fmla="*/ 5849145 w 144"/>
                  <a:gd name="T21" fmla="*/ 62700565 h 213"/>
                  <a:gd name="T22" fmla="*/ 2987813 w 144"/>
                  <a:gd name="T23" fmla="*/ 60662067 h 213"/>
                  <a:gd name="T24" fmla="*/ 3578645 w 144"/>
                  <a:gd name="T25" fmla="*/ 54463808 h 213"/>
                  <a:gd name="T26" fmla="*/ 2098438 w 144"/>
                  <a:gd name="T27" fmla="*/ 51735573 h 213"/>
                  <a:gd name="T28" fmla="*/ 1671220 w 144"/>
                  <a:gd name="T29" fmla="*/ 41752099 h 213"/>
                  <a:gd name="T30" fmla="*/ 478050 w 144"/>
                  <a:gd name="T31" fmla="*/ 37878195 h 213"/>
                  <a:gd name="T32" fmla="*/ 478050 w 144"/>
                  <a:gd name="T33" fmla="*/ 29327360 h 213"/>
                  <a:gd name="T34" fmla="*/ 2987813 w 144"/>
                  <a:gd name="T35" fmla="*/ 21329293 h 213"/>
                  <a:gd name="T36" fmla="*/ 3769063 w 144"/>
                  <a:gd name="T37" fmla="*/ 6839864 h 213"/>
                  <a:gd name="T38" fmla="*/ 7946800 w 144"/>
                  <a:gd name="T39" fmla="*/ 7617707 h 213"/>
                  <a:gd name="T40" fmla="*/ 8824533 w 144"/>
                  <a:gd name="T41" fmla="*/ 14107627 h 213"/>
                  <a:gd name="T42" fmla="*/ 11330083 w 144"/>
                  <a:gd name="T43" fmla="*/ 14491285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213">
                    <a:moveTo>
                      <a:pt x="76" y="42"/>
                    </a:moveTo>
                    <a:cubicBezTo>
                      <a:pt x="92" y="52"/>
                      <a:pt x="89" y="53"/>
                      <a:pt x="102" y="36"/>
                    </a:cubicBezTo>
                    <a:cubicBezTo>
                      <a:pt x="113" y="23"/>
                      <a:pt x="128" y="23"/>
                      <a:pt x="137" y="40"/>
                    </a:cubicBezTo>
                    <a:cubicBezTo>
                      <a:pt x="143" y="50"/>
                      <a:pt x="144" y="63"/>
                      <a:pt x="136" y="73"/>
                    </a:cubicBezTo>
                    <a:cubicBezTo>
                      <a:pt x="128" y="82"/>
                      <a:pt x="117" y="75"/>
                      <a:pt x="124" y="93"/>
                    </a:cubicBezTo>
                    <a:cubicBezTo>
                      <a:pt x="128" y="103"/>
                      <a:pt x="136" y="109"/>
                      <a:pt x="126" y="121"/>
                    </a:cubicBezTo>
                    <a:cubicBezTo>
                      <a:pt x="116" y="132"/>
                      <a:pt x="111" y="125"/>
                      <a:pt x="108" y="147"/>
                    </a:cubicBezTo>
                    <a:cubicBezTo>
                      <a:pt x="106" y="167"/>
                      <a:pt x="106" y="160"/>
                      <a:pt x="95" y="169"/>
                    </a:cubicBezTo>
                    <a:cubicBezTo>
                      <a:pt x="84" y="178"/>
                      <a:pt x="93" y="191"/>
                      <a:pt x="86" y="203"/>
                    </a:cubicBezTo>
                    <a:cubicBezTo>
                      <a:pt x="81" y="213"/>
                      <a:pt x="67" y="210"/>
                      <a:pt x="60" y="204"/>
                    </a:cubicBezTo>
                    <a:cubicBezTo>
                      <a:pt x="51" y="196"/>
                      <a:pt x="51" y="183"/>
                      <a:pt x="39" y="182"/>
                    </a:cubicBezTo>
                    <a:cubicBezTo>
                      <a:pt x="33" y="181"/>
                      <a:pt x="22" y="190"/>
                      <a:pt x="20" y="176"/>
                    </a:cubicBezTo>
                    <a:cubicBezTo>
                      <a:pt x="19" y="170"/>
                      <a:pt x="24" y="164"/>
                      <a:pt x="24" y="158"/>
                    </a:cubicBezTo>
                    <a:cubicBezTo>
                      <a:pt x="22" y="147"/>
                      <a:pt x="19" y="155"/>
                      <a:pt x="14" y="150"/>
                    </a:cubicBezTo>
                    <a:cubicBezTo>
                      <a:pt x="6" y="140"/>
                      <a:pt x="15" y="135"/>
                      <a:pt x="11" y="121"/>
                    </a:cubicBezTo>
                    <a:cubicBezTo>
                      <a:pt x="10" y="115"/>
                      <a:pt x="5" y="115"/>
                      <a:pt x="3" y="110"/>
                    </a:cubicBezTo>
                    <a:cubicBezTo>
                      <a:pt x="0" y="104"/>
                      <a:pt x="1" y="92"/>
                      <a:pt x="3" y="85"/>
                    </a:cubicBezTo>
                    <a:cubicBezTo>
                      <a:pt x="7" y="72"/>
                      <a:pt x="15" y="72"/>
                      <a:pt x="20" y="62"/>
                    </a:cubicBezTo>
                    <a:cubicBezTo>
                      <a:pt x="24" y="51"/>
                      <a:pt x="20" y="32"/>
                      <a:pt x="25" y="20"/>
                    </a:cubicBezTo>
                    <a:cubicBezTo>
                      <a:pt x="32" y="0"/>
                      <a:pt x="48" y="3"/>
                      <a:pt x="53" y="22"/>
                    </a:cubicBezTo>
                    <a:cubicBezTo>
                      <a:pt x="56" y="30"/>
                      <a:pt x="54" y="33"/>
                      <a:pt x="59" y="41"/>
                    </a:cubicBezTo>
                    <a:cubicBezTo>
                      <a:pt x="64" y="48"/>
                      <a:pt x="69" y="39"/>
                      <a:pt x="7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4" name="Freeform 224">
                <a:extLst>
                  <a:ext uri="{FF2B5EF4-FFF2-40B4-BE49-F238E27FC236}">
                    <a16:creationId xmlns:a16="http://schemas.microsoft.com/office/drawing/2014/main" id="{06C1B63B-C480-41B0-BBA4-F7208F4D9AA3}"/>
                  </a:ext>
                </a:extLst>
              </p:cNvPr>
              <p:cNvSpPr>
                <a:spLocks/>
              </p:cNvSpPr>
              <p:nvPr/>
            </p:nvSpPr>
            <p:spPr bwMode="auto">
              <a:xfrm>
                <a:off x="4958028" y="1287544"/>
                <a:ext cx="87" cy="160"/>
              </a:xfrm>
              <a:custGeom>
                <a:avLst/>
                <a:gdLst>
                  <a:gd name="T0" fmla="*/ 3072395 w 35"/>
                  <a:gd name="T1" fmla="*/ 2094328 h 60"/>
                  <a:gd name="T2" fmla="*/ 4159632 w 35"/>
                  <a:gd name="T3" fmla="*/ 12798691 h 60"/>
                  <a:gd name="T4" fmla="*/ 2619269 w 35"/>
                  <a:gd name="T5" fmla="*/ 15130568 h 60"/>
                  <a:gd name="T6" fmla="*/ 0 w 35"/>
                  <a:gd name="T7" fmla="*/ 20709773 h 60"/>
                  <a:gd name="T8" fmla="*/ 1387210 w 35"/>
                  <a:gd name="T9" fmla="*/ 13820963 h 60"/>
                  <a:gd name="T10" fmla="*/ 2892007 w 35"/>
                  <a:gd name="T11" fmla="*/ 6839864 h 60"/>
                  <a:gd name="T12" fmla="*/ 1945591 w 35"/>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60">
                    <a:moveTo>
                      <a:pt x="22" y="6"/>
                    </a:moveTo>
                    <a:cubicBezTo>
                      <a:pt x="32" y="8"/>
                      <a:pt x="35" y="30"/>
                      <a:pt x="30" y="37"/>
                    </a:cubicBezTo>
                    <a:cubicBezTo>
                      <a:pt x="27" y="40"/>
                      <a:pt x="23" y="42"/>
                      <a:pt x="19" y="44"/>
                    </a:cubicBezTo>
                    <a:cubicBezTo>
                      <a:pt x="11" y="49"/>
                      <a:pt x="6" y="53"/>
                      <a:pt x="0" y="60"/>
                    </a:cubicBezTo>
                    <a:cubicBezTo>
                      <a:pt x="3" y="54"/>
                      <a:pt x="6" y="45"/>
                      <a:pt x="10" y="40"/>
                    </a:cubicBezTo>
                    <a:cubicBezTo>
                      <a:pt x="15" y="33"/>
                      <a:pt x="21" y="29"/>
                      <a:pt x="21" y="20"/>
                    </a:cubicBezTo>
                    <a:cubicBezTo>
                      <a:pt x="22" y="10"/>
                      <a:pt x="19"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 name="Freeform 225">
                <a:extLst>
                  <a:ext uri="{FF2B5EF4-FFF2-40B4-BE49-F238E27FC236}">
                    <a16:creationId xmlns:a16="http://schemas.microsoft.com/office/drawing/2014/main" id="{B77404E0-F374-434B-9836-461DF170D72F}"/>
                  </a:ext>
                </a:extLst>
              </p:cNvPr>
              <p:cNvSpPr>
                <a:spLocks/>
              </p:cNvSpPr>
              <p:nvPr/>
            </p:nvSpPr>
            <p:spPr bwMode="auto">
              <a:xfrm>
                <a:off x="4957998" y="1287699"/>
                <a:ext cx="82" cy="208"/>
              </a:xfrm>
              <a:custGeom>
                <a:avLst/>
                <a:gdLst>
                  <a:gd name="T0" fmla="*/ 3614689 w 33"/>
                  <a:gd name="T1" fmla="*/ 380835 h 78"/>
                  <a:gd name="T2" fmla="*/ 4434451 w 33"/>
                  <a:gd name="T3" fmla="*/ 7221760 h 78"/>
                  <a:gd name="T4" fmla="*/ 2763082 w 33"/>
                  <a:gd name="T5" fmla="*/ 12020851 h 78"/>
                  <a:gd name="T6" fmla="*/ 0 w 33"/>
                  <a:gd name="T7" fmla="*/ 26913848 h 78"/>
                  <a:gd name="T8" fmla="*/ 671560 w 33"/>
                  <a:gd name="T9" fmla="*/ 20313885 h 78"/>
                  <a:gd name="T10" fmla="*/ 1383872 w 33"/>
                  <a:gd name="T11" fmla="*/ 12417195 h 78"/>
                  <a:gd name="T12" fmla="*/ 3052172 w 33"/>
                  <a:gd name="T13" fmla="*/ 3731093 h 78"/>
                  <a:gd name="T14" fmla="*/ 3614689 w 33"/>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78">
                    <a:moveTo>
                      <a:pt x="26" y="1"/>
                    </a:moveTo>
                    <a:cubicBezTo>
                      <a:pt x="25" y="8"/>
                      <a:pt x="33" y="13"/>
                      <a:pt x="32" y="21"/>
                    </a:cubicBezTo>
                    <a:cubicBezTo>
                      <a:pt x="31" y="29"/>
                      <a:pt x="26" y="30"/>
                      <a:pt x="20" y="35"/>
                    </a:cubicBezTo>
                    <a:cubicBezTo>
                      <a:pt x="8" y="46"/>
                      <a:pt x="13" y="66"/>
                      <a:pt x="0" y="78"/>
                    </a:cubicBezTo>
                    <a:cubicBezTo>
                      <a:pt x="5" y="72"/>
                      <a:pt x="6" y="67"/>
                      <a:pt x="5" y="59"/>
                    </a:cubicBezTo>
                    <a:cubicBezTo>
                      <a:pt x="3" y="50"/>
                      <a:pt x="4" y="44"/>
                      <a:pt x="10" y="36"/>
                    </a:cubicBezTo>
                    <a:cubicBezTo>
                      <a:pt x="18" y="28"/>
                      <a:pt x="19" y="22"/>
                      <a:pt x="22" y="11"/>
                    </a:cubicBezTo>
                    <a:cubicBezTo>
                      <a:pt x="22" y="6"/>
                      <a:pt x="23" y="3"/>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 name="Freeform 226">
                <a:extLst>
                  <a:ext uri="{FF2B5EF4-FFF2-40B4-BE49-F238E27FC236}">
                    <a16:creationId xmlns:a16="http://schemas.microsoft.com/office/drawing/2014/main" id="{06D14972-931A-4E1F-AE40-8F5834AEBCD1}"/>
                  </a:ext>
                </a:extLst>
              </p:cNvPr>
              <p:cNvSpPr>
                <a:spLocks/>
              </p:cNvSpPr>
              <p:nvPr/>
            </p:nvSpPr>
            <p:spPr bwMode="auto">
              <a:xfrm>
                <a:off x="4957918" y="1287891"/>
                <a:ext cx="70" cy="123"/>
              </a:xfrm>
              <a:custGeom>
                <a:avLst/>
                <a:gdLst>
                  <a:gd name="T0" fmla="*/ 4178050 w 28"/>
                  <a:gd name="T1" fmla="*/ 655710 h 46"/>
                  <a:gd name="T2" fmla="*/ 3463875 w 28"/>
                  <a:gd name="T3" fmla="*/ 6386705 h 46"/>
                  <a:gd name="T4" fmla="*/ 2987813 w 28"/>
                  <a:gd name="T5" fmla="*/ 13638093 h 46"/>
                  <a:gd name="T6" fmla="*/ 0 w 28"/>
                  <a:gd name="T7" fmla="*/ 12835884 h 46"/>
                  <a:gd name="T8" fmla="*/ 2385283 w 28"/>
                  <a:gd name="T9" fmla="*/ 8539829 h 46"/>
                  <a:gd name="T10" fmla="*/ 2987813 w 28"/>
                  <a:gd name="T11" fmla="*/ 2153123 h 46"/>
                  <a:gd name="T12" fmla="*/ 4055988 w 28"/>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6">
                    <a:moveTo>
                      <a:pt x="28" y="2"/>
                    </a:moveTo>
                    <a:cubicBezTo>
                      <a:pt x="25" y="8"/>
                      <a:pt x="24" y="12"/>
                      <a:pt x="23" y="18"/>
                    </a:cubicBezTo>
                    <a:cubicBezTo>
                      <a:pt x="22" y="24"/>
                      <a:pt x="23" y="32"/>
                      <a:pt x="20" y="38"/>
                    </a:cubicBezTo>
                    <a:cubicBezTo>
                      <a:pt x="15" y="46"/>
                      <a:pt x="3" y="45"/>
                      <a:pt x="0" y="36"/>
                    </a:cubicBezTo>
                    <a:cubicBezTo>
                      <a:pt x="8" y="45"/>
                      <a:pt x="15" y="30"/>
                      <a:pt x="16" y="24"/>
                    </a:cubicBezTo>
                    <a:cubicBezTo>
                      <a:pt x="17" y="17"/>
                      <a:pt x="15" y="12"/>
                      <a:pt x="20" y="6"/>
                    </a:cubicBezTo>
                    <a:cubicBezTo>
                      <a:pt x="22" y="4"/>
                      <a:pt x="26" y="4"/>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7" name="Freeform 227">
                <a:extLst>
                  <a:ext uri="{FF2B5EF4-FFF2-40B4-BE49-F238E27FC236}">
                    <a16:creationId xmlns:a16="http://schemas.microsoft.com/office/drawing/2014/main" id="{42EF006D-2B88-40E1-92FF-21734450BDB7}"/>
                  </a:ext>
                </a:extLst>
              </p:cNvPr>
              <p:cNvSpPr>
                <a:spLocks/>
              </p:cNvSpPr>
              <p:nvPr/>
            </p:nvSpPr>
            <p:spPr bwMode="auto">
              <a:xfrm>
                <a:off x="4957890" y="1287803"/>
                <a:ext cx="75" cy="77"/>
              </a:xfrm>
              <a:custGeom>
                <a:avLst/>
                <a:gdLst>
                  <a:gd name="T0" fmla="*/ 1195125 w 30"/>
                  <a:gd name="T1" fmla="*/ 5503910 h 29"/>
                  <a:gd name="T2" fmla="*/ 4055988 w 30"/>
                  <a:gd name="T3" fmla="*/ 0 h 29"/>
                  <a:gd name="T4" fmla="*/ 2987813 w 30"/>
                  <a:gd name="T5" fmla="*/ 8099720 h 29"/>
                  <a:gd name="T6" fmla="*/ 0 w 30"/>
                  <a:gd name="T7" fmla="*/ 651454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9">
                    <a:moveTo>
                      <a:pt x="8" y="17"/>
                    </a:moveTo>
                    <a:cubicBezTo>
                      <a:pt x="18" y="14"/>
                      <a:pt x="24" y="10"/>
                      <a:pt x="27" y="0"/>
                    </a:cubicBezTo>
                    <a:cubicBezTo>
                      <a:pt x="22" y="8"/>
                      <a:pt x="30" y="18"/>
                      <a:pt x="20" y="25"/>
                    </a:cubicBezTo>
                    <a:cubicBezTo>
                      <a:pt x="14" y="29"/>
                      <a:pt x="5" y="24"/>
                      <a:pt x="0"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8" name="Freeform 228">
                <a:extLst>
                  <a:ext uri="{FF2B5EF4-FFF2-40B4-BE49-F238E27FC236}">
                    <a16:creationId xmlns:a16="http://schemas.microsoft.com/office/drawing/2014/main" id="{B6E78156-D4C6-4BC1-ADCB-E98CB1F6F8B4}"/>
                  </a:ext>
                </a:extLst>
              </p:cNvPr>
              <p:cNvSpPr>
                <a:spLocks/>
              </p:cNvSpPr>
              <p:nvPr/>
            </p:nvSpPr>
            <p:spPr bwMode="auto">
              <a:xfrm>
                <a:off x="4957838" y="1287481"/>
                <a:ext cx="97" cy="135"/>
              </a:xfrm>
              <a:custGeom>
                <a:avLst/>
                <a:gdLst>
                  <a:gd name="T0" fmla="*/ 1121584 w 39"/>
                  <a:gd name="T1" fmla="*/ 1301458 h 51"/>
                  <a:gd name="T2" fmla="*/ 5426648 w 39"/>
                  <a:gd name="T3" fmla="*/ 12919963 h 51"/>
                  <a:gd name="T4" fmla="*/ 2076581 w 39"/>
                  <a:gd name="T5" fmla="*/ 6624064 h 51"/>
                  <a:gd name="T6" fmla="*/ 0 w 39"/>
                  <a:gd name="T7" fmla="*/ 4377285 h 51"/>
                  <a:gd name="T8" fmla="*/ 1121584 w 39"/>
                  <a:gd name="T9" fmla="*/ 1301458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51">
                    <a:moveTo>
                      <a:pt x="8" y="4"/>
                    </a:moveTo>
                    <a:cubicBezTo>
                      <a:pt x="26" y="0"/>
                      <a:pt x="17" y="48"/>
                      <a:pt x="39" y="41"/>
                    </a:cubicBezTo>
                    <a:cubicBezTo>
                      <a:pt x="24" y="51"/>
                      <a:pt x="19" y="31"/>
                      <a:pt x="15" y="21"/>
                    </a:cubicBezTo>
                    <a:cubicBezTo>
                      <a:pt x="13" y="16"/>
                      <a:pt x="5" y="3"/>
                      <a:pt x="0" y="14"/>
                    </a:cubicBezTo>
                    <a:cubicBezTo>
                      <a:pt x="2" y="10"/>
                      <a:pt x="4" y="6"/>
                      <a:pt x="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9" name="Freeform 229">
                <a:extLst>
                  <a:ext uri="{FF2B5EF4-FFF2-40B4-BE49-F238E27FC236}">
                    <a16:creationId xmlns:a16="http://schemas.microsoft.com/office/drawing/2014/main" id="{19997A02-B4FC-4488-A950-144FE7732B76}"/>
                  </a:ext>
                </a:extLst>
              </p:cNvPr>
              <p:cNvSpPr>
                <a:spLocks/>
              </p:cNvSpPr>
              <p:nvPr/>
            </p:nvSpPr>
            <p:spPr bwMode="auto">
              <a:xfrm>
                <a:off x="4957768" y="1287640"/>
                <a:ext cx="40" cy="83"/>
              </a:xfrm>
              <a:custGeom>
                <a:avLst/>
                <a:gdLst>
                  <a:gd name="T0" fmla="*/ 2385283 w 16"/>
                  <a:gd name="T1" fmla="*/ 0 h 31"/>
                  <a:gd name="T2" fmla="*/ 908208 w 16"/>
                  <a:gd name="T3" fmla="*/ 11241946 h 31"/>
                  <a:gd name="T4" fmla="*/ 1983720 w 16"/>
                  <a:gd name="T5" fmla="*/ 5415879 h 31"/>
                  <a:gd name="T6" fmla="*/ 2385283 w 1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1">
                    <a:moveTo>
                      <a:pt x="16" y="0"/>
                    </a:moveTo>
                    <a:cubicBezTo>
                      <a:pt x="11" y="8"/>
                      <a:pt x="0" y="21"/>
                      <a:pt x="6" y="31"/>
                    </a:cubicBezTo>
                    <a:cubicBezTo>
                      <a:pt x="6" y="22"/>
                      <a:pt x="9" y="21"/>
                      <a:pt x="13" y="15"/>
                    </a:cubicBezTo>
                    <a:cubicBezTo>
                      <a:pt x="15" y="10"/>
                      <a:pt x="15" y="5"/>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0" name="Freeform 230">
                <a:extLst>
                  <a:ext uri="{FF2B5EF4-FFF2-40B4-BE49-F238E27FC236}">
                    <a16:creationId xmlns:a16="http://schemas.microsoft.com/office/drawing/2014/main" id="{B281E495-45AF-4DA1-A25F-0C013D5EBCBE}"/>
                  </a:ext>
                </a:extLst>
              </p:cNvPr>
              <p:cNvSpPr>
                <a:spLocks/>
              </p:cNvSpPr>
              <p:nvPr/>
            </p:nvSpPr>
            <p:spPr bwMode="auto">
              <a:xfrm>
                <a:off x="4957815" y="1287883"/>
                <a:ext cx="38" cy="64"/>
              </a:xfrm>
              <a:custGeom>
                <a:avLst/>
                <a:gdLst>
                  <a:gd name="T0" fmla="*/ 554592 w 15"/>
                  <a:gd name="T1" fmla="*/ 0 h 24"/>
                  <a:gd name="T2" fmla="*/ 2648342 w 15"/>
                  <a:gd name="T3" fmla="*/ 6839864 h 24"/>
                  <a:gd name="T4" fmla="*/ 554592 w 15"/>
                  <a:gd name="T5" fmla="*/ 8292579 h 24"/>
                  <a:gd name="T6" fmla="*/ 916221 w 15"/>
                  <a:gd name="T7" fmla="*/ 169043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4">
                    <a:moveTo>
                      <a:pt x="3" y="0"/>
                    </a:moveTo>
                    <a:cubicBezTo>
                      <a:pt x="6" y="8"/>
                      <a:pt x="9" y="16"/>
                      <a:pt x="15" y="20"/>
                    </a:cubicBezTo>
                    <a:cubicBezTo>
                      <a:pt x="13" y="24"/>
                      <a:pt x="7" y="22"/>
                      <a:pt x="3" y="24"/>
                    </a:cubicBezTo>
                    <a:cubicBezTo>
                      <a:pt x="3" y="18"/>
                      <a:pt x="0" y="10"/>
                      <a:pt x="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1" name="Freeform 231">
                <a:extLst>
                  <a:ext uri="{FF2B5EF4-FFF2-40B4-BE49-F238E27FC236}">
                    <a16:creationId xmlns:a16="http://schemas.microsoft.com/office/drawing/2014/main" id="{B48114FE-9D41-47CF-9E3B-26689D9BFECE}"/>
                  </a:ext>
                </a:extLst>
              </p:cNvPr>
              <p:cNvSpPr>
                <a:spLocks/>
              </p:cNvSpPr>
              <p:nvPr/>
            </p:nvSpPr>
            <p:spPr bwMode="auto">
              <a:xfrm>
                <a:off x="4957863" y="1287907"/>
                <a:ext cx="87" cy="93"/>
              </a:xfrm>
              <a:custGeom>
                <a:avLst/>
                <a:gdLst>
                  <a:gd name="T0" fmla="*/ 270833 w 35"/>
                  <a:gd name="T1" fmla="*/ 3354457 h 35"/>
                  <a:gd name="T2" fmla="*/ 2619269 w 35"/>
                  <a:gd name="T3" fmla="*/ 8160540 h 35"/>
                  <a:gd name="T4" fmla="*/ 4836183 w 35"/>
                  <a:gd name="T5" fmla="*/ 11140146 h 35"/>
                  <a:gd name="T6" fmla="*/ 2503708 w 35"/>
                  <a:gd name="T7" fmla="*/ 983783 h 35"/>
                  <a:gd name="T8" fmla="*/ 0 w 35"/>
                  <a:gd name="T9" fmla="*/ 335445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2" y="10"/>
                    </a:moveTo>
                    <a:cubicBezTo>
                      <a:pt x="13" y="5"/>
                      <a:pt x="14" y="20"/>
                      <a:pt x="19" y="25"/>
                    </a:cubicBezTo>
                    <a:cubicBezTo>
                      <a:pt x="20" y="33"/>
                      <a:pt x="28" y="35"/>
                      <a:pt x="35" y="34"/>
                    </a:cubicBezTo>
                    <a:cubicBezTo>
                      <a:pt x="19" y="32"/>
                      <a:pt x="28" y="9"/>
                      <a:pt x="18" y="3"/>
                    </a:cubicBezTo>
                    <a:cubicBezTo>
                      <a:pt x="12" y="0"/>
                      <a:pt x="2" y="4"/>
                      <a:pt x="0"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2" name="Freeform 232">
                <a:extLst>
                  <a:ext uri="{FF2B5EF4-FFF2-40B4-BE49-F238E27FC236}">
                    <a16:creationId xmlns:a16="http://schemas.microsoft.com/office/drawing/2014/main" id="{EA0E603B-7ACB-403B-A30B-56388518C594}"/>
                  </a:ext>
                </a:extLst>
              </p:cNvPr>
              <p:cNvSpPr>
                <a:spLocks/>
              </p:cNvSpPr>
              <p:nvPr/>
            </p:nvSpPr>
            <p:spPr bwMode="auto">
              <a:xfrm>
                <a:off x="4957873" y="1287640"/>
                <a:ext cx="102" cy="88"/>
              </a:xfrm>
              <a:custGeom>
                <a:avLst/>
                <a:gdLst>
                  <a:gd name="T0" fmla="*/ 2259594 w 41"/>
                  <a:gd name="T1" fmla="*/ 1399160 h 33"/>
                  <a:gd name="T2" fmla="*/ 4040817 w 41"/>
                  <a:gd name="T3" fmla="*/ 6198251 h 33"/>
                  <a:gd name="T4" fmla="*/ 5738831 w 41"/>
                  <a:gd name="T5" fmla="*/ 11402296 h 33"/>
                  <a:gd name="T6" fmla="*/ 5059359 w 41"/>
                  <a:gd name="T7" fmla="*/ 5584875 h 33"/>
                  <a:gd name="T8" fmla="*/ 3095842 w 41"/>
                  <a:gd name="T9" fmla="*/ 1690432 h 33"/>
                  <a:gd name="T10" fmla="*/ 1697524 w 41"/>
                  <a:gd name="T11" fmla="*/ 380835 h 33"/>
                  <a:gd name="T12" fmla="*/ 110247 w 41"/>
                  <a:gd name="T13" fmla="*/ 2708160 h 33"/>
                  <a:gd name="T14" fmla="*/ 0 w 41"/>
                  <a:gd name="T15" fmla="*/ 2094328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33">
                    <a:moveTo>
                      <a:pt x="16" y="4"/>
                    </a:moveTo>
                    <a:cubicBezTo>
                      <a:pt x="24" y="7"/>
                      <a:pt x="25" y="13"/>
                      <a:pt x="29" y="18"/>
                    </a:cubicBezTo>
                    <a:cubicBezTo>
                      <a:pt x="33" y="24"/>
                      <a:pt x="38" y="27"/>
                      <a:pt x="41" y="33"/>
                    </a:cubicBezTo>
                    <a:cubicBezTo>
                      <a:pt x="40" y="28"/>
                      <a:pt x="39" y="20"/>
                      <a:pt x="36" y="16"/>
                    </a:cubicBezTo>
                    <a:cubicBezTo>
                      <a:pt x="33" y="10"/>
                      <a:pt x="27" y="8"/>
                      <a:pt x="22" y="5"/>
                    </a:cubicBezTo>
                    <a:cubicBezTo>
                      <a:pt x="18" y="2"/>
                      <a:pt x="18" y="0"/>
                      <a:pt x="12" y="1"/>
                    </a:cubicBezTo>
                    <a:cubicBezTo>
                      <a:pt x="7" y="2"/>
                      <a:pt x="4" y="4"/>
                      <a:pt x="1" y="8"/>
                    </a:cubicBezTo>
                    <a:cubicBezTo>
                      <a:pt x="0" y="8"/>
                      <a:pt x="0" y="7"/>
                      <a:pt x="0"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3" name="Freeform 233">
                <a:extLst>
                  <a:ext uri="{FF2B5EF4-FFF2-40B4-BE49-F238E27FC236}">
                    <a16:creationId xmlns:a16="http://schemas.microsoft.com/office/drawing/2014/main" id="{F1D13AAD-B246-4752-913D-7B8376099331}"/>
                  </a:ext>
                </a:extLst>
              </p:cNvPr>
              <p:cNvSpPr>
                <a:spLocks/>
              </p:cNvSpPr>
              <p:nvPr/>
            </p:nvSpPr>
            <p:spPr bwMode="auto">
              <a:xfrm>
                <a:off x="4957930" y="1287923"/>
                <a:ext cx="45" cy="115"/>
              </a:xfrm>
              <a:custGeom>
                <a:avLst/>
                <a:gdLst>
                  <a:gd name="T0" fmla="*/ 2700988 w 18"/>
                  <a:gd name="T1" fmla="*/ 0 h 43"/>
                  <a:gd name="T2" fmla="*/ 0 w 18"/>
                  <a:gd name="T3" fmla="*/ 11122567 h 43"/>
                  <a:gd name="T4" fmla="*/ 1507625 w 18"/>
                  <a:gd name="T5" fmla="*/ 8966999 h 43"/>
                  <a:gd name="T6" fmla="*/ 2700988 w 18"/>
                  <a:gd name="T7" fmla="*/ 146287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3">
                    <a:moveTo>
                      <a:pt x="18" y="0"/>
                    </a:moveTo>
                    <a:cubicBezTo>
                      <a:pt x="17" y="6"/>
                      <a:pt x="14" y="43"/>
                      <a:pt x="0" y="31"/>
                    </a:cubicBezTo>
                    <a:cubicBezTo>
                      <a:pt x="3" y="29"/>
                      <a:pt x="7" y="28"/>
                      <a:pt x="10" y="25"/>
                    </a:cubicBezTo>
                    <a:cubicBezTo>
                      <a:pt x="15" y="19"/>
                      <a:pt x="12" y="9"/>
                      <a:pt x="1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4" name="Freeform 234">
                <a:extLst>
                  <a:ext uri="{FF2B5EF4-FFF2-40B4-BE49-F238E27FC236}">
                    <a16:creationId xmlns:a16="http://schemas.microsoft.com/office/drawing/2014/main" id="{9583E9B9-B5E2-4BE9-9A5F-F8040CF1C814}"/>
                  </a:ext>
                </a:extLst>
              </p:cNvPr>
              <p:cNvSpPr>
                <a:spLocks/>
              </p:cNvSpPr>
              <p:nvPr/>
            </p:nvSpPr>
            <p:spPr bwMode="auto">
              <a:xfrm>
                <a:off x="4958048" y="1287568"/>
                <a:ext cx="72" cy="120"/>
              </a:xfrm>
              <a:custGeom>
                <a:avLst/>
                <a:gdLst>
                  <a:gd name="T0" fmla="*/ 2741638 w 29"/>
                  <a:gd name="T1" fmla="*/ 633912 h 45"/>
                  <a:gd name="T2" fmla="*/ 2296865 w 29"/>
                  <a:gd name="T3" fmla="*/ 9949581 h 45"/>
                  <a:gd name="T4" fmla="*/ 0 w 29"/>
                  <a:gd name="T5" fmla="*/ 15514376 h 45"/>
                  <a:gd name="T6" fmla="*/ 2189905 w 29"/>
                  <a:gd name="T7" fmla="*/ 7617707 h 45"/>
                  <a:gd name="T8" fmla="*/ 3024367 w 29"/>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5">
                    <a:moveTo>
                      <a:pt x="20" y="2"/>
                    </a:moveTo>
                    <a:cubicBezTo>
                      <a:pt x="29" y="8"/>
                      <a:pt x="22" y="24"/>
                      <a:pt x="17" y="29"/>
                    </a:cubicBezTo>
                    <a:cubicBezTo>
                      <a:pt x="13" y="35"/>
                      <a:pt x="1" y="38"/>
                      <a:pt x="0" y="45"/>
                    </a:cubicBezTo>
                    <a:cubicBezTo>
                      <a:pt x="2" y="35"/>
                      <a:pt x="11" y="30"/>
                      <a:pt x="16" y="22"/>
                    </a:cubicBezTo>
                    <a:cubicBezTo>
                      <a:pt x="21" y="15"/>
                      <a:pt x="20" y="8"/>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5" name="Freeform 235">
                <a:extLst>
                  <a:ext uri="{FF2B5EF4-FFF2-40B4-BE49-F238E27FC236}">
                    <a16:creationId xmlns:a16="http://schemas.microsoft.com/office/drawing/2014/main" id="{DF5B1D62-B6A9-4E59-B7EC-EA2840EF7518}"/>
                  </a:ext>
                </a:extLst>
              </p:cNvPr>
              <p:cNvSpPr>
                <a:spLocks/>
              </p:cNvSpPr>
              <p:nvPr/>
            </p:nvSpPr>
            <p:spPr bwMode="auto">
              <a:xfrm>
                <a:off x="4958048" y="1287694"/>
                <a:ext cx="42" cy="96"/>
              </a:xfrm>
              <a:custGeom>
                <a:avLst/>
                <a:gdLst>
                  <a:gd name="T0" fmla="*/ 627660 w 17"/>
                  <a:gd name="T1" fmla="*/ 380835 h 36"/>
                  <a:gd name="T2" fmla="*/ 254053 w 17"/>
                  <a:gd name="T3" fmla="*/ 12417195 h 36"/>
                  <a:gd name="T4" fmla="*/ 356760 w 17"/>
                  <a:gd name="T5" fmla="*/ 4799509 h 36"/>
                  <a:gd name="T6" fmla="*/ 627660 w 1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6">
                    <a:moveTo>
                      <a:pt x="5" y="1"/>
                    </a:moveTo>
                    <a:cubicBezTo>
                      <a:pt x="8" y="15"/>
                      <a:pt x="17" y="26"/>
                      <a:pt x="2" y="36"/>
                    </a:cubicBezTo>
                    <a:cubicBezTo>
                      <a:pt x="7" y="29"/>
                      <a:pt x="6" y="23"/>
                      <a:pt x="3" y="14"/>
                    </a:cubicBezTo>
                    <a:cubicBezTo>
                      <a:pt x="1" y="8"/>
                      <a:pt x="0" y="6"/>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6" name="Freeform 236">
                <a:extLst>
                  <a:ext uri="{FF2B5EF4-FFF2-40B4-BE49-F238E27FC236}">
                    <a16:creationId xmlns:a16="http://schemas.microsoft.com/office/drawing/2014/main" id="{ACAB7DA7-BA3B-4B7D-AA9E-BC0398A6DB55}"/>
                  </a:ext>
                </a:extLst>
              </p:cNvPr>
              <p:cNvSpPr>
                <a:spLocks/>
              </p:cNvSpPr>
              <p:nvPr/>
            </p:nvSpPr>
            <p:spPr bwMode="auto">
              <a:xfrm>
                <a:off x="4957813" y="1287894"/>
                <a:ext cx="37" cy="58"/>
              </a:xfrm>
              <a:custGeom>
                <a:avLst/>
                <a:gdLst>
                  <a:gd name="T0" fmla="*/ 757920 w 15"/>
                  <a:gd name="T1" fmla="*/ 891529 h 22"/>
                  <a:gd name="T2" fmla="*/ 1869536 w 15"/>
                  <a:gd name="T3" fmla="*/ 4492580 h 22"/>
                  <a:gd name="T4" fmla="*/ 1007327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6" y="3"/>
                    </a:moveTo>
                    <a:cubicBezTo>
                      <a:pt x="0" y="12"/>
                      <a:pt x="3" y="22"/>
                      <a:pt x="15" y="15"/>
                    </a:cubicBezTo>
                    <a:cubicBezTo>
                      <a:pt x="10" y="18"/>
                      <a:pt x="5" y="3"/>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7" name="Freeform 237">
                <a:extLst>
                  <a:ext uri="{FF2B5EF4-FFF2-40B4-BE49-F238E27FC236}">
                    <a16:creationId xmlns:a16="http://schemas.microsoft.com/office/drawing/2014/main" id="{1F001CE4-0892-4960-B6A6-085E890A8C5E}"/>
                  </a:ext>
                </a:extLst>
              </p:cNvPr>
              <p:cNvSpPr>
                <a:spLocks/>
              </p:cNvSpPr>
              <p:nvPr/>
            </p:nvSpPr>
            <p:spPr bwMode="auto">
              <a:xfrm>
                <a:off x="4957818" y="1287544"/>
                <a:ext cx="25" cy="131"/>
              </a:xfrm>
              <a:custGeom>
                <a:avLst/>
                <a:gdLst>
                  <a:gd name="T0" fmla="*/ 793488 w 10"/>
                  <a:gd name="T1" fmla="*/ 1458356 h 49"/>
                  <a:gd name="T2" fmla="*/ 603050 w 10"/>
                  <a:gd name="T3" fmla="*/ 8938801 h 49"/>
                  <a:gd name="T4" fmla="*/ 317395 w 10"/>
                  <a:gd name="T5" fmla="*/ 17457068 h 49"/>
                  <a:gd name="T6" fmla="*/ 1385550 w 10"/>
                  <a:gd name="T7" fmla="*/ 7087921 h 49"/>
                  <a:gd name="T8" fmla="*/ 908208 w 10"/>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49">
                    <a:moveTo>
                      <a:pt x="5" y="4"/>
                    </a:moveTo>
                    <a:cubicBezTo>
                      <a:pt x="5" y="11"/>
                      <a:pt x="4" y="18"/>
                      <a:pt x="4" y="25"/>
                    </a:cubicBezTo>
                    <a:cubicBezTo>
                      <a:pt x="4" y="30"/>
                      <a:pt x="0" y="45"/>
                      <a:pt x="2" y="49"/>
                    </a:cubicBezTo>
                    <a:cubicBezTo>
                      <a:pt x="8" y="40"/>
                      <a:pt x="9" y="29"/>
                      <a:pt x="9" y="20"/>
                    </a:cubicBezTo>
                    <a:cubicBezTo>
                      <a:pt x="10" y="12"/>
                      <a:pt x="8" y="8"/>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8" name="Freeform 238">
                <a:extLst>
                  <a:ext uri="{FF2B5EF4-FFF2-40B4-BE49-F238E27FC236}">
                    <a16:creationId xmlns:a16="http://schemas.microsoft.com/office/drawing/2014/main" id="{5A4F8E29-46CF-43E6-8E01-AB53375FABAE}"/>
                  </a:ext>
                </a:extLst>
              </p:cNvPr>
              <p:cNvSpPr>
                <a:spLocks/>
              </p:cNvSpPr>
              <p:nvPr/>
            </p:nvSpPr>
            <p:spPr bwMode="auto">
              <a:xfrm>
                <a:off x="4957873" y="1287664"/>
                <a:ext cx="65" cy="46"/>
              </a:xfrm>
              <a:custGeom>
                <a:avLst/>
                <a:gdLst>
                  <a:gd name="T0" fmla="*/ 0 w 26"/>
                  <a:gd name="T1" fmla="*/ 2169823 h 17"/>
                  <a:gd name="T2" fmla="*/ 2098438 w 26"/>
                  <a:gd name="T3" fmla="*/ 801891 h 17"/>
                  <a:gd name="T4" fmla="*/ 3891145 w 26"/>
                  <a:gd name="T5" fmla="*/ 7069174 h 17"/>
                  <a:gd name="T6" fmla="*/ 1793283 w 26"/>
                  <a:gd name="T7" fmla="*/ 2899431 h 17"/>
                  <a:gd name="T8" fmla="*/ 317395 w 26"/>
                  <a:gd name="T9" fmla="*/ 24429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
                    <a:moveTo>
                      <a:pt x="0" y="5"/>
                    </a:moveTo>
                    <a:cubicBezTo>
                      <a:pt x="5" y="8"/>
                      <a:pt x="8" y="0"/>
                      <a:pt x="14" y="2"/>
                    </a:cubicBezTo>
                    <a:cubicBezTo>
                      <a:pt x="20" y="4"/>
                      <a:pt x="23" y="12"/>
                      <a:pt x="26" y="17"/>
                    </a:cubicBezTo>
                    <a:cubicBezTo>
                      <a:pt x="21" y="13"/>
                      <a:pt x="19" y="8"/>
                      <a:pt x="12" y="7"/>
                    </a:cubicBezTo>
                    <a:cubicBezTo>
                      <a:pt x="10" y="6"/>
                      <a:pt x="4" y="6"/>
                      <a:pt x="2"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39" name="Freeform 239">
                <a:extLst>
                  <a:ext uri="{FF2B5EF4-FFF2-40B4-BE49-F238E27FC236}">
                    <a16:creationId xmlns:a16="http://schemas.microsoft.com/office/drawing/2014/main" id="{A8B5EEB1-C862-4E23-AA7B-1E2ECDFF7DD4}"/>
                  </a:ext>
                </a:extLst>
              </p:cNvPr>
              <p:cNvSpPr>
                <a:spLocks/>
              </p:cNvSpPr>
              <p:nvPr/>
            </p:nvSpPr>
            <p:spPr bwMode="auto">
              <a:xfrm>
                <a:off x="4957968" y="1287558"/>
                <a:ext cx="80" cy="77"/>
              </a:xfrm>
              <a:custGeom>
                <a:avLst/>
                <a:gdLst>
                  <a:gd name="T0" fmla="*/ 0 w 32"/>
                  <a:gd name="T1" fmla="*/ 5503910 h 29"/>
                  <a:gd name="T2" fmla="*/ 4768875 w 32"/>
                  <a:gd name="T3" fmla="*/ 0 h 29"/>
                  <a:gd name="T4" fmla="*/ 603050 w 32"/>
                  <a:gd name="T5" fmla="*/ 5175736 h 29"/>
                  <a:gd name="T6" fmla="*/ 0 60000 65536"/>
                  <a:gd name="T7" fmla="*/ 0 60000 65536"/>
                  <a:gd name="T8" fmla="*/ 0 60000 65536"/>
                </a:gdLst>
                <a:ahLst/>
                <a:cxnLst>
                  <a:cxn ang="T6">
                    <a:pos x="T0" y="T1"/>
                  </a:cxn>
                  <a:cxn ang="T7">
                    <a:pos x="T2" y="T3"/>
                  </a:cxn>
                  <a:cxn ang="T8">
                    <a:pos x="T4" y="T5"/>
                  </a:cxn>
                </a:cxnLst>
                <a:rect l="0" t="0" r="r" b="b"/>
                <a:pathLst>
                  <a:path w="32" h="29">
                    <a:moveTo>
                      <a:pt x="0" y="17"/>
                    </a:moveTo>
                    <a:cubicBezTo>
                      <a:pt x="14" y="21"/>
                      <a:pt x="22" y="6"/>
                      <a:pt x="32" y="0"/>
                    </a:cubicBezTo>
                    <a:cubicBezTo>
                      <a:pt x="26" y="4"/>
                      <a:pt x="14" y="29"/>
                      <a:pt x="4"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0" name="Freeform 240">
                <a:extLst>
                  <a:ext uri="{FF2B5EF4-FFF2-40B4-BE49-F238E27FC236}">
                    <a16:creationId xmlns:a16="http://schemas.microsoft.com/office/drawing/2014/main" id="{45958546-FDE3-4BFD-B96F-F5D77F39D629}"/>
                  </a:ext>
                </a:extLst>
              </p:cNvPr>
              <p:cNvSpPr>
                <a:spLocks/>
              </p:cNvSpPr>
              <p:nvPr/>
            </p:nvSpPr>
            <p:spPr bwMode="auto">
              <a:xfrm>
                <a:off x="4957763" y="1287462"/>
                <a:ext cx="360" cy="568"/>
              </a:xfrm>
              <a:custGeom>
                <a:avLst/>
                <a:gdLst>
                  <a:gd name="T0" fmla="*/ 11330083 w 144"/>
                  <a:gd name="T1" fmla="*/ 14491285 h 213"/>
                  <a:gd name="T2" fmla="*/ 15213208 w 144"/>
                  <a:gd name="T3" fmla="*/ 12417195 h 213"/>
                  <a:gd name="T4" fmla="*/ 20458988 w 144"/>
                  <a:gd name="T5" fmla="*/ 13820963 h 213"/>
                  <a:gd name="T6" fmla="*/ 20268563 w 144"/>
                  <a:gd name="T7" fmla="*/ 25223416 h 213"/>
                  <a:gd name="T8" fmla="*/ 18483408 w 144"/>
                  <a:gd name="T9" fmla="*/ 32055603 h 213"/>
                  <a:gd name="T10" fmla="*/ 18788595 w 144"/>
                  <a:gd name="T11" fmla="*/ 41752099 h 213"/>
                  <a:gd name="T12" fmla="*/ 16098175 w 144"/>
                  <a:gd name="T13" fmla="*/ 50679715 h 213"/>
                  <a:gd name="T14" fmla="*/ 14190750 w 144"/>
                  <a:gd name="T15" fmla="*/ 58335779 h 213"/>
                  <a:gd name="T16" fmla="*/ 12829613 w 144"/>
                  <a:gd name="T17" fmla="*/ 69970205 h 213"/>
                  <a:gd name="T18" fmla="*/ 8946613 w 144"/>
                  <a:gd name="T19" fmla="*/ 70351019 h 213"/>
                  <a:gd name="T20" fmla="*/ 5849145 w 144"/>
                  <a:gd name="T21" fmla="*/ 62700565 h 213"/>
                  <a:gd name="T22" fmla="*/ 2987813 w 144"/>
                  <a:gd name="T23" fmla="*/ 60662067 h 213"/>
                  <a:gd name="T24" fmla="*/ 3578645 w 144"/>
                  <a:gd name="T25" fmla="*/ 54463808 h 213"/>
                  <a:gd name="T26" fmla="*/ 2098438 w 144"/>
                  <a:gd name="T27" fmla="*/ 51735573 h 213"/>
                  <a:gd name="T28" fmla="*/ 1671220 w 144"/>
                  <a:gd name="T29" fmla="*/ 41752099 h 213"/>
                  <a:gd name="T30" fmla="*/ 478050 w 144"/>
                  <a:gd name="T31" fmla="*/ 37878195 h 213"/>
                  <a:gd name="T32" fmla="*/ 478050 w 144"/>
                  <a:gd name="T33" fmla="*/ 29327360 h 213"/>
                  <a:gd name="T34" fmla="*/ 2987813 w 144"/>
                  <a:gd name="T35" fmla="*/ 21329293 h 213"/>
                  <a:gd name="T36" fmla="*/ 3769063 w 144"/>
                  <a:gd name="T37" fmla="*/ 6839864 h 213"/>
                  <a:gd name="T38" fmla="*/ 7946800 w 144"/>
                  <a:gd name="T39" fmla="*/ 7617707 h 213"/>
                  <a:gd name="T40" fmla="*/ 8824533 w 144"/>
                  <a:gd name="T41" fmla="*/ 14107627 h 213"/>
                  <a:gd name="T42" fmla="*/ 11330083 w 144"/>
                  <a:gd name="T43" fmla="*/ 14491285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213">
                    <a:moveTo>
                      <a:pt x="76" y="42"/>
                    </a:moveTo>
                    <a:cubicBezTo>
                      <a:pt x="92" y="52"/>
                      <a:pt x="89" y="53"/>
                      <a:pt x="102" y="36"/>
                    </a:cubicBezTo>
                    <a:cubicBezTo>
                      <a:pt x="113" y="23"/>
                      <a:pt x="128" y="23"/>
                      <a:pt x="137" y="40"/>
                    </a:cubicBezTo>
                    <a:cubicBezTo>
                      <a:pt x="143" y="50"/>
                      <a:pt x="144" y="63"/>
                      <a:pt x="136" y="73"/>
                    </a:cubicBezTo>
                    <a:cubicBezTo>
                      <a:pt x="128" y="82"/>
                      <a:pt x="117" y="75"/>
                      <a:pt x="124" y="93"/>
                    </a:cubicBezTo>
                    <a:cubicBezTo>
                      <a:pt x="128" y="103"/>
                      <a:pt x="136" y="109"/>
                      <a:pt x="126" y="121"/>
                    </a:cubicBezTo>
                    <a:cubicBezTo>
                      <a:pt x="116" y="132"/>
                      <a:pt x="111" y="125"/>
                      <a:pt x="108" y="147"/>
                    </a:cubicBezTo>
                    <a:cubicBezTo>
                      <a:pt x="106" y="167"/>
                      <a:pt x="106" y="160"/>
                      <a:pt x="95" y="169"/>
                    </a:cubicBezTo>
                    <a:cubicBezTo>
                      <a:pt x="84" y="178"/>
                      <a:pt x="93" y="191"/>
                      <a:pt x="86" y="203"/>
                    </a:cubicBezTo>
                    <a:cubicBezTo>
                      <a:pt x="81" y="213"/>
                      <a:pt x="67" y="210"/>
                      <a:pt x="60" y="204"/>
                    </a:cubicBezTo>
                    <a:cubicBezTo>
                      <a:pt x="51" y="196"/>
                      <a:pt x="51" y="183"/>
                      <a:pt x="39" y="182"/>
                    </a:cubicBezTo>
                    <a:cubicBezTo>
                      <a:pt x="33" y="181"/>
                      <a:pt x="22" y="190"/>
                      <a:pt x="20" y="176"/>
                    </a:cubicBezTo>
                    <a:cubicBezTo>
                      <a:pt x="19" y="170"/>
                      <a:pt x="24" y="164"/>
                      <a:pt x="24" y="158"/>
                    </a:cubicBezTo>
                    <a:cubicBezTo>
                      <a:pt x="22" y="147"/>
                      <a:pt x="19" y="155"/>
                      <a:pt x="14" y="150"/>
                    </a:cubicBezTo>
                    <a:cubicBezTo>
                      <a:pt x="6" y="140"/>
                      <a:pt x="15" y="135"/>
                      <a:pt x="11" y="121"/>
                    </a:cubicBezTo>
                    <a:cubicBezTo>
                      <a:pt x="10" y="115"/>
                      <a:pt x="5" y="115"/>
                      <a:pt x="3" y="110"/>
                    </a:cubicBezTo>
                    <a:cubicBezTo>
                      <a:pt x="0" y="104"/>
                      <a:pt x="1" y="92"/>
                      <a:pt x="3" y="85"/>
                    </a:cubicBezTo>
                    <a:cubicBezTo>
                      <a:pt x="7" y="72"/>
                      <a:pt x="15" y="72"/>
                      <a:pt x="20" y="62"/>
                    </a:cubicBezTo>
                    <a:cubicBezTo>
                      <a:pt x="24" y="51"/>
                      <a:pt x="20" y="32"/>
                      <a:pt x="25" y="20"/>
                    </a:cubicBezTo>
                    <a:cubicBezTo>
                      <a:pt x="32" y="0"/>
                      <a:pt x="48" y="3"/>
                      <a:pt x="53" y="22"/>
                    </a:cubicBezTo>
                    <a:cubicBezTo>
                      <a:pt x="56" y="30"/>
                      <a:pt x="54" y="33"/>
                      <a:pt x="59" y="41"/>
                    </a:cubicBezTo>
                    <a:cubicBezTo>
                      <a:pt x="64" y="48"/>
                      <a:pt x="69" y="39"/>
                      <a:pt x="76" y="42"/>
                    </a:cubicBezTo>
                    <a:close/>
                  </a:path>
                </a:pathLst>
              </a:custGeom>
              <a:grpFill/>
              <a:ln w="7938" cap="rnd">
                <a:solidFill>
                  <a:srgbClr val="333333"/>
                </a:solidFill>
                <a:prstDash val="solid"/>
                <a:round/>
                <a:headEnd/>
                <a:tailEnd/>
              </a:ln>
            </p:spPr>
            <p:txBody>
              <a:bodyPr/>
              <a:lstStyle/>
              <a:p>
                <a:endParaRPr lang="cs-CZ"/>
              </a:p>
            </p:txBody>
          </p:sp>
          <p:sp>
            <p:nvSpPr>
              <p:cNvPr id="241" name="Freeform 241">
                <a:extLst>
                  <a:ext uri="{FF2B5EF4-FFF2-40B4-BE49-F238E27FC236}">
                    <a16:creationId xmlns:a16="http://schemas.microsoft.com/office/drawing/2014/main" id="{FFFE41FA-D3DF-4D63-9525-D18841E0C623}"/>
                  </a:ext>
                </a:extLst>
              </p:cNvPr>
              <p:cNvSpPr>
                <a:spLocks/>
              </p:cNvSpPr>
              <p:nvPr/>
            </p:nvSpPr>
            <p:spPr bwMode="auto">
              <a:xfrm>
                <a:off x="4958043" y="1287675"/>
                <a:ext cx="30" cy="43"/>
              </a:xfrm>
              <a:custGeom>
                <a:avLst/>
                <a:gdLst>
                  <a:gd name="T0" fmla="*/ 1793283 w 12"/>
                  <a:gd name="T1" fmla="*/ 0 h 16"/>
                  <a:gd name="T2" fmla="*/ 0 w 12"/>
                  <a:gd name="T3" fmla="*/ 6136326 h 16"/>
                  <a:gd name="T4" fmla="*/ 0 60000 65536"/>
                  <a:gd name="T5" fmla="*/ 0 60000 65536"/>
                </a:gdLst>
                <a:ahLst/>
                <a:cxnLst>
                  <a:cxn ang="T4">
                    <a:pos x="T0" y="T1"/>
                  </a:cxn>
                  <a:cxn ang="T5">
                    <a:pos x="T2" y="T3"/>
                  </a:cxn>
                </a:cxnLst>
                <a:rect l="0" t="0" r="r" b="b"/>
                <a:pathLst>
                  <a:path w="12" h="16">
                    <a:moveTo>
                      <a:pt x="12" y="0"/>
                    </a:moveTo>
                    <a:cubicBezTo>
                      <a:pt x="8" y="0"/>
                      <a:pt x="0" y="9"/>
                      <a:pt x="0" y="16"/>
                    </a:cubicBezTo>
                  </a:path>
                </a:pathLst>
              </a:custGeom>
              <a:grpFill/>
              <a:ln w="7938" cap="rnd">
                <a:solidFill>
                  <a:srgbClr val="333333"/>
                </a:solidFill>
                <a:prstDash val="solid"/>
                <a:round/>
                <a:headEnd/>
                <a:tailEnd/>
              </a:ln>
            </p:spPr>
            <p:txBody>
              <a:bodyPr/>
              <a:lstStyle/>
              <a:p>
                <a:endParaRPr lang="cs-CZ"/>
              </a:p>
            </p:txBody>
          </p:sp>
          <p:sp>
            <p:nvSpPr>
              <p:cNvPr id="242" name="Freeform 242">
                <a:extLst>
                  <a:ext uri="{FF2B5EF4-FFF2-40B4-BE49-F238E27FC236}">
                    <a16:creationId xmlns:a16="http://schemas.microsoft.com/office/drawing/2014/main" id="{4735BBA5-AFC6-467F-A0AB-137E836E04B5}"/>
                  </a:ext>
                </a:extLst>
              </p:cNvPr>
              <p:cNvSpPr>
                <a:spLocks/>
              </p:cNvSpPr>
              <p:nvPr/>
            </p:nvSpPr>
            <p:spPr bwMode="auto">
              <a:xfrm>
                <a:off x="4957803" y="1287606"/>
                <a:ext cx="15" cy="82"/>
              </a:xfrm>
              <a:custGeom>
                <a:avLst/>
                <a:gdLst>
                  <a:gd name="T0" fmla="*/ 908208 w 6"/>
                  <a:gd name="T1" fmla="*/ 0 h 31"/>
                  <a:gd name="T2" fmla="*/ 0 w 6"/>
                  <a:gd name="T3" fmla="*/ 9622703 h 31"/>
                  <a:gd name="T4" fmla="*/ 0 60000 65536"/>
                  <a:gd name="T5" fmla="*/ 0 60000 65536"/>
                </a:gdLst>
                <a:ahLst/>
                <a:cxnLst>
                  <a:cxn ang="T4">
                    <a:pos x="T0" y="T1"/>
                  </a:cxn>
                  <a:cxn ang="T5">
                    <a:pos x="T2" y="T3"/>
                  </a:cxn>
                </a:cxnLst>
                <a:rect l="0" t="0" r="r" b="b"/>
                <a:pathLst>
                  <a:path w="6" h="31">
                    <a:moveTo>
                      <a:pt x="6" y="0"/>
                    </a:moveTo>
                    <a:cubicBezTo>
                      <a:pt x="4" y="10"/>
                      <a:pt x="3" y="21"/>
                      <a:pt x="0" y="31"/>
                    </a:cubicBezTo>
                  </a:path>
                </a:pathLst>
              </a:custGeom>
              <a:grpFill/>
              <a:ln w="7938" cap="rnd">
                <a:solidFill>
                  <a:srgbClr val="333333"/>
                </a:solidFill>
                <a:prstDash val="solid"/>
                <a:round/>
                <a:headEnd/>
                <a:tailEnd/>
              </a:ln>
            </p:spPr>
            <p:txBody>
              <a:bodyPr/>
              <a:lstStyle/>
              <a:p>
                <a:endParaRPr lang="cs-CZ"/>
              </a:p>
            </p:txBody>
          </p:sp>
          <p:sp>
            <p:nvSpPr>
              <p:cNvPr id="243" name="Freeform 243">
                <a:extLst>
                  <a:ext uri="{FF2B5EF4-FFF2-40B4-BE49-F238E27FC236}">
                    <a16:creationId xmlns:a16="http://schemas.microsoft.com/office/drawing/2014/main" id="{B1411B26-7E31-4652-9CB3-7495729EE181}"/>
                  </a:ext>
                </a:extLst>
              </p:cNvPr>
              <p:cNvSpPr>
                <a:spLocks/>
              </p:cNvSpPr>
              <p:nvPr/>
            </p:nvSpPr>
            <p:spPr bwMode="auto">
              <a:xfrm>
                <a:off x="4957885" y="1287800"/>
                <a:ext cx="73" cy="62"/>
              </a:xfrm>
              <a:custGeom>
                <a:avLst/>
                <a:gdLst>
                  <a:gd name="T0" fmla="*/ 0 w 29"/>
                  <a:gd name="T1" fmla="*/ 5567826 h 23"/>
                  <a:gd name="T2" fmla="*/ 4728369 w 29"/>
                  <a:gd name="T3" fmla="*/ 0 h 23"/>
                  <a:gd name="T4" fmla="*/ 0 60000 65536"/>
                  <a:gd name="T5" fmla="*/ 0 60000 65536"/>
                </a:gdLst>
                <a:ahLst/>
                <a:cxnLst>
                  <a:cxn ang="T4">
                    <a:pos x="T0" y="T1"/>
                  </a:cxn>
                  <a:cxn ang="T5">
                    <a:pos x="T2" y="T3"/>
                  </a:cxn>
                </a:cxnLst>
                <a:rect l="0" t="0" r="r" b="b"/>
                <a:pathLst>
                  <a:path w="29" h="23">
                    <a:moveTo>
                      <a:pt x="0" y="14"/>
                    </a:moveTo>
                    <a:cubicBezTo>
                      <a:pt x="11" y="23"/>
                      <a:pt x="24" y="18"/>
                      <a:pt x="29" y="0"/>
                    </a:cubicBezTo>
                  </a:path>
                </a:pathLst>
              </a:custGeom>
              <a:grpFill/>
              <a:ln w="7938" cap="rnd">
                <a:solidFill>
                  <a:srgbClr val="333333"/>
                </a:solidFill>
                <a:prstDash val="solid"/>
                <a:round/>
                <a:headEnd/>
                <a:tailEnd/>
              </a:ln>
            </p:spPr>
            <p:txBody>
              <a:bodyPr/>
              <a:lstStyle/>
              <a:p>
                <a:endParaRPr lang="cs-CZ"/>
              </a:p>
            </p:txBody>
          </p:sp>
          <p:sp>
            <p:nvSpPr>
              <p:cNvPr id="244" name="Freeform 244">
                <a:extLst>
                  <a:ext uri="{FF2B5EF4-FFF2-40B4-BE49-F238E27FC236}">
                    <a16:creationId xmlns:a16="http://schemas.microsoft.com/office/drawing/2014/main" id="{AF0D3091-EF90-4452-A789-8C542762BB34}"/>
                  </a:ext>
                </a:extLst>
              </p:cNvPr>
              <p:cNvSpPr>
                <a:spLocks/>
              </p:cNvSpPr>
              <p:nvPr/>
            </p:nvSpPr>
            <p:spPr bwMode="auto">
              <a:xfrm>
                <a:off x="4957865" y="1287648"/>
                <a:ext cx="110" cy="86"/>
              </a:xfrm>
              <a:custGeom>
                <a:avLst/>
                <a:gdLst>
                  <a:gd name="T0" fmla="*/ 0 w 44"/>
                  <a:gd name="T1" fmla="*/ 1851196 h 32"/>
                  <a:gd name="T2" fmla="*/ 1671220 w 44"/>
                  <a:gd name="T3" fmla="*/ 1594892 h 32"/>
                  <a:gd name="T4" fmla="*/ 3891145 w 44"/>
                  <a:gd name="T5" fmla="*/ 2691400 h 32"/>
                  <a:gd name="T6" fmla="*/ 5371095 w 44"/>
                  <a:gd name="T7" fmla="*/ 7979526 h 32"/>
                  <a:gd name="T8" fmla="*/ 6561333 w 44"/>
                  <a:gd name="T9" fmla="*/ 1220483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2">
                    <a:moveTo>
                      <a:pt x="0" y="5"/>
                    </a:moveTo>
                    <a:cubicBezTo>
                      <a:pt x="4" y="12"/>
                      <a:pt x="7" y="6"/>
                      <a:pt x="11" y="4"/>
                    </a:cubicBezTo>
                    <a:cubicBezTo>
                      <a:pt x="16" y="0"/>
                      <a:pt x="21" y="3"/>
                      <a:pt x="26" y="7"/>
                    </a:cubicBezTo>
                    <a:cubicBezTo>
                      <a:pt x="31" y="11"/>
                      <a:pt x="33" y="17"/>
                      <a:pt x="36" y="21"/>
                    </a:cubicBezTo>
                    <a:cubicBezTo>
                      <a:pt x="39" y="25"/>
                      <a:pt x="44" y="25"/>
                      <a:pt x="44" y="32"/>
                    </a:cubicBezTo>
                  </a:path>
                </a:pathLst>
              </a:custGeom>
              <a:grpFill/>
              <a:ln w="7938" cap="rnd">
                <a:solidFill>
                  <a:srgbClr val="333333"/>
                </a:solidFill>
                <a:prstDash val="solid"/>
                <a:round/>
                <a:headEnd/>
                <a:tailEnd/>
              </a:ln>
            </p:spPr>
            <p:txBody>
              <a:bodyPr/>
              <a:lstStyle/>
              <a:p>
                <a:endParaRPr lang="cs-CZ"/>
              </a:p>
            </p:txBody>
          </p:sp>
          <p:sp>
            <p:nvSpPr>
              <p:cNvPr id="245" name="Freeform 245">
                <a:extLst>
                  <a:ext uri="{FF2B5EF4-FFF2-40B4-BE49-F238E27FC236}">
                    <a16:creationId xmlns:a16="http://schemas.microsoft.com/office/drawing/2014/main" id="{DBB76733-EF41-4B9F-8EC1-27A0435D9149}"/>
                  </a:ext>
                </a:extLst>
              </p:cNvPr>
              <p:cNvSpPr>
                <a:spLocks/>
              </p:cNvSpPr>
              <p:nvPr/>
            </p:nvSpPr>
            <p:spPr bwMode="auto">
              <a:xfrm>
                <a:off x="4957985" y="1287883"/>
                <a:ext cx="18" cy="56"/>
              </a:xfrm>
              <a:custGeom>
                <a:avLst/>
                <a:gdLst>
                  <a:gd name="T0" fmla="*/ 1489117 w 7"/>
                  <a:gd name="T1" fmla="*/ 0 h 21"/>
                  <a:gd name="T2" fmla="*/ 0 w 7"/>
                  <a:gd name="T3" fmla="*/ 7221760 h 21"/>
                  <a:gd name="T4" fmla="*/ 0 60000 65536"/>
                  <a:gd name="T5" fmla="*/ 0 60000 65536"/>
                </a:gdLst>
                <a:ahLst/>
                <a:cxnLst>
                  <a:cxn ang="T4">
                    <a:pos x="T0" y="T1"/>
                  </a:cxn>
                  <a:cxn ang="T5">
                    <a:pos x="T2" y="T3"/>
                  </a:cxn>
                </a:cxnLst>
                <a:rect l="0" t="0" r="r" b="b"/>
                <a:pathLst>
                  <a:path w="7" h="21">
                    <a:moveTo>
                      <a:pt x="7" y="0"/>
                    </a:moveTo>
                    <a:cubicBezTo>
                      <a:pt x="5" y="7"/>
                      <a:pt x="1" y="12"/>
                      <a:pt x="0" y="21"/>
                    </a:cubicBezTo>
                  </a:path>
                </a:pathLst>
              </a:custGeom>
              <a:grpFill/>
              <a:ln w="7938" cap="rnd">
                <a:solidFill>
                  <a:srgbClr val="333333"/>
                </a:solidFill>
                <a:prstDash val="solid"/>
                <a:round/>
                <a:headEnd/>
                <a:tailEnd/>
              </a:ln>
            </p:spPr>
            <p:txBody>
              <a:bodyPr/>
              <a:lstStyle/>
              <a:p>
                <a:endParaRPr lang="cs-CZ"/>
              </a:p>
            </p:txBody>
          </p:sp>
          <p:sp>
            <p:nvSpPr>
              <p:cNvPr id="246" name="Freeform 246">
                <a:extLst>
                  <a:ext uri="{FF2B5EF4-FFF2-40B4-BE49-F238E27FC236}">
                    <a16:creationId xmlns:a16="http://schemas.microsoft.com/office/drawing/2014/main" id="{3C2E4307-F061-4389-A2A9-C99A2FA1CFDC}"/>
                  </a:ext>
                </a:extLst>
              </p:cNvPr>
              <p:cNvSpPr>
                <a:spLocks/>
              </p:cNvSpPr>
              <p:nvPr/>
            </p:nvSpPr>
            <p:spPr bwMode="auto">
              <a:xfrm>
                <a:off x="4957818" y="1287867"/>
                <a:ext cx="27" cy="51"/>
              </a:xfrm>
              <a:custGeom>
                <a:avLst/>
                <a:gdLst>
                  <a:gd name="T0" fmla="*/ 0 w 11"/>
                  <a:gd name="T1" fmla="*/ 0 h 19"/>
                  <a:gd name="T2" fmla="*/ 1287173 w 11"/>
                  <a:gd name="T3" fmla="*/ 7147274 h 19"/>
                  <a:gd name="T4" fmla="*/ 0 60000 65536"/>
                  <a:gd name="T5" fmla="*/ 0 60000 65536"/>
                </a:gdLst>
                <a:ahLst/>
                <a:cxnLst>
                  <a:cxn ang="T4">
                    <a:pos x="T0" y="T1"/>
                  </a:cxn>
                  <a:cxn ang="T5">
                    <a:pos x="T2" y="T3"/>
                  </a:cxn>
                </a:cxnLst>
                <a:rect l="0" t="0" r="r" b="b"/>
                <a:pathLst>
                  <a:path w="11" h="19">
                    <a:moveTo>
                      <a:pt x="0" y="0"/>
                    </a:moveTo>
                    <a:cubicBezTo>
                      <a:pt x="3" y="5"/>
                      <a:pt x="7" y="17"/>
                      <a:pt x="11" y="19"/>
                    </a:cubicBezTo>
                  </a:path>
                </a:pathLst>
              </a:custGeom>
              <a:grpFill/>
              <a:ln w="7938" cap="rnd">
                <a:solidFill>
                  <a:srgbClr val="333333"/>
                </a:solidFill>
                <a:prstDash val="solid"/>
                <a:round/>
                <a:headEnd/>
                <a:tailEnd/>
              </a:ln>
            </p:spPr>
            <p:txBody>
              <a:bodyPr/>
              <a:lstStyle/>
              <a:p>
                <a:endParaRPr lang="cs-CZ"/>
              </a:p>
            </p:txBody>
          </p:sp>
        </p:grpSp>
        <p:grpSp>
          <p:nvGrpSpPr>
            <p:cNvPr id="32" name="Group 254">
              <a:extLst>
                <a:ext uri="{FF2B5EF4-FFF2-40B4-BE49-F238E27FC236}">
                  <a16:creationId xmlns:a16="http://schemas.microsoft.com/office/drawing/2014/main" id="{AC543B7E-3346-4E49-98E4-64C1A6C2A039}"/>
                </a:ext>
              </a:extLst>
            </p:cNvPr>
            <p:cNvGrpSpPr>
              <a:grpSpLocks/>
            </p:cNvGrpSpPr>
            <p:nvPr/>
          </p:nvGrpSpPr>
          <p:grpSpPr bwMode="auto">
            <a:xfrm>
              <a:off x="3638883" y="1284917"/>
              <a:ext cx="206532" cy="197094"/>
              <a:chOff x="5435600" y="1439862"/>
              <a:chExt cx="510" cy="467"/>
            </a:xfrm>
            <a:solidFill>
              <a:schemeClr val="bg1">
                <a:lumMod val="75000"/>
              </a:schemeClr>
            </a:solidFill>
          </p:grpSpPr>
          <p:sp>
            <p:nvSpPr>
              <p:cNvPr id="206" name="Freeform 255">
                <a:extLst>
                  <a:ext uri="{FF2B5EF4-FFF2-40B4-BE49-F238E27FC236}">
                    <a16:creationId xmlns:a16="http://schemas.microsoft.com/office/drawing/2014/main" id="{F6380AD5-2527-4798-BB74-50A0F4BFFFBF}"/>
                  </a:ext>
                </a:extLst>
              </p:cNvPr>
              <p:cNvSpPr>
                <a:spLocks/>
              </p:cNvSpPr>
              <p:nvPr/>
            </p:nvSpPr>
            <p:spPr bwMode="auto">
              <a:xfrm>
                <a:off x="5435600" y="1439865"/>
                <a:ext cx="510" cy="464"/>
              </a:xfrm>
              <a:custGeom>
                <a:avLst/>
                <a:gdLst>
                  <a:gd name="T0" fmla="*/ 27305988 w 204"/>
                  <a:gd name="T1" fmla="*/ 12020851 h 174"/>
                  <a:gd name="T2" fmla="*/ 29805470 w 204"/>
                  <a:gd name="T3" fmla="*/ 27547784 h 174"/>
                  <a:gd name="T4" fmla="*/ 27611145 w 204"/>
                  <a:gd name="T5" fmla="*/ 31041251 h 174"/>
                  <a:gd name="T6" fmla="*/ 27305988 w 204"/>
                  <a:gd name="T7" fmla="*/ 36604835 h 174"/>
                  <a:gd name="T8" fmla="*/ 25227863 w 204"/>
                  <a:gd name="T9" fmla="*/ 45529315 h 174"/>
                  <a:gd name="T10" fmla="*/ 21934895 w 204"/>
                  <a:gd name="T11" fmla="*/ 54170360 h 174"/>
                  <a:gd name="T12" fmla="*/ 17483720 w 204"/>
                  <a:gd name="T13" fmla="*/ 51060488 h 174"/>
                  <a:gd name="T14" fmla="*/ 13115238 w 204"/>
                  <a:gd name="T15" fmla="*/ 58567736 h 174"/>
                  <a:gd name="T16" fmla="*/ 9251770 w 204"/>
                  <a:gd name="T17" fmla="*/ 53154795 h 174"/>
                  <a:gd name="T18" fmla="*/ 4483208 w 204"/>
                  <a:gd name="T19" fmla="*/ 51354739 h 174"/>
                  <a:gd name="T20" fmla="*/ 3292970 w 204"/>
                  <a:gd name="T21" fmla="*/ 42039069 h 174"/>
                  <a:gd name="T22" fmla="*/ 1385550 w 204"/>
                  <a:gd name="T23" fmla="*/ 32730624 h 174"/>
                  <a:gd name="T24" fmla="*/ 4055988 w 204"/>
                  <a:gd name="T25" fmla="*/ 10711893 h 174"/>
                  <a:gd name="T26" fmla="*/ 8659688 w 204"/>
                  <a:gd name="T27" fmla="*/ 6198251 h 174"/>
                  <a:gd name="T28" fmla="*/ 13305675 w 204"/>
                  <a:gd name="T29" fmla="*/ 2475144 h 174"/>
                  <a:gd name="T30" fmla="*/ 15813020 w 204"/>
                  <a:gd name="T31" fmla="*/ 4507819 h 174"/>
                  <a:gd name="T32" fmla="*/ 18483408 w 204"/>
                  <a:gd name="T33" fmla="*/ 1690432 h 174"/>
                  <a:gd name="T34" fmla="*/ 23556645 w 204"/>
                  <a:gd name="T35" fmla="*/ 4124160 h 174"/>
                  <a:gd name="T36" fmla="*/ 27305988 w 204"/>
                  <a:gd name="T37" fmla="*/ 12020851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 h="174">
                    <a:moveTo>
                      <a:pt x="183" y="35"/>
                    </a:moveTo>
                    <a:cubicBezTo>
                      <a:pt x="190" y="44"/>
                      <a:pt x="204" y="69"/>
                      <a:pt x="200" y="80"/>
                    </a:cubicBezTo>
                    <a:cubicBezTo>
                      <a:pt x="197" y="88"/>
                      <a:pt x="190" y="85"/>
                      <a:pt x="185" y="90"/>
                    </a:cubicBezTo>
                    <a:cubicBezTo>
                      <a:pt x="178" y="98"/>
                      <a:pt x="183" y="97"/>
                      <a:pt x="183" y="106"/>
                    </a:cubicBezTo>
                    <a:cubicBezTo>
                      <a:pt x="182" y="118"/>
                      <a:pt x="175" y="122"/>
                      <a:pt x="169" y="132"/>
                    </a:cubicBezTo>
                    <a:cubicBezTo>
                      <a:pt x="162" y="143"/>
                      <a:pt x="165" y="156"/>
                      <a:pt x="147" y="157"/>
                    </a:cubicBezTo>
                    <a:cubicBezTo>
                      <a:pt x="133" y="157"/>
                      <a:pt x="131" y="144"/>
                      <a:pt x="117" y="148"/>
                    </a:cubicBezTo>
                    <a:cubicBezTo>
                      <a:pt x="104" y="151"/>
                      <a:pt x="101" y="167"/>
                      <a:pt x="88" y="170"/>
                    </a:cubicBezTo>
                    <a:cubicBezTo>
                      <a:pt x="72" y="174"/>
                      <a:pt x="72" y="162"/>
                      <a:pt x="62" y="154"/>
                    </a:cubicBezTo>
                    <a:cubicBezTo>
                      <a:pt x="51" y="144"/>
                      <a:pt x="40" y="153"/>
                      <a:pt x="30" y="149"/>
                    </a:cubicBezTo>
                    <a:cubicBezTo>
                      <a:pt x="19" y="144"/>
                      <a:pt x="22" y="131"/>
                      <a:pt x="22" y="122"/>
                    </a:cubicBezTo>
                    <a:cubicBezTo>
                      <a:pt x="21" y="110"/>
                      <a:pt x="15" y="107"/>
                      <a:pt x="9" y="95"/>
                    </a:cubicBezTo>
                    <a:cubicBezTo>
                      <a:pt x="0" y="76"/>
                      <a:pt x="9" y="44"/>
                      <a:pt x="27" y="31"/>
                    </a:cubicBezTo>
                    <a:cubicBezTo>
                      <a:pt x="36" y="24"/>
                      <a:pt x="49" y="24"/>
                      <a:pt x="58" y="18"/>
                    </a:cubicBezTo>
                    <a:cubicBezTo>
                      <a:pt x="69" y="12"/>
                      <a:pt x="75" y="4"/>
                      <a:pt x="89" y="7"/>
                    </a:cubicBezTo>
                    <a:cubicBezTo>
                      <a:pt x="96" y="9"/>
                      <a:pt x="97" y="14"/>
                      <a:pt x="106" y="13"/>
                    </a:cubicBezTo>
                    <a:cubicBezTo>
                      <a:pt x="112" y="13"/>
                      <a:pt x="118" y="7"/>
                      <a:pt x="124" y="5"/>
                    </a:cubicBezTo>
                    <a:cubicBezTo>
                      <a:pt x="138" y="0"/>
                      <a:pt x="147" y="2"/>
                      <a:pt x="158" y="12"/>
                    </a:cubicBezTo>
                    <a:cubicBezTo>
                      <a:pt x="166" y="19"/>
                      <a:pt x="176" y="27"/>
                      <a:pt x="18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7" name="Freeform 256">
                <a:extLst>
                  <a:ext uri="{FF2B5EF4-FFF2-40B4-BE49-F238E27FC236}">
                    <a16:creationId xmlns:a16="http://schemas.microsoft.com/office/drawing/2014/main" id="{6A168E45-926C-4DCA-AD3E-3F6555C4E807}"/>
                  </a:ext>
                </a:extLst>
              </p:cNvPr>
              <p:cNvSpPr>
                <a:spLocks/>
              </p:cNvSpPr>
              <p:nvPr/>
            </p:nvSpPr>
            <p:spPr bwMode="auto">
              <a:xfrm>
                <a:off x="5435660" y="1440070"/>
                <a:ext cx="197" cy="243"/>
              </a:xfrm>
              <a:custGeom>
                <a:avLst/>
                <a:gdLst>
                  <a:gd name="T0" fmla="*/ 391479 w 79"/>
                  <a:gd name="T1" fmla="*/ 12205914 h 91"/>
                  <a:gd name="T2" fmla="*/ 696884 w 79"/>
                  <a:gd name="T3" fmla="*/ 22104263 h 91"/>
                  <a:gd name="T4" fmla="*/ 4918053 w 79"/>
                  <a:gd name="T5" fmla="*/ 23927609 h 91"/>
                  <a:gd name="T6" fmla="*/ 7626065 w 79"/>
                  <a:gd name="T7" fmla="*/ 29829550 h 91"/>
                  <a:gd name="T8" fmla="*/ 11380034 w 79"/>
                  <a:gd name="T9" fmla="*/ 25253884 h 91"/>
                  <a:gd name="T10" fmla="*/ 7513735 w 79"/>
                  <a:gd name="T11" fmla="*/ 25253884 h 91"/>
                  <a:gd name="T12" fmla="*/ 6472827 w 79"/>
                  <a:gd name="T13" fmla="*/ 14082200 h 91"/>
                  <a:gd name="T14" fmla="*/ 4451507 w 79"/>
                  <a:gd name="T15" fmla="*/ 6985267 h 91"/>
                  <a:gd name="T16" fmla="*/ 5776217 w 79"/>
                  <a:gd name="T17" fmla="*/ 0 h 91"/>
                  <a:gd name="T18" fmla="*/ 3013122 w 79"/>
                  <a:gd name="T19" fmla="*/ 5273581 h 91"/>
                  <a:gd name="T20" fmla="*/ 2316351 w 79"/>
                  <a:gd name="T21" fmla="*/ 18652966 h 91"/>
                  <a:gd name="T22" fmla="*/ 391479 w 79"/>
                  <a:gd name="T23" fmla="*/ 11577497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91">
                    <a:moveTo>
                      <a:pt x="3" y="35"/>
                    </a:moveTo>
                    <a:cubicBezTo>
                      <a:pt x="4" y="42"/>
                      <a:pt x="0" y="58"/>
                      <a:pt x="5" y="63"/>
                    </a:cubicBezTo>
                    <a:cubicBezTo>
                      <a:pt x="11" y="69"/>
                      <a:pt x="26" y="65"/>
                      <a:pt x="34" y="68"/>
                    </a:cubicBezTo>
                    <a:cubicBezTo>
                      <a:pt x="42" y="72"/>
                      <a:pt x="45" y="82"/>
                      <a:pt x="53" y="85"/>
                    </a:cubicBezTo>
                    <a:cubicBezTo>
                      <a:pt x="63" y="91"/>
                      <a:pt x="74" y="82"/>
                      <a:pt x="79" y="72"/>
                    </a:cubicBezTo>
                    <a:cubicBezTo>
                      <a:pt x="75" y="83"/>
                      <a:pt x="58" y="80"/>
                      <a:pt x="52" y="72"/>
                    </a:cubicBezTo>
                    <a:cubicBezTo>
                      <a:pt x="44" y="62"/>
                      <a:pt x="53" y="50"/>
                      <a:pt x="45" y="40"/>
                    </a:cubicBezTo>
                    <a:cubicBezTo>
                      <a:pt x="40" y="33"/>
                      <a:pt x="31" y="31"/>
                      <a:pt x="31" y="20"/>
                    </a:cubicBezTo>
                    <a:cubicBezTo>
                      <a:pt x="31" y="11"/>
                      <a:pt x="38" y="8"/>
                      <a:pt x="40" y="0"/>
                    </a:cubicBezTo>
                    <a:cubicBezTo>
                      <a:pt x="35" y="2"/>
                      <a:pt x="23" y="10"/>
                      <a:pt x="21" y="15"/>
                    </a:cubicBezTo>
                    <a:cubicBezTo>
                      <a:pt x="18" y="24"/>
                      <a:pt x="32" y="51"/>
                      <a:pt x="16" y="53"/>
                    </a:cubicBezTo>
                    <a:cubicBezTo>
                      <a:pt x="10" y="47"/>
                      <a:pt x="12" y="38"/>
                      <a:pt x="3"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8" name="Freeform 257">
                <a:extLst>
                  <a:ext uri="{FF2B5EF4-FFF2-40B4-BE49-F238E27FC236}">
                    <a16:creationId xmlns:a16="http://schemas.microsoft.com/office/drawing/2014/main" id="{344CA2C5-5EEE-4D36-933E-5A0920101B52}"/>
                  </a:ext>
                </a:extLst>
              </p:cNvPr>
              <p:cNvSpPr>
                <a:spLocks/>
              </p:cNvSpPr>
              <p:nvPr/>
            </p:nvSpPr>
            <p:spPr bwMode="auto">
              <a:xfrm>
                <a:off x="5435912" y="1440129"/>
                <a:ext cx="133" cy="144"/>
              </a:xfrm>
              <a:custGeom>
                <a:avLst/>
                <a:gdLst>
                  <a:gd name="T0" fmla="*/ 327112 w 53"/>
                  <a:gd name="T1" fmla="*/ 15514376 h 54"/>
                  <a:gd name="T2" fmla="*/ 3425438 w 53"/>
                  <a:gd name="T3" fmla="*/ 18239637 h 54"/>
                  <a:gd name="T4" fmla="*/ 5615486 w 53"/>
                  <a:gd name="T5" fmla="*/ 12798691 h 54"/>
                  <a:gd name="T6" fmla="*/ 8101921 w 53"/>
                  <a:gd name="T7" fmla="*/ 0 h 54"/>
                  <a:gd name="T8" fmla="*/ 6535414 w 53"/>
                  <a:gd name="T9" fmla="*/ 5817891 h 54"/>
                  <a:gd name="T10" fmla="*/ 4672328 w 53"/>
                  <a:gd name="T11" fmla="*/ 9949581 h 54"/>
                  <a:gd name="T12" fmla="*/ 2355578 w 53"/>
                  <a:gd name="T13" fmla="*/ 12798691 h 54"/>
                  <a:gd name="T14" fmla="*/ 0 w 53"/>
                  <a:gd name="T15" fmla="*/ 15514376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54">
                    <a:moveTo>
                      <a:pt x="2" y="45"/>
                    </a:moveTo>
                    <a:cubicBezTo>
                      <a:pt x="9" y="42"/>
                      <a:pt x="15" y="54"/>
                      <a:pt x="22" y="53"/>
                    </a:cubicBezTo>
                    <a:cubicBezTo>
                      <a:pt x="31" y="52"/>
                      <a:pt x="33" y="44"/>
                      <a:pt x="36" y="37"/>
                    </a:cubicBezTo>
                    <a:cubicBezTo>
                      <a:pt x="42" y="24"/>
                      <a:pt x="53" y="16"/>
                      <a:pt x="52" y="0"/>
                    </a:cubicBezTo>
                    <a:cubicBezTo>
                      <a:pt x="48" y="6"/>
                      <a:pt x="48" y="13"/>
                      <a:pt x="42" y="17"/>
                    </a:cubicBezTo>
                    <a:cubicBezTo>
                      <a:pt x="36" y="22"/>
                      <a:pt x="33" y="22"/>
                      <a:pt x="30" y="29"/>
                    </a:cubicBezTo>
                    <a:cubicBezTo>
                      <a:pt x="25" y="36"/>
                      <a:pt x="23" y="35"/>
                      <a:pt x="15" y="37"/>
                    </a:cubicBezTo>
                    <a:cubicBezTo>
                      <a:pt x="10" y="38"/>
                      <a:pt x="2" y="40"/>
                      <a:pt x="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9" name="Freeform 258">
                <a:extLst>
                  <a:ext uri="{FF2B5EF4-FFF2-40B4-BE49-F238E27FC236}">
                    <a16:creationId xmlns:a16="http://schemas.microsoft.com/office/drawing/2014/main" id="{0670F69C-A7BB-4477-AA71-6CEC1EF99BDD}"/>
                  </a:ext>
                </a:extLst>
              </p:cNvPr>
              <p:cNvSpPr>
                <a:spLocks/>
              </p:cNvSpPr>
              <p:nvPr/>
            </p:nvSpPr>
            <p:spPr bwMode="auto">
              <a:xfrm>
                <a:off x="5436000" y="1439913"/>
                <a:ext cx="90" cy="178"/>
              </a:xfrm>
              <a:custGeom>
                <a:avLst/>
                <a:gdLst>
                  <a:gd name="T0" fmla="*/ 1983720 w 36"/>
                  <a:gd name="T1" fmla="*/ 3343201 h 67"/>
                  <a:gd name="T2" fmla="*/ 4483208 w 36"/>
                  <a:gd name="T3" fmla="*/ 13120994 h 67"/>
                  <a:gd name="T4" fmla="*/ 4959300 w 36"/>
                  <a:gd name="T5" fmla="*/ 19042599 h 67"/>
                  <a:gd name="T6" fmla="*/ 2987813 w 36"/>
                  <a:gd name="T7" fmla="*/ 22015834 h 67"/>
                  <a:gd name="T8" fmla="*/ 2861333 w 36"/>
                  <a:gd name="T9" fmla="*/ 11492913 h 67"/>
                  <a:gd name="T10" fmla="*/ 1793283 w 36"/>
                  <a:gd name="T11" fmla="*/ 5308733 h 67"/>
                  <a:gd name="T12" fmla="*/ 0 w 36"/>
                  <a:gd name="T13" fmla="*/ 0 h 67"/>
                  <a:gd name="T14" fmla="*/ 1793283 w 36"/>
                  <a:gd name="T15" fmla="*/ 2981070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7">
                    <a:moveTo>
                      <a:pt x="13" y="10"/>
                    </a:moveTo>
                    <a:cubicBezTo>
                      <a:pt x="22" y="19"/>
                      <a:pt x="26" y="29"/>
                      <a:pt x="30" y="40"/>
                    </a:cubicBezTo>
                    <a:cubicBezTo>
                      <a:pt x="32" y="46"/>
                      <a:pt x="36" y="51"/>
                      <a:pt x="33" y="58"/>
                    </a:cubicBezTo>
                    <a:cubicBezTo>
                      <a:pt x="31" y="64"/>
                      <a:pt x="26" y="65"/>
                      <a:pt x="20" y="67"/>
                    </a:cubicBezTo>
                    <a:cubicBezTo>
                      <a:pt x="32" y="57"/>
                      <a:pt x="27" y="46"/>
                      <a:pt x="19" y="35"/>
                    </a:cubicBezTo>
                    <a:cubicBezTo>
                      <a:pt x="15" y="29"/>
                      <a:pt x="15" y="22"/>
                      <a:pt x="12" y="16"/>
                    </a:cubicBezTo>
                    <a:cubicBezTo>
                      <a:pt x="9" y="10"/>
                      <a:pt x="4" y="5"/>
                      <a:pt x="0" y="0"/>
                    </a:cubicBezTo>
                    <a:cubicBezTo>
                      <a:pt x="5" y="1"/>
                      <a:pt x="9" y="6"/>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0" name="Freeform 259">
                <a:extLst>
                  <a:ext uri="{FF2B5EF4-FFF2-40B4-BE49-F238E27FC236}">
                    <a16:creationId xmlns:a16="http://schemas.microsoft.com/office/drawing/2014/main" id="{FDFF73C9-C16E-4689-8059-DEE9FB5CEA42}"/>
                  </a:ext>
                </a:extLst>
              </p:cNvPr>
              <p:cNvSpPr>
                <a:spLocks/>
              </p:cNvSpPr>
              <p:nvPr/>
            </p:nvSpPr>
            <p:spPr bwMode="auto">
              <a:xfrm>
                <a:off x="5435877" y="1439862"/>
                <a:ext cx="75" cy="51"/>
              </a:xfrm>
              <a:custGeom>
                <a:avLst/>
                <a:gdLst>
                  <a:gd name="T0" fmla="*/ 0 w 30"/>
                  <a:gd name="T1" fmla="*/ 6408209 h 19"/>
                  <a:gd name="T2" fmla="*/ 4483208 w 30"/>
                  <a:gd name="T3" fmla="*/ 3745808 h 19"/>
                  <a:gd name="T4" fmla="*/ 3292970 w 30"/>
                  <a:gd name="T5" fmla="*/ 3745808 h 19"/>
                  <a:gd name="T6" fmla="*/ 2385283 w 30"/>
                  <a:gd name="T7" fmla="*/ 5995614 h 19"/>
                  <a:gd name="T8" fmla="*/ 191220 w 30"/>
                  <a:gd name="T9" fmla="*/ 640820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0" y="17"/>
                    </a:moveTo>
                    <a:cubicBezTo>
                      <a:pt x="7" y="14"/>
                      <a:pt x="21" y="0"/>
                      <a:pt x="30" y="10"/>
                    </a:cubicBezTo>
                    <a:cubicBezTo>
                      <a:pt x="27" y="9"/>
                      <a:pt x="25" y="9"/>
                      <a:pt x="22" y="10"/>
                    </a:cubicBezTo>
                    <a:cubicBezTo>
                      <a:pt x="19" y="11"/>
                      <a:pt x="18" y="15"/>
                      <a:pt x="16" y="16"/>
                    </a:cubicBezTo>
                    <a:cubicBezTo>
                      <a:pt x="12" y="19"/>
                      <a:pt x="6" y="16"/>
                      <a:pt x="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1" name="Freeform 260">
                <a:extLst>
                  <a:ext uri="{FF2B5EF4-FFF2-40B4-BE49-F238E27FC236}">
                    <a16:creationId xmlns:a16="http://schemas.microsoft.com/office/drawing/2014/main" id="{AB4DF1A1-0F0E-49C6-9D9E-AC34F78C4B86}"/>
                  </a:ext>
                </a:extLst>
              </p:cNvPr>
              <p:cNvSpPr>
                <a:spLocks/>
              </p:cNvSpPr>
              <p:nvPr/>
            </p:nvSpPr>
            <p:spPr bwMode="auto">
              <a:xfrm>
                <a:off x="5435957" y="1439966"/>
                <a:ext cx="83" cy="80"/>
              </a:xfrm>
              <a:custGeom>
                <a:avLst/>
                <a:gdLst>
                  <a:gd name="T0" fmla="*/ 1477878 w 33"/>
                  <a:gd name="T1" fmla="*/ 1399160 h 30"/>
                  <a:gd name="T2" fmla="*/ 2876103 w 33"/>
                  <a:gd name="T3" fmla="*/ 4507819 h 30"/>
                  <a:gd name="T4" fmla="*/ 2754531 w 33"/>
                  <a:gd name="T5" fmla="*/ 10330419 h 30"/>
                  <a:gd name="T6" fmla="*/ 0 w 3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0">
                    <a:moveTo>
                      <a:pt x="9" y="4"/>
                    </a:moveTo>
                    <a:cubicBezTo>
                      <a:pt x="11" y="5"/>
                      <a:pt x="17" y="11"/>
                      <a:pt x="18" y="13"/>
                    </a:cubicBezTo>
                    <a:cubicBezTo>
                      <a:pt x="20" y="18"/>
                      <a:pt x="18" y="25"/>
                      <a:pt x="17" y="30"/>
                    </a:cubicBezTo>
                    <a:cubicBezTo>
                      <a:pt x="33" y="14"/>
                      <a:pt x="17"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2" name="Freeform 261">
                <a:extLst>
                  <a:ext uri="{FF2B5EF4-FFF2-40B4-BE49-F238E27FC236}">
                    <a16:creationId xmlns:a16="http://schemas.microsoft.com/office/drawing/2014/main" id="{53BA9A78-A372-43FB-884C-AC33B04C95F8}"/>
                  </a:ext>
                </a:extLst>
              </p:cNvPr>
              <p:cNvSpPr>
                <a:spLocks/>
              </p:cNvSpPr>
              <p:nvPr/>
            </p:nvSpPr>
            <p:spPr bwMode="auto">
              <a:xfrm>
                <a:off x="5435735" y="1440150"/>
                <a:ext cx="80" cy="72"/>
              </a:xfrm>
              <a:custGeom>
                <a:avLst/>
                <a:gdLst>
                  <a:gd name="T0" fmla="*/ 191220 w 32"/>
                  <a:gd name="T1" fmla="*/ 380835 h 27"/>
                  <a:gd name="T2" fmla="*/ 3769063 w 32"/>
                  <a:gd name="T3" fmla="*/ 1399160 h 27"/>
                  <a:gd name="T4" fmla="*/ 4178050 w 32"/>
                  <a:gd name="T5" fmla="*/ 9308139 h 27"/>
                  <a:gd name="T6" fmla="*/ 3178720 w 32"/>
                  <a:gd name="T7" fmla="*/ 4799509 h 27"/>
                  <a:gd name="T8" fmla="*/ 0 w 32"/>
                  <a:gd name="T9" fmla="*/ 4507819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7">
                    <a:moveTo>
                      <a:pt x="1" y="1"/>
                    </a:moveTo>
                    <a:cubicBezTo>
                      <a:pt x="8" y="10"/>
                      <a:pt x="18" y="0"/>
                      <a:pt x="25" y="4"/>
                    </a:cubicBezTo>
                    <a:cubicBezTo>
                      <a:pt x="32" y="8"/>
                      <a:pt x="31" y="22"/>
                      <a:pt x="28" y="27"/>
                    </a:cubicBezTo>
                    <a:cubicBezTo>
                      <a:pt x="30" y="22"/>
                      <a:pt x="27" y="15"/>
                      <a:pt x="21" y="14"/>
                    </a:cubicBezTo>
                    <a:cubicBezTo>
                      <a:pt x="13" y="12"/>
                      <a:pt x="7" y="23"/>
                      <a:pt x="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3" name="Freeform 262">
                <a:extLst>
                  <a:ext uri="{FF2B5EF4-FFF2-40B4-BE49-F238E27FC236}">
                    <a16:creationId xmlns:a16="http://schemas.microsoft.com/office/drawing/2014/main" id="{688E4317-C8CA-4526-9385-F9EF97E2C6C8}"/>
                  </a:ext>
                </a:extLst>
              </p:cNvPr>
              <p:cNvSpPr>
                <a:spLocks/>
              </p:cNvSpPr>
              <p:nvPr/>
            </p:nvSpPr>
            <p:spPr bwMode="auto">
              <a:xfrm>
                <a:off x="5435627" y="1439899"/>
                <a:ext cx="175" cy="168"/>
              </a:xfrm>
              <a:custGeom>
                <a:avLst/>
                <a:gdLst>
                  <a:gd name="T0" fmla="*/ 317395 w 70"/>
                  <a:gd name="T1" fmla="*/ 21732715 h 63"/>
                  <a:gd name="T2" fmla="*/ 3769063 w 70"/>
                  <a:gd name="T3" fmla="*/ 6839864 h 63"/>
                  <a:gd name="T4" fmla="*/ 6866533 w 70"/>
                  <a:gd name="T5" fmla="*/ 4124160 h 63"/>
                  <a:gd name="T6" fmla="*/ 10445125 w 70"/>
                  <a:gd name="T7" fmla="*/ 633912 h 63"/>
                  <a:gd name="T8" fmla="*/ 8946613 w 70"/>
                  <a:gd name="T9" fmla="*/ 2475144 h 63"/>
                  <a:gd name="T10" fmla="*/ 7469533 w 70"/>
                  <a:gd name="T11" fmla="*/ 6198251 h 63"/>
                  <a:gd name="T12" fmla="*/ 4055988 w 70"/>
                  <a:gd name="T13" fmla="*/ 9308139 h 63"/>
                  <a:gd name="T14" fmla="*/ 317395 w 70"/>
                  <a:gd name="T15" fmla="*/ 21329293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63">
                    <a:moveTo>
                      <a:pt x="2" y="63"/>
                    </a:moveTo>
                    <a:cubicBezTo>
                      <a:pt x="3" y="44"/>
                      <a:pt x="6" y="28"/>
                      <a:pt x="25" y="20"/>
                    </a:cubicBezTo>
                    <a:cubicBezTo>
                      <a:pt x="32" y="17"/>
                      <a:pt x="40" y="15"/>
                      <a:pt x="46" y="12"/>
                    </a:cubicBezTo>
                    <a:cubicBezTo>
                      <a:pt x="54" y="9"/>
                      <a:pt x="61" y="0"/>
                      <a:pt x="70" y="2"/>
                    </a:cubicBezTo>
                    <a:cubicBezTo>
                      <a:pt x="67" y="3"/>
                      <a:pt x="63" y="5"/>
                      <a:pt x="60" y="7"/>
                    </a:cubicBezTo>
                    <a:cubicBezTo>
                      <a:pt x="55" y="10"/>
                      <a:pt x="54" y="14"/>
                      <a:pt x="50" y="18"/>
                    </a:cubicBezTo>
                    <a:cubicBezTo>
                      <a:pt x="45" y="24"/>
                      <a:pt x="35" y="23"/>
                      <a:pt x="27" y="27"/>
                    </a:cubicBezTo>
                    <a:cubicBezTo>
                      <a:pt x="16" y="34"/>
                      <a:pt x="0" y="49"/>
                      <a:pt x="2"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4" name="Freeform 263">
                <a:extLst>
                  <a:ext uri="{FF2B5EF4-FFF2-40B4-BE49-F238E27FC236}">
                    <a16:creationId xmlns:a16="http://schemas.microsoft.com/office/drawing/2014/main" id="{EA7671F1-0B30-4B58-BC96-7149C22EDA9C}"/>
                  </a:ext>
                </a:extLst>
              </p:cNvPr>
              <p:cNvSpPr>
                <a:spLocks/>
              </p:cNvSpPr>
              <p:nvPr/>
            </p:nvSpPr>
            <p:spPr bwMode="auto">
              <a:xfrm>
                <a:off x="5435760" y="1440030"/>
                <a:ext cx="60" cy="93"/>
              </a:xfrm>
              <a:custGeom>
                <a:avLst/>
                <a:gdLst>
                  <a:gd name="T0" fmla="*/ 3292970 w 24"/>
                  <a:gd name="T1" fmla="*/ 0 h 35"/>
                  <a:gd name="T2" fmla="*/ 2385283 w 24"/>
                  <a:gd name="T3" fmla="*/ 1629873 h 35"/>
                  <a:gd name="T4" fmla="*/ 1793283 w 24"/>
                  <a:gd name="T5" fmla="*/ 4945400 h 35"/>
                  <a:gd name="T6" fmla="*/ 1195125 w 24"/>
                  <a:gd name="T7" fmla="*/ 11507568 h 35"/>
                  <a:gd name="T8" fmla="*/ 2575708 w 24"/>
                  <a:gd name="T9" fmla="*/ 6193029 h 35"/>
                  <a:gd name="T10" fmla="*/ 3578645 w 24"/>
                  <a:gd name="T11" fmla="*/ 613393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35">
                    <a:moveTo>
                      <a:pt x="22" y="0"/>
                    </a:moveTo>
                    <a:cubicBezTo>
                      <a:pt x="22" y="1"/>
                      <a:pt x="18" y="3"/>
                      <a:pt x="16" y="5"/>
                    </a:cubicBezTo>
                    <a:cubicBezTo>
                      <a:pt x="14" y="8"/>
                      <a:pt x="14" y="12"/>
                      <a:pt x="12" y="15"/>
                    </a:cubicBezTo>
                    <a:cubicBezTo>
                      <a:pt x="10" y="20"/>
                      <a:pt x="0" y="31"/>
                      <a:pt x="8" y="35"/>
                    </a:cubicBezTo>
                    <a:cubicBezTo>
                      <a:pt x="5" y="28"/>
                      <a:pt x="15" y="25"/>
                      <a:pt x="17" y="19"/>
                    </a:cubicBezTo>
                    <a:cubicBezTo>
                      <a:pt x="19" y="12"/>
                      <a:pt x="16" y="7"/>
                      <a:pt x="24"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5" name="Freeform 264">
                <a:extLst>
                  <a:ext uri="{FF2B5EF4-FFF2-40B4-BE49-F238E27FC236}">
                    <a16:creationId xmlns:a16="http://schemas.microsoft.com/office/drawing/2014/main" id="{96A87A9F-6F18-4815-9621-7835D7CC9D30}"/>
                  </a:ext>
                </a:extLst>
              </p:cNvPr>
              <p:cNvSpPr>
                <a:spLocks/>
              </p:cNvSpPr>
              <p:nvPr/>
            </p:nvSpPr>
            <p:spPr bwMode="auto">
              <a:xfrm>
                <a:off x="5435935" y="1439977"/>
                <a:ext cx="50" cy="32"/>
              </a:xfrm>
              <a:custGeom>
                <a:avLst/>
                <a:gdLst>
                  <a:gd name="T0" fmla="*/ 0 w 20"/>
                  <a:gd name="T1" fmla="*/ 0 h 12"/>
                  <a:gd name="T2" fmla="*/ 2098438 w 20"/>
                  <a:gd name="T3" fmla="*/ 633912 h 12"/>
                  <a:gd name="T4" fmla="*/ 2987813 w 20"/>
                  <a:gd name="T5" fmla="*/ 4124160 h 12"/>
                  <a:gd name="T6" fmla="*/ 317395 w 20"/>
                  <a:gd name="T7" fmla="*/ 63391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2">
                    <a:moveTo>
                      <a:pt x="0" y="0"/>
                    </a:moveTo>
                    <a:cubicBezTo>
                      <a:pt x="4" y="0"/>
                      <a:pt x="11" y="0"/>
                      <a:pt x="14" y="2"/>
                    </a:cubicBezTo>
                    <a:cubicBezTo>
                      <a:pt x="18" y="4"/>
                      <a:pt x="17" y="9"/>
                      <a:pt x="20" y="12"/>
                    </a:cubicBezTo>
                    <a:cubicBezTo>
                      <a:pt x="14" y="8"/>
                      <a:pt x="9" y="2"/>
                      <a:pt x="2"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6" name="Freeform 265">
                <a:extLst>
                  <a:ext uri="{FF2B5EF4-FFF2-40B4-BE49-F238E27FC236}">
                    <a16:creationId xmlns:a16="http://schemas.microsoft.com/office/drawing/2014/main" id="{73FC46CE-D388-4A1A-99CE-B674AF4D4C73}"/>
                  </a:ext>
                </a:extLst>
              </p:cNvPr>
              <p:cNvSpPr>
                <a:spLocks/>
              </p:cNvSpPr>
              <p:nvPr/>
            </p:nvSpPr>
            <p:spPr bwMode="auto">
              <a:xfrm>
                <a:off x="5435670" y="1440209"/>
                <a:ext cx="105" cy="74"/>
              </a:xfrm>
              <a:custGeom>
                <a:avLst/>
                <a:gdLst>
                  <a:gd name="T0" fmla="*/ 0 w 42"/>
                  <a:gd name="T1" fmla="*/ 1842449 h 28"/>
                  <a:gd name="T2" fmla="*/ 3463875 w 42"/>
                  <a:gd name="T3" fmla="*/ 4655055 h 28"/>
                  <a:gd name="T4" fmla="*/ 6276375 w 42"/>
                  <a:gd name="T5" fmla="*/ 8611248 h 28"/>
                  <a:gd name="T6" fmla="*/ 5371095 w 42"/>
                  <a:gd name="T7" fmla="*/ 3955181 h 28"/>
                  <a:gd name="T8" fmla="*/ 5086250 w 42"/>
                  <a:gd name="T9" fmla="*/ 1283271 h 28"/>
                  <a:gd name="T10" fmla="*/ 4483208 w 42"/>
                  <a:gd name="T11" fmla="*/ 566264 h 28"/>
                  <a:gd name="T12" fmla="*/ 3891145 w 42"/>
                  <a:gd name="T13" fmla="*/ 2458515 h 28"/>
                  <a:gd name="T14" fmla="*/ 2861333 w 42"/>
                  <a:gd name="T15" fmla="*/ 3024932 h 28"/>
                  <a:gd name="T16" fmla="*/ 603050 w 42"/>
                  <a:gd name="T17" fmla="*/ 339150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8">
                    <a:moveTo>
                      <a:pt x="0" y="6"/>
                    </a:moveTo>
                    <a:cubicBezTo>
                      <a:pt x="2" y="18"/>
                      <a:pt x="13" y="15"/>
                      <a:pt x="23" y="15"/>
                    </a:cubicBezTo>
                    <a:cubicBezTo>
                      <a:pt x="32" y="15"/>
                      <a:pt x="36" y="22"/>
                      <a:pt x="42" y="28"/>
                    </a:cubicBezTo>
                    <a:cubicBezTo>
                      <a:pt x="37" y="24"/>
                      <a:pt x="37" y="19"/>
                      <a:pt x="36" y="13"/>
                    </a:cubicBezTo>
                    <a:cubicBezTo>
                      <a:pt x="36" y="10"/>
                      <a:pt x="36" y="7"/>
                      <a:pt x="34" y="4"/>
                    </a:cubicBezTo>
                    <a:cubicBezTo>
                      <a:pt x="33" y="1"/>
                      <a:pt x="33" y="0"/>
                      <a:pt x="30" y="2"/>
                    </a:cubicBezTo>
                    <a:cubicBezTo>
                      <a:pt x="29" y="4"/>
                      <a:pt x="28" y="6"/>
                      <a:pt x="26" y="8"/>
                    </a:cubicBezTo>
                    <a:cubicBezTo>
                      <a:pt x="24" y="9"/>
                      <a:pt x="22" y="10"/>
                      <a:pt x="19" y="10"/>
                    </a:cubicBezTo>
                    <a:cubicBezTo>
                      <a:pt x="15" y="12"/>
                      <a:pt x="9" y="14"/>
                      <a:pt x="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7" name="Freeform 266">
                <a:extLst>
                  <a:ext uri="{FF2B5EF4-FFF2-40B4-BE49-F238E27FC236}">
                    <a16:creationId xmlns:a16="http://schemas.microsoft.com/office/drawing/2014/main" id="{2E04CFEE-729C-492B-9148-6117F5DE94EA}"/>
                  </a:ext>
                </a:extLst>
              </p:cNvPr>
              <p:cNvSpPr>
                <a:spLocks/>
              </p:cNvSpPr>
              <p:nvPr/>
            </p:nvSpPr>
            <p:spPr bwMode="auto">
              <a:xfrm>
                <a:off x="5435912" y="1440217"/>
                <a:ext cx="75" cy="53"/>
              </a:xfrm>
              <a:custGeom>
                <a:avLst/>
                <a:gdLst>
                  <a:gd name="T0" fmla="*/ 1507625 w 30"/>
                  <a:gd name="T1" fmla="*/ 4078599 h 20"/>
                  <a:gd name="T2" fmla="*/ 2987813 w 30"/>
                  <a:gd name="T3" fmla="*/ 6335124 h 20"/>
                  <a:gd name="T4" fmla="*/ 4483208 w 30"/>
                  <a:gd name="T5" fmla="*/ 4440867 h 20"/>
                  <a:gd name="T6" fmla="*/ 2987813 w 30"/>
                  <a:gd name="T7" fmla="*/ 359764 h 20"/>
                  <a:gd name="T8" fmla="*/ 1385550 w 30"/>
                  <a:gd name="T9" fmla="*/ 1539094 h 20"/>
                  <a:gd name="T10" fmla="*/ 0 w 30"/>
                  <a:gd name="T11" fmla="*/ 3839945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0">
                    <a:moveTo>
                      <a:pt x="10" y="13"/>
                    </a:moveTo>
                    <a:cubicBezTo>
                      <a:pt x="13" y="16"/>
                      <a:pt x="16" y="19"/>
                      <a:pt x="20" y="20"/>
                    </a:cubicBezTo>
                    <a:cubicBezTo>
                      <a:pt x="24" y="20"/>
                      <a:pt x="28" y="18"/>
                      <a:pt x="30" y="14"/>
                    </a:cubicBezTo>
                    <a:cubicBezTo>
                      <a:pt x="20" y="16"/>
                      <a:pt x="14" y="11"/>
                      <a:pt x="20" y="1"/>
                    </a:cubicBezTo>
                    <a:cubicBezTo>
                      <a:pt x="16" y="0"/>
                      <a:pt x="11" y="3"/>
                      <a:pt x="9" y="5"/>
                    </a:cubicBezTo>
                    <a:cubicBezTo>
                      <a:pt x="6" y="7"/>
                      <a:pt x="2" y="9"/>
                      <a:pt x="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8" name="Freeform 267">
                <a:extLst>
                  <a:ext uri="{FF2B5EF4-FFF2-40B4-BE49-F238E27FC236}">
                    <a16:creationId xmlns:a16="http://schemas.microsoft.com/office/drawing/2014/main" id="{F24EE582-DC3B-4358-91D3-F508FE5CEB1B}"/>
                  </a:ext>
                </a:extLst>
              </p:cNvPr>
              <p:cNvSpPr>
                <a:spLocks/>
              </p:cNvSpPr>
              <p:nvPr/>
            </p:nvSpPr>
            <p:spPr bwMode="auto">
              <a:xfrm>
                <a:off x="5436052" y="1439969"/>
                <a:ext cx="41" cy="117"/>
              </a:xfrm>
              <a:custGeom>
                <a:avLst/>
                <a:gdLst>
                  <a:gd name="T0" fmla="*/ 256773 w 16"/>
                  <a:gd name="T1" fmla="*/ 0 h 44"/>
                  <a:gd name="T2" fmla="*/ 1844275 w 16"/>
                  <a:gd name="T3" fmla="*/ 3993859 h 44"/>
                  <a:gd name="T4" fmla="*/ 2881693 w 16"/>
                  <a:gd name="T5" fmla="*/ 8608613 h 44"/>
                  <a:gd name="T6" fmla="*/ 3040009 w 16"/>
                  <a:gd name="T7" fmla="*/ 13027487 h 44"/>
                  <a:gd name="T8" fmla="*/ 657981 w 16"/>
                  <a:gd name="T9" fmla="*/ 14615342 h 44"/>
                  <a:gd name="T10" fmla="*/ 1844275 w 16"/>
                  <a:gd name="T11" fmla="*/ 8268135 h 44"/>
                  <a:gd name="T12" fmla="*/ 1039048 w 16"/>
                  <a:gd name="T13" fmla="*/ 3993859 h 44"/>
                  <a:gd name="T14" fmla="*/ 0 w 16"/>
                  <a:gd name="T15" fmla="*/ 0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44">
                    <a:moveTo>
                      <a:pt x="1" y="0"/>
                    </a:moveTo>
                    <a:cubicBezTo>
                      <a:pt x="3" y="4"/>
                      <a:pt x="7" y="8"/>
                      <a:pt x="9" y="12"/>
                    </a:cubicBezTo>
                    <a:cubicBezTo>
                      <a:pt x="11" y="17"/>
                      <a:pt x="13" y="22"/>
                      <a:pt x="14" y="26"/>
                    </a:cubicBezTo>
                    <a:cubicBezTo>
                      <a:pt x="15" y="30"/>
                      <a:pt x="16" y="36"/>
                      <a:pt x="15" y="39"/>
                    </a:cubicBezTo>
                    <a:cubicBezTo>
                      <a:pt x="13" y="43"/>
                      <a:pt x="7" y="43"/>
                      <a:pt x="3" y="44"/>
                    </a:cubicBezTo>
                    <a:cubicBezTo>
                      <a:pt x="12" y="40"/>
                      <a:pt x="13" y="32"/>
                      <a:pt x="9" y="25"/>
                    </a:cubicBezTo>
                    <a:cubicBezTo>
                      <a:pt x="7" y="21"/>
                      <a:pt x="7" y="16"/>
                      <a:pt x="5" y="12"/>
                    </a:cubicBezTo>
                    <a:cubicBezTo>
                      <a:pt x="3" y="8"/>
                      <a:pt x="1"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 name="Freeform 268">
                <a:extLst>
                  <a:ext uri="{FF2B5EF4-FFF2-40B4-BE49-F238E27FC236}">
                    <a16:creationId xmlns:a16="http://schemas.microsoft.com/office/drawing/2014/main" id="{D64D913B-FEAA-4709-9DF6-CBB9D30FD48D}"/>
                  </a:ext>
                </a:extLst>
              </p:cNvPr>
              <p:cNvSpPr>
                <a:spLocks/>
              </p:cNvSpPr>
              <p:nvPr/>
            </p:nvSpPr>
            <p:spPr bwMode="auto">
              <a:xfrm>
                <a:off x="5435600" y="1439865"/>
                <a:ext cx="510" cy="464"/>
              </a:xfrm>
              <a:custGeom>
                <a:avLst/>
                <a:gdLst>
                  <a:gd name="T0" fmla="*/ 27305988 w 204"/>
                  <a:gd name="T1" fmla="*/ 12020851 h 174"/>
                  <a:gd name="T2" fmla="*/ 29805470 w 204"/>
                  <a:gd name="T3" fmla="*/ 27547784 h 174"/>
                  <a:gd name="T4" fmla="*/ 27611145 w 204"/>
                  <a:gd name="T5" fmla="*/ 31041251 h 174"/>
                  <a:gd name="T6" fmla="*/ 27305988 w 204"/>
                  <a:gd name="T7" fmla="*/ 36604835 h 174"/>
                  <a:gd name="T8" fmla="*/ 25227863 w 204"/>
                  <a:gd name="T9" fmla="*/ 45529315 h 174"/>
                  <a:gd name="T10" fmla="*/ 21934895 w 204"/>
                  <a:gd name="T11" fmla="*/ 54170360 h 174"/>
                  <a:gd name="T12" fmla="*/ 17483720 w 204"/>
                  <a:gd name="T13" fmla="*/ 51060488 h 174"/>
                  <a:gd name="T14" fmla="*/ 13115238 w 204"/>
                  <a:gd name="T15" fmla="*/ 58567736 h 174"/>
                  <a:gd name="T16" fmla="*/ 9251770 w 204"/>
                  <a:gd name="T17" fmla="*/ 53154795 h 174"/>
                  <a:gd name="T18" fmla="*/ 4483208 w 204"/>
                  <a:gd name="T19" fmla="*/ 51354739 h 174"/>
                  <a:gd name="T20" fmla="*/ 3292970 w 204"/>
                  <a:gd name="T21" fmla="*/ 42039069 h 174"/>
                  <a:gd name="T22" fmla="*/ 1385550 w 204"/>
                  <a:gd name="T23" fmla="*/ 32730624 h 174"/>
                  <a:gd name="T24" fmla="*/ 4055988 w 204"/>
                  <a:gd name="T25" fmla="*/ 10711893 h 174"/>
                  <a:gd name="T26" fmla="*/ 8659688 w 204"/>
                  <a:gd name="T27" fmla="*/ 6198251 h 174"/>
                  <a:gd name="T28" fmla="*/ 13305675 w 204"/>
                  <a:gd name="T29" fmla="*/ 2475144 h 174"/>
                  <a:gd name="T30" fmla="*/ 15813020 w 204"/>
                  <a:gd name="T31" fmla="*/ 4507819 h 174"/>
                  <a:gd name="T32" fmla="*/ 18483408 w 204"/>
                  <a:gd name="T33" fmla="*/ 1690432 h 174"/>
                  <a:gd name="T34" fmla="*/ 23556645 w 204"/>
                  <a:gd name="T35" fmla="*/ 4124160 h 174"/>
                  <a:gd name="T36" fmla="*/ 27305988 w 204"/>
                  <a:gd name="T37" fmla="*/ 12020851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 h="174">
                    <a:moveTo>
                      <a:pt x="183" y="35"/>
                    </a:moveTo>
                    <a:cubicBezTo>
                      <a:pt x="190" y="44"/>
                      <a:pt x="204" y="69"/>
                      <a:pt x="200" y="80"/>
                    </a:cubicBezTo>
                    <a:cubicBezTo>
                      <a:pt x="197" y="88"/>
                      <a:pt x="190" y="85"/>
                      <a:pt x="185" y="90"/>
                    </a:cubicBezTo>
                    <a:cubicBezTo>
                      <a:pt x="178" y="98"/>
                      <a:pt x="183" y="97"/>
                      <a:pt x="183" y="106"/>
                    </a:cubicBezTo>
                    <a:cubicBezTo>
                      <a:pt x="182" y="118"/>
                      <a:pt x="175" y="122"/>
                      <a:pt x="169" y="132"/>
                    </a:cubicBezTo>
                    <a:cubicBezTo>
                      <a:pt x="162" y="143"/>
                      <a:pt x="165" y="156"/>
                      <a:pt x="147" y="157"/>
                    </a:cubicBezTo>
                    <a:cubicBezTo>
                      <a:pt x="133" y="157"/>
                      <a:pt x="131" y="144"/>
                      <a:pt x="117" y="148"/>
                    </a:cubicBezTo>
                    <a:cubicBezTo>
                      <a:pt x="104" y="151"/>
                      <a:pt x="101" y="167"/>
                      <a:pt x="88" y="170"/>
                    </a:cubicBezTo>
                    <a:cubicBezTo>
                      <a:pt x="72" y="174"/>
                      <a:pt x="72" y="162"/>
                      <a:pt x="62" y="154"/>
                    </a:cubicBezTo>
                    <a:cubicBezTo>
                      <a:pt x="51" y="144"/>
                      <a:pt x="40" y="153"/>
                      <a:pt x="30" y="149"/>
                    </a:cubicBezTo>
                    <a:cubicBezTo>
                      <a:pt x="19" y="144"/>
                      <a:pt x="22" y="131"/>
                      <a:pt x="22" y="122"/>
                    </a:cubicBezTo>
                    <a:cubicBezTo>
                      <a:pt x="21" y="110"/>
                      <a:pt x="15" y="107"/>
                      <a:pt x="9" y="95"/>
                    </a:cubicBezTo>
                    <a:cubicBezTo>
                      <a:pt x="0" y="76"/>
                      <a:pt x="9" y="44"/>
                      <a:pt x="27" y="31"/>
                    </a:cubicBezTo>
                    <a:cubicBezTo>
                      <a:pt x="36" y="24"/>
                      <a:pt x="49" y="24"/>
                      <a:pt x="58" y="18"/>
                    </a:cubicBezTo>
                    <a:cubicBezTo>
                      <a:pt x="69" y="12"/>
                      <a:pt x="75" y="4"/>
                      <a:pt x="89" y="7"/>
                    </a:cubicBezTo>
                    <a:cubicBezTo>
                      <a:pt x="96" y="9"/>
                      <a:pt x="97" y="14"/>
                      <a:pt x="106" y="13"/>
                    </a:cubicBezTo>
                    <a:cubicBezTo>
                      <a:pt x="112" y="13"/>
                      <a:pt x="118" y="7"/>
                      <a:pt x="124" y="5"/>
                    </a:cubicBezTo>
                    <a:cubicBezTo>
                      <a:pt x="138" y="0"/>
                      <a:pt x="147" y="2"/>
                      <a:pt x="158" y="12"/>
                    </a:cubicBezTo>
                    <a:cubicBezTo>
                      <a:pt x="166" y="19"/>
                      <a:pt x="176" y="27"/>
                      <a:pt x="183" y="35"/>
                    </a:cubicBezTo>
                    <a:close/>
                  </a:path>
                </a:pathLst>
              </a:custGeom>
              <a:grpFill/>
              <a:ln w="7938" cap="rnd">
                <a:solidFill>
                  <a:srgbClr val="333333"/>
                </a:solidFill>
                <a:prstDash val="solid"/>
                <a:round/>
                <a:headEnd/>
                <a:tailEnd/>
              </a:ln>
            </p:spPr>
            <p:txBody>
              <a:bodyPr/>
              <a:lstStyle/>
              <a:p>
                <a:endParaRPr lang="cs-CZ"/>
              </a:p>
            </p:txBody>
          </p:sp>
          <p:sp>
            <p:nvSpPr>
              <p:cNvPr id="220" name="Freeform 269">
                <a:extLst>
                  <a:ext uri="{FF2B5EF4-FFF2-40B4-BE49-F238E27FC236}">
                    <a16:creationId xmlns:a16="http://schemas.microsoft.com/office/drawing/2014/main" id="{680AD9E0-8583-4A33-B522-C3BF212C1EDB}"/>
                  </a:ext>
                </a:extLst>
              </p:cNvPr>
              <p:cNvSpPr>
                <a:spLocks/>
              </p:cNvSpPr>
              <p:nvPr/>
            </p:nvSpPr>
            <p:spPr bwMode="auto">
              <a:xfrm>
                <a:off x="5435877" y="1440203"/>
                <a:ext cx="90" cy="64"/>
              </a:xfrm>
              <a:custGeom>
                <a:avLst/>
                <a:gdLst>
                  <a:gd name="T0" fmla="*/ 0 w 36"/>
                  <a:gd name="T1" fmla="*/ 8292579 h 24"/>
                  <a:gd name="T2" fmla="*/ 5371095 w 36"/>
                  <a:gd name="T3" fmla="*/ 0 h 24"/>
                  <a:gd name="T4" fmla="*/ 0 60000 65536"/>
                  <a:gd name="T5" fmla="*/ 0 60000 65536"/>
                </a:gdLst>
                <a:ahLst/>
                <a:cxnLst>
                  <a:cxn ang="T4">
                    <a:pos x="T0" y="T1"/>
                  </a:cxn>
                  <a:cxn ang="T5">
                    <a:pos x="T2" y="T3"/>
                  </a:cxn>
                </a:cxnLst>
                <a:rect l="0" t="0" r="r" b="b"/>
                <a:pathLst>
                  <a:path w="36" h="24">
                    <a:moveTo>
                      <a:pt x="0" y="24"/>
                    </a:moveTo>
                    <a:cubicBezTo>
                      <a:pt x="16" y="12"/>
                      <a:pt x="20" y="4"/>
                      <a:pt x="36" y="0"/>
                    </a:cubicBezTo>
                  </a:path>
                </a:pathLst>
              </a:custGeom>
              <a:grpFill/>
              <a:ln w="7938" cap="rnd">
                <a:solidFill>
                  <a:srgbClr val="333333"/>
                </a:solidFill>
                <a:prstDash val="solid"/>
                <a:round/>
                <a:headEnd/>
                <a:tailEnd/>
              </a:ln>
            </p:spPr>
            <p:txBody>
              <a:bodyPr/>
              <a:lstStyle/>
              <a:p>
                <a:endParaRPr lang="cs-CZ"/>
              </a:p>
            </p:txBody>
          </p:sp>
          <p:sp>
            <p:nvSpPr>
              <p:cNvPr id="221" name="Freeform 271">
                <a:extLst>
                  <a:ext uri="{FF2B5EF4-FFF2-40B4-BE49-F238E27FC236}">
                    <a16:creationId xmlns:a16="http://schemas.microsoft.com/office/drawing/2014/main" id="{AF305C82-4D4E-4EAB-B885-DBF3C2D60765}"/>
                  </a:ext>
                </a:extLst>
              </p:cNvPr>
              <p:cNvSpPr>
                <a:spLocks/>
              </p:cNvSpPr>
              <p:nvPr/>
            </p:nvSpPr>
            <p:spPr bwMode="auto">
              <a:xfrm>
                <a:off x="5435740" y="1440009"/>
                <a:ext cx="105" cy="170"/>
              </a:xfrm>
              <a:custGeom>
                <a:avLst/>
                <a:gdLst>
                  <a:gd name="T0" fmla="*/ 6276375 w 42"/>
                  <a:gd name="T1" fmla="*/ 0 h 64"/>
                  <a:gd name="T2" fmla="*/ 2861333 w 42"/>
                  <a:gd name="T3" fmla="*/ 3588328 h 64"/>
                  <a:gd name="T4" fmla="*/ 2575708 w 42"/>
                  <a:gd name="T5" fmla="*/ 6557089 h 64"/>
                  <a:gd name="T6" fmla="*/ 1507625 w 42"/>
                  <a:gd name="T7" fmla="*/ 9531496 h 64"/>
                  <a:gd name="T8" fmla="*/ 1080395 w 42"/>
                  <a:gd name="T9" fmla="*/ 16681136 h 64"/>
                  <a:gd name="T10" fmla="*/ 4483208 w 42"/>
                  <a:gd name="T11" fmla="*/ 20998320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64">
                    <a:moveTo>
                      <a:pt x="42" y="0"/>
                    </a:moveTo>
                    <a:cubicBezTo>
                      <a:pt x="36" y="0"/>
                      <a:pt x="23" y="6"/>
                      <a:pt x="19" y="11"/>
                    </a:cubicBezTo>
                    <a:cubicBezTo>
                      <a:pt x="17" y="14"/>
                      <a:pt x="18" y="17"/>
                      <a:pt x="17" y="20"/>
                    </a:cubicBezTo>
                    <a:cubicBezTo>
                      <a:pt x="15" y="24"/>
                      <a:pt x="12" y="26"/>
                      <a:pt x="10" y="29"/>
                    </a:cubicBezTo>
                    <a:cubicBezTo>
                      <a:pt x="6" y="36"/>
                      <a:pt x="0" y="44"/>
                      <a:pt x="7" y="51"/>
                    </a:cubicBezTo>
                    <a:cubicBezTo>
                      <a:pt x="14" y="58"/>
                      <a:pt x="30" y="52"/>
                      <a:pt x="30" y="64"/>
                    </a:cubicBezTo>
                  </a:path>
                </a:pathLst>
              </a:custGeom>
              <a:grpFill/>
              <a:ln w="7938" cap="rnd">
                <a:solidFill>
                  <a:srgbClr val="333333"/>
                </a:solidFill>
                <a:prstDash val="solid"/>
                <a:round/>
                <a:headEnd/>
                <a:tailEnd/>
              </a:ln>
            </p:spPr>
            <p:txBody>
              <a:bodyPr/>
              <a:lstStyle/>
              <a:p>
                <a:endParaRPr lang="cs-CZ"/>
              </a:p>
            </p:txBody>
          </p:sp>
          <p:sp>
            <p:nvSpPr>
              <p:cNvPr id="222" name="Freeform 272">
                <a:extLst>
                  <a:ext uri="{FF2B5EF4-FFF2-40B4-BE49-F238E27FC236}">
                    <a16:creationId xmlns:a16="http://schemas.microsoft.com/office/drawing/2014/main" id="{64A680C7-22B1-4715-8978-EE4B51F52D2F}"/>
                  </a:ext>
                </a:extLst>
              </p:cNvPr>
              <p:cNvSpPr>
                <a:spLocks/>
              </p:cNvSpPr>
              <p:nvPr/>
            </p:nvSpPr>
            <p:spPr bwMode="auto">
              <a:xfrm>
                <a:off x="5435917" y="1439961"/>
                <a:ext cx="105" cy="77"/>
              </a:xfrm>
              <a:custGeom>
                <a:avLst/>
                <a:gdLst>
                  <a:gd name="T0" fmla="*/ 4768875 w 42"/>
                  <a:gd name="T1" fmla="*/ 9438487 h 29"/>
                  <a:gd name="T2" fmla="*/ 3178720 w 42"/>
                  <a:gd name="T3" fmla="*/ 1338804 h 29"/>
                  <a:gd name="T4" fmla="*/ 0 w 42"/>
                  <a:gd name="T5" fmla="*/ 610350 h 29"/>
                  <a:gd name="T6" fmla="*/ 0 60000 65536"/>
                  <a:gd name="T7" fmla="*/ 0 60000 65536"/>
                  <a:gd name="T8" fmla="*/ 0 60000 65536"/>
                </a:gdLst>
                <a:ahLst/>
                <a:cxnLst>
                  <a:cxn ang="T6">
                    <a:pos x="T0" y="T1"/>
                  </a:cxn>
                  <a:cxn ang="T7">
                    <a:pos x="T2" y="T3"/>
                  </a:cxn>
                  <a:cxn ang="T8">
                    <a:pos x="T4" y="T5"/>
                  </a:cxn>
                </a:cxnLst>
                <a:rect l="0" t="0" r="r" b="b"/>
                <a:pathLst>
                  <a:path w="42" h="29">
                    <a:moveTo>
                      <a:pt x="32" y="29"/>
                    </a:moveTo>
                    <a:cubicBezTo>
                      <a:pt x="42" y="22"/>
                      <a:pt x="28" y="8"/>
                      <a:pt x="21" y="4"/>
                    </a:cubicBezTo>
                    <a:cubicBezTo>
                      <a:pt x="13" y="0"/>
                      <a:pt x="7" y="4"/>
                      <a:pt x="0" y="2"/>
                    </a:cubicBezTo>
                  </a:path>
                </a:pathLst>
              </a:custGeom>
              <a:grpFill/>
              <a:ln w="7938" cap="rnd">
                <a:solidFill>
                  <a:srgbClr val="333333"/>
                </a:solidFill>
                <a:prstDash val="solid"/>
                <a:round/>
                <a:headEnd/>
                <a:tailEnd/>
              </a:ln>
            </p:spPr>
            <p:txBody>
              <a:bodyPr/>
              <a:lstStyle/>
              <a:p>
                <a:endParaRPr lang="cs-CZ"/>
              </a:p>
            </p:txBody>
          </p:sp>
        </p:grpSp>
        <p:sp>
          <p:nvSpPr>
            <p:cNvPr id="33" name="Text Box 280">
              <a:extLst>
                <a:ext uri="{FF2B5EF4-FFF2-40B4-BE49-F238E27FC236}">
                  <a16:creationId xmlns:a16="http://schemas.microsoft.com/office/drawing/2014/main" id="{53837694-ECDE-4B49-AF27-834392EFCE9A}"/>
                </a:ext>
              </a:extLst>
            </p:cNvPr>
            <p:cNvSpPr txBox="1">
              <a:spLocks noChangeArrowheads="1"/>
            </p:cNvSpPr>
            <p:nvPr/>
          </p:nvSpPr>
          <p:spPr bwMode="auto">
            <a:xfrm>
              <a:off x="4013337" y="801632"/>
              <a:ext cx="1166142" cy="68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210" tIns="43105" rIns="86210" bIns="43105">
              <a:spAutoFit/>
            </a:bodyPr>
            <a:lstStyle/>
            <a:p>
              <a:pPr>
                <a:spcAft>
                  <a:spcPts val="0"/>
                </a:spcAft>
              </a:pPr>
              <a:r>
                <a:rPr lang="cs-CZ" sz="12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Aktivace destiček</a:t>
              </a:r>
            </a:p>
            <a:p>
              <a:pPr>
                <a:spcAft>
                  <a:spcPts val="0"/>
                </a:spcAft>
              </a:pPr>
              <a:r>
                <a:rPr lang="cs-CZ" sz="1200" b="1" kern="1200"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(PAR-1, PAR-4)</a:t>
              </a:r>
              <a:endParaRPr lang="cs-CZ" sz="1200" dirty="0">
                <a:effectLst/>
                <a:latin typeface="Times New Roman" panose="02020603050405020304" pitchFamily="18" charset="0"/>
                <a:ea typeface="Times New Roman" panose="02020603050405020304" pitchFamily="18" charset="0"/>
              </a:endParaRPr>
            </a:p>
          </p:txBody>
        </p:sp>
        <p:cxnSp>
          <p:nvCxnSpPr>
            <p:cNvPr id="34" name="Line 281">
              <a:extLst>
                <a:ext uri="{FF2B5EF4-FFF2-40B4-BE49-F238E27FC236}">
                  <a16:creationId xmlns:a16="http://schemas.microsoft.com/office/drawing/2014/main" id="{2A8E253B-B8CB-440F-8C93-FEC0246DD934}"/>
                </a:ext>
              </a:extLst>
            </p:cNvPr>
            <p:cNvCxnSpPr/>
            <p:nvPr/>
          </p:nvCxnSpPr>
          <p:spPr bwMode="auto">
            <a:xfrm flipH="1" flipV="1">
              <a:off x="3036372" y="1074043"/>
              <a:ext cx="380567" cy="4717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 Box 282">
              <a:extLst>
                <a:ext uri="{FF2B5EF4-FFF2-40B4-BE49-F238E27FC236}">
                  <a16:creationId xmlns:a16="http://schemas.microsoft.com/office/drawing/2014/main" id="{E6C6F4E9-8A1D-4C4E-8DB7-F9EA37DEAAD5}"/>
                </a:ext>
              </a:extLst>
            </p:cNvPr>
            <p:cNvSpPr txBox="1">
              <a:spLocks noChangeArrowheads="1"/>
            </p:cNvSpPr>
            <p:nvPr/>
          </p:nvSpPr>
          <p:spPr bwMode="auto">
            <a:xfrm>
              <a:off x="2395450" y="925070"/>
              <a:ext cx="638312" cy="3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000" kern="1200" dirty="0">
                  <a:effectLst/>
                  <a:latin typeface="Calibri" panose="020F0502020204030204" pitchFamily="34" charset="0"/>
                  <a:ea typeface="Times New Roman" panose="02020603050405020304" pitchFamily="18" charset="0"/>
                  <a:cs typeface="Times New Roman" panose="02020603050405020304" pitchFamily="18" charset="0"/>
                </a:rPr>
                <a:t>ADP, TXA</a:t>
              </a:r>
              <a:r>
                <a:rPr lang="cs-CZ" sz="1000" kern="1200" baseline="-250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cs-CZ" sz="1200" dirty="0">
                <a:effectLst/>
                <a:latin typeface="Times New Roman" panose="02020603050405020304" pitchFamily="18" charset="0"/>
                <a:ea typeface="Times New Roman" panose="02020603050405020304" pitchFamily="18" charset="0"/>
              </a:endParaRPr>
            </a:p>
          </p:txBody>
        </p:sp>
        <p:cxnSp>
          <p:nvCxnSpPr>
            <p:cNvPr id="36" name="Line 283">
              <a:extLst>
                <a:ext uri="{FF2B5EF4-FFF2-40B4-BE49-F238E27FC236}">
                  <a16:creationId xmlns:a16="http://schemas.microsoft.com/office/drawing/2014/main" id="{D15D3CC1-3D0E-4291-9C27-A85586DB1A14}"/>
                </a:ext>
              </a:extLst>
            </p:cNvPr>
            <p:cNvCxnSpPr/>
            <p:nvPr/>
          </p:nvCxnSpPr>
          <p:spPr bwMode="auto">
            <a:xfrm flipH="1" flipV="1">
              <a:off x="2171618" y="844859"/>
              <a:ext cx="253072" cy="179608"/>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99">
              <a:extLst>
                <a:ext uri="{FF2B5EF4-FFF2-40B4-BE49-F238E27FC236}">
                  <a16:creationId xmlns:a16="http://schemas.microsoft.com/office/drawing/2014/main" id="{E55AA0EF-6A98-478A-8142-A24C23054CFF}"/>
                </a:ext>
              </a:extLst>
            </p:cNvPr>
            <p:cNvSpPr txBox="1">
              <a:spLocks noChangeArrowheads="1"/>
            </p:cNvSpPr>
            <p:nvPr/>
          </p:nvSpPr>
          <p:spPr bwMode="auto">
            <a:xfrm>
              <a:off x="2406823" y="1610126"/>
              <a:ext cx="1403050" cy="56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lgn="ctr">
                <a:spcAft>
                  <a:spcPts val="0"/>
                </a:spcAft>
              </a:pPr>
              <a:r>
                <a:rPr lang="cs-CZ" sz="1000" b="1" kern="1200" dirty="0">
                  <a:effectLst/>
                  <a:latin typeface="Calibri" panose="020F0502020204030204" pitchFamily="34" charset="0"/>
                  <a:ea typeface="Times New Roman" panose="02020603050405020304" pitchFamily="18" charset="0"/>
                  <a:cs typeface="Times New Roman" panose="02020603050405020304" pitchFamily="18" charset="0"/>
                </a:rPr>
                <a:t>TAFI</a:t>
              </a:r>
              <a:endParaRPr lang="cs-CZ" sz="1200" dirty="0">
                <a:effectLst/>
                <a:latin typeface="Times New Roman" panose="02020603050405020304" pitchFamily="18" charset="0"/>
                <a:ea typeface="Times New Roman" panose="02020603050405020304" pitchFamily="18" charset="0"/>
              </a:endParaRPr>
            </a:p>
            <a:p>
              <a:pPr algn="ctr">
                <a:spcAft>
                  <a:spcPts val="0"/>
                </a:spcAft>
              </a:pPr>
              <a:r>
                <a:rPr lang="cs-CZ" sz="900" kern="1200" dirty="0">
                  <a:effectLst/>
                  <a:latin typeface="Calibri" panose="020F0502020204030204" pitchFamily="34" charset="0"/>
                  <a:ea typeface="Times New Roman" panose="02020603050405020304" pitchFamily="18" charset="0"/>
                  <a:cs typeface="Times New Roman" panose="02020603050405020304" pitchFamily="18" charset="0"/>
                </a:rPr>
                <a:t>(inhibice </a:t>
              </a:r>
              <a:r>
                <a:rPr lang="cs-CZ" sz="900" kern="1200" dirty="0" err="1">
                  <a:effectLst/>
                  <a:latin typeface="Calibri" panose="020F0502020204030204" pitchFamily="34" charset="0"/>
                  <a:ea typeface="Times New Roman" panose="02020603050405020304" pitchFamily="18" charset="0"/>
                  <a:cs typeface="Times New Roman" panose="02020603050405020304" pitchFamily="18" charset="0"/>
                </a:rPr>
                <a:t>fibrinolýzy</a:t>
              </a:r>
              <a:r>
                <a:rPr lang="cs-CZ" sz="900" kern="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cs-CZ" sz="1200" dirty="0">
                <a:effectLst/>
                <a:latin typeface="Times New Roman" panose="02020603050405020304" pitchFamily="18" charset="0"/>
                <a:ea typeface="Times New Roman" panose="02020603050405020304" pitchFamily="18" charset="0"/>
              </a:endParaRPr>
            </a:p>
          </p:txBody>
        </p:sp>
        <p:sp>
          <p:nvSpPr>
            <p:cNvPr id="38" name="Text Box 498">
              <a:extLst>
                <a:ext uri="{FF2B5EF4-FFF2-40B4-BE49-F238E27FC236}">
                  <a16:creationId xmlns:a16="http://schemas.microsoft.com/office/drawing/2014/main" id="{572EE63C-5E12-470E-98A7-4428A0380ACF}"/>
                </a:ext>
              </a:extLst>
            </p:cNvPr>
            <p:cNvSpPr txBox="1">
              <a:spLocks noChangeArrowheads="1"/>
            </p:cNvSpPr>
            <p:nvPr/>
          </p:nvSpPr>
          <p:spPr bwMode="auto">
            <a:xfrm>
              <a:off x="1585147" y="964688"/>
              <a:ext cx="685071" cy="35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spcAft>
                  <a:spcPts val="0"/>
                </a:spcAft>
              </a:pPr>
              <a:r>
                <a:rPr lang="cs-CZ" sz="1000" kern="1200" dirty="0">
                  <a:effectLst/>
                  <a:latin typeface="Calibri" panose="020F0502020204030204" pitchFamily="34" charset="0"/>
                  <a:ea typeface="Times New Roman" panose="02020603050405020304" pitchFamily="18" charset="0"/>
                  <a:cs typeface="Times New Roman" panose="02020603050405020304" pitchFamily="18" charset="0"/>
                </a:rPr>
                <a:t>agregace</a:t>
              </a:r>
              <a:endParaRPr lang="cs-CZ" sz="1200" dirty="0">
                <a:effectLst/>
                <a:latin typeface="Times New Roman" panose="02020603050405020304" pitchFamily="18" charset="0"/>
                <a:ea typeface="Times New Roman" panose="02020603050405020304" pitchFamily="18" charset="0"/>
              </a:endParaRPr>
            </a:p>
          </p:txBody>
        </p:sp>
        <p:grpSp>
          <p:nvGrpSpPr>
            <p:cNvPr id="39" name="Group 172">
              <a:extLst>
                <a:ext uri="{FF2B5EF4-FFF2-40B4-BE49-F238E27FC236}">
                  <a16:creationId xmlns:a16="http://schemas.microsoft.com/office/drawing/2014/main" id="{D515572F-CE37-4538-9558-260767CC1CBA}"/>
                </a:ext>
              </a:extLst>
            </p:cNvPr>
            <p:cNvGrpSpPr>
              <a:grpSpLocks/>
            </p:cNvGrpSpPr>
            <p:nvPr/>
          </p:nvGrpSpPr>
          <p:grpSpPr bwMode="auto">
            <a:xfrm>
              <a:off x="3732021" y="1077446"/>
              <a:ext cx="254666" cy="177963"/>
              <a:chOff x="0" y="0"/>
              <a:chExt cx="630" cy="421"/>
            </a:xfrm>
            <a:solidFill>
              <a:schemeClr val="bg1">
                <a:lumMod val="75000"/>
              </a:schemeClr>
            </a:solidFill>
          </p:grpSpPr>
          <p:sp>
            <p:nvSpPr>
              <p:cNvPr id="187" name="Freeform 173">
                <a:extLst>
                  <a:ext uri="{FF2B5EF4-FFF2-40B4-BE49-F238E27FC236}">
                    <a16:creationId xmlns:a16="http://schemas.microsoft.com/office/drawing/2014/main" id="{E756B509-D5EE-4F9D-95B1-44EE6C09A7C4}"/>
                  </a:ext>
                </a:extLst>
              </p:cNvPr>
              <p:cNvSpPr>
                <a:spLocks/>
              </p:cNvSpPr>
              <p:nvPr/>
            </p:nvSpPr>
            <p:spPr bwMode="auto">
              <a:xfrm>
                <a:off x="0" y="0"/>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 name="Freeform 174">
                <a:extLst>
                  <a:ext uri="{FF2B5EF4-FFF2-40B4-BE49-F238E27FC236}">
                    <a16:creationId xmlns:a16="http://schemas.microsoft.com/office/drawing/2014/main" id="{74214FB6-002E-4C14-B5CE-85122C3BE65F}"/>
                  </a:ext>
                </a:extLst>
              </p:cNvPr>
              <p:cNvSpPr>
                <a:spLocks/>
              </p:cNvSpPr>
              <p:nvPr/>
            </p:nvSpPr>
            <p:spPr bwMode="auto">
              <a:xfrm>
                <a:off x="177" y="253"/>
                <a:ext cx="218" cy="147"/>
              </a:xfrm>
              <a:custGeom>
                <a:avLst/>
                <a:gdLst>
                  <a:gd name="T0" fmla="*/ 5697568 w 87"/>
                  <a:gd name="T1" fmla="*/ 8496758 h 55"/>
                  <a:gd name="T2" fmla="*/ 10733248 w 87"/>
                  <a:gd name="T3" fmla="*/ 19139766 h 55"/>
                  <a:gd name="T4" fmla="*/ 13057862 w 87"/>
                  <a:gd name="T5" fmla="*/ 17803002 h 55"/>
                  <a:gd name="T6" fmla="*/ 12862566 w 87"/>
                  <a:gd name="T7" fmla="*/ 10642036 h 55"/>
                  <a:gd name="T8" fmla="*/ 11514735 w 87"/>
                  <a:gd name="T9" fmla="*/ 15270034 h 55"/>
                  <a:gd name="T10" fmla="*/ 8586712 w 87"/>
                  <a:gd name="T11" fmla="*/ 8496758 h 55"/>
                  <a:gd name="T12" fmla="*/ 4155734 w 87"/>
                  <a:gd name="T13" fmla="*/ 4281046 h 55"/>
                  <a:gd name="T14" fmla="*/ 0 w 87"/>
                  <a:gd name="T15" fmla="*/ 0 h 55"/>
                  <a:gd name="T16" fmla="*/ 3375234 w 87"/>
                  <a:gd name="T17" fmla="*/ 5713278 h 55"/>
                  <a:gd name="T18" fmla="*/ 5522128 w 87"/>
                  <a:gd name="T19" fmla="*/ 7459956 h 55"/>
                  <a:gd name="T20" fmla="*/ 6305272 w 87"/>
                  <a:gd name="T21" fmla="*/ 954108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55">
                    <a:moveTo>
                      <a:pt x="37" y="24"/>
                    </a:moveTo>
                    <a:cubicBezTo>
                      <a:pt x="48" y="38"/>
                      <a:pt x="51" y="50"/>
                      <a:pt x="70" y="54"/>
                    </a:cubicBezTo>
                    <a:cubicBezTo>
                      <a:pt x="75" y="54"/>
                      <a:pt x="83" y="55"/>
                      <a:pt x="85" y="50"/>
                    </a:cubicBezTo>
                    <a:cubicBezTo>
                      <a:pt x="87" y="46"/>
                      <a:pt x="85" y="35"/>
                      <a:pt x="84" y="30"/>
                    </a:cubicBezTo>
                    <a:cubicBezTo>
                      <a:pt x="82" y="33"/>
                      <a:pt x="78" y="41"/>
                      <a:pt x="75" y="43"/>
                    </a:cubicBezTo>
                    <a:cubicBezTo>
                      <a:pt x="65" y="48"/>
                      <a:pt x="61" y="29"/>
                      <a:pt x="56" y="24"/>
                    </a:cubicBezTo>
                    <a:cubicBezTo>
                      <a:pt x="48" y="16"/>
                      <a:pt x="38" y="15"/>
                      <a:pt x="27" y="12"/>
                    </a:cubicBezTo>
                    <a:cubicBezTo>
                      <a:pt x="18" y="9"/>
                      <a:pt x="9" y="2"/>
                      <a:pt x="0" y="0"/>
                    </a:cubicBezTo>
                    <a:cubicBezTo>
                      <a:pt x="3" y="7"/>
                      <a:pt x="15" y="13"/>
                      <a:pt x="22" y="16"/>
                    </a:cubicBezTo>
                    <a:cubicBezTo>
                      <a:pt x="26" y="18"/>
                      <a:pt x="32" y="19"/>
                      <a:pt x="36" y="21"/>
                    </a:cubicBezTo>
                    <a:cubicBezTo>
                      <a:pt x="38" y="23"/>
                      <a:pt x="38" y="26"/>
                      <a:pt x="41"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 name="Freeform 175">
                <a:extLst>
                  <a:ext uri="{FF2B5EF4-FFF2-40B4-BE49-F238E27FC236}">
                    <a16:creationId xmlns:a16="http://schemas.microsoft.com/office/drawing/2014/main" id="{31A0079F-E434-47FF-8A88-653344E39286}"/>
                  </a:ext>
                </a:extLst>
              </p:cNvPr>
              <p:cNvSpPr>
                <a:spLocks/>
              </p:cNvSpPr>
              <p:nvPr/>
            </p:nvSpPr>
            <p:spPr bwMode="auto">
              <a:xfrm>
                <a:off x="42" y="245"/>
                <a:ext cx="198" cy="70"/>
              </a:xfrm>
              <a:custGeom>
                <a:avLst/>
                <a:gdLst>
                  <a:gd name="T0" fmla="*/ 0 w 79"/>
                  <a:gd name="T1" fmla="*/ 698121 h 26"/>
                  <a:gd name="T2" fmla="*/ 5420448 w 79"/>
                  <a:gd name="T3" fmla="*/ 7379653 h 26"/>
                  <a:gd name="T4" fmla="*/ 8284934 w 79"/>
                  <a:gd name="T5" fmla="*/ 7803875 h 26"/>
                  <a:gd name="T6" fmla="*/ 12155922 w 79"/>
                  <a:gd name="T7" fmla="*/ 9007694 h 26"/>
                  <a:gd name="T8" fmla="*/ 8901877 w 79"/>
                  <a:gd name="T9" fmla="*/ 6244355 h 26"/>
                  <a:gd name="T10" fmla="*/ 7375465 w 79"/>
                  <a:gd name="T11" fmla="*/ 1181436 h 26"/>
                  <a:gd name="T12" fmla="*/ 4292891 w 79"/>
                  <a:gd name="T13" fmla="*/ 4361797 h 26"/>
                  <a:gd name="T14" fmla="*/ 1220803 w 79"/>
                  <a:gd name="T15" fmla="*/ 1620096 h 26"/>
                  <a:gd name="T16" fmla="*/ 194343 w 79"/>
                  <a:gd name="T17" fmla="*/ 69812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26">
                    <a:moveTo>
                      <a:pt x="0" y="2"/>
                    </a:moveTo>
                    <a:cubicBezTo>
                      <a:pt x="5" y="16"/>
                      <a:pt x="21" y="24"/>
                      <a:pt x="35" y="19"/>
                    </a:cubicBezTo>
                    <a:cubicBezTo>
                      <a:pt x="43" y="17"/>
                      <a:pt x="46" y="17"/>
                      <a:pt x="54" y="20"/>
                    </a:cubicBezTo>
                    <a:cubicBezTo>
                      <a:pt x="61" y="23"/>
                      <a:pt x="71" y="26"/>
                      <a:pt x="79" y="23"/>
                    </a:cubicBezTo>
                    <a:cubicBezTo>
                      <a:pt x="74" y="24"/>
                      <a:pt x="62" y="19"/>
                      <a:pt x="58" y="16"/>
                    </a:cubicBezTo>
                    <a:cubicBezTo>
                      <a:pt x="52" y="13"/>
                      <a:pt x="52" y="7"/>
                      <a:pt x="48" y="3"/>
                    </a:cubicBezTo>
                    <a:cubicBezTo>
                      <a:pt x="47" y="10"/>
                      <a:pt x="34" y="10"/>
                      <a:pt x="28" y="11"/>
                    </a:cubicBezTo>
                    <a:cubicBezTo>
                      <a:pt x="21" y="11"/>
                      <a:pt x="15" y="8"/>
                      <a:pt x="8" y="4"/>
                    </a:cubicBezTo>
                    <a:cubicBezTo>
                      <a:pt x="5" y="3"/>
                      <a:pt x="3" y="0"/>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 name="Freeform 176">
                <a:extLst>
                  <a:ext uri="{FF2B5EF4-FFF2-40B4-BE49-F238E27FC236}">
                    <a16:creationId xmlns:a16="http://schemas.microsoft.com/office/drawing/2014/main" id="{027F464B-4F55-4090-8512-01E96F0496ED}"/>
                  </a:ext>
                </a:extLst>
              </p:cNvPr>
              <p:cNvSpPr>
                <a:spLocks/>
              </p:cNvSpPr>
              <p:nvPr/>
            </p:nvSpPr>
            <p:spPr bwMode="auto">
              <a:xfrm>
                <a:off x="365" y="285"/>
                <a:ext cx="215" cy="96"/>
              </a:xfrm>
              <a:custGeom>
                <a:avLst/>
                <a:gdLst>
                  <a:gd name="T0" fmla="*/ 4178050 w 86"/>
                  <a:gd name="T1" fmla="*/ 5182861 h 36"/>
                  <a:gd name="T2" fmla="*/ 9251770 w 86"/>
                  <a:gd name="T3" fmla="*/ 11783133 h 36"/>
                  <a:gd name="T4" fmla="*/ 12398250 w 86"/>
                  <a:gd name="T5" fmla="*/ 3490552 h 36"/>
                  <a:gd name="T6" fmla="*/ 9536925 w 86"/>
                  <a:gd name="T7" fmla="*/ 8673416 h 36"/>
                  <a:gd name="T8" fmla="*/ 6154300 w 86"/>
                  <a:gd name="T9" fmla="*/ 3490552 h 36"/>
                  <a:gd name="T10" fmla="*/ 2098438 w 86"/>
                  <a:gd name="T11" fmla="*/ 633912 h 36"/>
                  <a:gd name="T12" fmla="*/ 191220 w 86"/>
                  <a:gd name="T13" fmla="*/ 7221760 h 36"/>
                  <a:gd name="T14" fmla="*/ 4178050 w 86"/>
                  <a:gd name="T15" fmla="*/ 5817891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36">
                    <a:moveTo>
                      <a:pt x="28" y="15"/>
                    </a:moveTo>
                    <a:cubicBezTo>
                      <a:pt x="35" y="26"/>
                      <a:pt x="48" y="36"/>
                      <a:pt x="62" y="34"/>
                    </a:cubicBezTo>
                    <a:cubicBezTo>
                      <a:pt x="74" y="32"/>
                      <a:pt x="86" y="25"/>
                      <a:pt x="83" y="10"/>
                    </a:cubicBezTo>
                    <a:cubicBezTo>
                      <a:pt x="79" y="18"/>
                      <a:pt x="73" y="25"/>
                      <a:pt x="64" y="25"/>
                    </a:cubicBezTo>
                    <a:cubicBezTo>
                      <a:pt x="55" y="25"/>
                      <a:pt x="48" y="15"/>
                      <a:pt x="41" y="10"/>
                    </a:cubicBezTo>
                    <a:cubicBezTo>
                      <a:pt x="33" y="5"/>
                      <a:pt x="23" y="0"/>
                      <a:pt x="14" y="2"/>
                    </a:cubicBezTo>
                    <a:cubicBezTo>
                      <a:pt x="7" y="3"/>
                      <a:pt x="0" y="13"/>
                      <a:pt x="1" y="21"/>
                    </a:cubicBezTo>
                    <a:cubicBezTo>
                      <a:pt x="6" y="10"/>
                      <a:pt x="20" y="12"/>
                      <a:pt x="28"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 name="Freeform 177">
                <a:extLst>
                  <a:ext uri="{FF2B5EF4-FFF2-40B4-BE49-F238E27FC236}">
                    <a16:creationId xmlns:a16="http://schemas.microsoft.com/office/drawing/2014/main" id="{2A1502E2-42D3-45F6-8749-361328E52D88}"/>
                  </a:ext>
                </a:extLst>
              </p:cNvPr>
              <p:cNvSpPr>
                <a:spLocks/>
              </p:cNvSpPr>
              <p:nvPr/>
            </p:nvSpPr>
            <p:spPr bwMode="auto">
              <a:xfrm>
                <a:off x="477" y="80"/>
                <a:ext cx="115" cy="157"/>
              </a:xfrm>
              <a:custGeom>
                <a:avLst/>
                <a:gdLst>
                  <a:gd name="T0" fmla="*/ 2861333 w 46"/>
                  <a:gd name="T1" fmla="*/ 4394079 h 59"/>
                  <a:gd name="T2" fmla="*/ 5562313 w 46"/>
                  <a:gd name="T3" fmla="*/ 13118260 h 59"/>
                  <a:gd name="T4" fmla="*/ 2575708 w 46"/>
                  <a:gd name="T5" fmla="*/ 19796058 h 59"/>
                  <a:gd name="T6" fmla="*/ 1080395 w 46"/>
                  <a:gd name="T7" fmla="*/ 14350271 h 59"/>
                  <a:gd name="T8" fmla="*/ 2987813 w 46"/>
                  <a:gd name="T9" fmla="*/ 12087526 h 59"/>
                  <a:gd name="T10" fmla="*/ 1983720 w 46"/>
                  <a:gd name="T11" fmla="*/ 5392777 h 59"/>
                  <a:gd name="T12" fmla="*/ 0 w 46"/>
                  <a:gd name="T13" fmla="*/ 0 h 59"/>
                  <a:gd name="T14" fmla="*/ 3463875 w 46"/>
                  <a:gd name="T15" fmla="*/ 539277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9">
                    <a:moveTo>
                      <a:pt x="19" y="13"/>
                    </a:moveTo>
                    <a:cubicBezTo>
                      <a:pt x="25" y="20"/>
                      <a:pt x="46" y="27"/>
                      <a:pt x="37" y="39"/>
                    </a:cubicBezTo>
                    <a:cubicBezTo>
                      <a:pt x="32" y="47"/>
                      <a:pt x="16" y="46"/>
                      <a:pt x="17" y="59"/>
                    </a:cubicBezTo>
                    <a:cubicBezTo>
                      <a:pt x="15" y="54"/>
                      <a:pt x="8" y="48"/>
                      <a:pt x="7" y="43"/>
                    </a:cubicBezTo>
                    <a:cubicBezTo>
                      <a:pt x="5" y="34"/>
                      <a:pt x="14" y="41"/>
                      <a:pt x="20" y="36"/>
                    </a:cubicBezTo>
                    <a:cubicBezTo>
                      <a:pt x="28" y="29"/>
                      <a:pt x="19" y="20"/>
                      <a:pt x="13" y="16"/>
                    </a:cubicBezTo>
                    <a:cubicBezTo>
                      <a:pt x="5" y="11"/>
                      <a:pt x="4" y="9"/>
                      <a:pt x="0" y="0"/>
                    </a:cubicBezTo>
                    <a:cubicBezTo>
                      <a:pt x="0" y="9"/>
                      <a:pt x="17" y="11"/>
                      <a:pt x="23"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 name="Freeform 178">
                <a:extLst>
                  <a:ext uri="{FF2B5EF4-FFF2-40B4-BE49-F238E27FC236}">
                    <a16:creationId xmlns:a16="http://schemas.microsoft.com/office/drawing/2014/main" id="{885E7D48-9101-4CA1-A580-1834AB65DB8E}"/>
                  </a:ext>
                </a:extLst>
              </p:cNvPr>
              <p:cNvSpPr>
                <a:spLocks/>
              </p:cNvSpPr>
              <p:nvPr/>
            </p:nvSpPr>
            <p:spPr bwMode="auto">
              <a:xfrm>
                <a:off x="292" y="85"/>
                <a:ext cx="143" cy="104"/>
              </a:xfrm>
              <a:custGeom>
                <a:avLst/>
                <a:gdLst>
                  <a:gd name="T0" fmla="*/ 2480761 w 57"/>
                  <a:gd name="T1" fmla="*/ 7221760 h 39"/>
                  <a:gd name="T2" fmla="*/ 8897743 w 57"/>
                  <a:gd name="T3" fmla="*/ 0 h 39"/>
                  <a:gd name="T4" fmla="*/ 5156510 w 57"/>
                  <a:gd name="T5" fmla="*/ 12020851 h 39"/>
                  <a:gd name="T6" fmla="*/ 0 w 57"/>
                  <a:gd name="T7" fmla="*/ 619825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9">
                    <a:moveTo>
                      <a:pt x="16" y="21"/>
                    </a:moveTo>
                    <a:cubicBezTo>
                      <a:pt x="25" y="28"/>
                      <a:pt x="55" y="12"/>
                      <a:pt x="57" y="0"/>
                    </a:cubicBezTo>
                    <a:cubicBezTo>
                      <a:pt x="56" y="15"/>
                      <a:pt x="48" y="31"/>
                      <a:pt x="33" y="35"/>
                    </a:cubicBezTo>
                    <a:cubicBezTo>
                      <a:pt x="17" y="39"/>
                      <a:pt x="13" y="23"/>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3" name="Freeform 179">
                <a:extLst>
                  <a:ext uri="{FF2B5EF4-FFF2-40B4-BE49-F238E27FC236}">
                    <a16:creationId xmlns:a16="http://schemas.microsoft.com/office/drawing/2014/main" id="{3CA2BF2C-369F-4B56-B711-BAC62F035BA6}"/>
                  </a:ext>
                </a:extLst>
              </p:cNvPr>
              <p:cNvSpPr>
                <a:spLocks/>
              </p:cNvSpPr>
              <p:nvPr/>
            </p:nvSpPr>
            <p:spPr bwMode="auto">
              <a:xfrm>
                <a:off x="140" y="56"/>
                <a:ext cx="82" cy="61"/>
              </a:xfrm>
              <a:custGeom>
                <a:avLst/>
                <a:gdLst>
                  <a:gd name="T0" fmla="*/ 1668725 w 33"/>
                  <a:gd name="T1" fmla="*/ 364658 h 23"/>
                  <a:gd name="T2" fmla="*/ 4550684 w 33"/>
                  <a:gd name="T3" fmla="*/ 1324557 h 23"/>
                  <a:gd name="T4" fmla="*/ 1784596 w 33"/>
                  <a:gd name="T5" fmla="*/ 5442078 h 23"/>
                  <a:gd name="T6" fmla="*/ 1111972 w 33"/>
                  <a:gd name="T7" fmla="*/ 4114744 h 23"/>
                  <a:gd name="T8" fmla="*/ 0 w 33"/>
                  <a:gd name="T9" fmla="*/ 7025967 h 23"/>
                  <a:gd name="T10" fmla="*/ 374944 w 33"/>
                  <a:gd name="T11" fmla="*/ 2927976 h 23"/>
                  <a:gd name="T12" fmla="*/ 1228313 w 33"/>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3">
                    <a:moveTo>
                      <a:pt x="12" y="1"/>
                    </a:moveTo>
                    <a:cubicBezTo>
                      <a:pt x="16" y="8"/>
                      <a:pt x="27" y="12"/>
                      <a:pt x="33" y="4"/>
                    </a:cubicBezTo>
                    <a:cubicBezTo>
                      <a:pt x="30" y="11"/>
                      <a:pt x="22" y="23"/>
                      <a:pt x="13" y="17"/>
                    </a:cubicBezTo>
                    <a:cubicBezTo>
                      <a:pt x="10" y="15"/>
                      <a:pt x="11" y="12"/>
                      <a:pt x="8" y="13"/>
                    </a:cubicBezTo>
                    <a:cubicBezTo>
                      <a:pt x="4" y="13"/>
                      <a:pt x="2" y="19"/>
                      <a:pt x="0" y="22"/>
                    </a:cubicBezTo>
                    <a:cubicBezTo>
                      <a:pt x="1" y="18"/>
                      <a:pt x="1" y="13"/>
                      <a:pt x="3" y="9"/>
                    </a:cubicBezTo>
                    <a:cubicBezTo>
                      <a:pt x="4" y="6"/>
                      <a:pt x="7" y="3"/>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4" name="Freeform 180">
                <a:extLst>
                  <a:ext uri="{FF2B5EF4-FFF2-40B4-BE49-F238E27FC236}">
                    <a16:creationId xmlns:a16="http://schemas.microsoft.com/office/drawing/2014/main" id="{C9395241-D218-48B7-AC12-C4CA41DC1E1C}"/>
                  </a:ext>
                </a:extLst>
              </p:cNvPr>
              <p:cNvSpPr>
                <a:spLocks/>
              </p:cNvSpPr>
              <p:nvPr/>
            </p:nvSpPr>
            <p:spPr bwMode="auto">
              <a:xfrm>
                <a:off x="497" y="181"/>
                <a:ext cx="68" cy="59"/>
              </a:xfrm>
              <a:custGeom>
                <a:avLst/>
                <a:gdLst>
                  <a:gd name="T0" fmla="*/ 0 w 27"/>
                  <a:gd name="T1" fmla="*/ 2209832 h 22"/>
                  <a:gd name="T2" fmla="*/ 1629957 w 27"/>
                  <a:gd name="T3" fmla="*/ 8158279 h 22"/>
                  <a:gd name="T4" fmla="*/ 2144700 w 27"/>
                  <a:gd name="T5" fmla="*/ 3716536 h 22"/>
                  <a:gd name="T6" fmla="*/ 4423836 w 27"/>
                  <a:gd name="T7" fmla="*/ 0 h 22"/>
                  <a:gd name="T8" fmla="*/ 1960188 w 27"/>
                  <a:gd name="T9" fmla="*/ 2632800 h 22"/>
                  <a:gd name="T10" fmla="*/ 203665 w 27"/>
                  <a:gd name="T11" fmla="*/ 220983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2">
                    <a:moveTo>
                      <a:pt x="0" y="6"/>
                    </a:moveTo>
                    <a:cubicBezTo>
                      <a:pt x="4" y="12"/>
                      <a:pt x="5" y="17"/>
                      <a:pt x="10" y="22"/>
                    </a:cubicBezTo>
                    <a:cubicBezTo>
                      <a:pt x="9" y="18"/>
                      <a:pt x="10" y="14"/>
                      <a:pt x="13" y="10"/>
                    </a:cubicBezTo>
                    <a:cubicBezTo>
                      <a:pt x="17" y="6"/>
                      <a:pt x="26" y="5"/>
                      <a:pt x="27" y="0"/>
                    </a:cubicBezTo>
                    <a:cubicBezTo>
                      <a:pt x="22" y="2"/>
                      <a:pt x="17" y="5"/>
                      <a:pt x="12" y="7"/>
                    </a:cubicBezTo>
                    <a:cubicBezTo>
                      <a:pt x="7" y="8"/>
                      <a:pt x="4" y="6"/>
                      <a:pt x="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5" name="Freeform 181">
                <a:extLst>
                  <a:ext uri="{FF2B5EF4-FFF2-40B4-BE49-F238E27FC236}">
                    <a16:creationId xmlns:a16="http://schemas.microsoft.com/office/drawing/2014/main" id="{8FFE9BDB-00ED-4F2F-8071-8CD0E8DB10F3}"/>
                  </a:ext>
                </a:extLst>
              </p:cNvPr>
              <p:cNvSpPr>
                <a:spLocks/>
              </p:cNvSpPr>
              <p:nvPr/>
            </p:nvSpPr>
            <p:spPr bwMode="auto">
              <a:xfrm>
                <a:off x="277" y="323"/>
                <a:ext cx="123" cy="77"/>
              </a:xfrm>
              <a:custGeom>
                <a:avLst/>
                <a:gdLst>
                  <a:gd name="T0" fmla="*/ 2492555 w 49"/>
                  <a:gd name="T1" fmla="*/ 7489341 h 29"/>
                  <a:gd name="T2" fmla="*/ 6458444 w 49"/>
                  <a:gd name="T3" fmla="*/ 8460619 h 29"/>
                  <a:gd name="T4" fmla="*/ 6886007 w 49"/>
                  <a:gd name="T5" fmla="*/ 1949303 h 29"/>
                  <a:gd name="T6" fmla="*/ 2991950 w 49"/>
                  <a:gd name="T7" fmla="*/ 5869471 h 29"/>
                  <a:gd name="T8" fmla="*/ 0 w 49"/>
                  <a:gd name="T9" fmla="*/ 0 h 29"/>
                  <a:gd name="T10" fmla="*/ 3438259 w 49"/>
                  <a:gd name="T11" fmla="*/ 7489341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16" y="23"/>
                    </a:moveTo>
                    <a:cubicBezTo>
                      <a:pt x="23" y="24"/>
                      <a:pt x="34" y="29"/>
                      <a:pt x="41" y="26"/>
                    </a:cubicBezTo>
                    <a:cubicBezTo>
                      <a:pt x="49" y="23"/>
                      <a:pt x="46" y="12"/>
                      <a:pt x="44" y="6"/>
                    </a:cubicBezTo>
                    <a:cubicBezTo>
                      <a:pt x="36" y="14"/>
                      <a:pt x="33" y="26"/>
                      <a:pt x="19" y="18"/>
                    </a:cubicBezTo>
                    <a:cubicBezTo>
                      <a:pt x="11" y="14"/>
                      <a:pt x="7" y="5"/>
                      <a:pt x="0" y="0"/>
                    </a:cubicBezTo>
                    <a:cubicBezTo>
                      <a:pt x="3" y="9"/>
                      <a:pt x="11" y="22"/>
                      <a:pt x="22"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6" name="Freeform 182">
                <a:extLst>
                  <a:ext uri="{FF2B5EF4-FFF2-40B4-BE49-F238E27FC236}">
                    <a16:creationId xmlns:a16="http://schemas.microsoft.com/office/drawing/2014/main" id="{564DA56C-F877-4E0D-B04D-2FD9F32CCDBF}"/>
                  </a:ext>
                </a:extLst>
              </p:cNvPr>
              <p:cNvSpPr>
                <a:spLocks/>
              </p:cNvSpPr>
              <p:nvPr/>
            </p:nvSpPr>
            <p:spPr bwMode="auto">
              <a:xfrm>
                <a:off x="440" y="339"/>
                <a:ext cx="115" cy="40"/>
              </a:xfrm>
              <a:custGeom>
                <a:avLst/>
                <a:gdLst>
                  <a:gd name="T0" fmla="*/ 191220 w 46"/>
                  <a:gd name="T1" fmla="*/ 0 h 15"/>
                  <a:gd name="T2" fmla="*/ 3178720 w 46"/>
                  <a:gd name="T3" fmla="*/ 4507819 h 15"/>
                  <a:gd name="T4" fmla="*/ 6866533 w 46"/>
                  <a:gd name="T5" fmla="*/ 2094328 h 15"/>
                  <a:gd name="T6" fmla="*/ 0 w 46"/>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5">
                    <a:moveTo>
                      <a:pt x="1" y="0"/>
                    </a:moveTo>
                    <a:cubicBezTo>
                      <a:pt x="5" y="6"/>
                      <a:pt x="14" y="11"/>
                      <a:pt x="21" y="13"/>
                    </a:cubicBezTo>
                    <a:cubicBezTo>
                      <a:pt x="28" y="14"/>
                      <a:pt x="43" y="14"/>
                      <a:pt x="46" y="6"/>
                    </a:cubicBezTo>
                    <a:cubicBezTo>
                      <a:pt x="32" y="15"/>
                      <a:pt x="12"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7" name="Freeform 183">
                <a:extLst>
                  <a:ext uri="{FF2B5EF4-FFF2-40B4-BE49-F238E27FC236}">
                    <a16:creationId xmlns:a16="http://schemas.microsoft.com/office/drawing/2014/main" id="{FA3E0740-F156-4192-A4D7-5A439216F04B}"/>
                  </a:ext>
                </a:extLst>
              </p:cNvPr>
              <p:cNvSpPr>
                <a:spLocks/>
              </p:cNvSpPr>
              <p:nvPr/>
            </p:nvSpPr>
            <p:spPr bwMode="auto">
              <a:xfrm>
                <a:off x="115" y="253"/>
                <a:ext cx="127" cy="59"/>
              </a:xfrm>
              <a:custGeom>
                <a:avLst/>
                <a:gdLst>
                  <a:gd name="T0" fmla="*/ 0 w 51"/>
                  <a:gd name="T1" fmla="*/ 5926368 h 22"/>
                  <a:gd name="T2" fmla="*/ 4546605 w 51"/>
                  <a:gd name="T3" fmla="*/ 7060691 h 22"/>
                  <a:gd name="T4" fmla="*/ 6071444 w 51"/>
                  <a:gd name="T5" fmla="*/ 8158279 h 22"/>
                  <a:gd name="T6" fmla="*/ 7217465 w 51"/>
                  <a:gd name="T7" fmla="*/ 7735155 h 22"/>
                  <a:gd name="T8" fmla="*/ 4952136 w 51"/>
                  <a:gd name="T9" fmla="*/ 5525326 h 22"/>
                  <a:gd name="T10" fmla="*/ 3125565 w 51"/>
                  <a:gd name="T11" fmla="*/ 0 h 22"/>
                  <a:gd name="T12" fmla="*/ 2283206 w 51"/>
                  <a:gd name="T13" fmla="*/ 3716536 h 22"/>
                  <a:gd name="T14" fmla="*/ 566579 w 51"/>
                  <a:gd name="T15" fmla="*/ 552532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22">
                    <a:moveTo>
                      <a:pt x="0" y="16"/>
                    </a:moveTo>
                    <a:cubicBezTo>
                      <a:pt x="12" y="16"/>
                      <a:pt x="20" y="14"/>
                      <a:pt x="32" y="19"/>
                    </a:cubicBezTo>
                    <a:cubicBezTo>
                      <a:pt x="37" y="22"/>
                      <a:pt x="38" y="22"/>
                      <a:pt x="43" y="22"/>
                    </a:cubicBezTo>
                    <a:cubicBezTo>
                      <a:pt x="46" y="21"/>
                      <a:pt x="48" y="20"/>
                      <a:pt x="51" y="21"/>
                    </a:cubicBezTo>
                    <a:cubicBezTo>
                      <a:pt x="46" y="16"/>
                      <a:pt x="41" y="17"/>
                      <a:pt x="35" y="15"/>
                    </a:cubicBezTo>
                    <a:cubicBezTo>
                      <a:pt x="26" y="13"/>
                      <a:pt x="24" y="8"/>
                      <a:pt x="22" y="0"/>
                    </a:cubicBezTo>
                    <a:cubicBezTo>
                      <a:pt x="19" y="3"/>
                      <a:pt x="19" y="7"/>
                      <a:pt x="16" y="10"/>
                    </a:cubicBezTo>
                    <a:cubicBezTo>
                      <a:pt x="13" y="12"/>
                      <a:pt x="6" y="14"/>
                      <a:pt x="4"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8" name="Freeform 184">
                <a:extLst>
                  <a:ext uri="{FF2B5EF4-FFF2-40B4-BE49-F238E27FC236}">
                    <a16:creationId xmlns:a16="http://schemas.microsoft.com/office/drawing/2014/main" id="{A91A1ABA-3E08-43C2-AE41-970674C202ED}"/>
                  </a:ext>
                </a:extLst>
              </p:cNvPr>
              <p:cNvSpPr>
                <a:spLocks/>
              </p:cNvSpPr>
              <p:nvPr/>
            </p:nvSpPr>
            <p:spPr bwMode="auto">
              <a:xfrm>
                <a:off x="255" y="16"/>
                <a:ext cx="137" cy="45"/>
              </a:xfrm>
              <a:custGeom>
                <a:avLst/>
                <a:gdLst>
                  <a:gd name="T0" fmla="*/ 0 w 55"/>
                  <a:gd name="T1" fmla="*/ 2227585 h 17"/>
                  <a:gd name="T2" fmla="*/ 2860134 w 55"/>
                  <a:gd name="T3" fmla="*/ 1518856 h 17"/>
                  <a:gd name="T4" fmla="*/ 7807471 w 55"/>
                  <a:gd name="T5" fmla="*/ 2851250 h 17"/>
                  <a:gd name="T6" fmla="*/ 5700005 w 55"/>
                  <a:gd name="T7" fmla="*/ 4746102 h 17"/>
                  <a:gd name="T8" fmla="*/ 3825110 w 55"/>
                  <a:gd name="T9" fmla="*/ 4020501 h 17"/>
                  <a:gd name="T10" fmla="*/ 0 w 55"/>
                  <a:gd name="T11" fmla="*/ 308790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17">
                    <a:moveTo>
                      <a:pt x="0" y="7"/>
                    </a:moveTo>
                    <a:cubicBezTo>
                      <a:pt x="7" y="0"/>
                      <a:pt x="12" y="2"/>
                      <a:pt x="20" y="5"/>
                    </a:cubicBezTo>
                    <a:cubicBezTo>
                      <a:pt x="32" y="10"/>
                      <a:pt x="42" y="10"/>
                      <a:pt x="55" y="9"/>
                    </a:cubicBezTo>
                    <a:cubicBezTo>
                      <a:pt x="50" y="11"/>
                      <a:pt x="45" y="13"/>
                      <a:pt x="40" y="15"/>
                    </a:cubicBezTo>
                    <a:cubicBezTo>
                      <a:pt x="33" y="17"/>
                      <a:pt x="34" y="16"/>
                      <a:pt x="27" y="13"/>
                    </a:cubicBezTo>
                    <a:cubicBezTo>
                      <a:pt x="18" y="9"/>
                      <a:pt x="10" y="8"/>
                      <a:pt x="0"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9" name="Freeform 185">
                <a:extLst>
                  <a:ext uri="{FF2B5EF4-FFF2-40B4-BE49-F238E27FC236}">
                    <a16:creationId xmlns:a16="http://schemas.microsoft.com/office/drawing/2014/main" id="{BC56A297-06B3-4A33-9331-5846788EB351}"/>
                  </a:ext>
                </a:extLst>
              </p:cNvPr>
              <p:cNvSpPr>
                <a:spLocks/>
              </p:cNvSpPr>
              <p:nvPr/>
            </p:nvSpPr>
            <p:spPr bwMode="auto">
              <a:xfrm>
                <a:off x="470" y="176"/>
                <a:ext cx="65" cy="123"/>
              </a:xfrm>
              <a:custGeom>
                <a:avLst/>
                <a:gdLst>
                  <a:gd name="T0" fmla="*/ 0 w 26"/>
                  <a:gd name="T1" fmla="*/ 0 h 46"/>
                  <a:gd name="T2" fmla="*/ 1385550 w 26"/>
                  <a:gd name="T3" fmla="*/ 9342093 h 46"/>
                  <a:gd name="T4" fmla="*/ 3891145 w 26"/>
                  <a:gd name="T5" fmla="*/ 16442276 h 46"/>
                  <a:gd name="T6" fmla="*/ 908208 w 26"/>
                  <a:gd name="T7" fmla="*/ 9342093 h 46"/>
                  <a:gd name="T8" fmla="*/ 191220 w 26"/>
                  <a:gd name="T9" fmla="*/ 4954999 h 46"/>
                  <a:gd name="T10" fmla="*/ 0 w 2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6">
                    <a:moveTo>
                      <a:pt x="0" y="0"/>
                    </a:moveTo>
                    <a:cubicBezTo>
                      <a:pt x="1" y="9"/>
                      <a:pt x="4" y="19"/>
                      <a:pt x="9" y="26"/>
                    </a:cubicBezTo>
                    <a:cubicBezTo>
                      <a:pt x="14" y="33"/>
                      <a:pt x="23" y="38"/>
                      <a:pt x="26" y="46"/>
                    </a:cubicBezTo>
                    <a:cubicBezTo>
                      <a:pt x="15" y="43"/>
                      <a:pt x="10" y="35"/>
                      <a:pt x="6" y="26"/>
                    </a:cubicBezTo>
                    <a:cubicBezTo>
                      <a:pt x="3" y="21"/>
                      <a:pt x="2" y="19"/>
                      <a:pt x="1" y="14"/>
                    </a:cubicBezTo>
                    <a:cubicBezTo>
                      <a:pt x="1" y="9"/>
                      <a:pt x="2" y="5"/>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0" name="Freeform 186">
                <a:extLst>
                  <a:ext uri="{FF2B5EF4-FFF2-40B4-BE49-F238E27FC236}">
                    <a16:creationId xmlns:a16="http://schemas.microsoft.com/office/drawing/2014/main" id="{7CB5A504-F420-4A17-A8F3-C64E664332CF}"/>
                  </a:ext>
                </a:extLst>
              </p:cNvPr>
              <p:cNvSpPr>
                <a:spLocks/>
              </p:cNvSpPr>
              <p:nvPr/>
            </p:nvSpPr>
            <p:spPr bwMode="auto">
              <a:xfrm>
                <a:off x="0" y="0"/>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w="7938" cap="rnd">
                <a:solidFill>
                  <a:srgbClr val="333333"/>
                </a:solidFill>
                <a:prstDash val="solid"/>
                <a:round/>
                <a:headEnd/>
                <a:tailEnd/>
              </a:ln>
            </p:spPr>
            <p:txBody>
              <a:bodyPr/>
              <a:lstStyle/>
              <a:p>
                <a:endParaRPr lang="cs-CZ"/>
              </a:p>
            </p:txBody>
          </p:sp>
          <p:sp>
            <p:nvSpPr>
              <p:cNvPr id="201" name="Freeform 187">
                <a:extLst>
                  <a:ext uri="{FF2B5EF4-FFF2-40B4-BE49-F238E27FC236}">
                    <a16:creationId xmlns:a16="http://schemas.microsoft.com/office/drawing/2014/main" id="{A9820ACB-7747-4877-84D0-66EEA2B40001}"/>
                  </a:ext>
                </a:extLst>
              </p:cNvPr>
              <p:cNvSpPr>
                <a:spLocks/>
              </p:cNvSpPr>
              <p:nvPr/>
            </p:nvSpPr>
            <p:spPr bwMode="auto">
              <a:xfrm>
                <a:off x="270" y="61"/>
                <a:ext cx="180" cy="94"/>
              </a:xfrm>
              <a:custGeom>
                <a:avLst/>
                <a:gdLst>
                  <a:gd name="T0" fmla="*/ 9536925 w 72"/>
                  <a:gd name="T1" fmla="*/ 0 h 35"/>
                  <a:gd name="T2" fmla="*/ 6154300 w 72"/>
                  <a:gd name="T3" fmla="*/ 10954916 h 35"/>
                  <a:gd name="T4" fmla="*/ 0 w 72"/>
                  <a:gd name="T5" fmla="*/ 7598678 h 35"/>
                  <a:gd name="T6" fmla="*/ 0 60000 65536"/>
                  <a:gd name="T7" fmla="*/ 0 60000 65536"/>
                  <a:gd name="T8" fmla="*/ 0 60000 65536"/>
                </a:gdLst>
                <a:ahLst/>
                <a:cxnLst>
                  <a:cxn ang="T6">
                    <a:pos x="T0" y="T1"/>
                  </a:cxn>
                  <a:cxn ang="T7">
                    <a:pos x="T2" y="T3"/>
                  </a:cxn>
                  <a:cxn ang="T8">
                    <a:pos x="T4" y="T5"/>
                  </a:cxn>
                </a:cxnLst>
                <a:rect l="0" t="0" r="r" b="b"/>
                <a:pathLst>
                  <a:path w="72" h="35">
                    <a:moveTo>
                      <a:pt x="64" y="0"/>
                    </a:moveTo>
                    <a:cubicBezTo>
                      <a:pt x="72" y="15"/>
                      <a:pt x="53" y="25"/>
                      <a:pt x="41" y="29"/>
                    </a:cubicBezTo>
                    <a:cubicBezTo>
                      <a:pt x="25" y="35"/>
                      <a:pt x="15" y="27"/>
                      <a:pt x="0" y="20"/>
                    </a:cubicBezTo>
                  </a:path>
                </a:pathLst>
              </a:custGeom>
              <a:grpFill/>
              <a:ln w="7938" cap="rnd">
                <a:solidFill>
                  <a:srgbClr val="333333"/>
                </a:solidFill>
                <a:prstDash val="solid"/>
                <a:round/>
                <a:headEnd/>
                <a:tailEnd/>
              </a:ln>
            </p:spPr>
            <p:txBody>
              <a:bodyPr/>
              <a:lstStyle/>
              <a:p>
                <a:endParaRPr lang="cs-CZ"/>
              </a:p>
            </p:txBody>
          </p:sp>
          <p:sp>
            <p:nvSpPr>
              <p:cNvPr id="202" name="Freeform 188">
                <a:extLst>
                  <a:ext uri="{FF2B5EF4-FFF2-40B4-BE49-F238E27FC236}">
                    <a16:creationId xmlns:a16="http://schemas.microsoft.com/office/drawing/2014/main" id="{3EB91772-D9A5-4E8B-84E9-722818678F26}"/>
                  </a:ext>
                </a:extLst>
              </p:cNvPr>
              <p:cNvSpPr>
                <a:spLocks/>
              </p:cNvSpPr>
              <p:nvPr/>
            </p:nvSpPr>
            <p:spPr bwMode="auto">
              <a:xfrm>
                <a:off x="162" y="216"/>
                <a:ext cx="105" cy="123"/>
              </a:xfrm>
              <a:custGeom>
                <a:avLst/>
                <a:gdLst>
                  <a:gd name="T0" fmla="*/ 0 w 42"/>
                  <a:gd name="T1" fmla="*/ 0 h 46"/>
                  <a:gd name="T2" fmla="*/ 2385283 w 42"/>
                  <a:gd name="T3" fmla="*/ 9342093 h 46"/>
                  <a:gd name="T4" fmla="*/ 4178050 w 42"/>
                  <a:gd name="T5" fmla="*/ 10683125 h 46"/>
                  <a:gd name="T6" fmla="*/ 6276375 w 42"/>
                  <a:gd name="T7" fmla="*/ 1644227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6">
                    <a:moveTo>
                      <a:pt x="0" y="0"/>
                    </a:moveTo>
                    <a:cubicBezTo>
                      <a:pt x="1" y="13"/>
                      <a:pt x="3" y="20"/>
                      <a:pt x="16" y="26"/>
                    </a:cubicBezTo>
                    <a:cubicBezTo>
                      <a:pt x="19" y="28"/>
                      <a:pt x="25" y="28"/>
                      <a:pt x="28" y="30"/>
                    </a:cubicBezTo>
                    <a:cubicBezTo>
                      <a:pt x="33" y="34"/>
                      <a:pt x="34" y="32"/>
                      <a:pt x="42" y="46"/>
                    </a:cubicBezTo>
                  </a:path>
                </a:pathLst>
              </a:custGeom>
              <a:grpFill/>
              <a:ln w="7938" cap="rnd">
                <a:solidFill>
                  <a:srgbClr val="333333"/>
                </a:solidFill>
                <a:prstDash val="solid"/>
                <a:round/>
                <a:headEnd/>
                <a:tailEnd/>
              </a:ln>
            </p:spPr>
            <p:txBody>
              <a:bodyPr/>
              <a:lstStyle/>
              <a:p>
                <a:endParaRPr lang="cs-CZ"/>
              </a:p>
            </p:txBody>
          </p:sp>
          <p:sp>
            <p:nvSpPr>
              <p:cNvPr id="203" name="Freeform 189">
                <a:extLst>
                  <a:ext uri="{FF2B5EF4-FFF2-40B4-BE49-F238E27FC236}">
                    <a16:creationId xmlns:a16="http://schemas.microsoft.com/office/drawing/2014/main" id="{E1E5A4D3-4796-4EC2-88C3-BAA88F902328}"/>
                  </a:ext>
                </a:extLst>
              </p:cNvPr>
              <p:cNvSpPr>
                <a:spLocks/>
              </p:cNvSpPr>
              <p:nvPr/>
            </p:nvSpPr>
            <p:spPr bwMode="auto">
              <a:xfrm>
                <a:off x="490" y="200"/>
                <a:ext cx="50" cy="69"/>
              </a:xfrm>
              <a:custGeom>
                <a:avLst/>
                <a:gdLst>
                  <a:gd name="T0" fmla="*/ 0 w 20"/>
                  <a:gd name="T1" fmla="*/ 0 h 26"/>
                  <a:gd name="T2" fmla="*/ 2987813 w 20"/>
                  <a:gd name="T3" fmla="*/ 8422005 h 26"/>
                  <a:gd name="T4" fmla="*/ 0 60000 65536"/>
                  <a:gd name="T5" fmla="*/ 0 60000 65536"/>
                </a:gdLst>
                <a:ahLst/>
                <a:cxnLst>
                  <a:cxn ang="T4">
                    <a:pos x="T0" y="T1"/>
                  </a:cxn>
                  <a:cxn ang="T5">
                    <a:pos x="T2" y="T3"/>
                  </a:cxn>
                </a:cxnLst>
                <a:rect l="0" t="0" r="r" b="b"/>
                <a:pathLst>
                  <a:path w="20" h="26">
                    <a:moveTo>
                      <a:pt x="0" y="0"/>
                    </a:moveTo>
                    <a:cubicBezTo>
                      <a:pt x="3" y="10"/>
                      <a:pt x="12" y="19"/>
                      <a:pt x="20" y="26"/>
                    </a:cubicBezTo>
                  </a:path>
                </a:pathLst>
              </a:custGeom>
              <a:grpFill/>
              <a:ln w="7938" cap="rnd">
                <a:solidFill>
                  <a:srgbClr val="333333"/>
                </a:solidFill>
                <a:prstDash val="solid"/>
                <a:round/>
                <a:headEnd/>
                <a:tailEnd/>
              </a:ln>
            </p:spPr>
            <p:txBody>
              <a:bodyPr/>
              <a:lstStyle/>
              <a:p>
                <a:endParaRPr lang="cs-CZ"/>
              </a:p>
            </p:txBody>
          </p:sp>
          <p:sp>
            <p:nvSpPr>
              <p:cNvPr id="204" name="Freeform 190">
                <a:extLst>
                  <a:ext uri="{FF2B5EF4-FFF2-40B4-BE49-F238E27FC236}">
                    <a16:creationId xmlns:a16="http://schemas.microsoft.com/office/drawing/2014/main" id="{67253143-DBEE-49B1-AAD2-DF92128FDBD8}"/>
                  </a:ext>
                </a:extLst>
              </p:cNvPr>
              <p:cNvSpPr>
                <a:spLocks/>
              </p:cNvSpPr>
              <p:nvPr/>
            </p:nvSpPr>
            <p:spPr bwMode="auto">
              <a:xfrm>
                <a:off x="360" y="323"/>
                <a:ext cx="42" cy="45"/>
              </a:xfrm>
              <a:custGeom>
                <a:avLst/>
                <a:gdLst>
                  <a:gd name="T0" fmla="*/ 2177594 w 17"/>
                  <a:gd name="T1" fmla="*/ 573790 h 17"/>
                  <a:gd name="T2" fmla="*/ 0 w 17"/>
                  <a:gd name="T3" fmla="*/ 5322603 h 17"/>
                  <a:gd name="T4" fmla="*/ 0 60000 65536"/>
                  <a:gd name="T5" fmla="*/ 0 60000 65536"/>
                </a:gdLst>
                <a:ahLst/>
                <a:cxnLst>
                  <a:cxn ang="T4">
                    <a:pos x="T0" y="T1"/>
                  </a:cxn>
                  <a:cxn ang="T5">
                    <a:pos x="T2" y="T3"/>
                  </a:cxn>
                </a:cxnLst>
                <a:rect l="0" t="0" r="r" b="b"/>
                <a:pathLst>
                  <a:path w="17" h="17">
                    <a:moveTo>
                      <a:pt x="17" y="2"/>
                    </a:moveTo>
                    <a:cubicBezTo>
                      <a:pt x="11" y="0"/>
                      <a:pt x="7" y="15"/>
                      <a:pt x="0" y="17"/>
                    </a:cubicBezTo>
                  </a:path>
                </a:pathLst>
              </a:custGeom>
              <a:grpFill/>
              <a:ln w="7938" cap="rnd">
                <a:solidFill>
                  <a:srgbClr val="333333"/>
                </a:solidFill>
                <a:prstDash val="solid"/>
                <a:round/>
                <a:headEnd/>
                <a:tailEnd/>
              </a:ln>
            </p:spPr>
            <p:txBody>
              <a:bodyPr/>
              <a:lstStyle/>
              <a:p>
                <a:endParaRPr lang="cs-CZ"/>
              </a:p>
            </p:txBody>
          </p:sp>
          <p:sp>
            <p:nvSpPr>
              <p:cNvPr id="205" name="Freeform 191">
                <a:extLst>
                  <a:ext uri="{FF2B5EF4-FFF2-40B4-BE49-F238E27FC236}">
                    <a16:creationId xmlns:a16="http://schemas.microsoft.com/office/drawing/2014/main" id="{39B01BF9-7238-4B95-99A9-AAACA95D65C1}"/>
                  </a:ext>
                </a:extLst>
              </p:cNvPr>
              <p:cNvSpPr>
                <a:spLocks/>
              </p:cNvSpPr>
              <p:nvPr/>
            </p:nvSpPr>
            <p:spPr bwMode="auto">
              <a:xfrm>
                <a:off x="97" y="237"/>
                <a:ext cx="33" cy="8"/>
              </a:xfrm>
              <a:custGeom>
                <a:avLst/>
                <a:gdLst>
                  <a:gd name="T0" fmla="*/ 0 w 13"/>
                  <a:gd name="T1" fmla="*/ 0 h 3"/>
                  <a:gd name="T2" fmla="*/ 2367143 w 13"/>
                  <a:gd name="T3" fmla="*/ 1015560 h 3"/>
                  <a:gd name="T4" fmla="*/ 0 60000 65536"/>
                  <a:gd name="T5" fmla="*/ 0 60000 65536"/>
                </a:gdLst>
                <a:ahLst/>
                <a:cxnLst>
                  <a:cxn ang="T4">
                    <a:pos x="T0" y="T1"/>
                  </a:cxn>
                  <a:cxn ang="T5">
                    <a:pos x="T2" y="T3"/>
                  </a:cxn>
                </a:cxnLst>
                <a:rect l="0" t="0" r="r" b="b"/>
                <a:pathLst>
                  <a:path w="13" h="3">
                    <a:moveTo>
                      <a:pt x="0" y="0"/>
                    </a:moveTo>
                    <a:cubicBezTo>
                      <a:pt x="4" y="2"/>
                      <a:pt x="9" y="1"/>
                      <a:pt x="13" y="3"/>
                    </a:cubicBezTo>
                  </a:path>
                </a:pathLst>
              </a:custGeom>
              <a:grpFill/>
              <a:ln w="7938" cap="rnd">
                <a:solidFill>
                  <a:srgbClr val="333333"/>
                </a:solidFill>
                <a:prstDash val="solid"/>
                <a:round/>
                <a:headEnd/>
                <a:tailEnd/>
              </a:ln>
            </p:spPr>
            <p:txBody>
              <a:bodyPr/>
              <a:lstStyle/>
              <a:p>
                <a:endParaRPr lang="cs-CZ"/>
              </a:p>
            </p:txBody>
          </p:sp>
        </p:grpSp>
        <p:grpSp>
          <p:nvGrpSpPr>
            <p:cNvPr id="40" name="Group 172">
              <a:extLst>
                <a:ext uri="{FF2B5EF4-FFF2-40B4-BE49-F238E27FC236}">
                  <a16:creationId xmlns:a16="http://schemas.microsoft.com/office/drawing/2014/main" id="{3547315F-B340-44E7-8770-80D96D2AB739}"/>
                </a:ext>
              </a:extLst>
            </p:cNvPr>
            <p:cNvGrpSpPr>
              <a:grpSpLocks/>
            </p:cNvGrpSpPr>
            <p:nvPr/>
          </p:nvGrpSpPr>
          <p:grpSpPr bwMode="auto">
            <a:xfrm>
              <a:off x="1895567" y="597796"/>
              <a:ext cx="254666" cy="177963"/>
              <a:chOff x="0" y="0"/>
              <a:chExt cx="630" cy="421"/>
            </a:xfrm>
            <a:solidFill>
              <a:schemeClr val="bg1">
                <a:lumMod val="75000"/>
              </a:schemeClr>
            </a:solidFill>
          </p:grpSpPr>
          <p:sp>
            <p:nvSpPr>
              <p:cNvPr id="168" name="Freeform 173">
                <a:extLst>
                  <a:ext uri="{FF2B5EF4-FFF2-40B4-BE49-F238E27FC236}">
                    <a16:creationId xmlns:a16="http://schemas.microsoft.com/office/drawing/2014/main" id="{3A52DAD1-DA15-4114-BA53-F51E320E5D90}"/>
                  </a:ext>
                </a:extLst>
              </p:cNvPr>
              <p:cNvSpPr>
                <a:spLocks/>
              </p:cNvSpPr>
              <p:nvPr/>
            </p:nvSpPr>
            <p:spPr bwMode="auto">
              <a:xfrm>
                <a:off x="0" y="0"/>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9" name="Freeform 174">
                <a:extLst>
                  <a:ext uri="{FF2B5EF4-FFF2-40B4-BE49-F238E27FC236}">
                    <a16:creationId xmlns:a16="http://schemas.microsoft.com/office/drawing/2014/main" id="{3BA19964-1679-455A-85FC-F42ACA29561A}"/>
                  </a:ext>
                </a:extLst>
              </p:cNvPr>
              <p:cNvSpPr>
                <a:spLocks/>
              </p:cNvSpPr>
              <p:nvPr/>
            </p:nvSpPr>
            <p:spPr bwMode="auto">
              <a:xfrm>
                <a:off x="177" y="253"/>
                <a:ext cx="218" cy="147"/>
              </a:xfrm>
              <a:custGeom>
                <a:avLst/>
                <a:gdLst>
                  <a:gd name="T0" fmla="*/ 5697568 w 87"/>
                  <a:gd name="T1" fmla="*/ 8496758 h 55"/>
                  <a:gd name="T2" fmla="*/ 10733248 w 87"/>
                  <a:gd name="T3" fmla="*/ 19139766 h 55"/>
                  <a:gd name="T4" fmla="*/ 13057862 w 87"/>
                  <a:gd name="T5" fmla="*/ 17803002 h 55"/>
                  <a:gd name="T6" fmla="*/ 12862566 w 87"/>
                  <a:gd name="T7" fmla="*/ 10642036 h 55"/>
                  <a:gd name="T8" fmla="*/ 11514735 w 87"/>
                  <a:gd name="T9" fmla="*/ 15270034 h 55"/>
                  <a:gd name="T10" fmla="*/ 8586712 w 87"/>
                  <a:gd name="T11" fmla="*/ 8496758 h 55"/>
                  <a:gd name="T12" fmla="*/ 4155734 w 87"/>
                  <a:gd name="T13" fmla="*/ 4281046 h 55"/>
                  <a:gd name="T14" fmla="*/ 0 w 87"/>
                  <a:gd name="T15" fmla="*/ 0 h 55"/>
                  <a:gd name="T16" fmla="*/ 3375234 w 87"/>
                  <a:gd name="T17" fmla="*/ 5713278 h 55"/>
                  <a:gd name="T18" fmla="*/ 5522128 w 87"/>
                  <a:gd name="T19" fmla="*/ 7459956 h 55"/>
                  <a:gd name="T20" fmla="*/ 6305272 w 87"/>
                  <a:gd name="T21" fmla="*/ 954108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55">
                    <a:moveTo>
                      <a:pt x="37" y="24"/>
                    </a:moveTo>
                    <a:cubicBezTo>
                      <a:pt x="48" y="38"/>
                      <a:pt x="51" y="50"/>
                      <a:pt x="70" y="54"/>
                    </a:cubicBezTo>
                    <a:cubicBezTo>
                      <a:pt x="75" y="54"/>
                      <a:pt x="83" y="55"/>
                      <a:pt x="85" y="50"/>
                    </a:cubicBezTo>
                    <a:cubicBezTo>
                      <a:pt x="87" y="46"/>
                      <a:pt x="85" y="35"/>
                      <a:pt x="84" y="30"/>
                    </a:cubicBezTo>
                    <a:cubicBezTo>
                      <a:pt x="82" y="33"/>
                      <a:pt x="78" y="41"/>
                      <a:pt x="75" y="43"/>
                    </a:cubicBezTo>
                    <a:cubicBezTo>
                      <a:pt x="65" y="48"/>
                      <a:pt x="61" y="29"/>
                      <a:pt x="56" y="24"/>
                    </a:cubicBezTo>
                    <a:cubicBezTo>
                      <a:pt x="48" y="16"/>
                      <a:pt x="38" y="15"/>
                      <a:pt x="27" y="12"/>
                    </a:cubicBezTo>
                    <a:cubicBezTo>
                      <a:pt x="18" y="9"/>
                      <a:pt x="9" y="2"/>
                      <a:pt x="0" y="0"/>
                    </a:cubicBezTo>
                    <a:cubicBezTo>
                      <a:pt x="3" y="7"/>
                      <a:pt x="15" y="13"/>
                      <a:pt x="22" y="16"/>
                    </a:cubicBezTo>
                    <a:cubicBezTo>
                      <a:pt x="26" y="18"/>
                      <a:pt x="32" y="19"/>
                      <a:pt x="36" y="21"/>
                    </a:cubicBezTo>
                    <a:cubicBezTo>
                      <a:pt x="38" y="23"/>
                      <a:pt x="38" y="26"/>
                      <a:pt x="41"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 name="Freeform 175">
                <a:extLst>
                  <a:ext uri="{FF2B5EF4-FFF2-40B4-BE49-F238E27FC236}">
                    <a16:creationId xmlns:a16="http://schemas.microsoft.com/office/drawing/2014/main" id="{50D091EA-2606-4F59-9FB5-369CFB3100D5}"/>
                  </a:ext>
                </a:extLst>
              </p:cNvPr>
              <p:cNvSpPr>
                <a:spLocks/>
              </p:cNvSpPr>
              <p:nvPr/>
            </p:nvSpPr>
            <p:spPr bwMode="auto">
              <a:xfrm>
                <a:off x="42" y="245"/>
                <a:ext cx="198" cy="70"/>
              </a:xfrm>
              <a:custGeom>
                <a:avLst/>
                <a:gdLst>
                  <a:gd name="T0" fmla="*/ 0 w 79"/>
                  <a:gd name="T1" fmla="*/ 698121 h 26"/>
                  <a:gd name="T2" fmla="*/ 5420448 w 79"/>
                  <a:gd name="T3" fmla="*/ 7379653 h 26"/>
                  <a:gd name="T4" fmla="*/ 8284934 w 79"/>
                  <a:gd name="T5" fmla="*/ 7803875 h 26"/>
                  <a:gd name="T6" fmla="*/ 12155922 w 79"/>
                  <a:gd name="T7" fmla="*/ 9007694 h 26"/>
                  <a:gd name="T8" fmla="*/ 8901877 w 79"/>
                  <a:gd name="T9" fmla="*/ 6244355 h 26"/>
                  <a:gd name="T10" fmla="*/ 7375465 w 79"/>
                  <a:gd name="T11" fmla="*/ 1181436 h 26"/>
                  <a:gd name="T12" fmla="*/ 4292891 w 79"/>
                  <a:gd name="T13" fmla="*/ 4361797 h 26"/>
                  <a:gd name="T14" fmla="*/ 1220803 w 79"/>
                  <a:gd name="T15" fmla="*/ 1620096 h 26"/>
                  <a:gd name="T16" fmla="*/ 194343 w 79"/>
                  <a:gd name="T17" fmla="*/ 69812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26">
                    <a:moveTo>
                      <a:pt x="0" y="2"/>
                    </a:moveTo>
                    <a:cubicBezTo>
                      <a:pt x="5" y="16"/>
                      <a:pt x="21" y="24"/>
                      <a:pt x="35" y="19"/>
                    </a:cubicBezTo>
                    <a:cubicBezTo>
                      <a:pt x="43" y="17"/>
                      <a:pt x="46" y="17"/>
                      <a:pt x="54" y="20"/>
                    </a:cubicBezTo>
                    <a:cubicBezTo>
                      <a:pt x="61" y="23"/>
                      <a:pt x="71" y="26"/>
                      <a:pt x="79" y="23"/>
                    </a:cubicBezTo>
                    <a:cubicBezTo>
                      <a:pt x="74" y="24"/>
                      <a:pt x="62" y="19"/>
                      <a:pt x="58" y="16"/>
                    </a:cubicBezTo>
                    <a:cubicBezTo>
                      <a:pt x="52" y="13"/>
                      <a:pt x="52" y="7"/>
                      <a:pt x="48" y="3"/>
                    </a:cubicBezTo>
                    <a:cubicBezTo>
                      <a:pt x="47" y="10"/>
                      <a:pt x="34" y="10"/>
                      <a:pt x="28" y="11"/>
                    </a:cubicBezTo>
                    <a:cubicBezTo>
                      <a:pt x="21" y="11"/>
                      <a:pt x="15" y="8"/>
                      <a:pt x="8" y="4"/>
                    </a:cubicBezTo>
                    <a:cubicBezTo>
                      <a:pt x="5" y="3"/>
                      <a:pt x="3" y="0"/>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 name="Freeform 176">
                <a:extLst>
                  <a:ext uri="{FF2B5EF4-FFF2-40B4-BE49-F238E27FC236}">
                    <a16:creationId xmlns:a16="http://schemas.microsoft.com/office/drawing/2014/main" id="{FFDA8A79-7619-41B6-A973-034382856791}"/>
                  </a:ext>
                </a:extLst>
              </p:cNvPr>
              <p:cNvSpPr>
                <a:spLocks/>
              </p:cNvSpPr>
              <p:nvPr/>
            </p:nvSpPr>
            <p:spPr bwMode="auto">
              <a:xfrm>
                <a:off x="365" y="285"/>
                <a:ext cx="215" cy="96"/>
              </a:xfrm>
              <a:custGeom>
                <a:avLst/>
                <a:gdLst>
                  <a:gd name="T0" fmla="*/ 4178050 w 86"/>
                  <a:gd name="T1" fmla="*/ 5182861 h 36"/>
                  <a:gd name="T2" fmla="*/ 9251770 w 86"/>
                  <a:gd name="T3" fmla="*/ 11783133 h 36"/>
                  <a:gd name="T4" fmla="*/ 12398250 w 86"/>
                  <a:gd name="T5" fmla="*/ 3490552 h 36"/>
                  <a:gd name="T6" fmla="*/ 9536925 w 86"/>
                  <a:gd name="T7" fmla="*/ 8673416 h 36"/>
                  <a:gd name="T8" fmla="*/ 6154300 w 86"/>
                  <a:gd name="T9" fmla="*/ 3490552 h 36"/>
                  <a:gd name="T10" fmla="*/ 2098438 w 86"/>
                  <a:gd name="T11" fmla="*/ 633912 h 36"/>
                  <a:gd name="T12" fmla="*/ 191220 w 86"/>
                  <a:gd name="T13" fmla="*/ 7221760 h 36"/>
                  <a:gd name="T14" fmla="*/ 4178050 w 86"/>
                  <a:gd name="T15" fmla="*/ 5817891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36">
                    <a:moveTo>
                      <a:pt x="28" y="15"/>
                    </a:moveTo>
                    <a:cubicBezTo>
                      <a:pt x="35" y="26"/>
                      <a:pt x="48" y="36"/>
                      <a:pt x="62" y="34"/>
                    </a:cubicBezTo>
                    <a:cubicBezTo>
                      <a:pt x="74" y="32"/>
                      <a:pt x="86" y="25"/>
                      <a:pt x="83" y="10"/>
                    </a:cubicBezTo>
                    <a:cubicBezTo>
                      <a:pt x="79" y="18"/>
                      <a:pt x="73" y="25"/>
                      <a:pt x="64" y="25"/>
                    </a:cubicBezTo>
                    <a:cubicBezTo>
                      <a:pt x="55" y="25"/>
                      <a:pt x="48" y="15"/>
                      <a:pt x="41" y="10"/>
                    </a:cubicBezTo>
                    <a:cubicBezTo>
                      <a:pt x="33" y="5"/>
                      <a:pt x="23" y="0"/>
                      <a:pt x="14" y="2"/>
                    </a:cubicBezTo>
                    <a:cubicBezTo>
                      <a:pt x="7" y="3"/>
                      <a:pt x="0" y="13"/>
                      <a:pt x="1" y="21"/>
                    </a:cubicBezTo>
                    <a:cubicBezTo>
                      <a:pt x="6" y="10"/>
                      <a:pt x="20" y="12"/>
                      <a:pt x="28"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2" name="Freeform 177">
                <a:extLst>
                  <a:ext uri="{FF2B5EF4-FFF2-40B4-BE49-F238E27FC236}">
                    <a16:creationId xmlns:a16="http://schemas.microsoft.com/office/drawing/2014/main" id="{58B832C6-2D9F-4C0B-841A-83525A4EF509}"/>
                  </a:ext>
                </a:extLst>
              </p:cNvPr>
              <p:cNvSpPr>
                <a:spLocks/>
              </p:cNvSpPr>
              <p:nvPr/>
            </p:nvSpPr>
            <p:spPr bwMode="auto">
              <a:xfrm>
                <a:off x="477" y="80"/>
                <a:ext cx="115" cy="157"/>
              </a:xfrm>
              <a:custGeom>
                <a:avLst/>
                <a:gdLst>
                  <a:gd name="T0" fmla="*/ 2861333 w 46"/>
                  <a:gd name="T1" fmla="*/ 4394079 h 59"/>
                  <a:gd name="T2" fmla="*/ 5562313 w 46"/>
                  <a:gd name="T3" fmla="*/ 13118260 h 59"/>
                  <a:gd name="T4" fmla="*/ 2575708 w 46"/>
                  <a:gd name="T5" fmla="*/ 19796058 h 59"/>
                  <a:gd name="T6" fmla="*/ 1080395 w 46"/>
                  <a:gd name="T7" fmla="*/ 14350271 h 59"/>
                  <a:gd name="T8" fmla="*/ 2987813 w 46"/>
                  <a:gd name="T9" fmla="*/ 12087526 h 59"/>
                  <a:gd name="T10" fmla="*/ 1983720 w 46"/>
                  <a:gd name="T11" fmla="*/ 5392777 h 59"/>
                  <a:gd name="T12" fmla="*/ 0 w 46"/>
                  <a:gd name="T13" fmla="*/ 0 h 59"/>
                  <a:gd name="T14" fmla="*/ 3463875 w 46"/>
                  <a:gd name="T15" fmla="*/ 539277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9">
                    <a:moveTo>
                      <a:pt x="19" y="13"/>
                    </a:moveTo>
                    <a:cubicBezTo>
                      <a:pt x="25" y="20"/>
                      <a:pt x="46" y="27"/>
                      <a:pt x="37" y="39"/>
                    </a:cubicBezTo>
                    <a:cubicBezTo>
                      <a:pt x="32" y="47"/>
                      <a:pt x="16" y="46"/>
                      <a:pt x="17" y="59"/>
                    </a:cubicBezTo>
                    <a:cubicBezTo>
                      <a:pt x="15" y="54"/>
                      <a:pt x="8" y="48"/>
                      <a:pt x="7" y="43"/>
                    </a:cubicBezTo>
                    <a:cubicBezTo>
                      <a:pt x="5" y="34"/>
                      <a:pt x="14" y="41"/>
                      <a:pt x="20" y="36"/>
                    </a:cubicBezTo>
                    <a:cubicBezTo>
                      <a:pt x="28" y="29"/>
                      <a:pt x="19" y="20"/>
                      <a:pt x="13" y="16"/>
                    </a:cubicBezTo>
                    <a:cubicBezTo>
                      <a:pt x="5" y="11"/>
                      <a:pt x="4" y="9"/>
                      <a:pt x="0" y="0"/>
                    </a:cubicBezTo>
                    <a:cubicBezTo>
                      <a:pt x="0" y="9"/>
                      <a:pt x="17" y="11"/>
                      <a:pt x="23"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 name="Freeform 178">
                <a:extLst>
                  <a:ext uri="{FF2B5EF4-FFF2-40B4-BE49-F238E27FC236}">
                    <a16:creationId xmlns:a16="http://schemas.microsoft.com/office/drawing/2014/main" id="{072BBBA4-551C-4F51-98DE-9BF763182E21}"/>
                  </a:ext>
                </a:extLst>
              </p:cNvPr>
              <p:cNvSpPr>
                <a:spLocks/>
              </p:cNvSpPr>
              <p:nvPr/>
            </p:nvSpPr>
            <p:spPr bwMode="auto">
              <a:xfrm>
                <a:off x="292" y="85"/>
                <a:ext cx="143" cy="104"/>
              </a:xfrm>
              <a:custGeom>
                <a:avLst/>
                <a:gdLst>
                  <a:gd name="T0" fmla="*/ 2480761 w 57"/>
                  <a:gd name="T1" fmla="*/ 7221760 h 39"/>
                  <a:gd name="T2" fmla="*/ 8897743 w 57"/>
                  <a:gd name="T3" fmla="*/ 0 h 39"/>
                  <a:gd name="T4" fmla="*/ 5156510 w 57"/>
                  <a:gd name="T5" fmla="*/ 12020851 h 39"/>
                  <a:gd name="T6" fmla="*/ 0 w 57"/>
                  <a:gd name="T7" fmla="*/ 619825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9">
                    <a:moveTo>
                      <a:pt x="16" y="21"/>
                    </a:moveTo>
                    <a:cubicBezTo>
                      <a:pt x="25" y="28"/>
                      <a:pt x="55" y="12"/>
                      <a:pt x="57" y="0"/>
                    </a:cubicBezTo>
                    <a:cubicBezTo>
                      <a:pt x="56" y="15"/>
                      <a:pt x="48" y="31"/>
                      <a:pt x="33" y="35"/>
                    </a:cubicBezTo>
                    <a:cubicBezTo>
                      <a:pt x="17" y="39"/>
                      <a:pt x="13" y="23"/>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 name="Freeform 179">
                <a:extLst>
                  <a:ext uri="{FF2B5EF4-FFF2-40B4-BE49-F238E27FC236}">
                    <a16:creationId xmlns:a16="http://schemas.microsoft.com/office/drawing/2014/main" id="{D4460E5B-1307-4A3A-9515-0AC9C5716978}"/>
                  </a:ext>
                </a:extLst>
              </p:cNvPr>
              <p:cNvSpPr>
                <a:spLocks/>
              </p:cNvSpPr>
              <p:nvPr/>
            </p:nvSpPr>
            <p:spPr bwMode="auto">
              <a:xfrm>
                <a:off x="140" y="56"/>
                <a:ext cx="82" cy="61"/>
              </a:xfrm>
              <a:custGeom>
                <a:avLst/>
                <a:gdLst>
                  <a:gd name="T0" fmla="*/ 1668725 w 33"/>
                  <a:gd name="T1" fmla="*/ 364658 h 23"/>
                  <a:gd name="T2" fmla="*/ 4550684 w 33"/>
                  <a:gd name="T3" fmla="*/ 1324557 h 23"/>
                  <a:gd name="T4" fmla="*/ 1784596 w 33"/>
                  <a:gd name="T5" fmla="*/ 5442078 h 23"/>
                  <a:gd name="T6" fmla="*/ 1111972 w 33"/>
                  <a:gd name="T7" fmla="*/ 4114744 h 23"/>
                  <a:gd name="T8" fmla="*/ 0 w 33"/>
                  <a:gd name="T9" fmla="*/ 7025967 h 23"/>
                  <a:gd name="T10" fmla="*/ 374944 w 33"/>
                  <a:gd name="T11" fmla="*/ 2927976 h 23"/>
                  <a:gd name="T12" fmla="*/ 1228313 w 33"/>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3">
                    <a:moveTo>
                      <a:pt x="12" y="1"/>
                    </a:moveTo>
                    <a:cubicBezTo>
                      <a:pt x="16" y="8"/>
                      <a:pt x="27" y="12"/>
                      <a:pt x="33" y="4"/>
                    </a:cubicBezTo>
                    <a:cubicBezTo>
                      <a:pt x="30" y="11"/>
                      <a:pt x="22" y="23"/>
                      <a:pt x="13" y="17"/>
                    </a:cubicBezTo>
                    <a:cubicBezTo>
                      <a:pt x="10" y="15"/>
                      <a:pt x="11" y="12"/>
                      <a:pt x="8" y="13"/>
                    </a:cubicBezTo>
                    <a:cubicBezTo>
                      <a:pt x="4" y="13"/>
                      <a:pt x="2" y="19"/>
                      <a:pt x="0" y="22"/>
                    </a:cubicBezTo>
                    <a:cubicBezTo>
                      <a:pt x="1" y="18"/>
                      <a:pt x="1" y="13"/>
                      <a:pt x="3" y="9"/>
                    </a:cubicBezTo>
                    <a:cubicBezTo>
                      <a:pt x="4" y="6"/>
                      <a:pt x="7" y="3"/>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 name="Freeform 180">
                <a:extLst>
                  <a:ext uri="{FF2B5EF4-FFF2-40B4-BE49-F238E27FC236}">
                    <a16:creationId xmlns:a16="http://schemas.microsoft.com/office/drawing/2014/main" id="{A0495677-38BC-4330-9316-A8BD47A392B7}"/>
                  </a:ext>
                </a:extLst>
              </p:cNvPr>
              <p:cNvSpPr>
                <a:spLocks/>
              </p:cNvSpPr>
              <p:nvPr/>
            </p:nvSpPr>
            <p:spPr bwMode="auto">
              <a:xfrm>
                <a:off x="497" y="181"/>
                <a:ext cx="68" cy="59"/>
              </a:xfrm>
              <a:custGeom>
                <a:avLst/>
                <a:gdLst>
                  <a:gd name="T0" fmla="*/ 0 w 27"/>
                  <a:gd name="T1" fmla="*/ 2209832 h 22"/>
                  <a:gd name="T2" fmla="*/ 1629957 w 27"/>
                  <a:gd name="T3" fmla="*/ 8158279 h 22"/>
                  <a:gd name="T4" fmla="*/ 2144700 w 27"/>
                  <a:gd name="T5" fmla="*/ 3716536 h 22"/>
                  <a:gd name="T6" fmla="*/ 4423836 w 27"/>
                  <a:gd name="T7" fmla="*/ 0 h 22"/>
                  <a:gd name="T8" fmla="*/ 1960188 w 27"/>
                  <a:gd name="T9" fmla="*/ 2632800 h 22"/>
                  <a:gd name="T10" fmla="*/ 203665 w 27"/>
                  <a:gd name="T11" fmla="*/ 220983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2">
                    <a:moveTo>
                      <a:pt x="0" y="6"/>
                    </a:moveTo>
                    <a:cubicBezTo>
                      <a:pt x="4" y="12"/>
                      <a:pt x="5" y="17"/>
                      <a:pt x="10" y="22"/>
                    </a:cubicBezTo>
                    <a:cubicBezTo>
                      <a:pt x="9" y="18"/>
                      <a:pt x="10" y="14"/>
                      <a:pt x="13" y="10"/>
                    </a:cubicBezTo>
                    <a:cubicBezTo>
                      <a:pt x="17" y="6"/>
                      <a:pt x="26" y="5"/>
                      <a:pt x="27" y="0"/>
                    </a:cubicBezTo>
                    <a:cubicBezTo>
                      <a:pt x="22" y="2"/>
                      <a:pt x="17" y="5"/>
                      <a:pt x="12" y="7"/>
                    </a:cubicBezTo>
                    <a:cubicBezTo>
                      <a:pt x="7" y="8"/>
                      <a:pt x="4" y="6"/>
                      <a:pt x="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 name="Freeform 181">
                <a:extLst>
                  <a:ext uri="{FF2B5EF4-FFF2-40B4-BE49-F238E27FC236}">
                    <a16:creationId xmlns:a16="http://schemas.microsoft.com/office/drawing/2014/main" id="{EC889343-1864-4CBD-B650-AEAC0435A5F6}"/>
                  </a:ext>
                </a:extLst>
              </p:cNvPr>
              <p:cNvSpPr>
                <a:spLocks/>
              </p:cNvSpPr>
              <p:nvPr/>
            </p:nvSpPr>
            <p:spPr bwMode="auto">
              <a:xfrm>
                <a:off x="277" y="323"/>
                <a:ext cx="123" cy="77"/>
              </a:xfrm>
              <a:custGeom>
                <a:avLst/>
                <a:gdLst>
                  <a:gd name="T0" fmla="*/ 2492555 w 49"/>
                  <a:gd name="T1" fmla="*/ 7489341 h 29"/>
                  <a:gd name="T2" fmla="*/ 6458444 w 49"/>
                  <a:gd name="T3" fmla="*/ 8460619 h 29"/>
                  <a:gd name="T4" fmla="*/ 6886007 w 49"/>
                  <a:gd name="T5" fmla="*/ 1949303 h 29"/>
                  <a:gd name="T6" fmla="*/ 2991950 w 49"/>
                  <a:gd name="T7" fmla="*/ 5869471 h 29"/>
                  <a:gd name="T8" fmla="*/ 0 w 49"/>
                  <a:gd name="T9" fmla="*/ 0 h 29"/>
                  <a:gd name="T10" fmla="*/ 3438259 w 49"/>
                  <a:gd name="T11" fmla="*/ 7489341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16" y="23"/>
                    </a:moveTo>
                    <a:cubicBezTo>
                      <a:pt x="23" y="24"/>
                      <a:pt x="34" y="29"/>
                      <a:pt x="41" y="26"/>
                    </a:cubicBezTo>
                    <a:cubicBezTo>
                      <a:pt x="49" y="23"/>
                      <a:pt x="46" y="12"/>
                      <a:pt x="44" y="6"/>
                    </a:cubicBezTo>
                    <a:cubicBezTo>
                      <a:pt x="36" y="14"/>
                      <a:pt x="33" y="26"/>
                      <a:pt x="19" y="18"/>
                    </a:cubicBezTo>
                    <a:cubicBezTo>
                      <a:pt x="11" y="14"/>
                      <a:pt x="7" y="5"/>
                      <a:pt x="0" y="0"/>
                    </a:cubicBezTo>
                    <a:cubicBezTo>
                      <a:pt x="3" y="9"/>
                      <a:pt x="11" y="22"/>
                      <a:pt x="22"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 name="Freeform 182">
                <a:extLst>
                  <a:ext uri="{FF2B5EF4-FFF2-40B4-BE49-F238E27FC236}">
                    <a16:creationId xmlns:a16="http://schemas.microsoft.com/office/drawing/2014/main" id="{7050AE1E-5BD4-475B-880B-911E69BB2C28}"/>
                  </a:ext>
                </a:extLst>
              </p:cNvPr>
              <p:cNvSpPr>
                <a:spLocks/>
              </p:cNvSpPr>
              <p:nvPr/>
            </p:nvSpPr>
            <p:spPr bwMode="auto">
              <a:xfrm>
                <a:off x="440" y="339"/>
                <a:ext cx="115" cy="40"/>
              </a:xfrm>
              <a:custGeom>
                <a:avLst/>
                <a:gdLst>
                  <a:gd name="T0" fmla="*/ 191220 w 46"/>
                  <a:gd name="T1" fmla="*/ 0 h 15"/>
                  <a:gd name="T2" fmla="*/ 3178720 w 46"/>
                  <a:gd name="T3" fmla="*/ 4507819 h 15"/>
                  <a:gd name="T4" fmla="*/ 6866533 w 46"/>
                  <a:gd name="T5" fmla="*/ 2094328 h 15"/>
                  <a:gd name="T6" fmla="*/ 0 w 46"/>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5">
                    <a:moveTo>
                      <a:pt x="1" y="0"/>
                    </a:moveTo>
                    <a:cubicBezTo>
                      <a:pt x="5" y="6"/>
                      <a:pt x="14" y="11"/>
                      <a:pt x="21" y="13"/>
                    </a:cubicBezTo>
                    <a:cubicBezTo>
                      <a:pt x="28" y="14"/>
                      <a:pt x="43" y="14"/>
                      <a:pt x="46" y="6"/>
                    </a:cubicBezTo>
                    <a:cubicBezTo>
                      <a:pt x="32" y="15"/>
                      <a:pt x="12"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 name="Freeform 183">
                <a:extLst>
                  <a:ext uri="{FF2B5EF4-FFF2-40B4-BE49-F238E27FC236}">
                    <a16:creationId xmlns:a16="http://schemas.microsoft.com/office/drawing/2014/main" id="{EF4652C1-5945-4ECF-96C8-372F3E3AF6DC}"/>
                  </a:ext>
                </a:extLst>
              </p:cNvPr>
              <p:cNvSpPr>
                <a:spLocks/>
              </p:cNvSpPr>
              <p:nvPr/>
            </p:nvSpPr>
            <p:spPr bwMode="auto">
              <a:xfrm>
                <a:off x="115" y="253"/>
                <a:ext cx="127" cy="59"/>
              </a:xfrm>
              <a:custGeom>
                <a:avLst/>
                <a:gdLst>
                  <a:gd name="T0" fmla="*/ 0 w 51"/>
                  <a:gd name="T1" fmla="*/ 5926368 h 22"/>
                  <a:gd name="T2" fmla="*/ 4546605 w 51"/>
                  <a:gd name="T3" fmla="*/ 7060691 h 22"/>
                  <a:gd name="T4" fmla="*/ 6071444 w 51"/>
                  <a:gd name="T5" fmla="*/ 8158279 h 22"/>
                  <a:gd name="T6" fmla="*/ 7217465 w 51"/>
                  <a:gd name="T7" fmla="*/ 7735155 h 22"/>
                  <a:gd name="T8" fmla="*/ 4952136 w 51"/>
                  <a:gd name="T9" fmla="*/ 5525326 h 22"/>
                  <a:gd name="T10" fmla="*/ 3125565 w 51"/>
                  <a:gd name="T11" fmla="*/ 0 h 22"/>
                  <a:gd name="T12" fmla="*/ 2283206 w 51"/>
                  <a:gd name="T13" fmla="*/ 3716536 h 22"/>
                  <a:gd name="T14" fmla="*/ 566579 w 51"/>
                  <a:gd name="T15" fmla="*/ 552532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22">
                    <a:moveTo>
                      <a:pt x="0" y="16"/>
                    </a:moveTo>
                    <a:cubicBezTo>
                      <a:pt x="12" y="16"/>
                      <a:pt x="20" y="14"/>
                      <a:pt x="32" y="19"/>
                    </a:cubicBezTo>
                    <a:cubicBezTo>
                      <a:pt x="37" y="22"/>
                      <a:pt x="38" y="22"/>
                      <a:pt x="43" y="22"/>
                    </a:cubicBezTo>
                    <a:cubicBezTo>
                      <a:pt x="46" y="21"/>
                      <a:pt x="48" y="20"/>
                      <a:pt x="51" y="21"/>
                    </a:cubicBezTo>
                    <a:cubicBezTo>
                      <a:pt x="46" y="16"/>
                      <a:pt x="41" y="17"/>
                      <a:pt x="35" y="15"/>
                    </a:cubicBezTo>
                    <a:cubicBezTo>
                      <a:pt x="26" y="13"/>
                      <a:pt x="24" y="8"/>
                      <a:pt x="22" y="0"/>
                    </a:cubicBezTo>
                    <a:cubicBezTo>
                      <a:pt x="19" y="3"/>
                      <a:pt x="19" y="7"/>
                      <a:pt x="16" y="10"/>
                    </a:cubicBezTo>
                    <a:cubicBezTo>
                      <a:pt x="13" y="12"/>
                      <a:pt x="6" y="14"/>
                      <a:pt x="4"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 name="Freeform 184">
                <a:extLst>
                  <a:ext uri="{FF2B5EF4-FFF2-40B4-BE49-F238E27FC236}">
                    <a16:creationId xmlns:a16="http://schemas.microsoft.com/office/drawing/2014/main" id="{C100ADB1-CE74-4BB4-9BCB-9DDE99940736}"/>
                  </a:ext>
                </a:extLst>
              </p:cNvPr>
              <p:cNvSpPr>
                <a:spLocks/>
              </p:cNvSpPr>
              <p:nvPr/>
            </p:nvSpPr>
            <p:spPr bwMode="auto">
              <a:xfrm>
                <a:off x="255" y="16"/>
                <a:ext cx="137" cy="45"/>
              </a:xfrm>
              <a:custGeom>
                <a:avLst/>
                <a:gdLst>
                  <a:gd name="T0" fmla="*/ 0 w 55"/>
                  <a:gd name="T1" fmla="*/ 2227585 h 17"/>
                  <a:gd name="T2" fmla="*/ 2860134 w 55"/>
                  <a:gd name="T3" fmla="*/ 1518856 h 17"/>
                  <a:gd name="T4" fmla="*/ 7807471 w 55"/>
                  <a:gd name="T5" fmla="*/ 2851250 h 17"/>
                  <a:gd name="T6" fmla="*/ 5700005 w 55"/>
                  <a:gd name="T7" fmla="*/ 4746102 h 17"/>
                  <a:gd name="T8" fmla="*/ 3825110 w 55"/>
                  <a:gd name="T9" fmla="*/ 4020501 h 17"/>
                  <a:gd name="T10" fmla="*/ 0 w 55"/>
                  <a:gd name="T11" fmla="*/ 308790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17">
                    <a:moveTo>
                      <a:pt x="0" y="7"/>
                    </a:moveTo>
                    <a:cubicBezTo>
                      <a:pt x="7" y="0"/>
                      <a:pt x="12" y="2"/>
                      <a:pt x="20" y="5"/>
                    </a:cubicBezTo>
                    <a:cubicBezTo>
                      <a:pt x="32" y="10"/>
                      <a:pt x="42" y="10"/>
                      <a:pt x="55" y="9"/>
                    </a:cubicBezTo>
                    <a:cubicBezTo>
                      <a:pt x="50" y="11"/>
                      <a:pt x="45" y="13"/>
                      <a:pt x="40" y="15"/>
                    </a:cubicBezTo>
                    <a:cubicBezTo>
                      <a:pt x="33" y="17"/>
                      <a:pt x="34" y="16"/>
                      <a:pt x="27" y="13"/>
                    </a:cubicBezTo>
                    <a:cubicBezTo>
                      <a:pt x="18" y="9"/>
                      <a:pt x="10" y="8"/>
                      <a:pt x="0"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0" name="Freeform 185">
                <a:extLst>
                  <a:ext uri="{FF2B5EF4-FFF2-40B4-BE49-F238E27FC236}">
                    <a16:creationId xmlns:a16="http://schemas.microsoft.com/office/drawing/2014/main" id="{3DE39D64-0F54-442D-B587-00A79717EDA2}"/>
                  </a:ext>
                </a:extLst>
              </p:cNvPr>
              <p:cNvSpPr>
                <a:spLocks/>
              </p:cNvSpPr>
              <p:nvPr/>
            </p:nvSpPr>
            <p:spPr bwMode="auto">
              <a:xfrm>
                <a:off x="470" y="176"/>
                <a:ext cx="65" cy="123"/>
              </a:xfrm>
              <a:custGeom>
                <a:avLst/>
                <a:gdLst>
                  <a:gd name="T0" fmla="*/ 0 w 26"/>
                  <a:gd name="T1" fmla="*/ 0 h 46"/>
                  <a:gd name="T2" fmla="*/ 1385550 w 26"/>
                  <a:gd name="T3" fmla="*/ 9342093 h 46"/>
                  <a:gd name="T4" fmla="*/ 3891145 w 26"/>
                  <a:gd name="T5" fmla="*/ 16442276 h 46"/>
                  <a:gd name="T6" fmla="*/ 908208 w 26"/>
                  <a:gd name="T7" fmla="*/ 9342093 h 46"/>
                  <a:gd name="T8" fmla="*/ 191220 w 26"/>
                  <a:gd name="T9" fmla="*/ 4954999 h 46"/>
                  <a:gd name="T10" fmla="*/ 0 w 2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6">
                    <a:moveTo>
                      <a:pt x="0" y="0"/>
                    </a:moveTo>
                    <a:cubicBezTo>
                      <a:pt x="1" y="9"/>
                      <a:pt x="4" y="19"/>
                      <a:pt x="9" y="26"/>
                    </a:cubicBezTo>
                    <a:cubicBezTo>
                      <a:pt x="14" y="33"/>
                      <a:pt x="23" y="38"/>
                      <a:pt x="26" y="46"/>
                    </a:cubicBezTo>
                    <a:cubicBezTo>
                      <a:pt x="15" y="43"/>
                      <a:pt x="10" y="35"/>
                      <a:pt x="6" y="26"/>
                    </a:cubicBezTo>
                    <a:cubicBezTo>
                      <a:pt x="3" y="21"/>
                      <a:pt x="2" y="19"/>
                      <a:pt x="1" y="14"/>
                    </a:cubicBezTo>
                    <a:cubicBezTo>
                      <a:pt x="1" y="9"/>
                      <a:pt x="2" y="5"/>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 name="Freeform 186">
                <a:extLst>
                  <a:ext uri="{FF2B5EF4-FFF2-40B4-BE49-F238E27FC236}">
                    <a16:creationId xmlns:a16="http://schemas.microsoft.com/office/drawing/2014/main" id="{643723B4-0CD9-40A8-BF78-AF9B3C205BB7}"/>
                  </a:ext>
                </a:extLst>
              </p:cNvPr>
              <p:cNvSpPr>
                <a:spLocks/>
              </p:cNvSpPr>
              <p:nvPr/>
            </p:nvSpPr>
            <p:spPr bwMode="auto">
              <a:xfrm>
                <a:off x="0" y="0"/>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w="7938" cap="rnd">
                <a:solidFill>
                  <a:srgbClr val="333333"/>
                </a:solidFill>
                <a:prstDash val="solid"/>
                <a:round/>
                <a:headEnd/>
                <a:tailEnd/>
              </a:ln>
            </p:spPr>
            <p:txBody>
              <a:bodyPr/>
              <a:lstStyle/>
              <a:p>
                <a:endParaRPr lang="cs-CZ"/>
              </a:p>
            </p:txBody>
          </p:sp>
          <p:sp>
            <p:nvSpPr>
              <p:cNvPr id="182" name="Freeform 187">
                <a:extLst>
                  <a:ext uri="{FF2B5EF4-FFF2-40B4-BE49-F238E27FC236}">
                    <a16:creationId xmlns:a16="http://schemas.microsoft.com/office/drawing/2014/main" id="{57355A8E-D499-46DF-B5A7-110B35C4F25F}"/>
                  </a:ext>
                </a:extLst>
              </p:cNvPr>
              <p:cNvSpPr>
                <a:spLocks/>
              </p:cNvSpPr>
              <p:nvPr/>
            </p:nvSpPr>
            <p:spPr bwMode="auto">
              <a:xfrm>
                <a:off x="270" y="61"/>
                <a:ext cx="180" cy="94"/>
              </a:xfrm>
              <a:custGeom>
                <a:avLst/>
                <a:gdLst>
                  <a:gd name="T0" fmla="*/ 9536925 w 72"/>
                  <a:gd name="T1" fmla="*/ 0 h 35"/>
                  <a:gd name="T2" fmla="*/ 6154300 w 72"/>
                  <a:gd name="T3" fmla="*/ 10954916 h 35"/>
                  <a:gd name="T4" fmla="*/ 0 w 72"/>
                  <a:gd name="T5" fmla="*/ 7598678 h 35"/>
                  <a:gd name="T6" fmla="*/ 0 60000 65536"/>
                  <a:gd name="T7" fmla="*/ 0 60000 65536"/>
                  <a:gd name="T8" fmla="*/ 0 60000 65536"/>
                </a:gdLst>
                <a:ahLst/>
                <a:cxnLst>
                  <a:cxn ang="T6">
                    <a:pos x="T0" y="T1"/>
                  </a:cxn>
                  <a:cxn ang="T7">
                    <a:pos x="T2" y="T3"/>
                  </a:cxn>
                  <a:cxn ang="T8">
                    <a:pos x="T4" y="T5"/>
                  </a:cxn>
                </a:cxnLst>
                <a:rect l="0" t="0" r="r" b="b"/>
                <a:pathLst>
                  <a:path w="72" h="35">
                    <a:moveTo>
                      <a:pt x="64" y="0"/>
                    </a:moveTo>
                    <a:cubicBezTo>
                      <a:pt x="72" y="15"/>
                      <a:pt x="53" y="25"/>
                      <a:pt x="41" y="29"/>
                    </a:cubicBezTo>
                    <a:cubicBezTo>
                      <a:pt x="25" y="35"/>
                      <a:pt x="15" y="27"/>
                      <a:pt x="0" y="20"/>
                    </a:cubicBezTo>
                  </a:path>
                </a:pathLst>
              </a:custGeom>
              <a:grpFill/>
              <a:ln w="7938" cap="rnd">
                <a:solidFill>
                  <a:srgbClr val="333333"/>
                </a:solidFill>
                <a:prstDash val="solid"/>
                <a:round/>
                <a:headEnd/>
                <a:tailEnd/>
              </a:ln>
            </p:spPr>
            <p:txBody>
              <a:bodyPr/>
              <a:lstStyle/>
              <a:p>
                <a:endParaRPr lang="cs-CZ"/>
              </a:p>
            </p:txBody>
          </p:sp>
          <p:sp>
            <p:nvSpPr>
              <p:cNvPr id="183" name="Freeform 188">
                <a:extLst>
                  <a:ext uri="{FF2B5EF4-FFF2-40B4-BE49-F238E27FC236}">
                    <a16:creationId xmlns:a16="http://schemas.microsoft.com/office/drawing/2014/main" id="{6F633B8A-275A-48C2-B94B-4C5A449EC2E1}"/>
                  </a:ext>
                </a:extLst>
              </p:cNvPr>
              <p:cNvSpPr>
                <a:spLocks/>
              </p:cNvSpPr>
              <p:nvPr/>
            </p:nvSpPr>
            <p:spPr bwMode="auto">
              <a:xfrm>
                <a:off x="162" y="216"/>
                <a:ext cx="105" cy="123"/>
              </a:xfrm>
              <a:custGeom>
                <a:avLst/>
                <a:gdLst>
                  <a:gd name="T0" fmla="*/ 0 w 42"/>
                  <a:gd name="T1" fmla="*/ 0 h 46"/>
                  <a:gd name="T2" fmla="*/ 2385283 w 42"/>
                  <a:gd name="T3" fmla="*/ 9342093 h 46"/>
                  <a:gd name="T4" fmla="*/ 4178050 w 42"/>
                  <a:gd name="T5" fmla="*/ 10683125 h 46"/>
                  <a:gd name="T6" fmla="*/ 6276375 w 42"/>
                  <a:gd name="T7" fmla="*/ 1644227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6">
                    <a:moveTo>
                      <a:pt x="0" y="0"/>
                    </a:moveTo>
                    <a:cubicBezTo>
                      <a:pt x="1" y="13"/>
                      <a:pt x="3" y="20"/>
                      <a:pt x="16" y="26"/>
                    </a:cubicBezTo>
                    <a:cubicBezTo>
                      <a:pt x="19" y="28"/>
                      <a:pt x="25" y="28"/>
                      <a:pt x="28" y="30"/>
                    </a:cubicBezTo>
                    <a:cubicBezTo>
                      <a:pt x="33" y="34"/>
                      <a:pt x="34" y="32"/>
                      <a:pt x="42" y="46"/>
                    </a:cubicBezTo>
                  </a:path>
                </a:pathLst>
              </a:custGeom>
              <a:grpFill/>
              <a:ln w="7938" cap="rnd">
                <a:solidFill>
                  <a:srgbClr val="333333"/>
                </a:solidFill>
                <a:prstDash val="solid"/>
                <a:round/>
                <a:headEnd/>
                <a:tailEnd/>
              </a:ln>
            </p:spPr>
            <p:txBody>
              <a:bodyPr/>
              <a:lstStyle/>
              <a:p>
                <a:endParaRPr lang="cs-CZ"/>
              </a:p>
            </p:txBody>
          </p:sp>
          <p:sp>
            <p:nvSpPr>
              <p:cNvPr id="184" name="Freeform 189">
                <a:extLst>
                  <a:ext uri="{FF2B5EF4-FFF2-40B4-BE49-F238E27FC236}">
                    <a16:creationId xmlns:a16="http://schemas.microsoft.com/office/drawing/2014/main" id="{AE60756C-35E7-4D50-9596-FFE939C8A1C9}"/>
                  </a:ext>
                </a:extLst>
              </p:cNvPr>
              <p:cNvSpPr>
                <a:spLocks/>
              </p:cNvSpPr>
              <p:nvPr/>
            </p:nvSpPr>
            <p:spPr bwMode="auto">
              <a:xfrm>
                <a:off x="490" y="200"/>
                <a:ext cx="50" cy="69"/>
              </a:xfrm>
              <a:custGeom>
                <a:avLst/>
                <a:gdLst>
                  <a:gd name="T0" fmla="*/ 0 w 20"/>
                  <a:gd name="T1" fmla="*/ 0 h 26"/>
                  <a:gd name="T2" fmla="*/ 2987813 w 20"/>
                  <a:gd name="T3" fmla="*/ 8422005 h 26"/>
                  <a:gd name="T4" fmla="*/ 0 60000 65536"/>
                  <a:gd name="T5" fmla="*/ 0 60000 65536"/>
                </a:gdLst>
                <a:ahLst/>
                <a:cxnLst>
                  <a:cxn ang="T4">
                    <a:pos x="T0" y="T1"/>
                  </a:cxn>
                  <a:cxn ang="T5">
                    <a:pos x="T2" y="T3"/>
                  </a:cxn>
                </a:cxnLst>
                <a:rect l="0" t="0" r="r" b="b"/>
                <a:pathLst>
                  <a:path w="20" h="26">
                    <a:moveTo>
                      <a:pt x="0" y="0"/>
                    </a:moveTo>
                    <a:cubicBezTo>
                      <a:pt x="3" y="10"/>
                      <a:pt x="12" y="19"/>
                      <a:pt x="20" y="26"/>
                    </a:cubicBezTo>
                  </a:path>
                </a:pathLst>
              </a:custGeom>
              <a:grpFill/>
              <a:ln w="7938" cap="rnd">
                <a:solidFill>
                  <a:srgbClr val="333333"/>
                </a:solidFill>
                <a:prstDash val="solid"/>
                <a:round/>
                <a:headEnd/>
                <a:tailEnd/>
              </a:ln>
            </p:spPr>
            <p:txBody>
              <a:bodyPr/>
              <a:lstStyle/>
              <a:p>
                <a:endParaRPr lang="cs-CZ"/>
              </a:p>
            </p:txBody>
          </p:sp>
          <p:sp>
            <p:nvSpPr>
              <p:cNvPr id="185" name="Freeform 190">
                <a:extLst>
                  <a:ext uri="{FF2B5EF4-FFF2-40B4-BE49-F238E27FC236}">
                    <a16:creationId xmlns:a16="http://schemas.microsoft.com/office/drawing/2014/main" id="{FCCE1851-4198-44DF-83DE-32A3BFD79DDE}"/>
                  </a:ext>
                </a:extLst>
              </p:cNvPr>
              <p:cNvSpPr>
                <a:spLocks/>
              </p:cNvSpPr>
              <p:nvPr/>
            </p:nvSpPr>
            <p:spPr bwMode="auto">
              <a:xfrm>
                <a:off x="360" y="323"/>
                <a:ext cx="42" cy="45"/>
              </a:xfrm>
              <a:custGeom>
                <a:avLst/>
                <a:gdLst>
                  <a:gd name="T0" fmla="*/ 2177594 w 17"/>
                  <a:gd name="T1" fmla="*/ 573790 h 17"/>
                  <a:gd name="T2" fmla="*/ 0 w 17"/>
                  <a:gd name="T3" fmla="*/ 5322603 h 17"/>
                  <a:gd name="T4" fmla="*/ 0 60000 65536"/>
                  <a:gd name="T5" fmla="*/ 0 60000 65536"/>
                </a:gdLst>
                <a:ahLst/>
                <a:cxnLst>
                  <a:cxn ang="T4">
                    <a:pos x="T0" y="T1"/>
                  </a:cxn>
                  <a:cxn ang="T5">
                    <a:pos x="T2" y="T3"/>
                  </a:cxn>
                </a:cxnLst>
                <a:rect l="0" t="0" r="r" b="b"/>
                <a:pathLst>
                  <a:path w="17" h="17">
                    <a:moveTo>
                      <a:pt x="17" y="2"/>
                    </a:moveTo>
                    <a:cubicBezTo>
                      <a:pt x="11" y="0"/>
                      <a:pt x="7" y="15"/>
                      <a:pt x="0" y="17"/>
                    </a:cubicBezTo>
                  </a:path>
                </a:pathLst>
              </a:custGeom>
              <a:grpFill/>
              <a:ln w="7938" cap="rnd">
                <a:solidFill>
                  <a:srgbClr val="333333"/>
                </a:solidFill>
                <a:prstDash val="solid"/>
                <a:round/>
                <a:headEnd/>
                <a:tailEnd/>
              </a:ln>
            </p:spPr>
            <p:txBody>
              <a:bodyPr/>
              <a:lstStyle/>
              <a:p>
                <a:endParaRPr lang="cs-CZ"/>
              </a:p>
            </p:txBody>
          </p:sp>
          <p:sp>
            <p:nvSpPr>
              <p:cNvPr id="186" name="Freeform 191">
                <a:extLst>
                  <a:ext uri="{FF2B5EF4-FFF2-40B4-BE49-F238E27FC236}">
                    <a16:creationId xmlns:a16="http://schemas.microsoft.com/office/drawing/2014/main" id="{8B5C418D-F241-40A2-AF39-34425C32823D}"/>
                  </a:ext>
                </a:extLst>
              </p:cNvPr>
              <p:cNvSpPr>
                <a:spLocks/>
              </p:cNvSpPr>
              <p:nvPr/>
            </p:nvSpPr>
            <p:spPr bwMode="auto">
              <a:xfrm>
                <a:off x="97" y="237"/>
                <a:ext cx="33" cy="8"/>
              </a:xfrm>
              <a:custGeom>
                <a:avLst/>
                <a:gdLst>
                  <a:gd name="T0" fmla="*/ 0 w 13"/>
                  <a:gd name="T1" fmla="*/ 0 h 3"/>
                  <a:gd name="T2" fmla="*/ 2367143 w 13"/>
                  <a:gd name="T3" fmla="*/ 1015560 h 3"/>
                  <a:gd name="T4" fmla="*/ 0 60000 65536"/>
                  <a:gd name="T5" fmla="*/ 0 60000 65536"/>
                </a:gdLst>
                <a:ahLst/>
                <a:cxnLst>
                  <a:cxn ang="T4">
                    <a:pos x="T0" y="T1"/>
                  </a:cxn>
                  <a:cxn ang="T5">
                    <a:pos x="T2" y="T3"/>
                  </a:cxn>
                </a:cxnLst>
                <a:rect l="0" t="0" r="r" b="b"/>
                <a:pathLst>
                  <a:path w="13" h="3">
                    <a:moveTo>
                      <a:pt x="0" y="0"/>
                    </a:moveTo>
                    <a:cubicBezTo>
                      <a:pt x="4" y="2"/>
                      <a:pt x="9" y="1"/>
                      <a:pt x="13" y="3"/>
                    </a:cubicBezTo>
                  </a:path>
                </a:pathLst>
              </a:custGeom>
              <a:grpFill/>
              <a:ln w="7938" cap="rnd">
                <a:solidFill>
                  <a:srgbClr val="333333"/>
                </a:solidFill>
                <a:prstDash val="solid"/>
                <a:round/>
                <a:headEnd/>
                <a:tailEnd/>
              </a:ln>
            </p:spPr>
            <p:txBody>
              <a:bodyPr/>
              <a:lstStyle/>
              <a:p>
                <a:endParaRPr lang="cs-CZ"/>
              </a:p>
            </p:txBody>
          </p:sp>
        </p:grpSp>
        <p:grpSp>
          <p:nvGrpSpPr>
            <p:cNvPr id="41" name="Group 172">
              <a:extLst>
                <a:ext uri="{FF2B5EF4-FFF2-40B4-BE49-F238E27FC236}">
                  <a16:creationId xmlns:a16="http://schemas.microsoft.com/office/drawing/2014/main" id="{6BD54AB8-2BE3-4DE7-B0A6-A52AB9EE042B}"/>
                </a:ext>
              </a:extLst>
            </p:cNvPr>
            <p:cNvGrpSpPr>
              <a:grpSpLocks/>
            </p:cNvGrpSpPr>
            <p:nvPr/>
          </p:nvGrpSpPr>
          <p:grpSpPr bwMode="auto">
            <a:xfrm>
              <a:off x="1735070" y="647741"/>
              <a:ext cx="254666" cy="177963"/>
              <a:chOff x="0" y="0"/>
              <a:chExt cx="630" cy="421"/>
            </a:xfrm>
            <a:solidFill>
              <a:schemeClr val="bg1">
                <a:lumMod val="75000"/>
              </a:schemeClr>
            </a:solidFill>
          </p:grpSpPr>
          <p:sp>
            <p:nvSpPr>
              <p:cNvPr id="149" name="Freeform 173">
                <a:extLst>
                  <a:ext uri="{FF2B5EF4-FFF2-40B4-BE49-F238E27FC236}">
                    <a16:creationId xmlns:a16="http://schemas.microsoft.com/office/drawing/2014/main" id="{B0D7386B-7D5F-44BA-99B4-9460F0E36161}"/>
                  </a:ext>
                </a:extLst>
              </p:cNvPr>
              <p:cNvSpPr>
                <a:spLocks/>
              </p:cNvSpPr>
              <p:nvPr/>
            </p:nvSpPr>
            <p:spPr bwMode="auto">
              <a:xfrm>
                <a:off x="0" y="0"/>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0" name="Freeform 174">
                <a:extLst>
                  <a:ext uri="{FF2B5EF4-FFF2-40B4-BE49-F238E27FC236}">
                    <a16:creationId xmlns:a16="http://schemas.microsoft.com/office/drawing/2014/main" id="{3DEE3C7B-502B-4E4C-AB80-629152576094}"/>
                  </a:ext>
                </a:extLst>
              </p:cNvPr>
              <p:cNvSpPr>
                <a:spLocks/>
              </p:cNvSpPr>
              <p:nvPr/>
            </p:nvSpPr>
            <p:spPr bwMode="auto">
              <a:xfrm>
                <a:off x="177" y="253"/>
                <a:ext cx="218" cy="147"/>
              </a:xfrm>
              <a:custGeom>
                <a:avLst/>
                <a:gdLst>
                  <a:gd name="T0" fmla="*/ 5697568 w 87"/>
                  <a:gd name="T1" fmla="*/ 8496758 h 55"/>
                  <a:gd name="T2" fmla="*/ 10733248 w 87"/>
                  <a:gd name="T3" fmla="*/ 19139766 h 55"/>
                  <a:gd name="T4" fmla="*/ 13057862 w 87"/>
                  <a:gd name="T5" fmla="*/ 17803002 h 55"/>
                  <a:gd name="T6" fmla="*/ 12862566 w 87"/>
                  <a:gd name="T7" fmla="*/ 10642036 h 55"/>
                  <a:gd name="T8" fmla="*/ 11514735 w 87"/>
                  <a:gd name="T9" fmla="*/ 15270034 h 55"/>
                  <a:gd name="T10" fmla="*/ 8586712 w 87"/>
                  <a:gd name="T11" fmla="*/ 8496758 h 55"/>
                  <a:gd name="T12" fmla="*/ 4155734 w 87"/>
                  <a:gd name="T13" fmla="*/ 4281046 h 55"/>
                  <a:gd name="T14" fmla="*/ 0 w 87"/>
                  <a:gd name="T15" fmla="*/ 0 h 55"/>
                  <a:gd name="T16" fmla="*/ 3375234 w 87"/>
                  <a:gd name="T17" fmla="*/ 5713278 h 55"/>
                  <a:gd name="T18" fmla="*/ 5522128 w 87"/>
                  <a:gd name="T19" fmla="*/ 7459956 h 55"/>
                  <a:gd name="T20" fmla="*/ 6305272 w 87"/>
                  <a:gd name="T21" fmla="*/ 9541083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55">
                    <a:moveTo>
                      <a:pt x="37" y="24"/>
                    </a:moveTo>
                    <a:cubicBezTo>
                      <a:pt x="48" y="38"/>
                      <a:pt x="51" y="50"/>
                      <a:pt x="70" y="54"/>
                    </a:cubicBezTo>
                    <a:cubicBezTo>
                      <a:pt x="75" y="54"/>
                      <a:pt x="83" y="55"/>
                      <a:pt x="85" y="50"/>
                    </a:cubicBezTo>
                    <a:cubicBezTo>
                      <a:pt x="87" y="46"/>
                      <a:pt x="85" y="35"/>
                      <a:pt x="84" y="30"/>
                    </a:cubicBezTo>
                    <a:cubicBezTo>
                      <a:pt x="82" y="33"/>
                      <a:pt x="78" y="41"/>
                      <a:pt x="75" y="43"/>
                    </a:cubicBezTo>
                    <a:cubicBezTo>
                      <a:pt x="65" y="48"/>
                      <a:pt x="61" y="29"/>
                      <a:pt x="56" y="24"/>
                    </a:cubicBezTo>
                    <a:cubicBezTo>
                      <a:pt x="48" y="16"/>
                      <a:pt x="38" y="15"/>
                      <a:pt x="27" y="12"/>
                    </a:cubicBezTo>
                    <a:cubicBezTo>
                      <a:pt x="18" y="9"/>
                      <a:pt x="9" y="2"/>
                      <a:pt x="0" y="0"/>
                    </a:cubicBezTo>
                    <a:cubicBezTo>
                      <a:pt x="3" y="7"/>
                      <a:pt x="15" y="13"/>
                      <a:pt x="22" y="16"/>
                    </a:cubicBezTo>
                    <a:cubicBezTo>
                      <a:pt x="26" y="18"/>
                      <a:pt x="32" y="19"/>
                      <a:pt x="36" y="21"/>
                    </a:cubicBezTo>
                    <a:cubicBezTo>
                      <a:pt x="38" y="23"/>
                      <a:pt x="38" y="26"/>
                      <a:pt x="41"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1" name="Freeform 175">
                <a:extLst>
                  <a:ext uri="{FF2B5EF4-FFF2-40B4-BE49-F238E27FC236}">
                    <a16:creationId xmlns:a16="http://schemas.microsoft.com/office/drawing/2014/main" id="{ECD89075-E4C9-421F-B882-7269E3FD6D1F}"/>
                  </a:ext>
                </a:extLst>
              </p:cNvPr>
              <p:cNvSpPr>
                <a:spLocks/>
              </p:cNvSpPr>
              <p:nvPr/>
            </p:nvSpPr>
            <p:spPr bwMode="auto">
              <a:xfrm>
                <a:off x="42" y="245"/>
                <a:ext cx="198" cy="70"/>
              </a:xfrm>
              <a:custGeom>
                <a:avLst/>
                <a:gdLst>
                  <a:gd name="T0" fmla="*/ 0 w 79"/>
                  <a:gd name="T1" fmla="*/ 698121 h 26"/>
                  <a:gd name="T2" fmla="*/ 5420448 w 79"/>
                  <a:gd name="T3" fmla="*/ 7379653 h 26"/>
                  <a:gd name="T4" fmla="*/ 8284934 w 79"/>
                  <a:gd name="T5" fmla="*/ 7803875 h 26"/>
                  <a:gd name="T6" fmla="*/ 12155922 w 79"/>
                  <a:gd name="T7" fmla="*/ 9007694 h 26"/>
                  <a:gd name="T8" fmla="*/ 8901877 w 79"/>
                  <a:gd name="T9" fmla="*/ 6244355 h 26"/>
                  <a:gd name="T10" fmla="*/ 7375465 w 79"/>
                  <a:gd name="T11" fmla="*/ 1181436 h 26"/>
                  <a:gd name="T12" fmla="*/ 4292891 w 79"/>
                  <a:gd name="T13" fmla="*/ 4361797 h 26"/>
                  <a:gd name="T14" fmla="*/ 1220803 w 79"/>
                  <a:gd name="T15" fmla="*/ 1620096 h 26"/>
                  <a:gd name="T16" fmla="*/ 194343 w 79"/>
                  <a:gd name="T17" fmla="*/ 69812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26">
                    <a:moveTo>
                      <a:pt x="0" y="2"/>
                    </a:moveTo>
                    <a:cubicBezTo>
                      <a:pt x="5" y="16"/>
                      <a:pt x="21" y="24"/>
                      <a:pt x="35" y="19"/>
                    </a:cubicBezTo>
                    <a:cubicBezTo>
                      <a:pt x="43" y="17"/>
                      <a:pt x="46" y="17"/>
                      <a:pt x="54" y="20"/>
                    </a:cubicBezTo>
                    <a:cubicBezTo>
                      <a:pt x="61" y="23"/>
                      <a:pt x="71" y="26"/>
                      <a:pt x="79" y="23"/>
                    </a:cubicBezTo>
                    <a:cubicBezTo>
                      <a:pt x="74" y="24"/>
                      <a:pt x="62" y="19"/>
                      <a:pt x="58" y="16"/>
                    </a:cubicBezTo>
                    <a:cubicBezTo>
                      <a:pt x="52" y="13"/>
                      <a:pt x="52" y="7"/>
                      <a:pt x="48" y="3"/>
                    </a:cubicBezTo>
                    <a:cubicBezTo>
                      <a:pt x="47" y="10"/>
                      <a:pt x="34" y="10"/>
                      <a:pt x="28" y="11"/>
                    </a:cubicBezTo>
                    <a:cubicBezTo>
                      <a:pt x="21" y="11"/>
                      <a:pt x="15" y="8"/>
                      <a:pt x="8" y="4"/>
                    </a:cubicBezTo>
                    <a:cubicBezTo>
                      <a:pt x="5" y="3"/>
                      <a:pt x="3" y="0"/>
                      <a:pt x="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2" name="Freeform 176">
                <a:extLst>
                  <a:ext uri="{FF2B5EF4-FFF2-40B4-BE49-F238E27FC236}">
                    <a16:creationId xmlns:a16="http://schemas.microsoft.com/office/drawing/2014/main" id="{AA71C60F-6967-4085-AD1C-998F4D8DF7DC}"/>
                  </a:ext>
                </a:extLst>
              </p:cNvPr>
              <p:cNvSpPr>
                <a:spLocks/>
              </p:cNvSpPr>
              <p:nvPr/>
            </p:nvSpPr>
            <p:spPr bwMode="auto">
              <a:xfrm>
                <a:off x="365" y="285"/>
                <a:ext cx="215" cy="96"/>
              </a:xfrm>
              <a:custGeom>
                <a:avLst/>
                <a:gdLst>
                  <a:gd name="T0" fmla="*/ 4178050 w 86"/>
                  <a:gd name="T1" fmla="*/ 5182861 h 36"/>
                  <a:gd name="T2" fmla="*/ 9251770 w 86"/>
                  <a:gd name="T3" fmla="*/ 11783133 h 36"/>
                  <a:gd name="T4" fmla="*/ 12398250 w 86"/>
                  <a:gd name="T5" fmla="*/ 3490552 h 36"/>
                  <a:gd name="T6" fmla="*/ 9536925 w 86"/>
                  <a:gd name="T7" fmla="*/ 8673416 h 36"/>
                  <a:gd name="T8" fmla="*/ 6154300 w 86"/>
                  <a:gd name="T9" fmla="*/ 3490552 h 36"/>
                  <a:gd name="T10" fmla="*/ 2098438 w 86"/>
                  <a:gd name="T11" fmla="*/ 633912 h 36"/>
                  <a:gd name="T12" fmla="*/ 191220 w 86"/>
                  <a:gd name="T13" fmla="*/ 7221760 h 36"/>
                  <a:gd name="T14" fmla="*/ 4178050 w 86"/>
                  <a:gd name="T15" fmla="*/ 5817891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 h="36">
                    <a:moveTo>
                      <a:pt x="28" y="15"/>
                    </a:moveTo>
                    <a:cubicBezTo>
                      <a:pt x="35" y="26"/>
                      <a:pt x="48" y="36"/>
                      <a:pt x="62" y="34"/>
                    </a:cubicBezTo>
                    <a:cubicBezTo>
                      <a:pt x="74" y="32"/>
                      <a:pt x="86" y="25"/>
                      <a:pt x="83" y="10"/>
                    </a:cubicBezTo>
                    <a:cubicBezTo>
                      <a:pt x="79" y="18"/>
                      <a:pt x="73" y="25"/>
                      <a:pt x="64" y="25"/>
                    </a:cubicBezTo>
                    <a:cubicBezTo>
                      <a:pt x="55" y="25"/>
                      <a:pt x="48" y="15"/>
                      <a:pt x="41" y="10"/>
                    </a:cubicBezTo>
                    <a:cubicBezTo>
                      <a:pt x="33" y="5"/>
                      <a:pt x="23" y="0"/>
                      <a:pt x="14" y="2"/>
                    </a:cubicBezTo>
                    <a:cubicBezTo>
                      <a:pt x="7" y="3"/>
                      <a:pt x="0" y="13"/>
                      <a:pt x="1" y="21"/>
                    </a:cubicBezTo>
                    <a:cubicBezTo>
                      <a:pt x="6" y="10"/>
                      <a:pt x="20" y="12"/>
                      <a:pt x="28"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3" name="Freeform 177">
                <a:extLst>
                  <a:ext uri="{FF2B5EF4-FFF2-40B4-BE49-F238E27FC236}">
                    <a16:creationId xmlns:a16="http://schemas.microsoft.com/office/drawing/2014/main" id="{EAF27F2C-CC91-4D83-9279-41A27EBE818E}"/>
                  </a:ext>
                </a:extLst>
              </p:cNvPr>
              <p:cNvSpPr>
                <a:spLocks/>
              </p:cNvSpPr>
              <p:nvPr/>
            </p:nvSpPr>
            <p:spPr bwMode="auto">
              <a:xfrm>
                <a:off x="477" y="80"/>
                <a:ext cx="115" cy="157"/>
              </a:xfrm>
              <a:custGeom>
                <a:avLst/>
                <a:gdLst>
                  <a:gd name="T0" fmla="*/ 2861333 w 46"/>
                  <a:gd name="T1" fmla="*/ 4394079 h 59"/>
                  <a:gd name="T2" fmla="*/ 5562313 w 46"/>
                  <a:gd name="T3" fmla="*/ 13118260 h 59"/>
                  <a:gd name="T4" fmla="*/ 2575708 w 46"/>
                  <a:gd name="T5" fmla="*/ 19796058 h 59"/>
                  <a:gd name="T6" fmla="*/ 1080395 w 46"/>
                  <a:gd name="T7" fmla="*/ 14350271 h 59"/>
                  <a:gd name="T8" fmla="*/ 2987813 w 46"/>
                  <a:gd name="T9" fmla="*/ 12087526 h 59"/>
                  <a:gd name="T10" fmla="*/ 1983720 w 46"/>
                  <a:gd name="T11" fmla="*/ 5392777 h 59"/>
                  <a:gd name="T12" fmla="*/ 0 w 46"/>
                  <a:gd name="T13" fmla="*/ 0 h 59"/>
                  <a:gd name="T14" fmla="*/ 3463875 w 46"/>
                  <a:gd name="T15" fmla="*/ 5392777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59">
                    <a:moveTo>
                      <a:pt x="19" y="13"/>
                    </a:moveTo>
                    <a:cubicBezTo>
                      <a:pt x="25" y="20"/>
                      <a:pt x="46" y="27"/>
                      <a:pt x="37" y="39"/>
                    </a:cubicBezTo>
                    <a:cubicBezTo>
                      <a:pt x="32" y="47"/>
                      <a:pt x="16" y="46"/>
                      <a:pt x="17" y="59"/>
                    </a:cubicBezTo>
                    <a:cubicBezTo>
                      <a:pt x="15" y="54"/>
                      <a:pt x="8" y="48"/>
                      <a:pt x="7" y="43"/>
                    </a:cubicBezTo>
                    <a:cubicBezTo>
                      <a:pt x="5" y="34"/>
                      <a:pt x="14" y="41"/>
                      <a:pt x="20" y="36"/>
                    </a:cubicBezTo>
                    <a:cubicBezTo>
                      <a:pt x="28" y="29"/>
                      <a:pt x="19" y="20"/>
                      <a:pt x="13" y="16"/>
                    </a:cubicBezTo>
                    <a:cubicBezTo>
                      <a:pt x="5" y="11"/>
                      <a:pt x="4" y="9"/>
                      <a:pt x="0" y="0"/>
                    </a:cubicBezTo>
                    <a:cubicBezTo>
                      <a:pt x="0" y="9"/>
                      <a:pt x="17" y="11"/>
                      <a:pt x="23"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4" name="Freeform 178">
                <a:extLst>
                  <a:ext uri="{FF2B5EF4-FFF2-40B4-BE49-F238E27FC236}">
                    <a16:creationId xmlns:a16="http://schemas.microsoft.com/office/drawing/2014/main" id="{B5AAD0E2-C75F-479D-A2AC-E78C2672E149}"/>
                  </a:ext>
                </a:extLst>
              </p:cNvPr>
              <p:cNvSpPr>
                <a:spLocks/>
              </p:cNvSpPr>
              <p:nvPr/>
            </p:nvSpPr>
            <p:spPr bwMode="auto">
              <a:xfrm>
                <a:off x="292" y="85"/>
                <a:ext cx="143" cy="104"/>
              </a:xfrm>
              <a:custGeom>
                <a:avLst/>
                <a:gdLst>
                  <a:gd name="T0" fmla="*/ 2480761 w 57"/>
                  <a:gd name="T1" fmla="*/ 7221760 h 39"/>
                  <a:gd name="T2" fmla="*/ 8897743 w 57"/>
                  <a:gd name="T3" fmla="*/ 0 h 39"/>
                  <a:gd name="T4" fmla="*/ 5156510 w 57"/>
                  <a:gd name="T5" fmla="*/ 12020851 h 39"/>
                  <a:gd name="T6" fmla="*/ 0 w 57"/>
                  <a:gd name="T7" fmla="*/ 619825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39">
                    <a:moveTo>
                      <a:pt x="16" y="21"/>
                    </a:moveTo>
                    <a:cubicBezTo>
                      <a:pt x="25" y="28"/>
                      <a:pt x="55" y="12"/>
                      <a:pt x="57" y="0"/>
                    </a:cubicBezTo>
                    <a:cubicBezTo>
                      <a:pt x="56" y="15"/>
                      <a:pt x="48" y="31"/>
                      <a:pt x="33" y="35"/>
                    </a:cubicBezTo>
                    <a:cubicBezTo>
                      <a:pt x="17" y="39"/>
                      <a:pt x="13" y="23"/>
                      <a:pt x="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5" name="Freeform 179">
                <a:extLst>
                  <a:ext uri="{FF2B5EF4-FFF2-40B4-BE49-F238E27FC236}">
                    <a16:creationId xmlns:a16="http://schemas.microsoft.com/office/drawing/2014/main" id="{AC20A72B-8FA5-4E56-9240-34C181C35CE8}"/>
                  </a:ext>
                </a:extLst>
              </p:cNvPr>
              <p:cNvSpPr>
                <a:spLocks/>
              </p:cNvSpPr>
              <p:nvPr/>
            </p:nvSpPr>
            <p:spPr bwMode="auto">
              <a:xfrm>
                <a:off x="140" y="56"/>
                <a:ext cx="82" cy="61"/>
              </a:xfrm>
              <a:custGeom>
                <a:avLst/>
                <a:gdLst>
                  <a:gd name="T0" fmla="*/ 1668725 w 33"/>
                  <a:gd name="T1" fmla="*/ 364658 h 23"/>
                  <a:gd name="T2" fmla="*/ 4550684 w 33"/>
                  <a:gd name="T3" fmla="*/ 1324557 h 23"/>
                  <a:gd name="T4" fmla="*/ 1784596 w 33"/>
                  <a:gd name="T5" fmla="*/ 5442078 h 23"/>
                  <a:gd name="T6" fmla="*/ 1111972 w 33"/>
                  <a:gd name="T7" fmla="*/ 4114744 h 23"/>
                  <a:gd name="T8" fmla="*/ 0 w 33"/>
                  <a:gd name="T9" fmla="*/ 7025967 h 23"/>
                  <a:gd name="T10" fmla="*/ 374944 w 33"/>
                  <a:gd name="T11" fmla="*/ 2927976 h 23"/>
                  <a:gd name="T12" fmla="*/ 1228313 w 33"/>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23">
                    <a:moveTo>
                      <a:pt x="12" y="1"/>
                    </a:moveTo>
                    <a:cubicBezTo>
                      <a:pt x="16" y="8"/>
                      <a:pt x="27" y="12"/>
                      <a:pt x="33" y="4"/>
                    </a:cubicBezTo>
                    <a:cubicBezTo>
                      <a:pt x="30" y="11"/>
                      <a:pt x="22" y="23"/>
                      <a:pt x="13" y="17"/>
                    </a:cubicBezTo>
                    <a:cubicBezTo>
                      <a:pt x="10" y="15"/>
                      <a:pt x="11" y="12"/>
                      <a:pt x="8" y="13"/>
                    </a:cubicBezTo>
                    <a:cubicBezTo>
                      <a:pt x="4" y="13"/>
                      <a:pt x="2" y="19"/>
                      <a:pt x="0" y="22"/>
                    </a:cubicBezTo>
                    <a:cubicBezTo>
                      <a:pt x="1" y="18"/>
                      <a:pt x="1" y="13"/>
                      <a:pt x="3" y="9"/>
                    </a:cubicBezTo>
                    <a:cubicBezTo>
                      <a:pt x="4" y="6"/>
                      <a:pt x="7" y="3"/>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6" name="Freeform 180">
                <a:extLst>
                  <a:ext uri="{FF2B5EF4-FFF2-40B4-BE49-F238E27FC236}">
                    <a16:creationId xmlns:a16="http://schemas.microsoft.com/office/drawing/2014/main" id="{2AD6E70B-53A9-4617-B1A7-3DEA0E8EAD3E}"/>
                  </a:ext>
                </a:extLst>
              </p:cNvPr>
              <p:cNvSpPr>
                <a:spLocks/>
              </p:cNvSpPr>
              <p:nvPr/>
            </p:nvSpPr>
            <p:spPr bwMode="auto">
              <a:xfrm>
                <a:off x="497" y="181"/>
                <a:ext cx="68" cy="59"/>
              </a:xfrm>
              <a:custGeom>
                <a:avLst/>
                <a:gdLst>
                  <a:gd name="T0" fmla="*/ 0 w 27"/>
                  <a:gd name="T1" fmla="*/ 2209832 h 22"/>
                  <a:gd name="T2" fmla="*/ 1629957 w 27"/>
                  <a:gd name="T3" fmla="*/ 8158279 h 22"/>
                  <a:gd name="T4" fmla="*/ 2144700 w 27"/>
                  <a:gd name="T5" fmla="*/ 3716536 h 22"/>
                  <a:gd name="T6" fmla="*/ 4423836 w 27"/>
                  <a:gd name="T7" fmla="*/ 0 h 22"/>
                  <a:gd name="T8" fmla="*/ 1960188 w 27"/>
                  <a:gd name="T9" fmla="*/ 2632800 h 22"/>
                  <a:gd name="T10" fmla="*/ 203665 w 27"/>
                  <a:gd name="T11" fmla="*/ 220983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2">
                    <a:moveTo>
                      <a:pt x="0" y="6"/>
                    </a:moveTo>
                    <a:cubicBezTo>
                      <a:pt x="4" y="12"/>
                      <a:pt x="5" y="17"/>
                      <a:pt x="10" y="22"/>
                    </a:cubicBezTo>
                    <a:cubicBezTo>
                      <a:pt x="9" y="18"/>
                      <a:pt x="10" y="14"/>
                      <a:pt x="13" y="10"/>
                    </a:cubicBezTo>
                    <a:cubicBezTo>
                      <a:pt x="17" y="6"/>
                      <a:pt x="26" y="5"/>
                      <a:pt x="27" y="0"/>
                    </a:cubicBezTo>
                    <a:cubicBezTo>
                      <a:pt x="22" y="2"/>
                      <a:pt x="17" y="5"/>
                      <a:pt x="12" y="7"/>
                    </a:cubicBezTo>
                    <a:cubicBezTo>
                      <a:pt x="7" y="8"/>
                      <a:pt x="4" y="6"/>
                      <a:pt x="1"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7" name="Freeform 181">
                <a:extLst>
                  <a:ext uri="{FF2B5EF4-FFF2-40B4-BE49-F238E27FC236}">
                    <a16:creationId xmlns:a16="http://schemas.microsoft.com/office/drawing/2014/main" id="{8A7E3A3D-61F9-4633-8F1A-57C7C31B7C05}"/>
                  </a:ext>
                </a:extLst>
              </p:cNvPr>
              <p:cNvSpPr>
                <a:spLocks/>
              </p:cNvSpPr>
              <p:nvPr/>
            </p:nvSpPr>
            <p:spPr bwMode="auto">
              <a:xfrm>
                <a:off x="277" y="323"/>
                <a:ext cx="123" cy="77"/>
              </a:xfrm>
              <a:custGeom>
                <a:avLst/>
                <a:gdLst>
                  <a:gd name="T0" fmla="*/ 2492555 w 49"/>
                  <a:gd name="T1" fmla="*/ 7489341 h 29"/>
                  <a:gd name="T2" fmla="*/ 6458444 w 49"/>
                  <a:gd name="T3" fmla="*/ 8460619 h 29"/>
                  <a:gd name="T4" fmla="*/ 6886007 w 49"/>
                  <a:gd name="T5" fmla="*/ 1949303 h 29"/>
                  <a:gd name="T6" fmla="*/ 2991950 w 49"/>
                  <a:gd name="T7" fmla="*/ 5869471 h 29"/>
                  <a:gd name="T8" fmla="*/ 0 w 49"/>
                  <a:gd name="T9" fmla="*/ 0 h 29"/>
                  <a:gd name="T10" fmla="*/ 3438259 w 49"/>
                  <a:gd name="T11" fmla="*/ 7489341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29">
                    <a:moveTo>
                      <a:pt x="16" y="23"/>
                    </a:moveTo>
                    <a:cubicBezTo>
                      <a:pt x="23" y="24"/>
                      <a:pt x="34" y="29"/>
                      <a:pt x="41" y="26"/>
                    </a:cubicBezTo>
                    <a:cubicBezTo>
                      <a:pt x="49" y="23"/>
                      <a:pt x="46" y="12"/>
                      <a:pt x="44" y="6"/>
                    </a:cubicBezTo>
                    <a:cubicBezTo>
                      <a:pt x="36" y="14"/>
                      <a:pt x="33" y="26"/>
                      <a:pt x="19" y="18"/>
                    </a:cubicBezTo>
                    <a:cubicBezTo>
                      <a:pt x="11" y="14"/>
                      <a:pt x="7" y="5"/>
                      <a:pt x="0" y="0"/>
                    </a:cubicBezTo>
                    <a:cubicBezTo>
                      <a:pt x="3" y="9"/>
                      <a:pt x="11" y="22"/>
                      <a:pt x="22"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8" name="Freeform 182">
                <a:extLst>
                  <a:ext uri="{FF2B5EF4-FFF2-40B4-BE49-F238E27FC236}">
                    <a16:creationId xmlns:a16="http://schemas.microsoft.com/office/drawing/2014/main" id="{73FD3D79-79F9-480A-B081-07C471B90F8F}"/>
                  </a:ext>
                </a:extLst>
              </p:cNvPr>
              <p:cNvSpPr>
                <a:spLocks/>
              </p:cNvSpPr>
              <p:nvPr/>
            </p:nvSpPr>
            <p:spPr bwMode="auto">
              <a:xfrm>
                <a:off x="440" y="339"/>
                <a:ext cx="115" cy="40"/>
              </a:xfrm>
              <a:custGeom>
                <a:avLst/>
                <a:gdLst>
                  <a:gd name="T0" fmla="*/ 191220 w 46"/>
                  <a:gd name="T1" fmla="*/ 0 h 15"/>
                  <a:gd name="T2" fmla="*/ 3178720 w 46"/>
                  <a:gd name="T3" fmla="*/ 4507819 h 15"/>
                  <a:gd name="T4" fmla="*/ 6866533 w 46"/>
                  <a:gd name="T5" fmla="*/ 2094328 h 15"/>
                  <a:gd name="T6" fmla="*/ 0 w 46"/>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5">
                    <a:moveTo>
                      <a:pt x="1" y="0"/>
                    </a:moveTo>
                    <a:cubicBezTo>
                      <a:pt x="5" y="6"/>
                      <a:pt x="14" y="11"/>
                      <a:pt x="21" y="13"/>
                    </a:cubicBezTo>
                    <a:cubicBezTo>
                      <a:pt x="28" y="14"/>
                      <a:pt x="43" y="14"/>
                      <a:pt x="46" y="6"/>
                    </a:cubicBezTo>
                    <a:cubicBezTo>
                      <a:pt x="32" y="15"/>
                      <a:pt x="12"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9" name="Freeform 183">
                <a:extLst>
                  <a:ext uri="{FF2B5EF4-FFF2-40B4-BE49-F238E27FC236}">
                    <a16:creationId xmlns:a16="http://schemas.microsoft.com/office/drawing/2014/main" id="{5E749A29-8006-4950-AA11-E52CEB828A57}"/>
                  </a:ext>
                </a:extLst>
              </p:cNvPr>
              <p:cNvSpPr>
                <a:spLocks/>
              </p:cNvSpPr>
              <p:nvPr/>
            </p:nvSpPr>
            <p:spPr bwMode="auto">
              <a:xfrm>
                <a:off x="115" y="253"/>
                <a:ext cx="127" cy="59"/>
              </a:xfrm>
              <a:custGeom>
                <a:avLst/>
                <a:gdLst>
                  <a:gd name="T0" fmla="*/ 0 w 51"/>
                  <a:gd name="T1" fmla="*/ 5926368 h 22"/>
                  <a:gd name="T2" fmla="*/ 4546605 w 51"/>
                  <a:gd name="T3" fmla="*/ 7060691 h 22"/>
                  <a:gd name="T4" fmla="*/ 6071444 w 51"/>
                  <a:gd name="T5" fmla="*/ 8158279 h 22"/>
                  <a:gd name="T6" fmla="*/ 7217465 w 51"/>
                  <a:gd name="T7" fmla="*/ 7735155 h 22"/>
                  <a:gd name="T8" fmla="*/ 4952136 w 51"/>
                  <a:gd name="T9" fmla="*/ 5525326 h 22"/>
                  <a:gd name="T10" fmla="*/ 3125565 w 51"/>
                  <a:gd name="T11" fmla="*/ 0 h 22"/>
                  <a:gd name="T12" fmla="*/ 2283206 w 51"/>
                  <a:gd name="T13" fmla="*/ 3716536 h 22"/>
                  <a:gd name="T14" fmla="*/ 566579 w 51"/>
                  <a:gd name="T15" fmla="*/ 552532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22">
                    <a:moveTo>
                      <a:pt x="0" y="16"/>
                    </a:moveTo>
                    <a:cubicBezTo>
                      <a:pt x="12" y="16"/>
                      <a:pt x="20" y="14"/>
                      <a:pt x="32" y="19"/>
                    </a:cubicBezTo>
                    <a:cubicBezTo>
                      <a:pt x="37" y="22"/>
                      <a:pt x="38" y="22"/>
                      <a:pt x="43" y="22"/>
                    </a:cubicBezTo>
                    <a:cubicBezTo>
                      <a:pt x="46" y="21"/>
                      <a:pt x="48" y="20"/>
                      <a:pt x="51" y="21"/>
                    </a:cubicBezTo>
                    <a:cubicBezTo>
                      <a:pt x="46" y="16"/>
                      <a:pt x="41" y="17"/>
                      <a:pt x="35" y="15"/>
                    </a:cubicBezTo>
                    <a:cubicBezTo>
                      <a:pt x="26" y="13"/>
                      <a:pt x="24" y="8"/>
                      <a:pt x="22" y="0"/>
                    </a:cubicBezTo>
                    <a:cubicBezTo>
                      <a:pt x="19" y="3"/>
                      <a:pt x="19" y="7"/>
                      <a:pt x="16" y="10"/>
                    </a:cubicBezTo>
                    <a:cubicBezTo>
                      <a:pt x="13" y="12"/>
                      <a:pt x="6" y="14"/>
                      <a:pt x="4"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0" name="Freeform 184">
                <a:extLst>
                  <a:ext uri="{FF2B5EF4-FFF2-40B4-BE49-F238E27FC236}">
                    <a16:creationId xmlns:a16="http://schemas.microsoft.com/office/drawing/2014/main" id="{50083F10-699F-476B-8AAD-0A83C3949D12}"/>
                  </a:ext>
                </a:extLst>
              </p:cNvPr>
              <p:cNvSpPr>
                <a:spLocks/>
              </p:cNvSpPr>
              <p:nvPr/>
            </p:nvSpPr>
            <p:spPr bwMode="auto">
              <a:xfrm>
                <a:off x="255" y="16"/>
                <a:ext cx="137" cy="45"/>
              </a:xfrm>
              <a:custGeom>
                <a:avLst/>
                <a:gdLst>
                  <a:gd name="T0" fmla="*/ 0 w 55"/>
                  <a:gd name="T1" fmla="*/ 2227585 h 17"/>
                  <a:gd name="T2" fmla="*/ 2860134 w 55"/>
                  <a:gd name="T3" fmla="*/ 1518856 h 17"/>
                  <a:gd name="T4" fmla="*/ 7807471 w 55"/>
                  <a:gd name="T5" fmla="*/ 2851250 h 17"/>
                  <a:gd name="T6" fmla="*/ 5700005 w 55"/>
                  <a:gd name="T7" fmla="*/ 4746102 h 17"/>
                  <a:gd name="T8" fmla="*/ 3825110 w 55"/>
                  <a:gd name="T9" fmla="*/ 4020501 h 17"/>
                  <a:gd name="T10" fmla="*/ 0 w 55"/>
                  <a:gd name="T11" fmla="*/ 308790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17">
                    <a:moveTo>
                      <a:pt x="0" y="7"/>
                    </a:moveTo>
                    <a:cubicBezTo>
                      <a:pt x="7" y="0"/>
                      <a:pt x="12" y="2"/>
                      <a:pt x="20" y="5"/>
                    </a:cubicBezTo>
                    <a:cubicBezTo>
                      <a:pt x="32" y="10"/>
                      <a:pt x="42" y="10"/>
                      <a:pt x="55" y="9"/>
                    </a:cubicBezTo>
                    <a:cubicBezTo>
                      <a:pt x="50" y="11"/>
                      <a:pt x="45" y="13"/>
                      <a:pt x="40" y="15"/>
                    </a:cubicBezTo>
                    <a:cubicBezTo>
                      <a:pt x="33" y="17"/>
                      <a:pt x="34" y="16"/>
                      <a:pt x="27" y="13"/>
                    </a:cubicBezTo>
                    <a:cubicBezTo>
                      <a:pt x="18" y="9"/>
                      <a:pt x="10" y="8"/>
                      <a:pt x="0"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1" name="Freeform 185">
                <a:extLst>
                  <a:ext uri="{FF2B5EF4-FFF2-40B4-BE49-F238E27FC236}">
                    <a16:creationId xmlns:a16="http://schemas.microsoft.com/office/drawing/2014/main" id="{F4881CB6-7F89-4464-8B65-97660D69F3DD}"/>
                  </a:ext>
                </a:extLst>
              </p:cNvPr>
              <p:cNvSpPr>
                <a:spLocks/>
              </p:cNvSpPr>
              <p:nvPr/>
            </p:nvSpPr>
            <p:spPr bwMode="auto">
              <a:xfrm>
                <a:off x="470" y="176"/>
                <a:ext cx="65" cy="123"/>
              </a:xfrm>
              <a:custGeom>
                <a:avLst/>
                <a:gdLst>
                  <a:gd name="T0" fmla="*/ 0 w 26"/>
                  <a:gd name="T1" fmla="*/ 0 h 46"/>
                  <a:gd name="T2" fmla="*/ 1385550 w 26"/>
                  <a:gd name="T3" fmla="*/ 9342093 h 46"/>
                  <a:gd name="T4" fmla="*/ 3891145 w 26"/>
                  <a:gd name="T5" fmla="*/ 16442276 h 46"/>
                  <a:gd name="T6" fmla="*/ 908208 w 26"/>
                  <a:gd name="T7" fmla="*/ 9342093 h 46"/>
                  <a:gd name="T8" fmla="*/ 191220 w 26"/>
                  <a:gd name="T9" fmla="*/ 4954999 h 46"/>
                  <a:gd name="T10" fmla="*/ 0 w 26"/>
                  <a:gd name="T11" fmla="*/ 0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46">
                    <a:moveTo>
                      <a:pt x="0" y="0"/>
                    </a:moveTo>
                    <a:cubicBezTo>
                      <a:pt x="1" y="9"/>
                      <a:pt x="4" y="19"/>
                      <a:pt x="9" y="26"/>
                    </a:cubicBezTo>
                    <a:cubicBezTo>
                      <a:pt x="14" y="33"/>
                      <a:pt x="23" y="38"/>
                      <a:pt x="26" y="46"/>
                    </a:cubicBezTo>
                    <a:cubicBezTo>
                      <a:pt x="15" y="43"/>
                      <a:pt x="10" y="35"/>
                      <a:pt x="6" y="26"/>
                    </a:cubicBezTo>
                    <a:cubicBezTo>
                      <a:pt x="3" y="21"/>
                      <a:pt x="2" y="19"/>
                      <a:pt x="1" y="14"/>
                    </a:cubicBezTo>
                    <a:cubicBezTo>
                      <a:pt x="1" y="9"/>
                      <a:pt x="2" y="5"/>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2" name="Freeform 186">
                <a:extLst>
                  <a:ext uri="{FF2B5EF4-FFF2-40B4-BE49-F238E27FC236}">
                    <a16:creationId xmlns:a16="http://schemas.microsoft.com/office/drawing/2014/main" id="{BC5DA421-3BC2-41D4-BF3A-5B371FBBDD3D}"/>
                  </a:ext>
                </a:extLst>
              </p:cNvPr>
              <p:cNvSpPr>
                <a:spLocks/>
              </p:cNvSpPr>
              <p:nvPr/>
            </p:nvSpPr>
            <p:spPr bwMode="auto">
              <a:xfrm>
                <a:off x="0" y="0"/>
                <a:ext cx="630" cy="421"/>
              </a:xfrm>
              <a:custGeom>
                <a:avLst/>
                <a:gdLst>
                  <a:gd name="T0" fmla="*/ 6561333 w 252"/>
                  <a:gd name="T1" fmla="*/ 22152740 h 158"/>
                  <a:gd name="T2" fmla="*/ 7946800 w 252"/>
                  <a:gd name="T3" fmla="*/ 14989196 h 158"/>
                  <a:gd name="T4" fmla="*/ 9137033 w 252"/>
                  <a:gd name="T5" fmla="*/ 5775965 h 158"/>
                  <a:gd name="T6" fmla="*/ 12398250 w 252"/>
                  <a:gd name="T7" fmla="*/ 8842780 h 158"/>
                  <a:gd name="T8" fmla="*/ 15976095 w 252"/>
                  <a:gd name="T9" fmla="*/ 0 h 158"/>
                  <a:gd name="T10" fmla="*/ 20581063 w 252"/>
                  <a:gd name="T11" fmla="*/ 2688058 h 158"/>
                  <a:gd name="T12" fmla="*/ 25825988 w 252"/>
                  <a:gd name="T13" fmla="*/ 2451901 h 158"/>
                  <a:gd name="T14" fmla="*/ 29690750 w 252"/>
                  <a:gd name="T15" fmla="*/ 10859759 h 158"/>
                  <a:gd name="T16" fmla="*/ 34459300 w 252"/>
                  <a:gd name="T17" fmla="*/ 18076688 h 158"/>
                  <a:gd name="T18" fmla="*/ 32074033 w 252"/>
                  <a:gd name="T19" fmla="*/ 33413749 h 158"/>
                  <a:gd name="T20" fmla="*/ 35171688 w 252"/>
                  <a:gd name="T21" fmla="*/ 41240142 h 158"/>
                  <a:gd name="T22" fmla="*/ 32188800 w 252"/>
                  <a:gd name="T23" fmla="*/ 49180991 h 158"/>
                  <a:gd name="T24" fmla="*/ 27611145 w 252"/>
                  <a:gd name="T25" fmla="*/ 47785847 h 158"/>
                  <a:gd name="T26" fmla="*/ 23842313 w 252"/>
                  <a:gd name="T27" fmla="*/ 42017391 h 158"/>
                  <a:gd name="T28" fmla="*/ 23727550 w 252"/>
                  <a:gd name="T29" fmla="*/ 51233043 h 158"/>
                  <a:gd name="T30" fmla="*/ 17483720 w 252"/>
                  <a:gd name="T31" fmla="*/ 48801510 h 158"/>
                  <a:gd name="T32" fmla="*/ 15500000 w 252"/>
                  <a:gd name="T33" fmla="*/ 42249359 h 158"/>
                  <a:gd name="T34" fmla="*/ 11807425 w 252"/>
                  <a:gd name="T35" fmla="*/ 41240142 h 158"/>
                  <a:gd name="T36" fmla="*/ 8346688 w 252"/>
                  <a:gd name="T37" fmla="*/ 39559697 h 158"/>
                  <a:gd name="T38" fmla="*/ 4768875 w 252"/>
                  <a:gd name="T39" fmla="*/ 39559697 h 158"/>
                  <a:gd name="T40" fmla="*/ 4368958 w 252"/>
                  <a:gd name="T41" fmla="*/ 29716722 h 158"/>
                  <a:gd name="T42" fmla="*/ 6866533 w 252"/>
                  <a:gd name="T43" fmla="*/ 28309074 h 158"/>
                  <a:gd name="T44" fmla="*/ 6561333 w 252"/>
                  <a:gd name="T45" fmla="*/ 22152740 h 1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2" h="158">
                    <a:moveTo>
                      <a:pt x="44" y="65"/>
                    </a:moveTo>
                    <a:cubicBezTo>
                      <a:pt x="48" y="53"/>
                      <a:pt x="52" y="58"/>
                      <a:pt x="53" y="44"/>
                    </a:cubicBezTo>
                    <a:cubicBezTo>
                      <a:pt x="54" y="39"/>
                      <a:pt x="57" y="20"/>
                      <a:pt x="61" y="17"/>
                    </a:cubicBezTo>
                    <a:cubicBezTo>
                      <a:pt x="76" y="9"/>
                      <a:pt x="70" y="34"/>
                      <a:pt x="83" y="26"/>
                    </a:cubicBezTo>
                    <a:cubicBezTo>
                      <a:pt x="94" y="18"/>
                      <a:pt x="87" y="1"/>
                      <a:pt x="107" y="0"/>
                    </a:cubicBezTo>
                    <a:cubicBezTo>
                      <a:pt x="117" y="0"/>
                      <a:pt x="128" y="6"/>
                      <a:pt x="138" y="8"/>
                    </a:cubicBezTo>
                    <a:cubicBezTo>
                      <a:pt x="150" y="10"/>
                      <a:pt x="161" y="4"/>
                      <a:pt x="173" y="7"/>
                    </a:cubicBezTo>
                    <a:cubicBezTo>
                      <a:pt x="187" y="11"/>
                      <a:pt x="189" y="23"/>
                      <a:pt x="199" y="32"/>
                    </a:cubicBezTo>
                    <a:cubicBezTo>
                      <a:pt x="208" y="40"/>
                      <a:pt x="223" y="43"/>
                      <a:pt x="231" y="53"/>
                    </a:cubicBezTo>
                    <a:cubicBezTo>
                      <a:pt x="252" y="81"/>
                      <a:pt x="198" y="77"/>
                      <a:pt x="215" y="98"/>
                    </a:cubicBezTo>
                    <a:cubicBezTo>
                      <a:pt x="221" y="107"/>
                      <a:pt x="235" y="109"/>
                      <a:pt x="236" y="121"/>
                    </a:cubicBezTo>
                    <a:cubicBezTo>
                      <a:pt x="237" y="130"/>
                      <a:pt x="225" y="141"/>
                      <a:pt x="216" y="144"/>
                    </a:cubicBezTo>
                    <a:cubicBezTo>
                      <a:pt x="207" y="146"/>
                      <a:pt x="199" y="147"/>
                      <a:pt x="185" y="140"/>
                    </a:cubicBezTo>
                    <a:cubicBezTo>
                      <a:pt x="177" y="136"/>
                      <a:pt x="166" y="119"/>
                      <a:pt x="160" y="123"/>
                    </a:cubicBezTo>
                    <a:cubicBezTo>
                      <a:pt x="152" y="129"/>
                      <a:pt x="170" y="141"/>
                      <a:pt x="159" y="150"/>
                    </a:cubicBezTo>
                    <a:cubicBezTo>
                      <a:pt x="149" y="158"/>
                      <a:pt x="126" y="151"/>
                      <a:pt x="117" y="143"/>
                    </a:cubicBezTo>
                    <a:cubicBezTo>
                      <a:pt x="111" y="137"/>
                      <a:pt x="111" y="128"/>
                      <a:pt x="104" y="124"/>
                    </a:cubicBezTo>
                    <a:cubicBezTo>
                      <a:pt x="96" y="118"/>
                      <a:pt x="88" y="123"/>
                      <a:pt x="79" y="121"/>
                    </a:cubicBezTo>
                    <a:cubicBezTo>
                      <a:pt x="68" y="118"/>
                      <a:pt x="67" y="114"/>
                      <a:pt x="56" y="116"/>
                    </a:cubicBezTo>
                    <a:cubicBezTo>
                      <a:pt x="45" y="118"/>
                      <a:pt x="44" y="122"/>
                      <a:pt x="32" y="116"/>
                    </a:cubicBezTo>
                    <a:cubicBezTo>
                      <a:pt x="12" y="106"/>
                      <a:pt x="0" y="82"/>
                      <a:pt x="29" y="87"/>
                    </a:cubicBezTo>
                    <a:cubicBezTo>
                      <a:pt x="38" y="89"/>
                      <a:pt x="40" y="92"/>
                      <a:pt x="46" y="83"/>
                    </a:cubicBezTo>
                    <a:cubicBezTo>
                      <a:pt x="51" y="76"/>
                      <a:pt x="40" y="77"/>
                      <a:pt x="44" y="65"/>
                    </a:cubicBezTo>
                    <a:close/>
                  </a:path>
                </a:pathLst>
              </a:custGeom>
              <a:grpFill/>
              <a:ln w="7938" cap="rnd">
                <a:solidFill>
                  <a:srgbClr val="333333"/>
                </a:solidFill>
                <a:prstDash val="solid"/>
                <a:round/>
                <a:headEnd/>
                <a:tailEnd/>
              </a:ln>
            </p:spPr>
            <p:txBody>
              <a:bodyPr/>
              <a:lstStyle/>
              <a:p>
                <a:endParaRPr lang="cs-CZ"/>
              </a:p>
            </p:txBody>
          </p:sp>
          <p:sp>
            <p:nvSpPr>
              <p:cNvPr id="163" name="Freeform 187">
                <a:extLst>
                  <a:ext uri="{FF2B5EF4-FFF2-40B4-BE49-F238E27FC236}">
                    <a16:creationId xmlns:a16="http://schemas.microsoft.com/office/drawing/2014/main" id="{C6AC1512-2EC1-4193-A855-3A92969D4AE4}"/>
                  </a:ext>
                </a:extLst>
              </p:cNvPr>
              <p:cNvSpPr>
                <a:spLocks/>
              </p:cNvSpPr>
              <p:nvPr/>
            </p:nvSpPr>
            <p:spPr bwMode="auto">
              <a:xfrm>
                <a:off x="270" y="61"/>
                <a:ext cx="180" cy="94"/>
              </a:xfrm>
              <a:custGeom>
                <a:avLst/>
                <a:gdLst>
                  <a:gd name="T0" fmla="*/ 9536925 w 72"/>
                  <a:gd name="T1" fmla="*/ 0 h 35"/>
                  <a:gd name="T2" fmla="*/ 6154300 w 72"/>
                  <a:gd name="T3" fmla="*/ 10954916 h 35"/>
                  <a:gd name="T4" fmla="*/ 0 w 72"/>
                  <a:gd name="T5" fmla="*/ 7598678 h 35"/>
                  <a:gd name="T6" fmla="*/ 0 60000 65536"/>
                  <a:gd name="T7" fmla="*/ 0 60000 65536"/>
                  <a:gd name="T8" fmla="*/ 0 60000 65536"/>
                </a:gdLst>
                <a:ahLst/>
                <a:cxnLst>
                  <a:cxn ang="T6">
                    <a:pos x="T0" y="T1"/>
                  </a:cxn>
                  <a:cxn ang="T7">
                    <a:pos x="T2" y="T3"/>
                  </a:cxn>
                  <a:cxn ang="T8">
                    <a:pos x="T4" y="T5"/>
                  </a:cxn>
                </a:cxnLst>
                <a:rect l="0" t="0" r="r" b="b"/>
                <a:pathLst>
                  <a:path w="72" h="35">
                    <a:moveTo>
                      <a:pt x="64" y="0"/>
                    </a:moveTo>
                    <a:cubicBezTo>
                      <a:pt x="72" y="15"/>
                      <a:pt x="53" y="25"/>
                      <a:pt x="41" y="29"/>
                    </a:cubicBezTo>
                    <a:cubicBezTo>
                      <a:pt x="25" y="35"/>
                      <a:pt x="15" y="27"/>
                      <a:pt x="0" y="20"/>
                    </a:cubicBezTo>
                  </a:path>
                </a:pathLst>
              </a:custGeom>
              <a:grpFill/>
              <a:ln w="7938" cap="rnd">
                <a:solidFill>
                  <a:srgbClr val="333333"/>
                </a:solidFill>
                <a:prstDash val="solid"/>
                <a:round/>
                <a:headEnd/>
                <a:tailEnd/>
              </a:ln>
            </p:spPr>
            <p:txBody>
              <a:bodyPr/>
              <a:lstStyle/>
              <a:p>
                <a:endParaRPr lang="cs-CZ"/>
              </a:p>
            </p:txBody>
          </p:sp>
          <p:sp>
            <p:nvSpPr>
              <p:cNvPr id="164" name="Freeform 188">
                <a:extLst>
                  <a:ext uri="{FF2B5EF4-FFF2-40B4-BE49-F238E27FC236}">
                    <a16:creationId xmlns:a16="http://schemas.microsoft.com/office/drawing/2014/main" id="{FC17DADD-C51B-4CBA-BA61-850FD2CA6D55}"/>
                  </a:ext>
                </a:extLst>
              </p:cNvPr>
              <p:cNvSpPr>
                <a:spLocks/>
              </p:cNvSpPr>
              <p:nvPr/>
            </p:nvSpPr>
            <p:spPr bwMode="auto">
              <a:xfrm>
                <a:off x="162" y="216"/>
                <a:ext cx="105" cy="123"/>
              </a:xfrm>
              <a:custGeom>
                <a:avLst/>
                <a:gdLst>
                  <a:gd name="T0" fmla="*/ 0 w 42"/>
                  <a:gd name="T1" fmla="*/ 0 h 46"/>
                  <a:gd name="T2" fmla="*/ 2385283 w 42"/>
                  <a:gd name="T3" fmla="*/ 9342093 h 46"/>
                  <a:gd name="T4" fmla="*/ 4178050 w 42"/>
                  <a:gd name="T5" fmla="*/ 10683125 h 46"/>
                  <a:gd name="T6" fmla="*/ 6276375 w 42"/>
                  <a:gd name="T7" fmla="*/ 16442276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46">
                    <a:moveTo>
                      <a:pt x="0" y="0"/>
                    </a:moveTo>
                    <a:cubicBezTo>
                      <a:pt x="1" y="13"/>
                      <a:pt x="3" y="20"/>
                      <a:pt x="16" y="26"/>
                    </a:cubicBezTo>
                    <a:cubicBezTo>
                      <a:pt x="19" y="28"/>
                      <a:pt x="25" y="28"/>
                      <a:pt x="28" y="30"/>
                    </a:cubicBezTo>
                    <a:cubicBezTo>
                      <a:pt x="33" y="34"/>
                      <a:pt x="34" y="32"/>
                      <a:pt x="42" y="46"/>
                    </a:cubicBezTo>
                  </a:path>
                </a:pathLst>
              </a:custGeom>
              <a:grpFill/>
              <a:ln w="7938" cap="rnd">
                <a:solidFill>
                  <a:srgbClr val="333333"/>
                </a:solidFill>
                <a:prstDash val="solid"/>
                <a:round/>
                <a:headEnd/>
                <a:tailEnd/>
              </a:ln>
            </p:spPr>
            <p:txBody>
              <a:bodyPr/>
              <a:lstStyle/>
              <a:p>
                <a:endParaRPr lang="cs-CZ"/>
              </a:p>
            </p:txBody>
          </p:sp>
          <p:sp>
            <p:nvSpPr>
              <p:cNvPr id="165" name="Freeform 189">
                <a:extLst>
                  <a:ext uri="{FF2B5EF4-FFF2-40B4-BE49-F238E27FC236}">
                    <a16:creationId xmlns:a16="http://schemas.microsoft.com/office/drawing/2014/main" id="{729CF282-9CD2-4F85-B5F4-4E9E4FC1EC52}"/>
                  </a:ext>
                </a:extLst>
              </p:cNvPr>
              <p:cNvSpPr>
                <a:spLocks/>
              </p:cNvSpPr>
              <p:nvPr/>
            </p:nvSpPr>
            <p:spPr bwMode="auto">
              <a:xfrm>
                <a:off x="490" y="200"/>
                <a:ext cx="50" cy="69"/>
              </a:xfrm>
              <a:custGeom>
                <a:avLst/>
                <a:gdLst>
                  <a:gd name="T0" fmla="*/ 0 w 20"/>
                  <a:gd name="T1" fmla="*/ 0 h 26"/>
                  <a:gd name="T2" fmla="*/ 2987813 w 20"/>
                  <a:gd name="T3" fmla="*/ 8422005 h 26"/>
                  <a:gd name="T4" fmla="*/ 0 60000 65536"/>
                  <a:gd name="T5" fmla="*/ 0 60000 65536"/>
                </a:gdLst>
                <a:ahLst/>
                <a:cxnLst>
                  <a:cxn ang="T4">
                    <a:pos x="T0" y="T1"/>
                  </a:cxn>
                  <a:cxn ang="T5">
                    <a:pos x="T2" y="T3"/>
                  </a:cxn>
                </a:cxnLst>
                <a:rect l="0" t="0" r="r" b="b"/>
                <a:pathLst>
                  <a:path w="20" h="26">
                    <a:moveTo>
                      <a:pt x="0" y="0"/>
                    </a:moveTo>
                    <a:cubicBezTo>
                      <a:pt x="3" y="10"/>
                      <a:pt x="12" y="19"/>
                      <a:pt x="20" y="26"/>
                    </a:cubicBezTo>
                  </a:path>
                </a:pathLst>
              </a:custGeom>
              <a:grpFill/>
              <a:ln w="7938" cap="rnd">
                <a:solidFill>
                  <a:srgbClr val="333333"/>
                </a:solidFill>
                <a:prstDash val="solid"/>
                <a:round/>
                <a:headEnd/>
                <a:tailEnd/>
              </a:ln>
            </p:spPr>
            <p:txBody>
              <a:bodyPr/>
              <a:lstStyle/>
              <a:p>
                <a:endParaRPr lang="cs-CZ"/>
              </a:p>
            </p:txBody>
          </p:sp>
          <p:sp>
            <p:nvSpPr>
              <p:cNvPr id="166" name="Freeform 190">
                <a:extLst>
                  <a:ext uri="{FF2B5EF4-FFF2-40B4-BE49-F238E27FC236}">
                    <a16:creationId xmlns:a16="http://schemas.microsoft.com/office/drawing/2014/main" id="{A7854E94-3054-4234-AF46-CE6748F1049F}"/>
                  </a:ext>
                </a:extLst>
              </p:cNvPr>
              <p:cNvSpPr>
                <a:spLocks/>
              </p:cNvSpPr>
              <p:nvPr/>
            </p:nvSpPr>
            <p:spPr bwMode="auto">
              <a:xfrm>
                <a:off x="360" y="323"/>
                <a:ext cx="42" cy="45"/>
              </a:xfrm>
              <a:custGeom>
                <a:avLst/>
                <a:gdLst>
                  <a:gd name="T0" fmla="*/ 2177594 w 17"/>
                  <a:gd name="T1" fmla="*/ 573790 h 17"/>
                  <a:gd name="T2" fmla="*/ 0 w 17"/>
                  <a:gd name="T3" fmla="*/ 5322603 h 17"/>
                  <a:gd name="T4" fmla="*/ 0 60000 65536"/>
                  <a:gd name="T5" fmla="*/ 0 60000 65536"/>
                </a:gdLst>
                <a:ahLst/>
                <a:cxnLst>
                  <a:cxn ang="T4">
                    <a:pos x="T0" y="T1"/>
                  </a:cxn>
                  <a:cxn ang="T5">
                    <a:pos x="T2" y="T3"/>
                  </a:cxn>
                </a:cxnLst>
                <a:rect l="0" t="0" r="r" b="b"/>
                <a:pathLst>
                  <a:path w="17" h="17">
                    <a:moveTo>
                      <a:pt x="17" y="2"/>
                    </a:moveTo>
                    <a:cubicBezTo>
                      <a:pt x="11" y="0"/>
                      <a:pt x="7" y="15"/>
                      <a:pt x="0" y="17"/>
                    </a:cubicBezTo>
                  </a:path>
                </a:pathLst>
              </a:custGeom>
              <a:grpFill/>
              <a:ln w="7938" cap="rnd">
                <a:solidFill>
                  <a:srgbClr val="333333"/>
                </a:solidFill>
                <a:prstDash val="solid"/>
                <a:round/>
                <a:headEnd/>
                <a:tailEnd/>
              </a:ln>
            </p:spPr>
            <p:txBody>
              <a:bodyPr/>
              <a:lstStyle/>
              <a:p>
                <a:endParaRPr lang="cs-CZ"/>
              </a:p>
            </p:txBody>
          </p:sp>
          <p:sp>
            <p:nvSpPr>
              <p:cNvPr id="167" name="Freeform 191">
                <a:extLst>
                  <a:ext uri="{FF2B5EF4-FFF2-40B4-BE49-F238E27FC236}">
                    <a16:creationId xmlns:a16="http://schemas.microsoft.com/office/drawing/2014/main" id="{5876C9FB-0F36-441C-AAA8-AE667189F6BE}"/>
                  </a:ext>
                </a:extLst>
              </p:cNvPr>
              <p:cNvSpPr>
                <a:spLocks/>
              </p:cNvSpPr>
              <p:nvPr/>
            </p:nvSpPr>
            <p:spPr bwMode="auto">
              <a:xfrm>
                <a:off x="97" y="237"/>
                <a:ext cx="33" cy="8"/>
              </a:xfrm>
              <a:custGeom>
                <a:avLst/>
                <a:gdLst>
                  <a:gd name="T0" fmla="*/ 0 w 13"/>
                  <a:gd name="T1" fmla="*/ 0 h 3"/>
                  <a:gd name="T2" fmla="*/ 2367143 w 13"/>
                  <a:gd name="T3" fmla="*/ 1015560 h 3"/>
                  <a:gd name="T4" fmla="*/ 0 60000 65536"/>
                  <a:gd name="T5" fmla="*/ 0 60000 65536"/>
                </a:gdLst>
                <a:ahLst/>
                <a:cxnLst>
                  <a:cxn ang="T4">
                    <a:pos x="T0" y="T1"/>
                  </a:cxn>
                  <a:cxn ang="T5">
                    <a:pos x="T2" y="T3"/>
                  </a:cxn>
                </a:cxnLst>
                <a:rect l="0" t="0" r="r" b="b"/>
                <a:pathLst>
                  <a:path w="13" h="3">
                    <a:moveTo>
                      <a:pt x="0" y="0"/>
                    </a:moveTo>
                    <a:cubicBezTo>
                      <a:pt x="4" y="2"/>
                      <a:pt x="9" y="1"/>
                      <a:pt x="13" y="3"/>
                    </a:cubicBezTo>
                  </a:path>
                </a:pathLst>
              </a:custGeom>
              <a:grpFill/>
              <a:ln w="7938" cap="rnd">
                <a:solidFill>
                  <a:srgbClr val="333333"/>
                </a:solidFill>
                <a:prstDash val="solid"/>
                <a:round/>
                <a:headEnd/>
                <a:tailEnd/>
              </a:ln>
            </p:spPr>
            <p:txBody>
              <a:bodyPr/>
              <a:lstStyle/>
              <a:p>
                <a:endParaRPr lang="cs-CZ"/>
              </a:p>
            </p:txBody>
          </p:sp>
        </p:grpSp>
        <p:grpSp>
          <p:nvGrpSpPr>
            <p:cNvPr id="42" name="Group 254">
              <a:extLst>
                <a:ext uri="{FF2B5EF4-FFF2-40B4-BE49-F238E27FC236}">
                  <a16:creationId xmlns:a16="http://schemas.microsoft.com/office/drawing/2014/main" id="{A337398D-4ACC-4FCF-A2EF-897CD684CB9B}"/>
                </a:ext>
              </a:extLst>
            </p:cNvPr>
            <p:cNvGrpSpPr>
              <a:grpSpLocks/>
            </p:cNvGrpSpPr>
            <p:nvPr/>
          </p:nvGrpSpPr>
          <p:grpSpPr bwMode="auto">
            <a:xfrm>
              <a:off x="1904336" y="739049"/>
              <a:ext cx="206127" cy="196546"/>
              <a:chOff x="0" y="0"/>
              <a:chExt cx="510" cy="467"/>
            </a:xfrm>
            <a:solidFill>
              <a:schemeClr val="bg1">
                <a:lumMod val="75000"/>
              </a:schemeClr>
            </a:solidFill>
          </p:grpSpPr>
          <p:sp>
            <p:nvSpPr>
              <p:cNvPr id="132" name="Freeform 255">
                <a:extLst>
                  <a:ext uri="{FF2B5EF4-FFF2-40B4-BE49-F238E27FC236}">
                    <a16:creationId xmlns:a16="http://schemas.microsoft.com/office/drawing/2014/main" id="{F93C7578-80D4-4A94-B731-C422B5BF38AE}"/>
                  </a:ext>
                </a:extLst>
              </p:cNvPr>
              <p:cNvSpPr>
                <a:spLocks/>
              </p:cNvSpPr>
              <p:nvPr/>
            </p:nvSpPr>
            <p:spPr bwMode="auto">
              <a:xfrm>
                <a:off x="0" y="3"/>
                <a:ext cx="510" cy="464"/>
              </a:xfrm>
              <a:custGeom>
                <a:avLst/>
                <a:gdLst>
                  <a:gd name="T0" fmla="*/ 27305988 w 204"/>
                  <a:gd name="T1" fmla="*/ 12020851 h 174"/>
                  <a:gd name="T2" fmla="*/ 29805470 w 204"/>
                  <a:gd name="T3" fmla="*/ 27547784 h 174"/>
                  <a:gd name="T4" fmla="*/ 27611145 w 204"/>
                  <a:gd name="T5" fmla="*/ 31041251 h 174"/>
                  <a:gd name="T6" fmla="*/ 27305988 w 204"/>
                  <a:gd name="T7" fmla="*/ 36604835 h 174"/>
                  <a:gd name="T8" fmla="*/ 25227863 w 204"/>
                  <a:gd name="T9" fmla="*/ 45529315 h 174"/>
                  <a:gd name="T10" fmla="*/ 21934895 w 204"/>
                  <a:gd name="T11" fmla="*/ 54170360 h 174"/>
                  <a:gd name="T12" fmla="*/ 17483720 w 204"/>
                  <a:gd name="T13" fmla="*/ 51060488 h 174"/>
                  <a:gd name="T14" fmla="*/ 13115238 w 204"/>
                  <a:gd name="T15" fmla="*/ 58567736 h 174"/>
                  <a:gd name="T16" fmla="*/ 9251770 w 204"/>
                  <a:gd name="T17" fmla="*/ 53154795 h 174"/>
                  <a:gd name="T18" fmla="*/ 4483208 w 204"/>
                  <a:gd name="T19" fmla="*/ 51354739 h 174"/>
                  <a:gd name="T20" fmla="*/ 3292970 w 204"/>
                  <a:gd name="T21" fmla="*/ 42039069 h 174"/>
                  <a:gd name="T22" fmla="*/ 1385550 w 204"/>
                  <a:gd name="T23" fmla="*/ 32730624 h 174"/>
                  <a:gd name="T24" fmla="*/ 4055988 w 204"/>
                  <a:gd name="T25" fmla="*/ 10711893 h 174"/>
                  <a:gd name="T26" fmla="*/ 8659688 w 204"/>
                  <a:gd name="T27" fmla="*/ 6198251 h 174"/>
                  <a:gd name="T28" fmla="*/ 13305675 w 204"/>
                  <a:gd name="T29" fmla="*/ 2475144 h 174"/>
                  <a:gd name="T30" fmla="*/ 15813020 w 204"/>
                  <a:gd name="T31" fmla="*/ 4507819 h 174"/>
                  <a:gd name="T32" fmla="*/ 18483408 w 204"/>
                  <a:gd name="T33" fmla="*/ 1690432 h 174"/>
                  <a:gd name="T34" fmla="*/ 23556645 w 204"/>
                  <a:gd name="T35" fmla="*/ 4124160 h 174"/>
                  <a:gd name="T36" fmla="*/ 27305988 w 204"/>
                  <a:gd name="T37" fmla="*/ 12020851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 h="174">
                    <a:moveTo>
                      <a:pt x="183" y="35"/>
                    </a:moveTo>
                    <a:cubicBezTo>
                      <a:pt x="190" y="44"/>
                      <a:pt x="204" y="69"/>
                      <a:pt x="200" y="80"/>
                    </a:cubicBezTo>
                    <a:cubicBezTo>
                      <a:pt x="197" y="88"/>
                      <a:pt x="190" y="85"/>
                      <a:pt x="185" y="90"/>
                    </a:cubicBezTo>
                    <a:cubicBezTo>
                      <a:pt x="178" y="98"/>
                      <a:pt x="183" y="97"/>
                      <a:pt x="183" y="106"/>
                    </a:cubicBezTo>
                    <a:cubicBezTo>
                      <a:pt x="182" y="118"/>
                      <a:pt x="175" y="122"/>
                      <a:pt x="169" y="132"/>
                    </a:cubicBezTo>
                    <a:cubicBezTo>
                      <a:pt x="162" y="143"/>
                      <a:pt x="165" y="156"/>
                      <a:pt x="147" y="157"/>
                    </a:cubicBezTo>
                    <a:cubicBezTo>
                      <a:pt x="133" y="157"/>
                      <a:pt x="131" y="144"/>
                      <a:pt x="117" y="148"/>
                    </a:cubicBezTo>
                    <a:cubicBezTo>
                      <a:pt x="104" y="151"/>
                      <a:pt x="101" y="167"/>
                      <a:pt x="88" y="170"/>
                    </a:cubicBezTo>
                    <a:cubicBezTo>
                      <a:pt x="72" y="174"/>
                      <a:pt x="72" y="162"/>
                      <a:pt x="62" y="154"/>
                    </a:cubicBezTo>
                    <a:cubicBezTo>
                      <a:pt x="51" y="144"/>
                      <a:pt x="40" y="153"/>
                      <a:pt x="30" y="149"/>
                    </a:cubicBezTo>
                    <a:cubicBezTo>
                      <a:pt x="19" y="144"/>
                      <a:pt x="22" y="131"/>
                      <a:pt x="22" y="122"/>
                    </a:cubicBezTo>
                    <a:cubicBezTo>
                      <a:pt x="21" y="110"/>
                      <a:pt x="15" y="107"/>
                      <a:pt x="9" y="95"/>
                    </a:cubicBezTo>
                    <a:cubicBezTo>
                      <a:pt x="0" y="76"/>
                      <a:pt x="9" y="44"/>
                      <a:pt x="27" y="31"/>
                    </a:cubicBezTo>
                    <a:cubicBezTo>
                      <a:pt x="36" y="24"/>
                      <a:pt x="49" y="24"/>
                      <a:pt x="58" y="18"/>
                    </a:cubicBezTo>
                    <a:cubicBezTo>
                      <a:pt x="69" y="12"/>
                      <a:pt x="75" y="4"/>
                      <a:pt x="89" y="7"/>
                    </a:cubicBezTo>
                    <a:cubicBezTo>
                      <a:pt x="96" y="9"/>
                      <a:pt x="97" y="14"/>
                      <a:pt x="106" y="13"/>
                    </a:cubicBezTo>
                    <a:cubicBezTo>
                      <a:pt x="112" y="13"/>
                      <a:pt x="118" y="7"/>
                      <a:pt x="124" y="5"/>
                    </a:cubicBezTo>
                    <a:cubicBezTo>
                      <a:pt x="138" y="0"/>
                      <a:pt x="147" y="2"/>
                      <a:pt x="158" y="12"/>
                    </a:cubicBezTo>
                    <a:cubicBezTo>
                      <a:pt x="166" y="19"/>
                      <a:pt x="176" y="27"/>
                      <a:pt x="18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3" name="Freeform 256">
                <a:extLst>
                  <a:ext uri="{FF2B5EF4-FFF2-40B4-BE49-F238E27FC236}">
                    <a16:creationId xmlns:a16="http://schemas.microsoft.com/office/drawing/2014/main" id="{5754ABDA-8A6A-4814-BEF9-279B42669398}"/>
                  </a:ext>
                </a:extLst>
              </p:cNvPr>
              <p:cNvSpPr>
                <a:spLocks/>
              </p:cNvSpPr>
              <p:nvPr/>
            </p:nvSpPr>
            <p:spPr bwMode="auto">
              <a:xfrm>
                <a:off x="60" y="208"/>
                <a:ext cx="197" cy="243"/>
              </a:xfrm>
              <a:custGeom>
                <a:avLst/>
                <a:gdLst>
                  <a:gd name="T0" fmla="*/ 391479 w 79"/>
                  <a:gd name="T1" fmla="*/ 12205914 h 91"/>
                  <a:gd name="T2" fmla="*/ 696884 w 79"/>
                  <a:gd name="T3" fmla="*/ 22104263 h 91"/>
                  <a:gd name="T4" fmla="*/ 4918053 w 79"/>
                  <a:gd name="T5" fmla="*/ 23927609 h 91"/>
                  <a:gd name="T6" fmla="*/ 7626065 w 79"/>
                  <a:gd name="T7" fmla="*/ 29829550 h 91"/>
                  <a:gd name="T8" fmla="*/ 11380034 w 79"/>
                  <a:gd name="T9" fmla="*/ 25253884 h 91"/>
                  <a:gd name="T10" fmla="*/ 7513735 w 79"/>
                  <a:gd name="T11" fmla="*/ 25253884 h 91"/>
                  <a:gd name="T12" fmla="*/ 6472827 w 79"/>
                  <a:gd name="T13" fmla="*/ 14082200 h 91"/>
                  <a:gd name="T14" fmla="*/ 4451507 w 79"/>
                  <a:gd name="T15" fmla="*/ 6985267 h 91"/>
                  <a:gd name="T16" fmla="*/ 5776217 w 79"/>
                  <a:gd name="T17" fmla="*/ 0 h 91"/>
                  <a:gd name="T18" fmla="*/ 3013122 w 79"/>
                  <a:gd name="T19" fmla="*/ 5273581 h 91"/>
                  <a:gd name="T20" fmla="*/ 2316351 w 79"/>
                  <a:gd name="T21" fmla="*/ 18652966 h 91"/>
                  <a:gd name="T22" fmla="*/ 391479 w 79"/>
                  <a:gd name="T23" fmla="*/ 11577497 h 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91">
                    <a:moveTo>
                      <a:pt x="3" y="35"/>
                    </a:moveTo>
                    <a:cubicBezTo>
                      <a:pt x="4" y="42"/>
                      <a:pt x="0" y="58"/>
                      <a:pt x="5" y="63"/>
                    </a:cubicBezTo>
                    <a:cubicBezTo>
                      <a:pt x="11" y="69"/>
                      <a:pt x="26" y="65"/>
                      <a:pt x="34" y="68"/>
                    </a:cubicBezTo>
                    <a:cubicBezTo>
                      <a:pt x="42" y="72"/>
                      <a:pt x="45" y="82"/>
                      <a:pt x="53" y="85"/>
                    </a:cubicBezTo>
                    <a:cubicBezTo>
                      <a:pt x="63" y="91"/>
                      <a:pt x="74" y="82"/>
                      <a:pt x="79" y="72"/>
                    </a:cubicBezTo>
                    <a:cubicBezTo>
                      <a:pt x="75" y="83"/>
                      <a:pt x="58" y="80"/>
                      <a:pt x="52" y="72"/>
                    </a:cubicBezTo>
                    <a:cubicBezTo>
                      <a:pt x="44" y="62"/>
                      <a:pt x="53" y="50"/>
                      <a:pt x="45" y="40"/>
                    </a:cubicBezTo>
                    <a:cubicBezTo>
                      <a:pt x="40" y="33"/>
                      <a:pt x="31" y="31"/>
                      <a:pt x="31" y="20"/>
                    </a:cubicBezTo>
                    <a:cubicBezTo>
                      <a:pt x="31" y="11"/>
                      <a:pt x="38" y="8"/>
                      <a:pt x="40" y="0"/>
                    </a:cubicBezTo>
                    <a:cubicBezTo>
                      <a:pt x="35" y="2"/>
                      <a:pt x="23" y="10"/>
                      <a:pt x="21" y="15"/>
                    </a:cubicBezTo>
                    <a:cubicBezTo>
                      <a:pt x="18" y="24"/>
                      <a:pt x="32" y="51"/>
                      <a:pt x="16" y="53"/>
                    </a:cubicBezTo>
                    <a:cubicBezTo>
                      <a:pt x="10" y="47"/>
                      <a:pt x="12" y="38"/>
                      <a:pt x="3"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4" name="Freeform 257">
                <a:extLst>
                  <a:ext uri="{FF2B5EF4-FFF2-40B4-BE49-F238E27FC236}">
                    <a16:creationId xmlns:a16="http://schemas.microsoft.com/office/drawing/2014/main" id="{5E4326DD-436F-4523-BBE6-57BAA41CC7F1}"/>
                  </a:ext>
                </a:extLst>
              </p:cNvPr>
              <p:cNvSpPr>
                <a:spLocks/>
              </p:cNvSpPr>
              <p:nvPr/>
            </p:nvSpPr>
            <p:spPr bwMode="auto">
              <a:xfrm>
                <a:off x="312" y="267"/>
                <a:ext cx="133" cy="144"/>
              </a:xfrm>
              <a:custGeom>
                <a:avLst/>
                <a:gdLst>
                  <a:gd name="T0" fmla="*/ 327112 w 53"/>
                  <a:gd name="T1" fmla="*/ 15514376 h 54"/>
                  <a:gd name="T2" fmla="*/ 3425438 w 53"/>
                  <a:gd name="T3" fmla="*/ 18239637 h 54"/>
                  <a:gd name="T4" fmla="*/ 5615486 w 53"/>
                  <a:gd name="T5" fmla="*/ 12798691 h 54"/>
                  <a:gd name="T6" fmla="*/ 8101921 w 53"/>
                  <a:gd name="T7" fmla="*/ 0 h 54"/>
                  <a:gd name="T8" fmla="*/ 6535414 w 53"/>
                  <a:gd name="T9" fmla="*/ 5817891 h 54"/>
                  <a:gd name="T10" fmla="*/ 4672328 w 53"/>
                  <a:gd name="T11" fmla="*/ 9949581 h 54"/>
                  <a:gd name="T12" fmla="*/ 2355578 w 53"/>
                  <a:gd name="T13" fmla="*/ 12798691 h 54"/>
                  <a:gd name="T14" fmla="*/ 0 w 53"/>
                  <a:gd name="T15" fmla="*/ 15514376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54">
                    <a:moveTo>
                      <a:pt x="2" y="45"/>
                    </a:moveTo>
                    <a:cubicBezTo>
                      <a:pt x="9" y="42"/>
                      <a:pt x="15" y="54"/>
                      <a:pt x="22" y="53"/>
                    </a:cubicBezTo>
                    <a:cubicBezTo>
                      <a:pt x="31" y="52"/>
                      <a:pt x="33" y="44"/>
                      <a:pt x="36" y="37"/>
                    </a:cubicBezTo>
                    <a:cubicBezTo>
                      <a:pt x="42" y="24"/>
                      <a:pt x="53" y="16"/>
                      <a:pt x="52" y="0"/>
                    </a:cubicBezTo>
                    <a:cubicBezTo>
                      <a:pt x="48" y="6"/>
                      <a:pt x="48" y="13"/>
                      <a:pt x="42" y="17"/>
                    </a:cubicBezTo>
                    <a:cubicBezTo>
                      <a:pt x="36" y="22"/>
                      <a:pt x="33" y="22"/>
                      <a:pt x="30" y="29"/>
                    </a:cubicBezTo>
                    <a:cubicBezTo>
                      <a:pt x="25" y="36"/>
                      <a:pt x="23" y="35"/>
                      <a:pt x="15" y="37"/>
                    </a:cubicBezTo>
                    <a:cubicBezTo>
                      <a:pt x="10" y="38"/>
                      <a:pt x="2" y="40"/>
                      <a:pt x="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5" name="Freeform 258">
                <a:extLst>
                  <a:ext uri="{FF2B5EF4-FFF2-40B4-BE49-F238E27FC236}">
                    <a16:creationId xmlns:a16="http://schemas.microsoft.com/office/drawing/2014/main" id="{B8551A74-41B3-443F-AEC2-0023039655DE}"/>
                  </a:ext>
                </a:extLst>
              </p:cNvPr>
              <p:cNvSpPr>
                <a:spLocks/>
              </p:cNvSpPr>
              <p:nvPr/>
            </p:nvSpPr>
            <p:spPr bwMode="auto">
              <a:xfrm>
                <a:off x="400" y="51"/>
                <a:ext cx="90" cy="178"/>
              </a:xfrm>
              <a:custGeom>
                <a:avLst/>
                <a:gdLst>
                  <a:gd name="T0" fmla="*/ 1983720 w 36"/>
                  <a:gd name="T1" fmla="*/ 3343201 h 67"/>
                  <a:gd name="T2" fmla="*/ 4483208 w 36"/>
                  <a:gd name="T3" fmla="*/ 13120994 h 67"/>
                  <a:gd name="T4" fmla="*/ 4959300 w 36"/>
                  <a:gd name="T5" fmla="*/ 19042599 h 67"/>
                  <a:gd name="T6" fmla="*/ 2987813 w 36"/>
                  <a:gd name="T7" fmla="*/ 22015834 h 67"/>
                  <a:gd name="T8" fmla="*/ 2861333 w 36"/>
                  <a:gd name="T9" fmla="*/ 11492913 h 67"/>
                  <a:gd name="T10" fmla="*/ 1793283 w 36"/>
                  <a:gd name="T11" fmla="*/ 5308733 h 67"/>
                  <a:gd name="T12" fmla="*/ 0 w 36"/>
                  <a:gd name="T13" fmla="*/ 0 h 67"/>
                  <a:gd name="T14" fmla="*/ 1793283 w 36"/>
                  <a:gd name="T15" fmla="*/ 2981070 h 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67">
                    <a:moveTo>
                      <a:pt x="13" y="10"/>
                    </a:moveTo>
                    <a:cubicBezTo>
                      <a:pt x="22" y="19"/>
                      <a:pt x="26" y="29"/>
                      <a:pt x="30" y="40"/>
                    </a:cubicBezTo>
                    <a:cubicBezTo>
                      <a:pt x="32" y="46"/>
                      <a:pt x="36" y="51"/>
                      <a:pt x="33" y="58"/>
                    </a:cubicBezTo>
                    <a:cubicBezTo>
                      <a:pt x="31" y="64"/>
                      <a:pt x="26" y="65"/>
                      <a:pt x="20" y="67"/>
                    </a:cubicBezTo>
                    <a:cubicBezTo>
                      <a:pt x="32" y="57"/>
                      <a:pt x="27" y="46"/>
                      <a:pt x="19" y="35"/>
                    </a:cubicBezTo>
                    <a:cubicBezTo>
                      <a:pt x="15" y="29"/>
                      <a:pt x="15" y="22"/>
                      <a:pt x="12" y="16"/>
                    </a:cubicBezTo>
                    <a:cubicBezTo>
                      <a:pt x="9" y="10"/>
                      <a:pt x="4" y="5"/>
                      <a:pt x="0" y="0"/>
                    </a:cubicBezTo>
                    <a:cubicBezTo>
                      <a:pt x="5" y="1"/>
                      <a:pt x="9" y="6"/>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 name="Freeform 259">
                <a:extLst>
                  <a:ext uri="{FF2B5EF4-FFF2-40B4-BE49-F238E27FC236}">
                    <a16:creationId xmlns:a16="http://schemas.microsoft.com/office/drawing/2014/main" id="{BDC38DDA-C36E-4AC5-89D3-890FDA4A1038}"/>
                  </a:ext>
                </a:extLst>
              </p:cNvPr>
              <p:cNvSpPr>
                <a:spLocks/>
              </p:cNvSpPr>
              <p:nvPr/>
            </p:nvSpPr>
            <p:spPr bwMode="auto">
              <a:xfrm>
                <a:off x="277" y="0"/>
                <a:ext cx="75" cy="51"/>
              </a:xfrm>
              <a:custGeom>
                <a:avLst/>
                <a:gdLst>
                  <a:gd name="T0" fmla="*/ 0 w 30"/>
                  <a:gd name="T1" fmla="*/ 6408209 h 19"/>
                  <a:gd name="T2" fmla="*/ 4483208 w 30"/>
                  <a:gd name="T3" fmla="*/ 3745808 h 19"/>
                  <a:gd name="T4" fmla="*/ 3292970 w 30"/>
                  <a:gd name="T5" fmla="*/ 3745808 h 19"/>
                  <a:gd name="T6" fmla="*/ 2385283 w 30"/>
                  <a:gd name="T7" fmla="*/ 5995614 h 19"/>
                  <a:gd name="T8" fmla="*/ 191220 w 30"/>
                  <a:gd name="T9" fmla="*/ 640820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0" y="17"/>
                    </a:moveTo>
                    <a:cubicBezTo>
                      <a:pt x="7" y="14"/>
                      <a:pt x="21" y="0"/>
                      <a:pt x="30" y="10"/>
                    </a:cubicBezTo>
                    <a:cubicBezTo>
                      <a:pt x="27" y="9"/>
                      <a:pt x="25" y="9"/>
                      <a:pt x="22" y="10"/>
                    </a:cubicBezTo>
                    <a:cubicBezTo>
                      <a:pt x="19" y="11"/>
                      <a:pt x="18" y="15"/>
                      <a:pt x="16" y="16"/>
                    </a:cubicBezTo>
                    <a:cubicBezTo>
                      <a:pt x="12" y="19"/>
                      <a:pt x="6" y="16"/>
                      <a:pt x="1"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 name="Freeform 260">
                <a:extLst>
                  <a:ext uri="{FF2B5EF4-FFF2-40B4-BE49-F238E27FC236}">
                    <a16:creationId xmlns:a16="http://schemas.microsoft.com/office/drawing/2014/main" id="{F77B0803-000B-4E23-9F35-AA8CB9DBEA2F}"/>
                  </a:ext>
                </a:extLst>
              </p:cNvPr>
              <p:cNvSpPr>
                <a:spLocks/>
              </p:cNvSpPr>
              <p:nvPr/>
            </p:nvSpPr>
            <p:spPr bwMode="auto">
              <a:xfrm>
                <a:off x="357" y="104"/>
                <a:ext cx="83" cy="80"/>
              </a:xfrm>
              <a:custGeom>
                <a:avLst/>
                <a:gdLst>
                  <a:gd name="T0" fmla="*/ 1477878 w 33"/>
                  <a:gd name="T1" fmla="*/ 1399160 h 30"/>
                  <a:gd name="T2" fmla="*/ 2876103 w 33"/>
                  <a:gd name="T3" fmla="*/ 4507819 h 30"/>
                  <a:gd name="T4" fmla="*/ 2754531 w 33"/>
                  <a:gd name="T5" fmla="*/ 10330419 h 30"/>
                  <a:gd name="T6" fmla="*/ 0 w 33"/>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0">
                    <a:moveTo>
                      <a:pt x="9" y="4"/>
                    </a:moveTo>
                    <a:cubicBezTo>
                      <a:pt x="11" y="5"/>
                      <a:pt x="17" y="11"/>
                      <a:pt x="18" y="13"/>
                    </a:cubicBezTo>
                    <a:cubicBezTo>
                      <a:pt x="20" y="18"/>
                      <a:pt x="18" y="25"/>
                      <a:pt x="17" y="30"/>
                    </a:cubicBezTo>
                    <a:cubicBezTo>
                      <a:pt x="33" y="14"/>
                      <a:pt x="17"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8" name="Freeform 261">
                <a:extLst>
                  <a:ext uri="{FF2B5EF4-FFF2-40B4-BE49-F238E27FC236}">
                    <a16:creationId xmlns:a16="http://schemas.microsoft.com/office/drawing/2014/main" id="{E2D2E6CD-4549-4145-95F0-EDA787F2FCDE}"/>
                  </a:ext>
                </a:extLst>
              </p:cNvPr>
              <p:cNvSpPr>
                <a:spLocks/>
              </p:cNvSpPr>
              <p:nvPr/>
            </p:nvSpPr>
            <p:spPr bwMode="auto">
              <a:xfrm>
                <a:off x="135" y="288"/>
                <a:ext cx="80" cy="72"/>
              </a:xfrm>
              <a:custGeom>
                <a:avLst/>
                <a:gdLst>
                  <a:gd name="T0" fmla="*/ 191220 w 32"/>
                  <a:gd name="T1" fmla="*/ 380835 h 27"/>
                  <a:gd name="T2" fmla="*/ 3769063 w 32"/>
                  <a:gd name="T3" fmla="*/ 1399160 h 27"/>
                  <a:gd name="T4" fmla="*/ 4178050 w 32"/>
                  <a:gd name="T5" fmla="*/ 9308139 h 27"/>
                  <a:gd name="T6" fmla="*/ 3178720 w 32"/>
                  <a:gd name="T7" fmla="*/ 4799509 h 27"/>
                  <a:gd name="T8" fmla="*/ 0 w 32"/>
                  <a:gd name="T9" fmla="*/ 4507819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7">
                    <a:moveTo>
                      <a:pt x="1" y="1"/>
                    </a:moveTo>
                    <a:cubicBezTo>
                      <a:pt x="8" y="10"/>
                      <a:pt x="18" y="0"/>
                      <a:pt x="25" y="4"/>
                    </a:cubicBezTo>
                    <a:cubicBezTo>
                      <a:pt x="32" y="8"/>
                      <a:pt x="31" y="22"/>
                      <a:pt x="28" y="27"/>
                    </a:cubicBezTo>
                    <a:cubicBezTo>
                      <a:pt x="30" y="22"/>
                      <a:pt x="27" y="15"/>
                      <a:pt x="21" y="14"/>
                    </a:cubicBezTo>
                    <a:cubicBezTo>
                      <a:pt x="13" y="12"/>
                      <a:pt x="7" y="23"/>
                      <a:pt x="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 name="Freeform 262">
                <a:extLst>
                  <a:ext uri="{FF2B5EF4-FFF2-40B4-BE49-F238E27FC236}">
                    <a16:creationId xmlns:a16="http://schemas.microsoft.com/office/drawing/2014/main" id="{EC8C8506-4B60-4BC5-98FD-08EBB33B17AE}"/>
                  </a:ext>
                </a:extLst>
              </p:cNvPr>
              <p:cNvSpPr>
                <a:spLocks/>
              </p:cNvSpPr>
              <p:nvPr/>
            </p:nvSpPr>
            <p:spPr bwMode="auto">
              <a:xfrm>
                <a:off x="27" y="37"/>
                <a:ext cx="175" cy="168"/>
              </a:xfrm>
              <a:custGeom>
                <a:avLst/>
                <a:gdLst>
                  <a:gd name="T0" fmla="*/ 317395 w 70"/>
                  <a:gd name="T1" fmla="*/ 21732715 h 63"/>
                  <a:gd name="T2" fmla="*/ 3769063 w 70"/>
                  <a:gd name="T3" fmla="*/ 6839864 h 63"/>
                  <a:gd name="T4" fmla="*/ 6866533 w 70"/>
                  <a:gd name="T5" fmla="*/ 4124160 h 63"/>
                  <a:gd name="T6" fmla="*/ 10445125 w 70"/>
                  <a:gd name="T7" fmla="*/ 633912 h 63"/>
                  <a:gd name="T8" fmla="*/ 8946613 w 70"/>
                  <a:gd name="T9" fmla="*/ 2475144 h 63"/>
                  <a:gd name="T10" fmla="*/ 7469533 w 70"/>
                  <a:gd name="T11" fmla="*/ 6198251 h 63"/>
                  <a:gd name="T12" fmla="*/ 4055988 w 70"/>
                  <a:gd name="T13" fmla="*/ 9308139 h 63"/>
                  <a:gd name="T14" fmla="*/ 317395 w 70"/>
                  <a:gd name="T15" fmla="*/ 21329293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63">
                    <a:moveTo>
                      <a:pt x="2" y="63"/>
                    </a:moveTo>
                    <a:cubicBezTo>
                      <a:pt x="3" y="44"/>
                      <a:pt x="6" y="28"/>
                      <a:pt x="25" y="20"/>
                    </a:cubicBezTo>
                    <a:cubicBezTo>
                      <a:pt x="32" y="17"/>
                      <a:pt x="40" y="15"/>
                      <a:pt x="46" y="12"/>
                    </a:cubicBezTo>
                    <a:cubicBezTo>
                      <a:pt x="54" y="9"/>
                      <a:pt x="61" y="0"/>
                      <a:pt x="70" y="2"/>
                    </a:cubicBezTo>
                    <a:cubicBezTo>
                      <a:pt x="67" y="3"/>
                      <a:pt x="63" y="5"/>
                      <a:pt x="60" y="7"/>
                    </a:cubicBezTo>
                    <a:cubicBezTo>
                      <a:pt x="55" y="10"/>
                      <a:pt x="54" y="14"/>
                      <a:pt x="50" y="18"/>
                    </a:cubicBezTo>
                    <a:cubicBezTo>
                      <a:pt x="45" y="24"/>
                      <a:pt x="35" y="23"/>
                      <a:pt x="27" y="27"/>
                    </a:cubicBezTo>
                    <a:cubicBezTo>
                      <a:pt x="16" y="34"/>
                      <a:pt x="0" y="49"/>
                      <a:pt x="2"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 name="Freeform 263">
                <a:extLst>
                  <a:ext uri="{FF2B5EF4-FFF2-40B4-BE49-F238E27FC236}">
                    <a16:creationId xmlns:a16="http://schemas.microsoft.com/office/drawing/2014/main" id="{FD7CA02F-D1B5-4FB6-9833-29FB479DF48C}"/>
                  </a:ext>
                </a:extLst>
              </p:cNvPr>
              <p:cNvSpPr>
                <a:spLocks/>
              </p:cNvSpPr>
              <p:nvPr/>
            </p:nvSpPr>
            <p:spPr bwMode="auto">
              <a:xfrm>
                <a:off x="160" y="168"/>
                <a:ext cx="60" cy="93"/>
              </a:xfrm>
              <a:custGeom>
                <a:avLst/>
                <a:gdLst>
                  <a:gd name="T0" fmla="*/ 3292970 w 24"/>
                  <a:gd name="T1" fmla="*/ 0 h 35"/>
                  <a:gd name="T2" fmla="*/ 2385283 w 24"/>
                  <a:gd name="T3" fmla="*/ 1629873 h 35"/>
                  <a:gd name="T4" fmla="*/ 1793283 w 24"/>
                  <a:gd name="T5" fmla="*/ 4945400 h 35"/>
                  <a:gd name="T6" fmla="*/ 1195125 w 24"/>
                  <a:gd name="T7" fmla="*/ 11507568 h 35"/>
                  <a:gd name="T8" fmla="*/ 2575708 w 24"/>
                  <a:gd name="T9" fmla="*/ 6193029 h 35"/>
                  <a:gd name="T10" fmla="*/ 3578645 w 24"/>
                  <a:gd name="T11" fmla="*/ 613393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35">
                    <a:moveTo>
                      <a:pt x="22" y="0"/>
                    </a:moveTo>
                    <a:cubicBezTo>
                      <a:pt x="22" y="1"/>
                      <a:pt x="18" y="3"/>
                      <a:pt x="16" y="5"/>
                    </a:cubicBezTo>
                    <a:cubicBezTo>
                      <a:pt x="14" y="8"/>
                      <a:pt x="14" y="12"/>
                      <a:pt x="12" y="15"/>
                    </a:cubicBezTo>
                    <a:cubicBezTo>
                      <a:pt x="10" y="20"/>
                      <a:pt x="0" y="31"/>
                      <a:pt x="8" y="35"/>
                    </a:cubicBezTo>
                    <a:cubicBezTo>
                      <a:pt x="5" y="28"/>
                      <a:pt x="15" y="25"/>
                      <a:pt x="17" y="19"/>
                    </a:cubicBezTo>
                    <a:cubicBezTo>
                      <a:pt x="19" y="12"/>
                      <a:pt x="16" y="7"/>
                      <a:pt x="24"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 name="Freeform 264">
                <a:extLst>
                  <a:ext uri="{FF2B5EF4-FFF2-40B4-BE49-F238E27FC236}">
                    <a16:creationId xmlns:a16="http://schemas.microsoft.com/office/drawing/2014/main" id="{2C93785B-5C80-478D-B77D-E98A81667490}"/>
                  </a:ext>
                </a:extLst>
              </p:cNvPr>
              <p:cNvSpPr>
                <a:spLocks/>
              </p:cNvSpPr>
              <p:nvPr/>
            </p:nvSpPr>
            <p:spPr bwMode="auto">
              <a:xfrm>
                <a:off x="335" y="115"/>
                <a:ext cx="50" cy="32"/>
              </a:xfrm>
              <a:custGeom>
                <a:avLst/>
                <a:gdLst>
                  <a:gd name="T0" fmla="*/ 0 w 20"/>
                  <a:gd name="T1" fmla="*/ 0 h 12"/>
                  <a:gd name="T2" fmla="*/ 2098438 w 20"/>
                  <a:gd name="T3" fmla="*/ 633912 h 12"/>
                  <a:gd name="T4" fmla="*/ 2987813 w 20"/>
                  <a:gd name="T5" fmla="*/ 4124160 h 12"/>
                  <a:gd name="T6" fmla="*/ 317395 w 20"/>
                  <a:gd name="T7" fmla="*/ 63391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2">
                    <a:moveTo>
                      <a:pt x="0" y="0"/>
                    </a:moveTo>
                    <a:cubicBezTo>
                      <a:pt x="4" y="0"/>
                      <a:pt x="11" y="0"/>
                      <a:pt x="14" y="2"/>
                    </a:cubicBezTo>
                    <a:cubicBezTo>
                      <a:pt x="18" y="4"/>
                      <a:pt x="17" y="9"/>
                      <a:pt x="20" y="12"/>
                    </a:cubicBezTo>
                    <a:cubicBezTo>
                      <a:pt x="14" y="8"/>
                      <a:pt x="9" y="2"/>
                      <a:pt x="2"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 name="Freeform 265">
                <a:extLst>
                  <a:ext uri="{FF2B5EF4-FFF2-40B4-BE49-F238E27FC236}">
                    <a16:creationId xmlns:a16="http://schemas.microsoft.com/office/drawing/2014/main" id="{A254777F-E440-412A-9AAD-46E9AAA2BA05}"/>
                  </a:ext>
                </a:extLst>
              </p:cNvPr>
              <p:cNvSpPr>
                <a:spLocks/>
              </p:cNvSpPr>
              <p:nvPr/>
            </p:nvSpPr>
            <p:spPr bwMode="auto">
              <a:xfrm>
                <a:off x="70" y="347"/>
                <a:ext cx="105" cy="74"/>
              </a:xfrm>
              <a:custGeom>
                <a:avLst/>
                <a:gdLst>
                  <a:gd name="T0" fmla="*/ 0 w 42"/>
                  <a:gd name="T1" fmla="*/ 1842449 h 28"/>
                  <a:gd name="T2" fmla="*/ 3463875 w 42"/>
                  <a:gd name="T3" fmla="*/ 4655055 h 28"/>
                  <a:gd name="T4" fmla="*/ 6276375 w 42"/>
                  <a:gd name="T5" fmla="*/ 8611248 h 28"/>
                  <a:gd name="T6" fmla="*/ 5371095 w 42"/>
                  <a:gd name="T7" fmla="*/ 3955181 h 28"/>
                  <a:gd name="T8" fmla="*/ 5086250 w 42"/>
                  <a:gd name="T9" fmla="*/ 1283271 h 28"/>
                  <a:gd name="T10" fmla="*/ 4483208 w 42"/>
                  <a:gd name="T11" fmla="*/ 566264 h 28"/>
                  <a:gd name="T12" fmla="*/ 3891145 w 42"/>
                  <a:gd name="T13" fmla="*/ 2458515 h 28"/>
                  <a:gd name="T14" fmla="*/ 2861333 w 42"/>
                  <a:gd name="T15" fmla="*/ 3024932 h 28"/>
                  <a:gd name="T16" fmla="*/ 603050 w 42"/>
                  <a:gd name="T17" fmla="*/ 3391502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28">
                    <a:moveTo>
                      <a:pt x="0" y="6"/>
                    </a:moveTo>
                    <a:cubicBezTo>
                      <a:pt x="2" y="18"/>
                      <a:pt x="13" y="15"/>
                      <a:pt x="23" y="15"/>
                    </a:cubicBezTo>
                    <a:cubicBezTo>
                      <a:pt x="32" y="15"/>
                      <a:pt x="36" y="22"/>
                      <a:pt x="42" y="28"/>
                    </a:cubicBezTo>
                    <a:cubicBezTo>
                      <a:pt x="37" y="24"/>
                      <a:pt x="37" y="19"/>
                      <a:pt x="36" y="13"/>
                    </a:cubicBezTo>
                    <a:cubicBezTo>
                      <a:pt x="36" y="10"/>
                      <a:pt x="36" y="7"/>
                      <a:pt x="34" y="4"/>
                    </a:cubicBezTo>
                    <a:cubicBezTo>
                      <a:pt x="33" y="1"/>
                      <a:pt x="33" y="0"/>
                      <a:pt x="30" y="2"/>
                    </a:cubicBezTo>
                    <a:cubicBezTo>
                      <a:pt x="29" y="4"/>
                      <a:pt x="28" y="6"/>
                      <a:pt x="26" y="8"/>
                    </a:cubicBezTo>
                    <a:cubicBezTo>
                      <a:pt x="24" y="9"/>
                      <a:pt x="22" y="10"/>
                      <a:pt x="19" y="10"/>
                    </a:cubicBezTo>
                    <a:cubicBezTo>
                      <a:pt x="15" y="12"/>
                      <a:pt x="9" y="14"/>
                      <a:pt x="4"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 name="Freeform 266">
                <a:extLst>
                  <a:ext uri="{FF2B5EF4-FFF2-40B4-BE49-F238E27FC236}">
                    <a16:creationId xmlns:a16="http://schemas.microsoft.com/office/drawing/2014/main" id="{B408C5CF-81B7-4D15-B596-F1C4B79D7F9E}"/>
                  </a:ext>
                </a:extLst>
              </p:cNvPr>
              <p:cNvSpPr>
                <a:spLocks/>
              </p:cNvSpPr>
              <p:nvPr/>
            </p:nvSpPr>
            <p:spPr bwMode="auto">
              <a:xfrm>
                <a:off x="312" y="355"/>
                <a:ext cx="75" cy="53"/>
              </a:xfrm>
              <a:custGeom>
                <a:avLst/>
                <a:gdLst>
                  <a:gd name="T0" fmla="*/ 1507625 w 30"/>
                  <a:gd name="T1" fmla="*/ 4078599 h 20"/>
                  <a:gd name="T2" fmla="*/ 2987813 w 30"/>
                  <a:gd name="T3" fmla="*/ 6335124 h 20"/>
                  <a:gd name="T4" fmla="*/ 4483208 w 30"/>
                  <a:gd name="T5" fmla="*/ 4440867 h 20"/>
                  <a:gd name="T6" fmla="*/ 2987813 w 30"/>
                  <a:gd name="T7" fmla="*/ 359764 h 20"/>
                  <a:gd name="T8" fmla="*/ 1385550 w 30"/>
                  <a:gd name="T9" fmla="*/ 1539094 h 20"/>
                  <a:gd name="T10" fmla="*/ 0 w 30"/>
                  <a:gd name="T11" fmla="*/ 3839945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0">
                    <a:moveTo>
                      <a:pt x="10" y="13"/>
                    </a:moveTo>
                    <a:cubicBezTo>
                      <a:pt x="13" y="16"/>
                      <a:pt x="16" y="19"/>
                      <a:pt x="20" y="20"/>
                    </a:cubicBezTo>
                    <a:cubicBezTo>
                      <a:pt x="24" y="20"/>
                      <a:pt x="28" y="18"/>
                      <a:pt x="30" y="14"/>
                    </a:cubicBezTo>
                    <a:cubicBezTo>
                      <a:pt x="20" y="16"/>
                      <a:pt x="14" y="11"/>
                      <a:pt x="20" y="1"/>
                    </a:cubicBezTo>
                    <a:cubicBezTo>
                      <a:pt x="16" y="0"/>
                      <a:pt x="11" y="3"/>
                      <a:pt x="9" y="5"/>
                    </a:cubicBezTo>
                    <a:cubicBezTo>
                      <a:pt x="6" y="7"/>
                      <a:pt x="2" y="9"/>
                      <a:pt x="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 name="Freeform 267">
                <a:extLst>
                  <a:ext uri="{FF2B5EF4-FFF2-40B4-BE49-F238E27FC236}">
                    <a16:creationId xmlns:a16="http://schemas.microsoft.com/office/drawing/2014/main" id="{04871662-C8EB-4661-B2B6-AD5F1333CCA0}"/>
                  </a:ext>
                </a:extLst>
              </p:cNvPr>
              <p:cNvSpPr>
                <a:spLocks/>
              </p:cNvSpPr>
              <p:nvPr/>
            </p:nvSpPr>
            <p:spPr bwMode="auto">
              <a:xfrm>
                <a:off x="452" y="107"/>
                <a:ext cx="41" cy="117"/>
              </a:xfrm>
              <a:custGeom>
                <a:avLst/>
                <a:gdLst>
                  <a:gd name="T0" fmla="*/ 256773 w 16"/>
                  <a:gd name="T1" fmla="*/ 0 h 44"/>
                  <a:gd name="T2" fmla="*/ 1844275 w 16"/>
                  <a:gd name="T3" fmla="*/ 3993859 h 44"/>
                  <a:gd name="T4" fmla="*/ 2881693 w 16"/>
                  <a:gd name="T5" fmla="*/ 8608613 h 44"/>
                  <a:gd name="T6" fmla="*/ 3040009 w 16"/>
                  <a:gd name="T7" fmla="*/ 13027487 h 44"/>
                  <a:gd name="T8" fmla="*/ 657981 w 16"/>
                  <a:gd name="T9" fmla="*/ 14615342 h 44"/>
                  <a:gd name="T10" fmla="*/ 1844275 w 16"/>
                  <a:gd name="T11" fmla="*/ 8268135 h 44"/>
                  <a:gd name="T12" fmla="*/ 1039048 w 16"/>
                  <a:gd name="T13" fmla="*/ 3993859 h 44"/>
                  <a:gd name="T14" fmla="*/ 0 w 16"/>
                  <a:gd name="T15" fmla="*/ 0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44">
                    <a:moveTo>
                      <a:pt x="1" y="0"/>
                    </a:moveTo>
                    <a:cubicBezTo>
                      <a:pt x="3" y="4"/>
                      <a:pt x="7" y="8"/>
                      <a:pt x="9" y="12"/>
                    </a:cubicBezTo>
                    <a:cubicBezTo>
                      <a:pt x="11" y="17"/>
                      <a:pt x="13" y="22"/>
                      <a:pt x="14" y="26"/>
                    </a:cubicBezTo>
                    <a:cubicBezTo>
                      <a:pt x="15" y="30"/>
                      <a:pt x="16" y="36"/>
                      <a:pt x="15" y="39"/>
                    </a:cubicBezTo>
                    <a:cubicBezTo>
                      <a:pt x="13" y="43"/>
                      <a:pt x="7" y="43"/>
                      <a:pt x="3" y="44"/>
                    </a:cubicBezTo>
                    <a:cubicBezTo>
                      <a:pt x="12" y="40"/>
                      <a:pt x="13" y="32"/>
                      <a:pt x="9" y="25"/>
                    </a:cubicBezTo>
                    <a:cubicBezTo>
                      <a:pt x="7" y="21"/>
                      <a:pt x="7" y="16"/>
                      <a:pt x="5" y="12"/>
                    </a:cubicBezTo>
                    <a:cubicBezTo>
                      <a:pt x="3" y="8"/>
                      <a:pt x="1"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 name="Freeform 268">
                <a:extLst>
                  <a:ext uri="{FF2B5EF4-FFF2-40B4-BE49-F238E27FC236}">
                    <a16:creationId xmlns:a16="http://schemas.microsoft.com/office/drawing/2014/main" id="{296545B1-ACE4-4927-940F-F5D24CDC935A}"/>
                  </a:ext>
                </a:extLst>
              </p:cNvPr>
              <p:cNvSpPr>
                <a:spLocks/>
              </p:cNvSpPr>
              <p:nvPr/>
            </p:nvSpPr>
            <p:spPr bwMode="auto">
              <a:xfrm>
                <a:off x="0" y="3"/>
                <a:ext cx="510" cy="464"/>
              </a:xfrm>
              <a:custGeom>
                <a:avLst/>
                <a:gdLst>
                  <a:gd name="T0" fmla="*/ 27305988 w 204"/>
                  <a:gd name="T1" fmla="*/ 12020851 h 174"/>
                  <a:gd name="T2" fmla="*/ 29805470 w 204"/>
                  <a:gd name="T3" fmla="*/ 27547784 h 174"/>
                  <a:gd name="T4" fmla="*/ 27611145 w 204"/>
                  <a:gd name="T5" fmla="*/ 31041251 h 174"/>
                  <a:gd name="T6" fmla="*/ 27305988 w 204"/>
                  <a:gd name="T7" fmla="*/ 36604835 h 174"/>
                  <a:gd name="T8" fmla="*/ 25227863 w 204"/>
                  <a:gd name="T9" fmla="*/ 45529315 h 174"/>
                  <a:gd name="T10" fmla="*/ 21934895 w 204"/>
                  <a:gd name="T11" fmla="*/ 54170360 h 174"/>
                  <a:gd name="T12" fmla="*/ 17483720 w 204"/>
                  <a:gd name="T13" fmla="*/ 51060488 h 174"/>
                  <a:gd name="T14" fmla="*/ 13115238 w 204"/>
                  <a:gd name="T15" fmla="*/ 58567736 h 174"/>
                  <a:gd name="T16" fmla="*/ 9251770 w 204"/>
                  <a:gd name="T17" fmla="*/ 53154795 h 174"/>
                  <a:gd name="T18" fmla="*/ 4483208 w 204"/>
                  <a:gd name="T19" fmla="*/ 51354739 h 174"/>
                  <a:gd name="T20" fmla="*/ 3292970 w 204"/>
                  <a:gd name="T21" fmla="*/ 42039069 h 174"/>
                  <a:gd name="T22" fmla="*/ 1385550 w 204"/>
                  <a:gd name="T23" fmla="*/ 32730624 h 174"/>
                  <a:gd name="T24" fmla="*/ 4055988 w 204"/>
                  <a:gd name="T25" fmla="*/ 10711893 h 174"/>
                  <a:gd name="T26" fmla="*/ 8659688 w 204"/>
                  <a:gd name="T27" fmla="*/ 6198251 h 174"/>
                  <a:gd name="T28" fmla="*/ 13305675 w 204"/>
                  <a:gd name="T29" fmla="*/ 2475144 h 174"/>
                  <a:gd name="T30" fmla="*/ 15813020 w 204"/>
                  <a:gd name="T31" fmla="*/ 4507819 h 174"/>
                  <a:gd name="T32" fmla="*/ 18483408 w 204"/>
                  <a:gd name="T33" fmla="*/ 1690432 h 174"/>
                  <a:gd name="T34" fmla="*/ 23556645 w 204"/>
                  <a:gd name="T35" fmla="*/ 4124160 h 174"/>
                  <a:gd name="T36" fmla="*/ 27305988 w 204"/>
                  <a:gd name="T37" fmla="*/ 12020851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4" h="174">
                    <a:moveTo>
                      <a:pt x="183" y="35"/>
                    </a:moveTo>
                    <a:cubicBezTo>
                      <a:pt x="190" y="44"/>
                      <a:pt x="204" y="69"/>
                      <a:pt x="200" y="80"/>
                    </a:cubicBezTo>
                    <a:cubicBezTo>
                      <a:pt x="197" y="88"/>
                      <a:pt x="190" y="85"/>
                      <a:pt x="185" y="90"/>
                    </a:cubicBezTo>
                    <a:cubicBezTo>
                      <a:pt x="178" y="98"/>
                      <a:pt x="183" y="97"/>
                      <a:pt x="183" y="106"/>
                    </a:cubicBezTo>
                    <a:cubicBezTo>
                      <a:pt x="182" y="118"/>
                      <a:pt x="175" y="122"/>
                      <a:pt x="169" y="132"/>
                    </a:cubicBezTo>
                    <a:cubicBezTo>
                      <a:pt x="162" y="143"/>
                      <a:pt x="165" y="156"/>
                      <a:pt x="147" y="157"/>
                    </a:cubicBezTo>
                    <a:cubicBezTo>
                      <a:pt x="133" y="157"/>
                      <a:pt x="131" y="144"/>
                      <a:pt x="117" y="148"/>
                    </a:cubicBezTo>
                    <a:cubicBezTo>
                      <a:pt x="104" y="151"/>
                      <a:pt x="101" y="167"/>
                      <a:pt x="88" y="170"/>
                    </a:cubicBezTo>
                    <a:cubicBezTo>
                      <a:pt x="72" y="174"/>
                      <a:pt x="72" y="162"/>
                      <a:pt x="62" y="154"/>
                    </a:cubicBezTo>
                    <a:cubicBezTo>
                      <a:pt x="51" y="144"/>
                      <a:pt x="40" y="153"/>
                      <a:pt x="30" y="149"/>
                    </a:cubicBezTo>
                    <a:cubicBezTo>
                      <a:pt x="19" y="144"/>
                      <a:pt x="22" y="131"/>
                      <a:pt x="22" y="122"/>
                    </a:cubicBezTo>
                    <a:cubicBezTo>
                      <a:pt x="21" y="110"/>
                      <a:pt x="15" y="107"/>
                      <a:pt x="9" y="95"/>
                    </a:cubicBezTo>
                    <a:cubicBezTo>
                      <a:pt x="0" y="76"/>
                      <a:pt x="9" y="44"/>
                      <a:pt x="27" y="31"/>
                    </a:cubicBezTo>
                    <a:cubicBezTo>
                      <a:pt x="36" y="24"/>
                      <a:pt x="49" y="24"/>
                      <a:pt x="58" y="18"/>
                    </a:cubicBezTo>
                    <a:cubicBezTo>
                      <a:pt x="69" y="12"/>
                      <a:pt x="75" y="4"/>
                      <a:pt x="89" y="7"/>
                    </a:cubicBezTo>
                    <a:cubicBezTo>
                      <a:pt x="96" y="9"/>
                      <a:pt x="97" y="14"/>
                      <a:pt x="106" y="13"/>
                    </a:cubicBezTo>
                    <a:cubicBezTo>
                      <a:pt x="112" y="13"/>
                      <a:pt x="118" y="7"/>
                      <a:pt x="124" y="5"/>
                    </a:cubicBezTo>
                    <a:cubicBezTo>
                      <a:pt x="138" y="0"/>
                      <a:pt x="147" y="2"/>
                      <a:pt x="158" y="12"/>
                    </a:cubicBezTo>
                    <a:cubicBezTo>
                      <a:pt x="166" y="19"/>
                      <a:pt x="176" y="27"/>
                      <a:pt x="183" y="35"/>
                    </a:cubicBezTo>
                    <a:close/>
                  </a:path>
                </a:pathLst>
              </a:custGeom>
              <a:grpFill/>
              <a:ln w="7938" cap="rnd">
                <a:solidFill>
                  <a:srgbClr val="333333"/>
                </a:solidFill>
                <a:prstDash val="solid"/>
                <a:round/>
                <a:headEnd/>
                <a:tailEnd/>
              </a:ln>
            </p:spPr>
            <p:txBody>
              <a:bodyPr/>
              <a:lstStyle/>
              <a:p>
                <a:endParaRPr lang="cs-CZ"/>
              </a:p>
            </p:txBody>
          </p:sp>
          <p:sp>
            <p:nvSpPr>
              <p:cNvPr id="146" name="Freeform 269">
                <a:extLst>
                  <a:ext uri="{FF2B5EF4-FFF2-40B4-BE49-F238E27FC236}">
                    <a16:creationId xmlns:a16="http://schemas.microsoft.com/office/drawing/2014/main" id="{8782C9E5-DC66-430F-B029-A82DD0D8E92D}"/>
                  </a:ext>
                </a:extLst>
              </p:cNvPr>
              <p:cNvSpPr>
                <a:spLocks/>
              </p:cNvSpPr>
              <p:nvPr/>
            </p:nvSpPr>
            <p:spPr bwMode="auto">
              <a:xfrm>
                <a:off x="277" y="341"/>
                <a:ext cx="90" cy="64"/>
              </a:xfrm>
              <a:custGeom>
                <a:avLst/>
                <a:gdLst>
                  <a:gd name="T0" fmla="*/ 0 w 36"/>
                  <a:gd name="T1" fmla="*/ 8292579 h 24"/>
                  <a:gd name="T2" fmla="*/ 5371095 w 36"/>
                  <a:gd name="T3" fmla="*/ 0 h 24"/>
                  <a:gd name="T4" fmla="*/ 0 60000 65536"/>
                  <a:gd name="T5" fmla="*/ 0 60000 65536"/>
                </a:gdLst>
                <a:ahLst/>
                <a:cxnLst>
                  <a:cxn ang="T4">
                    <a:pos x="T0" y="T1"/>
                  </a:cxn>
                  <a:cxn ang="T5">
                    <a:pos x="T2" y="T3"/>
                  </a:cxn>
                </a:cxnLst>
                <a:rect l="0" t="0" r="r" b="b"/>
                <a:pathLst>
                  <a:path w="36" h="24">
                    <a:moveTo>
                      <a:pt x="0" y="24"/>
                    </a:moveTo>
                    <a:cubicBezTo>
                      <a:pt x="16" y="12"/>
                      <a:pt x="20" y="4"/>
                      <a:pt x="36" y="0"/>
                    </a:cubicBezTo>
                  </a:path>
                </a:pathLst>
              </a:custGeom>
              <a:grpFill/>
              <a:ln w="7938" cap="rnd">
                <a:solidFill>
                  <a:srgbClr val="333333"/>
                </a:solidFill>
                <a:prstDash val="solid"/>
                <a:round/>
                <a:headEnd/>
                <a:tailEnd/>
              </a:ln>
            </p:spPr>
            <p:txBody>
              <a:bodyPr/>
              <a:lstStyle/>
              <a:p>
                <a:endParaRPr lang="cs-CZ"/>
              </a:p>
            </p:txBody>
          </p:sp>
          <p:sp>
            <p:nvSpPr>
              <p:cNvPr id="147" name="Freeform 271">
                <a:extLst>
                  <a:ext uri="{FF2B5EF4-FFF2-40B4-BE49-F238E27FC236}">
                    <a16:creationId xmlns:a16="http://schemas.microsoft.com/office/drawing/2014/main" id="{659E955D-E8E9-43D1-97DB-CB9E5E569AC5}"/>
                  </a:ext>
                </a:extLst>
              </p:cNvPr>
              <p:cNvSpPr>
                <a:spLocks/>
              </p:cNvSpPr>
              <p:nvPr/>
            </p:nvSpPr>
            <p:spPr bwMode="auto">
              <a:xfrm>
                <a:off x="140" y="147"/>
                <a:ext cx="105" cy="170"/>
              </a:xfrm>
              <a:custGeom>
                <a:avLst/>
                <a:gdLst>
                  <a:gd name="T0" fmla="*/ 6276375 w 42"/>
                  <a:gd name="T1" fmla="*/ 0 h 64"/>
                  <a:gd name="T2" fmla="*/ 2861333 w 42"/>
                  <a:gd name="T3" fmla="*/ 3588328 h 64"/>
                  <a:gd name="T4" fmla="*/ 2575708 w 42"/>
                  <a:gd name="T5" fmla="*/ 6557089 h 64"/>
                  <a:gd name="T6" fmla="*/ 1507625 w 42"/>
                  <a:gd name="T7" fmla="*/ 9531496 h 64"/>
                  <a:gd name="T8" fmla="*/ 1080395 w 42"/>
                  <a:gd name="T9" fmla="*/ 16681136 h 64"/>
                  <a:gd name="T10" fmla="*/ 4483208 w 42"/>
                  <a:gd name="T11" fmla="*/ 20998320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64">
                    <a:moveTo>
                      <a:pt x="42" y="0"/>
                    </a:moveTo>
                    <a:cubicBezTo>
                      <a:pt x="36" y="0"/>
                      <a:pt x="23" y="6"/>
                      <a:pt x="19" y="11"/>
                    </a:cubicBezTo>
                    <a:cubicBezTo>
                      <a:pt x="17" y="14"/>
                      <a:pt x="18" y="17"/>
                      <a:pt x="17" y="20"/>
                    </a:cubicBezTo>
                    <a:cubicBezTo>
                      <a:pt x="15" y="24"/>
                      <a:pt x="12" y="26"/>
                      <a:pt x="10" y="29"/>
                    </a:cubicBezTo>
                    <a:cubicBezTo>
                      <a:pt x="6" y="36"/>
                      <a:pt x="0" y="44"/>
                      <a:pt x="7" y="51"/>
                    </a:cubicBezTo>
                    <a:cubicBezTo>
                      <a:pt x="14" y="58"/>
                      <a:pt x="30" y="52"/>
                      <a:pt x="30" y="64"/>
                    </a:cubicBezTo>
                  </a:path>
                </a:pathLst>
              </a:custGeom>
              <a:grpFill/>
              <a:ln w="7938" cap="rnd">
                <a:solidFill>
                  <a:srgbClr val="333333"/>
                </a:solidFill>
                <a:prstDash val="solid"/>
                <a:round/>
                <a:headEnd/>
                <a:tailEnd/>
              </a:ln>
            </p:spPr>
            <p:txBody>
              <a:bodyPr/>
              <a:lstStyle/>
              <a:p>
                <a:endParaRPr lang="cs-CZ"/>
              </a:p>
            </p:txBody>
          </p:sp>
          <p:sp>
            <p:nvSpPr>
              <p:cNvPr id="148" name="Freeform 272">
                <a:extLst>
                  <a:ext uri="{FF2B5EF4-FFF2-40B4-BE49-F238E27FC236}">
                    <a16:creationId xmlns:a16="http://schemas.microsoft.com/office/drawing/2014/main" id="{ACAD9D5A-A383-4F8D-9AB8-8FFD5F45FF83}"/>
                  </a:ext>
                </a:extLst>
              </p:cNvPr>
              <p:cNvSpPr>
                <a:spLocks/>
              </p:cNvSpPr>
              <p:nvPr/>
            </p:nvSpPr>
            <p:spPr bwMode="auto">
              <a:xfrm>
                <a:off x="317" y="99"/>
                <a:ext cx="105" cy="77"/>
              </a:xfrm>
              <a:custGeom>
                <a:avLst/>
                <a:gdLst>
                  <a:gd name="T0" fmla="*/ 4768875 w 42"/>
                  <a:gd name="T1" fmla="*/ 9438487 h 29"/>
                  <a:gd name="T2" fmla="*/ 3178720 w 42"/>
                  <a:gd name="T3" fmla="*/ 1338804 h 29"/>
                  <a:gd name="T4" fmla="*/ 0 w 42"/>
                  <a:gd name="T5" fmla="*/ 610350 h 29"/>
                  <a:gd name="T6" fmla="*/ 0 60000 65536"/>
                  <a:gd name="T7" fmla="*/ 0 60000 65536"/>
                  <a:gd name="T8" fmla="*/ 0 60000 65536"/>
                </a:gdLst>
                <a:ahLst/>
                <a:cxnLst>
                  <a:cxn ang="T6">
                    <a:pos x="T0" y="T1"/>
                  </a:cxn>
                  <a:cxn ang="T7">
                    <a:pos x="T2" y="T3"/>
                  </a:cxn>
                  <a:cxn ang="T8">
                    <a:pos x="T4" y="T5"/>
                  </a:cxn>
                </a:cxnLst>
                <a:rect l="0" t="0" r="r" b="b"/>
                <a:pathLst>
                  <a:path w="42" h="29">
                    <a:moveTo>
                      <a:pt x="32" y="29"/>
                    </a:moveTo>
                    <a:cubicBezTo>
                      <a:pt x="42" y="22"/>
                      <a:pt x="28" y="8"/>
                      <a:pt x="21" y="4"/>
                    </a:cubicBezTo>
                    <a:cubicBezTo>
                      <a:pt x="13" y="0"/>
                      <a:pt x="7" y="4"/>
                      <a:pt x="0" y="2"/>
                    </a:cubicBezTo>
                  </a:path>
                </a:pathLst>
              </a:custGeom>
              <a:grpFill/>
              <a:ln w="7938" cap="rnd">
                <a:solidFill>
                  <a:srgbClr val="333333"/>
                </a:solidFill>
                <a:prstDash val="solid"/>
                <a:round/>
                <a:headEnd/>
                <a:tailEnd/>
              </a:ln>
            </p:spPr>
            <p:txBody>
              <a:bodyPr/>
              <a:lstStyle/>
              <a:p>
                <a:endParaRPr lang="cs-CZ"/>
              </a:p>
            </p:txBody>
          </p:sp>
        </p:grpSp>
        <p:grpSp>
          <p:nvGrpSpPr>
            <p:cNvPr id="43" name="Group 93">
              <a:extLst>
                <a:ext uri="{FF2B5EF4-FFF2-40B4-BE49-F238E27FC236}">
                  <a16:creationId xmlns:a16="http://schemas.microsoft.com/office/drawing/2014/main" id="{B74D2EA4-67CC-4FAC-B297-30E21D629FDB}"/>
                </a:ext>
              </a:extLst>
            </p:cNvPr>
            <p:cNvGrpSpPr>
              <a:grpSpLocks/>
            </p:cNvGrpSpPr>
            <p:nvPr/>
          </p:nvGrpSpPr>
          <p:grpSpPr bwMode="auto">
            <a:xfrm rot="16556935" flipV="1">
              <a:off x="1100837" y="1144735"/>
              <a:ext cx="1131447" cy="2420188"/>
              <a:chOff x="0" y="0"/>
              <a:chExt cx="701" cy="781"/>
            </a:xfrm>
          </p:grpSpPr>
          <p:sp>
            <p:nvSpPr>
              <p:cNvPr id="121" name="Freeform 94">
                <a:extLst>
                  <a:ext uri="{FF2B5EF4-FFF2-40B4-BE49-F238E27FC236}">
                    <a16:creationId xmlns:a16="http://schemas.microsoft.com/office/drawing/2014/main" id="{D8EDF6EC-80D9-418C-BCE3-508976EAD699}"/>
                  </a:ext>
                </a:extLst>
              </p:cNvPr>
              <p:cNvSpPr>
                <a:spLocks/>
              </p:cNvSpPr>
              <p:nvPr/>
            </p:nvSpPr>
            <p:spPr bwMode="auto">
              <a:xfrm>
                <a:off x="2" y="0"/>
                <a:ext cx="699" cy="781"/>
              </a:xfrm>
              <a:custGeom>
                <a:avLst/>
                <a:gdLst>
                  <a:gd name="T0" fmla="*/ 151398 w 385"/>
                  <a:gd name="T1" fmla="*/ 157998 h 404"/>
                  <a:gd name="T2" fmla="*/ 139834 w 385"/>
                  <a:gd name="T3" fmla="*/ 309982 h 404"/>
                  <a:gd name="T4" fmla="*/ 146387 w 385"/>
                  <a:gd name="T5" fmla="*/ 548299 h 404"/>
                  <a:gd name="T6" fmla="*/ 63070 w 385"/>
                  <a:gd name="T7" fmla="*/ 683698 h 404"/>
                  <a:gd name="T8" fmla="*/ 23365 w 385"/>
                  <a:gd name="T9" fmla="*/ 1038865 h 404"/>
                  <a:gd name="T10" fmla="*/ 56305 w 385"/>
                  <a:gd name="T11" fmla="*/ 1270034 h 404"/>
                  <a:gd name="T12" fmla="*/ 63070 w 385"/>
                  <a:gd name="T13" fmla="*/ 1365391 h 404"/>
                  <a:gd name="T14" fmla="*/ 19133 w 385"/>
                  <a:gd name="T15" fmla="*/ 1474062 h 404"/>
                  <a:gd name="T16" fmla="*/ 5182 w 385"/>
                  <a:gd name="T17" fmla="*/ 1579576 h 404"/>
                  <a:gd name="T18" fmla="*/ 28470 w 385"/>
                  <a:gd name="T19" fmla="*/ 1532761 h 404"/>
                  <a:gd name="T20" fmla="*/ 79722 w 385"/>
                  <a:gd name="T21" fmla="*/ 1448307 h 404"/>
                  <a:gd name="T22" fmla="*/ 119375 w 385"/>
                  <a:gd name="T23" fmla="*/ 1463153 h 404"/>
                  <a:gd name="T24" fmla="*/ 156916 w 385"/>
                  <a:gd name="T25" fmla="*/ 1591266 h 404"/>
                  <a:gd name="T26" fmla="*/ 156916 w 385"/>
                  <a:gd name="T27" fmla="*/ 1653124 h 404"/>
                  <a:gd name="T28" fmla="*/ 120718 w 385"/>
                  <a:gd name="T29" fmla="*/ 1686631 h 404"/>
                  <a:gd name="T30" fmla="*/ 94552 w 385"/>
                  <a:gd name="T31" fmla="*/ 1748918 h 404"/>
                  <a:gd name="T32" fmla="*/ 43910 w 385"/>
                  <a:gd name="T33" fmla="*/ 1827296 h 404"/>
                  <a:gd name="T34" fmla="*/ 97749 w 385"/>
                  <a:gd name="T35" fmla="*/ 1801346 h 404"/>
                  <a:gd name="T36" fmla="*/ 163152 w 385"/>
                  <a:gd name="T37" fmla="*/ 1742846 h 404"/>
                  <a:gd name="T38" fmla="*/ 207901 w 385"/>
                  <a:gd name="T39" fmla="*/ 1727829 h 404"/>
                  <a:gd name="T40" fmla="*/ 314405 w 385"/>
                  <a:gd name="T41" fmla="*/ 1979657 h 404"/>
                  <a:gd name="T42" fmla="*/ 368280 w 385"/>
                  <a:gd name="T43" fmla="*/ 2055147 h 404"/>
                  <a:gd name="T44" fmla="*/ 460941 w 385"/>
                  <a:gd name="T45" fmla="*/ 2110927 h 404"/>
                  <a:gd name="T46" fmla="*/ 551696 w 385"/>
                  <a:gd name="T47" fmla="*/ 2049069 h 404"/>
                  <a:gd name="T48" fmla="*/ 642893 w 385"/>
                  <a:gd name="T49" fmla="*/ 2016291 h 404"/>
                  <a:gd name="T50" fmla="*/ 710665 w 385"/>
                  <a:gd name="T51" fmla="*/ 1958568 h 404"/>
                  <a:gd name="T52" fmla="*/ 745361 w 385"/>
                  <a:gd name="T53" fmla="*/ 2016291 h 404"/>
                  <a:gd name="T54" fmla="*/ 771128 w 385"/>
                  <a:gd name="T55" fmla="*/ 2076232 h 404"/>
                  <a:gd name="T56" fmla="*/ 754541 w 385"/>
                  <a:gd name="T57" fmla="*/ 1952869 h 404"/>
                  <a:gd name="T58" fmla="*/ 754541 w 385"/>
                  <a:gd name="T59" fmla="*/ 1849895 h 404"/>
                  <a:gd name="T60" fmla="*/ 783007 w 385"/>
                  <a:gd name="T61" fmla="*/ 1771517 h 404"/>
                  <a:gd name="T62" fmla="*/ 805578 w 385"/>
                  <a:gd name="T63" fmla="*/ 1754532 h 404"/>
                  <a:gd name="T64" fmla="*/ 817768 w 385"/>
                  <a:gd name="T65" fmla="*/ 1868442 h 404"/>
                  <a:gd name="T66" fmla="*/ 822376 w 385"/>
                  <a:gd name="T67" fmla="*/ 1771517 h 404"/>
                  <a:gd name="T68" fmla="*/ 808416 w 385"/>
                  <a:gd name="T69" fmla="*/ 1664033 h 404"/>
                  <a:gd name="T70" fmla="*/ 859447 w 385"/>
                  <a:gd name="T71" fmla="*/ 1331891 h 404"/>
                  <a:gd name="T72" fmla="*/ 862090 w 385"/>
                  <a:gd name="T73" fmla="*/ 800540 h 404"/>
                  <a:gd name="T74" fmla="*/ 722474 w 385"/>
                  <a:gd name="T75" fmla="*/ 315625 h 404"/>
                  <a:gd name="T76" fmla="*/ 731176 w 385"/>
                  <a:gd name="T77" fmla="*/ 231172 h 404"/>
                  <a:gd name="T78" fmla="*/ 742500 w 385"/>
                  <a:gd name="T79" fmla="*/ 157998 h 404"/>
                  <a:gd name="T80" fmla="*/ 722474 w 385"/>
                  <a:gd name="T81" fmla="*/ 190404 h 404"/>
                  <a:gd name="T82" fmla="*/ 668643 w 385"/>
                  <a:gd name="T83" fmla="*/ 264672 h 404"/>
                  <a:gd name="T84" fmla="*/ 605565 w 385"/>
                  <a:gd name="T85" fmla="*/ 215722 h 404"/>
                  <a:gd name="T86" fmla="*/ 608426 w 385"/>
                  <a:gd name="T87" fmla="*/ 136911 h 404"/>
                  <a:gd name="T88" fmla="*/ 600341 w 385"/>
                  <a:gd name="T89" fmla="*/ 90503 h 404"/>
                  <a:gd name="T90" fmla="*/ 573683 w 385"/>
                  <a:gd name="T91" fmla="*/ 157998 h 404"/>
                  <a:gd name="T92" fmla="*/ 537805 w 385"/>
                  <a:gd name="T93" fmla="*/ 168907 h 404"/>
                  <a:gd name="T94" fmla="*/ 411838 w 385"/>
                  <a:gd name="T95" fmla="*/ 142179 h 404"/>
                  <a:gd name="T96" fmla="*/ 333537 w 385"/>
                  <a:gd name="T97" fmla="*/ 196043 h 404"/>
                  <a:gd name="T98" fmla="*/ 293889 w 385"/>
                  <a:gd name="T99" fmla="*/ 16552 h 404"/>
                  <a:gd name="T100" fmla="*/ 305051 w 385"/>
                  <a:gd name="T101" fmla="*/ 116452 h 404"/>
                  <a:gd name="T102" fmla="*/ 284894 w 385"/>
                  <a:gd name="T103" fmla="*/ 225121 h 404"/>
                  <a:gd name="T104" fmla="*/ 185600 w 385"/>
                  <a:gd name="T105" fmla="*/ 326526 h 404"/>
                  <a:gd name="T106" fmla="*/ 157489 w 385"/>
                  <a:gd name="T107" fmla="*/ 225121 h 404"/>
                  <a:gd name="T108" fmla="*/ 151398 w 385"/>
                  <a:gd name="T109" fmla="*/ 157998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5" h="404">
                    <a:moveTo>
                      <a:pt x="65" y="30"/>
                    </a:moveTo>
                    <a:cubicBezTo>
                      <a:pt x="59" y="34"/>
                      <a:pt x="58" y="46"/>
                      <a:pt x="60" y="59"/>
                    </a:cubicBezTo>
                    <a:cubicBezTo>
                      <a:pt x="61" y="72"/>
                      <a:pt x="69" y="93"/>
                      <a:pt x="63" y="104"/>
                    </a:cubicBezTo>
                    <a:cubicBezTo>
                      <a:pt x="58" y="114"/>
                      <a:pt x="41" y="122"/>
                      <a:pt x="27" y="130"/>
                    </a:cubicBezTo>
                    <a:cubicBezTo>
                      <a:pt x="12" y="138"/>
                      <a:pt x="10" y="181"/>
                      <a:pt x="10" y="197"/>
                    </a:cubicBezTo>
                    <a:cubicBezTo>
                      <a:pt x="10" y="212"/>
                      <a:pt x="8" y="219"/>
                      <a:pt x="24" y="241"/>
                    </a:cubicBezTo>
                    <a:cubicBezTo>
                      <a:pt x="29" y="247"/>
                      <a:pt x="33" y="255"/>
                      <a:pt x="27" y="259"/>
                    </a:cubicBezTo>
                    <a:cubicBezTo>
                      <a:pt x="18" y="266"/>
                      <a:pt x="14" y="273"/>
                      <a:pt x="8" y="280"/>
                    </a:cubicBezTo>
                    <a:cubicBezTo>
                      <a:pt x="1" y="288"/>
                      <a:pt x="0" y="293"/>
                      <a:pt x="2" y="300"/>
                    </a:cubicBezTo>
                    <a:cubicBezTo>
                      <a:pt x="4" y="307"/>
                      <a:pt x="4" y="299"/>
                      <a:pt x="12" y="291"/>
                    </a:cubicBezTo>
                    <a:cubicBezTo>
                      <a:pt x="20" y="283"/>
                      <a:pt x="23" y="279"/>
                      <a:pt x="34" y="275"/>
                    </a:cubicBezTo>
                    <a:cubicBezTo>
                      <a:pt x="46" y="271"/>
                      <a:pt x="45" y="268"/>
                      <a:pt x="51" y="278"/>
                    </a:cubicBezTo>
                    <a:cubicBezTo>
                      <a:pt x="58" y="288"/>
                      <a:pt x="61" y="295"/>
                      <a:pt x="67" y="302"/>
                    </a:cubicBezTo>
                    <a:cubicBezTo>
                      <a:pt x="73" y="310"/>
                      <a:pt x="74" y="312"/>
                      <a:pt x="67" y="314"/>
                    </a:cubicBezTo>
                    <a:cubicBezTo>
                      <a:pt x="60" y="316"/>
                      <a:pt x="54" y="312"/>
                      <a:pt x="52" y="320"/>
                    </a:cubicBezTo>
                    <a:cubicBezTo>
                      <a:pt x="49" y="328"/>
                      <a:pt x="56" y="327"/>
                      <a:pt x="41" y="332"/>
                    </a:cubicBezTo>
                    <a:cubicBezTo>
                      <a:pt x="26" y="337"/>
                      <a:pt x="18" y="342"/>
                      <a:pt x="19" y="347"/>
                    </a:cubicBezTo>
                    <a:cubicBezTo>
                      <a:pt x="20" y="353"/>
                      <a:pt x="31" y="344"/>
                      <a:pt x="42" y="342"/>
                    </a:cubicBezTo>
                    <a:cubicBezTo>
                      <a:pt x="53" y="339"/>
                      <a:pt x="66" y="340"/>
                      <a:pt x="70" y="331"/>
                    </a:cubicBezTo>
                    <a:cubicBezTo>
                      <a:pt x="74" y="323"/>
                      <a:pt x="80" y="317"/>
                      <a:pt x="89" y="328"/>
                    </a:cubicBezTo>
                    <a:cubicBezTo>
                      <a:pt x="98" y="338"/>
                      <a:pt x="112" y="378"/>
                      <a:pt x="135" y="376"/>
                    </a:cubicBezTo>
                    <a:cubicBezTo>
                      <a:pt x="144" y="377"/>
                      <a:pt x="148" y="382"/>
                      <a:pt x="158" y="390"/>
                    </a:cubicBezTo>
                    <a:cubicBezTo>
                      <a:pt x="168" y="397"/>
                      <a:pt x="181" y="404"/>
                      <a:pt x="198" y="401"/>
                    </a:cubicBezTo>
                    <a:cubicBezTo>
                      <a:pt x="215" y="398"/>
                      <a:pt x="226" y="395"/>
                      <a:pt x="237" y="389"/>
                    </a:cubicBezTo>
                    <a:cubicBezTo>
                      <a:pt x="249" y="383"/>
                      <a:pt x="256" y="386"/>
                      <a:pt x="276" y="383"/>
                    </a:cubicBezTo>
                    <a:cubicBezTo>
                      <a:pt x="295" y="381"/>
                      <a:pt x="300" y="381"/>
                      <a:pt x="305" y="372"/>
                    </a:cubicBezTo>
                    <a:cubicBezTo>
                      <a:pt x="310" y="363"/>
                      <a:pt x="315" y="374"/>
                      <a:pt x="320" y="383"/>
                    </a:cubicBezTo>
                    <a:cubicBezTo>
                      <a:pt x="324" y="393"/>
                      <a:pt x="327" y="399"/>
                      <a:pt x="331" y="394"/>
                    </a:cubicBezTo>
                    <a:cubicBezTo>
                      <a:pt x="334" y="389"/>
                      <a:pt x="324" y="378"/>
                      <a:pt x="324" y="371"/>
                    </a:cubicBezTo>
                    <a:cubicBezTo>
                      <a:pt x="324" y="364"/>
                      <a:pt x="320" y="355"/>
                      <a:pt x="324" y="351"/>
                    </a:cubicBezTo>
                    <a:cubicBezTo>
                      <a:pt x="329" y="348"/>
                      <a:pt x="331" y="344"/>
                      <a:pt x="336" y="336"/>
                    </a:cubicBezTo>
                    <a:cubicBezTo>
                      <a:pt x="340" y="328"/>
                      <a:pt x="346" y="326"/>
                      <a:pt x="346" y="333"/>
                    </a:cubicBezTo>
                    <a:cubicBezTo>
                      <a:pt x="346" y="341"/>
                      <a:pt x="345" y="359"/>
                      <a:pt x="351" y="355"/>
                    </a:cubicBezTo>
                    <a:cubicBezTo>
                      <a:pt x="358" y="351"/>
                      <a:pt x="356" y="344"/>
                      <a:pt x="353" y="336"/>
                    </a:cubicBezTo>
                    <a:cubicBezTo>
                      <a:pt x="350" y="327"/>
                      <a:pt x="345" y="324"/>
                      <a:pt x="347" y="316"/>
                    </a:cubicBezTo>
                    <a:cubicBezTo>
                      <a:pt x="349" y="307"/>
                      <a:pt x="360" y="288"/>
                      <a:pt x="369" y="253"/>
                    </a:cubicBezTo>
                    <a:cubicBezTo>
                      <a:pt x="378" y="219"/>
                      <a:pt x="385" y="196"/>
                      <a:pt x="370" y="152"/>
                    </a:cubicBezTo>
                    <a:cubicBezTo>
                      <a:pt x="356" y="108"/>
                      <a:pt x="324" y="69"/>
                      <a:pt x="310" y="60"/>
                    </a:cubicBezTo>
                    <a:cubicBezTo>
                      <a:pt x="297" y="51"/>
                      <a:pt x="306" y="47"/>
                      <a:pt x="314" y="44"/>
                    </a:cubicBezTo>
                    <a:cubicBezTo>
                      <a:pt x="321" y="41"/>
                      <a:pt x="322" y="31"/>
                      <a:pt x="319" y="30"/>
                    </a:cubicBezTo>
                    <a:cubicBezTo>
                      <a:pt x="315" y="29"/>
                      <a:pt x="315" y="34"/>
                      <a:pt x="310" y="36"/>
                    </a:cubicBezTo>
                    <a:cubicBezTo>
                      <a:pt x="305" y="38"/>
                      <a:pt x="296" y="50"/>
                      <a:pt x="287" y="50"/>
                    </a:cubicBezTo>
                    <a:cubicBezTo>
                      <a:pt x="278" y="50"/>
                      <a:pt x="269" y="46"/>
                      <a:pt x="260" y="41"/>
                    </a:cubicBezTo>
                    <a:cubicBezTo>
                      <a:pt x="251" y="36"/>
                      <a:pt x="258" y="30"/>
                      <a:pt x="261" y="26"/>
                    </a:cubicBezTo>
                    <a:cubicBezTo>
                      <a:pt x="265" y="21"/>
                      <a:pt x="261" y="16"/>
                      <a:pt x="258" y="17"/>
                    </a:cubicBezTo>
                    <a:cubicBezTo>
                      <a:pt x="254" y="17"/>
                      <a:pt x="251" y="28"/>
                      <a:pt x="246" y="30"/>
                    </a:cubicBezTo>
                    <a:cubicBezTo>
                      <a:pt x="241" y="33"/>
                      <a:pt x="243" y="35"/>
                      <a:pt x="231" y="32"/>
                    </a:cubicBezTo>
                    <a:cubicBezTo>
                      <a:pt x="219" y="29"/>
                      <a:pt x="198" y="22"/>
                      <a:pt x="177" y="27"/>
                    </a:cubicBezTo>
                    <a:cubicBezTo>
                      <a:pt x="156" y="32"/>
                      <a:pt x="147" y="43"/>
                      <a:pt x="143" y="37"/>
                    </a:cubicBezTo>
                    <a:cubicBezTo>
                      <a:pt x="139" y="31"/>
                      <a:pt x="134" y="0"/>
                      <a:pt x="126" y="3"/>
                    </a:cubicBezTo>
                    <a:cubicBezTo>
                      <a:pt x="119" y="5"/>
                      <a:pt x="129" y="13"/>
                      <a:pt x="131" y="22"/>
                    </a:cubicBezTo>
                    <a:cubicBezTo>
                      <a:pt x="132" y="31"/>
                      <a:pt x="137" y="37"/>
                      <a:pt x="122" y="43"/>
                    </a:cubicBezTo>
                    <a:cubicBezTo>
                      <a:pt x="107" y="50"/>
                      <a:pt x="85" y="57"/>
                      <a:pt x="80" y="62"/>
                    </a:cubicBezTo>
                    <a:cubicBezTo>
                      <a:pt x="74" y="67"/>
                      <a:pt x="66" y="52"/>
                      <a:pt x="68" y="43"/>
                    </a:cubicBezTo>
                    <a:cubicBezTo>
                      <a:pt x="70" y="33"/>
                      <a:pt x="68" y="29"/>
                      <a:pt x="65" y="3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2" name="Freeform 95">
                <a:extLst>
                  <a:ext uri="{FF2B5EF4-FFF2-40B4-BE49-F238E27FC236}">
                    <a16:creationId xmlns:a16="http://schemas.microsoft.com/office/drawing/2014/main" id="{9CA244A1-471A-4367-934E-43B7E96B86A3}"/>
                  </a:ext>
                </a:extLst>
              </p:cNvPr>
              <p:cNvSpPr>
                <a:spLocks/>
              </p:cNvSpPr>
              <p:nvPr/>
            </p:nvSpPr>
            <p:spPr bwMode="auto">
              <a:xfrm>
                <a:off x="287" y="101"/>
                <a:ext cx="354" cy="473"/>
              </a:xfrm>
              <a:custGeom>
                <a:avLst/>
                <a:gdLst>
                  <a:gd name="T0" fmla="*/ 11321 w 195"/>
                  <a:gd name="T1" fmla="*/ 190131 h 245"/>
                  <a:gd name="T2" fmla="*/ 76920 w 195"/>
                  <a:gd name="T3" fmla="*/ 522418 h 245"/>
                  <a:gd name="T4" fmla="*/ 188497 w 195"/>
                  <a:gd name="T5" fmla="*/ 501656 h 245"/>
                  <a:gd name="T6" fmla="*/ 202550 w 195"/>
                  <a:gd name="T7" fmla="*/ 616616 h 245"/>
                  <a:gd name="T8" fmla="*/ 142631 w 195"/>
                  <a:gd name="T9" fmla="*/ 984865 h 245"/>
                  <a:gd name="T10" fmla="*/ 334328 w 195"/>
                  <a:gd name="T11" fmla="*/ 1230843 h 245"/>
                  <a:gd name="T12" fmla="*/ 447576 w 195"/>
                  <a:gd name="T13" fmla="*/ 823937 h 245"/>
                  <a:gd name="T14" fmla="*/ 421478 w 195"/>
                  <a:gd name="T15" fmla="*/ 501656 h 245"/>
                  <a:gd name="T16" fmla="*/ 334328 w 195"/>
                  <a:gd name="T17" fmla="*/ 216555 h 245"/>
                  <a:gd name="T18" fmla="*/ 237100 w 195"/>
                  <a:gd name="T19" fmla="*/ 40288 h 245"/>
                  <a:gd name="T20" fmla="*/ 11321 w 195"/>
                  <a:gd name="T21" fmla="*/ 190131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5" h="245">
                    <a:moveTo>
                      <a:pt x="5" y="37"/>
                    </a:moveTo>
                    <a:cubicBezTo>
                      <a:pt x="0" y="54"/>
                      <a:pt x="2" y="93"/>
                      <a:pt x="33" y="101"/>
                    </a:cubicBezTo>
                    <a:cubicBezTo>
                      <a:pt x="63" y="109"/>
                      <a:pt x="70" y="96"/>
                      <a:pt x="81" y="97"/>
                    </a:cubicBezTo>
                    <a:cubicBezTo>
                      <a:pt x="92" y="98"/>
                      <a:pt x="105" y="113"/>
                      <a:pt x="87" y="119"/>
                    </a:cubicBezTo>
                    <a:cubicBezTo>
                      <a:pt x="68" y="125"/>
                      <a:pt x="46" y="147"/>
                      <a:pt x="61" y="190"/>
                    </a:cubicBezTo>
                    <a:cubicBezTo>
                      <a:pt x="77" y="233"/>
                      <a:pt x="121" y="245"/>
                      <a:pt x="144" y="238"/>
                    </a:cubicBezTo>
                    <a:cubicBezTo>
                      <a:pt x="168" y="230"/>
                      <a:pt x="195" y="187"/>
                      <a:pt x="192" y="159"/>
                    </a:cubicBezTo>
                    <a:cubicBezTo>
                      <a:pt x="190" y="132"/>
                      <a:pt x="194" y="123"/>
                      <a:pt x="181" y="97"/>
                    </a:cubicBezTo>
                    <a:cubicBezTo>
                      <a:pt x="168" y="71"/>
                      <a:pt x="162" y="60"/>
                      <a:pt x="144" y="42"/>
                    </a:cubicBezTo>
                    <a:cubicBezTo>
                      <a:pt x="127" y="24"/>
                      <a:pt x="123" y="15"/>
                      <a:pt x="102" y="8"/>
                    </a:cubicBezTo>
                    <a:cubicBezTo>
                      <a:pt x="82" y="2"/>
                      <a:pt x="19" y="0"/>
                      <a:pt x="5" y="37"/>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3" name="Freeform 96">
                <a:extLst>
                  <a:ext uri="{FF2B5EF4-FFF2-40B4-BE49-F238E27FC236}">
                    <a16:creationId xmlns:a16="http://schemas.microsoft.com/office/drawing/2014/main" id="{131B858E-CFC5-4CB8-8D68-38D094DA19CC}"/>
                  </a:ext>
                </a:extLst>
              </p:cNvPr>
              <p:cNvSpPr>
                <a:spLocks/>
              </p:cNvSpPr>
              <p:nvPr/>
            </p:nvSpPr>
            <p:spPr bwMode="auto">
              <a:xfrm>
                <a:off x="216" y="265"/>
                <a:ext cx="463" cy="499"/>
              </a:xfrm>
              <a:custGeom>
                <a:avLst/>
                <a:gdLst>
                  <a:gd name="T0" fmla="*/ 557201 w 255"/>
                  <a:gd name="T1" fmla="*/ 84743 h 258"/>
                  <a:gd name="T2" fmla="*/ 585316 w 255"/>
                  <a:gd name="T3" fmla="*/ 407950 h 258"/>
                  <a:gd name="T4" fmla="*/ 547983 w 255"/>
                  <a:gd name="T5" fmla="*/ 730960 h 258"/>
                  <a:gd name="T6" fmla="*/ 440495 w 255"/>
                  <a:gd name="T7" fmla="*/ 1167623 h 258"/>
                  <a:gd name="T8" fmla="*/ 325976 w 255"/>
                  <a:gd name="T9" fmla="*/ 1255617 h 258"/>
                  <a:gd name="T10" fmla="*/ 193490 w 255"/>
                  <a:gd name="T11" fmla="*/ 1334676 h 258"/>
                  <a:gd name="T12" fmla="*/ 97784 w 255"/>
                  <a:gd name="T13" fmla="*/ 1276670 h 258"/>
                  <a:gd name="T14" fmla="*/ 0 w 255"/>
                  <a:gd name="T15" fmla="*/ 1170575 h 258"/>
                  <a:gd name="T16" fmla="*/ 108313 w 255"/>
                  <a:gd name="T17" fmla="*/ 1170575 h 258"/>
                  <a:gd name="T18" fmla="*/ 214304 w 255"/>
                  <a:gd name="T19" fmla="*/ 1196801 h 258"/>
                  <a:gd name="T20" fmla="*/ 345040 w 255"/>
                  <a:gd name="T21" fmla="*/ 1090686 h 258"/>
                  <a:gd name="T22" fmla="*/ 373340 w 255"/>
                  <a:gd name="T23" fmla="*/ 1005943 h 258"/>
                  <a:gd name="T24" fmla="*/ 420150 w 255"/>
                  <a:gd name="T25" fmla="*/ 941853 h 258"/>
                  <a:gd name="T26" fmla="*/ 547983 w 255"/>
                  <a:gd name="T27" fmla="*/ 471899 h 258"/>
                  <a:gd name="T28" fmla="*/ 559978 w 255"/>
                  <a:gd name="T29" fmla="*/ 210924 h 258"/>
                  <a:gd name="T30" fmla="*/ 538137 w 255"/>
                  <a:gd name="T31" fmla="*/ 0 h 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5" h="258">
                    <a:moveTo>
                      <a:pt x="239" y="16"/>
                    </a:moveTo>
                    <a:cubicBezTo>
                      <a:pt x="248" y="37"/>
                      <a:pt x="255" y="54"/>
                      <a:pt x="251" y="77"/>
                    </a:cubicBezTo>
                    <a:cubicBezTo>
                      <a:pt x="248" y="98"/>
                      <a:pt x="242" y="118"/>
                      <a:pt x="235" y="138"/>
                    </a:cubicBezTo>
                    <a:cubicBezTo>
                      <a:pt x="224" y="167"/>
                      <a:pt x="213" y="199"/>
                      <a:pt x="189" y="220"/>
                    </a:cubicBezTo>
                    <a:cubicBezTo>
                      <a:pt x="176" y="232"/>
                      <a:pt x="157" y="234"/>
                      <a:pt x="140" y="237"/>
                    </a:cubicBezTo>
                    <a:cubicBezTo>
                      <a:pt x="120" y="241"/>
                      <a:pt x="103" y="246"/>
                      <a:pt x="83" y="252"/>
                    </a:cubicBezTo>
                    <a:cubicBezTo>
                      <a:pt x="67" y="258"/>
                      <a:pt x="57" y="249"/>
                      <a:pt x="42" y="241"/>
                    </a:cubicBezTo>
                    <a:cubicBezTo>
                      <a:pt x="28" y="234"/>
                      <a:pt x="13" y="228"/>
                      <a:pt x="0" y="221"/>
                    </a:cubicBezTo>
                    <a:cubicBezTo>
                      <a:pt x="12" y="231"/>
                      <a:pt x="31" y="219"/>
                      <a:pt x="46" y="221"/>
                    </a:cubicBezTo>
                    <a:cubicBezTo>
                      <a:pt x="62" y="224"/>
                      <a:pt x="74" y="229"/>
                      <a:pt x="92" y="226"/>
                    </a:cubicBezTo>
                    <a:cubicBezTo>
                      <a:pt x="112" y="223"/>
                      <a:pt x="132" y="220"/>
                      <a:pt x="148" y="206"/>
                    </a:cubicBezTo>
                    <a:cubicBezTo>
                      <a:pt x="154" y="201"/>
                      <a:pt x="156" y="195"/>
                      <a:pt x="160" y="190"/>
                    </a:cubicBezTo>
                    <a:cubicBezTo>
                      <a:pt x="166" y="184"/>
                      <a:pt x="174" y="182"/>
                      <a:pt x="180" y="178"/>
                    </a:cubicBezTo>
                    <a:cubicBezTo>
                      <a:pt x="211" y="158"/>
                      <a:pt x="231" y="125"/>
                      <a:pt x="235" y="89"/>
                    </a:cubicBezTo>
                    <a:cubicBezTo>
                      <a:pt x="236" y="73"/>
                      <a:pt x="242" y="56"/>
                      <a:pt x="240" y="40"/>
                    </a:cubicBezTo>
                    <a:cubicBezTo>
                      <a:pt x="239" y="26"/>
                      <a:pt x="231" y="14"/>
                      <a:pt x="231"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4" name="Freeform 97">
                <a:extLst>
                  <a:ext uri="{FF2B5EF4-FFF2-40B4-BE49-F238E27FC236}">
                    <a16:creationId xmlns:a16="http://schemas.microsoft.com/office/drawing/2014/main" id="{F5CFB032-67FA-48AE-B391-0ACCFF194E8B}"/>
                  </a:ext>
                </a:extLst>
              </p:cNvPr>
              <p:cNvSpPr>
                <a:spLocks/>
              </p:cNvSpPr>
              <p:nvPr/>
            </p:nvSpPr>
            <p:spPr bwMode="auto">
              <a:xfrm>
                <a:off x="53" y="120"/>
                <a:ext cx="169" cy="313"/>
              </a:xfrm>
              <a:custGeom>
                <a:avLst/>
                <a:gdLst>
                  <a:gd name="T0" fmla="*/ 216276 w 93"/>
                  <a:gd name="T1" fmla="*/ 10885 h 162"/>
                  <a:gd name="T2" fmla="*/ 131984 w 93"/>
                  <a:gd name="T3" fmla="*/ 202926 h 162"/>
                  <a:gd name="T4" fmla="*/ 54242 w 93"/>
                  <a:gd name="T5" fmla="*/ 392073 h 162"/>
                  <a:gd name="T6" fmla="*/ 17218 w 93"/>
                  <a:gd name="T7" fmla="*/ 455183 h 162"/>
                  <a:gd name="T8" fmla="*/ 2869 w 93"/>
                  <a:gd name="T9" fmla="*/ 601030 h 162"/>
                  <a:gd name="T10" fmla="*/ 45557 w 93"/>
                  <a:gd name="T11" fmla="*/ 847691 h 162"/>
                  <a:gd name="T12" fmla="*/ 39968 w 93"/>
                  <a:gd name="T13" fmla="*/ 527751 h 162"/>
                  <a:gd name="T14" fmla="*/ 138535 w 93"/>
                  <a:gd name="T15" fmla="*/ 423980 h 162"/>
                  <a:gd name="T16" fmla="*/ 169692 w 93"/>
                  <a:gd name="T17" fmla="*/ 192056 h 162"/>
                  <a:gd name="T18" fmla="*/ 181455 w 93"/>
                  <a:gd name="T19" fmla="*/ 84112 h 162"/>
                  <a:gd name="T20" fmla="*/ 219162 w 93"/>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62">
                    <a:moveTo>
                      <a:pt x="92" y="2"/>
                    </a:moveTo>
                    <a:cubicBezTo>
                      <a:pt x="70" y="4"/>
                      <a:pt x="62" y="20"/>
                      <a:pt x="56" y="39"/>
                    </a:cubicBezTo>
                    <a:cubicBezTo>
                      <a:pt x="49" y="61"/>
                      <a:pt x="43" y="65"/>
                      <a:pt x="23" y="75"/>
                    </a:cubicBezTo>
                    <a:cubicBezTo>
                      <a:pt x="13" y="80"/>
                      <a:pt x="12" y="77"/>
                      <a:pt x="7" y="87"/>
                    </a:cubicBezTo>
                    <a:cubicBezTo>
                      <a:pt x="3" y="93"/>
                      <a:pt x="1" y="108"/>
                      <a:pt x="1" y="115"/>
                    </a:cubicBezTo>
                    <a:cubicBezTo>
                      <a:pt x="0" y="129"/>
                      <a:pt x="4" y="156"/>
                      <a:pt x="19" y="162"/>
                    </a:cubicBezTo>
                    <a:cubicBezTo>
                      <a:pt x="9" y="148"/>
                      <a:pt x="7" y="116"/>
                      <a:pt x="17" y="101"/>
                    </a:cubicBezTo>
                    <a:cubicBezTo>
                      <a:pt x="27" y="85"/>
                      <a:pt x="47" y="94"/>
                      <a:pt x="59" y="81"/>
                    </a:cubicBezTo>
                    <a:cubicBezTo>
                      <a:pt x="69" y="70"/>
                      <a:pt x="69" y="49"/>
                      <a:pt x="72" y="37"/>
                    </a:cubicBezTo>
                    <a:cubicBezTo>
                      <a:pt x="73" y="31"/>
                      <a:pt x="74" y="21"/>
                      <a:pt x="77" y="16"/>
                    </a:cubicBezTo>
                    <a:cubicBezTo>
                      <a:pt x="81" y="9"/>
                      <a:pt x="90" y="7"/>
                      <a:pt x="9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5" name="Freeform 98">
                <a:extLst>
                  <a:ext uri="{FF2B5EF4-FFF2-40B4-BE49-F238E27FC236}">
                    <a16:creationId xmlns:a16="http://schemas.microsoft.com/office/drawing/2014/main" id="{CEEE0C71-8A4D-43A3-BB67-873061439BDA}"/>
                  </a:ext>
                </a:extLst>
              </p:cNvPr>
              <p:cNvSpPr>
                <a:spLocks/>
              </p:cNvSpPr>
              <p:nvPr/>
            </p:nvSpPr>
            <p:spPr bwMode="auto">
              <a:xfrm>
                <a:off x="287" y="101"/>
                <a:ext cx="354" cy="475"/>
              </a:xfrm>
              <a:custGeom>
                <a:avLst/>
                <a:gdLst>
                  <a:gd name="T0" fmla="*/ 11321 w 195"/>
                  <a:gd name="T1" fmla="*/ 195959 h 246"/>
                  <a:gd name="T2" fmla="*/ 76920 w 195"/>
                  <a:gd name="T3" fmla="*/ 524595 h 246"/>
                  <a:gd name="T4" fmla="*/ 188497 w 195"/>
                  <a:gd name="T5" fmla="*/ 507750 h 246"/>
                  <a:gd name="T6" fmla="*/ 202550 w 195"/>
                  <a:gd name="T7" fmla="*/ 623165 h 246"/>
                  <a:gd name="T8" fmla="*/ 142631 w 195"/>
                  <a:gd name="T9" fmla="*/ 992003 h 246"/>
                  <a:gd name="T10" fmla="*/ 334328 w 195"/>
                  <a:gd name="T11" fmla="*/ 1235293 h 246"/>
                  <a:gd name="T12" fmla="*/ 447576 w 195"/>
                  <a:gd name="T13" fmla="*/ 830476 h 246"/>
                  <a:gd name="T14" fmla="*/ 421478 w 195"/>
                  <a:gd name="T15" fmla="*/ 507750 h 246"/>
                  <a:gd name="T16" fmla="*/ 334328 w 195"/>
                  <a:gd name="T17" fmla="*/ 222746 h 246"/>
                  <a:gd name="T18" fmla="*/ 237100 w 195"/>
                  <a:gd name="T19" fmla="*/ 46108 h 246"/>
                  <a:gd name="T20" fmla="*/ 11321 w 195"/>
                  <a:gd name="T21" fmla="*/ 195959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5" h="246">
                    <a:moveTo>
                      <a:pt x="5" y="38"/>
                    </a:moveTo>
                    <a:cubicBezTo>
                      <a:pt x="0" y="55"/>
                      <a:pt x="2" y="93"/>
                      <a:pt x="33" y="101"/>
                    </a:cubicBezTo>
                    <a:cubicBezTo>
                      <a:pt x="63" y="110"/>
                      <a:pt x="70" y="96"/>
                      <a:pt x="81" y="98"/>
                    </a:cubicBezTo>
                    <a:cubicBezTo>
                      <a:pt x="92" y="99"/>
                      <a:pt x="105" y="113"/>
                      <a:pt x="87" y="120"/>
                    </a:cubicBezTo>
                    <a:cubicBezTo>
                      <a:pt x="68" y="126"/>
                      <a:pt x="46" y="147"/>
                      <a:pt x="61" y="191"/>
                    </a:cubicBezTo>
                    <a:cubicBezTo>
                      <a:pt x="77" y="234"/>
                      <a:pt x="121" y="246"/>
                      <a:pt x="144" y="238"/>
                    </a:cubicBezTo>
                    <a:cubicBezTo>
                      <a:pt x="168" y="231"/>
                      <a:pt x="195" y="187"/>
                      <a:pt x="192" y="160"/>
                    </a:cubicBezTo>
                    <a:cubicBezTo>
                      <a:pt x="190" y="132"/>
                      <a:pt x="194" y="123"/>
                      <a:pt x="181" y="98"/>
                    </a:cubicBezTo>
                    <a:cubicBezTo>
                      <a:pt x="168" y="72"/>
                      <a:pt x="162" y="61"/>
                      <a:pt x="144" y="43"/>
                    </a:cubicBezTo>
                    <a:cubicBezTo>
                      <a:pt x="127" y="25"/>
                      <a:pt x="123" y="15"/>
                      <a:pt x="102" y="9"/>
                    </a:cubicBezTo>
                    <a:cubicBezTo>
                      <a:pt x="82" y="3"/>
                      <a:pt x="19" y="0"/>
                      <a:pt x="5" y="38"/>
                    </a:cubicBezTo>
                    <a:close/>
                  </a:path>
                </a:pathLst>
              </a:custGeom>
              <a:noFill/>
              <a:ln w="158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99">
                <a:extLst>
                  <a:ext uri="{FF2B5EF4-FFF2-40B4-BE49-F238E27FC236}">
                    <a16:creationId xmlns:a16="http://schemas.microsoft.com/office/drawing/2014/main" id="{712960F7-3F7C-4A0A-A0C2-3DED55F4C63C}"/>
                  </a:ext>
                </a:extLst>
              </p:cNvPr>
              <p:cNvSpPr>
                <a:spLocks/>
              </p:cNvSpPr>
              <p:nvPr/>
            </p:nvSpPr>
            <p:spPr bwMode="auto">
              <a:xfrm>
                <a:off x="439" y="230"/>
                <a:ext cx="195" cy="338"/>
              </a:xfrm>
              <a:custGeom>
                <a:avLst/>
                <a:gdLst>
                  <a:gd name="T0" fmla="*/ 202490 w 107"/>
                  <a:gd name="T1" fmla="*/ 118509 h 175"/>
                  <a:gd name="T2" fmla="*/ 223085 w 107"/>
                  <a:gd name="T3" fmla="*/ 691944 h 175"/>
                  <a:gd name="T4" fmla="*/ 130528 w 107"/>
                  <a:gd name="T5" fmla="*/ 859466 h 175"/>
                  <a:gd name="T6" fmla="*/ 0 w 107"/>
                  <a:gd name="T7" fmla="*/ 754912 h 175"/>
                  <a:gd name="T8" fmla="*/ 210358 w 107"/>
                  <a:gd name="T9" fmla="*/ 563658 h 175"/>
                  <a:gd name="T10" fmla="*/ 210358 w 107"/>
                  <a:gd name="T11" fmla="*/ 266728 h 175"/>
                  <a:gd name="T12" fmla="*/ 166585 w 107"/>
                  <a:gd name="T13" fmla="*/ 0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75">
                    <a:moveTo>
                      <a:pt x="83" y="23"/>
                    </a:moveTo>
                    <a:cubicBezTo>
                      <a:pt x="104" y="49"/>
                      <a:pt x="107" y="104"/>
                      <a:pt x="91" y="133"/>
                    </a:cubicBezTo>
                    <a:cubicBezTo>
                      <a:pt x="83" y="147"/>
                      <a:pt x="69" y="161"/>
                      <a:pt x="53" y="165"/>
                    </a:cubicBezTo>
                    <a:cubicBezTo>
                      <a:pt x="35" y="169"/>
                      <a:pt x="8" y="161"/>
                      <a:pt x="0" y="145"/>
                    </a:cubicBezTo>
                    <a:cubicBezTo>
                      <a:pt x="25" y="175"/>
                      <a:pt x="82" y="139"/>
                      <a:pt x="86" y="108"/>
                    </a:cubicBezTo>
                    <a:cubicBezTo>
                      <a:pt x="89" y="91"/>
                      <a:pt x="90" y="67"/>
                      <a:pt x="86" y="51"/>
                    </a:cubicBezTo>
                    <a:cubicBezTo>
                      <a:pt x="83" y="37"/>
                      <a:pt x="80" y="10"/>
                      <a:pt x="68"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7" name="Freeform 100">
                <a:extLst>
                  <a:ext uri="{FF2B5EF4-FFF2-40B4-BE49-F238E27FC236}">
                    <a16:creationId xmlns:a16="http://schemas.microsoft.com/office/drawing/2014/main" id="{8723F51F-9BC6-4162-B6EF-AE903D6B8702}"/>
                  </a:ext>
                </a:extLst>
              </p:cNvPr>
              <p:cNvSpPr>
                <a:spLocks/>
              </p:cNvSpPr>
              <p:nvPr/>
            </p:nvSpPr>
            <p:spPr bwMode="auto">
              <a:xfrm>
                <a:off x="401" y="344"/>
                <a:ext cx="77" cy="126"/>
              </a:xfrm>
              <a:custGeom>
                <a:avLst/>
                <a:gdLst>
                  <a:gd name="T0" fmla="*/ 111175 w 42"/>
                  <a:gd name="T1" fmla="*/ 6155 h 65"/>
                  <a:gd name="T2" fmla="*/ 29253 w 42"/>
                  <a:gd name="T3" fmla="*/ 98836 h 65"/>
                  <a:gd name="T4" fmla="*/ 45186 w 42"/>
                  <a:gd name="T5" fmla="*/ 354537 h 65"/>
                  <a:gd name="T6" fmla="*/ 95234 w 42"/>
                  <a:gd name="T7" fmla="*/ 17409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65">
                    <a:moveTo>
                      <a:pt x="42" y="1"/>
                    </a:moveTo>
                    <a:cubicBezTo>
                      <a:pt x="29" y="0"/>
                      <a:pt x="18" y="6"/>
                      <a:pt x="11" y="18"/>
                    </a:cubicBezTo>
                    <a:cubicBezTo>
                      <a:pt x="0" y="38"/>
                      <a:pt x="10" y="47"/>
                      <a:pt x="17" y="65"/>
                    </a:cubicBezTo>
                    <a:cubicBezTo>
                      <a:pt x="7" y="37"/>
                      <a:pt x="14" y="20"/>
                      <a:pt x="3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8" name="Oval 101">
                <a:extLst>
                  <a:ext uri="{FF2B5EF4-FFF2-40B4-BE49-F238E27FC236}">
                    <a16:creationId xmlns:a16="http://schemas.microsoft.com/office/drawing/2014/main" id="{18AA38EA-851E-4E4B-A662-B54CB16D3ECF}"/>
                  </a:ext>
                </a:extLst>
              </p:cNvPr>
              <p:cNvSpPr>
                <a:spLocks noChangeArrowheads="1"/>
              </p:cNvSpPr>
              <p:nvPr/>
            </p:nvSpPr>
            <p:spPr bwMode="auto">
              <a:xfrm>
                <a:off x="278" y="124"/>
                <a:ext cx="74" cy="7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 name="Oval 102">
                <a:extLst>
                  <a:ext uri="{FF2B5EF4-FFF2-40B4-BE49-F238E27FC236}">
                    <a16:creationId xmlns:a16="http://schemas.microsoft.com/office/drawing/2014/main" id="{A9E206A6-DDF4-4CC4-A960-E6FEB86155E1}"/>
                  </a:ext>
                </a:extLst>
              </p:cNvPr>
              <p:cNvSpPr>
                <a:spLocks noChangeArrowheads="1"/>
              </p:cNvSpPr>
              <p:nvPr/>
            </p:nvSpPr>
            <p:spPr bwMode="auto">
              <a:xfrm>
                <a:off x="287" y="209"/>
                <a:ext cx="27" cy="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 name="Oval 103">
                <a:extLst>
                  <a:ext uri="{FF2B5EF4-FFF2-40B4-BE49-F238E27FC236}">
                    <a16:creationId xmlns:a16="http://schemas.microsoft.com/office/drawing/2014/main" id="{90873EB9-0C72-4D09-8D58-41B338C6EB16}"/>
                  </a:ext>
                </a:extLst>
              </p:cNvPr>
              <p:cNvSpPr>
                <a:spLocks noChangeArrowheads="1"/>
              </p:cNvSpPr>
              <p:nvPr/>
            </p:nvSpPr>
            <p:spPr bwMode="auto">
              <a:xfrm>
                <a:off x="345" y="108"/>
                <a:ext cx="27"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1" name="Freeform 104">
                <a:extLst>
                  <a:ext uri="{FF2B5EF4-FFF2-40B4-BE49-F238E27FC236}">
                    <a16:creationId xmlns:a16="http://schemas.microsoft.com/office/drawing/2014/main" id="{E1809E11-B024-4A5E-ADBA-87911982E535}"/>
                  </a:ext>
                </a:extLst>
              </p:cNvPr>
              <p:cNvSpPr>
                <a:spLocks/>
              </p:cNvSpPr>
              <p:nvPr/>
            </p:nvSpPr>
            <p:spPr bwMode="auto">
              <a:xfrm>
                <a:off x="0" y="0"/>
                <a:ext cx="699" cy="781"/>
              </a:xfrm>
              <a:custGeom>
                <a:avLst/>
                <a:gdLst>
                  <a:gd name="T0" fmla="*/ 151398 w 385"/>
                  <a:gd name="T1" fmla="*/ 152359 h 404"/>
                  <a:gd name="T2" fmla="*/ 139834 w 385"/>
                  <a:gd name="T3" fmla="*/ 305437 h 404"/>
                  <a:gd name="T4" fmla="*/ 146387 w 385"/>
                  <a:gd name="T5" fmla="*/ 542252 h 404"/>
                  <a:gd name="T6" fmla="*/ 63070 w 385"/>
                  <a:gd name="T7" fmla="*/ 678059 h 404"/>
                  <a:gd name="T8" fmla="*/ 25297 w 385"/>
                  <a:gd name="T9" fmla="*/ 1032818 h 404"/>
                  <a:gd name="T10" fmla="*/ 56305 w 385"/>
                  <a:gd name="T11" fmla="*/ 1270034 h 404"/>
                  <a:gd name="T12" fmla="*/ 63070 w 385"/>
                  <a:gd name="T13" fmla="*/ 1360102 h 404"/>
                  <a:gd name="T14" fmla="*/ 19133 w 385"/>
                  <a:gd name="T15" fmla="*/ 1474062 h 404"/>
                  <a:gd name="T16" fmla="*/ 5182 w 385"/>
                  <a:gd name="T17" fmla="*/ 1573904 h 404"/>
                  <a:gd name="T18" fmla="*/ 28470 w 385"/>
                  <a:gd name="T19" fmla="*/ 1528659 h 404"/>
                  <a:gd name="T20" fmla="*/ 79722 w 385"/>
                  <a:gd name="T21" fmla="*/ 1444146 h 404"/>
                  <a:gd name="T22" fmla="*/ 119375 w 385"/>
                  <a:gd name="T23" fmla="*/ 1463153 h 404"/>
                  <a:gd name="T24" fmla="*/ 156916 w 385"/>
                  <a:gd name="T25" fmla="*/ 1591266 h 404"/>
                  <a:gd name="T26" fmla="*/ 156916 w 385"/>
                  <a:gd name="T27" fmla="*/ 1649016 h 404"/>
                  <a:gd name="T28" fmla="*/ 120718 w 385"/>
                  <a:gd name="T29" fmla="*/ 1681014 h 404"/>
                  <a:gd name="T30" fmla="*/ 94552 w 385"/>
                  <a:gd name="T31" fmla="*/ 1748918 h 404"/>
                  <a:gd name="T32" fmla="*/ 43910 w 385"/>
                  <a:gd name="T33" fmla="*/ 1827296 h 404"/>
                  <a:gd name="T34" fmla="*/ 97749 w 385"/>
                  <a:gd name="T35" fmla="*/ 1795299 h 404"/>
                  <a:gd name="T36" fmla="*/ 163152 w 385"/>
                  <a:gd name="T37" fmla="*/ 1742846 h 404"/>
                  <a:gd name="T38" fmla="*/ 207901 w 385"/>
                  <a:gd name="T39" fmla="*/ 1721757 h 404"/>
                  <a:gd name="T40" fmla="*/ 314405 w 385"/>
                  <a:gd name="T41" fmla="*/ 1979657 h 404"/>
                  <a:gd name="T42" fmla="*/ 368280 w 385"/>
                  <a:gd name="T43" fmla="*/ 2049069 h 404"/>
                  <a:gd name="T44" fmla="*/ 460941 w 385"/>
                  <a:gd name="T45" fmla="*/ 2105284 h 404"/>
                  <a:gd name="T46" fmla="*/ 553846 w 385"/>
                  <a:gd name="T47" fmla="*/ 2049069 h 404"/>
                  <a:gd name="T48" fmla="*/ 642893 w 385"/>
                  <a:gd name="T49" fmla="*/ 2016291 h 404"/>
                  <a:gd name="T50" fmla="*/ 712987 w 385"/>
                  <a:gd name="T51" fmla="*/ 1958568 h 404"/>
                  <a:gd name="T52" fmla="*/ 745361 w 385"/>
                  <a:gd name="T53" fmla="*/ 2016291 h 404"/>
                  <a:gd name="T54" fmla="*/ 771128 w 385"/>
                  <a:gd name="T55" fmla="*/ 2076232 h 404"/>
                  <a:gd name="T56" fmla="*/ 754541 w 385"/>
                  <a:gd name="T57" fmla="*/ 1947659 h 404"/>
                  <a:gd name="T58" fmla="*/ 754541 w 385"/>
                  <a:gd name="T59" fmla="*/ 1849895 h 404"/>
                  <a:gd name="T60" fmla="*/ 783007 w 385"/>
                  <a:gd name="T61" fmla="*/ 1771517 h 404"/>
                  <a:gd name="T62" fmla="*/ 805578 w 385"/>
                  <a:gd name="T63" fmla="*/ 1754532 h 404"/>
                  <a:gd name="T64" fmla="*/ 819755 w 385"/>
                  <a:gd name="T65" fmla="*/ 1868442 h 404"/>
                  <a:gd name="T66" fmla="*/ 822376 w 385"/>
                  <a:gd name="T67" fmla="*/ 1765439 h 404"/>
                  <a:gd name="T68" fmla="*/ 808416 w 385"/>
                  <a:gd name="T69" fmla="*/ 1658390 h 404"/>
                  <a:gd name="T70" fmla="*/ 859447 w 385"/>
                  <a:gd name="T71" fmla="*/ 1331891 h 404"/>
                  <a:gd name="T72" fmla="*/ 862090 w 385"/>
                  <a:gd name="T73" fmla="*/ 794494 h 404"/>
                  <a:gd name="T74" fmla="*/ 724939 w 385"/>
                  <a:gd name="T75" fmla="*/ 315625 h 404"/>
                  <a:gd name="T76" fmla="*/ 731176 w 385"/>
                  <a:gd name="T77" fmla="*/ 225121 h 404"/>
                  <a:gd name="T78" fmla="*/ 742500 w 385"/>
                  <a:gd name="T79" fmla="*/ 152359 h 404"/>
                  <a:gd name="T80" fmla="*/ 722474 w 385"/>
                  <a:gd name="T81" fmla="*/ 184357 h 404"/>
                  <a:gd name="T82" fmla="*/ 668643 w 385"/>
                  <a:gd name="T83" fmla="*/ 259410 h 404"/>
                  <a:gd name="T84" fmla="*/ 605565 w 385"/>
                  <a:gd name="T85" fmla="*/ 210083 h 404"/>
                  <a:gd name="T86" fmla="*/ 610761 w 385"/>
                  <a:gd name="T87" fmla="*/ 131270 h 404"/>
                  <a:gd name="T88" fmla="*/ 600341 w 385"/>
                  <a:gd name="T89" fmla="*/ 84456 h 404"/>
                  <a:gd name="T90" fmla="*/ 573683 w 385"/>
                  <a:gd name="T91" fmla="*/ 152359 h 404"/>
                  <a:gd name="T92" fmla="*/ 537805 w 385"/>
                  <a:gd name="T93" fmla="*/ 163268 h 404"/>
                  <a:gd name="T94" fmla="*/ 411838 w 385"/>
                  <a:gd name="T95" fmla="*/ 136911 h 404"/>
                  <a:gd name="T96" fmla="*/ 333537 w 385"/>
                  <a:gd name="T97" fmla="*/ 190404 h 404"/>
                  <a:gd name="T98" fmla="*/ 293889 w 385"/>
                  <a:gd name="T99" fmla="*/ 10909 h 404"/>
                  <a:gd name="T100" fmla="*/ 305051 w 385"/>
                  <a:gd name="T101" fmla="*/ 111590 h 404"/>
                  <a:gd name="T102" fmla="*/ 284894 w 385"/>
                  <a:gd name="T103" fmla="*/ 225121 h 404"/>
                  <a:gd name="T104" fmla="*/ 185600 w 385"/>
                  <a:gd name="T105" fmla="*/ 326526 h 404"/>
                  <a:gd name="T106" fmla="*/ 157489 w 385"/>
                  <a:gd name="T107" fmla="*/ 221769 h 404"/>
                  <a:gd name="T108" fmla="*/ 151398 w 385"/>
                  <a:gd name="T109" fmla="*/ 152359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5" h="404">
                    <a:moveTo>
                      <a:pt x="65" y="29"/>
                    </a:moveTo>
                    <a:cubicBezTo>
                      <a:pt x="59" y="34"/>
                      <a:pt x="58" y="46"/>
                      <a:pt x="60" y="58"/>
                    </a:cubicBezTo>
                    <a:cubicBezTo>
                      <a:pt x="62" y="71"/>
                      <a:pt x="69" y="92"/>
                      <a:pt x="63" y="103"/>
                    </a:cubicBezTo>
                    <a:cubicBezTo>
                      <a:pt x="58" y="114"/>
                      <a:pt x="41" y="122"/>
                      <a:pt x="27" y="129"/>
                    </a:cubicBezTo>
                    <a:cubicBezTo>
                      <a:pt x="13" y="137"/>
                      <a:pt x="11" y="180"/>
                      <a:pt x="11" y="196"/>
                    </a:cubicBezTo>
                    <a:cubicBezTo>
                      <a:pt x="11" y="212"/>
                      <a:pt x="8" y="219"/>
                      <a:pt x="24" y="241"/>
                    </a:cubicBezTo>
                    <a:cubicBezTo>
                      <a:pt x="29" y="246"/>
                      <a:pt x="33" y="254"/>
                      <a:pt x="27" y="258"/>
                    </a:cubicBezTo>
                    <a:cubicBezTo>
                      <a:pt x="18" y="265"/>
                      <a:pt x="14" y="273"/>
                      <a:pt x="8" y="280"/>
                    </a:cubicBezTo>
                    <a:cubicBezTo>
                      <a:pt x="1" y="287"/>
                      <a:pt x="0" y="292"/>
                      <a:pt x="2" y="299"/>
                    </a:cubicBezTo>
                    <a:cubicBezTo>
                      <a:pt x="4" y="306"/>
                      <a:pt x="4" y="298"/>
                      <a:pt x="12" y="290"/>
                    </a:cubicBezTo>
                    <a:cubicBezTo>
                      <a:pt x="20" y="282"/>
                      <a:pt x="23" y="278"/>
                      <a:pt x="34" y="274"/>
                    </a:cubicBezTo>
                    <a:cubicBezTo>
                      <a:pt x="46" y="270"/>
                      <a:pt x="45" y="268"/>
                      <a:pt x="51" y="278"/>
                    </a:cubicBezTo>
                    <a:cubicBezTo>
                      <a:pt x="58" y="288"/>
                      <a:pt x="61" y="294"/>
                      <a:pt x="67" y="302"/>
                    </a:cubicBezTo>
                    <a:cubicBezTo>
                      <a:pt x="73" y="309"/>
                      <a:pt x="74" y="311"/>
                      <a:pt x="67" y="313"/>
                    </a:cubicBezTo>
                    <a:cubicBezTo>
                      <a:pt x="60" y="315"/>
                      <a:pt x="55" y="312"/>
                      <a:pt x="52" y="319"/>
                    </a:cubicBezTo>
                    <a:cubicBezTo>
                      <a:pt x="49" y="327"/>
                      <a:pt x="56" y="327"/>
                      <a:pt x="41" y="332"/>
                    </a:cubicBezTo>
                    <a:cubicBezTo>
                      <a:pt x="27" y="337"/>
                      <a:pt x="18" y="342"/>
                      <a:pt x="19" y="347"/>
                    </a:cubicBezTo>
                    <a:cubicBezTo>
                      <a:pt x="20" y="352"/>
                      <a:pt x="31" y="344"/>
                      <a:pt x="42" y="341"/>
                    </a:cubicBezTo>
                    <a:cubicBezTo>
                      <a:pt x="54" y="339"/>
                      <a:pt x="66" y="339"/>
                      <a:pt x="70" y="331"/>
                    </a:cubicBezTo>
                    <a:cubicBezTo>
                      <a:pt x="74" y="322"/>
                      <a:pt x="80" y="317"/>
                      <a:pt x="89" y="327"/>
                    </a:cubicBezTo>
                    <a:cubicBezTo>
                      <a:pt x="98" y="338"/>
                      <a:pt x="112" y="377"/>
                      <a:pt x="135" y="376"/>
                    </a:cubicBezTo>
                    <a:cubicBezTo>
                      <a:pt x="145" y="377"/>
                      <a:pt x="148" y="382"/>
                      <a:pt x="158" y="389"/>
                    </a:cubicBezTo>
                    <a:cubicBezTo>
                      <a:pt x="168" y="397"/>
                      <a:pt x="181" y="404"/>
                      <a:pt x="198" y="400"/>
                    </a:cubicBezTo>
                    <a:cubicBezTo>
                      <a:pt x="215" y="397"/>
                      <a:pt x="226" y="394"/>
                      <a:pt x="238" y="389"/>
                    </a:cubicBezTo>
                    <a:cubicBezTo>
                      <a:pt x="250" y="383"/>
                      <a:pt x="257" y="385"/>
                      <a:pt x="276" y="383"/>
                    </a:cubicBezTo>
                    <a:cubicBezTo>
                      <a:pt x="296" y="380"/>
                      <a:pt x="301" y="380"/>
                      <a:pt x="306" y="372"/>
                    </a:cubicBezTo>
                    <a:cubicBezTo>
                      <a:pt x="311" y="363"/>
                      <a:pt x="316" y="373"/>
                      <a:pt x="320" y="383"/>
                    </a:cubicBezTo>
                    <a:cubicBezTo>
                      <a:pt x="324" y="392"/>
                      <a:pt x="328" y="399"/>
                      <a:pt x="331" y="394"/>
                    </a:cubicBezTo>
                    <a:cubicBezTo>
                      <a:pt x="334" y="389"/>
                      <a:pt x="324" y="377"/>
                      <a:pt x="324" y="370"/>
                    </a:cubicBezTo>
                    <a:cubicBezTo>
                      <a:pt x="324" y="363"/>
                      <a:pt x="320" y="354"/>
                      <a:pt x="324" y="351"/>
                    </a:cubicBezTo>
                    <a:cubicBezTo>
                      <a:pt x="329" y="348"/>
                      <a:pt x="331" y="344"/>
                      <a:pt x="336" y="336"/>
                    </a:cubicBezTo>
                    <a:cubicBezTo>
                      <a:pt x="340" y="328"/>
                      <a:pt x="346" y="325"/>
                      <a:pt x="346" y="333"/>
                    </a:cubicBezTo>
                    <a:cubicBezTo>
                      <a:pt x="346" y="340"/>
                      <a:pt x="345" y="358"/>
                      <a:pt x="352" y="355"/>
                    </a:cubicBezTo>
                    <a:cubicBezTo>
                      <a:pt x="358" y="351"/>
                      <a:pt x="357" y="343"/>
                      <a:pt x="353" y="335"/>
                    </a:cubicBezTo>
                    <a:cubicBezTo>
                      <a:pt x="350" y="327"/>
                      <a:pt x="345" y="323"/>
                      <a:pt x="347" y="315"/>
                    </a:cubicBezTo>
                    <a:cubicBezTo>
                      <a:pt x="349" y="307"/>
                      <a:pt x="360" y="287"/>
                      <a:pt x="369" y="253"/>
                    </a:cubicBezTo>
                    <a:cubicBezTo>
                      <a:pt x="378" y="218"/>
                      <a:pt x="385" y="195"/>
                      <a:pt x="370" y="151"/>
                    </a:cubicBezTo>
                    <a:cubicBezTo>
                      <a:pt x="356" y="107"/>
                      <a:pt x="324" y="68"/>
                      <a:pt x="311" y="60"/>
                    </a:cubicBezTo>
                    <a:cubicBezTo>
                      <a:pt x="297" y="51"/>
                      <a:pt x="306" y="46"/>
                      <a:pt x="314" y="43"/>
                    </a:cubicBezTo>
                    <a:cubicBezTo>
                      <a:pt x="321" y="40"/>
                      <a:pt x="322" y="31"/>
                      <a:pt x="319" y="29"/>
                    </a:cubicBezTo>
                    <a:cubicBezTo>
                      <a:pt x="316" y="28"/>
                      <a:pt x="315" y="33"/>
                      <a:pt x="310" y="35"/>
                    </a:cubicBezTo>
                    <a:cubicBezTo>
                      <a:pt x="305" y="37"/>
                      <a:pt x="296" y="49"/>
                      <a:pt x="287" y="49"/>
                    </a:cubicBezTo>
                    <a:cubicBezTo>
                      <a:pt x="279" y="49"/>
                      <a:pt x="269" y="45"/>
                      <a:pt x="260" y="40"/>
                    </a:cubicBezTo>
                    <a:cubicBezTo>
                      <a:pt x="252" y="35"/>
                      <a:pt x="258" y="29"/>
                      <a:pt x="262" y="25"/>
                    </a:cubicBezTo>
                    <a:cubicBezTo>
                      <a:pt x="265" y="21"/>
                      <a:pt x="261" y="16"/>
                      <a:pt x="258" y="16"/>
                    </a:cubicBezTo>
                    <a:cubicBezTo>
                      <a:pt x="255" y="17"/>
                      <a:pt x="251" y="27"/>
                      <a:pt x="246" y="29"/>
                    </a:cubicBezTo>
                    <a:cubicBezTo>
                      <a:pt x="241" y="32"/>
                      <a:pt x="243" y="34"/>
                      <a:pt x="231" y="31"/>
                    </a:cubicBezTo>
                    <a:cubicBezTo>
                      <a:pt x="219" y="28"/>
                      <a:pt x="198" y="21"/>
                      <a:pt x="177" y="26"/>
                    </a:cubicBezTo>
                    <a:cubicBezTo>
                      <a:pt x="157" y="31"/>
                      <a:pt x="147" y="42"/>
                      <a:pt x="143" y="36"/>
                    </a:cubicBezTo>
                    <a:cubicBezTo>
                      <a:pt x="140" y="31"/>
                      <a:pt x="134" y="0"/>
                      <a:pt x="126" y="2"/>
                    </a:cubicBezTo>
                    <a:cubicBezTo>
                      <a:pt x="119" y="5"/>
                      <a:pt x="129" y="12"/>
                      <a:pt x="131" y="21"/>
                    </a:cubicBezTo>
                    <a:cubicBezTo>
                      <a:pt x="133" y="30"/>
                      <a:pt x="137" y="36"/>
                      <a:pt x="122" y="43"/>
                    </a:cubicBezTo>
                    <a:cubicBezTo>
                      <a:pt x="107" y="49"/>
                      <a:pt x="85" y="56"/>
                      <a:pt x="80" y="62"/>
                    </a:cubicBezTo>
                    <a:cubicBezTo>
                      <a:pt x="74" y="67"/>
                      <a:pt x="66" y="51"/>
                      <a:pt x="68" y="42"/>
                    </a:cubicBezTo>
                    <a:cubicBezTo>
                      <a:pt x="70" y="33"/>
                      <a:pt x="69" y="28"/>
                      <a:pt x="65" y="29"/>
                    </a:cubicBezTo>
                    <a:close/>
                  </a:path>
                </a:pathLst>
              </a:custGeom>
              <a:noFill/>
              <a:ln w="4763"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nvGrpSpPr>
            <p:cNvPr id="44" name="Group 222">
              <a:extLst>
                <a:ext uri="{FF2B5EF4-FFF2-40B4-BE49-F238E27FC236}">
                  <a16:creationId xmlns:a16="http://schemas.microsoft.com/office/drawing/2014/main" id="{44CB3FDC-FD00-4BAE-8BEA-16DA9795DFA1}"/>
                </a:ext>
              </a:extLst>
            </p:cNvPr>
            <p:cNvGrpSpPr>
              <a:grpSpLocks/>
            </p:cNvGrpSpPr>
            <p:nvPr/>
          </p:nvGrpSpPr>
          <p:grpSpPr bwMode="auto">
            <a:xfrm>
              <a:off x="1801251" y="771610"/>
              <a:ext cx="145616" cy="243889"/>
              <a:chOff x="0" y="0"/>
              <a:chExt cx="360" cy="576"/>
            </a:xfrm>
            <a:solidFill>
              <a:schemeClr val="bg1">
                <a:lumMod val="75000"/>
              </a:schemeClr>
            </a:solidFill>
          </p:grpSpPr>
          <p:sp>
            <p:nvSpPr>
              <p:cNvPr id="97" name="Freeform 223">
                <a:extLst>
                  <a:ext uri="{FF2B5EF4-FFF2-40B4-BE49-F238E27FC236}">
                    <a16:creationId xmlns:a16="http://schemas.microsoft.com/office/drawing/2014/main" id="{B26B82B4-CD0D-450D-96B1-4CC91AC99BCD}"/>
                  </a:ext>
                </a:extLst>
              </p:cNvPr>
              <p:cNvSpPr>
                <a:spLocks/>
              </p:cNvSpPr>
              <p:nvPr/>
            </p:nvSpPr>
            <p:spPr bwMode="auto">
              <a:xfrm>
                <a:off x="0" y="0"/>
                <a:ext cx="360" cy="568"/>
              </a:xfrm>
              <a:custGeom>
                <a:avLst/>
                <a:gdLst>
                  <a:gd name="T0" fmla="*/ 11330083 w 144"/>
                  <a:gd name="T1" fmla="*/ 14491285 h 213"/>
                  <a:gd name="T2" fmla="*/ 15213208 w 144"/>
                  <a:gd name="T3" fmla="*/ 12417195 h 213"/>
                  <a:gd name="T4" fmla="*/ 20458988 w 144"/>
                  <a:gd name="T5" fmla="*/ 13820963 h 213"/>
                  <a:gd name="T6" fmla="*/ 20268563 w 144"/>
                  <a:gd name="T7" fmla="*/ 25223416 h 213"/>
                  <a:gd name="T8" fmla="*/ 18483408 w 144"/>
                  <a:gd name="T9" fmla="*/ 32055603 h 213"/>
                  <a:gd name="T10" fmla="*/ 18788595 w 144"/>
                  <a:gd name="T11" fmla="*/ 41752099 h 213"/>
                  <a:gd name="T12" fmla="*/ 16098175 w 144"/>
                  <a:gd name="T13" fmla="*/ 50679715 h 213"/>
                  <a:gd name="T14" fmla="*/ 14190750 w 144"/>
                  <a:gd name="T15" fmla="*/ 58335779 h 213"/>
                  <a:gd name="T16" fmla="*/ 12829613 w 144"/>
                  <a:gd name="T17" fmla="*/ 69970205 h 213"/>
                  <a:gd name="T18" fmla="*/ 8946613 w 144"/>
                  <a:gd name="T19" fmla="*/ 70351019 h 213"/>
                  <a:gd name="T20" fmla="*/ 5849145 w 144"/>
                  <a:gd name="T21" fmla="*/ 62700565 h 213"/>
                  <a:gd name="T22" fmla="*/ 2987813 w 144"/>
                  <a:gd name="T23" fmla="*/ 60662067 h 213"/>
                  <a:gd name="T24" fmla="*/ 3578645 w 144"/>
                  <a:gd name="T25" fmla="*/ 54463808 h 213"/>
                  <a:gd name="T26" fmla="*/ 2098438 w 144"/>
                  <a:gd name="T27" fmla="*/ 51735573 h 213"/>
                  <a:gd name="T28" fmla="*/ 1671220 w 144"/>
                  <a:gd name="T29" fmla="*/ 41752099 h 213"/>
                  <a:gd name="T30" fmla="*/ 478050 w 144"/>
                  <a:gd name="T31" fmla="*/ 37878195 h 213"/>
                  <a:gd name="T32" fmla="*/ 478050 w 144"/>
                  <a:gd name="T33" fmla="*/ 29327360 h 213"/>
                  <a:gd name="T34" fmla="*/ 2987813 w 144"/>
                  <a:gd name="T35" fmla="*/ 21329293 h 213"/>
                  <a:gd name="T36" fmla="*/ 3769063 w 144"/>
                  <a:gd name="T37" fmla="*/ 6839864 h 213"/>
                  <a:gd name="T38" fmla="*/ 7946800 w 144"/>
                  <a:gd name="T39" fmla="*/ 7617707 h 213"/>
                  <a:gd name="T40" fmla="*/ 8824533 w 144"/>
                  <a:gd name="T41" fmla="*/ 14107627 h 213"/>
                  <a:gd name="T42" fmla="*/ 11330083 w 144"/>
                  <a:gd name="T43" fmla="*/ 14491285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213">
                    <a:moveTo>
                      <a:pt x="76" y="42"/>
                    </a:moveTo>
                    <a:cubicBezTo>
                      <a:pt x="92" y="52"/>
                      <a:pt x="89" y="53"/>
                      <a:pt x="102" y="36"/>
                    </a:cubicBezTo>
                    <a:cubicBezTo>
                      <a:pt x="113" y="23"/>
                      <a:pt x="128" y="23"/>
                      <a:pt x="137" y="40"/>
                    </a:cubicBezTo>
                    <a:cubicBezTo>
                      <a:pt x="143" y="50"/>
                      <a:pt x="144" y="63"/>
                      <a:pt x="136" y="73"/>
                    </a:cubicBezTo>
                    <a:cubicBezTo>
                      <a:pt x="128" y="82"/>
                      <a:pt x="117" y="75"/>
                      <a:pt x="124" y="93"/>
                    </a:cubicBezTo>
                    <a:cubicBezTo>
                      <a:pt x="128" y="103"/>
                      <a:pt x="136" y="109"/>
                      <a:pt x="126" y="121"/>
                    </a:cubicBezTo>
                    <a:cubicBezTo>
                      <a:pt x="116" y="132"/>
                      <a:pt x="111" y="125"/>
                      <a:pt x="108" y="147"/>
                    </a:cubicBezTo>
                    <a:cubicBezTo>
                      <a:pt x="106" y="167"/>
                      <a:pt x="106" y="160"/>
                      <a:pt x="95" y="169"/>
                    </a:cubicBezTo>
                    <a:cubicBezTo>
                      <a:pt x="84" y="178"/>
                      <a:pt x="93" y="191"/>
                      <a:pt x="86" y="203"/>
                    </a:cubicBezTo>
                    <a:cubicBezTo>
                      <a:pt x="81" y="213"/>
                      <a:pt x="67" y="210"/>
                      <a:pt x="60" y="204"/>
                    </a:cubicBezTo>
                    <a:cubicBezTo>
                      <a:pt x="51" y="196"/>
                      <a:pt x="51" y="183"/>
                      <a:pt x="39" y="182"/>
                    </a:cubicBezTo>
                    <a:cubicBezTo>
                      <a:pt x="33" y="181"/>
                      <a:pt x="22" y="190"/>
                      <a:pt x="20" y="176"/>
                    </a:cubicBezTo>
                    <a:cubicBezTo>
                      <a:pt x="19" y="170"/>
                      <a:pt x="24" y="164"/>
                      <a:pt x="24" y="158"/>
                    </a:cubicBezTo>
                    <a:cubicBezTo>
                      <a:pt x="22" y="147"/>
                      <a:pt x="19" y="155"/>
                      <a:pt x="14" y="150"/>
                    </a:cubicBezTo>
                    <a:cubicBezTo>
                      <a:pt x="6" y="140"/>
                      <a:pt x="15" y="135"/>
                      <a:pt x="11" y="121"/>
                    </a:cubicBezTo>
                    <a:cubicBezTo>
                      <a:pt x="10" y="115"/>
                      <a:pt x="5" y="115"/>
                      <a:pt x="3" y="110"/>
                    </a:cubicBezTo>
                    <a:cubicBezTo>
                      <a:pt x="0" y="104"/>
                      <a:pt x="1" y="92"/>
                      <a:pt x="3" y="85"/>
                    </a:cubicBezTo>
                    <a:cubicBezTo>
                      <a:pt x="7" y="72"/>
                      <a:pt x="15" y="72"/>
                      <a:pt x="20" y="62"/>
                    </a:cubicBezTo>
                    <a:cubicBezTo>
                      <a:pt x="24" y="51"/>
                      <a:pt x="20" y="32"/>
                      <a:pt x="25" y="20"/>
                    </a:cubicBezTo>
                    <a:cubicBezTo>
                      <a:pt x="32" y="0"/>
                      <a:pt x="48" y="3"/>
                      <a:pt x="53" y="22"/>
                    </a:cubicBezTo>
                    <a:cubicBezTo>
                      <a:pt x="56" y="30"/>
                      <a:pt x="54" y="33"/>
                      <a:pt x="59" y="41"/>
                    </a:cubicBezTo>
                    <a:cubicBezTo>
                      <a:pt x="64" y="48"/>
                      <a:pt x="69" y="39"/>
                      <a:pt x="7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8" name="Freeform 224">
                <a:extLst>
                  <a:ext uri="{FF2B5EF4-FFF2-40B4-BE49-F238E27FC236}">
                    <a16:creationId xmlns:a16="http://schemas.microsoft.com/office/drawing/2014/main" id="{71688E7B-2F9C-42B0-9668-E11EADCE6A31}"/>
                  </a:ext>
                </a:extLst>
              </p:cNvPr>
              <p:cNvSpPr>
                <a:spLocks/>
              </p:cNvSpPr>
              <p:nvPr/>
            </p:nvSpPr>
            <p:spPr bwMode="auto">
              <a:xfrm>
                <a:off x="265" y="82"/>
                <a:ext cx="87" cy="160"/>
              </a:xfrm>
              <a:custGeom>
                <a:avLst/>
                <a:gdLst>
                  <a:gd name="T0" fmla="*/ 3072395 w 35"/>
                  <a:gd name="T1" fmla="*/ 2094328 h 60"/>
                  <a:gd name="T2" fmla="*/ 4159632 w 35"/>
                  <a:gd name="T3" fmla="*/ 12798691 h 60"/>
                  <a:gd name="T4" fmla="*/ 2619269 w 35"/>
                  <a:gd name="T5" fmla="*/ 15130568 h 60"/>
                  <a:gd name="T6" fmla="*/ 0 w 35"/>
                  <a:gd name="T7" fmla="*/ 20709773 h 60"/>
                  <a:gd name="T8" fmla="*/ 1387210 w 35"/>
                  <a:gd name="T9" fmla="*/ 13820963 h 60"/>
                  <a:gd name="T10" fmla="*/ 2892007 w 35"/>
                  <a:gd name="T11" fmla="*/ 6839864 h 60"/>
                  <a:gd name="T12" fmla="*/ 1945591 w 35"/>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60">
                    <a:moveTo>
                      <a:pt x="22" y="6"/>
                    </a:moveTo>
                    <a:cubicBezTo>
                      <a:pt x="32" y="8"/>
                      <a:pt x="35" y="30"/>
                      <a:pt x="30" y="37"/>
                    </a:cubicBezTo>
                    <a:cubicBezTo>
                      <a:pt x="27" y="40"/>
                      <a:pt x="23" y="42"/>
                      <a:pt x="19" y="44"/>
                    </a:cubicBezTo>
                    <a:cubicBezTo>
                      <a:pt x="11" y="49"/>
                      <a:pt x="6" y="53"/>
                      <a:pt x="0" y="60"/>
                    </a:cubicBezTo>
                    <a:cubicBezTo>
                      <a:pt x="3" y="54"/>
                      <a:pt x="6" y="45"/>
                      <a:pt x="10" y="40"/>
                    </a:cubicBezTo>
                    <a:cubicBezTo>
                      <a:pt x="15" y="33"/>
                      <a:pt x="21" y="29"/>
                      <a:pt x="21" y="20"/>
                    </a:cubicBezTo>
                    <a:cubicBezTo>
                      <a:pt x="22" y="10"/>
                      <a:pt x="19"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9" name="Freeform 225">
                <a:extLst>
                  <a:ext uri="{FF2B5EF4-FFF2-40B4-BE49-F238E27FC236}">
                    <a16:creationId xmlns:a16="http://schemas.microsoft.com/office/drawing/2014/main" id="{20435E8F-2206-4976-B200-4614D6037079}"/>
                  </a:ext>
                </a:extLst>
              </p:cNvPr>
              <p:cNvSpPr>
                <a:spLocks/>
              </p:cNvSpPr>
              <p:nvPr/>
            </p:nvSpPr>
            <p:spPr bwMode="auto">
              <a:xfrm>
                <a:off x="235" y="237"/>
                <a:ext cx="82" cy="208"/>
              </a:xfrm>
              <a:custGeom>
                <a:avLst/>
                <a:gdLst>
                  <a:gd name="T0" fmla="*/ 3614689 w 33"/>
                  <a:gd name="T1" fmla="*/ 380835 h 78"/>
                  <a:gd name="T2" fmla="*/ 4434451 w 33"/>
                  <a:gd name="T3" fmla="*/ 7221760 h 78"/>
                  <a:gd name="T4" fmla="*/ 2763082 w 33"/>
                  <a:gd name="T5" fmla="*/ 12020851 h 78"/>
                  <a:gd name="T6" fmla="*/ 0 w 33"/>
                  <a:gd name="T7" fmla="*/ 26913848 h 78"/>
                  <a:gd name="T8" fmla="*/ 671560 w 33"/>
                  <a:gd name="T9" fmla="*/ 20313885 h 78"/>
                  <a:gd name="T10" fmla="*/ 1383872 w 33"/>
                  <a:gd name="T11" fmla="*/ 12417195 h 78"/>
                  <a:gd name="T12" fmla="*/ 3052172 w 33"/>
                  <a:gd name="T13" fmla="*/ 3731093 h 78"/>
                  <a:gd name="T14" fmla="*/ 3614689 w 33"/>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78">
                    <a:moveTo>
                      <a:pt x="26" y="1"/>
                    </a:moveTo>
                    <a:cubicBezTo>
                      <a:pt x="25" y="8"/>
                      <a:pt x="33" y="13"/>
                      <a:pt x="32" y="21"/>
                    </a:cubicBezTo>
                    <a:cubicBezTo>
                      <a:pt x="31" y="29"/>
                      <a:pt x="26" y="30"/>
                      <a:pt x="20" y="35"/>
                    </a:cubicBezTo>
                    <a:cubicBezTo>
                      <a:pt x="8" y="46"/>
                      <a:pt x="13" y="66"/>
                      <a:pt x="0" y="78"/>
                    </a:cubicBezTo>
                    <a:cubicBezTo>
                      <a:pt x="5" y="72"/>
                      <a:pt x="6" y="67"/>
                      <a:pt x="5" y="59"/>
                    </a:cubicBezTo>
                    <a:cubicBezTo>
                      <a:pt x="3" y="50"/>
                      <a:pt x="4" y="44"/>
                      <a:pt x="10" y="36"/>
                    </a:cubicBezTo>
                    <a:cubicBezTo>
                      <a:pt x="18" y="28"/>
                      <a:pt x="19" y="22"/>
                      <a:pt x="22" y="11"/>
                    </a:cubicBezTo>
                    <a:cubicBezTo>
                      <a:pt x="22" y="6"/>
                      <a:pt x="23" y="3"/>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0" name="Freeform 226">
                <a:extLst>
                  <a:ext uri="{FF2B5EF4-FFF2-40B4-BE49-F238E27FC236}">
                    <a16:creationId xmlns:a16="http://schemas.microsoft.com/office/drawing/2014/main" id="{B0DFF6C5-4298-4896-8210-9C7D2689665F}"/>
                  </a:ext>
                </a:extLst>
              </p:cNvPr>
              <p:cNvSpPr>
                <a:spLocks/>
              </p:cNvSpPr>
              <p:nvPr/>
            </p:nvSpPr>
            <p:spPr bwMode="auto">
              <a:xfrm>
                <a:off x="155" y="429"/>
                <a:ext cx="70" cy="123"/>
              </a:xfrm>
              <a:custGeom>
                <a:avLst/>
                <a:gdLst>
                  <a:gd name="T0" fmla="*/ 4178050 w 28"/>
                  <a:gd name="T1" fmla="*/ 655710 h 46"/>
                  <a:gd name="T2" fmla="*/ 3463875 w 28"/>
                  <a:gd name="T3" fmla="*/ 6386705 h 46"/>
                  <a:gd name="T4" fmla="*/ 2987813 w 28"/>
                  <a:gd name="T5" fmla="*/ 13638093 h 46"/>
                  <a:gd name="T6" fmla="*/ 0 w 28"/>
                  <a:gd name="T7" fmla="*/ 12835884 h 46"/>
                  <a:gd name="T8" fmla="*/ 2385283 w 28"/>
                  <a:gd name="T9" fmla="*/ 8539829 h 46"/>
                  <a:gd name="T10" fmla="*/ 2987813 w 28"/>
                  <a:gd name="T11" fmla="*/ 2153123 h 46"/>
                  <a:gd name="T12" fmla="*/ 4055988 w 28"/>
                  <a:gd name="T13" fmla="*/ 0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46">
                    <a:moveTo>
                      <a:pt x="28" y="2"/>
                    </a:moveTo>
                    <a:cubicBezTo>
                      <a:pt x="25" y="8"/>
                      <a:pt x="24" y="12"/>
                      <a:pt x="23" y="18"/>
                    </a:cubicBezTo>
                    <a:cubicBezTo>
                      <a:pt x="22" y="24"/>
                      <a:pt x="23" y="32"/>
                      <a:pt x="20" y="38"/>
                    </a:cubicBezTo>
                    <a:cubicBezTo>
                      <a:pt x="15" y="46"/>
                      <a:pt x="3" y="45"/>
                      <a:pt x="0" y="36"/>
                    </a:cubicBezTo>
                    <a:cubicBezTo>
                      <a:pt x="8" y="45"/>
                      <a:pt x="15" y="30"/>
                      <a:pt x="16" y="24"/>
                    </a:cubicBezTo>
                    <a:cubicBezTo>
                      <a:pt x="17" y="17"/>
                      <a:pt x="15" y="12"/>
                      <a:pt x="20" y="6"/>
                    </a:cubicBezTo>
                    <a:cubicBezTo>
                      <a:pt x="22" y="4"/>
                      <a:pt x="26" y="4"/>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 name="Freeform 227">
                <a:extLst>
                  <a:ext uri="{FF2B5EF4-FFF2-40B4-BE49-F238E27FC236}">
                    <a16:creationId xmlns:a16="http://schemas.microsoft.com/office/drawing/2014/main" id="{E018CF2D-1B1B-4D9A-A446-B7852E8D4417}"/>
                  </a:ext>
                </a:extLst>
              </p:cNvPr>
              <p:cNvSpPr>
                <a:spLocks/>
              </p:cNvSpPr>
              <p:nvPr/>
            </p:nvSpPr>
            <p:spPr bwMode="auto">
              <a:xfrm>
                <a:off x="127" y="341"/>
                <a:ext cx="75" cy="77"/>
              </a:xfrm>
              <a:custGeom>
                <a:avLst/>
                <a:gdLst>
                  <a:gd name="T0" fmla="*/ 1195125 w 30"/>
                  <a:gd name="T1" fmla="*/ 5503910 h 29"/>
                  <a:gd name="T2" fmla="*/ 4055988 w 30"/>
                  <a:gd name="T3" fmla="*/ 0 h 29"/>
                  <a:gd name="T4" fmla="*/ 2987813 w 30"/>
                  <a:gd name="T5" fmla="*/ 8099720 h 29"/>
                  <a:gd name="T6" fmla="*/ 0 w 30"/>
                  <a:gd name="T7" fmla="*/ 651454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9">
                    <a:moveTo>
                      <a:pt x="8" y="17"/>
                    </a:moveTo>
                    <a:cubicBezTo>
                      <a:pt x="18" y="14"/>
                      <a:pt x="24" y="10"/>
                      <a:pt x="27" y="0"/>
                    </a:cubicBezTo>
                    <a:cubicBezTo>
                      <a:pt x="22" y="8"/>
                      <a:pt x="30" y="18"/>
                      <a:pt x="20" y="25"/>
                    </a:cubicBezTo>
                    <a:cubicBezTo>
                      <a:pt x="14" y="29"/>
                      <a:pt x="5" y="24"/>
                      <a:pt x="0"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 name="Freeform 228">
                <a:extLst>
                  <a:ext uri="{FF2B5EF4-FFF2-40B4-BE49-F238E27FC236}">
                    <a16:creationId xmlns:a16="http://schemas.microsoft.com/office/drawing/2014/main" id="{FAB3D05F-BCFA-4DAF-9000-BD3F680AD042}"/>
                  </a:ext>
                </a:extLst>
              </p:cNvPr>
              <p:cNvSpPr>
                <a:spLocks/>
              </p:cNvSpPr>
              <p:nvPr/>
            </p:nvSpPr>
            <p:spPr bwMode="auto">
              <a:xfrm>
                <a:off x="75" y="19"/>
                <a:ext cx="97" cy="135"/>
              </a:xfrm>
              <a:custGeom>
                <a:avLst/>
                <a:gdLst>
                  <a:gd name="T0" fmla="*/ 1121584 w 39"/>
                  <a:gd name="T1" fmla="*/ 1301458 h 51"/>
                  <a:gd name="T2" fmla="*/ 5426648 w 39"/>
                  <a:gd name="T3" fmla="*/ 12919963 h 51"/>
                  <a:gd name="T4" fmla="*/ 2076581 w 39"/>
                  <a:gd name="T5" fmla="*/ 6624064 h 51"/>
                  <a:gd name="T6" fmla="*/ 0 w 39"/>
                  <a:gd name="T7" fmla="*/ 4377285 h 51"/>
                  <a:gd name="T8" fmla="*/ 1121584 w 39"/>
                  <a:gd name="T9" fmla="*/ 1301458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51">
                    <a:moveTo>
                      <a:pt x="8" y="4"/>
                    </a:moveTo>
                    <a:cubicBezTo>
                      <a:pt x="26" y="0"/>
                      <a:pt x="17" y="48"/>
                      <a:pt x="39" y="41"/>
                    </a:cubicBezTo>
                    <a:cubicBezTo>
                      <a:pt x="24" y="51"/>
                      <a:pt x="19" y="31"/>
                      <a:pt x="15" y="21"/>
                    </a:cubicBezTo>
                    <a:cubicBezTo>
                      <a:pt x="13" y="16"/>
                      <a:pt x="5" y="3"/>
                      <a:pt x="0" y="14"/>
                    </a:cubicBezTo>
                    <a:cubicBezTo>
                      <a:pt x="2" y="10"/>
                      <a:pt x="4" y="6"/>
                      <a:pt x="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 name="Freeform 229">
                <a:extLst>
                  <a:ext uri="{FF2B5EF4-FFF2-40B4-BE49-F238E27FC236}">
                    <a16:creationId xmlns:a16="http://schemas.microsoft.com/office/drawing/2014/main" id="{4CAF0702-0037-4D47-8CCA-80D21546C3B4}"/>
                  </a:ext>
                </a:extLst>
              </p:cNvPr>
              <p:cNvSpPr>
                <a:spLocks/>
              </p:cNvSpPr>
              <p:nvPr/>
            </p:nvSpPr>
            <p:spPr bwMode="auto">
              <a:xfrm>
                <a:off x="5" y="178"/>
                <a:ext cx="40" cy="83"/>
              </a:xfrm>
              <a:custGeom>
                <a:avLst/>
                <a:gdLst>
                  <a:gd name="T0" fmla="*/ 2385283 w 16"/>
                  <a:gd name="T1" fmla="*/ 0 h 31"/>
                  <a:gd name="T2" fmla="*/ 908208 w 16"/>
                  <a:gd name="T3" fmla="*/ 11241946 h 31"/>
                  <a:gd name="T4" fmla="*/ 1983720 w 16"/>
                  <a:gd name="T5" fmla="*/ 5415879 h 31"/>
                  <a:gd name="T6" fmla="*/ 2385283 w 1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31">
                    <a:moveTo>
                      <a:pt x="16" y="0"/>
                    </a:moveTo>
                    <a:cubicBezTo>
                      <a:pt x="11" y="8"/>
                      <a:pt x="0" y="21"/>
                      <a:pt x="6" y="31"/>
                    </a:cubicBezTo>
                    <a:cubicBezTo>
                      <a:pt x="6" y="22"/>
                      <a:pt x="9" y="21"/>
                      <a:pt x="13" y="15"/>
                    </a:cubicBezTo>
                    <a:cubicBezTo>
                      <a:pt x="15" y="10"/>
                      <a:pt x="15" y="5"/>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 name="Freeform 230">
                <a:extLst>
                  <a:ext uri="{FF2B5EF4-FFF2-40B4-BE49-F238E27FC236}">
                    <a16:creationId xmlns:a16="http://schemas.microsoft.com/office/drawing/2014/main" id="{010D12C2-CC7D-4262-B6A9-EC7DFD8476FF}"/>
                  </a:ext>
                </a:extLst>
              </p:cNvPr>
              <p:cNvSpPr>
                <a:spLocks/>
              </p:cNvSpPr>
              <p:nvPr/>
            </p:nvSpPr>
            <p:spPr bwMode="auto">
              <a:xfrm>
                <a:off x="52" y="421"/>
                <a:ext cx="38" cy="64"/>
              </a:xfrm>
              <a:custGeom>
                <a:avLst/>
                <a:gdLst>
                  <a:gd name="T0" fmla="*/ 554592 w 15"/>
                  <a:gd name="T1" fmla="*/ 0 h 24"/>
                  <a:gd name="T2" fmla="*/ 2648342 w 15"/>
                  <a:gd name="T3" fmla="*/ 6839864 h 24"/>
                  <a:gd name="T4" fmla="*/ 554592 w 15"/>
                  <a:gd name="T5" fmla="*/ 8292579 h 24"/>
                  <a:gd name="T6" fmla="*/ 916221 w 15"/>
                  <a:gd name="T7" fmla="*/ 169043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4">
                    <a:moveTo>
                      <a:pt x="3" y="0"/>
                    </a:moveTo>
                    <a:cubicBezTo>
                      <a:pt x="6" y="8"/>
                      <a:pt x="9" y="16"/>
                      <a:pt x="15" y="20"/>
                    </a:cubicBezTo>
                    <a:cubicBezTo>
                      <a:pt x="13" y="24"/>
                      <a:pt x="7" y="22"/>
                      <a:pt x="3" y="24"/>
                    </a:cubicBezTo>
                    <a:cubicBezTo>
                      <a:pt x="3" y="18"/>
                      <a:pt x="0" y="10"/>
                      <a:pt x="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 name="Freeform 231">
                <a:extLst>
                  <a:ext uri="{FF2B5EF4-FFF2-40B4-BE49-F238E27FC236}">
                    <a16:creationId xmlns:a16="http://schemas.microsoft.com/office/drawing/2014/main" id="{05CE9BBF-92A9-4C65-9822-0C9F2695E79D}"/>
                  </a:ext>
                </a:extLst>
              </p:cNvPr>
              <p:cNvSpPr>
                <a:spLocks/>
              </p:cNvSpPr>
              <p:nvPr/>
            </p:nvSpPr>
            <p:spPr bwMode="auto">
              <a:xfrm>
                <a:off x="100" y="445"/>
                <a:ext cx="87" cy="93"/>
              </a:xfrm>
              <a:custGeom>
                <a:avLst/>
                <a:gdLst>
                  <a:gd name="T0" fmla="*/ 270833 w 35"/>
                  <a:gd name="T1" fmla="*/ 3354457 h 35"/>
                  <a:gd name="T2" fmla="*/ 2619269 w 35"/>
                  <a:gd name="T3" fmla="*/ 8160540 h 35"/>
                  <a:gd name="T4" fmla="*/ 4836183 w 35"/>
                  <a:gd name="T5" fmla="*/ 11140146 h 35"/>
                  <a:gd name="T6" fmla="*/ 2503708 w 35"/>
                  <a:gd name="T7" fmla="*/ 983783 h 35"/>
                  <a:gd name="T8" fmla="*/ 0 w 35"/>
                  <a:gd name="T9" fmla="*/ 3354457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5">
                    <a:moveTo>
                      <a:pt x="2" y="10"/>
                    </a:moveTo>
                    <a:cubicBezTo>
                      <a:pt x="13" y="5"/>
                      <a:pt x="14" y="20"/>
                      <a:pt x="19" y="25"/>
                    </a:cubicBezTo>
                    <a:cubicBezTo>
                      <a:pt x="20" y="33"/>
                      <a:pt x="28" y="35"/>
                      <a:pt x="35" y="34"/>
                    </a:cubicBezTo>
                    <a:cubicBezTo>
                      <a:pt x="19" y="32"/>
                      <a:pt x="28" y="9"/>
                      <a:pt x="18" y="3"/>
                    </a:cubicBezTo>
                    <a:cubicBezTo>
                      <a:pt x="12" y="0"/>
                      <a:pt x="2" y="4"/>
                      <a:pt x="0"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 name="Freeform 232">
                <a:extLst>
                  <a:ext uri="{FF2B5EF4-FFF2-40B4-BE49-F238E27FC236}">
                    <a16:creationId xmlns:a16="http://schemas.microsoft.com/office/drawing/2014/main" id="{E72DD243-9833-41A0-9773-1CD338B57933}"/>
                  </a:ext>
                </a:extLst>
              </p:cNvPr>
              <p:cNvSpPr>
                <a:spLocks/>
              </p:cNvSpPr>
              <p:nvPr/>
            </p:nvSpPr>
            <p:spPr bwMode="auto">
              <a:xfrm>
                <a:off x="110" y="178"/>
                <a:ext cx="102" cy="88"/>
              </a:xfrm>
              <a:custGeom>
                <a:avLst/>
                <a:gdLst>
                  <a:gd name="T0" fmla="*/ 2259594 w 41"/>
                  <a:gd name="T1" fmla="*/ 1399160 h 33"/>
                  <a:gd name="T2" fmla="*/ 4040817 w 41"/>
                  <a:gd name="T3" fmla="*/ 6198251 h 33"/>
                  <a:gd name="T4" fmla="*/ 5738831 w 41"/>
                  <a:gd name="T5" fmla="*/ 11402296 h 33"/>
                  <a:gd name="T6" fmla="*/ 5059359 w 41"/>
                  <a:gd name="T7" fmla="*/ 5584875 h 33"/>
                  <a:gd name="T8" fmla="*/ 3095842 w 41"/>
                  <a:gd name="T9" fmla="*/ 1690432 h 33"/>
                  <a:gd name="T10" fmla="*/ 1697524 w 41"/>
                  <a:gd name="T11" fmla="*/ 380835 h 33"/>
                  <a:gd name="T12" fmla="*/ 110247 w 41"/>
                  <a:gd name="T13" fmla="*/ 2708160 h 33"/>
                  <a:gd name="T14" fmla="*/ 0 w 41"/>
                  <a:gd name="T15" fmla="*/ 2094328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33">
                    <a:moveTo>
                      <a:pt x="16" y="4"/>
                    </a:moveTo>
                    <a:cubicBezTo>
                      <a:pt x="24" y="7"/>
                      <a:pt x="25" y="13"/>
                      <a:pt x="29" y="18"/>
                    </a:cubicBezTo>
                    <a:cubicBezTo>
                      <a:pt x="33" y="24"/>
                      <a:pt x="38" y="27"/>
                      <a:pt x="41" y="33"/>
                    </a:cubicBezTo>
                    <a:cubicBezTo>
                      <a:pt x="40" y="28"/>
                      <a:pt x="39" y="20"/>
                      <a:pt x="36" y="16"/>
                    </a:cubicBezTo>
                    <a:cubicBezTo>
                      <a:pt x="33" y="10"/>
                      <a:pt x="27" y="8"/>
                      <a:pt x="22" y="5"/>
                    </a:cubicBezTo>
                    <a:cubicBezTo>
                      <a:pt x="18" y="2"/>
                      <a:pt x="18" y="0"/>
                      <a:pt x="12" y="1"/>
                    </a:cubicBezTo>
                    <a:cubicBezTo>
                      <a:pt x="7" y="2"/>
                      <a:pt x="4" y="4"/>
                      <a:pt x="1" y="8"/>
                    </a:cubicBezTo>
                    <a:cubicBezTo>
                      <a:pt x="0" y="8"/>
                      <a:pt x="0" y="7"/>
                      <a:pt x="0"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 name="Freeform 233">
                <a:extLst>
                  <a:ext uri="{FF2B5EF4-FFF2-40B4-BE49-F238E27FC236}">
                    <a16:creationId xmlns:a16="http://schemas.microsoft.com/office/drawing/2014/main" id="{2E55D418-20F2-4D3F-9E32-FE9C43BA2746}"/>
                  </a:ext>
                </a:extLst>
              </p:cNvPr>
              <p:cNvSpPr>
                <a:spLocks/>
              </p:cNvSpPr>
              <p:nvPr/>
            </p:nvSpPr>
            <p:spPr bwMode="auto">
              <a:xfrm>
                <a:off x="167" y="461"/>
                <a:ext cx="45" cy="115"/>
              </a:xfrm>
              <a:custGeom>
                <a:avLst/>
                <a:gdLst>
                  <a:gd name="T0" fmla="*/ 2700988 w 18"/>
                  <a:gd name="T1" fmla="*/ 0 h 43"/>
                  <a:gd name="T2" fmla="*/ 0 w 18"/>
                  <a:gd name="T3" fmla="*/ 11122567 h 43"/>
                  <a:gd name="T4" fmla="*/ 1507625 w 18"/>
                  <a:gd name="T5" fmla="*/ 8966999 h 43"/>
                  <a:gd name="T6" fmla="*/ 2700988 w 18"/>
                  <a:gd name="T7" fmla="*/ 1462875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43">
                    <a:moveTo>
                      <a:pt x="18" y="0"/>
                    </a:moveTo>
                    <a:cubicBezTo>
                      <a:pt x="17" y="6"/>
                      <a:pt x="14" y="43"/>
                      <a:pt x="0" y="31"/>
                    </a:cubicBezTo>
                    <a:cubicBezTo>
                      <a:pt x="3" y="29"/>
                      <a:pt x="7" y="28"/>
                      <a:pt x="10" y="25"/>
                    </a:cubicBezTo>
                    <a:cubicBezTo>
                      <a:pt x="15" y="19"/>
                      <a:pt x="12" y="9"/>
                      <a:pt x="18"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 name="Freeform 234">
                <a:extLst>
                  <a:ext uri="{FF2B5EF4-FFF2-40B4-BE49-F238E27FC236}">
                    <a16:creationId xmlns:a16="http://schemas.microsoft.com/office/drawing/2014/main" id="{99E777BA-7F32-41C6-9A4B-CD92024DEA2B}"/>
                  </a:ext>
                </a:extLst>
              </p:cNvPr>
              <p:cNvSpPr>
                <a:spLocks/>
              </p:cNvSpPr>
              <p:nvPr/>
            </p:nvSpPr>
            <p:spPr bwMode="auto">
              <a:xfrm>
                <a:off x="285" y="106"/>
                <a:ext cx="72" cy="120"/>
              </a:xfrm>
              <a:custGeom>
                <a:avLst/>
                <a:gdLst>
                  <a:gd name="T0" fmla="*/ 2741638 w 29"/>
                  <a:gd name="T1" fmla="*/ 633912 h 45"/>
                  <a:gd name="T2" fmla="*/ 2296865 w 29"/>
                  <a:gd name="T3" fmla="*/ 9949581 h 45"/>
                  <a:gd name="T4" fmla="*/ 0 w 29"/>
                  <a:gd name="T5" fmla="*/ 15514376 h 45"/>
                  <a:gd name="T6" fmla="*/ 2189905 w 29"/>
                  <a:gd name="T7" fmla="*/ 7617707 h 45"/>
                  <a:gd name="T8" fmla="*/ 3024367 w 29"/>
                  <a:gd name="T9" fmla="*/ 0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5">
                    <a:moveTo>
                      <a:pt x="20" y="2"/>
                    </a:moveTo>
                    <a:cubicBezTo>
                      <a:pt x="29" y="8"/>
                      <a:pt x="22" y="24"/>
                      <a:pt x="17" y="29"/>
                    </a:cubicBezTo>
                    <a:cubicBezTo>
                      <a:pt x="13" y="35"/>
                      <a:pt x="1" y="38"/>
                      <a:pt x="0" y="45"/>
                    </a:cubicBezTo>
                    <a:cubicBezTo>
                      <a:pt x="2" y="35"/>
                      <a:pt x="11" y="30"/>
                      <a:pt x="16" y="22"/>
                    </a:cubicBezTo>
                    <a:cubicBezTo>
                      <a:pt x="21" y="15"/>
                      <a:pt x="20" y="8"/>
                      <a:pt x="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Freeform 235">
                <a:extLst>
                  <a:ext uri="{FF2B5EF4-FFF2-40B4-BE49-F238E27FC236}">
                    <a16:creationId xmlns:a16="http://schemas.microsoft.com/office/drawing/2014/main" id="{0CD1BB26-8018-40C0-B7A3-E97574187388}"/>
                  </a:ext>
                </a:extLst>
              </p:cNvPr>
              <p:cNvSpPr>
                <a:spLocks/>
              </p:cNvSpPr>
              <p:nvPr/>
            </p:nvSpPr>
            <p:spPr bwMode="auto">
              <a:xfrm>
                <a:off x="285" y="232"/>
                <a:ext cx="42" cy="96"/>
              </a:xfrm>
              <a:custGeom>
                <a:avLst/>
                <a:gdLst>
                  <a:gd name="T0" fmla="*/ 627660 w 17"/>
                  <a:gd name="T1" fmla="*/ 380835 h 36"/>
                  <a:gd name="T2" fmla="*/ 254053 w 17"/>
                  <a:gd name="T3" fmla="*/ 12417195 h 36"/>
                  <a:gd name="T4" fmla="*/ 356760 w 17"/>
                  <a:gd name="T5" fmla="*/ 4799509 h 36"/>
                  <a:gd name="T6" fmla="*/ 627660 w 17"/>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6">
                    <a:moveTo>
                      <a:pt x="5" y="1"/>
                    </a:moveTo>
                    <a:cubicBezTo>
                      <a:pt x="8" y="15"/>
                      <a:pt x="17" y="26"/>
                      <a:pt x="2" y="36"/>
                    </a:cubicBezTo>
                    <a:cubicBezTo>
                      <a:pt x="7" y="29"/>
                      <a:pt x="6" y="23"/>
                      <a:pt x="3" y="14"/>
                    </a:cubicBezTo>
                    <a:cubicBezTo>
                      <a:pt x="1" y="8"/>
                      <a:pt x="0" y="6"/>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 name="Freeform 236">
                <a:extLst>
                  <a:ext uri="{FF2B5EF4-FFF2-40B4-BE49-F238E27FC236}">
                    <a16:creationId xmlns:a16="http://schemas.microsoft.com/office/drawing/2014/main" id="{F8BF5148-F40B-46AE-B781-975B87ACB8CF}"/>
                  </a:ext>
                </a:extLst>
              </p:cNvPr>
              <p:cNvSpPr>
                <a:spLocks/>
              </p:cNvSpPr>
              <p:nvPr/>
            </p:nvSpPr>
            <p:spPr bwMode="auto">
              <a:xfrm>
                <a:off x="50" y="432"/>
                <a:ext cx="37" cy="58"/>
              </a:xfrm>
              <a:custGeom>
                <a:avLst/>
                <a:gdLst>
                  <a:gd name="T0" fmla="*/ 757920 w 15"/>
                  <a:gd name="T1" fmla="*/ 891529 h 22"/>
                  <a:gd name="T2" fmla="*/ 1869536 w 15"/>
                  <a:gd name="T3" fmla="*/ 4492580 h 22"/>
                  <a:gd name="T4" fmla="*/ 1007327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6" y="3"/>
                    </a:moveTo>
                    <a:cubicBezTo>
                      <a:pt x="0" y="12"/>
                      <a:pt x="3" y="22"/>
                      <a:pt x="15" y="15"/>
                    </a:cubicBezTo>
                    <a:cubicBezTo>
                      <a:pt x="10" y="18"/>
                      <a:pt x="5" y="3"/>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 name="Freeform 237">
                <a:extLst>
                  <a:ext uri="{FF2B5EF4-FFF2-40B4-BE49-F238E27FC236}">
                    <a16:creationId xmlns:a16="http://schemas.microsoft.com/office/drawing/2014/main" id="{8E7A82C8-85FC-40C5-BA73-96ECBC1CBB41}"/>
                  </a:ext>
                </a:extLst>
              </p:cNvPr>
              <p:cNvSpPr>
                <a:spLocks/>
              </p:cNvSpPr>
              <p:nvPr/>
            </p:nvSpPr>
            <p:spPr bwMode="auto">
              <a:xfrm>
                <a:off x="55" y="82"/>
                <a:ext cx="25" cy="131"/>
              </a:xfrm>
              <a:custGeom>
                <a:avLst/>
                <a:gdLst>
                  <a:gd name="T0" fmla="*/ 793488 w 10"/>
                  <a:gd name="T1" fmla="*/ 1458356 h 49"/>
                  <a:gd name="T2" fmla="*/ 603050 w 10"/>
                  <a:gd name="T3" fmla="*/ 8938801 h 49"/>
                  <a:gd name="T4" fmla="*/ 317395 w 10"/>
                  <a:gd name="T5" fmla="*/ 17457068 h 49"/>
                  <a:gd name="T6" fmla="*/ 1385550 w 10"/>
                  <a:gd name="T7" fmla="*/ 7087921 h 49"/>
                  <a:gd name="T8" fmla="*/ 908208 w 10"/>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49">
                    <a:moveTo>
                      <a:pt x="5" y="4"/>
                    </a:moveTo>
                    <a:cubicBezTo>
                      <a:pt x="5" y="11"/>
                      <a:pt x="4" y="18"/>
                      <a:pt x="4" y="25"/>
                    </a:cubicBezTo>
                    <a:cubicBezTo>
                      <a:pt x="4" y="30"/>
                      <a:pt x="0" y="45"/>
                      <a:pt x="2" y="49"/>
                    </a:cubicBezTo>
                    <a:cubicBezTo>
                      <a:pt x="8" y="40"/>
                      <a:pt x="9" y="29"/>
                      <a:pt x="9" y="20"/>
                    </a:cubicBezTo>
                    <a:cubicBezTo>
                      <a:pt x="10" y="12"/>
                      <a:pt x="8" y="8"/>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 name="Freeform 238">
                <a:extLst>
                  <a:ext uri="{FF2B5EF4-FFF2-40B4-BE49-F238E27FC236}">
                    <a16:creationId xmlns:a16="http://schemas.microsoft.com/office/drawing/2014/main" id="{907982B6-7BD6-4C3B-AF14-22D11907434D}"/>
                  </a:ext>
                </a:extLst>
              </p:cNvPr>
              <p:cNvSpPr>
                <a:spLocks/>
              </p:cNvSpPr>
              <p:nvPr/>
            </p:nvSpPr>
            <p:spPr bwMode="auto">
              <a:xfrm>
                <a:off x="110" y="202"/>
                <a:ext cx="65" cy="46"/>
              </a:xfrm>
              <a:custGeom>
                <a:avLst/>
                <a:gdLst>
                  <a:gd name="T0" fmla="*/ 0 w 26"/>
                  <a:gd name="T1" fmla="*/ 2169823 h 17"/>
                  <a:gd name="T2" fmla="*/ 2098438 w 26"/>
                  <a:gd name="T3" fmla="*/ 801891 h 17"/>
                  <a:gd name="T4" fmla="*/ 3891145 w 26"/>
                  <a:gd name="T5" fmla="*/ 7069174 h 17"/>
                  <a:gd name="T6" fmla="*/ 1793283 w 26"/>
                  <a:gd name="T7" fmla="*/ 2899431 h 17"/>
                  <a:gd name="T8" fmla="*/ 317395 w 26"/>
                  <a:gd name="T9" fmla="*/ 24429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
                    <a:moveTo>
                      <a:pt x="0" y="5"/>
                    </a:moveTo>
                    <a:cubicBezTo>
                      <a:pt x="5" y="8"/>
                      <a:pt x="8" y="0"/>
                      <a:pt x="14" y="2"/>
                    </a:cubicBezTo>
                    <a:cubicBezTo>
                      <a:pt x="20" y="4"/>
                      <a:pt x="23" y="12"/>
                      <a:pt x="26" y="17"/>
                    </a:cubicBezTo>
                    <a:cubicBezTo>
                      <a:pt x="21" y="13"/>
                      <a:pt x="19" y="8"/>
                      <a:pt x="12" y="7"/>
                    </a:cubicBezTo>
                    <a:cubicBezTo>
                      <a:pt x="10" y="6"/>
                      <a:pt x="4" y="6"/>
                      <a:pt x="2"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Freeform 239">
                <a:extLst>
                  <a:ext uri="{FF2B5EF4-FFF2-40B4-BE49-F238E27FC236}">
                    <a16:creationId xmlns:a16="http://schemas.microsoft.com/office/drawing/2014/main" id="{9EC916CB-1A2D-4512-9266-A33AE7A4498D}"/>
                  </a:ext>
                </a:extLst>
              </p:cNvPr>
              <p:cNvSpPr>
                <a:spLocks/>
              </p:cNvSpPr>
              <p:nvPr/>
            </p:nvSpPr>
            <p:spPr bwMode="auto">
              <a:xfrm>
                <a:off x="205" y="96"/>
                <a:ext cx="80" cy="77"/>
              </a:xfrm>
              <a:custGeom>
                <a:avLst/>
                <a:gdLst>
                  <a:gd name="T0" fmla="*/ 0 w 32"/>
                  <a:gd name="T1" fmla="*/ 5503910 h 29"/>
                  <a:gd name="T2" fmla="*/ 4768875 w 32"/>
                  <a:gd name="T3" fmla="*/ 0 h 29"/>
                  <a:gd name="T4" fmla="*/ 603050 w 32"/>
                  <a:gd name="T5" fmla="*/ 5175736 h 29"/>
                  <a:gd name="T6" fmla="*/ 0 60000 65536"/>
                  <a:gd name="T7" fmla="*/ 0 60000 65536"/>
                  <a:gd name="T8" fmla="*/ 0 60000 65536"/>
                </a:gdLst>
                <a:ahLst/>
                <a:cxnLst>
                  <a:cxn ang="T6">
                    <a:pos x="T0" y="T1"/>
                  </a:cxn>
                  <a:cxn ang="T7">
                    <a:pos x="T2" y="T3"/>
                  </a:cxn>
                  <a:cxn ang="T8">
                    <a:pos x="T4" y="T5"/>
                  </a:cxn>
                </a:cxnLst>
                <a:rect l="0" t="0" r="r" b="b"/>
                <a:pathLst>
                  <a:path w="32" h="29">
                    <a:moveTo>
                      <a:pt x="0" y="17"/>
                    </a:moveTo>
                    <a:cubicBezTo>
                      <a:pt x="14" y="21"/>
                      <a:pt x="22" y="6"/>
                      <a:pt x="32" y="0"/>
                    </a:cubicBezTo>
                    <a:cubicBezTo>
                      <a:pt x="26" y="4"/>
                      <a:pt x="14" y="29"/>
                      <a:pt x="4"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4" name="Freeform 240">
                <a:extLst>
                  <a:ext uri="{FF2B5EF4-FFF2-40B4-BE49-F238E27FC236}">
                    <a16:creationId xmlns:a16="http://schemas.microsoft.com/office/drawing/2014/main" id="{9C327D83-7A8F-4881-856B-AA33F017EADD}"/>
                  </a:ext>
                </a:extLst>
              </p:cNvPr>
              <p:cNvSpPr>
                <a:spLocks/>
              </p:cNvSpPr>
              <p:nvPr/>
            </p:nvSpPr>
            <p:spPr bwMode="auto">
              <a:xfrm>
                <a:off x="0" y="0"/>
                <a:ext cx="360" cy="568"/>
              </a:xfrm>
              <a:custGeom>
                <a:avLst/>
                <a:gdLst>
                  <a:gd name="T0" fmla="*/ 11330083 w 144"/>
                  <a:gd name="T1" fmla="*/ 14491285 h 213"/>
                  <a:gd name="T2" fmla="*/ 15213208 w 144"/>
                  <a:gd name="T3" fmla="*/ 12417195 h 213"/>
                  <a:gd name="T4" fmla="*/ 20458988 w 144"/>
                  <a:gd name="T5" fmla="*/ 13820963 h 213"/>
                  <a:gd name="T6" fmla="*/ 20268563 w 144"/>
                  <a:gd name="T7" fmla="*/ 25223416 h 213"/>
                  <a:gd name="T8" fmla="*/ 18483408 w 144"/>
                  <a:gd name="T9" fmla="*/ 32055603 h 213"/>
                  <a:gd name="T10" fmla="*/ 18788595 w 144"/>
                  <a:gd name="T11" fmla="*/ 41752099 h 213"/>
                  <a:gd name="T12" fmla="*/ 16098175 w 144"/>
                  <a:gd name="T13" fmla="*/ 50679715 h 213"/>
                  <a:gd name="T14" fmla="*/ 14190750 w 144"/>
                  <a:gd name="T15" fmla="*/ 58335779 h 213"/>
                  <a:gd name="T16" fmla="*/ 12829613 w 144"/>
                  <a:gd name="T17" fmla="*/ 69970205 h 213"/>
                  <a:gd name="T18" fmla="*/ 8946613 w 144"/>
                  <a:gd name="T19" fmla="*/ 70351019 h 213"/>
                  <a:gd name="T20" fmla="*/ 5849145 w 144"/>
                  <a:gd name="T21" fmla="*/ 62700565 h 213"/>
                  <a:gd name="T22" fmla="*/ 2987813 w 144"/>
                  <a:gd name="T23" fmla="*/ 60662067 h 213"/>
                  <a:gd name="T24" fmla="*/ 3578645 w 144"/>
                  <a:gd name="T25" fmla="*/ 54463808 h 213"/>
                  <a:gd name="T26" fmla="*/ 2098438 w 144"/>
                  <a:gd name="T27" fmla="*/ 51735573 h 213"/>
                  <a:gd name="T28" fmla="*/ 1671220 w 144"/>
                  <a:gd name="T29" fmla="*/ 41752099 h 213"/>
                  <a:gd name="T30" fmla="*/ 478050 w 144"/>
                  <a:gd name="T31" fmla="*/ 37878195 h 213"/>
                  <a:gd name="T32" fmla="*/ 478050 w 144"/>
                  <a:gd name="T33" fmla="*/ 29327360 h 213"/>
                  <a:gd name="T34" fmla="*/ 2987813 w 144"/>
                  <a:gd name="T35" fmla="*/ 21329293 h 213"/>
                  <a:gd name="T36" fmla="*/ 3769063 w 144"/>
                  <a:gd name="T37" fmla="*/ 6839864 h 213"/>
                  <a:gd name="T38" fmla="*/ 7946800 w 144"/>
                  <a:gd name="T39" fmla="*/ 7617707 h 213"/>
                  <a:gd name="T40" fmla="*/ 8824533 w 144"/>
                  <a:gd name="T41" fmla="*/ 14107627 h 213"/>
                  <a:gd name="T42" fmla="*/ 11330083 w 144"/>
                  <a:gd name="T43" fmla="*/ 14491285 h 2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213">
                    <a:moveTo>
                      <a:pt x="76" y="42"/>
                    </a:moveTo>
                    <a:cubicBezTo>
                      <a:pt x="92" y="52"/>
                      <a:pt x="89" y="53"/>
                      <a:pt x="102" y="36"/>
                    </a:cubicBezTo>
                    <a:cubicBezTo>
                      <a:pt x="113" y="23"/>
                      <a:pt x="128" y="23"/>
                      <a:pt x="137" y="40"/>
                    </a:cubicBezTo>
                    <a:cubicBezTo>
                      <a:pt x="143" y="50"/>
                      <a:pt x="144" y="63"/>
                      <a:pt x="136" y="73"/>
                    </a:cubicBezTo>
                    <a:cubicBezTo>
                      <a:pt x="128" y="82"/>
                      <a:pt x="117" y="75"/>
                      <a:pt x="124" y="93"/>
                    </a:cubicBezTo>
                    <a:cubicBezTo>
                      <a:pt x="128" y="103"/>
                      <a:pt x="136" y="109"/>
                      <a:pt x="126" y="121"/>
                    </a:cubicBezTo>
                    <a:cubicBezTo>
                      <a:pt x="116" y="132"/>
                      <a:pt x="111" y="125"/>
                      <a:pt x="108" y="147"/>
                    </a:cubicBezTo>
                    <a:cubicBezTo>
                      <a:pt x="106" y="167"/>
                      <a:pt x="106" y="160"/>
                      <a:pt x="95" y="169"/>
                    </a:cubicBezTo>
                    <a:cubicBezTo>
                      <a:pt x="84" y="178"/>
                      <a:pt x="93" y="191"/>
                      <a:pt x="86" y="203"/>
                    </a:cubicBezTo>
                    <a:cubicBezTo>
                      <a:pt x="81" y="213"/>
                      <a:pt x="67" y="210"/>
                      <a:pt x="60" y="204"/>
                    </a:cubicBezTo>
                    <a:cubicBezTo>
                      <a:pt x="51" y="196"/>
                      <a:pt x="51" y="183"/>
                      <a:pt x="39" y="182"/>
                    </a:cubicBezTo>
                    <a:cubicBezTo>
                      <a:pt x="33" y="181"/>
                      <a:pt x="22" y="190"/>
                      <a:pt x="20" y="176"/>
                    </a:cubicBezTo>
                    <a:cubicBezTo>
                      <a:pt x="19" y="170"/>
                      <a:pt x="24" y="164"/>
                      <a:pt x="24" y="158"/>
                    </a:cubicBezTo>
                    <a:cubicBezTo>
                      <a:pt x="22" y="147"/>
                      <a:pt x="19" y="155"/>
                      <a:pt x="14" y="150"/>
                    </a:cubicBezTo>
                    <a:cubicBezTo>
                      <a:pt x="6" y="140"/>
                      <a:pt x="15" y="135"/>
                      <a:pt x="11" y="121"/>
                    </a:cubicBezTo>
                    <a:cubicBezTo>
                      <a:pt x="10" y="115"/>
                      <a:pt x="5" y="115"/>
                      <a:pt x="3" y="110"/>
                    </a:cubicBezTo>
                    <a:cubicBezTo>
                      <a:pt x="0" y="104"/>
                      <a:pt x="1" y="92"/>
                      <a:pt x="3" y="85"/>
                    </a:cubicBezTo>
                    <a:cubicBezTo>
                      <a:pt x="7" y="72"/>
                      <a:pt x="15" y="72"/>
                      <a:pt x="20" y="62"/>
                    </a:cubicBezTo>
                    <a:cubicBezTo>
                      <a:pt x="24" y="51"/>
                      <a:pt x="20" y="32"/>
                      <a:pt x="25" y="20"/>
                    </a:cubicBezTo>
                    <a:cubicBezTo>
                      <a:pt x="32" y="0"/>
                      <a:pt x="48" y="3"/>
                      <a:pt x="53" y="22"/>
                    </a:cubicBezTo>
                    <a:cubicBezTo>
                      <a:pt x="56" y="30"/>
                      <a:pt x="54" y="33"/>
                      <a:pt x="59" y="41"/>
                    </a:cubicBezTo>
                    <a:cubicBezTo>
                      <a:pt x="64" y="48"/>
                      <a:pt x="69" y="39"/>
                      <a:pt x="76" y="42"/>
                    </a:cubicBezTo>
                    <a:close/>
                  </a:path>
                </a:pathLst>
              </a:custGeom>
              <a:grpFill/>
              <a:ln w="7938" cap="rnd">
                <a:solidFill>
                  <a:srgbClr val="333333"/>
                </a:solidFill>
                <a:prstDash val="solid"/>
                <a:round/>
                <a:headEnd/>
                <a:tailEnd/>
              </a:ln>
            </p:spPr>
            <p:txBody>
              <a:bodyPr/>
              <a:lstStyle/>
              <a:p>
                <a:endParaRPr lang="cs-CZ"/>
              </a:p>
            </p:txBody>
          </p:sp>
          <p:sp>
            <p:nvSpPr>
              <p:cNvPr id="115" name="Freeform 241">
                <a:extLst>
                  <a:ext uri="{FF2B5EF4-FFF2-40B4-BE49-F238E27FC236}">
                    <a16:creationId xmlns:a16="http://schemas.microsoft.com/office/drawing/2014/main" id="{35F734CE-573B-4433-AFDA-6A537C7D67DB}"/>
                  </a:ext>
                </a:extLst>
              </p:cNvPr>
              <p:cNvSpPr>
                <a:spLocks/>
              </p:cNvSpPr>
              <p:nvPr/>
            </p:nvSpPr>
            <p:spPr bwMode="auto">
              <a:xfrm>
                <a:off x="280" y="213"/>
                <a:ext cx="30" cy="43"/>
              </a:xfrm>
              <a:custGeom>
                <a:avLst/>
                <a:gdLst>
                  <a:gd name="T0" fmla="*/ 1793283 w 12"/>
                  <a:gd name="T1" fmla="*/ 0 h 16"/>
                  <a:gd name="T2" fmla="*/ 0 w 12"/>
                  <a:gd name="T3" fmla="*/ 6136326 h 16"/>
                  <a:gd name="T4" fmla="*/ 0 60000 65536"/>
                  <a:gd name="T5" fmla="*/ 0 60000 65536"/>
                </a:gdLst>
                <a:ahLst/>
                <a:cxnLst>
                  <a:cxn ang="T4">
                    <a:pos x="T0" y="T1"/>
                  </a:cxn>
                  <a:cxn ang="T5">
                    <a:pos x="T2" y="T3"/>
                  </a:cxn>
                </a:cxnLst>
                <a:rect l="0" t="0" r="r" b="b"/>
                <a:pathLst>
                  <a:path w="12" h="16">
                    <a:moveTo>
                      <a:pt x="12" y="0"/>
                    </a:moveTo>
                    <a:cubicBezTo>
                      <a:pt x="8" y="0"/>
                      <a:pt x="0" y="9"/>
                      <a:pt x="0" y="16"/>
                    </a:cubicBezTo>
                  </a:path>
                </a:pathLst>
              </a:custGeom>
              <a:grpFill/>
              <a:ln w="7938" cap="rnd">
                <a:solidFill>
                  <a:srgbClr val="333333"/>
                </a:solidFill>
                <a:prstDash val="solid"/>
                <a:round/>
                <a:headEnd/>
                <a:tailEnd/>
              </a:ln>
            </p:spPr>
            <p:txBody>
              <a:bodyPr/>
              <a:lstStyle/>
              <a:p>
                <a:endParaRPr lang="cs-CZ"/>
              </a:p>
            </p:txBody>
          </p:sp>
          <p:sp>
            <p:nvSpPr>
              <p:cNvPr id="116" name="Freeform 242">
                <a:extLst>
                  <a:ext uri="{FF2B5EF4-FFF2-40B4-BE49-F238E27FC236}">
                    <a16:creationId xmlns:a16="http://schemas.microsoft.com/office/drawing/2014/main" id="{B74E3FED-C706-4586-8A3F-1CBC76B374F2}"/>
                  </a:ext>
                </a:extLst>
              </p:cNvPr>
              <p:cNvSpPr>
                <a:spLocks/>
              </p:cNvSpPr>
              <p:nvPr/>
            </p:nvSpPr>
            <p:spPr bwMode="auto">
              <a:xfrm>
                <a:off x="40" y="144"/>
                <a:ext cx="15" cy="82"/>
              </a:xfrm>
              <a:custGeom>
                <a:avLst/>
                <a:gdLst>
                  <a:gd name="T0" fmla="*/ 908208 w 6"/>
                  <a:gd name="T1" fmla="*/ 0 h 31"/>
                  <a:gd name="T2" fmla="*/ 0 w 6"/>
                  <a:gd name="T3" fmla="*/ 9622703 h 31"/>
                  <a:gd name="T4" fmla="*/ 0 60000 65536"/>
                  <a:gd name="T5" fmla="*/ 0 60000 65536"/>
                </a:gdLst>
                <a:ahLst/>
                <a:cxnLst>
                  <a:cxn ang="T4">
                    <a:pos x="T0" y="T1"/>
                  </a:cxn>
                  <a:cxn ang="T5">
                    <a:pos x="T2" y="T3"/>
                  </a:cxn>
                </a:cxnLst>
                <a:rect l="0" t="0" r="r" b="b"/>
                <a:pathLst>
                  <a:path w="6" h="31">
                    <a:moveTo>
                      <a:pt x="6" y="0"/>
                    </a:moveTo>
                    <a:cubicBezTo>
                      <a:pt x="4" y="10"/>
                      <a:pt x="3" y="21"/>
                      <a:pt x="0" y="31"/>
                    </a:cubicBezTo>
                  </a:path>
                </a:pathLst>
              </a:custGeom>
              <a:grpFill/>
              <a:ln w="7938" cap="rnd">
                <a:solidFill>
                  <a:srgbClr val="333333"/>
                </a:solidFill>
                <a:prstDash val="solid"/>
                <a:round/>
                <a:headEnd/>
                <a:tailEnd/>
              </a:ln>
            </p:spPr>
            <p:txBody>
              <a:bodyPr/>
              <a:lstStyle/>
              <a:p>
                <a:endParaRPr lang="cs-CZ"/>
              </a:p>
            </p:txBody>
          </p:sp>
          <p:sp>
            <p:nvSpPr>
              <p:cNvPr id="117" name="Freeform 243">
                <a:extLst>
                  <a:ext uri="{FF2B5EF4-FFF2-40B4-BE49-F238E27FC236}">
                    <a16:creationId xmlns:a16="http://schemas.microsoft.com/office/drawing/2014/main" id="{291FDE17-1EE5-4277-AADA-082AE263C2BC}"/>
                  </a:ext>
                </a:extLst>
              </p:cNvPr>
              <p:cNvSpPr>
                <a:spLocks/>
              </p:cNvSpPr>
              <p:nvPr/>
            </p:nvSpPr>
            <p:spPr bwMode="auto">
              <a:xfrm>
                <a:off x="122" y="338"/>
                <a:ext cx="73" cy="62"/>
              </a:xfrm>
              <a:custGeom>
                <a:avLst/>
                <a:gdLst>
                  <a:gd name="T0" fmla="*/ 0 w 29"/>
                  <a:gd name="T1" fmla="*/ 5567826 h 23"/>
                  <a:gd name="T2" fmla="*/ 4728369 w 29"/>
                  <a:gd name="T3" fmla="*/ 0 h 23"/>
                  <a:gd name="T4" fmla="*/ 0 60000 65536"/>
                  <a:gd name="T5" fmla="*/ 0 60000 65536"/>
                </a:gdLst>
                <a:ahLst/>
                <a:cxnLst>
                  <a:cxn ang="T4">
                    <a:pos x="T0" y="T1"/>
                  </a:cxn>
                  <a:cxn ang="T5">
                    <a:pos x="T2" y="T3"/>
                  </a:cxn>
                </a:cxnLst>
                <a:rect l="0" t="0" r="r" b="b"/>
                <a:pathLst>
                  <a:path w="29" h="23">
                    <a:moveTo>
                      <a:pt x="0" y="14"/>
                    </a:moveTo>
                    <a:cubicBezTo>
                      <a:pt x="11" y="23"/>
                      <a:pt x="24" y="18"/>
                      <a:pt x="29" y="0"/>
                    </a:cubicBezTo>
                  </a:path>
                </a:pathLst>
              </a:custGeom>
              <a:grpFill/>
              <a:ln w="7938" cap="rnd">
                <a:solidFill>
                  <a:srgbClr val="333333"/>
                </a:solidFill>
                <a:prstDash val="solid"/>
                <a:round/>
                <a:headEnd/>
                <a:tailEnd/>
              </a:ln>
            </p:spPr>
            <p:txBody>
              <a:bodyPr/>
              <a:lstStyle/>
              <a:p>
                <a:endParaRPr lang="cs-CZ"/>
              </a:p>
            </p:txBody>
          </p:sp>
          <p:sp>
            <p:nvSpPr>
              <p:cNvPr id="118" name="Freeform 244">
                <a:extLst>
                  <a:ext uri="{FF2B5EF4-FFF2-40B4-BE49-F238E27FC236}">
                    <a16:creationId xmlns:a16="http://schemas.microsoft.com/office/drawing/2014/main" id="{284D73DC-430D-476B-9791-F67B2979CB1F}"/>
                  </a:ext>
                </a:extLst>
              </p:cNvPr>
              <p:cNvSpPr>
                <a:spLocks/>
              </p:cNvSpPr>
              <p:nvPr/>
            </p:nvSpPr>
            <p:spPr bwMode="auto">
              <a:xfrm>
                <a:off x="102" y="186"/>
                <a:ext cx="110" cy="86"/>
              </a:xfrm>
              <a:custGeom>
                <a:avLst/>
                <a:gdLst>
                  <a:gd name="T0" fmla="*/ 0 w 44"/>
                  <a:gd name="T1" fmla="*/ 1851196 h 32"/>
                  <a:gd name="T2" fmla="*/ 1671220 w 44"/>
                  <a:gd name="T3" fmla="*/ 1594892 h 32"/>
                  <a:gd name="T4" fmla="*/ 3891145 w 44"/>
                  <a:gd name="T5" fmla="*/ 2691400 h 32"/>
                  <a:gd name="T6" fmla="*/ 5371095 w 44"/>
                  <a:gd name="T7" fmla="*/ 7979526 h 32"/>
                  <a:gd name="T8" fmla="*/ 6561333 w 44"/>
                  <a:gd name="T9" fmla="*/ 1220483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32">
                    <a:moveTo>
                      <a:pt x="0" y="5"/>
                    </a:moveTo>
                    <a:cubicBezTo>
                      <a:pt x="4" y="12"/>
                      <a:pt x="7" y="6"/>
                      <a:pt x="11" y="4"/>
                    </a:cubicBezTo>
                    <a:cubicBezTo>
                      <a:pt x="16" y="0"/>
                      <a:pt x="21" y="3"/>
                      <a:pt x="26" y="7"/>
                    </a:cubicBezTo>
                    <a:cubicBezTo>
                      <a:pt x="31" y="11"/>
                      <a:pt x="33" y="17"/>
                      <a:pt x="36" y="21"/>
                    </a:cubicBezTo>
                    <a:cubicBezTo>
                      <a:pt x="39" y="25"/>
                      <a:pt x="44" y="25"/>
                      <a:pt x="44" y="32"/>
                    </a:cubicBezTo>
                  </a:path>
                </a:pathLst>
              </a:custGeom>
              <a:grpFill/>
              <a:ln w="7938" cap="rnd">
                <a:solidFill>
                  <a:srgbClr val="333333"/>
                </a:solidFill>
                <a:prstDash val="solid"/>
                <a:round/>
                <a:headEnd/>
                <a:tailEnd/>
              </a:ln>
            </p:spPr>
            <p:txBody>
              <a:bodyPr/>
              <a:lstStyle/>
              <a:p>
                <a:endParaRPr lang="cs-CZ"/>
              </a:p>
            </p:txBody>
          </p:sp>
          <p:sp>
            <p:nvSpPr>
              <p:cNvPr id="119" name="Freeform 245">
                <a:extLst>
                  <a:ext uri="{FF2B5EF4-FFF2-40B4-BE49-F238E27FC236}">
                    <a16:creationId xmlns:a16="http://schemas.microsoft.com/office/drawing/2014/main" id="{A946E93D-D93A-44E9-885D-7AA3B6656E42}"/>
                  </a:ext>
                </a:extLst>
              </p:cNvPr>
              <p:cNvSpPr>
                <a:spLocks/>
              </p:cNvSpPr>
              <p:nvPr/>
            </p:nvSpPr>
            <p:spPr bwMode="auto">
              <a:xfrm>
                <a:off x="222" y="421"/>
                <a:ext cx="18" cy="56"/>
              </a:xfrm>
              <a:custGeom>
                <a:avLst/>
                <a:gdLst>
                  <a:gd name="T0" fmla="*/ 1489117 w 7"/>
                  <a:gd name="T1" fmla="*/ 0 h 21"/>
                  <a:gd name="T2" fmla="*/ 0 w 7"/>
                  <a:gd name="T3" fmla="*/ 7221760 h 21"/>
                  <a:gd name="T4" fmla="*/ 0 60000 65536"/>
                  <a:gd name="T5" fmla="*/ 0 60000 65536"/>
                </a:gdLst>
                <a:ahLst/>
                <a:cxnLst>
                  <a:cxn ang="T4">
                    <a:pos x="T0" y="T1"/>
                  </a:cxn>
                  <a:cxn ang="T5">
                    <a:pos x="T2" y="T3"/>
                  </a:cxn>
                </a:cxnLst>
                <a:rect l="0" t="0" r="r" b="b"/>
                <a:pathLst>
                  <a:path w="7" h="21">
                    <a:moveTo>
                      <a:pt x="7" y="0"/>
                    </a:moveTo>
                    <a:cubicBezTo>
                      <a:pt x="5" y="7"/>
                      <a:pt x="1" y="12"/>
                      <a:pt x="0" y="21"/>
                    </a:cubicBezTo>
                  </a:path>
                </a:pathLst>
              </a:custGeom>
              <a:grpFill/>
              <a:ln w="7938" cap="rnd">
                <a:solidFill>
                  <a:srgbClr val="333333"/>
                </a:solidFill>
                <a:prstDash val="solid"/>
                <a:round/>
                <a:headEnd/>
                <a:tailEnd/>
              </a:ln>
            </p:spPr>
            <p:txBody>
              <a:bodyPr/>
              <a:lstStyle/>
              <a:p>
                <a:endParaRPr lang="cs-CZ"/>
              </a:p>
            </p:txBody>
          </p:sp>
          <p:sp>
            <p:nvSpPr>
              <p:cNvPr id="120" name="Freeform 246">
                <a:extLst>
                  <a:ext uri="{FF2B5EF4-FFF2-40B4-BE49-F238E27FC236}">
                    <a16:creationId xmlns:a16="http://schemas.microsoft.com/office/drawing/2014/main" id="{D760C461-849F-4AF3-A625-A8C6274DB948}"/>
                  </a:ext>
                </a:extLst>
              </p:cNvPr>
              <p:cNvSpPr>
                <a:spLocks/>
              </p:cNvSpPr>
              <p:nvPr/>
            </p:nvSpPr>
            <p:spPr bwMode="auto">
              <a:xfrm>
                <a:off x="55" y="405"/>
                <a:ext cx="27" cy="51"/>
              </a:xfrm>
              <a:custGeom>
                <a:avLst/>
                <a:gdLst>
                  <a:gd name="T0" fmla="*/ 0 w 11"/>
                  <a:gd name="T1" fmla="*/ 0 h 19"/>
                  <a:gd name="T2" fmla="*/ 1287173 w 11"/>
                  <a:gd name="T3" fmla="*/ 7147274 h 19"/>
                  <a:gd name="T4" fmla="*/ 0 60000 65536"/>
                  <a:gd name="T5" fmla="*/ 0 60000 65536"/>
                </a:gdLst>
                <a:ahLst/>
                <a:cxnLst>
                  <a:cxn ang="T4">
                    <a:pos x="T0" y="T1"/>
                  </a:cxn>
                  <a:cxn ang="T5">
                    <a:pos x="T2" y="T3"/>
                  </a:cxn>
                </a:cxnLst>
                <a:rect l="0" t="0" r="r" b="b"/>
                <a:pathLst>
                  <a:path w="11" h="19">
                    <a:moveTo>
                      <a:pt x="0" y="0"/>
                    </a:moveTo>
                    <a:cubicBezTo>
                      <a:pt x="3" y="5"/>
                      <a:pt x="7" y="17"/>
                      <a:pt x="11" y="19"/>
                    </a:cubicBezTo>
                  </a:path>
                </a:pathLst>
              </a:custGeom>
              <a:grpFill/>
              <a:ln w="7938" cap="rnd">
                <a:solidFill>
                  <a:srgbClr val="333333"/>
                </a:solidFill>
                <a:prstDash val="solid"/>
                <a:round/>
                <a:headEnd/>
                <a:tailEnd/>
              </a:ln>
            </p:spPr>
            <p:txBody>
              <a:bodyPr/>
              <a:lstStyle/>
              <a:p>
                <a:endParaRPr lang="cs-CZ"/>
              </a:p>
            </p:txBody>
          </p:sp>
        </p:grpSp>
        <p:sp>
          <p:nvSpPr>
            <p:cNvPr id="45" name="Text Box 135">
              <a:extLst>
                <a:ext uri="{FF2B5EF4-FFF2-40B4-BE49-F238E27FC236}">
                  <a16:creationId xmlns:a16="http://schemas.microsoft.com/office/drawing/2014/main" id="{6433108A-F56E-4717-9613-4B1B5266AE81}"/>
                </a:ext>
              </a:extLst>
            </p:cNvPr>
            <p:cNvSpPr txBox="1">
              <a:spLocks noChangeArrowheads="1"/>
            </p:cNvSpPr>
            <p:nvPr/>
          </p:nvSpPr>
          <p:spPr bwMode="auto">
            <a:xfrm>
              <a:off x="5490795" y="1539137"/>
              <a:ext cx="901400" cy="68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lgn="ctr">
                <a:spcAft>
                  <a:spcPts val="0"/>
                </a:spcAft>
              </a:pPr>
              <a:r>
                <a:rPr lang="cs-CZ"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amplifikace</a:t>
              </a:r>
              <a:endParaRPr lang="cs-CZ" sz="1200" dirty="0">
                <a:effectLst/>
                <a:latin typeface="Times New Roman" panose="02020603050405020304" pitchFamily="18" charset="0"/>
                <a:ea typeface="Times New Roman" panose="02020603050405020304" pitchFamily="18" charset="0"/>
              </a:endParaRPr>
            </a:p>
            <a:p>
              <a:pPr algn="ctr">
                <a:spcAft>
                  <a:spcPts val="0"/>
                </a:spcAft>
              </a:pPr>
              <a:r>
                <a:rPr lang="cs-CZ" sz="12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koagulace</a:t>
              </a:r>
              <a:endParaRPr lang="cs-CZ" sz="1200" dirty="0">
                <a:effectLst/>
                <a:latin typeface="Times New Roman" panose="02020603050405020304" pitchFamily="18" charset="0"/>
                <a:ea typeface="Times New Roman" panose="02020603050405020304" pitchFamily="18" charset="0"/>
              </a:endParaRPr>
            </a:p>
          </p:txBody>
        </p:sp>
        <p:cxnSp>
          <p:nvCxnSpPr>
            <p:cNvPr id="46" name="Line 283">
              <a:extLst>
                <a:ext uri="{FF2B5EF4-FFF2-40B4-BE49-F238E27FC236}">
                  <a16:creationId xmlns:a16="http://schemas.microsoft.com/office/drawing/2014/main" id="{080EB8C7-F80E-4E37-BD95-A384F0D1B449}"/>
                </a:ext>
              </a:extLst>
            </p:cNvPr>
            <p:cNvCxnSpPr/>
            <p:nvPr/>
          </p:nvCxnSpPr>
          <p:spPr bwMode="auto">
            <a:xfrm>
              <a:off x="860829" y="1501211"/>
              <a:ext cx="199980" cy="10248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24">
              <a:extLst>
                <a:ext uri="{FF2B5EF4-FFF2-40B4-BE49-F238E27FC236}">
                  <a16:creationId xmlns:a16="http://schemas.microsoft.com/office/drawing/2014/main" id="{F9D2FD16-EF5D-4D1D-B2D9-500F68D1E891}"/>
                </a:ext>
              </a:extLst>
            </p:cNvPr>
            <p:cNvSpPr txBox="1">
              <a:spLocks noChangeArrowheads="1"/>
            </p:cNvSpPr>
            <p:nvPr/>
          </p:nvSpPr>
          <p:spPr bwMode="auto">
            <a:xfrm>
              <a:off x="2115949" y="2802366"/>
              <a:ext cx="1316267" cy="7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lgn="ctr">
                <a:spcAft>
                  <a:spcPts val="0"/>
                </a:spcAft>
              </a:pPr>
              <a:r>
                <a:rPr lang="cs-CZ" sz="900" b="1"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aktivace tkáňového faktoru (TF</a:t>
              </a:r>
              <a:r>
                <a:rPr lang="cs-CZ" sz="900" kern="12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na povrchu monocytu</a:t>
              </a:r>
              <a:endParaRPr lang="cs-CZ" sz="1200" dirty="0">
                <a:effectLst/>
                <a:latin typeface="Times New Roman" panose="02020603050405020304" pitchFamily="18" charset="0"/>
                <a:ea typeface="Times New Roman" panose="02020603050405020304" pitchFamily="18" charset="0"/>
              </a:endParaRPr>
            </a:p>
          </p:txBody>
        </p:sp>
        <p:pic>
          <p:nvPicPr>
            <p:cNvPr id="48" name="Obrázek 47">
              <a:extLst>
                <a:ext uri="{FF2B5EF4-FFF2-40B4-BE49-F238E27FC236}">
                  <a16:creationId xmlns:a16="http://schemas.microsoft.com/office/drawing/2014/main" id="{CBF72664-24D5-44D8-9957-CC97C72FBDA0}"/>
                </a:ext>
              </a:extLst>
            </p:cNvPr>
            <p:cNvPicPr>
              <a:picLocks noChangeAspect="1"/>
            </p:cNvPicPr>
            <p:nvPr/>
          </p:nvPicPr>
          <p:blipFill>
            <a:blip r:embed="rId2"/>
            <a:stretch>
              <a:fillRect/>
            </a:stretch>
          </p:blipFill>
          <p:spPr>
            <a:xfrm>
              <a:off x="1060884" y="4819218"/>
              <a:ext cx="5428318" cy="299550"/>
            </a:xfrm>
            <a:prstGeom prst="rect">
              <a:avLst/>
            </a:prstGeom>
          </p:spPr>
        </p:pic>
        <p:pic>
          <p:nvPicPr>
            <p:cNvPr id="49" name="Obrázek 48">
              <a:extLst>
                <a:ext uri="{FF2B5EF4-FFF2-40B4-BE49-F238E27FC236}">
                  <a16:creationId xmlns:a16="http://schemas.microsoft.com/office/drawing/2014/main" id="{B55D48AB-8527-4AF2-BDBF-F4EFBFB08BC5}"/>
                </a:ext>
              </a:extLst>
            </p:cNvPr>
            <p:cNvPicPr>
              <a:picLocks noChangeAspect="1"/>
            </p:cNvPicPr>
            <p:nvPr/>
          </p:nvPicPr>
          <p:blipFill>
            <a:blip r:embed="rId3"/>
            <a:stretch>
              <a:fillRect/>
            </a:stretch>
          </p:blipFill>
          <p:spPr>
            <a:xfrm>
              <a:off x="41785" y="4729819"/>
              <a:ext cx="3019350" cy="399109"/>
            </a:xfrm>
            <a:prstGeom prst="rect">
              <a:avLst/>
            </a:prstGeom>
          </p:spPr>
        </p:pic>
        <p:pic>
          <p:nvPicPr>
            <p:cNvPr id="50" name="Obrázek 49">
              <a:extLst>
                <a:ext uri="{FF2B5EF4-FFF2-40B4-BE49-F238E27FC236}">
                  <a16:creationId xmlns:a16="http://schemas.microsoft.com/office/drawing/2014/main" id="{285FB07C-2EB8-4CB4-A8BF-F730DF42A111}"/>
                </a:ext>
              </a:extLst>
            </p:cNvPr>
            <p:cNvPicPr/>
            <p:nvPr/>
          </p:nvPicPr>
          <p:blipFill>
            <a:blip r:embed="rId3"/>
            <a:stretch>
              <a:fillRect/>
            </a:stretch>
          </p:blipFill>
          <p:spPr>
            <a:xfrm>
              <a:off x="3515234" y="4729819"/>
              <a:ext cx="2851075" cy="366572"/>
            </a:xfrm>
            <a:prstGeom prst="rect">
              <a:avLst/>
            </a:prstGeom>
          </p:spPr>
        </p:pic>
        <p:grpSp>
          <p:nvGrpSpPr>
            <p:cNvPr id="51" name="Group 106">
              <a:extLst>
                <a:ext uri="{FF2B5EF4-FFF2-40B4-BE49-F238E27FC236}">
                  <a16:creationId xmlns:a16="http://schemas.microsoft.com/office/drawing/2014/main" id="{05B49A37-C732-458E-BC72-E2565A38991C}"/>
                </a:ext>
              </a:extLst>
            </p:cNvPr>
            <p:cNvGrpSpPr>
              <a:grpSpLocks/>
            </p:cNvGrpSpPr>
            <p:nvPr/>
          </p:nvGrpSpPr>
          <p:grpSpPr bwMode="auto">
            <a:xfrm>
              <a:off x="4918328" y="4582774"/>
              <a:ext cx="390707" cy="389846"/>
              <a:chOff x="0" y="0"/>
              <a:chExt cx="383" cy="264"/>
            </a:xfrm>
            <a:solidFill>
              <a:schemeClr val="bg1">
                <a:lumMod val="75000"/>
              </a:schemeClr>
            </a:solidFill>
          </p:grpSpPr>
          <p:sp>
            <p:nvSpPr>
              <p:cNvPr id="84" name="Freeform 107">
                <a:extLst>
                  <a:ext uri="{FF2B5EF4-FFF2-40B4-BE49-F238E27FC236}">
                    <a16:creationId xmlns:a16="http://schemas.microsoft.com/office/drawing/2014/main" id="{A372F367-33DD-4B68-9B73-13E3423AA91C}"/>
                  </a:ext>
                </a:extLst>
              </p:cNvPr>
              <p:cNvSpPr>
                <a:spLocks/>
              </p:cNvSpPr>
              <p:nvPr/>
            </p:nvSpPr>
            <p:spPr bwMode="auto">
              <a:xfrm>
                <a:off x="15" y="0"/>
                <a:ext cx="245" cy="117"/>
              </a:xfrm>
              <a:custGeom>
                <a:avLst/>
                <a:gdLst>
                  <a:gd name="T0" fmla="*/ 2385283 w 98"/>
                  <a:gd name="T1" fmla="*/ 3993859 h 44"/>
                  <a:gd name="T2" fmla="*/ 4768875 w 98"/>
                  <a:gd name="T3" fmla="*/ 3993859 h 44"/>
                  <a:gd name="T4" fmla="*/ 4768875 w 98"/>
                  <a:gd name="T5" fmla="*/ 14615342 h 44"/>
                  <a:gd name="T6" fmla="*/ 14622863 w 98"/>
                  <a:gd name="T7" fmla="*/ 14615342 h 44"/>
                  <a:gd name="T8" fmla="*/ 14622863 w 98"/>
                  <a:gd name="T9" fmla="*/ 10993357 h 44"/>
                  <a:gd name="T10" fmla="*/ 6439270 w 98"/>
                  <a:gd name="T11" fmla="*/ 10993357 h 44"/>
                  <a:gd name="T12" fmla="*/ 6439270 w 98"/>
                  <a:gd name="T13" fmla="*/ 0 h 44"/>
                  <a:gd name="T14" fmla="*/ 4178050 w 98"/>
                  <a:gd name="T15" fmla="*/ 0 h 44"/>
                  <a:gd name="T16" fmla="*/ 0 w 98"/>
                  <a:gd name="T17" fmla="*/ 6401355 h 44"/>
                  <a:gd name="T18" fmla="*/ 0 w 98"/>
                  <a:gd name="T19" fmla="*/ 6401355 h 44"/>
                  <a:gd name="T20" fmla="*/ 2385283 w 98"/>
                  <a:gd name="T21" fmla="*/ 399385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44">
                    <a:moveTo>
                      <a:pt x="16" y="12"/>
                    </a:moveTo>
                    <a:cubicBezTo>
                      <a:pt x="32" y="12"/>
                      <a:pt x="32" y="12"/>
                      <a:pt x="32" y="12"/>
                    </a:cubicBezTo>
                    <a:cubicBezTo>
                      <a:pt x="32" y="44"/>
                      <a:pt x="32" y="44"/>
                      <a:pt x="32" y="44"/>
                    </a:cubicBezTo>
                    <a:cubicBezTo>
                      <a:pt x="98" y="44"/>
                      <a:pt x="98" y="44"/>
                      <a:pt x="98" y="44"/>
                    </a:cubicBezTo>
                    <a:cubicBezTo>
                      <a:pt x="98" y="33"/>
                      <a:pt x="98" y="33"/>
                      <a:pt x="98" y="33"/>
                    </a:cubicBezTo>
                    <a:cubicBezTo>
                      <a:pt x="43" y="33"/>
                      <a:pt x="43" y="33"/>
                      <a:pt x="43" y="33"/>
                    </a:cubicBezTo>
                    <a:cubicBezTo>
                      <a:pt x="43" y="0"/>
                      <a:pt x="43" y="0"/>
                      <a:pt x="43" y="0"/>
                    </a:cubicBezTo>
                    <a:cubicBezTo>
                      <a:pt x="28" y="0"/>
                      <a:pt x="28" y="0"/>
                      <a:pt x="28" y="0"/>
                    </a:cubicBezTo>
                    <a:cubicBezTo>
                      <a:pt x="11" y="0"/>
                      <a:pt x="3" y="12"/>
                      <a:pt x="0" y="19"/>
                    </a:cubicBezTo>
                    <a:cubicBezTo>
                      <a:pt x="0" y="19"/>
                      <a:pt x="0" y="19"/>
                      <a:pt x="0" y="19"/>
                    </a:cubicBezTo>
                    <a:cubicBezTo>
                      <a:pt x="4" y="15"/>
                      <a:pt x="10"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5" name="Freeform 108">
                <a:extLst>
                  <a:ext uri="{FF2B5EF4-FFF2-40B4-BE49-F238E27FC236}">
                    <a16:creationId xmlns:a16="http://schemas.microsoft.com/office/drawing/2014/main" id="{BB741B00-E9BB-4CA2-9B55-E9557A87B444}"/>
                  </a:ext>
                </a:extLst>
              </p:cNvPr>
              <p:cNvSpPr>
                <a:spLocks/>
              </p:cNvSpPr>
              <p:nvPr/>
            </p:nvSpPr>
            <p:spPr bwMode="auto">
              <a:xfrm>
                <a:off x="260" y="0"/>
                <a:ext cx="123" cy="191"/>
              </a:xfrm>
              <a:custGeom>
                <a:avLst/>
                <a:gdLst>
                  <a:gd name="T0" fmla="*/ 4261097 w 49"/>
                  <a:gd name="T1" fmla="*/ 0 h 72"/>
                  <a:gd name="T2" fmla="*/ 1749532 w 49"/>
                  <a:gd name="T3" fmla="*/ 0 h 72"/>
                  <a:gd name="T4" fmla="*/ 1749532 w 49"/>
                  <a:gd name="T5" fmla="*/ 0 h 72"/>
                  <a:gd name="T6" fmla="*/ 0 w 49"/>
                  <a:gd name="T7" fmla="*/ 3519480 h 72"/>
                  <a:gd name="T8" fmla="*/ 0 w 49"/>
                  <a:gd name="T9" fmla="*/ 3884797 h 72"/>
                  <a:gd name="T10" fmla="*/ 2363154 w 49"/>
                  <a:gd name="T11" fmla="*/ 3884797 h 72"/>
                  <a:gd name="T12" fmla="*/ 5808911 w 49"/>
                  <a:gd name="T13" fmla="*/ 10943300 h 72"/>
                  <a:gd name="T14" fmla="*/ 5808911 w 49"/>
                  <a:gd name="T15" fmla="*/ 18724640 h 72"/>
                  <a:gd name="T16" fmla="*/ 5017850 w 49"/>
                  <a:gd name="T17" fmla="*/ 23213373 h 72"/>
                  <a:gd name="T18" fmla="*/ 5017850 w 49"/>
                  <a:gd name="T19" fmla="*/ 23213373 h 72"/>
                  <a:gd name="T20" fmla="*/ 7708847 w 49"/>
                  <a:gd name="T21" fmla="*/ 14839933 h 72"/>
                  <a:gd name="T22" fmla="*/ 7708847 w 49"/>
                  <a:gd name="T23" fmla="*/ 7423730 h 72"/>
                  <a:gd name="T24" fmla="*/ 4261097 w 4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2">
                    <a:moveTo>
                      <a:pt x="27" y="0"/>
                    </a:moveTo>
                    <a:cubicBezTo>
                      <a:pt x="11" y="0"/>
                      <a:pt x="11" y="0"/>
                      <a:pt x="11" y="0"/>
                    </a:cubicBezTo>
                    <a:cubicBezTo>
                      <a:pt x="11" y="0"/>
                      <a:pt x="11" y="0"/>
                      <a:pt x="11" y="0"/>
                    </a:cubicBezTo>
                    <a:cubicBezTo>
                      <a:pt x="0" y="11"/>
                      <a:pt x="0" y="11"/>
                      <a:pt x="0" y="11"/>
                    </a:cubicBezTo>
                    <a:cubicBezTo>
                      <a:pt x="0" y="12"/>
                      <a:pt x="0" y="12"/>
                      <a:pt x="0" y="12"/>
                    </a:cubicBezTo>
                    <a:cubicBezTo>
                      <a:pt x="15" y="12"/>
                      <a:pt x="15" y="12"/>
                      <a:pt x="15" y="12"/>
                    </a:cubicBezTo>
                    <a:cubicBezTo>
                      <a:pt x="27" y="12"/>
                      <a:pt x="37" y="22"/>
                      <a:pt x="37" y="34"/>
                    </a:cubicBezTo>
                    <a:cubicBezTo>
                      <a:pt x="37" y="58"/>
                      <a:pt x="37" y="58"/>
                      <a:pt x="37" y="58"/>
                    </a:cubicBezTo>
                    <a:cubicBezTo>
                      <a:pt x="37" y="63"/>
                      <a:pt x="35" y="68"/>
                      <a:pt x="32" y="72"/>
                    </a:cubicBezTo>
                    <a:cubicBezTo>
                      <a:pt x="32" y="72"/>
                      <a:pt x="32" y="72"/>
                      <a:pt x="32" y="72"/>
                    </a:cubicBezTo>
                    <a:cubicBezTo>
                      <a:pt x="40" y="69"/>
                      <a:pt x="49" y="55"/>
                      <a:pt x="49" y="46"/>
                    </a:cubicBezTo>
                    <a:cubicBezTo>
                      <a:pt x="49" y="23"/>
                      <a:pt x="49" y="23"/>
                      <a:pt x="49" y="23"/>
                    </a:cubicBezTo>
                    <a:cubicBezTo>
                      <a:pt x="49" y="10"/>
                      <a:pt x="39"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109">
                <a:extLst>
                  <a:ext uri="{FF2B5EF4-FFF2-40B4-BE49-F238E27FC236}">
                    <a16:creationId xmlns:a16="http://schemas.microsoft.com/office/drawing/2014/main" id="{75506305-0278-463C-8333-B00069144219}"/>
                  </a:ext>
                </a:extLst>
              </p:cNvPr>
              <p:cNvSpPr>
                <a:spLocks/>
              </p:cNvSpPr>
              <p:nvPr/>
            </p:nvSpPr>
            <p:spPr bwMode="auto">
              <a:xfrm>
                <a:off x="260" y="0"/>
                <a:ext cx="93" cy="39"/>
              </a:xfrm>
              <a:custGeom>
                <a:avLst/>
                <a:gdLst>
                  <a:gd name="T0" fmla="*/ 4128257 w 37"/>
                  <a:gd name="T1" fmla="*/ 3713159 h 15"/>
                  <a:gd name="T2" fmla="*/ 5918638 w 37"/>
                  <a:gd name="T3" fmla="*/ 776576 h 15"/>
                  <a:gd name="T4" fmla="*/ 4328391 w 37"/>
                  <a:gd name="T5" fmla="*/ 0 h 15"/>
                  <a:gd name="T6" fmla="*/ 1770227 w 37"/>
                  <a:gd name="T7" fmla="*/ 0 h 15"/>
                  <a:gd name="T8" fmla="*/ 1770227 w 37"/>
                  <a:gd name="T9" fmla="*/ 0 h 15"/>
                  <a:gd name="T10" fmla="*/ 0 w 37"/>
                  <a:gd name="T11" fmla="*/ 2752456 h 15"/>
                  <a:gd name="T12" fmla="*/ 0 w 37"/>
                  <a:gd name="T13" fmla="*/ 2979855 h 15"/>
                  <a:gd name="T14" fmla="*/ 2426332 w 37"/>
                  <a:gd name="T15" fmla="*/ 2979855 h 15"/>
                  <a:gd name="T16" fmla="*/ 4128257 w 37"/>
                  <a:gd name="T17" fmla="*/ 3713159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5">
                    <a:moveTo>
                      <a:pt x="26" y="15"/>
                    </a:moveTo>
                    <a:cubicBezTo>
                      <a:pt x="37" y="3"/>
                      <a:pt x="37" y="3"/>
                      <a:pt x="37" y="3"/>
                    </a:cubicBezTo>
                    <a:cubicBezTo>
                      <a:pt x="34" y="2"/>
                      <a:pt x="31" y="0"/>
                      <a:pt x="27" y="0"/>
                    </a:cubicBezTo>
                    <a:cubicBezTo>
                      <a:pt x="11" y="0"/>
                      <a:pt x="11" y="0"/>
                      <a:pt x="11" y="0"/>
                    </a:cubicBezTo>
                    <a:cubicBezTo>
                      <a:pt x="11" y="0"/>
                      <a:pt x="11" y="0"/>
                      <a:pt x="11" y="0"/>
                    </a:cubicBezTo>
                    <a:cubicBezTo>
                      <a:pt x="0" y="11"/>
                      <a:pt x="0" y="11"/>
                      <a:pt x="0" y="11"/>
                    </a:cubicBezTo>
                    <a:cubicBezTo>
                      <a:pt x="0" y="12"/>
                      <a:pt x="0" y="12"/>
                      <a:pt x="0" y="12"/>
                    </a:cubicBezTo>
                    <a:cubicBezTo>
                      <a:pt x="15" y="12"/>
                      <a:pt x="15" y="12"/>
                      <a:pt x="15" y="12"/>
                    </a:cubicBezTo>
                    <a:cubicBezTo>
                      <a:pt x="19" y="12"/>
                      <a:pt x="23" y="13"/>
                      <a:pt x="2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7" name="Freeform 110">
                <a:extLst>
                  <a:ext uri="{FF2B5EF4-FFF2-40B4-BE49-F238E27FC236}">
                    <a16:creationId xmlns:a16="http://schemas.microsoft.com/office/drawing/2014/main" id="{CD40F906-D9FF-4EF7-BB51-4E95D3428BCA}"/>
                  </a:ext>
                </a:extLst>
              </p:cNvPr>
              <p:cNvSpPr>
                <a:spLocks/>
              </p:cNvSpPr>
              <p:nvPr/>
            </p:nvSpPr>
            <p:spPr bwMode="auto">
              <a:xfrm>
                <a:off x="0" y="31"/>
                <a:ext cx="353" cy="230"/>
              </a:xfrm>
              <a:custGeom>
                <a:avLst/>
                <a:gdLst>
                  <a:gd name="T0" fmla="*/ 18070285 w 141"/>
                  <a:gd name="T1" fmla="*/ 0 h 86"/>
                  <a:gd name="T2" fmla="*/ 15767812 w 141"/>
                  <a:gd name="T3" fmla="*/ 0 h 86"/>
                  <a:gd name="T4" fmla="*/ 15767812 w 141"/>
                  <a:gd name="T5" fmla="*/ 11513460 h 86"/>
                  <a:gd name="T6" fmla="*/ 5764430 w 141"/>
                  <a:gd name="T7" fmla="*/ 11513460 h 86"/>
                  <a:gd name="T8" fmla="*/ 5764430 w 141"/>
                  <a:gd name="T9" fmla="*/ 0 h 86"/>
                  <a:gd name="T10" fmla="*/ 3338131 w 141"/>
                  <a:gd name="T11" fmla="*/ 0 h 86"/>
                  <a:gd name="T12" fmla="*/ 0 w 141"/>
                  <a:gd name="T13" fmla="*/ 7916918 h 86"/>
                  <a:gd name="T14" fmla="*/ 0 w 141"/>
                  <a:gd name="T15" fmla="*/ 16469760 h 86"/>
                  <a:gd name="T16" fmla="*/ 3338131 w 141"/>
                  <a:gd name="T17" fmla="*/ 24371185 h 86"/>
                  <a:gd name="T18" fmla="*/ 8793468 w 141"/>
                  <a:gd name="T19" fmla="*/ 24371185 h 86"/>
                  <a:gd name="T20" fmla="*/ 8793468 w 141"/>
                  <a:gd name="T21" fmla="*/ 30791812 h 86"/>
                  <a:gd name="T22" fmla="*/ 12737990 w 141"/>
                  <a:gd name="T23" fmla="*/ 30791812 h 86"/>
                  <a:gd name="T24" fmla="*/ 12737990 w 141"/>
                  <a:gd name="T25" fmla="*/ 24371185 h 86"/>
                  <a:gd name="T26" fmla="*/ 18070285 w 141"/>
                  <a:gd name="T27" fmla="*/ 24371185 h 86"/>
                  <a:gd name="T28" fmla="*/ 21405156 w 141"/>
                  <a:gd name="T29" fmla="*/ 16469760 h 86"/>
                  <a:gd name="T30" fmla="*/ 21405156 w 141"/>
                  <a:gd name="T31" fmla="*/ 7916918 h 86"/>
                  <a:gd name="T32" fmla="*/ 18070285 w 141"/>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86">
                    <a:moveTo>
                      <a:pt x="119" y="0"/>
                    </a:moveTo>
                    <a:cubicBezTo>
                      <a:pt x="104" y="0"/>
                      <a:pt x="104" y="0"/>
                      <a:pt x="104" y="0"/>
                    </a:cubicBezTo>
                    <a:cubicBezTo>
                      <a:pt x="104" y="32"/>
                      <a:pt x="104" y="32"/>
                      <a:pt x="104" y="32"/>
                    </a:cubicBezTo>
                    <a:cubicBezTo>
                      <a:pt x="38" y="32"/>
                      <a:pt x="38" y="32"/>
                      <a:pt x="38" y="32"/>
                    </a:cubicBezTo>
                    <a:cubicBezTo>
                      <a:pt x="38" y="0"/>
                      <a:pt x="38" y="0"/>
                      <a:pt x="38" y="0"/>
                    </a:cubicBezTo>
                    <a:cubicBezTo>
                      <a:pt x="22" y="0"/>
                      <a:pt x="22" y="0"/>
                      <a:pt x="22" y="0"/>
                    </a:cubicBezTo>
                    <a:cubicBezTo>
                      <a:pt x="10" y="0"/>
                      <a:pt x="0" y="10"/>
                      <a:pt x="0" y="22"/>
                    </a:cubicBezTo>
                    <a:cubicBezTo>
                      <a:pt x="0" y="46"/>
                      <a:pt x="0" y="46"/>
                      <a:pt x="0" y="46"/>
                    </a:cubicBezTo>
                    <a:cubicBezTo>
                      <a:pt x="0" y="58"/>
                      <a:pt x="10" y="68"/>
                      <a:pt x="22" y="68"/>
                    </a:cubicBezTo>
                    <a:cubicBezTo>
                      <a:pt x="58" y="68"/>
                      <a:pt x="58" y="68"/>
                      <a:pt x="58" y="68"/>
                    </a:cubicBezTo>
                    <a:cubicBezTo>
                      <a:pt x="58" y="86"/>
                      <a:pt x="58" y="86"/>
                      <a:pt x="58" y="86"/>
                    </a:cubicBezTo>
                    <a:cubicBezTo>
                      <a:pt x="84" y="86"/>
                      <a:pt x="84" y="86"/>
                      <a:pt x="84" y="86"/>
                    </a:cubicBezTo>
                    <a:cubicBezTo>
                      <a:pt x="84" y="68"/>
                      <a:pt x="84" y="68"/>
                      <a:pt x="84" y="68"/>
                    </a:cubicBezTo>
                    <a:cubicBezTo>
                      <a:pt x="119" y="68"/>
                      <a:pt x="119" y="68"/>
                      <a:pt x="119" y="68"/>
                    </a:cubicBezTo>
                    <a:cubicBezTo>
                      <a:pt x="131" y="68"/>
                      <a:pt x="141" y="58"/>
                      <a:pt x="141" y="46"/>
                    </a:cubicBezTo>
                    <a:cubicBezTo>
                      <a:pt x="141" y="22"/>
                      <a:pt x="141" y="22"/>
                      <a:pt x="141" y="22"/>
                    </a:cubicBezTo>
                    <a:cubicBezTo>
                      <a:pt x="141" y="10"/>
                      <a:pt x="131"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8" name="Freeform 111">
                <a:extLst>
                  <a:ext uri="{FF2B5EF4-FFF2-40B4-BE49-F238E27FC236}">
                    <a16:creationId xmlns:a16="http://schemas.microsoft.com/office/drawing/2014/main" id="{66FE24DA-A6B8-4643-87E3-A45E030C8DC1}"/>
                  </a:ext>
                </a:extLst>
              </p:cNvPr>
              <p:cNvSpPr>
                <a:spLocks noEditPoints="1"/>
              </p:cNvSpPr>
              <p:nvPr/>
            </p:nvSpPr>
            <p:spPr bwMode="auto">
              <a:xfrm>
                <a:off x="78" y="34"/>
                <a:ext cx="283" cy="230"/>
              </a:xfrm>
              <a:custGeom>
                <a:avLst/>
                <a:gdLst>
                  <a:gd name="T0" fmla="*/ 1534995 w 113"/>
                  <a:gd name="T1" fmla="*/ 0 h 86"/>
                  <a:gd name="T2" fmla="*/ 0 w 113"/>
                  <a:gd name="T3" fmla="*/ 0 h 86"/>
                  <a:gd name="T4" fmla="*/ 1534995 w 113"/>
                  <a:gd name="T5" fmla="*/ 8966999 h 86"/>
                  <a:gd name="T6" fmla="*/ 1534995 w 113"/>
                  <a:gd name="T7" fmla="*/ 8966999 h 86"/>
                  <a:gd name="T8" fmla="*/ 1534995 w 113"/>
                  <a:gd name="T9" fmla="*/ 0 h 86"/>
                  <a:gd name="T10" fmla="*/ 15092433 w 113"/>
                  <a:gd name="T11" fmla="*/ 392273 h 86"/>
                  <a:gd name="T12" fmla="*/ 15705348 w 113"/>
                  <a:gd name="T13" fmla="*/ 5354708 h 86"/>
                  <a:gd name="T14" fmla="*/ 15705348 w 113"/>
                  <a:gd name="T15" fmla="*/ 13661246 h 86"/>
                  <a:gd name="T16" fmla="*/ 12348552 w 113"/>
                  <a:gd name="T17" fmla="*/ 21432176 h 86"/>
                  <a:gd name="T18" fmla="*/ 7000195 w 113"/>
                  <a:gd name="T19" fmla="*/ 21432176 h 86"/>
                  <a:gd name="T20" fmla="*/ 7000195 w 113"/>
                  <a:gd name="T21" fmla="*/ 28228686 h 86"/>
                  <a:gd name="T22" fmla="*/ 4573445 w 113"/>
                  <a:gd name="T23" fmla="*/ 28228686 h 86"/>
                  <a:gd name="T24" fmla="*/ 4573445 w 113"/>
                  <a:gd name="T25" fmla="*/ 30791812 h 86"/>
                  <a:gd name="T26" fmla="*/ 8530166 w 113"/>
                  <a:gd name="T27" fmla="*/ 30791812 h 86"/>
                  <a:gd name="T28" fmla="*/ 8530166 w 113"/>
                  <a:gd name="T29" fmla="*/ 24371185 h 86"/>
                  <a:gd name="T30" fmla="*/ 13879124 w 113"/>
                  <a:gd name="T31" fmla="*/ 24371185 h 86"/>
                  <a:gd name="T32" fmla="*/ 17240340 w 113"/>
                  <a:gd name="T33" fmla="*/ 16469760 h 86"/>
                  <a:gd name="T34" fmla="*/ 17240340 w 113"/>
                  <a:gd name="T35" fmla="*/ 7916918 h 86"/>
                  <a:gd name="T36" fmla="*/ 15092433 w 113"/>
                  <a:gd name="T37" fmla="*/ 392273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86">
                    <a:moveTo>
                      <a:pt x="10" y="0"/>
                    </a:moveTo>
                    <a:cubicBezTo>
                      <a:pt x="0" y="0"/>
                      <a:pt x="0" y="0"/>
                      <a:pt x="0" y="0"/>
                    </a:cubicBezTo>
                    <a:cubicBezTo>
                      <a:pt x="10" y="25"/>
                      <a:pt x="10" y="25"/>
                      <a:pt x="10" y="25"/>
                    </a:cubicBezTo>
                    <a:cubicBezTo>
                      <a:pt x="10" y="25"/>
                      <a:pt x="10" y="25"/>
                      <a:pt x="10" y="25"/>
                    </a:cubicBezTo>
                    <a:lnTo>
                      <a:pt x="10" y="0"/>
                    </a:lnTo>
                    <a:close/>
                    <a:moveTo>
                      <a:pt x="99" y="1"/>
                    </a:moveTo>
                    <a:cubicBezTo>
                      <a:pt x="102" y="5"/>
                      <a:pt x="103" y="10"/>
                      <a:pt x="103" y="15"/>
                    </a:cubicBezTo>
                    <a:cubicBezTo>
                      <a:pt x="103" y="38"/>
                      <a:pt x="103" y="38"/>
                      <a:pt x="103" y="38"/>
                    </a:cubicBezTo>
                    <a:cubicBezTo>
                      <a:pt x="103" y="51"/>
                      <a:pt x="93" y="60"/>
                      <a:pt x="81" y="60"/>
                    </a:cubicBezTo>
                    <a:cubicBezTo>
                      <a:pt x="46" y="60"/>
                      <a:pt x="46" y="60"/>
                      <a:pt x="46" y="60"/>
                    </a:cubicBezTo>
                    <a:cubicBezTo>
                      <a:pt x="46" y="79"/>
                      <a:pt x="46" y="79"/>
                      <a:pt x="46" y="79"/>
                    </a:cubicBezTo>
                    <a:cubicBezTo>
                      <a:pt x="30" y="79"/>
                      <a:pt x="30" y="79"/>
                      <a:pt x="30" y="79"/>
                    </a:cubicBezTo>
                    <a:cubicBezTo>
                      <a:pt x="30" y="86"/>
                      <a:pt x="30" y="86"/>
                      <a:pt x="30" y="86"/>
                    </a:cubicBezTo>
                    <a:cubicBezTo>
                      <a:pt x="56" y="86"/>
                      <a:pt x="56" y="86"/>
                      <a:pt x="56" y="86"/>
                    </a:cubicBezTo>
                    <a:cubicBezTo>
                      <a:pt x="56" y="68"/>
                      <a:pt x="56" y="68"/>
                      <a:pt x="56" y="68"/>
                    </a:cubicBezTo>
                    <a:cubicBezTo>
                      <a:pt x="91" y="68"/>
                      <a:pt x="91" y="68"/>
                      <a:pt x="91" y="68"/>
                    </a:cubicBezTo>
                    <a:cubicBezTo>
                      <a:pt x="103" y="68"/>
                      <a:pt x="113" y="58"/>
                      <a:pt x="113" y="46"/>
                    </a:cubicBezTo>
                    <a:cubicBezTo>
                      <a:pt x="113" y="22"/>
                      <a:pt x="113" y="22"/>
                      <a:pt x="113" y="22"/>
                    </a:cubicBezTo>
                    <a:cubicBezTo>
                      <a:pt x="113" y="12"/>
                      <a:pt x="107" y="4"/>
                      <a:pt x="9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9" name="Freeform 112">
                <a:extLst>
                  <a:ext uri="{FF2B5EF4-FFF2-40B4-BE49-F238E27FC236}">
                    <a16:creationId xmlns:a16="http://schemas.microsoft.com/office/drawing/2014/main" id="{791D2C14-6D06-4319-89FB-CFFCB7A2D841}"/>
                  </a:ext>
                </a:extLst>
              </p:cNvPr>
              <p:cNvSpPr>
                <a:spLocks/>
              </p:cNvSpPr>
              <p:nvPr/>
            </p:nvSpPr>
            <p:spPr bwMode="auto">
              <a:xfrm>
                <a:off x="10" y="37"/>
                <a:ext cx="55" cy="117"/>
              </a:xfrm>
              <a:custGeom>
                <a:avLst/>
                <a:gdLst>
                  <a:gd name="T0" fmla="*/ 0 w 22"/>
                  <a:gd name="T1" fmla="*/ 14615342 h 44"/>
                  <a:gd name="T2" fmla="*/ 0 w 22"/>
                  <a:gd name="T3" fmla="*/ 6626133 h 44"/>
                  <a:gd name="T4" fmla="*/ 3292970 w 22"/>
                  <a:gd name="T5" fmla="*/ 0 h 44"/>
                  <a:gd name="T6" fmla="*/ 478050 w 22"/>
                  <a:gd name="T7" fmla="*/ 7371718 h 44"/>
                  <a:gd name="T8" fmla="*/ 0 w 22"/>
                  <a:gd name="T9" fmla="*/ 14615342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44">
                    <a:moveTo>
                      <a:pt x="0" y="44"/>
                    </a:moveTo>
                    <a:cubicBezTo>
                      <a:pt x="0" y="20"/>
                      <a:pt x="0" y="20"/>
                      <a:pt x="0" y="20"/>
                    </a:cubicBezTo>
                    <a:cubicBezTo>
                      <a:pt x="0" y="8"/>
                      <a:pt x="10" y="0"/>
                      <a:pt x="22" y="0"/>
                    </a:cubicBezTo>
                    <a:cubicBezTo>
                      <a:pt x="17" y="1"/>
                      <a:pt x="5" y="8"/>
                      <a:pt x="3" y="22"/>
                    </a:cubicBezTo>
                    <a:cubicBezTo>
                      <a:pt x="2" y="36"/>
                      <a:pt x="0" y="44"/>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0" name="Freeform 113">
                <a:extLst>
                  <a:ext uri="{FF2B5EF4-FFF2-40B4-BE49-F238E27FC236}">
                    <a16:creationId xmlns:a16="http://schemas.microsoft.com/office/drawing/2014/main" id="{975274B6-88D8-4215-847A-64746F7A449B}"/>
                  </a:ext>
                </a:extLst>
              </p:cNvPr>
              <p:cNvSpPr>
                <a:spLocks/>
              </p:cNvSpPr>
              <p:nvPr/>
            </p:nvSpPr>
            <p:spPr bwMode="auto">
              <a:xfrm>
                <a:off x="203" y="61"/>
                <a:ext cx="77" cy="74"/>
              </a:xfrm>
              <a:custGeom>
                <a:avLst/>
                <a:gdLst>
                  <a:gd name="T0" fmla="*/ 3681822 w 31"/>
                  <a:gd name="T1" fmla="*/ 0 h 28"/>
                  <a:gd name="T2" fmla="*/ 3681822 w 31"/>
                  <a:gd name="T3" fmla="*/ 7335068 h 28"/>
                  <a:gd name="T4" fmla="*/ 0 w 31"/>
                  <a:gd name="T5" fmla="*/ 7335068 h 28"/>
                  <a:gd name="T6" fmla="*/ 4236545 w 31"/>
                  <a:gd name="T7" fmla="*/ 8611248 h 28"/>
                  <a:gd name="T8" fmla="*/ 3681822 w 31"/>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8">
                    <a:moveTo>
                      <a:pt x="27" y="0"/>
                    </a:moveTo>
                    <a:cubicBezTo>
                      <a:pt x="27" y="24"/>
                      <a:pt x="27" y="24"/>
                      <a:pt x="27" y="24"/>
                    </a:cubicBezTo>
                    <a:cubicBezTo>
                      <a:pt x="0" y="24"/>
                      <a:pt x="0" y="24"/>
                      <a:pt x="0" y="24"/>
                    </a:cubicBezTo>
                    <a:cubicBezTo>
                      <a:pt x="10" y="27"/>
                      <a:pt x="31" y="28"/>
                      <a:pt x="31" y="28"/>
                    </a:cubicBez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1" name="Freeform 114">
                <a:extLst>
                  <a:ext uri="{FF2B5EF4-FFF2-40B4-BE49-F238E27FC236}">
                    <a16:creationId xmlns:a16="http://schemas.microsoft.com/office/drawing/2014/main" id="{B780C055-D71A-4D89-83AE-AD80139D835C}"/>
                  </a:ext>
                </a:extLst>
              </p:cNvPr>
              <p:cNvSpPr>
                <a:spLocks/>
              </p:cNvSpPr>
              <p:nvPr/>
            </p:nvSpPr>
            <p:spPr bwMode="auto">
              <a:xfrm>
                <a:off x="95" y="0"/>
                <a:ext cx="28" cy="114"/>
              </a:xfrm>
              <a:custGeom>
                <a:avLst/>
                <a:gdLst>
                  <a:gd name="T0" fmla="*/ 28 w 28"/>
                  <a:gd name="T1" fmla="*/ 0 h 114"/>
                  <a:gd name="T2" fmla="*/ 28 w 28"/>
                  <a:gd name="T3" fmla="*/ 0 h 114"/>
                  <a:gd name="T4" fmla="*/ 0 w 28"/>
                  <a:gd name="T5" fmla="*/ 31 h 114"/>
                  <a:gd name="T6" fmla="*/ 0 w 28"/>
                  <a:gd name="T7" fmla="*/ 114 h 114"/>
                  <a:gd name="T8" fmla="*/ 28 w 28"/>
                  <a:gd name="T9" fmla="*/ 85 h 114"/>
                  <a:gd name="T10" fmla="*/ 28 w 28"/>
                  <a:gd name="T11" fmla="*/ 0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14">
                    <a:moveTo>
                      <a:pt x="28" y="0"/>
                    </a:moveTo>
                    <a:lnTo>
                      <a:pt x="28" y="0"/>
                    </a:lnTo>
                    <a:lnTo>
                      <a:pt x="0" y="31"/>
                    </a:lnTo>
                    <a:lnTo>
                      <a:pt x="0" y="114"/>
                    </a:lnTo>
                    <a:lnTo>
                      <a:pt x="28" y="85"/>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2" name="Freeform 115">
                <a:extLst>
                  <a:ext uri="{FF2B5EF4-FFF2-40B4-BE49-F238E27FC236}">
                    <a16:creationId xmlns:a16="http://schemas.microsoft.com/office/drawing/2014/main" id="{76ED4320-B7B6-4E88-BBDA-2D30C2C86142}"/>
                  </a:ext>
                </a:extLst>
              </p:cNvPr>
              <p:cNvSpPr>
                <a:spLocks/>
              </p:cNvSpPr>
              <p:nvPr/>
            </p:nvSpPr>
            <p:spPr bwMode="auto">
              <a:xfrm>
                <a:off x="0" y="31"/>
                <a:ext cx="353" cy="230"/>
              </a:xfrm>
              <a:custGeom>
                <a:avLst/>
                <a:gdLst>
                  <a:gd name="T0" fmla="*/ 18070285 w 141"/>
                  <a:gd name="T1" fmla="*/ 0 h 86"/>
                  <a:gd name="T2" fmla="*/ 15767812 w 141"/>
                  <a:gd name="T3" fmla="*/ 0 h 86"/>
                  <a:gd name="T4" fmla="*/ 15767812 w 141"/>
                  <a:gd name="T5" fmla="*/ 11513460 h 86"/>
                  <a:gd name="T6" fmla="*/ 5764430 w 141"/>
                  <a:gd name="T7" fmla="*/ 11513460 h 86"/>
                  <a:gd name="T8" fmla="*/ 5764430 w 141"/>
                  <a:gd name="T9" fmla="*/ 0 h 86"/>
                  <a:gd name="T10" fmla="*/ 3338131 w 141"/>
                  <a:gd name="T11" fmla="*/ 0 h 86"/>
                  <a:gd name="T12" fmla="*/ 0 w 141"/>
                  <a:gd name="T13" fmla="*/ 7916918 h 86"/>
                  <a:gd name="T14" fmla="*/ 0 w 141"/>
                  <a:gd name="T15" fmla="*/ 16469760 h 86"/>
                  <a:gd name="T16" fmla="*/ 3338131 w 141"/>
                  <a:gd name="T17" fmla="*/ 24371185 h 86"/>
                  <a:gd name="T18" fmla="*/ 8793468 w 141"/>
                  <a:gd name="T19" fmla="*/ 24371185 h 86"/>
                  <a:gd name="T20" fmla="*/ 8793468 w 141"/>
                  <a:gd name="T21" fmla="*/ 30791812 h 86"/>
                  <a:gd name="T22" fmla="*/ 12737990 w 141"/>
                  <a:gd name="T23" fmla="*/ 30791812 h 86"/>
                  <a:gd name="T24" fmla="*/ 12737990 w 141"/>
                  <a:gd name="T25" fmla="*/ 24371185 h 86"/>
                  <a:gd name="T26" fmla="*/ 18070285 w 141"/>
                  <a:gd name="T27" fmla="*/ 24371185 h 86"/>
                  <a:gd name="T28" fmla="*/ 21405156 w 141"/>
                  <a:gd name="T29" fmla="*/ 16469760 h 86"/>
                  <a:gd name="T30" fmla="*/ 21405156 w 141"/>
                  <a:gd name="T31" fmla="*/ 7916918 h 86"/>
                  <a:gd name="T32" fmla="*/ 18070285 w 141"/>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86">
                    <a:moveTo>
                      <a:pt x="119" y="0"/>
                    </a:moveTo>
                    <a:cubicBezTo>
                      <a:pt x="104" y="0"/>
                      <a:pt x="104" y="0"/>
                      <a:pt x="104" y="0"/>
                    </a:cubicBezTo>
                    <a:cubicBezTo>
                      <a:pt x="104" y="32"/>
                      <a:pt x="104" y="32"/>
                      <a:pt x="104" y="32"/>
                    </a:cubicBezTo>
                    <a:cubicBezTo>
                      <a:pt x="38" y="32"/>
                      <a:pt x="38" y="32"/>
                      <a:pt x="38" y="32"/>
                    </a:cubicBezTo>
                    <a:cubicBezTo>
                      <a:pt x="38" y="0"/>
                      <a:pt x="38" y="0"/>
                      <a:pt x="38" y="0"/>
                    </a:cubicBezTo>
                    <a:cubicBezTo>
                      <a:pt x="22" y="0"/>
                      <a:pt x="22" y="0"/>
                      <a:pt x="22" y="0"/>
                    </a:cubicBezTo>
                    <a:cubicBezTo>
                      <a:pt x="10" y="0"/>
                      <a:pt x="0" y="10"/>
                      <a:pt x="0" y="22"/>
                    </a:cubicBezTo>
                    <a:cubicBezTo>
                      <a:pt x="0" y="46"/>
                      <a:pt x="0" y="46"/>
                      <a:pt x="0" y="46"/>
                    </a:cubicBezTo>
                    <a:cubicBezTo>
                      <a:pt x="0" y="58"/>
                      <a:pt x="10" y="68"/>
                      <a:pt x="22" y="68"/>
                    </a:cubicBezTo>
                    <a:cubicBezTo>
                      <a:pt x="58" y="68"/>
                      <a:pt x="58" y="68"/>
                      <a:pt x="58" y="68"/>
                    </a:cubicBezTo>
                    <a:cubicBezTo>
                      <a:pt x="58" y="86"/>
                      <a:pt x="58" y="86"/>
                      <a:pt x="58" y="86"/>
                    </a:cubicBezTo>
                    <a:cubicBezTo>
                      <a:pt x="84" y="86"/>
                      <a:pt x="84" y="86"/>
                      <a:pt x="84" y="86"/>
                    </a:cubicBezTo>
                    <a:cubicBezTo>
                      <a:pt x="84" y="68"/>
                      <a:pt x="84" y="68"/>
                      <a:pt x="84" y="68"/>
                    </a:cubicBezTo>
                    <a:cubicBezTo>
                      <a:pt x="119" y="68"/>
                      <a:pt x="119" y="68"/>
                      <a:pt x="119" y="68"/>
                    </a:cubicBezTo>
                    <a:cubicBezTo>
                      <a:pt x="131" y="68"/>
                      <a:pt x="141" y="58"/>
                      <a:pt x="141" y="46"/>
                    </a:cubicBezTo>
                    <a:cubicBezTo>
                      <a:pt x="141" y="22"/>
                      <a:pt x="141" y="22"/>
                      <a:pt x="141" y="22"/>
                    </a:cubicBezTo>
                    <a:cubicBezTo>
                      <a:pt x="141" y="10"/>
                      <a:pt x="131" y="0"/>
                      <a:pt x="119" y="0"/>
                    </a:cubicBezTo>
                    <a:close/>
                  </a:path>
                </a:pathLst>
              </a:custGeom>
              <a:grpFill/>
              <a:ln w="7938" cap="rnd">
                <a:solidFill>
                  <a:srgbClr val="333333"/>
                </a:solidFill>
                <a:prstDash val="solid"/>
                <a:round/>
                <a:headEnd/>
                <a:tailEnd/>
              </a:ln>
            </p:spPr>
            <p:txBody>
              <a:bodyPr/>
              <a:lstStyle/>
              <a:p>
                <a:endParaRPr lang="cs-CZ"/>
              </a:p>
            </p:txBody>
          </p:sp>
          <p:sp>
            <p:nvSpPr>
              <p:cNvPr id="93" name="Freeform 116">
                <a:extLst>
                  <a:ext uri="{FF2B5EF4-FFF2-40B4-BE49-F238E27FC236}">
                    <a16:creationId xmlns:a16="http://schemas.microsoft.com/office/drawing/2014/main" id="{CB516C5E-E7F9-48BB-B7F2-10DE8351CDAF}"/>
                  </a:ext>
                </a:extLst>
              </p:cNvPr>
              <p:cNvSpPr>
                <a:spLocks/>
              </p:cNvSpPr>
              <p:nvPr/>
            </p:nvSpPr>
            <p:spPr bwMode="auto">
              <a:xfrm>
                <a:off x="15" y="0"/>
                <a:ext cx="245" cy="117"/>
              </a:xfrm>
              <a:custGeom>
                <a:avLst/>
                <a:gdLst>
                  <a:gd name="T0" fmla="*/ 2385283 w 98"/>
                  <a:gd name="T1" fmla="*/ 3993859 h 44"/>
                  <a:gd name="T2" fmla="*/ 4768875 w 98"/>
                  <a:gd name="T3" fmla="*/ 3993859 h 44"/>
                  <a:gd name="T4" fmla="*/ 4768875 w 98"/>
                  <a:gd name="T5" fmla="*/ 14615342 h 44"/>
                  <a:gd name="T6" fmla="*/ 14622863 w 98"/>
                  <a:gd name="T7" fmla="*/ 14615342 h 44"/>
                  <a:gd name="T8" fmla="*/ 14622863 w 98"/>
                  <a:gd name="T9" fmla="*/ 10993357 h 44"/>
                  <a:gd name="T10" fmla="*/ 6439270 w 98"/>
                  <a:gd name="T11" fmla="*/ 10993357 h 44"/>
                  <a:gd name="T12" fmla="*/ 6439270 w 98"/>
                  <a:gd name="T13" fmla="*/ 0 h 44"/>
                  <a:gd name="T14" fmla="*/ 4178050 w 98"/>
                  <a:gd name="T15" fmla="*/ 0 h 44"/>
                  <a:gd name="T16" fmla="*/ 0 w 98"/>
                  <a:gd name="T17" fmla="*/ 6401355 h 44"/>
                  <a:gd name="T18" fmla="*/ 0 w 98"/>
                  <a:gd name="T19" fmla="*/ 6401355 h 44"/>
                  <a:gd name="T20" fmla="*/ 2385283 w 98"/>
                  <a:gd name="T21" fmla="*/ 399385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44">
                    <a:moveTo>
                      <a:pt x="16" y="12"/>
                    </a:moveTo>
                    <a:cubicBezTo>
                      <a:pt x="32" y="12"/>
                      <a:pt x="32" y="12"/>
                      <a:pt x="32" y="12"/>
                    </a:cubicBezTo>
                    <a:cubicBezTo>
                      <a:pt x="32" y="44"/>
                      <a:pt x="32" y="44"/>
                      <a:pt x="32" y="44"/>
                    </a:cubicBezTo>
                    <a:cubicBezTo>
                      <a:pt x="98" y="44"/>
                      <a:pt x="98" y="44"/>
                      <a:pt x="98" y="44"/>
                    </a:cubicBezTo>
                    <a:cubicBezTo>
                      <a:pt x="98" y="33"/>
                      <a:pt x="98" y="33"/>
                      <a:pt x="98" y="33"/>
                    </a:cubicBezTo>
                    <a:cubicBezTo>
                      <a:pt x="43" y="33"/>
                      <a:pt x="43" y="33"/>
                      <a:pt x="43" y="33"/>
                    </a:cubicBezTo>
                    <a:cubicBezTo>
                      <a:pt x="43" y="0"/>
                      <a:pt x="43" y="0"/>
                      <a:pt x="43" y="0"/>
                    </a:cubicBezTo>
                    <a:cubicBezTo>
                      <a:pt x="28" y="0"/>
                      <a:pt x="28" y="0"/>
                      <a:pt x="28" y="0"/>
                    </a:cubicBezTo>
                    <a:cubicBezTo>
                      <a:pt x="11" y="0"/>
                      <a:pt x="3" y="12"/>
                      <a:pt x="0" y="19"/>
                    </a:cubicBezTo>
                    <a:cubicBezTo>
                      <a:pt x="0" y="19"/>
                      <a:pt x="0" y="19"/>
                      <a:pt x="0" y="19"/>
                    </a:cubicBezTo>
                    <a:cubicBezTo>
                      <a:pt x="4" y="15"/>
                      <a:pt x="10" y="12"/>
                      <a:pt x="16" y="12"/>
                    </a:cubicBezTo>
                    <a:close/>
                  </a:path>
                </a:pathLst>
              </a:custGeom>
              <a:grpFill/>
              <a:ln w="7938" cap="rnd">
                <a:solidFill>
                  <a:srgbClr val="333333"/>
                </a:solidFill>
                <a:prstDash val="solid"/>
                <a:round/>
                <a:headEnd/>
                <a:tailEnd/>
              </a:ln>
            </p:spPr>
            <p:txBody>
              <a:bodyPr/>
              <a:lstStyle/>
              <a:p>
                <a:endParaRPr lang="cs-CZ"/>
              </a:p>
            </p:txBody>
          </p:sp>
          <p:cxnSp>
            <p:nvCxnSpPr>
              <p:cNvPr id="94" name="Line 117">
                <a:extLst>
                  <a:ext uri="{FF2B5EF4-FFF2-40B4-BE49-F238E27FC236}">
                    <a16:creationId xmlns:a16="http://schemas.microsoft.com/office/drawing/2014/main" id="{777FFC36-3243-49AD-813A-6EED6B135D08}"/>
                  </a:ext>
                </a:extLst>
              </p:cNvPr>
              <p:cNvCxnSpPr/>
              <p:nvPr/>
            </p:nvCxnSpPr>
            <p:spPr bwMode="auto">
              <a:xfrm flipV="1">
                <a:off x="95" y="0"/>
                <a:ext cx="28" cy="31"/>
              </a:xfrm>
              <a:prstGeom prst="line">
                <a:avLst/>
              </a:prstGeom>
              <a:grpFill/>
              <a:ln w="7938" cap="rnd">
                <a:solidFill>
                  <a:srgbClr val="333333"/>
                </a:solidFill>
                <a:round/>
                <a:headEnd/>
                <a:tailEnd/>
              </a:ln>
            </p:spPr>
          </p:cxnSp>
          <p:cxnSp>
            <p:nvCxnSpPr>
              <p:cNvPr id="95" name="Line 118">
                <a:extLst>
                  <a:ext uri="{FF2B5EF4-FFF2-40B4-BE49-F238E27FC236}">
                    <a16:creationId xmlns:a16="http://schemas.microsoft.com/office/drawing/2014/main" id="{26CFCF93-BE0C-4950-A120-E665E144C5D6}"/>
                  </a:ext>
                </a:extLst>
              </p:cNvPr>
              <p:cNvCxnSpPr/>
              <p:nvPr/>
            </p:nvCxnSpPr>
            <p:spPr bwMode="auto">
              <a:xfrm flipV="1">
                <a:off x="95" y="85"/>
                <a:ext cx="28" cy="32"/>
              </a:xfrm>
              <a:prstGeom prst="line">
                <a:avLst/>
              </a:prstGeom>
              <a:grpFill/>
              <a:ln w="7938" cap="rnd">
                <a:solidFill>
                  <a:srgbClr val="333333"/>
                </a:solidFill>
                <a:round/>
                <a:headEnd/>
                <a:tailEnd/>
              </a:ln>
            </p:spPr>
          </p:cxnSp>
          <p:sp>
            <p:nvSpPr>
              <p:cNvPr id="96" name="Freeform 119">
                <a:extLst>
                  <a:ext uri="{FF2B5EF4-FFF2-40B4-BE49-F238E27FC236}">
                    <a16:creationId xmlns:a16="http://schemas.microsoft.com/office/drawing/2014/main" id="{E7765261-324E-432B-973E-581D233A21D9}"/>
                  </a:ext>
                </a:extLst>
              </p:cNvPr>
              <p:cNvSpPr>
                <a:spLocks/>
              </p:cNvSpPr>
              <p:nvPr/>
            </p:nvSpPr>
            <p:spPr bwMode="auto">
              <a:xfrm>
                <a:off x="260" y="0"/>
                <a:ext cx="123" cy="191"/>
              </a:xfrm>
              <a:custGeom>
                <a:avLst/>
                <a:gdLst>
                  <a:gd name="T0" fmla="*/ 4261097 w 49"/>
                  <a:gd name="T1" fmla="*/ 0 h 72"/>
                  <a:gd name="T2" fmla="*/ 1749532 w 49"/>
                  <a:gd name="T3" fmla="*/ 0 h 72"/>
                  <a:gd name="T4" fmla="*/ 1749532 w 49"/>
                  <a:gd name="T5" fmla="*/ 0 h 72"/>
                  <a:gd name="T6" fmla="*/ 0 w 49"/>
                  <a:gd name="T7" fmla="*/ 3519480 h 72"/>
                  <a:gd name="T8" fmla="*/ 0 w 49"/>
                  <a:gd name="T9" fmla="*/ 3884797 h 72"/>
                  <a:gd name="T10" fmla="*/ 2363154 w 49"/>
                  <a:gd name="T11" fmla="*/ 3884797 h 72"/>
                  <a:gd name="T12" fmla="*/ 5808911 w 49"/>
                  <a:gd name="T13" fmla="*/ 10943300 h 72"/>
                  <a:gd name="T14" fmla="*/ 5808911 w 49"/>
                  <a:gd name="T15" fmla="*/ 18724640 h 72"/>
                  <a:gd name="T16" fmla="*/ 5017850 w 49"/>
                  <a:gd name="T17" fmla="*/ 23213373 h 72"/>
                  <a:gd name="T18" fmla="*/ 5017850 w 49"/>
                  <a:gd name="T19" fmla="*/ 23213373 h 72"/>
                  <a:gd name="T20" fmla="*/ 7708847 w 49"/>
                  <a:gd name="T21" fmla="*/ 14839933 h 72"/>
                  <a:gd name="T22" fmla="*/ 7708847 w 49"/>
                  <a:gd name="T23" fmla="*/ 7423730 h 72"/>
                  <a:gd name="T24" fmla="*/ 4261097 w 4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72">
                    <a:moveTo>
                      <a:pt x="27" y="0"/>
                    </a:moveTo>
                    <a:cubicBezTo>
                      <a:pt x="11" y="0"/>
                      <a:pt x="11" y="0"/>
                      <a:pt x="11" y="0"/>
                    </a:cubicBezTo>
                    <a:cubicBezTo>
                      <a:pt x="11" y="0"/>
                      <a:pt x="11" y="0"/>
                      <a:pt x="11" y="0"/>
                    </a:cubicBezTo>
                    <a:cubicBezTo>
                      <a:pt x="0" y="11"/>
                      <a:pt x="0" y="11"/>
                      <a:pt x="0" y="11"/>
                    </a:cubicBezTo>
                    <a:cubicBezTo>
                      <a:pt x="0" y="12"/>
                      <a:pt x="0" y="12"/>
                      <a:pt x="0" y="12"/>
                    </a:cubicBezTo>
                    <a:cubicBezTo>
                      <a:pt x="15" y="12"/>
                      <a:pt x="15" y="12"/>
                      <a:pt x="15" y="12"/>
                    </a:cubicBezTo>
                    <a:cubicBezTo>
                      <a:pt x="27" y="12"/>
                      <a:pt x="37" y="22"/>
                      <a:pt x="37" y="34"/>
                    </a:cubicBezTo>
                    <a:cubicBezTo>
                      <a:pt x="37" y="58"/>
                      <a:pt x="37" y="58"/>
                      <a:pt x="37" y="58"/>
                    </a:cubicBezTo>
                    <a:cubicBezTo>
                      <a:pt x="37" y="63"/>
                      <a:pt x="35" y="68"/>
                      <a:pt x="32" y="72"/>
                    </a:cubicBezTo>
                    <a:cubicBezTo>
                      <a:pt x="32" y="72"/>
                      <a:pt x="32" y="72"/>
                      <a:pt x="32" y="72"/>
                    </a:cubicBezTo>
                    <a:cubicBezTo>
                      <a:pt x="40" y="69"/>
                      <a:pt x="49" y="55"/>
                      <a:pt x="49" y="46"/>
                    </a:cubicBezTo>
                    <a:cubicBezTo>
                      <a:pt x="49" y="23"/>
                      <a:pt x="49" y="23"/>
                      <a:pt x="49" y="23"/>
                    </a:cubicBezTo>
                    <a:cubicBezTo>
                      <a:pt x="49" y="10"/>
                      <a:pt x="39" y="0"/>
                      <a:pt x="27" y="0"/>
                    </a:cubicBezTo>
                    <a:close/>
                  </a:path>
                </a:pathLst>
              </a:custGeom>
              <a:grpFill/>
              <a:ln w="7938" cap="rnd">
                <a:solidFill>
                  <a:srgbClr val="333333"/>
                </a:solidFill>
                <a:prstDash val="solid"/>
                <a:round/>
                <a:headEnd/>
                <a:tailEnd/>
              </a:ln>
            </p:spPr>
            <p:txBody>
              <a:bodyPr/>
              <a:lstStyle/>
              <a:p>
                <a:endParaRPr lang="cs-CZ"/>
              </a:p>
            </p:txBody>
          </p:sp>
        </p:grpSp>
        <p:sp>
          <p:nvSpPr>
            <p:cNvPr id="52" name="Text Box 24">
              <a:extLst>
                <a:ext uri="{FF2B5EF4-FFF2-40B4-BE49-F238E27FC236}">
                  <a16:creationId xmlns:a16="http://schemas.microsoft.com/office/drawing/2014/main" id="{7FBC584E-F689-47F5-906B-20185CBA9FC6}"/>
                </a:ext>
              </a:extLst>
            </p:cNvPr>
            <p:cNvSpPr txBox="1">
              <a:spLocks noChangeArrowheads="1"/>
            </p:cNvSpPr>
            <p:nvPr/>
          </p:nvSpPr>
          <p:spPr bwMode="auto">
            <a:xfrm>
              <a:off x="976433" y="1547177"/>
              <a:ext cx="889771" cy="3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lgn="ctr">
                <a:spcAft>
                  <a:spcPts val="0"/>
                </a:spcAft>
              </a:pPr>
              <a:r>
                <a:rPr lang="cs-CZ" sz="900" kern="1200" dirty="0" err="1">
                  <a:effectLst/>
                  <a:latin typeface="Calibri" panose="020F0502020204030204" pitchFamily="34" charset="0"/>
                  <a:ea typeface="Times New Roman" panose="02020603050405020304" pitchFamily="18" charset="0"/>
                  <a:cs typeface="Times New Roman" panose="02020603050405020304" pitchFamily="18" charset="0"/>
                </a:rPr>
                <a:t>Toll-like</a:t>
              </a:r>
              <a:r>
                <a:rPr lang="cs-CZ" sz="900" kern="1200" dirty="0">
                  <a:effectLst/>
                  <a:latin typeface="Calibri" panose="020F0502020204030204" pitchFamily="34" charset="0"/>
                  <a:ea typeface="Times New Roman" panose="02020603050405020304" pitchFamily="18" charset="0"/>
                  <a:cs typeface="Times New Roman" panose="02020603050405020304" pitchFamily="18" charset="0"/>
                </a:rPr>
                <a:t> receptor</a:t>
              </a:r>
              <a:endParaRPr lang="cs-CZ" sz="1200" dirty="0">
                <a:effectLst/>
                <a:latin typeface="Times New Roman" panose="02020603050405020304" pitchFamily="18" charset="0"/>
                <a:ea typeface="Times New Roman" panose="02020603050405020304" pitchFamily="18" charset="0"/>
              </a:endParaRPr>
            </a:p>
          </p:txBody>
        </p:sp>
        <p:sp>
          <p:nvSpPr>
            <p:cNvPr id="53" name="Text Box 24">
              <a:extLst>
                <a:ext uri="{FF2B5EF4-FFF2-40B4-BE49-F238E27FC236}">
                  <a16:creationId xmlns:a16="http://schemas.microsoft.com/office/drawing/2014/main" id="{E7AF3F4D-FE3B-4D1D-BC1A-2CB12414736C}"/>
                </a:ext>
              </a:extLst>
            </p:cNvPr>
            <p:cNvSpPr txBox="1">
              <a:spLocks noChangeArrowheads="1"/>
            </p:cNvSpPr>
            <p:nvPr/>
          </p:nvSpPr>
          <p:spPr bwMode="auto">
            <a:xfrm>
              <a:off x="1485080" y="2576401"/>
              <a:ext cx="370772" cy="40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210" tIns="43105" rIns="86210" bIns="43105">
              <a:spAutoFit/>
            </a:bodyPr>
            <a:lstStyle/>
            <a:p>
              <a:pPr algn="ctr">
                <a:spcAft>
                  <a:spcPts val="0"/>
                </a:spcAft>
              </a:pPr>
              <a:r>
                <a:rPr lang="cs-CZ" sz="1200" b="1" kern="1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IL-1</a:t>
              </a:r>
              <a:endParaRPr lang="cs-CZ" sz="1200" dirty="0">
                <a:effectLst/>
                <a:latin typeface="Times New Roman" panose="02020603050405020304" pitchFamily="18" charset="0"/>
                <a:ea typeface="Times New Roman" panose="02020603050405020304" pitchFamily="18" charset="0"/>
              </a:endParaRPr>
            </a:p>
          </p:txBody>
        </p:sp>
        <p:sp>
          <p:nvSpPr>
            <p:cNvPr id="54" name="Text Box 24">
              <a:extLst>
                <a:ext uri="{FF2B5EF4-FFF2-40B4-BE49-F238E27FC236}">
                  <a16:creationId xmlns:a16="http://schemas.microsoft.com/office/drawing/2014/main" id="{7B069CE3-80F5-4449-A343-6BB31FA0DF5E}"/>
                </a:ext>
              </a:extLst>
            </p:cNvPr>
            <p:cNvSpPr txBox="1">
              <a:spLocks noChangeArrowheads="1"/>
            </p:cNvSpPr>
            <p:nvPr/>
          </p:nvSpPr>
          <p:spPr bwMode="auto">
            <a:xfrm>
              <a:off x="851530" y="2135552"/>
              <a:ext cx="883573" cy="405542"/>
            </a:xfrm>
            <a:prstGeom prst="rect">
              <a:avLst/>
            </a:prstGeom>
            <a:noFill/>
            <a:ln>
              <a:noFill/>
            </a:ln>
            <a:effectLst>
              <a:outerShdw dist="12700"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6210" tIns="43105" rIns="86210" bIns="43105">
              <a:spAutoFit/>
            </a:bodyPr>
            <a:lstStyle/>
            <a:p>
              <a:pPr algn="ctr">
                <a:spcAft>
                  <a:spcPts val="0"/>
                </a:spcAft>
              </a:pPr>
              <a:r>
                <a:rPr lang="cs-CZ" sz="1200" kern="1200" dirty="0">
                  <a:ln>
                    <a:noFill/>
                  </a:ln>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NF kappa B</a:t>
              </a:r>
              <a:endParaRPr lang="cs-CZ" sz="1200" dirty="0">
                <a:effectLst/>
                <a:latin typeface="Times New Roman" panose="02020603050405020304" pitchFamily="18" charset="0"/>
                <a:ea typeface="Times New Roman" panose="02020603050405020304" pitchFamily="18" charset="0"/>
              </a:endParaRPr>
            </a:p>
          </p:txBody>
        </p:sp>
        <p:sp>
          <p:nvSpPr>
            <p:cNvPr id="55" name="Oblouk 54">
              <a:extLst>
                <a:ext uri="{FF2B5EF4-FFF2-40B4-BE49-F238E27FC236}">
                  <a16:creationId xmlns:a16="http://schemas.microsoft.com/office/drawing/2014/main" id="{26277249-2CC5-4EC5-959A-BE16E3299514}"/>
                </a:ext>
              </a:extLst>
            </p:cNvPr>
            <p:cNvSpPr/>
            <p:nvPr/>
          </p:nvSpPr>
          <p:spPr>
            <a:xfrm rot="10800000">
              <a:off x="1362483" y="2099305"/>
              <a:ext cx="485652" cy="518584"/>
            </a:xfrm>
            <a:prstGeom prst="arc">
              <a:avLst>
                <a:gd name="adj1" fmla="val 15863631"/>
                <a:gd name="adj2" fmla="val 446090"/>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56" name="Přímá spojnice se šipkou 55">
              <a:extLst>
                <a:ext uri="{FF2B5EF4-FFF2-40B4-BE49-F238E27FC236}">
                  <a16:creationId xmlns:a16="http://schemas.microsoft.com/office/drawing/2014/main" id="{2D979A6E-E51D-477D-80D3-249782DCCFD4}"/>
                </a:ext>
              </a:extLst>
            </p:cNvPr>
            <p:cNvCxnSpPr/>
            <p:nvPr/>
          </p:nvCxnSpPr>
          <p:spPr>
            <a:xfrm flipH="1">
              <a:off x="2870362" y="3125966"/>
              <a:ext cx="1181373" cy="1435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Přímá spojnice se šipkou 56">
              <a:extLst>
                <a:ext uri="{FF2B5EF4-FFF2-40B4-BE49-F238E27FC236}">
                  <a16:creationId xmlns:a16="http://schemas.microsoft.com/office/drawing/2014/main" id="{0D794782-B43D-4994-89AA-86E7EC5B2260}"/>
                </a:ext>
              </a:extLst>
            </p:cNvPr>
            <p:cNvCxnSpPr/>
            <p:nvPr/>
          </p:nvCxnSpPr>
          <p:spPr>
            <a:xfrm>
              <a:off x="4983320" y="3503622"/>
              <a:ext cx="152488" cy="932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741729E3-DF01-436B-8ECD-BC4A001623D3}"/>
                </a:ext>
              </a:extLst>
            </p:cNvPr>
            <p:cNvCxnSpPr>
              <a:stCxn id="11" idx="3"/>
              <a:endCxn id="11" idx="3"/>
            </p:cNvCxnSpPr>
            <p:nvPr/>
          </p:nvCxnSpPr>
          <p:spPr>
            <a:xfrm>
              <a:off x="4216430" y="3098921"/>
              <a:ext cx="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9" name="Šipka: doprava 58">
              <a:extLst>
                <a:ext uri="{FF2B5EF4-FFF2-40B4-BE49-F238E27FC236}">
                  <a16:creationId xmlns:a16="http://schemas.microsoft.com/office/drawing/2014/main" id="{A7A63E26-0B5D-4F61-9898-26C03458FAA6}"/>
                </a:ext>
              </a:extLst>
            </p:cNvPr>
            <p:cNvSpPr/>
            <p:nvPr/>
          </p:nvSpPr>
          <p:spPr>
            <a:xfrm>
              <a:off x="4261285" y="3023347"/>
              <a:ext cx="230691" cy="457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nvGrpSpPr>
            <p:cNvPr id="60" name="Group 71">
              <a:extLst>
                <a:ext uri="{FF2B5EF4-FFF2-40B4-BE49-F238E27FC236}">
                  <a16:creationId xmlns:a16="http://schemas.microsoft.com/office/drawing/2014/main" id="{AE6F6060-BE7F-460E-9D6F-C47541FEFF8E}"/>
                </a:ext>
              </a:extLst>
            </p:cNvPr>
            <p:cNvGrpSpPr>
              <a:grpSpLocks/>
            </p:cNvGrpSpPr>
            <p:nvPr/>
          </p:nvGrpSpPr>
          <p:grpSpPr bwMode="auto">
            <a:xfrm>
              <a:off x="5073407" y="4409413"/>
              <a:ext cx="85725" cy="97155"/>
              <a:chOff x="0" y="0"/>
              <a:chExt cx="138" cy="144"/>
            </a:xfrm>
            <a:solidFill>
              <a:schemeClr val="bg1">
                <a:lumMod val="75000"/>
              </a:schemeClr>
            </a:solidFill>
          </p:grpSpPr>
          <p:sp>
            <p:nvSpPr>
              <p:cNvPr id="76" name="Rectangle 72">
                <a:extLst>
                  <a:ext uri="{FF2B5EF4-FFF2-40B4-BE49-F238E27FC236}">
                    <a16:creationId xmlns:a16="http://schemas.microsoft.com/office/drawing/2014/main" id="{6FF16384-4EDE-4015-9701-352A1E6BEF12}"/>
                  </a:ext>
                </a:extLst>
              </p:cNvPr>
              <p:cNvSpPr>
                <a:spLocks noChangeArrowheads="1"/>
              </p:cNvSpPr>
              <p:nvPr/>
            </p:nvSpPr>
            <p:spPr bwMode="auto">
              <a:xfrm>
                <a:off x="0" y="29"/>
                <a:ext cx="108"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77" name="Freeform 73">
                <a:extLst>
                  <a:ext uri="{FF2B5EF4-FFF2-40B4-BE49-F238E27FC236}">
                    <a16:creationId xmlns:a16="http://schemas.microsoft.com/office/drawing/2014/main" id="{20F7008A-57D1-46F0-8F92-71F2915AAD6B}"/>
                  </a:ext>
                </a:extLst>
              </p:cNvPr>
              <p:cNvSpPr>
                <a:spLocks/>
              </p:cNvSpPr>
              <p:nvPr/>
            </p:nvSpPr>
            <p:spPr bwMode="auto">
              <a:xfrm>
                <a:off x="8" y="40"/>
                <a:ext cx="55" cy="67"/>
              </a:xfrm>
              <a:custGeom>
                <a:avLst/>
                <a:gdLst>
                  <a:gd name="T0" fmla="*/ 3292970 w 22"/>
                  <a:gd name="T1" fmla="*/ 0 h 25"/>
                  <a:gd name="T2" fmla="*/ 0 w 22"/>
                  <a:gd name="T3" fmla="*/ 0 h 25"/>
                  <a:gd name="T4" fmla="*/ 0 w 22"/>
                  <a:gd name="T5" fmla="*/ 9215938 h 25"/>
                  <a:gd name="T6" fmla="*/ 3292970 w 22"/>
                  <a:gd name="T7" fmla="*/ 0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5">
                    <a:moveTo>
                      <a:pt x="22" y="0"/>
                    </a:moveTo>
                    <a:cubicBezTo>
                      <a:pt x="0" y="0"/>
                      <a:pt x="0" y="0"/>
                      <a:pt x="0" y="0"/>
                    </a:cubicBezTo>
                    <a:cubicBezTo>
                      <a:pt x="0" y="25"/>
                      <a:pt x="0" y="25"/>
                      <a:pt x="0" y="25"/>
                    </a:cubicBezTo>
                    <a:cubicBezTo>
                      <a:pt x="0" y="25"/>
                      <a:pt x="1" y="1"/>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74">
                <a:extLst>
                  <a:ext uri="{FF2B5EF4-FFF2-40B4-BE49-F238E27FC236}">
                    <a16:creationId xmlns:a16="http://schemas.microsoft.com/office/drawing/2014/main" id="{DAC9D100-2691-4DA7-914F-BFF5C42DB3EB}"/>
                  </a:ext>
                </a:extLst>
              </p:cNvPr>
              <p:cNvSpPr>
                <a:spLocks/>
              </p:cNvSpPr>
              <p:nvPr/>
            </p:nvSpPr>
            <p:spPr bwMode="auto">
              <a:xfrm>
                <a:off x="48" y="69"/>
                <a:ext cx="53" cy="67"/>
              </a:xfrm>
              <a:custGeom>
                <a:avLst/>
                <a:gdLst>
                  <a:gd name="T0" fmla="*/ 0 w 21"/>
                  <a:gd name="T1" fmla="*/ 9215938 h 25"/>
                  <a:gd name="T2" fmla="*/ 3544130 w 21"/>
                  <a:gd name="T3" fmla="*/ 9215938 h 25"/>
                  <a:gd name="T4" fmla="*/ 3544130 w 21"/>
                  <a:gd name="T5" fmla="*/ 0 h 25"/>
                  <a:gd name="T6" fmla="*/ 0 w 21"/>
                  <a:gd name="T7" fmla="*/ 9215938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5">
                    <a:moveTo>
                      <a:pt x="0" y="25"/>
                    </a:moveTo>
                    <a:cubicBezTo>
                      <a:pt x="21" y="25"/>
                      <a:pt x="21" y="25"/>
                      <a:pt x="21" y="25"/>
                    </a:cubicBezTo>
                    <a:cubicBezTo>
                      <a:pt x="21" y="0"/>
                      <a:pt x="21" y="0"/>
                      <a:pt x="21" y="0"/>
                    </a:cubicBezTo>
                    <a:cubicBezTo>
                      <a:pt x="21" y="0"/>
                      <a:pt x="21" y="23"/>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Rectangle 75">
                <a:extLst>
                  <a:ext uri="{FF2B5EF4-FFF2-40B4-BE49-F238E27FC236}">
                    <a16:creationId xmlns:a16="http://schemas.microsoft.com/office/drawing/2014/main" id="{16AF7235-04EE-4FFC-815E-D819661ECA78}"/>
                  </a:ext>
                </a:extLst>
              </p:cNvPr>
              <p:cNvSpPr>
                <a:spLocks noChangeArrowheads="1"/>
              </p:cNvSpPr>
              <p:nvPr/>
            </p:nvSpPr>
            <p:spPr bwMode="auto">
              <a:xfrm>
                <a:off x="0" y="29"/>
                <a:ext cx="108" cy="115"/>
              </a:xfrm>
              <a:prstGeom prst="rect">
                <a:avLst/>
              </a:prstGeom>
              <a:grpFill/>
              <a:ln w="7938" cap="rnd">
                <a:solidFill>
                  <a:srgbClr val="333333"/>
                </a:solidFill>
                <a:round/>
                <a:headEnd/>
                <a:tailEnd/>
              </a:ln>
            </p:spPr>
            <p:txBody>
              <a:bodyPr/>
              <a:lstStyle/>
              <a:p>
                <a:endParaRPr lang="cs-CZ"/>
              </a:p>
            </p:txBody>
          </p:sp>
          <p:sp>
            <p:nvSpPr>
              <p:cNvPr id="80" name="Freeform 76">
                <a:extLst>
                  <a:ext uri="{FF2B5EF4-FFF2-40B4-BE49-F238E27FC236}">
                    <a16:creationId xmlns:a16="http://schemas.microsoft.com/office/drawing/2014/main" id="{389B65B4-F54B-44AA-90F3-FCD8B96FE123}"/>
                  </a:ext>
                </a:extLst>
              </p:cNvPr>
              <p:cNvSpPr>
                <a:spLocks/>
              </p:cNvSpPr>
              <p:nvPr/>
            </p:nvSpPr>
            <p:spPr bwMode="auto">
              <a:xfrm>
                <a:off x="0" y="0"/>
                <a:ext cx="138" cy="144"/>
              </a:xfrm>
              <a:custGeom>
                <a:avLst/>
                <a:gdLst>
                  <a:gd name="T0" fmla="*/ 138 w 138"/>
                  <a:gd name="T1" fmla="*/ 115 h 144"/>
                  <a:gd name="T2" fmla="*/ 138 w 138"/>
                  <a:gd name="T3" fmla="*/ 0 h 144"/>
                  <a:gd name="T4" fmla="*/ 31 w 138"/>
                  <a:gd name="T5" fmla="*/ 0 h 144"/>
                  <a:gd name="T6" fmla="*/ 0 w 138"/>
                  <a:gd name="T7" fmla="*/ 29 h 144"/>
                  <a:gd name="T8" fmla="*/ 108 w 138"/>
                  <a:gd name="T9" fmla="*/ 29 h 144"/>
                  <a:gd name="T10" fmla="*/ 108 w 138"/>
                  <a:gd name="T11" fmla="*/ 144 h 144"/>
                  <a:gd name="T12" fmla="*/ 138 w 138"/>
                  <a:gd name="T13" fmla="*/ 115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44">
                    <a:moveTo>
                      <a:pt x="138" y="115"/>
                    </a:moveTo>
                    <a:lnTo>
                      <a:pt x="138" y="0"/>
                    </a:lnTo>
                    <a:lnTo>
                      <a:pt x="31" y="0"/>
                    </a:lnTo>
                    <a:lnTo>
                      <a:pt x="0" y="29"/>
                    </a:lnTo>
                    <a:lnTo>
                      <a:pt x="108" y="29"/>
                    </a:lnTo>
                    <a:lnTo>
                      <a:pt x="108" y="144"/>
                    </a:lnTo>
                    <a:lnTo>
                      <a:pt x="138"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7">
                <a:extLst>
                  <a:ext uri="{FF2B5EF4-FFF2-40B4-BE49-F238E27FC236}">
                    <a16:creationId xmlns:a16="http://schemas.microsoft.com/office/drawing/2014/main" id="{FB7F2C12-CE2C-4BAF-8837-BC43854C57D1}"/>
                  </a:ext>
                </a:extLst>
              </p:cNvPr>
              <p:cNvSpPr>
                <a:spLocks/>
              </p:cNvSpPr>
              <p:nvPr/>
            </p:nvSpPr>
            <p:spPr bwMode="auto">
              <a:xfrm>
                <a:off x="0" y="0"/>
                <a:ext cx="136" cy="29"/>
              </a:xfrm>
              <a:custGeom>
                <a:avLst/>
                <a:gdLst>
                  <a:gd name="T0" fmla="*/ 31 w 136"/>
                  <a:gd name="T1" fmla="*/ 0 h 29"/>
                  <a:gd name="T2" fmla="*/ 0 w 136"/>
                  <a:gd name="T3" fmla="*/ 29 h 29"/>
                  <a:gd name="T4" fmla="*/ 103 w 136"/>
                  <a:gd name="T5" fmla="*/ 29 h 29"/>
                  <a:gd name="T6" fmla="*/ 136 w 136"/>
                  <a:gd name="T7" fmla="*/ 0 h 29"/>
                  <a:gd name="T8" fmla="*/ 31 w 136"/>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 h="29">
                    <a:moveTo>
                      <a:pt x="31" y="0"/>
                    </a:moveTo>
                    <a:lnTo>
                      <a:pt x="0" y="29"/>
                    </a:lnTo>
                    <a:lnTo>
                      <a:pt x="103" y="29"/>
                    </a:lnTo>
                    <a:lnTo>
                      <a:pt x="136"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8">
                <a:extLst>
                  <a:ext uri="{FF2B5EF4-FFF2-40B4-BE49-F238E27FC236}">
                    <a16:creationId xmlns:a16="http://schemas.microsoft.com/office/drawing/2014/main" id="{2AEAD733-61B5-48AE-A714-61DB240B676D}"/>
                  </a:ext>
                </a:extLst>
              </p:cNvPr>
              <p:cNvSpPr>
                <a:spLocks/>
              </p:cNvSpPr>
              <p:nvPr/>
            </p:nvSpPr>
            <p:spPr bwMode="auto">
              <a:xfrm>
                <a:off x="0" y="0"/>
                <a:ext cx="138" cy="144"/>
              </a:xfrm>
              <a:custGeom>
                <a:avLst/>
                <a:gdLst>
                  <a:gd name="T0" fmla="*/ 138 w 138"/>
                  <a:gd name="T1" fmla="*/ 115 h 144"/>
                  <a:gd name="T2" fmla="*/ 138 w 138"/>
                  <a:gd name="T3" fmla="*/ 0 h 144"/>
                  <a:gd name="T4" fmla="*/ 31 w 138"/>
                  <a:gd name="T5" fmla="*/ 0 h 144"/>
                  <a:gd name="T6" fmla="*/ 0 w 138"/>
                  <a:gd name="T7" fmla="*/ 29 h 144"/>
                  <a:gd name="T8" fmla="*/ 108 w 138"/>
                  <a:gd name="T9" fmla="*/ 29 h 144"/>
                  <a:gd name="T10" fmla="*/ 108 w 138"/>
                  <a:gd name="T11" fmla="*/ 144 h 144"/>
                  <a:gd name="T12" fmla="*/ 138 w 138"/>
                  <a:gd name="T13" fmla="*/ 115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 h="144">
                    <a:moveTo>
                      <a:pt x="138" y="115"/>
                    </a:moveTo>
                    <a:lnTo>
                      <a:pt x="138" y="0"/>
                    </a:lnTo>
                    <a:lnTo>
                      <a:pt x="31" y="0"/>
                    </a:lnTo>
                    <a:lnTo>
                      <a:pt x="0" y="29"/>
                    </a:lnTo>
                    <a:lnTo>
                      <a:pt x="108" y="29"/>
                    </a:lnTo>
                    <a:lnTo>
                      <a:pt x="108" y="144"/>
                    </a:lnTo>
                    <a:lnTo>
                      <a:pt x="138" y="115"/>
                    </a:lnTo>
                    <a:close/>
                  </a:path>
                </a:pathLst>
              </a:custGeom>
              <a:grpFill/>
              <a:ln w="7938" cap="rnd">
                <a:solidFill>
                  <a:srgbClr val="333333"/>
                </a:solidFill>
                <a:prstDash val="solid"/>
                <a:round/>
                <a:headEnd/>
                <a:tailEnd/>
              </a:ln>
            </p:spPr>
            <p:txBody>
              <a:bodyPr/>
              <a:lstStyle/>
              <a:p>
                <a:endParaRPr lang="cs-CZ"/>
              </a:p>
            </p:txBody>
          </p:sp>
          <p:cxnSp>
            <p:nvCxnSpPr>
              <p:cNvPr id="83" name="Line 79">
                <a:extLst>
                  <a:ext uri="{FF2B5EF4-FFF2-40B4-BE49-F238E27FC236}">
                    <a16:creationId xmlns:a16="http://schemas.microsoft.com/office/drawing/2014/main" id="{54272EE6-72EB-48C9-953B-EE5762E47003}"/>
                  </a:ext>
                </a:extLst>
              </p:cNvPr>
              <p:cNvCxnSpPr/>
              <p:nvPr/>
            </p:nvCxnSpPr>
            <p:spPr bwMode="auto">
              <a:xfrm flipV="1">
                <a:off x="108" y="0"/>
                <a:ext cx="28" cy="29"/>
              </a:xfrm>
              <a:prstGeom prst="line">
                <a:avLst/>
              </a:prstGeom>
              <a:grpFill/>
              <a:ln w="7938" cap="rnd">
                <a:solidFill>
                  <a:srgbClr val="333333"/>
                </a:solidFill>
                <a:round/>
                <a:headEnd/>
                <a:tailEnd/>
              </a:ln>
            </p:spPr>
          </p:cxnSp>
        </p:grpSp>
        <p:cxnSp>
          <p:nvCxnSpPr>
            <p:cNvPr id="61" name="Přímá spojnice se šipkou 60">
              <a:extLst>
                <a:ext uri="{FF2B5EF4-FFF2-40B4-BE49-F238E27FC236}">
                  <a16:creationId xmlns:a16="http://schemas.microsoft.com/office/drawing/2014/main" id="{3C37D289-F7DE-4517-83CB-1F1AFCE0C6E4}"/>
                </a:ext>
              </a:extLst>
            </p:cNvPr>
            <p:cNvCxnSpPr/>
            <p:nvPr/>
          </p:nvCxnSpPr>
          <p:spPr>
            <a:xfrm flipH="1" flipV="1">
              <a:off x="4628846" y="4505844"/>
              <a:ext cx="335175" cy="16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Vývojový diagram: sloučení 61">
              <a:extLst>
                <a:ext uri="{FF2B5EF4-FFF2-40B4-BE49-F238E27FC236}">
                  <a16:creationId xmlns:a16="http://schemas.microsoft.com/office/drawing/2014/main" id="{33040D62-F049-4524-AF25-15CE302F95FB}"/>
                </a:ext>
              </a:extLst>
            </p:cNvPr>
            <p:cNvSpPr/>
            <p:nvPr/>
          </p:nvSpPr>
          <p:spPr>
            <a:xfrm>
              <a:off x="3731775" y="4392589"/>
              <a:ext cx="929014" cy="580801"/>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100">
                  <a:effectLst/>
                  <a:ea typeface="Calibri" panose="020F0502020204030204" pitchFamily="34" charset="0"/>
                  <a:cs typeface="Times New Roman" panose="02020603050405020304" pitchFamily="18" charset="0"/>
                </a:rPr>
                <a:t> </a:t>
              </a:r>
            </a:p>
            <a:p>
              <a:pPr algn="ctr">
                <a:lnSpc>
                  <a:spcPct val="115000"/>
                </a:lnSpc>
                <a:spcAft>
                  <a:spcPts val="1000"/>
                </a:spcAft>
              </a:pPr>
              <a:r>
                <a:rPr lang="cs-CZ" sz="1100">
                  <a:effectLst/>
                  <a:ea typeface="Calibri" panose="020F0502020204030204" pitchFamily="34" charset="0"/>
                  <a:cs typeface="Times New Roman" panose="02020603050405020304" pitchFamily="18" charset="0"/>
                </a:rPr>
                <a:t> </a:t>
              </a:r>
            </a:p>
          </p:txBody>
        </p:sp>
        <p:cxnSp>
          <p:nvCxnSpPr>
            <p:cNvPr id="63" name="Přímá spojnice se šipkou 62">
              <a:extLst>
                <a:ext uri="{FF2B5EF4-FFF2-40B4-BE49-F238E27FC236}">
                  <a16:creationId xmlns:a16="http://schemas.microsoft.com/office/drawing/2014/main" id="{486516B4-3D2D-47E2-BB31-E5308BA33509}"/>
                </a:ext>
              </a:extLst>
            </p:cNvPr>
            <p:cNvCxnSpPr/>
            <p:nvPr/>
          </p:nvCxnSpPr>
          <p:spPr>
            <a:xfrm flipH="1">
              <a:off x="2846636" y="3182599"/>
              <a:ext cx="786150" cy="1122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Přímá spojnice se šipkou 63">
              <a:extLst>
                <a:ext uri="{FF2B5EF4-FFF2-40B4-BE49-F238E27FC236}">
                  <a16:creationId xmlns:a16="http://schemas.microsoft.com/office/drawing/2014/main" id="{880AC013-5B80-43B4-99EB-F76F9EC1A3BE}"/>
                </a:ext>
              </a:extLst>
            </p:cNvPr>
            <p:cNvCxnSpPr>
              <a:endCxn id="16" idx="3"/>
            </p:cNvCxnSpPr>
            <p:nvPr/>
          </p:nvCxnSpPr>
          <p:spPr>
            <a:xfrm flipH="1" flipV="1">
              <a:off x="1889900" y="4684770"/>
              <a:ext cx="580520" cy="5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64">
              <a:extLst>
                <a:ext uri="{FF2B5EF4-FFF2-40B4-BE49-F238E27FC236}">
                  <a16:creationId xmlns:a16="http://schemas.microsoft.com/office/drawing/2014/main" id="{3EB9E174-A005-4C9F-AFA5-CA13B98B9FF8}"/>
                </a:ext>
              </a:extLst>
            </p:cNvPr>
            <p:cNvCxnSpPr/>
            <p:nvPr/>
          </p:nvCxnSpPr>
          <p:spPr>
            <a:xfrm flipH="1">
              <a:off x="1533525" y="2773568"/>
              <a:ext cx="41606" cy="1760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ové pole 50">
              <a:extLst>
                <a:ext uri="{FF2B5EF4-FFF2-40B4-BE49-F238E27FC236}">
                  <a16:creationId xmlns:a16="http://schemas.microsoft.com/office/drawing/2014/main" id="{21520EBE-BD93-43E3-942F-A6F2FA2B31E7}"/>
                </a:ext>
              </a:extLst>
            </p:cNvPr>
            <p:cNvSpPr txBox="1"/>
            <p:nvPr/>
          </p:nvSpPr>
          <p:spPr>
            <a:xfrm>
              <a:off x="3599260" y="3589197"/>
              <a:ext cx="377481" cy="428354"/>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15000"/>
                </a:lnSpc>
                <a:spcAft>
                  <a:spcPts val="1000"/>
                </a:spcAft>
              </a:pPr>
              <a:r>
                <a:rPr lang="cs-CZ"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APC</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Přímá spojnice se šipkou 65">
              <a:extLst>
                <a:ext uri="{FF2B5EF4-FFF2-40B4-BE49-F238E27FC236}">
                  <a16:creationId xmlns:a16="http://schemas.microsoft.com/office/drawing/2014/main" id="{37202D58-2666-4D2E-9F40-7267E4B7AE6B}"/>
                </a:ext>
              </a:extLst>
            </p:cNvPr>
            <p:cNvCxnSpPr/>
            <p:nvPr/>
          </p:nvCxnSpPr>
          <p:spPr>
            <a:xfrm flipH="1" flipV="1">
              <a:off x="3877033" y="3923985"/>
              <a:ext cx="209192" cy="447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Volný tvar: obrazec 68">
              <a:extLst>
                <a:ext uri="{FF2B5EF4-FFF2-40B4-BE49-F238E27FC236}">
                  <a16:creationId xmlns:a16="http://schemas.microsoft.com/office/drawing/2014/main" id="{40897B5E-232E-4A43-9D4E-016E668E7533}"/>
                </a:ext>
              </a:extLst>
            </p:cNvPr>
            <p:cNvSpPr/>
            <p:nvPr/>
          </p:nvSpPr>
          <p:spPr>
            <a:xfrm>
              <a:off x="247650" y="3914775"/>
              <a:ext cx="285750" cy="1152525"/>
            </a:xfrm>
            <a:custGeom>
              <a:avLst/>
              <a:gdLst>
                <a:gd name="connsiteX0" fmla="*/ 47625 w 285750"/>
                <a:gd name="connsiteY0" fmla="*/ 0 h 1152525"/>
                <a:gd name="connsiteX1" fmla="*/ 57150 w 285750"/>
                <a:gd name="connsiteY1" fmla="*/ 57150 h 1152525"/>
                <a:gd name="connsiteX2" fmla="*/ 76200 w 285750"/>
                <a:gd name="connsiteY2" fmla="*/ 85725 h 1152525"/>
                <a:gd name="connsiteX3" fmla="*/ 114300 w 285750"/>
                <a:gd name="connsiteY3" fmla="*/ 152400 h 1152525"/>
                <a:gd name="connsiteX4" fmla="*/ 123825 w 285750"/>
                <a:gd name="connsiteY4" fmla="*/ 190500 h 1152525"/>
                <a:gd name="connsiteX5" fmla="*/ 142875 w 285750"/>
                <a:gd name="connsiteY5" fmla="*/ 285750 h 1152525"/>
                <a:gd name="connsiteX6" fmla="*/ 152400 w 285750"/>
                <a:gd name="connsiteY6" fmla="*/ 323850 h 1152525"/>
                <a:gd name="connsiteX7" fmla="*/ 171450 w 285750"/>
                <a:gd name="connsiteY7" fmla="*/ 352425 h 1152525"/>
                <a:gd name="connsiteX8" fmla="*/ 180975 w 285750"/>
                <a:gd name="connsiteY8" fmla="*/ 381000 h 1152525"/>
                <a:gd name="connsiteX9" fmla="*/ 219075 w 285750"/>
                <a:gd name="connsiteY9" fmla="*/ 409575 h 1152525"/>
                <a:gd name="connsiteX10" fmla="*/ 238125 w 285750"/>
                <a:gd name="connsiteY10" fmla="*/ 438150 h 1152525"/>
                <a:gd name="connsiteX11" fmla="*/ 266700 w 285750"/>
                <a:gd name="connsiteY11" fmla="*/ 476250 h 1152525"/>
                <a:gd name="connsiteX12" fmla="*/ 257175 w 285750"/>
                <a:gd name="connsiteY12" fmla="*/ 504825 h 1152525"/>
                <a:gd name="connsiteX13" fmla="*/ 228600 w 285750"/>
                <a:gd name="connsiteY13" fmla="*/ 523875 h 1152525"/>
                <a:gd name="connsiteX14" fmla="*/ 190500 w 285750"/>
                <a:gd name="connsiteY14" fmla="*/ 542925 h 1152525"/>
                <a:gd name="connsiteX15" fmla="*/ 142875 w 285750"/>
                <a:gd name="connsiteY15" fmla="*/ 552450 h 1152525"/>
                <a:gd name="connsiteX16" fmla="*/ 104775 w 285750"/>
                <a:gd name="connsiteY16" fmla="*/ 561975 h 1152525"/>
                <a:gd name="connsiteX17" fmla="*/ 28575 w 285750"/>
                <a:gd name="connsiteY17" fmla="*/ 638175 h 1152525"/>
                <a:gd name="connsiteX18" fmla="*/ 47625 w 285750"/>
                <a:gd name="connsiteY18" fmla="*/ 790575 h 1152525"/>
                <a:gd name="connsiteX19" fmla="*/ 57150 w 285750"/>
                <a:gd name="connsiteY19" fmla="*/ 857250 h 1152525"/>
                <a:gd name="connsiteX20" fmla="*/ 85725 w 285750"/>
                <a:gd name="connsiteY20" fmla="*/ 876300 h 1152525"/>
                <a:gd name="connsiteX21" fmla="*/ 161925 w 285750"/>
                <a:gd name="connsiteY21" fmla="*/ 885825 h 1152525"/>
                <a:gd name="connsiteX22" fmla="*/ 180975 w 285750"/>
                <a:gd name="connsiteY22" fmla="*/ 952500 h 1152525"/>
                <a:gd name="connsiteX23" fmla="*/ 152400 w 285750"/>
                <a:gd name="connsiteY23" fmla="*/ 962025 h 1152525"/>
                <a:gd name="connsiteX24" fmla="*/ 95250 w 285750"/>
                <a:gd name="connsiteY24" fmla="*/ 1000125 h 1152525"/>
                <a:gd name="connsiteX25" fmla="*/ 85725 w 285750"/>
                <a:gd name="connsiteY25" fmla="*/ 1028700 h 1152525"/>
                <a:gd name="connsiteX26" fmla="*/ 0 w 285750"/>
                <a:gd name="connsiteY26" fmla="*/ 1057275 h 1152525"/>
                <a:gd name="connsiteX27" fmla="*/ 47625 w 285750"/>
                <a:gd name="connsiteY27" fmla="*/ 1076325 h 1152525"/>
                <a:gd name="connsiteX28" fmla="*/ 142875 w 285750"/>
                <a:gd name="connsiteY28" fmla="*/ 1085850 h 1152525"/>
                <a:gd name="connsiteX29" fmla="*/ 200025 w 285750"/>
                <a:gd name="connsiteY29" fmla="*/ 1123950 h 1152525"/>
                <a:gd name="connsiteX30" fmla="*/ 257175 w 285750"/>
                <a:gd name="connsiteY30" fmla="*/ 1143000 h 1152525"/>
                <a:gd name="connsiteX31" fmla="*/ 285750 w 285750"/>
                <a:gd name="connsiteY31"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5750" h="1152525">
                  <a:moveTo>
                    <a:pt x="47625" y="0"/>
                  </a:moveTo>
                  <a:cubicBezTo>
                    <a:pt x="50800" y="19050"/>
                    <a:pt x="51043" y="38828"/>
                    <a:pt x="57150" y="57150"/>
                  </a:cubicBezTo>
                  <a:cubicBezTo>
                    <a:pt x="60770" y="68010"/>
                    <a:pt x="70520" y="75786"/>
                    <a:pt x="76200" y="85725"/>
                  </a:cubicBezTo>
                  <a:cubicBezTo>
                    <a:pt x="124539" y="170318"/>
                    <a:pt x="67888" y="82782"/>
                    <a:pt x="114300" y="152400"/>
                  </a:cubicBezTo>
                  <a:cubicBezTo>
                    <a:pt x="117475" y="165100"/>
                    <a:pt x="121082" y="177700"/>
                    <a:pt x="123825" y="190500"/>
                  </a:cubicBezTo>
                  <a:cubicBezTo>
                    <a:pt x="130609" y="222160"/>
                    <a:pt x="135022" y="254338"/>
                    <a:pt x="142875" y="285750"/>
                  </a:cubicBezTo>
                  <a:cubicBezTo>
                    <a:pt x="146050" y="298450"/>
                    <a:pt x="147243" y="311818"/>
                    <a:pt x="152400" y="323850"/>
                  </a:cubicBezTo>
                  <a:cubicBezTo>
                    <a:pt x="156909" y="334372"/>
                    <a:pt x="166330" y="342186"/>
                    <a:pt x="171450" y="352425"/>
                  </a:cubicBezTo>
                  <a:cubicBezTo>
                    <a:pt x="175940" y="361405"/>
                    <a:pt x="174547" y="373287"/>
                    <a:pt x="180975" y="381000"/>
                  </a:cubicBezTo>
                  <a:cubicBezTo>
                    <a:pt x="191138" y="393196"/>
                    <a:pt x="207850" y="398350"/>
                    <a:pt x="219075" y="409575"/>
                  </a:cubicBezTo>
                  <a:cubicBezTo>
                    <a:pt x="227170" y="417670"/>
                    <a:pt x="231471" y="428835"/>
                    <a:pt x="238125" y="438150"/>
                  </a:cubicBezTo>
                  <a:cubicBezTo>
                    <a:pt x="247352" y="451068"/>
                    <a:pt x="257175" y="463550"/>
                    <a:pt x="266700" y="476250"/>
                  </a:cubicBezTo>
                  <a:cubicBezTo>
                    <a:pt x="263525" y="485775"/>
                    <a:pt x="263447" y="496985"/>
                    <a:pt x="257175" y="504825"/>
                  </a:cubicBezTo>
                  <a:cubicBezTo>
                    <a:pt x="250024" y="513764"/>
                    <a:pt x="238539" y="518195"/>
                    <a:pt x="228600" y="523875"/>
                  </a:cubicBezTo>
                  <a:cubicBezTo>
                    <a:pt x="216272" y="530920"/>
                    <a:pt x="203970" y="538435"/>
                    <a:pt x="190500" y="542925"/>
                  </a:cubicBezTo>
                  <a:cubicBezTo>
                    <a:pt x="175141" y="548045"/>
                    <a:pt x="158679" y="548938"/>
                    <a:pt x="142875" y="552450"/>
                  </a:cubicBezTo>
                  <a:cubicBezTo>
                    <a:pt x="130096" y="555290"/>
                    <a:pt x="117475" y="558800"/>
                    <a:pt x="104775" y="561975"/>
                  </a:cubicBezTo>
                  <a:cubicBezTo>
                    <a:pt x="35811" y="607951"/>
                    <a:pt x="57864" y="579597"/>
                    <a:pt x="28575" y="638175"/>
                  </a:cubicBezTo>
                  <a:cubicBezTo>
                    <a:pt x="34925" y="688975"/>
                    <a:pt x="41003" y="739810"/>
                    <a:pt x="47625" y="790575"/>
                  </a:cubicBezTo>
                  <a:cubicBezTo>
                    <a:pt x="50529" y="812837"/>
                    <a:pt x="48032" y="836734"/>
                    <a:pt x="57150" y="857250"/>
                  </a:cubicBezTo>
                  <a:cubicBezTo>
                    <a:pt x="61799" y="867711"/>
                    <a:pt x="74681" y="873288"/>
                    <a:pt x="85725" y="876300"/>
                  </a:cubicBezTo>
                  <a:cubicBezTo>
                    <a:pt x="110421" y="883035"/>
                    <a:pt x="136525" y="882650"/>
                    <a:pt x="161925" y="885825"/>
                  </a:cubicBezTo>
                  <a:cubicBezTo>
                    <a:pt x="176812" y="905674"/>
                    <a:pt x="207987" y="925488"/>
                    <a:pt x="180975" y="952500"/>
                  </a:cubicBezTo>
                  <a:cubicBezTo>
                    <a:pt x="173875" y="959600"/>
                    <a:pt x="161177" y="957149"/>
                    <a:pt x="152400" y="962025"/>
                  </a:cubicBezTo>
                  <a:cubicBezTo>
                    <a:pt x="132386" y="973144"/>
                    <a:pt x="95250" y="1000125"/>
                    <a:pt x="95250" y="1000125"/>
                  </a:cubicBezTo>
                  <a:cubicBezTo>
                    <a:pt x="92075" y="1009650"/>
                    <a:pt x="91997" y="1020860"/>
                    <a:pt x="85725" y="1028700"/>
                  </a:cubicBezTo>
                  <a:cubicBezTo>
                    <a:pt x="65120" y="1054456"/>
                    <a:pt x="27886" y="1052627"/>
                    <a:pt x="0" y="1057275"/>
                  </a:cubicBezTo>
                  <a:cubicBezTo>
                    <a:pt x="15875" y="1063625"/>
                    <a:pt x="30859" y="1072972"/>
                    <a:pt x="47625" y="1076325"/>
                  </a:cubicBezTo>
                  <a:cubicBezTo>
                    <a:pt x="78914" y="1082583"/>
                    <a:pt x="112419" y="1076333"/>
                    <a:pt x="142875" y="1085850"/>
                  </a:cubicBezTo>
                  <a:cubicBezTo>
                    <a:pt x="164728" y="1092679"/>
                    <a:pt x="178305" y="1116710"/>
                    <a:pt x="200025" y="1123950"/>
                  </a:cubicBezTo>
                  <a:lnTo>
                    <a:pt x="257175" y="1143000"/>
                  </a:lnTo>
                  <a:lnTo>
                    <a:pt x="285750" y="115252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0" name="Textové pole 57">
              <a:extLst>
                <a:ext uri="{FF2B5EF4-FFF2-40B4-BE49-F238E27FC236}">
                  <a16:creationId xmlns:a16="http://schemas.microsoft.com/office/drawing/2014/main" id="{A0CC21D7-5D39-4ECC-BB79-04A3A6C3A2E8}"/>
                </a:ext>
              </a:extLst>
            </p:cNvPr>
            <p:cNvSpPr txBox="1"/>
            <p:nvPr/>
          </p:nvSpPr>
          <p:spPr>
            <a:xfrm>
              <a:off x="152081" y="3857625"/>
              <a:ext cx="1140629" cy="666072"/>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15000"/>
                </a:lnSpc>
                <a:spcAft>
                  <a:spcPts val="1000"/>
                </a:spcAft>
              </a:pPr>
              <a:r>
                <a:rPr lang="cs-CZ" sz="10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Multimery</a:t>
              </a:r>
              <a:r>
                <a:rPr lang="cs-CZ"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VWF </a:t>
              </a:r>
              <a:br>
                <a:rPr lang="cs-CZ"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cs-CZ" sz="1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štěpené ADAMTS 13</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Mrak 70">
              <a:extLst>
                <a:ext uri="{FF2B5EF4-FFF2-40B4-BE49-F238E27FC236}">
                  <a16:creationId xmlns:a16="http://schemas.microsoft.com/office/drawing/2014/main" id="{8EC4E9A7-29AB-40E2-A441-16B4CF34FB07}"/>
                </a:ext>
              </a:extLst>
            </p:cNvPr>
            <p:cNvSpPr/>
            <p:nvPr/>
          </p:nvSpPr>
          <p:spPr>
            <a:xfrm>
              <a:off x="295277" y="3745719"/>
              <a:ext cx="180974"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2" name="Mrak 71">
              <a:extLst>
                <a:ext uri="{FF2B5EF4-FFF2-40B4-BE49-F238E27FC236}">
                  <a16:creationId xmlns:a16="http://schemas.microsoft.com/office/drawing/2014/main" id="{6D82C236-781B-4690-931E-6F6D149097EB}"/>
                </a:ext>
              </a:extLst>
            </p:cNvPr>
            <p:cNvSpPr/>
            <p:nvPr/>
          </p:nvSpPr>
          <p:spPr>
            <a:xfrm flipV="1">
              <a:off x="799994" y="3668433"/>
              <a:ext cx="181081" cy="4571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3" name="Volný tvar: obrazec 72">
              <a:extLst>
                <a:ext uri="{FF2B5EF4-FFF2-40B4-BE49-F238E27FC236}">
                  <a16:creationId xmlns:a16="http://schemas.microsoft.com/office/drawing/2014/main" id="{DE272603-6402-453D-B3EF-EF1C5D1178D3}"/>
                </a:ext>
              </a:extLst>
            </p:cNvPr>
            <p:cNvSpPr/>
            <p:nvPr/>
          </p:nvSpPr>
          <p:spPr>
            <a:xfrm>
              <a:off x="304775" y="4486275"/>
              <a:ext cx="184939" cy="438150"/>
            </a:xfrm>
            <a:custGeom>
              <a:avLst/>
              <a:gdLst>
                <a:gd name="connsiteX0" fmla="*/ 133375 w 184939"/>
                <a:gd name="connsiteY0" fmla="*/ 438150 h 438150"/>
                <a:gd name="connsiteX1" fmla="*/ 181000 w 184939"/>
                <a:gd name="connsiteY1" fmla="*/ 400050 h 438150"/>
                <a:gd name="connsiteX2" fmla="*/ 152425 w 184939"/>
                <a:gd name="connsiteY2" fmla="*/ 314325 h 438150"/>
                <a:gd name="connsiteX3" fmla="*/ 114325 w 184939"/>
                <a:gd name="connsiteY3" fmla="*/ 219075 h 438150"/>
                <a:gd name="connsiteX4" fmla="*/ 104800 w 184939"/>
                <a:gd name="connsiteY4" fmla="*/ 190500 h 438150"/>
                <a:gd name="connsiteX5" fmla="*/ 66700 w 184939"/>
                <a:gd name="connsiteY5" fmla="*/ 152400 h 438150"/>
                <a:gd name="connsiteX6" fmla="*/ 19075 w 184939"/>
                <a:gd name="connsiteY6" fmla="*/ 114300 h 438150"/>
                <a:gd name="connsiteX7" fmla="*/ 9550 w 184939"/>
                <a:gd name="connsiteY7" fmla="*/ 38100 h 438150"/>
                <a:gd name="connsiteX8" fmla="*/ 25 w 184939"/>
                <a:gd name="connsiteY8"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39" h="438150">
                  <a:moveTo>
                    <a:pt x="133375" y="438150"/>
                  </a:moveTo>
                  <a:cubicBezTo>
                    <a:pt x="149250" y="425450"/>
                    <a:pt x="173450" y="418926"/>
                    <a:pt x="181000" y="400050"/>
                  </a:cubicBezTo>
                  <a:cubicBezTo>
                    <a:pt x="195361" y="364149"/>
                    <a:pt x="166914" y="339681"/>
                    <a:pt x="152425" y="314325"/>
                  </a:cubicBezTo>
                  <a:cubicBezTo>
                    <a:pt x="130001" y="275083"/>
                    <a:pt x="129937" y="265911"/>
                    <a:pt x="114325" y="219075"/>
                  </a:cubicBezTo>
                  <a:cubicBezTo>
                    <a:pt x="111150" y="209550"/>
                    <a:pt x="111900" y="197600"/>
                    <a:pt x="104800" y="190500"/>
                  </a:cubicBezTo>
                  <a:cubicBezTo>
                    <a:pt x="92100" y="177800"/>
                    <a:pt x="78389" y="166037"/>
                    <a:pt x="66700" y="152400"/>
                  </a:cubicBezTo>
                  <a:cubicBezTo>
                    <a:pt x="32233" y="112188"/>
                    <a:pt x="67147" y="130324"/>
                    <a:pt x="19075" y="114300"/>
                  </a:cubicBezTo>
                  <a:cubicBezTo>
                    <a:pt x="15900" y="88900"/>
                    <a:pt x="14129" y="63285"/>
                    <a:pt x="9550" y="38100"/>
                  </a:cubicBezTo>
                  <a:cubicBezTo>
                    <a:pt x="-979" y="-19810"/>
                    <a:pt x="25" y="27889"/>
                    <a:pt x="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4" name="Mrak 73">
              <a:extLst>
                <a:ext uri="{FF2B5EF4-FFF2-40B4-BE49-F238E27FC236}">
                  <a16:creationId xmlns:a16="http://schemas.microsoft.com/office/drawing/2014/main" id="{45030D46-210E-408A-A7F5-61290398A0DD}"/>
                </a:ext>
              </a:extLst>
            </p:cNvPr>
            <p:cNvSpPr/>
            <p:nvPr/>
          </p:nvSpPr>
          <p:spPr>
            <a:xfrm flipH="1">
              <a:off x="590550" y="3428450"/>
              <a:ext cx="209285" cy="481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75" name="Mrak 74">
              <a:extLst>
                <a:ext uri="{FF2B5EF4-FFF2-40B4-BE49-F238E27FC236}">
                  <a16:creationId xmlns:a16="http://schemas.microsoft.com/office/drawing/2014/main" id="{4AA3770D-0834-4370-A7B7-08BCF4944227}"/>
                </a:ext>
              </a:extLst>
            </p:cNvPr>
            <p:cNvSpPr/>
            <p:nvPr/>
          </p:nvSpPr>
          <p:spPr>
            <a:xfrm>
              <a:off x="266681" y="4427910"/>
              <a:ext cx="266683" cy="5398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354508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6DF3EA-3866-49D7-A100-75A5385FFB63}"/>
              </a:ext>
            </a:extLst>
          </p:cNvPr>
          <p:cNvSpPr>
            <a:spLocks noGrp="1"/>
          </p:cNvSpPr>
          <p:nvPr>
            <p:ph type="title"/>
          </p:nvPr>
        </p:nvSpPr>
        <p:spPr/>
        <p:txBody>
          <a:bodyPr>
            <a:normAutofit fontScale="90000"/>
          </a:bodyPr>
          <a:lstStyle/>
          <a:p>
            <a:r>
              <a:rPr lang="cs-CZ" dirty="0">
                <a:effectLst/>
              </a:rPr>
              <a:t>Testy vhodné k vyšetření hemostázy – normální hodnoty pro dospělé I</a:t>
            </a:r>
            <a:endParaRPr lang="cs-CZ" dirty="0"/>
          </a:p>
        </p:txBody>
      </p:sp>
      <p:graphicFrame>
        <p:nvGraphicFramePr>
          <p:cNvPr id="7" name="Zástupný symbol pro obsah 6"/>
          <p:cNvGraphicFramePr>
            <a:graphicFrameLocks noGrp="1"/>
          </p:cNvGraphicFramePr>
          <p:nvPr>
            <p:ph sz="quarter" idx="14"/>
            <p:extLst>
              <p:ext uri="{D42A27DB-BD31-4B8C-83A1-F6EECF244321}">
                <p14:modId xmlns:p14="http://schemas.microsoft.com/office/powerpoint/2010/main" val="2689361189"/>
              </p:ext>
            </p:extLst>
          </p:nvPr>
        </p:nvGraphicFramePr>
        <p:xfrm>
          <a:off x="157530" y="993778"/>
          <a:ext cx="8828941" cy="3535680"/>
        </p:xfrm>
        <a:graphic>
          <a:graphicData uri="http://schemas.openxmlformats.org/drawingml/2006/table">
            <a:tbl>
              <a:tblPr firstRow="1" firstCol="1" bandRow="1">
                <a:tableStyleId>{5C22544A-7EE6-4342-B048-85BDC9FD1C3A}</a:tableStyleId>
              </a:tblPr>
              <a:tblGrid>
                <a:gridCol w="3372879">
                  <a:extLst>
                    <a:ext uri="{9D8B030D-6E8A-4147-A177-3AD203B41FA5}">
                      <a16:colId xmlns:a16="http://schemas.microsoft.com/office/drawing/2014/main" val="20000"/>
                    </a:ext>
                  </a:extLst>
                </a:gridCol>
                <a:gridCol w="1794544">
                  <a:extLst>
                    <a:ext uri="{9D8B030D-6E8A-4147-A177-3AD203B41FA5}">
                      <a16:colId xmlns:a16="http://schemas.microsoft.com/office/drawing/2014/main" val="20001"/>
                    </a:ext>
                  </a:extLst>
                </a:gridCol>
                <a:gridCol w="1304828">
                  <a:extLst>
                    <a:ext uri="{9D8B030D-6E8A-4147-A177-3AD203B41FA5}">
                      <a16:colId xmlns:a16="http://schemas.microsoft.com/office/drawing/2014/main" val="20002"/>
                    </a:ext>
                  </a:extLst>
                </a:gridCol>
                <a:gridCol w="2356690">
                  <a:extLst>
                    <a:ext uri="{9D8B030D-6E8A-4147-A177-3AD203B41FA5}">
                      <a16:colId xmlns:a16="http://schemas.microsoft.com/office/drawing/2014/main" val="20003"/>
                    </a:ext>
                  </a:extLst>
                </a:gridCol>
              </a:tblGrid>
              <a:tr h="45751">
                <a:tc>
                  <a:txBody>
                    <a:bodyPr/>
                    <a:lstStyle/>
                    <a:p>
                      <a:pPr algn="ctr">
                        <a:lnSpc>
                          <a:spcPct val="100000"/>
                        </a:lnSpc>
                        <a:spcAft>
                          <a:spcPts val="0"/>
                        </a:spcAft>
                      </a:pPr>
                      <a:r>
                        <a:rPr lang="cs-CZ" sz="1200" dirty="0">
                          <a:effectLst/>
                        </a:rPr>
                        <a:t>METODA</a:t>
                      </a:r>
                      <a:endParaRPr lang="cs-CZ" sz="1400" dirty="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200">
                          <a:effectLst/>
                        </a:rPr>
                        <a:t>ODBĚR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200">
                          <a:effectLst/>
                        </a:rPr>
                        <a:t>JEDNOTKY</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200" dirty="0">
                          <a:effectLst/>
                        </a:rPr>
                        <a:t>REFERENČNÍ MEZE</a:t>
                      </a:r>
                      <a:endParaRPr lang="cs-CZ" sz="1400" dirty="0">
                        <a:effectLst/>
                        <a:latin typeface="Calibri"/>
                        <a:ea typeface="Calibri"/>
                        <a:cs typeface="Times New Roman"/>
                      </a:endParaRPr>
                    </a:p>
                  </a:txBody>
                  <a:tcPr marL="24170" marR="24170" marT="0" marB="0" anchor="ctr"/>
                </a:tc>
                <a:extLst>
                  <a:ext uri="{0D108BD9-81ED-4DB2-BD59-A6C34878D82A}">
                    <a16:rowId xmlns:a16="http://schemas.microsoft.com/office/drawing/2014/main" val="10000"/>
                  </a:ext>
                </a:extLst>
              </a:tr>
              <a:tr h="0">
                <a:tc>
                  <a:txBody>
                    <a:bodyPr/>
                    <a:lstStyle/>
                    <a:p>
                      <a:pPr>
                        <a:lnSpc>
                          <a:spcPct val="100000"/>
                        </a:lnSpc>
                        <a:spcAft>
                          <a:spcPts val="0"/>
                        </a:spcAft>
                      </a:pPr>
                      <a:r>
                        <a:rPr lang="cs-CZ" sz="1100" dirty="0">
                          <a:effectLst/>
                        </a:rPr>
                        <a:t>Krvácivost </a:t>
                      </a:r>
                      <a:endParaRPr lang="cs-CZ" sz="1400" dirty="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v laboratoři</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min.</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do 5 min.</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1"/>
                  </a:ext>
                </a:extLst>
              </a:tr>
              <a:tr h="0">
                <a:tc>
                  <a:txBody>
                    <a:bodyPr/>
                    <a:lstStyle/>
                    <a:p>
                      <a:pPr>
                        <a:lnSpc>
                          <a:spcPct val="100000"/>
                        </a:lnSpc>
                        <a:spcAft>
                          <a:spcPts val="0"/>
                        </a:spcAft>
                      </a:pPr>
                      <a:r>
                        <a:rPr lang="cs-CZ" sz="1100" dirty="0" err="1">
                          <a:effectLst/>
                        </a:rPr>
                        <a:t>aPTT</a:t>
                      </a:r>
                      <a:r>
                        <a:rPr lang="cs-CZ" sz="1100" dirty="0">
                          <a:effectLst/>
                        </a:rPr>
                        <a:t>  </a:t>
                      </a:r>
                      <a:endParaRPr lang="cs-CZ" sz="1400" dirty="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sec.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25,9 - 40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2"/>
                  </a:ext>
                </a:extLst>
              </a:tr>
              <a:tr h="0">
                <a:tc>
                  <a:txBody>
                    <a:bodyPr/>
                    <a:lstStyle/>
                    <a:p>
                      <a:pPr>
                        <a:lnSpc>
                          <a:spcPct val="100000"/>
                        </a:lnSpc>
                        <a:spcAft>
                          <a:spcPts val="0"/>
                        </a:spcAft>
                      </a:pPr>
                      <a:r>
                        <a:rPr lang="cs-CZ" sz="1100">
                          <a:effectLst/>
                        </a:rPr>
                        <a:t>INR </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INR</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0.8 - 1.20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3"/>
                  </a:ext>
                </a:extLst>
              </a:tr>
              <a:tr h="0">
                <a:tc>
                  <a:txBody>
                    <a:bodyPr/>
                    <a:lstStyle/>
                    <a:p>
                      <a:pPr>
                        <a:lnSpc>
                          <a:spcPct val="100000"/>
                        </a:lnSpc>
                        <a:spcAft>
                          <a:spcPts val="0"/>
                        </a:spcAft>
                      </a:pPr>
                      <a:r>
                        <a:rPr lang="cs-CZ" sz="1100">
                          <a:effectLst/>
                        </a:rPr>
                        <a:t>Protrombinový čas</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sec.</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9,3 - 14,5 </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4"/>
                  </a:ext>
                </a:extLst>
              </a:tr>
              <a:tr h="0">
                <a:tc>
                  <a:txBody>
                    <a:bodyPr/>
                    <a:lstStyle/>
                    <a:p>
                      <a:pPr>
                        <a:lnSpc>
                          <a:spcPct val="100000"/>
                        </a:lnSpc>
                        <a:spcAft>
                          <a:spcPts val="0"/>
                        </a:spcAft>
                      </a:pPr>
                      <a:r>
                        <a:rPr lang="cs-CZ" sz="1100">
                          <a:effectLst/>
                        </a:rPr>
                        <a:t>Trombinový čas</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sec.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12 -18</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5"/>
                  </a:ext>
                </a:extLst>
              </a:tr>
              <a:tr h="0">
                <a:tc>
                  <a:txBody>
                    <a:bodyPr/>
                    <a:lstStyle/>
                    <a:p>
                      <a:pPr>
                        <a:lnSpc>
                          <a:spcPct val="100000"/>
                        </a:lnSpc>
                        <a:spcAft>
                          <a:spcPts val="0"/>
                        </a:spcAft>
                      </a:pPr>
                      <a:r>
                        <a:rPr lang="cs-CZ" sz="1100">
                          <a:effectLst/>
                        </a:rPr>
                        <a:t>Fibrinogen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g/l</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2.0 - 4.0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6"/>
                  </a:ext>
                </a:extLst>
              </a:tr>
              <a:tr h="0">
                <a:tc>
                  <a:txBody>
                    <a:bodyPr/>
                    <a:lstStyle/>
                    <a:p>
                      <a:pPr>
                        <a:lnSpc>
                          <a:spcPct val="100000"/>
                        </a:lnSpc>
                        <a:spcAft>
                          <a:spcPts val="0"/>
                        </a:spcAft>
                      </a:pPr>
                      <a:r>
                        <a:rPr lang="cs-CZ" sz="1100">
                          <a:effectLst/>
                        </a:rPr>
                        <a:t>Antithrombin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70 - 140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7"/>
                  </a:ext>
                </a:extLst>
              </a:tr>
              <a:tr h="0">
                <a:tc>
                  <a:txBody>
                    <a:bodyPr/>
                    <a:lstStyle/>
                    <a:p>
                      <a:pPr>
                        <a:lnSpc>
                          <a:spcPct val="100000"/>
                        </a:lnSpc>
                        <a:spcAft>
                          <a:spcPts val="0"/>
                        </a:spcAft>
                      </a:pPr>
                      <a:r>
                        <a:rPr lang="cs-CZ" sz="1100">
                          <a:effectLst/>
                        </a:rPr>
                        <a:t>D dimer</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dirty="0">
                          <a:effectLst/>
                        </a:rPr>
                        <a:t>µg/l</a:t>
                      </a:r>
                      <a:endParaRPr lang="cs-CZ" sz="1400" dirty="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&lt;190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8"/>
                  </a:ext>
                </a:extLst>
              </a:tr>
              <a:tr h="0">
                <a:tc>
                  <a:txBody>
                    <a:bodyPr/>
                    <a:lstStyle/>
                    <a:p>
                      <a:pPr>
                        <a:lnSpc>
                          <a:spcPct val="100000"/>
                        </a:lnSpc>
                        <a:spcAft>
                          <a:spcPts val="0"/>
                        </a:spcAft>
                      </a:pPr>
                      <a:r>
                        <a:rPr lang="cs-CZ" sz="1100">
                          <a:effectLst/>
                        </a:rPr>
                        <a:t>Stanovení jednotek anti Xa</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IU/ml</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0-0,02</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09"/>
                  </a:ext>
                </a:extLst>
              </a:tr>
              <a:tr h="0">
                <a:tc>
                  <a:txBody>
                    <a:bodyPr/>
                    <a:lstStyle/>
                    <a:p>
                      <a:pPr>
                        <a:lnSpc>
                          <a:spcPct val="100000"/>
                        </a:lnSpc>
                        <a:spcAft>
                          <a:spcPts val="0"/>
                        </a:spcAft>
                      </a:pPr>
                      <a:r>
                        <a:rPr lang="cs-CZ" sz="1100">
                          <a:effectLst/>
                        </a:rPr>
                        <a:t>Agregace destiček (LTA)</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popis</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 </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0"/>
                  </a:ext>
                </a:extLst>
              </a:tr>
              <a:tr h="0">
                <a:tc>
                  <a:txBody>
                    <a:bodyPr/>
                    <a:lstStyle/>
                    <a:p>
                      <a:pPr>
                        <a:lnSpc>
                          <a:spcPct val="100000"/>
                        </a:lnSpc>
                        <a:spcAft>
                          <a:spcPts val="0"/>
                        </a:spcAft>
                      </a:pPr>
                      <a:r>
                        <a:rPr lang="cs-CZ" sz="1100">
                          <a:effectLst/>
                        </a:rPr>
                        <a:t>ADP</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63 - 95</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1"/>
                  </a:ext>
                </a:extLst>
              </a:tr>
              <a:tr h="0">
                <a:tc>
                  <a:txBody>
                    <a:bodyPr/>
                    <a:lstStyle/>
                    <a:p>
                      <a:pPr>
                        <a:lnSpc>
                          <a:spcPct val="100000"/>
                        </a:lnSpc>
                        <a:spcAft>
                          <a:spcPts val="0"/>
                        </a:spcAft>
                      </a:pPr>
                      <a:r>
                        <a:rPr lang="cs-CZ" sz="1100">
                          <a:effectLst/>
                        </a:rPr>
                        <a:t>Epinephrin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61 - 93</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2"/>
                  </a:ext>
                </a:extLst>
              </a:tr>
              <a:tr h="0">
                <a:tc>
                  <a:txBody>
                    <a:bodyPr/>
                    <a:lstStyle/>
                    <a:p>
                      <a:pPr>
                        <a:lnSpc>
                          <a:spcPct val="100000"/>
                        </a:lnSpc>
                        <a:spcAft>
                          <a:spcPts val="0"/>
                        </a:spcAft>
                      </a:pPr>
                      <a:r>
                        <a:rPr lang="cs-CZ" sz="1100">
                          <a:effectLst/>
                        </a:rPr>
                        <a:t>Kolagen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66 - 96</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3"/>
                  </a:ext>
                </a:extLst>
              </a:tr>
              <a:tr h="0">
                <a:tc>
                  <a:txBody>
                    <a:bodyPr/>
                    <a:lstStyle/>
                    <a:p>
                      <a:pPr>
                        <a:lnSpc>
                          <a:spcPct val="100000"/>
                        </a:lnSpc>
                        <a:spcAft>
                          <a:spcPts val="0"/>
                        </a:spcAft>
                      </a:pPr>
                      <a:r>
                        <a:rPr lang="cs-CZ" sz="1100">
                          <a:effectLst/>
                        </a:rPr>
                        <a:t>Lag Kolagen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12 - 46</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4"/>
                  </a:ext>
                </a:extLst>
              </a:tr>
              <a:tr h="0">
                <a:tc>
                  <a:txBody>
                    <a:bodyPr/>
                    <a:lstStyle/>
                    <a:p>
                      <a:pPr>
                        <a:lnSpc>
                          <a:spcPct val="100000"/>
                        </a:lnSpc>
                        <a:spcAft>
                          <a:spcPts val="0"/>
                        </a:spcAft>
                      </a:pPr>
                      <a:r>
                        <a:rPr lang="cs-CZ" sz="1100">
                          <a:effectLst/>
                        </a:rPr>
                        <a:t>Ristocetin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70 - 100</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5"/>
                  </a:ext>
                </a:extLst>
              </a:tr>
              <a:tr h="0">
                <a:tc>
                  <a:txBody>
                    <a:bodyPr/>
                    <a:lstStyle/>
                    <a:p>
                      <a:pPr>
                        <a:lnSpc>
                          <a:spcPct val="100000"/>
                        </a:lnSpc>
                        <a:spcAft>
                          <a:spcPts val="0"/>
                        </a:spcAft>
                      </a:pPr>
                      <a:r>
                        <a:rPr lang="cs-CZ" sz="1100">
                          <a:effectLst/>
                        </a:rPr>
                        <a:t>Kyselina arachidonová (AA)</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59 - 95</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6"/>
                  </a:ext>
                </a:extLst>
              </a:tr>
              <a:tr h="0">
                <a:tc>
                  <a:txBody>
                    <a:bodyPr/>
                    <a:lstStyle/>
                    <a:p>
                      <a:pPr>
                        <a:lnSpc>
                          <a:spcPct val="100000"/>
                        </a:lnSpc>
                        <a:spcAft>
                          <a:spcPts val="0"/>
                        </a:spcAft>
                      </a:pPr>
                      <a:r>
                        <a:rPr lang="cs-CZ" sz="1100" dirty="0">
                          <a:effectLst/>
                        </a:rPr>
                        <a:t>TRAP-6</a:t>
                      </a:r>
                      <a:endParaRPr lang="cs-CZ" sz="1400" dirty="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 </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68 - 96</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7"/>
                  </a:ext>
                </a:extLst>
              </a:tr>
              <a:tr h="0">
                <a:tc>
                  <a:txBody>
                    <a:bodyPr/>
                    <a:lstStyle/>
                    <a:p>
                      <a:pPr>
                        <a:lnSpc>
                          <a:spcPct val="100000"/>
                        </a:lnSpc>
                        <a:spcAft>
                          <a:spcPts val="0"/>
                        </a:spcAft>
                      </a:pPr>
                      <a:r>
                        <a:rPr lang="cs-CZ" sz="1100">
                          <a:effectLst/>
                        </a:rPr>
                        <a:t>PFA 100 kolagen/epinephrin</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sec.</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83 - 169</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8"/>
                  </a:ext>
                </a:extLst>
              </a:tr>
              <a:tr h="0">
                <a:tc>
                  <a:txBody>
                    <a:bodyPr/>
                    <a:lstStyle/>
                    <a:p>
                      <a:pPr>
                        <a:lnSpc>
                          <a:spcPct val="100000"/>
                        </a:lnSpc>
                        <a:spcAft>
                          <a:spcPts val="0"/>
                        </a:spcAft>
                      </a:pPr>
                      <a:r>
                        <a:rPr lang="cs-CZ" sz="1100">
                          <a:effectLst/>
                        </a:rPr>
                        <a:t>PFA 100 kolagen/ADP</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sec.</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60 - 126</a:t>
                      </a:r>
                      <a:endParaRPr lang="cs-CZ" sz="1400">
                        <a:effectLst/>
                        <a:latin typeface="Calibri"/>
                        <a:ea typeface="Calibri"/>
                        <a:cs typeface="Times New Roman"/>
                      </a:endParaRPr>
                    </a:p>
                  </a:txBody>
                  <a:tcPr marL="24170" marR="24170" marT="0" marB="0" anchor="ctr"/>
                </a:tc>
                <a:extLst>
                  <a:ext uri="{0D108BD9-81ED-4DB2-BD59-A6C34878D82A}">
                    <a16:rowId xmlns:a16="http://schemas.microsoft.com/office/drawing/2014/main" val="10019"/>
                  </a:ext>
                </a:extLst>
              </a:tr>
              <a:tr h="0">
                <a:tc>
                  <a:txBody>
                    <a:bodyPr/>
                    <a:lstStyle/>
                    <a:p>
                      <a:pPr>
                        <a:lnSpc>
                          <a:spcPct val="100000"/>
                        </a:lnSpc>
                        <a:spcAft>
                          <a:spcPts val="0"/>
                        </a:spcAft>
                      </a:pPr>
                      <a:r>
                        <a:rPr lang="cs-CZ" sz="1100">
                          <a:effectLst/>
                        </a:rPr>
                        <a:t>PFA P2Y</a:t>
                      </a:r>
                      <a:endParaRPr lang="cs-CZ" sz="1400">
                        <a:effectLst/>
                        <a:latin typeface="Calibri"/>
                        <a:ea typeface="Calibri"/>
                        <a:cs typeface="Times New Roman"/>
                      </a:endParaRPr>
                    </a:p>
                  </a:txBody>
                  <a:tcPr marL="24170" marR="24170" marT="0" marB="0" anchor="ctr"/>
                </a:tc>
                <a:tc>
                  <a:txBody>
                    <a:bodyPr/>
                    <a:lstStyle/>
                    <a:p>
                      <a:pPr>
                        <a:lnSpc>
                          <a:spcPct val="100000"/>
                        </a:lnSpc>
                        <a:spcAft>
                          <a:spcPts val="0"/>
                        </a:spcAft>
                      </a:pPr>
                      <a:r>
                        <a:rPr lang="cs-CZ" sz="1100">
                          <a:effectLst/>
                        </a:rPr>
                        <a:t>krev do citrátu</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a:effectLst/>
                        </a:rPr>
                        <a:t>sec.</a:t>
                      </a:r>
                      <a:endParaRPr lang="cs-CZ" sz="1400">
                        <a:effectLst/>
                        <a:latin typeface="Calibri"/>
                        <a:ea typeface="Calibri"/>
                        <a:cs typeface="Times New Roman"/>
                      </a:endParaRPr>
                    </a:p>
                  </a:txBody>
                  <a:tcPr marL="24170" marR="24170" marT="0" marB="0" anchor="ctr"/>
                </a:tc>
                <a:tc>
                  <a:txBody>
                    <a:bodyPr/>
                    <a:lstStyle/>
                    <a:p>
                      <a:pPr algn="ctr">
                        <a:lnSpc>
                          <a:spcPct val="100000"/>
                        </a:lnSpc>
                        <a:spcAft>
                          <a:spcPts val="0"/>
                        </a:spcAft>
                      </a:pPr>
                      <a:r>
                        <a:rPr lang="cs-CZ" sz="1100" dirty="0">
                          <a:effectLst/>
                        </a:rPr>
                        <a:t>44 - 106</a:t>
                      </a:r>
                      <a:endParaRPr lang="cs-CZ" sz="1400" dirty="0">
                        <a:effectLst/>
                        <a:latin typeface="Calibri"/>
                        <a:ea typeface="Calibri"/>
                        <a:cs typeface="Times New Roman"/>
                      </a:endParaRPr>
                    </a:p>
                  </a:txBody>
                  <a:tcPr marL="24170" marR="24170" marT="0" marB="0" anchor="ctr"/>
                </a:tc>
                <a:extLst>
                  <a:ext uri="{0D108BD9-81ED-4DB2-BD59-A6C34878D82A}">
                    <a16:rowId xmlns:a16="http://schemas.microsoft.com/office/drawing/2014/main" val="10020"/>
                  </a:ext>
                </a:extLst>
              </a:tr>
            </a:tbl>
          </a:graphicData>
        </a:graphic>
      </p:graphicFrame>
      <p:sp>
        <p:nvSpPr>
          <p:cNvPr id="6" name="Zástupný symbol pro text 5"/>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2422425046"/>
      </p:ext>
    </p:extLst>
  </p:cSld>
  <p:clrMapOvr>
    <a:masterClrMapping/>
  </p:clrMapOvr>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4642</TotalTime>
  <Words>4457</Words>
  <Application>Microsoft Office PowerPoint</Application>
  <PresentationFormat>On-screen Show (16:9)</PresentationFormat>
  <Paragraphs>609</Paragraphs>
  <Slides>55</Slides>
  <Notes>16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Wingdings</vt:lpstr>
      <vt:lpstr>Calibri</vt:lpstr>
      <vt:lpstr>Times New Roman</vt:lpstr>
      <vt:lpstr>Arial</vt:lpstr>
      <vt:lpstr>Arial Narrow</vt:lpstr>
      <vt:lpstr>Medical</vt:lpstr>
      <vt:lpstr>Novinky v antikoagulační terapii pro běžnou klinickou praxi</vt:lpstr>
      <vt:lpstr>PowerPoint Presentation</vt:lpstr>
      <vt:lpstr>Úvod</vt:lpstr>
      <vt:lpstr>I: Základy fyziologie koagulace</vt:lpstr>
      <vt:lpstr>Koagulační kaskáda</vt:lpstr>
      <vt:lpstr>Multifaktoriální patofyziologie trombogeneze  v cévním systému</vt:lpstr>
      <vt:lpstr>Schéma aktivace a inhibice destiček in vivo</vt:lpstr>
      <vt:lpstr>Generace trombinu a zánětlivá aktivace endotelu</vt:lpstr>
      <vt:lpstr>Testy vhodné k vyšetření hemostázy – normální hodnoty pro dospělé I</vt:lpstr>
      <vt:lpstr>Testy vhodné k vyšetření hemostázy – normální hodnoty pro dospělé II</vt:lpstr>
      <vt:lpstr>Přímá perorální antikoagulancia 2020</vt:lpstr>
      <vt:lpstr>Současné spektrum indikací NOACs 2020</vt:lpstr>
      <vt:lpstr>I: SPAF indikace: 1 z 8 pacientů užívajících NOAC má dávkování mimo SPC</vt:lpstr>
      <vt:lpstr>Fibrilace síní Projekt:  ESC ATLAS 2019</vt:lpstr>
      <vt:lpstr>PowerPoint Presentation</vt:lpstr>
      <vt:lpstr>Prevalence nesprávného dávkování DOACů</vt:lpstr>
      <vt:lpstr>Výsledky</vt:lpstr>
      <vt:lpstr>Praktické aspekty pro ambulantní kardiology I</vt:lpstr>
      <vt:lpstr>Praktické aspekty pro ambulantní kardiology II</vt:lpstr>
      <vt:lpstr>Informace o úhradách, cenách a výši případného doplatku léčivých přípravků hrazených z veřejného zdravotního pojištění</vt:lpstr>
      <vt:lpstr>II: ICHS, PCI u pacientů s FS</vt:lpstr>
      <vt:lpstr>Management pacientů s FS podstupujících PCI : Vyvážené riziko CMP a rizika krvácení</vt:lpstr>
      <vt:lpstr>ESC update - duální protidestičková terapie  u pacientů s ICHS</vt:lpstr>
      <vt:lpstr>Nově: Metaanalýza 4 studií PCI u pac. s FS</vt:lpstr>
      <vt:lpstr>K dispozici jsou 4 studie PCI u pacientů s ICHS a FS I</vt:lpstr>
      <vt:lpstr>K dispozici jsou 4 studie PCI u pacientů s ICHS a FS II</vt:lpstr>
      <vt:lpstr>Hlavní výsledky</vt:lpstr>
      <vt:lpstr>Společná dohoda VZP ČR, ČKS a SAS k preskripci antikoagulačních přípravků – stav ze dne 6. 2. 2018</vt:lpstr>
      <vt:lpstr>Společná dohoda VZP ČR, ČKS a SAS k preskripci antikoagulačních přípravků (ICHS + FS) – návrh k 1.1.2020</vt:lpstr>
      <vt:lpstr>PowerPoint Presentation</vt:lpstr>
      <vt:lpstr>III: Duální antitrombotické léčba  u velmi rizikových pacientů  s manifestní aterosklerózou a SR</vt:lpstr>
      <vt:lpstr>Aterotrombóza – následek chronické progredující aterosklerózy</vt:lpstr>
      <vt:lpstr>Patofyziologické aspekty duální AT terapie</vt:lpstr>
      <vt:lpstr>Komplexní vaskulární protekce u pacientů s ICHS: 2020</vt:lpstr>
      <vt:lpstr>Publikace a výsledky studie COMPASS</vt:lpstr>
      <vt:lpstr>Doporučené postupy pro management chronických koronárních syndromů (ESC 2019) </vt:lpstr>
      <vt:lpstr>3 typy pacientů</vt:lpstr>
      <vt:lpstr>Definice úhradových kritérií dvojité AT terapie </vt:lpstr>
      <vt:lpstr>IV: Srdeční selhání: Prevence CMP/TIA Zatím nehrazená indikace</vt:lpstr>
      <vt:lpstr>COMMANDER HF Trial</vt:lpstr>
      <vt:lpstr>Distribuce pacientů se SS dle CHADS2DS2-VASc skóre</vt:lpstr>
      <vt:lpstr>Primární neurologický endpoint</vt:lpstr>
      <vt:lpstr>V: Prevence TE komplikací  u onkologických pacientů (CAT)</vt:lpstr>
      <vt:lpstr>CAT: Burden of Disease</vt:lpstr>
      <vt:lpstr>Factors Linked to Hypercoagulation in Patients With Cancer</vt:lpstr>
      <vt:lpstr>AVERT Study Design</vt:lpstr>
      <vt:lpstr>CASSINI Efficacy/Safety Outcome[a]</vt:lpstr>
      <vt:lpstr>Hokusai VTE Cancer Primary Outcome Components</vt:lpstr>
      <vt:lpstr>ISTH Guidance: Primary Prevention (cont)</vt:lpstr>
      <vt:lpstr>VI: Indikace NOACs u pediatrické populace</vt:lpstr>
      <vt:lpstr>Poprvé bezpečnost léčby u pediatrické populace</vt:lpstr>
      <vt:lpstr>Take home message I</vt:lpstr>
      <vt:lpstr>Take home message II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dc:creator>
  <cp:lastModifiedBy>PMI</cp:lastModifiedBy>
  <cp:revision>1213</cp:revision>
  <cp:lastPrinted>2019-09-26T08:20:14Z</cp:lastPrinted>
  <dcterms:created xsi:type="dcterms:W3CDTF">2015-11-01T18:08:10Z</dcterms:created>
  <dcterms:modified xsi:type="dcterms:W3CDTF">2020-01-17T13:17:59Z</dcterms:modified>
</cp:coreProperties>
</file>