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6" r:id="rId3"/>
    <p:sldId id="310" r:id="rId4"/>
    <p:sldId id="300" r:id="rId5"/>
    <p:sldId id="301" r:id="rId6"/>
    <p:sldId id="303" r:id="rId7"/>
    <p:sldId id="309" r:id="rId8"/>
    <p:sldId id="308" r:id="rId9"/>
    <p:sldId id="304" r:id="rId10"/>
    <p:sldId id="315" r:id="rId11"/>
    <p:sldId id="316" r:id="rId12"/>
    <p:sldId id="317" r:id="rId13"/>
    <p:sldId id="318" r:id="rId14"/>
    <p:sldId id="319" r:id="rId15"/>
    <p:sldId id="311" r:id="rId16"/>
    <p:sldId id="321" r:id="rId17"/>
    <p:sldId id="312" r:id="rId18"/>
    <p:sldId id="313" r:id="rId19"/>
    <p:sldId id="320" r:id="rId20"/>
    <p:sldId id="314" r:id="rId21"/>
    <p:sldId id="298" r:id="rId22"/>
    <p:sldId id="305" r:id="rId23"/>
    <p:sldId id="306" r:id="rId24"/>
    <p:sldId id="307" r:id="rId25"/>
    <p:sldId id="296" r:id="rId26"/>
    <p:sldId id="290" r:id="rId27"/>
    <p:sldId id="291" r:id="rId28"/>
    <p:sldId id="302" r:id="rId29"/>
    <p:sldId id="299" r:id="rId30"/>
    <p:sldId id="285" r:id="rId3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BB7A24-5B84-4D7E-8424-6C02C91E7197}" type="datetimeFigureOut">
              <a:rPr lang="cs-CZ"/>
              <a:pPr>
                <a:defRPr/>
              </a:pPr>
              <a:t>16.1.2020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EEA209-3E3B-47B0-B3FB-0C35528AA1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718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591B16-B46C-432E-9C18-6F9C6BE0565F}" type="slidenum">
              <a:rPr lang="cs-CZ" altLang="cs-CZ" smtClean="0"/>
              <a:pPr>
                <a:spcBef>
                  <a:spcPct val="0"/>
                </a:spcBef>
              </a:pPr>
              <a:t>12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2377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Betablockers are the most common drug in chronic heart failure patients, only 6.2 % of patients were not treated by BBs.</a:t>
            </a: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29F9AED-A4B1-4740-B840-BE710FD726EB}" type="slidenum">
              <a:rPr lang="cs-CZ" altLang="cs-CZ" smtClean="0"/>
              <a:pPr/>
              <a:t>13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2547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smtClean="0"/>
              <a:t>From all patients 20 % received low dose, 57 % medium dose and 17 % high dose. Only 6.2 % of patients had no BB.</a:t>
            </a:r>
          </a:p>
          <a:p>
            <a:endParaRPr lang="cs-CZ" altLang="en-US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BA77D4-8596-4191-BCF3-715A4B22414D}" type="slidenum">
              <a:rPr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14</a:t>
            </a:fld>
            <a:endParaRPr lang="cs-CZ" altLang="cs-CZ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1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CC0C-B671-4172-A37E-0D888394F640}" type="datetimeFigureOut">
              <a:rPr lang="cs-CZ"/>
              <a:pPr>
                <a:defRPr/>
              </a:pPr>
              <a:t>16.1.2020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25C08-AACB-4BE4-938E-D632B50629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E130-8282-46BE-9A45-365FBC1034FA}" type="datetimeFigureOut">
              <a:rPr lang="cs-CZ"/>
              <a:pPr>
                <a:defRPr/>
              </a:pPr>
              <a:t>16.1.2020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A23C3-56A3-428C-B60F-874B9A0CDD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5F888-3285-470A-AD1F-7CD0979253D4}" type="datetimeFigureOut">
              <a:rPr lang="cs-CZ"/>
              <a:pPr>
                <a:defRPr/>
              </a:pPr>
              <a:t>16.1.2020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AF992-7002-4A1B-9132-67424237B4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810000" y="6157191"/>
            <a:ext cx="3416426" cy="393700"/>
          </a:xfrm>
        </p:spPr>
        <p:txBody>
          <a:bodyPr anchor="b">
            <a:normAutofit/>
          </a:bodyPr>
          <a:lstStyle>
            <a:lvl1pPr marL="0" indent="0" algn="r">
              <a:spcAft>
                <a:spcPts val="0"/>
              </a:spcAft>
              <a:buNone/>
              <a:defRPr sz="900">
                <a:solidFill>
                  <a:srgbClr val="9A740A"/>
                </a:solidFill>
              </a:defRPr>
            </a:lvl1pPr>
            <a:lvl2pPr marL="234950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2pPr>
            <a:lvl3pPr marL="400050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3pPr>
            <a:lvl4pPr marL="579437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4pPr>
            <a:lvl5pPr marL="754062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7888" y="6159500"/>
            <a:ext cx="3416426" cy="393700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  <a:lvl2pPr marL="234950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2pPr>
            <a:lvl3pPr marL="400050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3pPr>
            <a:lvl4pPr marL="579437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4pPr>
            <a:lvl5pPr marL="754062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0602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4FA8-5B50-4C89-B695-F4F5A57DD2FB}" type="datetimeFigureOut">
              <a:rPr lang="cs-CZ"/>
              <a:pPr>
                <a:defRPr/>
              </a:pPr>
              <a:t>16.1.2020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90D04-A138-4494-9702-12AB25BFF4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FE37E-5BCD-4575-B6C5-FCA6864A884F}" type="datetimeFigureOut">
              <a:rPr lang="cs-CZ"/>
              <a:pPr>
                <a:defRPr/>
              </a:pPr>
              <a:t>16.1.2020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A94AB-0A17-4B20-B96C-609873D8B9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D806-10CE-462A-8126-149E27B6482B}" type="datetimeFigureOut">
              <a:rPr lang="cs-CZ"/>
              <a:pPr>
                <a:defRPr/>
              </a:pPr>
              <a:t>16.1.2020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ED760-3D58-4871-94C8-A657BFFD89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C0E20-6E8E-4D91-8935-16F66717EDFD}" type="datetimeFigureOut">
              <a:rPr lang="cs-CZ"/>
              <a:pPr>
                <a:defRPr/>
              </a:pPr>
              <a:t>16.1.2020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B1F85-9599-40F5-83BD-F2DEEB330D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FCC44-72B5-4C40-BC51-4CEC09446607}" type="datetimeFigureOut">
              <a:rPr lang="cs-CZ"/>
              <a:pPr>
                <a:defRPr/>
              </a:pPr>
              <a:t>16.1.2020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49D79-D31B-4A88-AC46-EBFC6B09CB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F6E4-212A-4390-BE3C-EEDF1EDA14B2}" type="datetimeFigureOut">
              <a:rPr lang="cs-CZ"/>
              <a:pPr>
                <a:defRPr/>
              </a:pPr>
              <a:t>16.1.2020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EEBC-0157-4FCE-BDAD-95DF4FFC84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575A5-B356-4947-BAAD-6B68EF1904AE}" type="datetimeFigureOut">
              <a:rPr lang="cs-CZ"/>
              <a:pPr>
                <a:defRPr/>
              </a:pPr>
              <a:t>16.1.2020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F1781-26CA-4272-857B-BDD2018D7E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884D-BE9A-409F-8CB5-24BB50FD308F}" type="datetimeFigureOut">
              <a:rPr lang="cs-CZ"/>
              <a:pPr>
                <a:defRPr/>
              </a:pPr>
              <a:t>16.1.2020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DC66-D2DF-49B5-A962-5B03E04A24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608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699819-005D-4E8D-8330-1F73DB222728}" type="datetimeFigureOut">
              <a:rPr lang="cs-CZ"/>
              <a:pPr>
                <a:defRPr/>
              </a:pPr>
              <a:t>16.1.2020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C5BB1E-FFE3-4E1A-AE0A-416CABD43A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7926" y="2060848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Koncepce  ambulance srdečního selhání </a:t>
            </a:r>
            <a:r>
              <a:rPr lang="cs-CZ" dirty="0"/>
              <a:t> </a:t>
            </a:r>
            <a:r>
              <a:rPr lang="cs-CZ" dirty="0" smtClean="0"/>
              <a:t>v rámci kardiologických center a spolupráce ASS KC </a:t>
            </a:r>
            <a:br>
              <a:rPr lang="cs-CZ" dirty="0" smtClean="0"/>
            </a:br>
            <a:r>
              <a:rPr lang="cs-CZ" dirty="0" smtClean="0"/>
              <a:t>s ambulantním kardiologem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98688" y="422108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Filip Málek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i="1" dirty="0" smtClean="0"/>
              <a:t>18.1.2020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i="1" dirty="0" smtClean="0"/>
              <a:t>Konference ČAAMK, Olomouc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445224"/>
            <a:ext cx="2538222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Rezervy v léčbě srdečního selhání</a:t>
            </a:r>
          </a:p>
        </p:txBody>
      </p:sp>
      <p:sp>
        <p:nvSpPr>
          <p:cNvPr id="32771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Základem farmakoterapie </a:t>
            </a:r>
            <a:r>
              <a:rPr lang="cs-CZ" altLang="cs-CZ" dirty="0" err="1" smtClean="0"/>
              <a:t>HFrEF</a:t>
            </a:r>
            <a:r>
              <a:rPr lang="cs-CZ" altLang="cs-CZ" dirty="0" smtClean="0"/>
              <a:t> jsou léky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  </a:t>
            </a:r>
            <a:r>
              <a:rPr lang="cs-CZ" altLang="cs-CZ" b="1" dirty="0" smtClean="0"/>
              <a:t>modifikující průběh onemocnění </a:t>
            </a:r>
          </a:p>
          <a:p>
            <a:pPr>
              <a:defRPr/>
            </a:pPr>
            <a:r>
              <a:rPr lang="cs-CZ" altLang="cs-CZ" dirty="0" smtClean="0"/>
              <a:t>Registry a studie reálného života: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 - vysoký podíl pacientů na OMT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dirty="0" smtClean="0"/>
              <a:t>   - </a:t>
            </a:r>
            <a:r>
              <a:rPr lang="cs-CZ" altLang="cs-CZ" b="1" dirty="0" smtClean="0"/>
              <a:t>nízké procento léčeno maximálními dávkami</a:t>
            </a:r>
            <a:r>
              <a:rPr lang="cs-CZ" altLang="cs-CZ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385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611188" y="2060575"/>
          <a:ext cx="7739062" cy="3744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1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2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0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CZ 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(n=532)</a:t>
                      </a:r>
                      <a:endParaRPr lang="cs-CZ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ESC (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n=7401)</a:t>
                      </a:r>
                      <a:endParaRPr lang="cs-CZ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p</a:t>
                      </a:r>
                      <a:endParaRPr lang="cs-CZ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ACEI/ARB</a:t>
                      </a:r>
                      <a:endParaRPr lang="cs-CZ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92,8 </a:t>
                      </a: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89,2 </a:t>
                      </a: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0,018</a:t>
                      </a: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ACEI</a:t>
                      </a:r>
                      <a:endParaRPr lang="cs-CZ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74</a:t>
                      </a: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67</a:t>
                      </a: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0,002</a:t>
                      </a: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ARB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                             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cs-CZ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22,7</a:t>
                      </a: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23,9</a:t>
                      </a: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ns</a:t>
                      </a:r>
                      <a:endParaRPr lang="cs-CZ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BB</a:t>
                      </a:r>
                      <a:endParaRPr lang="cs-CZ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95,1</a:t>
                      </a: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88,9</a:t>
                      </a: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0,001</a:t>
                      </a:r>
                      <a:endParaRPr lang="cs-CZ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MRA</a:t>
                      </a:r>
                      <a:endParaRPr lang="cs-CZ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67,0</a:t>
                      </a: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59,3</a:t>
                      </a: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0,001</a:t>
                      </a:r>
                      <a:endParaRPr lang="cs-CZ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Diuretika</a:t>
                      </a:r>
                      <a:endParaRPr lang="cs-CZ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87,8</a:t>
                      </a: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83,1</a:t>
                      </a: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0,004</a:t>
                      </a: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Digoxin</a:t>
                      </a:r>
                      <a:endParaRPr lang="cs-CZ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29,1</a:t>
                      </a: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23,0</a:t>
                      </a: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0,001</a:t>
                      </a: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384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04813"/>
            <a:ext cx="8229600" cy="792162"/>
          </a:xfrm>
        </p:spPr>
        <p:txBody>
          <a:bodyPr anchor="t"/>
          <a:lstStyle/>
          <a:p>
            <a:pPr algn="ctr" eaLnBrk="1" hangingPunct="1"/>
            <a:r>
              <a:rPr lang="cs-CZ" altLang="cs-CZ" sz="4000" smtClean="0"/>
              <a:t>Farmakoterapie pacientů s CHSS v ESC HF Long term Registry</a:t>
            </a:r>
          </a:p>
        </p:txBody>
      </p:sp>
      <p:sp>
        <p:nvSpPr>
          <p:cNvPr id="4" name="Obdélník 3"/>
          <p:cNvSpPr/>
          <p:nvPr/>
        </p:nvSpPr>
        <p:spPr>
          <a:xfrm>
            <a:off x="5795963" y="5876925"/>
            <a:ext cx="309721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i="1" dirty="0">
                <a:solidFill>
                  <a:schemeClr val="tx1"/>
                </a:solidFill>
              </a:rPr>
              <a:t>EORP – ESC HF Long term Registry</a:t>
            </a:r>
          </a:p>
          <a:p>
            <a:pPr algn="ctr">
              <a:defRPr/>
            </a:pPr>
            <a:r>
              <a:rPr lang="cs-CZ" sz="1200" i="1" dirty="0">
                <a:solidFill>
                  <a:schemeClr val="tx1"/>
                </a:solidFill>
              </a:rPr>
              <a:t>Krupička J, </a:t>
            </a:r>
            <a:r>
              <a:rPr lang="cs-CZ" sz="1200" i="1" dirty="0" err="1">
                <a:solidFill>
                  <a:schemeClr val="tx1"/>
                </a:solidFill>
              </a:rPr>
              <a:t>Cor</a:t>
            </a:r>
            <a:r>
              <a:rPr lang="cs-CZ" sz="1200" i="1" dirty="0">
                <a:solidFill>
                  <a:schemeClr val="tx1"/>
                </a:solidFill>
              </a:rPr>
              <a:t> </a:t>
            </a:r>
            <a:r>
              <a:rPr lang="cs-CZ" sz="1200" i="1" dirty="0" err="1">
                <a:solidFill>
                  <a:schemeClr val="tx1"/>
                </a:solidFill>
              </a:rPr>
              <a:t>Vasa</a:t>
            </a:r>
            <a:r>
              <a:rPr lang="cs-CZ" sz="1200" i="1" dirty="0">
                <a:solidFill>
                  <a:schemeClr val="tx1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7154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71488" y="1495425"/>
          <a:ext cx="8077200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Graf" r:id="rId4" imgW="8077245" imgH="4391010" progId="Excel.Chart.8">
                  <p:embed/>
                </p:oleObj>
              </mc:Choice>
              <mc:Fallback>
                <p:oleObj name="Graf" r:id="rId4" imgW="8077245" imgH="4391010" progId="Excel.Chart.8">
                  <p:embed/>
                  <p:pic>
                    <p:nvPicPr>
                      <p:cNvPr id="34818" name="Zástupný symbol pro obsah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1495425"/>
                        <a:ext cx="8077200" cy="439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7885113" y="2636838"/>
            <a:ext cx="1008062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cs-CZ" b="1" dirty="0">
                <a:latin typeface="+mj-lt"/>
                <a:cs typeface="Arial" charset="0"/>
              </a:rPr>
              <a:t>p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cs-CZ" dirty="0" err="1">
                <a:latin typeface="+mj-lt"/>
                <a:cs typeface="Arial" charset="0"/>
              </a:rPr>
              <a:t>ns</a:t>
            </a:r>
            <a:endParaRPr lang="cs-CZ" dirty="0">
              <a:latin typeface="+mj-lt"/>
              <a:cs typeface="Arial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cs-CZ" dirty="0" err="1">
                <a:latin typeface="+mj-lt"/>
                <a:cs typeface="Arial" charset="0"/>
              </a:rPr>
              <a:t>ns</a:t>
            </a:r>
            <a:endParaRPr lang="cs-CZ" dirty="0">
              <a:latin typeface="+mj-lt"/>
              <a:cs typeface="Arial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cs-CZ" dirty="0" err="1">
                <a:latin typeface="+mj-lt"/>
                <a:cs typeface="Arial" charset="0"/>
              </a:rPr>
              <a:t>ns</a:t>
            </a:r>
            <a:endParaRPr lang="cs-CZ" dirty="0">
              <a:latin typeface="+mj-lt"/>
              <a:cs typeface="Arial" charset="0"/>
            </a:endParaRPr>
          </a:p>
        </p:txBody>
      </p:sp>
      <p:sp>
        <p:nvSpPr>
          <p:cNvPr id="34820" name="Rectangle 2"/>
          <p:cNvSpPr txBox="1">
            <a:spLocks noRot="1" noChangeArrowheads="1"/>
          </p:cNvSpPr>
          <p:nvPr/>
        </p:nvSpPr>
        <p:spPr bwMode="auto">
          <a:xfrm>
            <a:off x="395288" y="75406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97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87450" indent="-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62088" indent="-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19288" indent="-2095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76488" indent="-2095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33688" indent="-2095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0888" indent="-2095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4000">
                <a:solidFill>
                  <a:schemeClr val="tx2"/>
                </a:solidFill>
              </a:rPr>
              <a:t>Dosažení cílových dávek pacientů CHSS</a:t>
            </a:r>
          </a:p>
        </p:txBody>
      </p:sp>
      <p:sp>
        <p:nvSpPr>
          <p:cNvPr id="2" name="Obdélník 1"/>
          <p:cNvSpPr/>
          <p:nvPr/>
        </p:nvSpPr>
        <p:spPr>
          <a:xfrm>
            <a:off x="5795963" y="5876925"/>
            <a:ext cx="309721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i="1" dirty="0">
                <a:solidFill>
                  <a:schemeClr val="tx1"/>
                </a:solidFill>
              </a:rPr>
              <a:t>EORP – ESC HF Long term Registry</a:t>
            </a:r>
          </a:p>
          <a:p>
            <a:pPr algn="ctr">
              <a:defRPr/>
            </a:pPr>
            <a:r>
              <a:rPr lang="cs-CZ" sz="1200" i="1" dirty="0">
                <a:solidFill>
                  <a:schemeClr val="tx1"/>
                </a:solidFill>
              </a:rPr>
              <a:t>Krupička J, </a:t>
            </a:r>
            <a:r>
              <a:rPr lang="cs-CZ" sz="1200" i="1" dirty="0" err="1">
                <a:solidFill>
                  <a:schemeClr val="tx1"/>
                </a:solidFill>
              </a:rPr>
              <a:t>Cor</a:t>
            </a:r>
            <a:r>
              <a:rPr lang="cs-CZ" sz="1200" i="1" dirty="0">
                <a:solidFill>
                  <a:schemeClr val="tx1"/>
                </a:solidFill>
              </a:rPr>
              <a:t> </a:t>
            </a:r>
            <a:r>
              <a:rPr lang="cs-CZ" sz="1200" i="1" dirty="0" err="1">
                <a:solidFill>
                  <a:schemeClr val="tx1"/>
                </a:solidFill>
              </a:rPr>
              <a:t>Vasa</a:t>
            </a:r>
            <a:r>
              <a:rPr lang="cs-CZ" sz="1200" i="1" dirty="0">
                <a:solidFill>
                  <a:schemeClr val="tx1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4159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Farmakoterapie pacientů v registru FAR NHL</a:t>
            </a:r>
            <a:endParaRPr lang="en-GB" altLang="cs-CZ" sz="3200" smtClean="0"/>
          </a:p>
        </p:txBody>
      </p:sp>
      <p:graphicFrame>
        <p:nvGraphicFramePr>
          <p:cNvPr id="36867" name="Graf 11"/>
          <p:cNvGraphicFramePr>
            <a:graphicFrameLocks/>
          </p:cNvGraphicFramePr>
          <p:nvPr/>
        </p:nvGraphicFramePr>
        <p:xfrm>
          <a:off x="488950" y="1439863"/>
          <a:ext cx="7878763" cy="515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Graf" r:id="rId4" imgW="7882811" imgH="5163760" progId="Excel.Chart.8">
                  <p:embed/>
                </p:oleObj>
              </mc:Choice>
              <mc:Fallback>
                <p:oleObj name="Graf" r:id="rId4" imgW="7882811" imgH="5163760" progId="Excel.Chart.8">
                  <p:embed/>
                  <p:pic>
                    <p:nvPicPr>
                      <p:cNvPr id="36867" name="Graf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439863"/>
                        <a:ext cx="7878763" cy="515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ovéPole 12"/>
          <p:cNvSpPr txBox="1">
            <a:spLocks noChangeArrowheads="1"/>
          </p:cNvSpPr>
          <p:nvPr/>
        </p:nvSpPr>
        <p:spPr bwMode="auto">
          <a:xfrm>
            <a:off x="6534150" y="4030663"/>
            <a:ext cx="2544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  <a:cs typeface="Arial" panose="020B0604020202020204" pitchFamily="34" charset="0"/>
              </a:rPr>
              <a:t>Procento pacientů na terapii</a:t>
            </a:r>
            <a:endParaRPr lang="en-GB" altLang="cs-CZ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9" name="TextovéPole 2"/>
          <p:cNvSpPr txBox="1">
            <a:spLocks noChangeArrowheads="1"/>
          </p:cNvSpPr>
          <p:nvPr/>
        </p:nvSpPr>
        <p:spPr bwMode="auto">
          <a:xfrm>
            <a:off x="7880350" y="446088"/>
            <a:ext cx="12842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en-US" sz="1400">
                <a:latin typeface="Arial" panose="020B0604020202020204" pitchFamily="34" charset="0"/>
                <a:cs typeface="Arial" panose="020B0604020202020204" pitchFamily="34" charset="0"/>
              </a:rPr>
              <a:t>N = 1100</a:t>
            </a:r>
            <a:endParaRPr lang="en-GB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870" name="Skupina 19"/>
          <p:cNvGrpSpPr>
            <a:grpSpLocks/>
          </p:cNvGrpSpPr>
          <p:nvPr/>
        </p:nvGrpSpPr>
        <p:grpSpPr bwMode="auto">
          <a:xfrm>
            <a:off x="7837488" y="166688"/>
            <a:ext cx="1241425" cy="350837"/>
            <a:chOff x="6516689" y="115888"/>
            <a:chExt cx="2482337" cy="700087"/>
          </a:xfrm>
        </p:grpSpPr>
        <p:pic>
          <p:nvPicPr>
            <p:cNvPr id="36872" name="Picture 37" descr="LOGO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3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s-CZ" altLang="en-US" sz="1400">
                  <a:solidFill>
                    <a:srgbClr val="EB3143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FAR NHL</a:t>
              </a:r>
              <a:endParaRPr lang="en-GB" altLang="en-US" sz="1400">
                <a:solidFill>
                  <a:srgbClr val="EB3143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9" name="Obdélník 8"/>
          <p:cNvSpPr/>
          <p:nvPr/>
        </p:nvSpPr>
        <p:spPr>
          <a:xfrm>
            <a:off x="5867400" y="5445125"/>
            <a:ext cx="2376488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i="1" dirty="0" err="1">
                <a:solidFill>
                  <a:schemeClr val="tx1"/>
                </a:solidFill>
              </a:rPr>
              <a:t>Lábr</a:t>
            </a:r>
            <a:r>
              <a:rPr lang="cs-CZ" sz="1200" i="1" dirty="0">
                <a:solidFill>
                  <a:schemeClr val="tx1"/>
                </a:solidFill>
              </a:rPr>
              <a:t> K, </a:t>
            </a:r>
            <a:r>
              <a:rPr lang="cs-CZ" sz="1200" i="1" dirty="0" err="1">
                <a:solidFill>
                  <a:schemeClr val="tx1"/>
                </a:solidFill>
              </a:rPr>
              <a:t>Kardio</a:t>
            </a:r>
            <a:r>
              <a:rPr lang="cs-CZ" sz="1200" i="1" dirty="0">
                <a:solidFill>
                  <a:schemeClr val="tx1"/>
                </a:solidFill>
              </a:rPr>
              <a:t> Revue 2017</a:t>
            </a:r>
          </a:p>
          <a:p>
            <a:pPr algn="ctr">
              <a:defRPr/>
            </a:pPr>
            <a:r>
              <a:rPr lang="cs-CZ" sz="1200" i="1" dirty="0">
                <a:solidFill>
                  <a:schemeClr val="tx1"/>
                </a:solidFill>
              </a:rPr>
              <a:t>Špinarová M, </a:t>
            </a:r>
            <a:r>
              <a:rPr lang="cs-CZ" sz="1200" i="1" dirty="0" err="1">
                <a:solidFill>
                  <a:schemeClr val="tx1"/>
                </a:solidFill>
              </a:rPr>
              <a:t>Vnitř</a:t>
            </a:r>
            <a:r>
              <a:rPr lang="cs-CZ" sz="1200" i="1" dirty="0">
                <a:solidFill>
                  <a:schemeClr val="tx1"/>
                </a:solidFill>
              </a:rPr>
              <a:t> Lék 2018</a:t>
            </a:r>
          </a:p>
        </p:txBody>
      </p:sp>
    </p:spTree>
    <p:extLst>
      <p:ext uri="{BB962C8B-B14F-4D97-AF65-F5344CB8AC3E}">
        <p14:creationId xmlns:p14="http://schemas.microsoft.com/office/powerpoint/2010/main" val="27464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103188" y="401638"/>
            <a:ext cx="7777162" cy="936625"/>
          </a:xfrm>
        </p:spPr>
        <p:txBody>
          <a:bodyPr/>
          <a:lstStyle/>
          <a:p>
            <a:pPr algn="ctr"/>
            <a:r>
              <a:rPr lang="cs-CZ" altLang="en-US" smtClean="0"/>
              <a:t>Dávky betablokátorů v registru FAR NHL  </a:t>
            </a:r>
          </a:p>
        </p:txBody>
      </p:sp>
      <p:graphicFrame>
        <p:nvGraphicFramePr>
          <p:cNvPr id="38915" name="Graf 3"/>
          <p:cNvGraphicFramePr>
            <a:graphicFrameLocks/>
          </p:cNvGraphicFramePr>
          <p:nvPr/>
        </p:nvGraphicFramePr>
        <p:xfrm>
          <a:off x="-723900" y="2143125"/>
          <a:ext cx="5295900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Chart" r:id="rId4" imgW="5303980" imgH="3987130" progId="Excel.Chart.8">
                  <p:embed/>
                </p:oleObj>
              </mc:Choice>
              <mc:Fallback>
                <p:oleObj name="Chart" r:id="rId4" imgW="5303980" imgH="3987130" progId="Excel.Chart.8">
                  <p:embed/>
                  <p:pic>
                    <p:nvPicPr>
                      <p:cNvPr id="38915" name="Graf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23900" y="2143125"/>
                        <a:ext cx="5295900" cy="397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755650" y="1773238"/>
            <a:ext cx="2676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i="1">
                <a:latin typeface="Arial" panose="020B0604020202020204" pitchFamily="34" charset="0"/>
                <a:cs typeface="Arial" panose="020B0604020202020204" pitchFamily="34" charset="0"/>
              </a:rPr>
              <a:t>Beta-blokátory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6" name="Rectangle 11"/>
          <p:cNvSpPr/>
          <p:nvPr/>
        </p:nvSpPr>
        <p:spPr>
          <a:xfrm>
            <a:off x="3940175" y="2105025"/>
            <a:ext cx="346075" cy="350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13"/>
          <p:cNvSpPr/>
          <p:nvPr/>
        </p:nvSpPr>
        <p:spPr>
          <a:xfrm>
            <a:off x="3940175" y="1755775"/>
            <a:ext cx="346075" cy="3540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Rectangle 11"/>
          <p:cNvSpPr/>
          <p:nvPr/>
        </p:nvSpPr>
        <p:spPr>
          <a:xfrm>
            <a:off x="3940175" y="2805113"/>
            <a:ext cx="346075" cy="35401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Rectangle 13"/>
          <p:cNvSpPr/>
          <p:nvPr/>
        </p:nvSpPr>
        <p:spPr>
          <a:xfrm>
            <a:off x="3940175" y="2455863"/>
            <a:ext cx="346075" cy="3508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4465638" y="1774825"/>
          <a:ext cx="3098800" cy="1384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1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Žádný </a:t>
                      </a:r>
                      <a:endParaRPr lang="en-US" sz="19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48" marR="15248" marT="1523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3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1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Nízká dávka</a:t>
                      </a:r>
                      <a:endParaRPr lang="en-US" sz="19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48" marR="15248" marT="1523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3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1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Střední dávka</a:t>
                      </a:r>
                      <a:endParaRPr lang="cs-CZ" sz="1900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48" marR="15248" marT="1523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3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1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Vysoká dávka</a:t>
                      </a:r>
                      <a:endParaRPr lang="en-US" sz="19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48" marR="15248" marT="1523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3851275" y="3478213"/>
          <a:ext cx="4233863" cy="2903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9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8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Beta-</a:t>
                      </a:r>
                      <a:r>
                        <a:rPr lang="cs-CZ" sz="1100" b="1" u="none" strike="noStrike" dirty="0" err="1">
                          <a:effectLst/>
                        </a:rPr>
                        <a:t>blockers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smtClean="0">
                          <a:effectLst/>
                        </a:rPr>
                        <a:t>ND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smtClean="0">
                          <a:effectLst/>
                        </a:rPr>
                        <a:t>VD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33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 err="1" smtClean="0">
                          <a:effectLst/>
                        </a:rPr>
                        <a:t>Karvedilol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 dirty="0">
                          <a:effectLst/>
                        </a:rPr>
                        <a:t>&lt; 12.5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 dirty="0">
                          <a:effectLst/>
                        </a:rPr>
                        <a:t>12.5 - 25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>
                          <a:effectLst/>
                        </a:rPr>
                        <a:t>&gt; 25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33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 err="1">
                          <a:effectLst/>
                        </a:rPr>
                        <a:t>Metoprolol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 dirty="0">
                          <a:effectLst/>
                        </a:rPr>
                        <a:t>&lt; 50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 dirty="0">
                          <a:effectLst/>
                        </a:rPr>
                        <a:t>50 - 199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 dirty="0">
                          <a:effectLst/>
                        </a:rPr>
                        <a:t>≥ 200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33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 err="1">
                          <a:effectLst/>
                        </a:rPr>
                        <a:t>Bisoprolol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 dirty="0">
                          <a:effectLst/>
                        </a:rPr>
                        <a:t>&lt; 2.5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 dirty="0">
                          <a:effectLst/>
                        </a:rPr>
                        <a:t>2.5 - 9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 dirty="0">
                          <a:effectLst/>
                        </a:rPr>
                        <a:t>≥ 10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33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 err="1">
                          <a:effectLst/>
                        </a:rPr>
                        <a:t>Nebivolol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 dirty="0">
                          <a:effectLst/>
                        </a:rPr>
                        <a:t>&lt; 2.5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 dirty="0">
                          <a:effectLst/>
                        </a:rPr>
                        <a:t>2.5 - 9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 dirty="0">
                          <a:effectLst/>
                        </a:rPr>
                        <a:t>≥ 10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33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 err="1">
                          <a:effectLst/>
                        </a:rPr>
                        <a:t>Betaxolol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>
                          <a:effectLst/>
                        </a:rPr>
                        <a:t>&lt; 10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 dirty="0">
                          <a:effectLst/>
                        </a:rPr>
                        <a:t>10 - 20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 dirty="0">
                          <a:effectLst/>
                        </a:rPr>
                        <a:t>≥ 20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33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 err="1">
                          <a:effectLst/>
                        </a:rPr>
                        <a:t>Atenolol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>
                          <a:effectLst/>
                        </a:rPr>
                        <a:t>&lt; 50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 dirty="0">
                          <a:effectLst/>
                        </a:rPr>
                        <a:t>50 - 99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 dirty="0">
                          <a:effectLst/>
                        </a:rPr>
                        <a:t>≥ 100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33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 err="1">
                          <a:effectLst/>
                        </a:rPr>
                        <a:t>Sotalol</a:t>
                      </a:r>
                      <a:r>
                        <a:rPr lang="cs-CZ" sz="1100" b="1" u="none" strike="noStrike" dirty="0">
                          <a:effectLst/>
                        </a:rPr>
                        <a:t> 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>
                          <a:effectLst/>
                        </a:rPr>
                        <a:t>&lt; 160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 dirty="0">
                          <a:effectLst/>
                        </a:rPr>
                        <a:t>160 - 319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 dirty="0">
                          <a:effectLst/>
                        </a:rPr>
                        <a:t>≥ 320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33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 err="1">
                          <a:effectLst/>
                        </a:rPr>
                        <a:t>Acebutolol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>
                          <a:effectLst/>
                        </a:rPr>
                        <a:t>&lt; 200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 dirty="0">
                          <a:effectLst/>
                        </a:rPr>
                        <a:t>200 - 799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u="none" strike="noStrike" dirty="0">
                          <a:effectLst/>
                        </a:rPr>
                        <a:t>≥ 800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8977" name="TextovéPole 2"/>
          <p:cNvSpPr txBox="1">
            <a:spLocks noChangeArrowheads="1"/>
          </p:cNvSpPr>
          <p:nvPr/>
        </p:nvSpPr>
        <p:spPr bwMode="auto">
          <a:xfrm>
            <a:off x="7880350" y="446088"/>
            <a:ext cx="12842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en-US" sz="1400">
                <a:latin typeface="Arial" panose="020B0604020202020204" pitchFamily="34" charset="0"/>
                <a:cs typeface="Arial" panose="020B0604020202020204" pitchFamily="34" charset="0"/>
              </a:rPr>
              <a:t>N = 1100</a:t>
            </a:r>
            <a:endParaRPr lang="en-GB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978" name="Skupina 19"/>
          <p:cNvGrpSpPr>
            <a:grpSpLocks/>
          </p:cNvGrpSpPr>
          <p:nvPr/>
        </p:nvGrpSpPr>
        <p:grpSpPr bwMode="auto">
          <a:xfrm>
            <a:off x="7837488" y="166688"/>
            <a:ext cx="1241425" cy="350837"/>
            <a:chOff x="6516689" y="115888"/>
            <a:chExt cx="2482337" cy="700087"/>
          </a:xfrm>
        </p:grpSpPr>
        <p:pic>
          <p:nvPicPr>
            <p:cNvPr id="38980" name="Picture 37" descr="LOGO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81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s-CZ" altLang="en-US" sz="1400">
                  <a:solidFill>
                    <a:srgbClr val="EB3143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FAR NHL</a:t>
              </a:r>
              <a:endParaRPr lang="en-GB" altLang="en-US" sz="1400">
                <a:solidFill>
                  <a:srgbClr val="EB3143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15" name="Obdélník 14"/>
          <p:cNvSpPr/>
          <p:nvPr/>
        </p:nvSpPr>
        <p:spPr>
          <a:xfrm>
            <a:off x="904875" y="6280150"/>
            <a:ext cx="2378075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i="1" dirty="0" err="1">
                <a:solidFill>
                  <a:schemeClr val="tx1"/>
                </a:solidFill>
              </a:rPr>
              <a:t>Lábr</a:t>
            </a:r>
            <a:r>
              <a:rPr lang="cs-CZ" sz="1200" i="1" dirty="0">
                <a:solidFill>
                  <a:schemeClr val="tx1"/>
                </a:solidFill>
              </a:rPr>
              <a:t> K, </a:t>
            </a:r>
            <a:r>
              <a:rPr lang="cs-CZ" sz="1200" i="1" dirty="0" err="1">
                <a:solidFill>
                  <a:schemeClr val="tx1"/>
                </a:solidFill>
              </a:rPr>
              <a:t>Kardio</a:t>
            </a:r>
            <a:r>
              <a:rPr lang="cs-CZ" sz="1200" i="1" dirty="0">
                <a:solidFill>
                  <a:schemeClr val="tx1"/>
                </a:solidFill>
              </a:rPr>
              <a:t> Revue 2017</a:t>
            </a:r>
          </a:p>
          <a:p>
            <a:pPr algn="ctr">
              <a:defRPr/>
            </a:pPr>
            <a:r>
              <a:rPr lang="cs-CZ" sz="1200" i="1" dirty="0">
                <a:solidFill>
                  <a:schemeClr val="tx1"/>
                </a:solidFill>
              </a:rPr>
              <a:t>Špinarová M, </a:t>
            </a:r>
            <a:r>
              <a:rPr lang="cs-CZ" sz="1200" i="1" dirty="0" err="1">
                <a:solidFill>
                  <a:schemeClr val="tx1"/>
                </a:solidFill>
              </a:rPr>
              <a:t>Vnitř</a:t>
            </a:r>
            <a:r>
              <a:rPr lang="cs-CZ" sz="1200" i="1" dirty="0">
                <a:solidFill>
                  <a:schemeClr val="tx1"/>
                </a:solidFill>
              </a:rPr>
              <a:t> Lék 2018</a:t>
            </a:r>
          </a:p>
        </p:txBody>
      </p:sp>
    </p:spTree>
    <p:extLst>
      <p:ext uri="{BB962C8B-B14F-4D97-AF65-F5344CB8AC3E}">
        <p14:creationId xmlns:p14="http://schemas.microsoft.com/office/powerpoint/2010/main" val="14906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ASS v NNH 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538154" y="2348880"/>
            <a:ext cx="4040188" cy="4320480"/>
          </a:xfrm>
        </p:spPr>
        <p:txBody>
          <a:bodyPr/>
          <a:lstStyle/>
          <a:p>
            <a:endParaRPr lang="cs-CZ" sz="2000" b="0" dirty="0" smtClean="0"/>
          </a:p>
          <a:p>
            <a:endParaRPr lang="cs-CZ" sz="2000" b="0" dirty="0"/>
          </a:p>
          <a:p>
            <a:endParaRPr lang="cs-CZ" sz="2000" b="0" dirty="0" smtClean="0"/>
          </a:p>
          <a:p>
            <a:endParaRPr lang="cs-CZ" sz="2000" b="0" dirty="0"/>
          </a:p>
          <a:p>
            <a:endParaRPr lang="cs-CZ" sz="2000" b="0" dirty="0" smtClean="0"/>
          </a:p>
          <a:p>
            <a:endParaRPr lang="cs-CZ" sz="2000" b="0" dirty="0"/>
          </a:p>
          <a:p>
            <a:endParaRPr lang="cs-CZ" sz="2000" b="0" dirty="0" smtClean="0"/>
          </a:p>
          <a:p>
            <a:r>
              <a:rPr lang="cs-CZ" sz="2000" b="0" dirty="0" smtClean="0"/>
              <a:t>ASS Založena v roce 2002</a:t>
            </a:r>
          </a:p>
          <a:p>
            <a:r>
              <a:rPr lang="cs-CZ" sz="2000" b="0" dirty="0" smtClean="0"/>
              <a:t>Prof. MUDr. Petr </a:t>
            </a:r>
            <a:r>
              <a:rPr lang="cs-CZ" sz="2000" b="0" dirty="0" err="1" smtClean="0"/>
              <a:t>Niederle</a:t>
            </a:r>
            <a:r>
              <a:rPr lang="cs-CZ" sz="2000" b="0" dirty="0" smtClean="0"/>
              <a:t>, DrSc.</a:t>
            </a:r>
          </a:p>
          <a:p>
            <a:r>
              <a:rPr lang="cs-CZ" sz="2000" b="0" dirty="0" smtClean="0"/>
              <a:t>MUDr. Marcela Schejbalová</a:t>
            </a:r>
          </a:p>
          <a:p>
            <a:endParaRPr lang="cs-CZ" sz="2000" b="0" dirty="0"/>
          </a:p>
          <a:p>
            <a:r>
              <a:rPr lang="cs-CZ" sz="2000" b="0" dirty="0" smtClean="0"/>
              <a:t>Dlouhodobé sledování pacientů </a:t>
            </a:r>
          </a:p>
          <a:p>
            <a:r>
              <a:rPr lang="cs-CZ" sz="2000" b="0" dirty="0"/>
              <a:t>Kontroly sestrami ASS, </a:t>
            </a:r>
            <a:r>
              <a:rPr lang="cs-CZ" sz="2000" b="0" dirty="0" smtClean="0"/>
              <a:t>titrace léků</a:t>
            </a:r>
            <a:endParaRPr lang="cs-CZ" sz="2000" b="0" dirty="0"/>
          </a:p>
          <a:p>
            <a:r>
              <a:rPr lang="cs-CZ" sz="2000" b="0" dirty="0" smtClean="0"/>
              <a:t>Edukace pacientů</a:t>
            </a:r>
          </a:p>
          <a:p>
            <a:r>
              <a:rPr lang="cs-CZ" sz="2000" b="0" dirty="0" err="1" smtClean="0"/>
              <a:t>Spiroergometrie</a:t>
            </a:r>
            <a:r>
              <a:rPr lang="cs-CZ" sz="2000" b="0" dirty="0" smtClean="0"/>
              <a:t> (běhátko)</a:t>
            </a:r>
          </a:p>
          <a:p>
            <a:r>
              <a:rPr lang="cs-CZ" sz="2000" b="0" dirty="0" smtClean="0"/>
              <a:t>6MWT, dotazníky kvality života</a:t>
            </a:r>
          </a:p>
          <a:p>
            <a:r>
              <a:rPr lang="cs-CZ" sz="2000" b="0" dirty="0" smtClean="0"/>
              <a:t>Optimalizace farmakoterapie</a:t>
            </a:r>
          </a:p>
          <a:p>
            <a:r>
              <a:rPr lang="cs-CZ" sz="2000" b="0" dirty="0" smtClean="0"/>
              <a:t>Přístrojová léčba </a:t>
            </a:r>
          </a:p>
          <a:p>
            <a:r>
              <a:rPr lang="cs-CZ" sz="2000" b="0" dirty="0" smtClean="0"/>
              <a:t>Vyšetření NT-</a:t>
            </a:r>
            <a:r>
              <a:rPr lang="cs-CZ" sz="2000" b="0" dirty="0" err="1" smtClean="0"/>
              <a:t>proBNP</a:t>
            </a:r>
            <a:endParaRPr lang="cs-CZ" sz="2000" b="0" dirty="0" smtClean="0"/>
          </a:p>
          <a:p>
            <a:endParaRPr lang="cs-CZ" sz="2000" b="0" dirty="0" smtClean="0"/>
          </a:p>
          <a:p>
            <a:endParaRPr lang="cs-CZ" sz="2000" b="0" dirty="0" smtClean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7979" y="1417638"/>
            <a:ext cx="1943100" cy="2352675"/>
          </a:xfrm>
          <a:prstGeom prst="rect">
            <a:avLst/>
          </a:prstGeom>
        </p:spPr>
      </p:pic>
      <p:pic>
        <p:nvPicPr>
          <p:cNvPr id="12" name="Zástupný symbol pro obsah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36" y="4005064"/>
            <a:ext cx="1772041" cy="1969154"/>
          </a:xfrm>
        </p:spPr>
      </p:pic>
    </p:spTree>
    <p:extLst>
      <p:ext uri="{BB962C8B-B14F-4D97-AF65-F5344CB8AC3E}">
        <p14:creationId xmlns:p14="http://schemas.microsoft.com/office/powerpoint/2010/main" val="34371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58" y="0"/>
            <a:ext cx="484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Ambulance srdečního selhání </a:t>
            </a:r>
            <a:br>
              <a:rPr lang="cs-CZ" sz="3200" dirty="0" smtClean="0"/>
            </a:br>
            <a:r>
              <a:rPr lang="cs-CZ" sz="3200" dirty="0" smtClean="0"/>
              <a:t>a arteriální hypertenze v NNH, </a:t>
            </a:r>
            <a:br>
              <a:rPr lang="cs-CZ" sz="3200" dirty="0" smtClean="0"/>
            </a:br>
            <a:r>
              <a:rPr lang="cs-CZ" sz="3200" dirty="0" smtClean="0"/>
              <a:t>úvazek 2,0 lékaře (1,0 +0,8+0,1+0,1), 2,0 sestry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695174"/>
              </p:ext>
            </p:extLst>
          </p:nvPr>
        </p:nvGraphicFramePr>
        <p:xfrm>
          <a:off x="468313" y="1773238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Výkony/</a:t>
                      </a:r>
                    </a:p>
                    <a:p>
                      <a:r>
                        <a:rPr lang="cs-CZ" dirty="0" smtClean="0"/>
                        <a:t>Vyšetření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2019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ASS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1557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1351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1680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1638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2238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2588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2974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2815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Nové SS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381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ECHO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519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aseline="0" dirty="0" err="1" smtClean="0"/>
                        <a:t>Spiroergometrie</a:t>
                      </a:r>
                      <a:endParaRPr lang="cs-CZ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6MWT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1476375" y="4941888"/>
            <a:ext cx="619125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Legenda: ASS – srdeční selhání, HN – hypertenze,  Nové SS – nová indikace , ECHO – pouze v rámci ambulance,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6MWT – </a:t>
            </a:r>
            <a:r>
              <a:rPr lang="cs-CZ" dirty="0" err="1">
                <a:solidFill>
                  <a:schemeClr val="tx1"/>
                </a:solidFill>
              </a:rPr>
              <a:t>walk</a:t>
            </a:r>
            <a:r>
              <a:rPr lang="cs-CZ" dirty="0">
                <a:solidFill>
                  <a:schemeClr val="tx1"/>
                </a:solidFill>
              </a:rPr>
              <a:t> test, NA - neuvedeno</a:t>
            </a:r>
          </a:p>
        </p:txBody>
      </p:sp>
    </p:spTree>
    <p:extLst>
      <p:ext uri="{BB962C8B-B14F-4D97-AF65-F5344CB8AC3E}">
        <p14:creationId xmlns:p14="http://schemas.microsoft.com/office/powerpoint/2010/main" val="10927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Přístrojová léčba a ablační výkony </a:t>
            </a:r>
            <a:br>
              <a:rPr lang="cs-CZ" dirty="0" smtClean="0"/>
            </a:br>
            <a:r>
              <a:rPr lang="cs-CZ" dirty="0" smtClean="0"/>
              <a:t>u CHSS 2015 a 2019 v NNH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899450"/>
              </p:ext>
            </p:extLst>
          </p:nvPr>
        </p:nvGraphicFramePr>
        <p:xfrm>
          <a:off x="323850" y="2205038"/>
          <a:ext cx="4392488" cy="168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1681954319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r>
                        <a:rPr lang="cs-CZ" dirty="0" smtClean="0"/>
                        <a:t>Přístrojová léčba</a:t>
                      </a:r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 smtClean="0"/>
                        <a:t>2015            2019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r>
                        <a:rPr lang="cs-CZ" dirty="0" smtClean="0"/>
                        <a:t>ICD </a:t>
                      </a:r>
                      <a:r>
                        <a:rPr lang="cs-CZ" dirty="0" err="1" smtClean="0"/>
                        <a:t>primoimplantace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321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r>
                        <a:rPr lang="cs-CZ" dirty="0" smtClean="0"/>
                        <a:t>CRT-D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r>
                        <a:rPr lang="cs-CZ" dirty="0" smtClean="0"/>
                        <a:t>Součet ICD + CRT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559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51879"/>
              </p:ext>
            </p:extLst>
          </p:nvPr>
        </p:nvGraphicFramePr>
        <p:xfrm>
          <a:off x="5003800" y="2420938"/>
          <a:ext cx="3960440" cy="1601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858270200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r>
                        <a:rPr lang="cs-CZ" dirty="0" smtClean="0"/>
                        <a:t>Typ arytmie</a:t>
                      </a:r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 smtClean="0"/>
                        <a:t>2015          2019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621">
                <a:tc>
                  <a:txBody>
                    <a:bodyPr/>
                    <a:lstStyle/>
                    <a:p>
                      <a:r>
                        <a:rPr lang="cs-CZ" dirty="0" smtClean="0"/>
                        <a:t>KT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170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621">
                <a:tc>
                  <a:txBody>
                    <a:bodyPr/>
                    <a:lstStyle/>
                    <a:p>
                      <a:r>
                        <a:rPr lang="cs-CZ" dirty="0" smtClean="0"/>
                        <a:t>Fibrilace síní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927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621">
                <a:tc>
                  <a:txBody>
                    <a:bodyPr/>
                    <a:lstStyle/>
                    <a:p>
                      <a:r>
                        <a:rPr lang="cs-CZ" dirty="0" smtClean="0"/>
                        <a:t>Ablace 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1056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1097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Zástupný symbol pro text 3"/>
          <p:cNvSpPr txBox="1">
            <a:spLocks/>
          </p:cNvSpPr>
          <p:nvPr/>
        </p:nvSpPr>
        <p:spPr>
          <a:xfrm>
            <a:off x="5436096" y="5733256"/>
            <a:ext cx="3416300" cy="393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</a:pPr>
            <a:r>
              <a:rPr lang="cs-CZ" altLang="cs-CZ" i="1" dirty="0" smtClean="0">
                <a:solidFill>
                  <a:schemeClr val="tx1"/>
                </a:solidFill>
              </a:rPr>
              <a:t>Výroční zprávy KKC NNH 2015 a 2019</a:t>
            </a:r>
          </a:p>
          <a:p>
            <a:pPr>
              <a:spcAft>
                <a:spcPct val="0"/>
              </a:spcAft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0447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Spolupráce ASS KC </a:t>
            </a:r>
            <a:br>
              <a:rPr lang="cs-CZ" dirty="0" smtClean="0"/>
            </a:br>
            <a:r>
              <a:rPr lang="cs-CZ" dirty="0" smtClean="0"/>
              <a:t>s ambulantní kardiologií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Nezbytnou podmínkou fungování ASS </a:t>
            </a:r>
            <a:r>
              <a:rPr lang="cs-CZ" dirty="0" smtClean="0"/>
              <a:t>KC </a:t>
            </a:r>
          </a:p>
          <a:p>
            <a:pPr marL="0" indent="0">
              <a:buNone/>
            </a:pPr>
            <a:r>
              <a:rPr lang="cs-CZ" dirty="0" smtClean="0"/>
              <a:t>je </a:t>
            </a:r>
            <a:r>
              <a:rPr lang="cs-CZ" dirty="0"/>
              <a:t>spolupráce s </a:t>
            </a:r>
            <a:r>
              <a:rPr lang="cs-CZ" dirty="0" smtClean="0"/>
              <a:t>AK v</a:t>
            </a:r>
            <a:r>
              <a:rPr lang="cs-CZ" dirty="0"/>
              <a:t> daném regionu. </a:t>
            </a:r>
            <a:endParaRPr lang="cs-CZ" dirty="0" smtClean="0"/>
          </a:p>
          <a:p>
            <a:r>
              <a:rPr lang="cs-CZ" dirty="0" smtClean="0"/>
              <a:t>Cílem </a:t>
            </a:r>
            <a:r>
              <a:rPr lang="cs-CZ" dirty="0"/>
              <a:t>ASS není konkurovat zavedené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kardiologické </a:t>
            </a:r>
            <a:r>
              <a:rPr lang="cs-CZ" dirty="0"/>
              <a:t>péči. </a:t>
            </a:r>
            <a:endParaRPr lang="cs-CZ" dirty="0" smtClean="0"/>
          </a:p>
          <a:p>
            <a:r>
              <a:rPr lang="cs-CZ" dirty="0"/>
              <a:t>Je nezbytné, aby spolupráce ASS KC s </a:t>
            </a:r>
            <a:r>
              <a:rPr lang="cs-CZ" dirty="0" smtClean="0"/>
              <a:t>AK byla</a:t>
            </a:r>
          </a:p>
          <a:p>
            <a:pPr marL="0" indent="0">
              <a:buNone/>
            </a:pPr>
            <a:r>
              <a:rPr lang="cs-CZ" dirty="0" smtClean="0"/>
              <a:t>založena </a:t>
            </a:r>
            <a:r>
              <a:rPr lang="cs-CZ" dirty="0"/>
              <a:t>na vzájemné důvěře s cílem zlepšit péči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 nemocné, </a:t>
            </a:r>
            <a:r>
              <a:rPr lang="cs-CZ" dirty="0"/>
              <a:t>jejichž počet bude </a:t>
            </a:r>
            <a:r>
              <a:rPr lang="cs-CZ" dirty="0" smtClean="0"/>
              <a:t>očekávaně </a:t>
            </a:r>
            <a:r>
              <a:rPr lang="cs-CZ" dirty="0"/>
              <a:t>narůstat.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6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sdělení</a:t>
            </a:r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Epidemiologie srdečního selhání</a:t>
            </a:r>
          </a:p>
          <a:p>
            <a:r>
              <a:rPr lang="cs-CZ" dirty="0" smtClean="0"/>
              <a:t>Prognóza pacientů po dekompenzaci</a:t>
            </a:r>
          </a:p>
          <a:p>
            <a:r>
              <a:rPr lang="cs-CZ" dirty="0" smtClean="0"/>
              <a:t>Cíle léčby srdečního selhání </a:t>
            </a:r>
          </a:p>
          <a:p>
            <a:r>
              <a:rPr lang="cs-CZ" smtClean="0"/>
              <a:t>Historie ASS v NNH</a:t>
            </a:r>
            <a:endParaRPr lang="cs-CZ" dirty="0" smtClean="0"/>
          </a:p>
          <a:p>
            <a:r>
              <a:rPr lang="cs-CZ" dirty="0" smtClean="0"/>
              <a:t>Postavení ASS v péči o pacienta se SS</a:t>
            </a:r>
          </a:p>
          <a:p>
            <a:r>
              <a:rPr lang="cs-CZ" dirty="0" smtClean="0"/>
              <a:t>Spolupráce ASS v KC s ambulantní kardiologií</a:t>
            </a:r>
          </a:p>
          <a:p>
            <a:pPr marL="0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Současná praxe kontrol pacientů s CHSS v ASS NNH </a:t>
            </a:r>
            <a:br>
              <a:rPr lang="cs-CZ" sz="2800" dirty="0" smtClean="0"/>
            </a:br>
            <a:r>
              <a:rPr lang="cs-CZ" sz="2800" dirty="0" smtClean="0"/>
              <a:t>a </a:t>
            </a:r>
            <a:r>
              <a:rPr lang="cs-CZ" sz="2800" dirty="0" err="1" smtClean="0"/>
              <a:t>amb.kardiologie</a:t>
            </a:r>
            <a:r>
              <a:rPr lang="cs-CZ" sz="2800" dirty="0" smtClean="0"/>
              <a:t> (</a:t>
            </a:r>
            <a:r>
              <a:rPr lang="cs-CZ" sz="2800" dirty="0" err="1" smtClean="0"/>
              <a:t>HFrEF</a:t>
            </a:r>
            <a:r>
              <a:rPr lang="cs-CZ" sz="2800" dirty="0" smtClean="0"/>
              <a:t>, EF LK &lt; 40 %)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154259"/>
              </p:ext>
            </p:extLst>
          </p:nvPr>
        </p:nvGraphicFramePr>
        <p:xfrm>
          <a:off x="395288" y="1341438"/>
          <a:ext cx="8496940" cy="4289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3663">
                <a:tc>
                  <a:txBody>
                    <a:bodyPr/>
                    <a:lstStyle/>
                    <a:p>
                      <a:r>
                        <a:rPr lang="cs-CZ" dirty="0" smtClean="0"/>
                        <a:t>Funkční třída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Ukazatele stability (EF LK, NT-</a:t>
                      </a:r>
                      <a:r>
                        <a:rPr lang="cs-CZ" dirty="0" err="1" smtClean="0"/>
                        <a:t>proBNP</a:t>
                      </a:r>
                      <a:r>
                        <a:rPr lang="cs-CZ" dirty="0" smtClean="0"/>
                        <a:t>, atd.)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Detekce arytmií ICD *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Frekvence kontrol ASS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Frekvence kontrol </a:t>
                      </a:r>
                      <a:r>
                        <a:rPr lang="cs-CZ" dirty="0" err="1" smtClean="0"/>
                        <a:t>amb</a:t>
                      </a:r>
                      <a:r>
                        <a:rPr lang="cs-CZ" dirty="0" smtClean="0"/>
                        <a:t>. </a:t>
                      </a:r>
                      <a:r>
                        <a:rPr lang="cs-CZ" smtClean="0"/>
                        <a:t>kardiologie</a:t>
                      </a:r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73">
                <a:tc>
                  <a:txBody>
                    <a:bodyPr/>
                    <a:lstStyle/>
                    <a:p>
                      <a:r>
                        <a:rPr lang="cs-CZ" dirty="0" smtClean="0"/>
                        <a:t>ALVD/</a:t>
                      </a:r>
                    </a:p>
                    <a:p>
                      <a:r>
                        <a:rPr lang="cs-CZ" dirty="0" smtClean="0"/>
                        <a:t>NYHA 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Stabilní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Bez detekce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12-24 </a:t>
                      </a:r>
                      <a:r>
                        <a:rPr lang="cs-CZ" dirty="0" err="1" smtClean="0"/>
                        <a:t>měs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6-12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818">
                <a:tc>
                  <a:txBody>
                    <a:bodyPr/>
                    <a:lstStyle/>
                    <a:p>
                      <a:r>
                        <a:rPr lang="cs-CZ" dirty="0" smtClean="0"/>
                        <a:t>NYHA II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Stabilní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Bez detekce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6-12 </a:t>
                      </a:r>
                      <a:r>
                        <a:rPr lang="cs-CZ" dirty="0" err="1" smtClean="0"/>
                        <a:t>měs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6-12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73">
                <a:tc>
                  <a:txBody>
                    <a:bodyPr/>
                    <a:lstStyle/>
                    <a:p>
                      <a:r>
                        <a:rPr lang="cs-CZ" dirty="0" smtClean="0"/>
                        <a:t>NYHA II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Nestabilní nebo pokles/vzestup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Detekce VT/NSKT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3-6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3 -6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73">
                <a:tc>
                  <a:txBody>
                    <a:bodyPr/>
                    <a:lstStyle/>
                    <a:p>
                      <a:r>
                        <a:rPr lang="cs-CZ" dirty="0" smtClean="0"/>
                        <a:t>NYHA III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Stabilní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Bez detekce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2-3 </a:t>
                      </a:r>
                      <a:r>
                        <a:rPr lang="cs-CZ" dirty="0" err="1" smtClean="0"/>
                        <a:t>měs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3-6 mezi ASS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73">
                <a:tc>
                  <a:txBody>
                    <a:bodyPr/>
                    <a:lstStyle/>
                    <a:p>
                      <a:r>
                        <a:rPr lang="cs-CZ" dirty="0" smtClean="0"/>
                        <a:t>NYHA III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Nestabilní nebo pokles/vzestup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Detekce </a:t>
                      </a:r>
                    </a:p>
                    <a:p>
                      <a:r>
                        <a:rPr lang="cs-CZ" dirty="0" smtClean="0"/>
                        <a:t>VT/NSKT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1-2 </a:t>
                      </a:r>
                      <a:r>
                        <a:rPr lang="cs-CZ" dirty="0" err="1" smtClean="0"/>
                        <a:t>měs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Dle</a:t>
                      </a:r>
                      <a:r>
                        <a:rPr lang="cs-CZ" baseline="0" dirty="0" smtClean="0"/>
                        <a:t> potřeby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73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amb</a:t>
                      </a:r>
                      <a:r>
                        <a:rPr lang="cs-CZ" dirty="0" smtClean="0"/>
                        <a:t>. NYHA IV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1-2x měsíčně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Dle</a:t>
                      </a:r>
                      <a:r>
                        <a:rPr lang="cs-CZ" baseline="0" dirty="0" smtClean="0"/>
                        <a:t> potřeby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1619250" y="5805488"/>
            <a:ext cx="518477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* - u pac. s přístrojovou léčbou,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ALVD – asymptomatická srdeční dysfunkce</a:t>
            </a:r>
          </a:p>
        </p:txBody>
      </p:sp>
    </p:spTree>
    <p:extLst>
      <p:ext uri="{BB962C8B-B14F-4D97-AF65-F5344CB8AC3E}">
        <p14:creationId xmlns:p14="http://schemas.microsoft.com/office/powerpoint/2010/main" val="39428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2241" y="93443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Postavení </a:t>
            </a:r>
            <a:r>
              <a:rPr lang="cs-CZ" sz="2400" dirty="0" smtClean="0"/>
              <a:t>ASS KC </a:t>
            </a:r>
            <a:r>
              <a:rPr lang="cs-CZ" sz="2400" dirty="0"/>
              <a:t>v péči o pacienta se srdečním selháním</a:t>
            </a:r>
          </a:p>
        </p:txBody>
      </p:sp>
      <p:sp>
        <p:nvSpPr>
          <p:cNvPr id="2" name="Obdélník 1"/>
          <p:cNvSpPr/>
          <p:nvPr/>
        </p:nvSpPr>
        <p:spPr>
          <a:xfrm>
            <a:off x="2533304" y="3391223"/>
            <a:ext cx="2930237" cy="1070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u="sng" dirty="0">
                <a:solidFill>
                  <a:schemeClr val="bg1"/>
                </a:solidFill>
              </a:rPr>
              <a:t>Ambulance srdečního selhání</a:t>
            </a:r>
          </a:p>
          <a:p>
            <a:pPr algn="ctr"/>
            <a:r>
              <a:rPr lang="cs-CZ" sz="1200" dirty="0">
                <a:solidFill>
                  <a:schemeClr val="bg1"/>
                </a:solidFill>
              </a:rPr>
              <a:t>Potvrzení diagnózy, stanovení etiologie, </a:t>
            </a:r>
          </a:p>
          <a:p>
            <a:pPr algn="ctr"/>
            <a:r>
              <a:rPr lang="cs-CZ" sz="1200" dirty="0">
                <a:solidFill>
                  <a:schemeClr val="bg1"/>
                </a:solidFill>
              </a:rPr>
              <a:t>plán vyšetření, titrace farmakoterapie.</a:t>
            </a:r>
          </a:p>
          <a:p>
            <a:pPr algn="ctr"/>
            <a:r>
              <a:rPr lang="cs-CZ" sz="1200" dirty="0">
                <a:solidFill>
                  <a:schemeClr val="bg1"/>
                </a:solidFill>
              </a:rPr>
              <a:t>Indikace přístrojové léčby.</a:t>
            </a:r>
          </a:p>
          <a:p>
            <a:pPr algn="ctr"/>
            <a:r>
              <a:rPr lang="cs-CZ" sz="1200" dirty="0">
                <a:solidFill>
                  <a:schemeClr val="bg1"/>
                </a:solidFill>
              </a:rPr>
              <a:t>Dispenzarizace komplikovaných pacientů</a:t>
            </a:r>
          </a:p>
          <a:p>
            <a:pPr algn="ctr"/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92281" y="2023354"/>
            <a:ext cx="2641321" cy="1294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1. Pacient s podezřením na SS</a:t>
            </a:r>
          </a:p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2. Pacient s nově vzniklým SS</a:t>
            </a:r>
          </a:p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3. Pacient po hospitalizaci pro SS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54237" y="2150765"/>
            <a:ext cx="2458685" cy="1193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u="sng" dirty="0">
                <a:solidFill>
                  <a:schemeClr val="bg1"/>
                </a:solidFill>
              </a:rPr>
              <a:t>Ambulantní kardiologie</a:t>
            </a:r>
          </a:p>
          <a:p>
            <a:pPr algn="ctr"/>
            <a:endParaRPr lang="cs-CZ" sz="1200" dirty="0">
              <a:solidFill>
                <a:schemeClr val="bg1"/>
              </a:solidFill>
            </a:endParaRPr>
          </a:p>
          <a:p>
            <a:pPr algn="ctr"/>
            <a:r>
              <a:rPr lang="cs-CZ" sz="1200" dirty="0">
                <a:solidFill>
                  <a:schemeClr val="bg1"/>
                </a:solidFill>
              </a:rPr>
              <a:t>Potvrzení dg., echokardiografie</a:t>
            </a:r>
          </a:p>
          <a:p>
            <a:pPr algn="ctr"/>
            <a:r>
              <a:rPr lang="cs-CZ" sz="1200" dirty="0">
                <a:solidFill>
                  <a:schemeClr val="bg1"/>
                </a:solidFill>
              </a:rPr>
              <a:t>Zahájení farmakoterapie</a:t>
            </a:r>
          </a:p>
          <a:p>
            <a:pPr algn="ctr"/>
            <a:r>
              <a:rPr lang="cs-CZ" sz="1200" dirty="0">
                <a:solidFill>
                  <a:schemeClr val="bg1"/>
                </a:solidFill>
              </a:rPr>
              <a:t>Dispenzarizace stabilních pacientů</a:t>
            </a:r>
          </a:p>
          <a:p>
            <a:pPr algn="ctr"/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20041" y="2035994"/>
            <a:ext cx="1698477" cy="807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u="sng" dirty="0" smtClean="0">
                <a:solidFill>
                  <a:schemeClr val="bg1"/>
                </a:solidFill>
              </a:rPr>
              <a:t>Praktický lékař, internista</a:t>
            </a:r>
          </a:p>
          <a:p>
            <a:pPr algn="ctr"/>
            <a:r>
              <a:rPr lang="cs-CZ" sz="1200" dirty="0" smtClean="0">
                <a:solidFill>
                  <a:schemeClr val="bg1"/>
                </a:solidFill>
              </a:rPr>
              <a:t>Symptomy, </a:t>
            </a:r>
          </a:p>
          <a:p>
            <a:pPr algn="ctr"/>
            <a:r>
              <a:rPr lang="cs-CZ" sz="1200" dirty="0" smtClean="0">
                <a:solidFill>
                  <a:schemeClr val="bg1"/>
                </a:solidFill>
              </a:rPr>
              <a:t>NT-</a:t>
            </a:r>
            <a:r>
              <a:rPr lang="cs-CZ" sz="1200" dirty="0" err="1" smtClean="0">
                <a:solidFill>
                  <a:schemeClr val="bg1"/>
                </a:solidFill>
              </a:rPr>
              <a:t>proBNP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373730" y="5397838"/>
            <a:ext cx="3591098" cy="565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u="sng" dirty="0">
                <a:solidFill>
                  <a:schemeClr val="bg1"/>
                </a:solidFill>
              </a:rPr>
              <a:t>Centrum srdečního selhání (TX, LVAD)</a:t>
            </a:r>
          </a:p>
          <a:p>
            <a:pPr algn="ctr"/>
            <a:r>
              <a:rPr lang="cs-CZ" sz="1200" dirty="0">
                <a:solidFill>
                  <a:schemeClr val="bg1"/>
                </a:solidFill>
              </a:rPr>
              <a:t> - posouzení indikace k OTS, MSP</a:t>
            </a:r>
          </a:p>
          <a:p>
            <a:pPr algn="ctr"/>
            <a:r>
              <a:rPr lang="cs-CZ" sz="1200" dirty="0">
                <a:solidFill>
                  <a:schemeClr val="bg1"/>
                </a:solidFill>
              </a:rPr>
              <a:t> - péče o pacienty po OTS, MSP</a:t>
            </a:r>
          </a:p>
        </p:txBody>
      </p:sp>
      <p:sp>
        <p:nvSpPr>
          <p:cNvPr id="5" name="Obdélník 4"/>
          <p:cNvSpPr/>
          <p:nvPr/>
        </p:nvSpPr>
        <p:spPr>
          <a:xfrm>
            <a:off x="378754" y="4529956"/>
            <a:ext cx="2268374" cy="833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bg1"/>
                </a:solidFill>
              </a:rPr>
              <a:t>Pokročilé SS navzdory max. terapii</a:t>
            </a:r>
          </a:p>
          <a:p>
            <a:pPr algn="ctr"/>
            <a:r>
              <a:rPr lang="cs-CZ" sz="1200" dirty="0">
                <a:solidFill>
                  <a:schemeClr val="bg1"/>
                </a:solidFill>
              </a:rPr>
              <a:t>Opakované hospitalizace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401206" y="4551426"/>
            <a:ext cx="2672699" cy="883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Stabilní SS </a:t>
            </a:r>
          </a:p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(zlepšení symptomů, pokles </a:t>
            </a:r>
          </a:p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NT-</a:t>
            </a:r>
            <a:r>
              <a:rPr lang="cs-CZ" sz="1400" dirty="0" err="1" smtClean="0">
                <a:solidFill>
                  <a:schemeClr val="bg1"/>
                </a:solidFill>
              </a:rPr>
              <a:t>proBNP</a:t>
            </a:r>
            <a:r>
              <a:rPr lang="cs-CZ" sz="1400" dirty="0" smtClean="0">
                <a:solidFill>
                  <a:schemeClr val="bg1"/>
                </a:solidFill>
              </a:rPr>
              <a:t>, reverzibilní dysfunkce)</a:t>
            </a:r>
            <a:endParaRPr lang="cs-CZ" sz="1400" dirty="0">
              <a:solidFill>
                <a:schemeClr val="bg1"/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2808663" y="2439678"/>
            <a:ext cx="486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5063384" y="2378895"/>
            <a:ext cx="698618" cy="527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5497277" y="3391224"/>
            <a:ext cx="713378" cy="377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2076628" y="4049405"/>
            <a:ext cx="403789" cy="412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5497278" y="4161347"/>
            <a:ext cx="610829" cy="326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1826663" y="5370760"/>
            <a:ext cx="451859" cy="356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 flipV="1">
            <a:off x="7402795" y="3491902"/>
            <a:ext cx="19228" cy="969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 flipV="1">
            <a:off x="3864836" y="4498149"/>
            <a:ext cx="6409" cy="861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5964828" y="3491903"/>
            <a:ext cx="687432" cy="1867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998422" y="2906029"/>
            <a:ext cx="0" cy="412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6108107" y="5549208"/>
            <a:ext cx="544153" cy="256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0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dirty="0" smtClean="0"/>
              <a:t>Charakteristika a náplň činnosti ASS</a:t>
            </a:r>
            <a:endParaRPr lang="cs-CZ" sz="28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746513"/>
              </p:ext>
            </p:extLst>
          </p:nvPr>
        </p:nvGraphicFramePr>
        <p:xfrm>
          <a:off x="487361" y="1052736"/>
          <a:ext cx="8229600" cy="5326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68401203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389337012"/>
                    </a:ext>
                  </a:extLst>
                </a:gridCol>
              </a:tblGrid>
              <a:tr h="478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Charakteristika</a:t>
                      </a:r>
                    </a:p>
                    <a:p>
                      <a:pPr algn="r"/>
                      <a:endParaRPr lang="cs-CZ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Náplň práce  </a:t>
                      </a:r>
                      <a:endParaRPr lang="cs-CZ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346067"/>
                  </a:ext>
                </a:extLst>
              </a:tr>
              <a:tr h="47852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Komplexní přístup k péči: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Základ: lékař kardiolog,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zdravotní sestra specialistka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Další: farmaceut, fyzioterapeut, nutriční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terapeut,</a:t>
                      </a:r>
                      <a:endParaRPr lang="cs-CZ" sz="14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sociální pracovník, psycholog, </a:t>
                      </a:r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paliatr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cs-CZ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Optimalizace farmakoterapie a přístrojové léčby</a:t>
                      </a:r>
                      <a:endParaRPr lang="cs-CZ" sz="11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4616808"/>
                  </a:ext>
                </a:extLst>
              </a:tr>
              <a:tr h="478526">
                <a:tc vMerge="1">
                  <a:txBody>
                    <a:bodyPr/>
                    <a:lstStyle/>
                    <a:p>
                      <a:endParaRPr lang="cs-CZ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Zapojení pacienta do monitorace symptomů</a:t>
                      </a:r>
                      <a:endParaRPr lang="cs-CZ" sz="11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Adekvátní edukace pacienta</a:t>
                      </a:r>
                      <a:endParaRPr lang="cs-CZ" sz="11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19719"/>
                  </a:ext>
                </a:extLst>
              </a:tr>
              <a:tr h="723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Zaměření na péči o vysoce rizikové symptomatické pacienty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Sledování pacienta po propuštění z nemocnice,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využití možností telemedicíny</a:t>
                      </a:r>
                      <a:endParaRPr lang="cs-CZ" sz="105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991352"/>
                  </a:ext>
                </a:extLst>
              </a:tr>
              <a:tr h="463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Pracovníci jsou kompetentní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profesionálně vyškolení v problematice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s-CZ" sz="14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</a:t>
                      </a:r>
                      <a:r>
                        <a:rPr lang="cs-CZ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failure</a:t>
                      </a:r>
                      <a:r>
                        <a:rPr lang="cs-CZ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specialist</a:t>
                      </a:r>
                      <a:r>
                        <a:rPr lang="cs-CZ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nurse</a:t>
                      </a:r>
                      <a:r>
                        <a:rPr lang="cs-CZ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specialist</a:t>
                      </a:r>
                      <a:r>
                        <a:rPr lang="cs-CZ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Usnadněný přístup k péči v případě akutní dekompenzace</a:t>
                      </a:r>
                      <a:endParaRPr lang="cs-CZ" sz="105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cs-CZ" sz="11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Ambulantní nebo jednodenní hospitalizace</a:t>
                      </a:r>
                      <a:endParaRPr lang="cs-CZ" sz="105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0144489"/>
                  </a:ext>
                </a:extLst>
              </a:tr>
              <a:tr h="723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Hodnocení a intervence změny hmotnosti, stavu výživy, funkčního stavu, kvality života nebo laboratorních nálezů</a:t>
                      </a:r>
                      <a:endParaRPr lang="cs-CZ" sz="105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165168"/>
                  </a:ext>
                </a:extLst>
              </a:tr>
              <a:tr h="478526">
                <a:tc>
                  <a:txBody>
                    <a:bodyPr/>
                    <a:lstStyle/>
                    <a:p>
                      <a:endParaRPr lang="cs-CZ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Dostupnost zdravotní péče, telefonický kontakt</a:t>
                      </a:r>
                      <a:endParaRPr lang="cs-CZ" sz="105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Dostupnost speciálních léčebných metod</a:t>
                      </a:r>
                      <a:endParaRPr lang="cs-CZ" sz="105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3524436"/>
                  </a:ext>
                </a:extLst>
              </a:tr>
              <a:tr h="478526">
                <a:tc>
                  <a:txBody>
                    <a:bodyPr/>
                    <a:lstStyle/>
                    <a:p>
                      <a:endParaRPr lang="cs-CZ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Kontakt na zajištění psychosociální podpory pro pacienty, rodinné příslušníky nebo pečovatele</a:t>
                      </a:r>
                      <a:endParaRPr lang="cs-CZ" sz="105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1402783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6736886" y="6379277"/>
            <a:ext cx="194468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100" i="1" dirty="0" err="1" smtClean="0">
                <a:latin typeface="+mj-lt"/>
              </a:rPr>
              <a:t>McDonagh</a:t>
            </a:r>
            <a:r>
              <a:rPr lang="cs-CZ" sz="1100" i="1" dirty="0" smtClean="0">
                <a:latin typeface="+mj-lt"/>
              </a:rPr>
              <a:t> TA, EJHF 2011</a:t>
            </a:r>
            <a:endParaRPr lang="cs-CZ" sz="11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78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Doporučené </a:t>
            </a:r>
            <a:br>
              <a:rPr lang="cs-CZ" sz="3600" dirty="0" smtClean="0"/>
            </a:br>
            <a:r>
              <a:rPr lang="cs-CZ" sz="3600" dirty="0" smtClean="0"/>
              <a:t>diagnostické metody u SS</a:t>
            </a:r>
            <a:endParaRPr lang="cs-CZ" sz="3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60050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703337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Rutinní laboratorní vyšetření, biochemie, hematologie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94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Vyšetření natriuretických peptidů: BNP nebo NT-proBNP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80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Elektrokardiografie, roentgen hrudníku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13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Echokardiografie  s vysokou kvalitou vyšetření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170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Zátěžové testy – spiroergometrie, 6 minutový test chůze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763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Srdeční katetrizace – koronarografie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336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Pravostranná srdeční katetrizace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877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Metody nukleární medicíny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27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Výpočetní tomografie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20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Nukleární magnetická rezonance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92548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6804025" y="6165850"/>
            <a:ext cx="194468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100" i="1" dirty="0" err="1" smtClean="0">
                <a:latin typeface="+mj-lt"/>
              </a:rPr>
              <a:t>McDonagh</a:t>
            </a:r>
            <a:r>
              <a:rPr lang="cs-CZ" sz="1100" i="1" dirty="0" smtClean="0">
                <a:latin typeface="+mj-lt"/>
              </a:rPr>
              <a:t> TA, EJHF 2011</a:t>
            </a:r>
            <a:endParaRPr lang="cs-CZ" sz="11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45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Terapeutické metody pro pacienty ASS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335235"/>
              </p:ext>
            </p:extLst>
          </p:nvPr>
        </p:nvGraphicFramePr>
        <p:xfrm>
          <a:off x="457200" y="198884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3525980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Optimalizovaná farmakoterapie řízená podle „Doporučení“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458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Kardiochirurgická léčba – revaskularizace, chirurgie chlopenních vad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5457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Přístrojová léčba – implantabilní defibrilátory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2500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cs-CZ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srdeční resynchronizační léčba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9005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Transplantace srdce, dlouhodobé mechanické srdeční podpory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7583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Kardiovaskulární rehabilitace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094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Paliativní péče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9615740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6804025" y="6165850"/>
            <a:ext cx="194468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100" i="1" dirty="0" err="1" smtClean="0">
                <a:latin typeface="+mj-lt"/>
              </a:rPr>
              <a:t>McDonagh</a:t>
            </a:r>
            <a:r>
              <a:rPr lang="cs-CZ" sz="1100" i="1" dirty="0" smtClean="0">
                <a:latin typeface="+mj-lt"/>
              </a:rPr>
              <a:t> TA, EJHF 2011</a:t>
            </a:r>
            <a:endParaRPr lang="cs-CZ" sz="11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41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800" b="1" smtClean="0"/>
              <a:t>Praktická doporučení k dosažení optimální farmakoterapie srdečního selhání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971550" y="2060575"/>
          <a:ext cx="6769100" cy="3889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Důvody pro nemožnost optimalizace léčby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Návrh řešení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Kapacita ambulance, </a:t>
                      </a:r>
                      <a:endParaRPr lang="cs-CZ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časový 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faktor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Programy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komplexní 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péče o pacienty se srdečním selháním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Titrační 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ambulance vedené sestrou a farmaceutem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Titrace 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dávek pomocí telefonických kontrol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7308850" y="6092825"/>
            <a:ext cx="1579563" cy="649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i="1" dirty="0" err="1">
                <a:solidFill>
                  <a:schemeClr val="tx1"/>
                </a:solidFill>
              </a:rPr>
              <a:t>Marti</a:t>
            </a:r>
            <a:r>
              <a:rPr lang="cs-CZ" sz="1200" i="1" dirty="0">
                <a:solidFill>
                  <a:schemeClr val="tx1"/>
                </a:solidFill>
              </a:rPr>
              <a:t> CN, </a:t>
            </a:r>
          </a:p>
          <a:p>
            <a:pPr algn="ctr">
              <a:defRPr/>
            </a:pPr>
            <a:r>
              <a:rPr lang="cs-CZ" sz="1200" i="1" dirty="0">
                <a:solidFill>
                  <a:schemeClr val="tx1"/>
                </a:solidFill>
              </a:rPr>
              <a:t>Eur J </a:t>
            </a:r>
            <a:r>
              <a:rPr lang="cs-CZ" sz="1200" i="1" dirty="0" err="1">
                <a:solidFill>
                  <a:schemeClr val="tx1"/>
                </a:solidFill>
              </a:rPr>
              <a:t>Heart</a:t>
            </a:r>
            <a:r>
              <a:rPr lang="cs-CZ" sz="1200" i="1" dirty="0">
                <a:solidFill>
                  <a:schemeClr val="tx1"/>
                </a:solidFill>
              </a:rPr>
              <a:t> </a:t>
            </a:r>
            <a:r>
              <a:rPr lang="cs-CZ" sz="1200" i="1" dirty="0" err="1">
                <a:solidFill>
                  <a:schemeClr val="tx1"/>
                </a:solidFill>
              </a:rPr>
              <a:t>Fail</a:t>
            </a:r>
            <a:r>
              <a:rPr lang="cs-CZ" sz="1200" i="1" dirty="0">
                <a:solidFill>
                  <a:schemeClr val="tx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8704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9738"/>
            <a:ext cx="575945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200" smtClean="0"/>
              <a:t>Dosažení maximální dávky u pacientů s řízenou farmakoterapií, n = 738, medián EF LK 25%</a:t>
            </a:r>
          </a:p>
        </p:txBody>
      </p:sp>
      <p:sp>
        <p:nvSpPr>
          <p:cNvPr id="4" name="Obdélník 3"/>
          <p:cNvSpPr/>
          <p:nvPr/>
        </p:nvSpPr>
        <p:spPr>
          <a:xfrm>
            <a:off x="5724525" y="6021388"/>
            <a:ext cx="2592388" cy="48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i="1" dirty="0" err="1">
                <a:solidFill>
                  <a:schemeClr val="tx1"/>
                </a:solidFill>
              </a:rPr>
              <a:t>Lazárová</a:t>
            </a:r>
            <a:r>
              <a:rPr lang="cs-CZ" sz="1200" i="1" dirty="0">
                <a:solidFill>
                  <a:schemeClr val="tx1"/>
                </a:solidFill>
              </a:rPr>
              <a:t> M, </a:t>
            </a:r>
            <a:r>
              <a:rPr lang="cs-CZ" sz="1200" i="1" dirty="0" err="1">
                <a:solidFill>
                  <a:schemeClr val="tx1"/>
                </a:solidFill>
              </a:rPr>
              <a:t>Biomed</a:t>
            </a:r>
            <a:r>
              <a:rPr lang="cs-CZ" sz="1200" i="1" dirty="0">
                <a:solidFill>
                  <a:schemeClr val="tx1"/>
                </a:solidFill>
              </a:rPr>
              <a:t> </a:t>
            </a:r>
            <a:r>
              <a:rPr lang="cs-CZ" sz="1200" i="1" dirty="0" err="1">
                <a:solidFill>
                  <a:schemeClr val="tx1"/>
                </a:solidFill>
              </a:rPr>
              <a:t>Pap</a:t>
            </a:r>
            <a:r>
              <a:rPr lang="cs-CZ" sz="1200" i="1" dirty="0">
                <a:solidFill>
                  <a:schemeClr val="tx1"/>
                </a:solidFill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0165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97000"/>
            <a:ext cx="575945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200" smtClean="0"/>
              <a:t>Přežívání pacientů s řízenou farmakoterapií </a:t>
            </a:r>
            <a:br>
              <a:rPr lang="cs-CZ" altLang="cs-CZ" sz="3200" smtClean="0"/>
            </a:br>
            <a:r>
              <a:rPr lang="cs-CZ" altLang="cs-CZ" sz="3200" smtClean="0"/>
              <a:t>(79,7 % pacientů s přežitím 18,1 roku)</a:t>
            </a:r>
          </a:p>
        </p:txBody>
      </p:sp>
      <p:sp>
        <p:nvSpPr>
          <p:cNvPr id="4" name="Obdélník 3"/>
          <p:cNvSpPr/>
          <p:nvPr/>
        </p:nvSpPr>
        <p:spPr>
          <a:xfrm>
            <a:off x="5724525" y="6021388"/>
            <a:ext cx="2592388" cy="48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i="1" dirty="0" err="1">
                <a:solidFill>
                  <a:schemeClr val="tx1"/>
                </a:solidFill>
              </a:rPr>
              <a:t>Lazárová</a:t>
            </a:r>
            <a:r>
              <a:rPr lang="cs-CZ" sz="1200" i="1" dirty="0">
                <a:solidFill>
                  <a:schemeClr val="tx1"/>
                </a:solidFill>
              </a:rPr>
              <a:t> M, </a:t>
            </a:r>
            <a:r>
              <a:rPr lang="cs-CZ" sz="1200" i="1" dirty="0" err="1">
                <a:solidFill>
                  <a:schemeClr val="tx1"/>
                </a:solidFill>
              </a:rPr>
              <a:t>Biomed</a:t>
            </a:r>
            <a:r>
              <a:rPr lang="cs-CZ" sz="1200" i="1" dirty="0">
                <a:solidFill>
                  <a:schemeClr val="tx1"/>
                </a:solidFill>
              </a:rPr>
              <a:t> </a:t>
            </a:r>
            <a:r>
              <a:rPr lang="cs-CZ" sz="1200" i="1" dirty="0" err="1">
                <a:solidFill>
                  <a:schemeClr val="tx1"/>
                </a:solidFill>
              </a:rPr>
              <a:t>Pap</a:t>
            </a:r>
            <a:r>
              <a:rPr lang="cs-CZ" sz="1200" i="1" dirty="0">
                <a:solidFill>
                  <a:schemeClr val="tx1"/>
                </a:solidFill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1501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598488" y="-44450"/>
            <a:ext cx="7886700" cy="1325563"/>
          </a:xfrm>
        </p:spPr>
        <p:txBody>
          <a:bodyPr/>
          <a:lstStyle/>
          <a:p>
            <a:pPr algn="ctr"/>
            <a:r>
              <a:rPr lang="cs-CZ" altLang="cs-CZ" sz="3200" smtClean="0"/>
              <a:t>Průběh srdečního selhání </a:t>
            </a:r>
            <a:br>
              <a:rPr lang="cs-CZ" altLang="cs-CZ" sz="3200" smtClean="0"/>
            </a:br>
            <a:r>
              <a:rPr lang="cs-CZ" altLang="cs-CZ" sz="3200" smtClean="0"/>
              <a:t>- Současnost a budoucnoust </a:t>
            </a:r>
          </a:p>
        </p:txBody>
      </p:sp>
      <p:sp>
        <p:nvSpPr>
          <p:cNvPr id="16387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5343525" y="6432550"/>
            <a:ext cx="3416300" cy="3937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cs-CZ" altLang="cs-CZ" i="1" dirty="0" err="1" smtClean="0">
                <a:solidFill>
                  <a:schemeClr val="tx1"/>
                </a:solidFill>
              </a:rPr>
              <a:t>Udelson</a:t>
            </a:r>
            <a:r>
              <a:rPr lang="cs-CZ" altLang="cs-CZ" i="1" dirty="0" smtClean="0">
                <a:solidFill>
                  <a:schemeClr val="tx1"/>
                </a:solidFill>
              </a:rPr>
              <a:t> JE, </a:t>
            </a:r>
            <a:r>
              <a:rPr lang="cs-CZ" altLang="cs-CZ" i="1" dirty="0" err="1" smtClean="0">
                <a:solidFill>
                  <a:schemeClr val="tx1"/>
                </a:solidFill>
              </a:rPr>
              <a:t>Circulation</a:t>
            </a:r>
            <a:r>
              <a:rPr lang="cs-CZ" altLang="cs-CZ" i="1" dirty="0" smtClean="0">
                <a:solidFill>
                  <a:schemeClr val="tx1"/>
                </a:solidFill>
              </a:rPr>
              <a:t> 2016, 133:2671-2686</a:t>
            </a:r>
          </a:p>
          <a:p>
            <a:pPr>
              <a:spcAft>
                <a:spcPct val="0"/>
              </a:spcAft>
            </a:pPr>
            <a:endParaRPr lang="cs-CZ" altLang="cs-CZ" dirty="0" smtClean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684213" y="1341438"/>
          <a:ext cx="7559676" cy="4984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9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7613">
                <a:tc gridSpan="4">
                  <a:txBody>
                    <a:bodyPr/>
                    <a:lstStyle/>
                    <a:p>
                      <a:r>
                        <a:rPr lang="cs-CZ" sz="1800" b="0" dirty="0" smtClean="0"/>
                        <a:t>Současnost </a:t>
                      </a:r>
                      <a:endParaRPr lang="cs-CZ" sz="1800" b="0" dirty="0"/>
                    </a:p>
                  </a:txBody>
                  <a:tcPr marL="91426" marR="91426" marT="45702" marB="45702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137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Stadium</a:t>
                      </a:r>
                      <a:r>
                        <a:rPr lang="cs-CZ" sz="1800" baseline="0" dirty="0" smtClean="0"/>
                        <a:t> B</a:t>
                      </a:r>
                      <a:endParaRPr lang="cs-CZ" sz="1800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Stadium C</a:t>
                      </a:r>
                    </a:p>
                    <a:p>
                      <a:endParaRPr lang="cs-CZ" sz="1800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Stadium D</a:t>
                      </a:r>
                      <a:endParaRPr lang="cs-CZ" sz="1800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Úmrtí na</a:t>
                      </a:r>
                      <a:r>
                        <a:rPr lang="cs-CZ" sz="1800" baseline="0" dirty="0" smtClean="0"/>
                        <a:t> srdeční selhání</a:t>
                      </a:r>
                      <a:endParaRPr lang="cs-CZ" sz="1800" dirty="0"/>
                    </a:p>
                  </a:txBody>
                  <a:tcPr marL="91426" marR="91426"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4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Neočekávané úmrtí</a:t>
                      </a:r>
                      <a:endParaRPr lang="cs-CZ" sz="1800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Náhlá smrt</a:t>
                      </a:r>
                      <a:endParaRPr lang="cs-CZ" sz="1800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Očekávané</a:t>
                      </a:r>
                      <a:r>
                        <a:rPr lang="cs-CZ" sz="1800" baseline="0" dirty="0" smtClean="0"/>
                        <a:t> úmrtí</a:t>
                      </a:r>
                      <a:endParaRPr lang="cs-CZ" sz="1800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6" marR="91426" marT="45702" marB="457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319">
                <a:tc gridSpan="4"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Budoucnost</a:t>
                      </a:r>
                      <a:endParaRPr lang="cs-CZ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45702" marB="45702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137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6" marR="91426" marT="45702" marB="4570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36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Stadium</a:t>
                      </a:r>
                      <a:r>
                        <a:rPr lang="cs-CZ" sz="1800" baseline="0" dirty="0" smtClean="0"/>
                        <a:t> B</a:t>
                      </a:r>
                      <a:endParaRPr lang="cs-CZ" sz="1800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 Stadium C</a:t>
                      </a:r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Stadium D</a:t>
                      </a:r>
                      <a:endParaRPr lang="cs-CZ" sz="1800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Úmrtí na</a:t>
                      </a:r>
                      <a:r>
                        <a:rPr lang="cs-CZ" sz="1800" baseline="0" dirty="0" smtClean="0"/>
                        <a:t> srdeční selhání a komorbidity</a:t>
                      </a:r>
                      <a:endParaRPr lang="cs-CZ" sz="1800" dirty="0"/>
                    </a:p>
                  </a:txBody>
                  <a:tcPr marL="91426" marR="91426" marT="45702" marB="4570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9137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Neočekávané úmrtí</a:t>
                      </a:r>
                      <a:endParaRPr lang="cs-CZ" sz="1800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Náhlá smrt</a:t>
                      </a:r>
                      <a:endParaRPr lang="cs-CZ" sz="1800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Očekávané</a:t>
                      </a:r>
                      <a:r>
                        <a:rPr lang="cs-CZ" sz="1800" baseline="0" dirty="0" smtClean="0"/>
                        <a:t> úmrtí</a:t>
                      </a:r>
                      <a:endParaRPr lang="cs-CZ" sz="1800" dirty="0" smtClean="0"/>
                    </a:p>
                    <a:p>
                      <a:endParaRPr lang="cs-CZ" sz="1800" dirty="0"/>
                    </a:p>
                  </a:txBody>
                  <a:tcPr marL="91426" marR="91426" marT="45702" marB="4570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Šipka doprava 8"/>
          <p:cNvSpPr/>
          <p:nvPr/>
        </p:nvSpPr>
        <p:spPr>
          <a:xfrm>
            <a:off x="1068388" y="2122488"/>
            <a:ext cx="977900" cy="4841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2908300" y="2112963"/>
            <a:ext cx="977900" cy="4841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4541838" y="2163763"/>
            <a:ext cx="1612900" cy="4841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969963" y="4938713"/>
            <a:ext cx="979487" cy="4841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2665413" y="4891088"/>
            <a:ext cx="979487" cy="4841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5075238" y="4957763"/>
            <a:ext cx="977900" cy="4841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10800000">
            <a:off x="1719263" y="4591050"/>
            <a:ext cx="977900" cy="48418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3806825" y="4891088"/>
            <a:ext cx="977900" cy="4841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10800000">
            <a:off x="2913063" y="4070350"/>
            <a:ext cx="977900" cy="48418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516063" y="3878263"/>
            <a:ext cx="1231900" cy="550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Zlepšení EF LK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687763" y="3524250"/>
            <a:ext cx="1231900" cy="54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dirty="0" err="1">
                <a:solidFill>
                  <a:schemeClr val="tx1"/>
                </a:solidFill>
              </a:rPr>
              <a:t>Kardiorenální</a:t>
            </a:r>
            <a:r>
              <a:rPr lang="cs-CZ" sz="1100" dirty="0">
                <a:solidFill>
                  <a:schemeClr val="tx1"/>
                </a:solidFill>
              </a:rPr>
              <a:t> syndrom, dysfunkce PK</a:t>
            </a:r>
          </a:p>
        </p:txBody>
      </p:sp>
      <p:cxnSp>
        <p:nvCxnSpPr>
          <p:cNvPr id="21" name="Přímá spojnice 20"/>
          <p:cNvCxnSpPr/>
          <p:nvPr/>
        </p:nvCxnSpPr>
        <p:spPr>
          <a:xfrm>
            <a:off x="4356100" y="4124325"/>
            <a:ext cx="0" cy="757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2235200" y="4483100"/>
            <a:ext cx="0" cy="1762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5260975" y="3492500"/>
            <a:ext cx="1585913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Opakované hospitalizace, domácí </a:t>
            </a:r>
            <a:r>
              <a:rPr lang="cs-CZ" sz="1200" dirty="0" err="1">
                <a:solidFill>
                  <a:schemeClr val="tx1"/>
                </a:solidFill>
              </a:rPr>
              <a:t>inotropní</a:t>
            </a:r>
            <a:r>
              <a:rPr lang="cs-CZ" sz="1200" dirty="0">
                <a:solidFill>
                  <a:schemeClr val="tx1"/>
                </a:solidFill>
              </a:rPr>
              <a:t> terapie, paliativní terapie</a:t>
            </a:r>
          </a:p>
        </p:txBody>
      </p:sp>
      <p:cxnSp>
        <p:nvCxnSpPr>
          <p:cNvPr id="28" name="Přímá spojnice 27"/>
          <p:cNvCxnSpPr/>
          <p:nvPr/>
        </p:nvCxnSpPr>
        <p:spPr>
          <a:xfrm>
            <a:off x="5832475" y="4483100"/>
            <a:ext cx="0" cy="398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5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smtClean="0"/>
              <a:t>ASS je ideálním místem </a:t>
            </a:r>
            <a:r>
              <a:rPr lang="cs-CZ" dirty="0"/>
              <a:t>pro realizaci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specializované </a:t>
            </a:r>
            <a:r>
              <a:rPr lang="cs-CZ" dirty="0"/>
              <a:t>péče o </a:t>
            </a:r>
            <a:r>
              <a:rPr lang="cs-CZ" dirty="0" smtClean="0"/>
              <a:t>ambulantní </a:t>
            </a:r>
            <a:r>
              <a:rPr lang="cs-CZ" dirty="0"/>
              <a:t>pacienty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 dg. SS. </a:t>
            </a:r>
          </a:p>
          <a:p>
            <a:r>
              <a:rPr lang="cs-CZ" dirty="0"/>
              <a:t> Do programu ASS by přednostně měli být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zařazeni </a:t>
            </a:r>
            <a:r>
              <a:rPr lang="cs-CZ" dirty="0"/>
              <a:t>pacienti s </a:t>
            </a:r>
            <a:r>
              <a:rPr lang="cs-CZ" i="1" dirty="0" smtClean="0"/>
              <a:t>de novo </a:t>
            </a:r>
            <a:r>
              <a:rPr lang="cs-CZ" dirty="0" smtClean="0"/>
              <a:t>SS a nemocní </a:t>
            </a:r>
          </a:p>
          <a:p>
            <a:pPr marL="0" indent="0">
              <a:buNone/>
            </a:pPr>
            <a:r>
              <a:rPr lang="cs-CZ" dirty="0" smtClean="0"/>
              <a:t>po akutní dekompenzaci SS.</a:t>
            </a:r>
          </a:p>
          <a:p>
            <a:r>
              <a:rPr lang="cs-CZ" dirty="0" smtClean="0"/>
              <a:t>Nutnou součástí organizace péče je </a:t>
            </a:r>
          </a:p>
          <a:p>
            <a:pPr marL="0" indent="0">
              <a:buNone/>
            </a:pPr>
            <a:r>
              <a:rPr lang="cs-CZ" dirty="0" smtClean="0"/>
              <a:t>spolupráce ASS s </a:t>
            </a:r>
            <a:r>
              <a:rPr lang="cs-CZ" smtClean="0"/>
              <a:t>kardiologickými ambulancemi.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30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31763"/>
            <a:ext cx="8807450" cy="660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9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Nadpis 1"/>
          <p:cNvSpPr>
            <a:spLocks noGrp="1"/>
          </p:cNvSpPr>
          <p:nvPr>
            <p:ph type="title"/>
          </p:nvPr>
        </p:nvSpPr>
        <p:spPr>
          <a:xfrm>
            <a:off x="539750" y="2133600"/>
            <a:ext cx="8229600" cy="1143000"/>
          </a:xfrm>
        </p:spPr>
        <p:txBody>
          <a:bodyPr/>
          <a:lstStyle/>
          <a:p>
            <a:r>
              <a:rPr lang="cs-CZ" smtClean="0"/>
              <a:t>Děkuji za pozornost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37" y="4149080"/>
            <a:ext cx="2619375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Epidemiologie srdečního selhání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000" u="sng" spc="-2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Prevalence</a:t>
            </a:r>
            <a:r>
              <a:rPr lang="cs-CZ" sz="2000" spc="-2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1–2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  <a:r>
              <a:rPr lang="en-US" sz="2000" spc="-2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spc="-2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dospělé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popula</a:t>
            </a:r>
            <a:r>
              <a:rPr lang="cs-CZ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 rozvinutých zemích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 </a:t>
            </a: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≥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10% 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 osob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&gt;70 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věku</a:t>
            </a:r>
            <a:endParaRPr lang="cs-CZ" sz="2000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cs-CZ" alt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cs-CZ" altLang="en-US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ncidence</a:t>
            </a:r>
            <a:r>
              <a:rPr lang="cs-CZ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odhad </a:t>
            </a:r>
            <a:r>
              <a:rPr lang="cs-CZ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0,4 % populace ročně  </a:t>
            </a:r>
            <a:endParaRPr lang="cs-CZ" alt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cs-CZ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Mortalita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ient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ů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50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%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 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let po stanovení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diagn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ózy</a:t>
            </a:r>
            <a:r>
              <a:rPr lang="cs-CZ" sz="20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Přežívání 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 dg. 50%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 5 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let a 10%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 10 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let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>
              <a:defRPr/>
            </a:pP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Trend prevalence – zvýšení o 50 % do 2030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cs-CZ" sz="20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003800" y="5445125"/>
            <a:ext cx="3600450" cy="6477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228600" indent="-228600">
              <a:buFontTx/>
              <a:buAutoNum type="arabicPeriod"/>
              <a:defRPr/>
            </a:pPr>
            <a:r>
              <a:rPr lang="cs-CZ" sz="1100" i="1" dirty="0" err="1" smtClean="0">
                <a:solidFill>
                  <a:schemeClr val="tx1"/>
                </a:solidFill>
              </a:rPr>
              <a:t>Ponikowski</a:t>
            </a:r>
            <a:r>
              <a:rPr lang="cs-CZ" sz="1100" i="1" dirty="0" smtClean="0">
                <a:solidFill>
                  <a:schemeClr val="tx1"/>
                </a:solidFill>
              </a:rPr>
              <a:t> et al. ESC </a:t>
            </a:r>
            <a:r>
              <a:rPr lang="cs-CZ" sz="1100" i="1" dirty="0" err="1" smtClean="0">
                <a:solidFill>
                  <a:schemeClr val="tx1"/>
                </a:solidFill>
              </a:rPr>
              <a:t>Heart</a:t>
            </a:r>
            <a:r>
              <a:rPr lang="cs-CZ" sz="1100" i="1" dirty="0" smtClean="0">
                <a:solidFill>
                  <a:schemeClr val="tx1"/>
                </a:solidFill>
              </a:rPr>
              <a:t> </a:t>
            </a:r>
            <a:r>
              <a:rPr lang="cs-CZ" sz="1100" i="1" dirty="0" err="1" smtClean="0">
                <a:solidFill>
                  <a:schemeClr val="tx1"/>
                </a:solidFill>
              </a:rPr>
              <a:t>Fail</a:t>
            </a:r>
            <a:r>
              <a:rPr lang="cs-CZ" sz="1100" i="1" dirty="0" smtClean="0">
                <a:solidFill>
                  <a:schemeClr val="tx1"/>
                </a:solidFill>
              </a:rPr>
              <a:t> 2014;1:4-25; </a:t>
            </a:r>
          </a:p>
          <a:p>
            <a:pPr>
              <a:defRPr/>
            </a:pPr>
            <a:r>
              <a:rPr lang="cs-CZ" sz="1100" i="1" dirty="0" smtClean="0">
                <a:solidFill>
                  <a:schemeClr val="tx1"/>
                </a:solidFill>
              </a:rPr>
              <a:t>2. </a:t>
            </a:r>
            <a:r>
              <a:rPr lang="cs-CZ" sz="1100" i="1" dirty="0" err="1" smtClean="0">
                <a:solidFill>
                  <a:schemeClr val="tx1"/>
                </a:solidFill>
              </a:rPr>
              <a:t>Ponikowski</a:t>
            </a:r>
            <a:r>
              <a:rPr lang="cs-CZ" sz="1100" i="1" dirty="0" smtClean="0">
                <a:solidFill>
                  <a:schemeClr val="tx1"/>
                </a:solidFill>
              </a:rPr>
              <a:t> et al. Eur </a:t>
            </a:r>
            <a:r>
              <a:rPr lang="cs-CZ" sz="1100" i="1" dirty="0" err="1" smtClean="0">
                <a:solidFill>
                  <a:schemeClr val="tx1"/>
                </a:solidFill>
              </a:rPr>
              <a:t>Heart</a:t>
            </a:r>
            <a:r>
              <a:rPr lang="cs-CZ" sz="1100" i="1" dirty="0" smtClean="0">
                <a:solidFill>
                  <a:schemeClr val="tx1"/>
                </a:solidFill>
              </a:rPr>
              <a:t> J 2016;37:2129–2200; </a:t>
            </a:r>
          </a:p>
          <a:p>
            <a:pPr>
              <a:defRPr/>
            </a:pPr>
            <a:r>
              <a:rPr lang="cs-CZ" sz="1100" i="1" dirty="0" smtClean="0">
                <a:solidFill>
                  <a:schemeClr val="tx1"/>
                </a:solidFill>
              </a:rPr>
              <a:t>3. Benjamin et al. </a:t>
            </a:r>
            <a:r>
              <a:rPr lang="cs-CZ" sz="1100" i="1" dirty="0" err="1" smtClean="0">
                <a:solidFill>
                  <a:schemeClr val="tx1"/>
                </a:solidFill>
              </a:rPr>
              <a:t>Circulation</a:t>
            </a:r>
            <a:r>
              <a:rPr lang="cs-CZ" sz="1100" i="1" dirty="0" smtClean="0">
                <a:solidFill>
                  <a:schemeClr val="tx1"/>
                </a:solidFill>
              </a:rPr>
              <a:t> 2017;135(10):e146-e603; </a:t>
            </a:r>
          </a:p>
          <a:p>
            <a:pPr>
              <a:defRPr/>
            </a:pPr>
            <a:r>
              <a:rPr lang="cs-CZ" sz="1100" i="1" dirty="0" smtClean="0">
                <a:solidFill>
                  <a:schemeClr val="tx1"/>
                </a:solidFill>
              </a:rPr>
              <a:t>4. Roger et al. JAMA 2004;292:344–50</a:t>
            </a:r>
            <a:endParaRPr lang="cs-CZ" sz="11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mtClean="0"/>
              <a:t>Faktory přispívající </a:t>
            </a:r>
            <a:br>
              <a:rPr lang="cs-CZ" altLang="cs-CZ" smtClean="0"/>
            </a:br>
            <a:r>
              <a:rPr lang="cs-CZ" altLang="cs-CZ" smtClean="0"/>
              <a:t>k epidemickému výskytu srdečního selhání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6804025" y="6165850"/>
            <a:ext cx="194468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200" i="1" dirty="0" err="1">
                <a:latin typeface="+mj-lt"/>
              </a:rPr>
              <a:t>Veronique</a:t>
            </a:r>
            <a:r>
              <a:rPr lang="cs-CZ" sz="1200" i="1" dirty="0">
                <a:latin typeface="+mj-lt"/>
              </a:rPr>
              <a:t> L. Roger</a:t>
            </a:r>
          </a:p>
          <a:p>
            <a:pPr>
              <a:defRPr/>
            </a:pPr>
            <a:r>
              <a:rPr lang="cs-CZ" sz="1200" i="1" dirty="0" err="1">
                <a:latin typeface="+mj-lt"/>
              </a:rPr>
              <a:t>Circ</a:t>
            </a:r>
            <a:r>
              <a:rPr lang="cs-CZ" sz="1200" i="1" dirty="0">
                <a:latin typeface="+mj-lt"/>
              </a:rPr>
              <a:t> Res 2013</a:t>
            </a:r>
          </a:p>
        </p:txBody>
      </p:sp>
      <p:sp>
        <p:nvSpPr>
          <p:cNvPr id="6" name="Ovál 5"/>
          <p:cNvSpPr/>
          <p:nvPr/>
        </p:nvSpPr>
        <p:spPr>
          <a:xfrm>
            <a:off x="827088" y="2203450"/>
            <a:ext cx="280828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Primární prevence</a:t>
            </a:r>
          </a:p>
        </p:txBody>
      </p:sp>
      <p:sp>
        <p:nvSpPr>
          <p:cNvPr id="7" name="Ovál 6"/>
          <p:cNvSpPr/>
          <p:nvPr/>
        </p:nvSpPr>
        <p:spPr>
          <a:xfrm>
            <a:off x="6084888" y="2228850"/>
            <a:ext cx="251936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Sekundární prevence</a:t>
            </a:r>
          </a:p>
        </p:txBody>
      </p:sp>
      <p:sp>
        <p:nvSpPr>
          <p:cNvPr id="8" name="Ovál 7"/>
          <p:cNvSpPr/>
          <p:nvPr/>
        </p:nvSpPr>
        <p:spPr>
          <a:xfrm>
            <a:off x="1258888" y="3932238"/>
            <a:ext cx="24987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Incidence </a:t>
            </a:r>
          </a:p>
        </p:txBody>
      </p:sp>
      <p:sp>
        <p:nvSpPr>
          <p:cNvPr id="9" name="Ovál 8"/>
          <p:cNvSpPr/>
          <p:nvPr/>
        </p:nvSpPr>
        <p:spPr>
          <a:xfrm>
            <a:off x="5795963" y="3917950"/>
            <a:ext cx="271938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Přežívání 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339975" y="5661025"/>
            <a:ext cx="36004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Hospitalizace 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2484438" y="3284538"/>
            <a:ext cx="431800" cy="633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132138" y="5013325"/>
            <a:ext cx="287337" cy="50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6659563" y="3284538"/>
            <a:ext cx="288925" cy="633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5795963" y="4846638"/>
            <a:ext cx="576262" cy="527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8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11"/>
          <p:cNvGraphicFramePr>
            <a:graphicFrameLocks noChangeAspect="1"/>
          </p:cNvGraphicFramePr>
          <p:nvPr/>
        </p:nvGraphicFramePr>
        <p:xfrm>
          <a:off x="682625" y="1612900"/>
          <a:ext cx="4319588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1" name="Graph" r:id="rId3" imgW="4319905" imgH="3959860" progId="">
                  <p:embed/>
                </p:oleObj>
              </mc:Choice>
              <mc:Fallback>
                <p:oleObj name="Graph" r:id="rId3" imgW="4319905" imgH="3959860" progId="">
                  <p:embed/>
                  <p:pic>
                    <p:nvPicPr>
                      <p:cNvPr id="2867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1612900"/>
                        <a:ext cx="4319588" cy="395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88769" y="181908"/>
            <a:ext cx="77057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 dirty="0">
                <a:solidFill>
                  <a:srgbClr val="000000"/>
                </a:solidFill>
                <a:cs typeface="Arial" charset="0"/>
              </a:rPr>
              <a:t>Přežívání pacientů s akutní dekompenzací </a:t>
            </a:r>
            <a:r>
              <a:rPr lang="cs-CZ" altLang="cs-CZ" sz="1600" dirty="0" smtClean="0">
                <a:solidFill>
                  <a:srgbClr val="000000"/>
                </a:solidFill>
                <a:cs typeface="Arial" charset="0"/>
              </a:rPr>
              <a:t>SS </a:t>
            </a:r>
          </a:p>
          <a:p>
            <a:pPr algn="ctr">
              <a:spcBef>
                <a:spcPct val="50000"/>
              </a:spcBef>
            </a:pPr>
            <a:r>
              <a:rPr lang="cs-CZ" altLang="cs-CZ" sz="1600" dirty="0" smtClean="0">
                <a:solidFill>
                  <a:srgbClr val="000000"/>
                </a:solidFill>
                <a:cs typeface="Arial" charset="0"/>
              </a:rPr>
              <a:t>po </a:t>
            </a:r>
            <a:r>
              <a:rPr lang="cs-CZ" altLang="cs-CZ" sz="1600" dirty="0">
                <a:solidFill>
                  <a:srgbClr val="000000"/>
                </a:solidFill>
                <a:cs typeface="Arial" charset="0"/>
              </a:rPr>
              <a:t>propuštění z nemocnice – KARDIOCENTRA -  </a:t>
            </a:r>
            <a:endParaRPr lang="cs-CZ" altLang="cs-CZ" sz="16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cs-CZ" sz="1600" dirty="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cs-CZ" altLang="cs-CZ" sz="1600" dirty="0">
                <a:solidFill>
                  <a:srgbClr val="000000"/>
                </a:solidFill>
                <a:cs typeface="Arial" charset="0"/>
              </a:rPr>
              <a:t>vyloučeni akutní koronární syndromy a plicní embolie), zdroj registr AHEAD</a:t>
            </a: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2451100" y="5549900"/>
            <a:ext cx="2290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Doba </a:t>
            </a:r>
            <a:r>
              <a:rPr lang="en-US" altLang="cs-CZ" sz="1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(</a:t>
            </a:r>
            <a:r>
              <a:rPr lang="cs-CZ" altLang="cs-CZ" sz="1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měsíce</a:t>
            </a:r>
            <a:r>
              <a:rPr lang="en-US" altLang="cs-CZ" sz="1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)</a:t>
            </a:r>
            <a:endParaRPr lang="en-US" altLang="cs-CZ" sz="1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 rot="-5400000">
            <a:off x="-615950" y="2725738"/>
            <a:ext cx="2290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Podíl přeživších pacientů</a:t>
            </a:r>
            <a:endParaRPr lang="en-US" altLang="cs-CZ" sz="1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1876425" y="1968500"/>
            <a:ext cx="504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N=1 159</a:t>
            </a:r>
          </a:p>
        </p:txBody>
      </p:sp>
      <p:graphicFrame>
        <p:nvGraphicFramePr>
          <p:cNvPr id="4113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426850"/>
              </p:ext>
            </p:extLst>
          </p:nvPr>
        </p:nvGraphicFramePr>
        <p:xfrm>
          <a:off x="5251450" y="2976563"/>
          <a:ext cx="3489325" cy="822450"/>
        </p:xfrm>
        <a:graphic>
          <a:graphicData uri="http://schemas.openxmlformats.org/drawingml/2006/table">
            <a:tbl>
              <a:tblPr/>
              <a:tblGrid>
                <a:gridCol w="122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1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35" marB="4563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Přežívání (95% CI)</a:t>
                      </a:r>
                    </a:p>
                  </a:txBody>
                  <a:tcPr marT="45635" marB="45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rok</a:t>
                      </a:r>
                    </a:p>
                  </a:txBody>
                  <a:tcPr marL="36000" marR="36000" marT="35933" marB="3593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75.6 (73.0; 78.3)</a:t>
                      </a:r>
                    </a:p>
                  </a:txBody>
                  <a:tcPr marT="45635" marB="45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roky</a:t>
                      </a:r>
                    </a:p>
                  </a:txBody>
                  <a:tcPr marL="36000" marR="36000" marT="35933" marB="3593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66.8 (63.7; 69.9)</a:t>
                      </a:r>
                    </a:p>
                  </a:txBody>
                  <a:tcPr marT="45635" marB="45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6804025" y="6165850"/>
            <a:ext cx="194468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100" i="1" dirty="0" smtClean="0">
                <a:latin typeface="+mj-lt"/>
              </a:rPr>
              <a:t>Špinar J, et al, </a:t>
            </a:r>
            <a:r>
              <a:rPr lang="cs-CZ" sz="1100" i="1" dirty="0" err="1" smtClean="0">
                <a:latin typeface="+mj-lt"/>
              </a:rPr>
              <a:t>Crit</a:t>
            </a:r>
            <a:r>
              <a:rPr lang="cs-CZ" sz="1100" i="1" dirty="0" smtClean="0">
                <a:latin typeface="+mj-lt"/>
              </a:rPr>
              <a:t> Care 2012</a:t>
            </a:r>
            <a:endParaRPr lang="cs-CZ" sz="11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55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Prognóza srdečního selhání</a:t>
            </a:r>
            <a:br>
              <a:rPr lang="cs-CZ" dirty="0" smtClean="0"/>
            </a:br>
            <a:r>
              <a:rPr lang="cs-CZ" dirty="0" smtClean="0"/>
              <a:t>ESC-HF pilot study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Riziko úmrtí hospitalizovaných 17 % /rok</a:t>
            </a:r>
          </a:p>
          <a:p>
            <a:pPr>
              <a:defRPr/>
            </a:pPr>
            <a:r>
              <a:rPr lang="cs-CZ" dirty="0" smtClean="0"/>
              <a:t>Stabilních ambulantních 7 % /rok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dirty="0" smtClean="0"/>
              <a:t>Riziko další hospitalizace 44 % /rok</a:t>
            </a:r>
          </a:p>
          <a:p>
            <a:pPr>
              <a:defRPr/>
            </a:pPr>
            <a:r>
              <a:rPr lang="cs-CZ" dirty="0" smtClean="0"/>
              <a:t>U ambulantních 32 % /rok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dirty="0" smtClean="0"/>
              <a:t>U </a:t>
            </a:r>
            <a:r>
              <a:rPr lang="cs-CZ" dirty="0" err="1" smtClean="0"/>
              <a:t>HFpEF</a:t>
            </a:r>
            <a:r>
              <a:rPr lang="cs-CZ" dirty="0" smtClean="0"/>
              <a:t> lepší prognóza, ale vyšší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dirty="0" smtClean="0"/>
              <a:t>incidence hospitalizací z </a:t>
            </a:r>
            <a:r>
              <a:rPr lang="cs-CZ" dirty="0" err="1" smtClean="0"/>
              <a:t>neKV</a:t>
            </a:r>
            <a:r>
              <a:rPr lang="cs-CZ" dirty="0" smtClean="0"/>
              <a:t> příčin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300192" y="6165850"/>
            <a:ext cx="194468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100" i="1" dirty="0" err="1" smtClean="0">
                <a:latin typeface="+mj-lt"/>
              </a:rPr>
              <a:t>Maggioni</a:t>
            </a:r>
            <a:r>
              <a:rPr lang="cs-CZ" sz="1100" i="1" dirty="0" smtClean="0">
                <a:latin typeface="+mj-lt"/>
              </a:rPr>
              <a:t>  et al, EHJ 2013</a:t>
            </a:r>
            <a:endParaRPr lang="cs-CZ" sz="11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55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960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Prognostická stratifikace pacienta </a:t>
            </a:r>
            <a:br>
              <a:rPr lang="cs-CZ" dirty="0" smtClean="0"/>
            </a:br>
            <a:r>
              <a:rPr lang="cs-CZ" dirty="0" smtClean="0"/>
              <a:t>se srdečním selháním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10000" y="5715000"/>
            <a:ext cx="3416300" cy="83661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1. Ahmed et al. Am Heart J 2006;151:444–50; 2. Gheorghiade et al. Am J Cardiol 2005;96:11G–17G; 3. Gheorghiade, Pang. J Am Coll Cardiol 2009;53:557–73; 4. Holland et al. J Card Fail 2010;16:150–6; 5. Muntwyler et al. Eur Heart J 2002;23:1861–6; 6. McCullough et al. J Am Coll Cardiol 2002;39:60–9; 7. McMurray JJ. et al. Eur Heart J. 2012;33(14):</a:t>
            </a:r>
            <a:r>
              <a:rPr lang="cs-CZ" dirty="0" smtClean="0">
                <a:solidFill>
                  <a:schemeClr val="tx1"/>
                </a:solidFill>
              </a:rPr>
              <a:t>1787–1847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0" name="Content Placeholder 1"/>
          <p:cNvSpPr txBox="1">
            <a:spLocks/>
          </p:cNvSpPr>
          <p:nvPr/>
        </p:nvSpPr>
        <p:spPr bwMode="gray">
          <a:xfrm>
            <a:off x="685800" y="1633538"/>
            <a:ext cx="7772400" cy="65246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sq" cmpd="sng" algn="ctr">
            <a:noFill/>
            <a:prstDash val="solid"/>
            <a:miter lim="800000"/>
            <a:headEnd/>
            <a:tailEnd/>
          </a:ln>
          <a:effectLst>
            <a:outerShdw blurRad="38100" dist="38100" dir="5400000" algn="ctr" rotWithShape="0">
              <a:sysClr val="windowText" lastClr="000000">
                <a:alpha val="16000"/>
              </a:sysClr>
            </a:outerShdw>
          </a:effectLst>
        </p:spPr>
        <p:txBody>
          <a:bodyPr tIns="91440" bIns="91440">
            <a:spAutoFit/>
          </a:bodyPr>
          <a:lstStyle>
            <a:lvl1pPr marL="233363" indent="-233363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lang="en-US" sz="20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6587" indent="-34290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17B69"/>
              </a:buClr>
              <a:buFont typeface="Arial" charset="0"/>
              <a:buChar char="•"/>
              <a:defRPr lang="en-US" sz="1800" kern="1200" spc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imes New Roman"/>
                <a:cs typeface="+mn-cs"/>
              </a:defRPr>
            </a:lvl2pPr>
            <a:lvl3pPr marL="1079500" indent="-34290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Font typeface="Arial" charset="0"/>
              <a:buChar char="-"/>
              <a:defRPr lang="en-US" sz="1600" kern="1200" spc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2475" indent="-173038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lang="en-US" sz="1800" kern="1200" spc="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17575" indent="-163513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lang="en-GB" sz="1800" kern="1200" spc="0" baseline="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47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319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91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63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460A9"/>
              </a:buClr>
              <a:defRPr/>
            </a:pPr>
            <a:r>
              <a:rPr lang="cs-CZ" sz="1600" dirty="0"/>
              <a:t>Progrese onemocnění je charakterizována nárůstem počtu epizod dekompenzace, zvyšuje se riziko hospitalizací a riziko úmrtí</a:t>
            </a:r>
            <a:r>
              <a:rPr sz="1600" baseline="30000" dirty="0"/>
              <a:t>1–7</a:t>
            </a:r>
          </a:p>
        </p:txBody>
      </p:sp>
      <p:grpSp>
        <p:nvGrpSpPr>
          <p:cNvPr id="16389" name="Group 1"/>
          <p:cNvGrpSpPr>
            <a:grpSpLocks/>
          </p:cNvGrpSpPr>
          <p:nvPr/>
        </p:nvGrpSpPr>
        <p:grpSpPr bwMode="auto">
          <a:xfrm>
            <a:off x="669925" y="2487613"/>
            <a:ext cx="7788275" cy="3376612"/>
            <a:chOff x="90579" y="2352816"/>
            <a:chExt cx="8554349" cy="3872287"/>
          </a:xfrm>
        </p:grpSpPr>
        <p:sp>
          <p:nvSpPr>
            <p:cNvPr id="16391" name="TextBox 36"/>
            <p:cNvSpPr txBox="1">
              <a:spLocks noChangeArrowheads="1"/>
            </p:cNvSpPr>
            <p:nvPr/>
          </p:nvSpPr>
          <p:spPr bwMode="auto">
            <a:xfrm rot="-5400000">
              <a:off x="-823849" y="3711744"/>
              <a:ext cx="2166937" cy="338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8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>
                  <a:cs typeface="Arial" panose="020B0604020202020204" pitchFamily="34" charset="0"/>
                </a:rPr>
                <a:t>K</a:t>
              </a:r>
              <a:r>
                <a:rPr lang="en-US" altLang="cs-CZ" sz="1400">
                  <a:cs typeface="Arial" panose="020B0604020202020204" pitchFamily="34" charset="0"/>
                </a:rPr>
                <a:t>linic</a:t>
              </a:r>
              <a:r>
                <a:rPr lang="cs-CZ" altLang="cs-CZ" sz="1400">
                  <a:cs typeface="Arial" panose="020B0604020202020204" pitchFamily="34" charset="0"/>
                </a:rPr>
                <a:t>ký </a:t>
              </a:r>
              <a:r>
                <a:rPr lang="en-US" altLang="cs-CZ" sz="1400">
                  <a:cs typeface="Arial" panose="020B0604020202020204" pitchFamily="34" charset="0"/>
                </a:rPr>
                <a:t>sta</a:t>
              </a:r>
              <a:r>
                <a:rPr lang="cs-CZ" altLang="cs-CZ" sz="1400">
                  <a:cs typeface="Arial" panose="020B0604020202020204" pitchFamily="34" charset="0"/>
                </a:rPr>
                <a:t>v</a:t>
              </a:r>
              <a:endParaRPr lang="en-US" altLang="cs-CZ" sz="1400">
                <a:cs typeface="Arial" panose="020B0604020202020204" pitchFamily="34" charset="0"/>
              </a:endParaRPr>
            </a:p>
          </p:txBody>
        </p:sp>
        <p:sp>
          <p:nvSpPr>
            <p:cNvPr id="16392" name="TextBox 45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858348" y="5504954"/>
              <a:ext cx="2303462" cy="352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8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>
                  <a:cs typeface="Arial" panose="020B0604020202020204" pitchFamily="34" charset="0"/>
                </a:rPr>
                <a:t>Progres</a:t>
              </a:r>
              <a:r>
                <a:rPr lang="cs-CZ" altLang="cs-CZ" sz="1400">
                  <a:cs typeface="Arial" panose="020B0604020202020204" pitchFamily="34" charset="0"/>
                </a:rPr>
                <a:t>e onemocnění</a:t>
              </a:r>
              <a:endParaRPr lang="en-US" altLang="cs-CZ" sz="1400">
                <a:cs typeface="Arial" panose="020B0604020202020204" pitchFamily="34" charset="0"/>
              </a:endParaRPr>
            </a:p>
          </p:txBody>
        </p:sp>
        <p:cxnSp>
          <p:nvCxnSpPr>
            <p:cNvPr id="16393" name="Straight Arrow Connector 37"/>
            <p:cNvCxnSpPr>
              <a:cxnSpLocks noChangeShapeType="1"/>
            </p:cNvCxnSpPr>
            <p:nvPr/>
          </p:nvCxnSpPr>
          <p:spPr bwMode="auto">
            <a:xfrm flipV="1">
              <a:off x="946789" y="2705447"/>
              <a:ext cx="1587" cy="92075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4" name="Straight Arrow Connector 41"/>
            <p:cNvCxnSpPr>
              <a:cxnSpLocks noChangeShapeType="1"/>
            </p:cNvCxnSpPr>
            <p:nvPr>
              <p:custDataLst>
                <p:tags r:id="rId2"/>
              </p:custDataLst>
            </p:nvPr>
          </p:nvCxnSpPr>
          <p:spPr bwMode="auto">
            <a:xfrm>
              <a:off x="5995123" y="5656561"/>
              <a:ext cx="788987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95" name="TextBox 66"/>
            <p:cNvSpPr txBox="1">
              <a:spLocks noChangeArrowheads="1"/>
            </p:cNvSpPr>
            <p:nvPr/>
          </p:nvSpPr>
          <p:spPr bwMode="auto">
            <a:xfrm>
              <a:off x="190922" y="2405203"/>
              <a:ext cx="1511734" cy="3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8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>
                  <a:cs typeface="Arial" panose="020B0604020202020204" pitchFamily="34" charset="0"/>
                </a:rPr>
                <a:t>K</a:t>
              </a:r>
              <a:r>
                <a:rPr lang="en-US" altLang="cs-CZ" sz="1200">
                  <a:cs typeface="Arial" panose="020B0604020202020204" pitchFamily="34" charset="0"/>
                </a:rPr>
                <a:t>ompen</a:t>
              </a:r>
              <a:r>
                <a:rPr lang="cs-CZ" altLang="cs-CZ" sz="1200">
                  <a:cs typeface="Arial" panose="020B0604020202020204" pitchFamily="34" charset="0"/>
                </a:rPr>
                <a:t>zovaný</a:t>
              </a:r>
              <a:endParaRPr lang="en-US" altLang="cs-CZ" sz="1200">
                <a:cs typeface="Arial" panose="020B0604020202020204" pitchFamily="34" charset="0"/>
              </a:endParaRPr>
            </a:p>
          </p:txBody>
        </p:sp>
        <p:sp>
          <p:nvSpPr>
            <p:cNvPr id="16396" name="TextBox 6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92003" y="5163892"/>
              <a:ext cx="1689277" cy="3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8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>
                  <a:cs typeface="Arial" panose="020B0604020202020204" pitchFamily="34" charset="0"/>
                </a:rPr>
                <a:t>D</a:t>
              </a:r>
              <a:r>
                <a:rPr lang="en-US" altLang="cs-CZ" sz="1200">
                  <a:cs typeface="Arial" panose="020B0604020202020204" pitchFamily="34" charset="0"/>
                </a:rPr>
                <a:t>e</a:t>
              </a:r>
              <a:r>
                <a:rPr lang="cs-CZ" altLang="cs-CZ" sz="1200">
                  <a:cs typeface="Arial" panose="020B0604020202020204" pitchFamily="34" charset="0"/>
                </a:rPr>
                <a:t>k</a:t>
              </a:r>
              <a:r>
                <a:rPr lang="en-US" altLang="cs-CZ" sz="1200">
                  <a:cs typeface="Arial" panose="020B0604020202020204" pitchFamily="34" charset="0"/>
                </a:rPr>
                <a:t>ompen</a:t>
              </a:r>
              <a:r>
                <a:rPr lang="cs-CZ" altLang="cs-CZ" sz="1200">
                  <a:cs typeface="Arial" panose="020B0604020202020204" pitchFamily="34" charset="0"/>
                </a:rPr>
                <a:t>zovaný</a:t>
              </a:r>
              <a:endParaRPr lang="en-US" altLang="cs-CZ" sz="1200">
                <a:cs typeface="Arial" panose="020B0604020202020204" pitchFamily="34" charset="0"/>
              </a:endParaRPr>
            </a:p>
          </p:txBody>
        </p:sp>
        <p:cxnSp>
          <p:nvCxnSpPr>
            <p:cNvPr id="16397" name="Straight Arrow Connector 71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949151" y="4221842"/>
              <a:ext cx="1587" cy="985838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98" name="TextBox 84"/>
            <p:cNvSpPr txBox="1">
              <a:spLocks noChangeArrowheads="1"/>
            </p:cNvSpPr>
            <p:nvPr/>
          </p:nvSpPr>
          <p:spPr bwMode="auto">
            <a:xfrm>
              <a:off x="7385773" y="5503368"/>
              <a:ext cx="1249362" cy="352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8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>
                  <a:cs typeface="Arial" panose="020B0604020202020204" pitchFamily="34" charset="0"/>
                </a:rPr>
                <a:t>Smrt</a:t>
              </a:r>
              <a:endParaRPr lang="en-US" altLang="cs-CZ" sz="1400">
                <a:cs typeface="Arial" panose="020B0604020202020204" pitchFamily="34" charset="0"/>
              </a:endParaRPr>
            </a:p>
          </p:txBody>
        </p:sp>
        <p:cxnSp>
          <p:nvCxnSpPr>
            <p:cNvPr id="16399" name="Straight Arrow Connector 86"/>
            <p:cNvCxnSpPr>
              <a:cxnSpLocks noChangeShapeType="1"/>
            </p:cNvCxnSpPr>
            <p:nvPr/>
          </p:nvCxnSpPr>
          <p:spPr bwMode="auto">
            <a:xfrm flipV="1">
              <a:off x="8635135" y="5561312"/>
              <a:ext cx="9793" cy="19208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0" name="Straight Connector 33"/>
            <p:cNvCxnSpPr>
              <a:cxnSpLocks noChangeShapeType="1"/>
            </p:cNvCxnSpPr>
            <p:nvPr>
              <p:custDataLst>
                <p:tags r:id="rId5"/>
              </p:custDataLst>
            </p:nvPr>
          </p:nvCxnSpPr>
          <p:spPr bwMode="auto">
            <a:xfrm>
              <a:off x="1694585" y="5488128"/>
              <a:ext cx="694372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1" name="Line 45"/>
            <p:cNvSpPr>
              <a:spLocks noChangeShapeType="1"/>
            </p:cNvSpPr>
            <p:nvPr/>
          </p:nvSpPr>
          <p:spPr bwMode="auto">
            <a:xfrm flipV="1">
              <a:off x="1683473" y="2382978"/>
              <a:ext cx="0" cy="3117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cxnSp>
          <p:nvCxnSpPr>
            <p:cNvPr id="16402" name="Straight Connector 44"/>
            <p:cNvCxnSpPr>
              <a:cxnSpLocks noChangeShapeType="1"/>
            </p:cNvCxnSpPr>
            <p:nvPr/>
          </p:nvCxnSpPr>
          <p:spPr bwMode="auto">
            <a:xfrm flipH="1">
              <a:off x="1675535" y="2352816"/>
              <a:ext cx="6962775" cy="0"/>
            </a:xfrm>
            <a:prstGeom prst="line">
              <a:avLst/>
            </a:prstGeom>
            <a:noFill/>
            <a:ln w="5715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403" name="Group 72"/>
            <p:cNvGrpSpPr>
              <a:grpSpLocks/>
            </p:cNvGrpSpPr>
            <p:nvPr/>
          </p:nvGrpSpPr>
          <p:grpSpPr bwMode="auto">
            <a:xfrm>
              <a:off x="1699348" y="2538553"/>
              <a:ext cx="6932612" cy="2959100"/>
              <a:chOff x="951" y="1889"/>
              <a:chExt cx="4367" cy="1864"/>
            </a:xfrm>
          </p:grpSpPr>
          <p:sp>
            <p:nvSpPr>
              <p:cNvPr id="16408" name="Freeform 81"/>
              <p:cNvSpPr>
                <a:spLocks/>
              </p:cNvSpPr>
              <p:nvPr/>
            </p:nvSpPr>
            <p:spPr bwMode="auto">
              <a:xfrm>
                <a:off x="951" y="1889"/>
                <a:ext cx="4367" cy="1864"/>
              </a:xfrm>
              <a:custGeom>
                <a:avLst/>
                <a:gdLst>
                  <a:gd name="T0" fmla="*/ 0 w 7538114"/>
                  <a:gd name="T1" fmla="*/ 0 h 3218597"/>
                  <a:gd name="T2" fmla="*/ 0 w 7538114"/>
                  <a:gd name="T3" fmla="*/ 0 h 3218597"/>
                  <a:gd name="T4" fmla="*/ 0 w 7538114"/>
                  <a:gd name="T5" fmla="*/ 0 h 3218597"/>
                  <a:gd name="T6" fmla="*/ 0 w 7538114"/>
                  <a:gd name="T7" fmla="*/ 0 h 3218597"/>
                  <a:gd name="T8" fmla="*/ 0 w 7538114"/>
                  <a:gd name="T9" fmla="*/ 0 h 3218597"/>
                  <a:gd name="T10" fmla="*/ 0 w 7538114"/>
                  <a:gd name="T11" fmla="*/ 0 h 3218597"/>
                  <a:gd name="T12" fmla="*/ 0 w 7538114"/>
                  <a:gd name="T13" fmla="*/ 0 h 3218597"/>
                  <a:gd name="T14" fmla="*/ 0 w 7538114"/>
                  <a:gd name="T15" fmla="*/ 0 h 3218597"/>
                  <a:gd name="T16" fmla="*/ 0 w 7538114"/>
                  <a:gd name="T17" fmla="*/ 0 h 3218597"/>
                  <a:gd name="T18" fmla="*/ 0 w 7538114"/>
                  <a:gd name="T19" fmla="*/ 0 h 3218597"/>
                  <a:gd name="T20" fmla="*/ 0 w 7538114"/>
                  <a:gd name="T21" fmla="*/ 0 h 3218597"/>
                  <a:gd name="T22" fmla="*/ 0 w 7538114"/>
                  <a:gd name="T23" fmla="*/ 0 h 3218597"/>
                  <a:gd name="T24" fmla="*/ 0 w 7538114"/>
                  <a:gd name="T25" fmla="*/ 0 h 3218597"/>
                  <a:gd name="T26" fmla="*/ 0 w 7538114"/>
                  <a:gd name="T27" fmla="*/ 0 h 3218597"/>
                  <a:gd name="T28" fmla="*/ 0 w 7538114"/>
                  <a:gd name="T29" fmla="*/ 0 h 3218597"/>
                  <a:gd name="T30" fmla="*/ 0 w 7538114"/>
                  <a:gd name="T31" fmla="*/ 0 h 3218597"/>
                  <a:gd name="T32" fmla="*/ 0 w 7538114"/>
                  <a:gd name="T33" fmla="*/ 0 h 3218597"/>
                  <a:gd name="T34" fmla="*/ 0 w 7538114"/>
                  <a:gd name="T35" fmla="*/ 0 h 3218597"/>
                  <a:gd name="T36" fmla="*/ 0 w 7538114"/>
                  <a:gd name="T37" fmla="*/ 0 h 3218597"/>
                  <a:gd name="T38" fmla="*/ 0 w 7538114"/>
                  <a:gd name="T39" fmla="*/ 0 h 3218597"/>
                  <a:gd name="T40" fmla="*/ 0 w 7538114"/>
                  <a:gd name="T41" fmla="*/ 0 h 3218597"/>
                  <a:gd name="T42" fmla="*/ 0 w 7538114"/>
                  <a:gd name="T43" fmla="*/ 0 h 3218597"/>
                  <a:gd name="T44" fmla="*/ 0 w 7538114"/>
                  <a:gd name="T45" fmla="*/ 0 h 3218597"/>
                  <a:gd name="T46" fmla="*/ 0 w 7538114"/>
                  <a:gd name="T47" fmla="*/ 0 h 3218597"/>
                  <a:gd name="T48" fmla="*/ 0 w 7538114"/>
                  <a:gd name="T49" fmla="*/ 0 h 3218597"/>
                  <a:gd name="T50" fmla="*/ 0 w 7538114"/>
                  <a:gd name="T51" fmla="*/ 0 h 3218597"/>
                  <a:gd name="T52" fmla="*/ 0 w 7538114"/>
                  <a:gd name="T53" fmla="*/ 0 h 3218597"/>
                  <a:gd name="T54" fmla="*/ 0 w 7538114"/>
                  <a:gd name="T55" fmla="*/ 0 h 3218597"/>
                  <a:gd name="T56" fmla="*/ 0 w 7538114"/>
                  <a:gd name="T57" fmla="*/ 0 h 3218597"/>
                  <a:gd name="T58" fmla="*/ 0 w 7538114"/>
                  <a:gd name="T59" fmla="*/ 0 h 3218597"/>
                  <a:gd name="T60" fmla="*/ 0 w 7538114"/>
                  <a:gd name="T61" fmla="*/ 0 h 3218597"/>
                  <a:gd name="T62" fmla="*/ 0 w 7538114"/>
                  <a:gd name="T63" fmla="*/ 0 h 3218597"/>
                  <a:gd name="T64" fmla="*/ 0 w 7538114"/>
                  <a:gd name="T65" fmla="*/ 0 h 3218597"/>
                  <a:gd name="T66" fmla="*/ 0 w 7538114"/>
                  <a:gd name="T67" fmla="*/ 0 h 3218597"/>
                  <a:gd name="T68" fmla="*/ 0 w 7538114"/>
                  <a:gd name="T69" fmla="*/ 0 h 3218597"/>
                  <a:gd name="T70" fmla="*/ 0 w 7538114"/>
                  <a:gd name="T71" fmla="*/ 0 h 3218597"/>
                  <a:gd name="T72" fmla="*/ 0 w 7538114"/>
                  <a:gd name="T73" fmla="*/ 0 h 3218597"/>
                  <a:gd name="T74" fmla="*/ 0 w 7538114"/>
                  <a:gd name="T75" fmla="*/ 0 h 3218597"/>
                  <a:gd name="T76" fmla="*/ 0 w 7538114"/>
                  <a:gd name="T77" fmla="*/ 0 h 3218597"/>
                  <a:gd name="T78" fmla="*/ 0 w 7538114"/>
                  <a:gd name="T79" fmla="*/ 0 h 3218597"/>
                  <a:gd name="T80" fmla="*/ 0 w 7538114"/>
                  <a:gd name="T81" fmla="*/ 0 h 3218597"/>
                  <a:gd name="T82" fmla="*/ 0 w 7538114"/>
                  <a:gd name="T83" fmla="*/ 0 h 3218597"/>
                  <a:gd name="T84" fmla="*/ 0 w 7538114"/>
                  <a:gd name="T85" fmla="*/ 0 h 3218597"/>
                  <a:gd name="T86" fmla="*/ 0 w 7538114"/>
                  <a:gd name="T87" fmla="*/ 0 h 3218597"/>
                  <a:gd name="T88" fmla="*/ 0 w 7538114"/>
                  <a:gd name="T89" fmla="*/ 0 h 3218597"/>
                  <a:gd name="T90" fmla="*/ 0 w 7538114"/>
                  <a:gd name="T91" fmla="*/ 0 h 3218597"/>
                  <a:gd name="T92" fmla="*/ 0 w 7538114"/>
                  <a:gd name="T93" fmla="*/ 0 h 321859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538114"/>
                  <a:gd name="T142" fmla="*/ 0 h 3218597"/>
                  <a:gd name="T143" fmla="*/ 7538114 w 7538114"/>
                  <a:gd name="T144" fmla="*/ 3218597 h 321859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538114" h="3218597">
                    <a:moveTo>
                      <a:pt x="0" y="0"/>
                    </a:moveTo>
                    <a:cubicBezTo>
                      <a:pt x="213815" y="5686"/>
                      <a:pt x="427630" y="11373"/>
                      <a:pt x="655093" y="27295"/>
                    </a:cubicBezTo>
                    <a:cubicBezTo>
                      <a:pt x="882556" y="43217"/>
                      <a:pt x="1153236" y="77337"/>
                      <a:pt x="1364776" y="95534"/>
                    </a:cubicBezTo>
                    <a:cubicBezTo>
                      <a:pt x="1576316" y="113731"/>
                      <a:pt x="1728717" y="116005"/>
                      <a:pt x="1924335" y="136477"/>
                    </a:cubicBezTo>
                    <a:cubicBezTo>
                      <a:pt x="2119953" y="156949"/>
                      <a:pt x="2358789" y="200167"/>
                      <a:pt x="2538484" y="218364"/>
                    </a:cubicBezTo>
                    <a:cubicBezTo>
                      <a:pt x="2718180" y="236561"/>
                      <a:pt x="2895601" y="213814"/>
                      <a:pt x="3002508" y="245659"/>
                    </a:cubicBezTo>
                    <a:cubicBezTo>
                      <a:pt x="3109415" y="277504"/>
                      <a:pt x="3141260" y="341194"/>
                      <a:pt x="3179929" y="409433"/>
                    </a:cubicBezTo>
                    <a:cubicBezTo>
                      <a:pt x="3218598" y="477672"/>
                      <a:pt x="3218598" y="541361"/>
                      <a:pt x="3234520" y="655092"/>
                    </a:cubicBezTo>
                    <a:cubicBezTo>
                      <a:pt x="3250442" y="768823"/>
                      <a:pt x="3261815" y="887105"/>
                      <a:pt x="3275463" y="1091821"/>
                    </a:cubicBezTo>
                    <a:cubicBezTo>
                      <a:pt x="3289111" y="1296537"/>
                      <a:pt x="3298209" y="1635457"/>
                      <a:pt x="3316406" y="1883391"/>
                    </a:cubicBezTo>
                    <a:cubicBezTo>
                      <a:pt x="3334603" y="2131325"/>
                      <a:pt x="3361899" y="2611272"/>
                      <a:pt x="3384645" y="2579427"/>
                    </a:cubicBezTo>
                    <a:cubicBezTo>
                      <a:pt x="3407391" y="2547582"/>
                      <a:pt x="3434687" y="2013044"/>
                      <a:pt x="3452884" y="1692322"/>
                    </a:cubicBezTo>
                    <a:cubicBezTo>
                      <a:pt x="3471081" y="1371600"/>
                      <a:pt x="3457433" y="871181"/>
                      <a:pt x="3493827" y="655092"/>
                    </a:cubicBezTo>
                    <a:cubicBezTo>
                      <a:pt x="3530221" y="439003"/>
                      <a:pt x="3623481" y="413982"/>
                      <a:pt x="3671248" y="395785"/>
                    </a:cubicBezTo>
                    <a:cubicBezTo>
                      <a:pt x="3719015" y="377588"/>
                      <a:pt x="3748585" y="448101"/>
                      <a:pt x="3780430" y="545910"/>
                    </a:cubicBezTo>
                    <a:cubicBezTo>
                      <a:pt x="3812275" y="643719"/>
                      <a:pt x="3830472" y="864358"/>
                      <a:pt x="3862317" y="982639"/>
                    </a:cubicBezTo>
                    <a:cubicBezTo>
                      <a:pt x="3894162" y="1100920"/>
                      <a:pt x="3887338" y="1194179"/>
                      <a:pt x="3971499" y="1255594"/>
                    </a:cubicBezTo>
                    <a:cubicBezTo>
                      <a:pt x="4055660" y="1317009"/>
                      <a:pt x="4230807" y="1326107"/>
                      <a:pt x="4367284" y="1351128"/>
                    </a:cubicBezTo>
                    <a:cubicBezTo>
                      <a:pt x="4503761" y="1376149"/>
                      <a:pt x="4703928" y="1355677"/>
                      <a:pt x="4790364" y="1405719"/>
                    </a:cubicBezTo>
                    <a:cubicBezTo>
                      <a:pt x="4876800" y="1455761"/>
                      <a:pt x="4858603" y="1423916"/>
                      <a:pt x="4885899" y="1651379"/>
                    </a:cubicBezTo>
                    <a:cubicBezTo>
                      <a:pt x="4913195" y="1878842"/>
                      <a:pt x="4931392" y="2790967"/>
                      <a:pt x="4954138" y="2770495"/>
                    </a:cubicBezTo>
                    <a:cubicBezTo>
                      <a:pt x="4976884" y="2750023"/>
                      <a:pt x="4983707" y="1728716"/>
                      <a:pt x="5022376" y="1528549"/>
                    </a:cubicBezTo>
                    <a:cubicBezTo>
                      <a:pt x="5061045" y="1328382"/>
                      <a:pt x="5147481" y="1346579"/>
                      <a:pt x="5186150" y="1569492"/>
                    </a:cubicBezTo>
                    <a:cubicBezTo>
                      <a:pt x="5224819" y="1792405"/>
                      <a:pt x="5229367" y="2872854"/>
                      <a:pt x="5254388" y="2866030"/>
                    </a:cubicBezTo>
                    <a:cubicBezTo>
                      <a:pt x="5279409" y="2859206"/>
                      <a:pt x="5299881" y="1728716"/>
                      <a:pt x="5336275" y="1528549"/>
                    </a:cubicBezTo>
                    <a:cubicBezTo>
                      <a:pt x="5372669" y="1328382"/>
                      <a:pt x="5443183" y="1433015"/>
                      <a:pt x="5472753" y="1665027"/>
                    </a:cubicBezTo>
                    <a:cubicBezTo>
                      <a:pt x="5502323" y="1897039"/>
                      <a:pt x="5490950" y="2781869"/>
                      <a:pt x="5513696" y="2920621"/>
                    </a:cubicBezTo>
                    <a:cubicBezTo>
                      <a:pt x="5536442" y="3059373"/>
                      <a:pt x="5591033" y="2597624"/>
                      <a:pt x="5609230" y="2497540"/>
                    </a:cubicBezTo>
                    <a:cubicBezTo>
                      <a:pt x="5627427" y="2397456"/>
                      <a:pt x="5613779" y="2449773"/>
                      <a:pt x="5622878" y="2320119"/>
                    </a:cubicBezTo>
                    <a:cubicBezTo>
                      <a:pt x="5631977" y="2190465"/>
                      <a:pt x="5631976" y="1826525"/>
                      <a:pt x="5663821" y="1719618"/>
                    </a:cubicBezTo>
                    <a:cubicBezTo>
                      <a:pt x="5695666" y="1612711"/>
                      <a:pt x="5757081" y="1665026"/>
                      <a:pt x="5813947" y="1678674"/>
                    </a:cubicBezTo>
                    <a:cubicBezTo>
                      <a:pt x="5870813" y="1692322"/>
                      <a:pt x="5911755" y="1751462"/>
                      <a:pt x="6005015" y="1801504"/>
                    </a:cubicBezTo>
                    <a:cubicBezTo>
                      <a:pt x="6098275" y="1851546"/>
                      <a:pt x="6282520" y="1935707"/>
                      <a:pt x="6373505" y="1978925"/>
                    </a:cubicBezTo>
                    <a:cubicBezTo>
                      <a:pt x="6464490" y="2022143"/>
                      <a:pt x="6503159" y="1878842"/>
                      <a:pt x="6550926" y="2060812"/>
                    </a:cubicBezTo>
                    <a:cubicBezTo>
                      <a:pt x="6598693" y="2242782"/>
                      <a:pt x="6630538" y="3043451"/>
                      <a:pt x="6660108" y="3070746"/>
                    </a:cubicBezTo>
                    <a:cubicBezTo>
                      <a:pt x="6689678" y="3098041"/>
                      <a:pt x="6694228" y="2381534"/>
                      <a:pt x="6728347" y="2224585"/>
                    </a:cubicBezTo>
                    <a:cubicBezTo>
                      <a:pt x="6762466" y="2067636"/>
                      <a:pt x="6832979" y="2022143"/>
                      <a:pt x="6864824" y="2129050"/>
                    </a:cubicBezTo>
                    <a:cubicBezTo>
                      <a:pt x="6896669" y="2235958"/>
                      <a:pt x="6896669" y="2704532"/>
                      <a:pt x="6919415" y="2866030"/>
                    </a:cubicBezTo>
                    <a:cubicBezTo>
                      <a:pt x="6942161" y="3027528"/>
                      <a:pt x="6971732" y="3100316"/>
                      <a:pt x="7001302" y="3098041"/>
                    </a:cubicBezTo>
                    <a:cubicBezTo>
                      <a:pt x="7030872" y="3095766"/>
                      <a:pt x="7071815" y="2938818"/>
                      <a:pt x="7096836" y="2852382"/>
                    </a:cubicBezTo>
                    <a:cubicBezTo>
                      <a:pt x="7121857" y="2765946"/>
                      <a:pt x="7128681" y="2659039"/>
                      <a:pt x="7151427" y="2579427"/>
                    </a:cubicBezTo>
                    <a:cubicBezTo>
                      <a:pt x="7174173" y="2499815"/>
                      <a:pt x="7208293" y="2370161"/>
                      <a:pt x="7233314" y="2374710"/>
                    </a:cubicBezTo>
                    <a:cubicBezTo>
                      <a:pt x="7258335" y="2379259"/>
                      <a:pt x="7283356" y="2520286"/>
                      <a:pt x="7301553" y="2606722"/>
                    </a:cubicBezTo>
                    <a:cubicBezTo>
                      <a:pt x="7319750" y="2693158"/>
                      <a:pt x="7322025" y="2809164"/>
                      <a:pt x="7342496" y="2893325"/>
                    </a:cubicBezTo>
                    <a:cubicBezTo>
                      <a:pt x="7362968" y="2977486"/>
                      <a:pt x="7394812" y="3059372"/>
                      <a:pt x="7424382" y="3111689"/>
                    </a:cubicBezTo>
                    <a:cubicBezTo>
                      <a:pt x="7453952" y="3164006"/>
                      <a:pt x="7501720" y="3195851"/>
                      <a:pt x="7519917" y="3207224"/>
                    </a:cubicBezTo>
                    <a:cubicBezTo>
                      <a:pt x="7538114" y="3218597"/>
                      <a:pt x="7535839" y="3199262"/>
                      <a:pt x="7533564" y="317992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9" name="Rectangle 61"/>
              <p:cNvSpPr>
                <a:spLocks noChangeArrowheads="1"/>
              </p:cNvSpPr>
              <p:nvPr/>
            </p:nvSpPr>
            <p:spPr bwMode="auto">
              <a:xfrm>
                <a:off x="3801" y="2551"/>
                <a:ext cx="360" cy="10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7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8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cs-CZ" sz="1800" b="1"/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3414" y="2661"/>
                <a:ext cx="110" cy="1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 sz="2400">
                  <a:cs typeface="Arial" charset="0"/>
                </a:endParaRPr>
              </a:p>
            </p:txBody>
          </p:sp>
          <p:sp>
            <p:nvSpPr>
              <p:cNvPr id="16411" name="Rectangle 59"/>
              <p:cNvSpPr>
                <a:spLocks noChangeArrowheads="1"/>
              </p:cNvSpPr>
              <p:nvPr/>
            </p:nvSpPr>
            <p:spPr bwMode="auto">
              <a:xfrm>
                <a:off x="2380" y="1895"/>
                <a:ext cx="1125" cy="16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7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8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cs-CZ" sz="1800" b="1"/>
              </a:p>
            </p:txBody>
          </p:sp>
          <p:sp>
            <p:nvSpPr>
              <p:cNvPr id="16412" name="Rectangle 97"/>
              <p:cNvSpPr>
                <a:spLocks noChangeArrowheads="1"/>
              </p:cNvSpPr>
              <p:nvPr/>
            </p:nvSpPr>
            <p:spPr bwMode="auto">
              <a:xfrm>
                <a:off x="3139" y="2310"/>
                <a:ext cx="455" cy="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7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8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cs-CZ" sz="2400">
                  <a:cs typeface="Arial" panose="020B0604020202020204" pitchFamily="34" charset="0"/>
                </a:endParaRPr>
              </a:p>
            </p:txBody>
          </p:sp>
          <p:sp>
            <p:nvSpPr>
              <p:cNvPr id="16413" name="Freeform 95"/>
              <p:cNvSpPr>
                <a:spLocks/>
              </p:cNvSpPr>
              <p:nvPr/>
            </p:nvSpPr>
            <p:spPr bwMode="auto">
              <a:xfrm>
                <a:off x="3786" y="2733"/>
                <a:ext cx="387" cy="953"/>
              </a:xfrm>
              <a:custGeom>
                <a:avLst/>
                <a:gdLst>
                  <a:gd name="T0" fmla="*/ 0 w 668740"/>
                  <a:gd name="T1" fmla="*/ 0 h 1646830"/>
                  <a:gd name="T2" fmla="*/ 0 w 668740"/>
                  <a:gd name="T3" fmla="*/ 0 h 1646830"/>
                  <a:gd name="T4" fmla="*/ 0 w 668740"/>
                  <a:gd name="T5" fmla="*/ 0 h 1646830"/>
                  <a:gd name="T6" fmla="*/ 0 w 668740"/>
                  <a:gd name="T7" fmla="*/ 0 h 1646830"/>
                  <a:gd name="T8" fmla="*/ 0 w 668740"/>
                  <a:gd name="T9" fmla="*/ 0 h 1646830"/>
                  <a:gd name="T10" fmla="*/ 0 w 668740"/>
                  <a:gd name="T11" fmla="*/ 0 h 1646830"/>
                  <a:gd name="T12" fmla="*/ 0 w 668740"/>
                  <a:gd name="T13" fmla="*/ 0 h 1646830"/>
                  <a:gd name="T14" fmla="*/ 0 w 668740"/>
                  <a:gd name="T15" fmla="*/ 0 h 1646830"/>
                  <a:gd name="T16" fmla="*/ 0 w 668740"/>
                  <a:gd name="T17" fmla="*/ 0 h 1646830"/>
                  <a:gd name="T18" fmla="*/ 0 w 668740"/>
                  <a:gd name="T19" fmla="*/ 0 h 16468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8740"/>
                  <a:gd name="T31" fmla="*/ 0 h 1646830"/>
                  <a:gd name="T32" fmla="*/ 668740 w 668740"/>
                  <a:gd name="T33" fmla="*/ 1646830 h 16468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8740" h="1646830">
                    <a:moveTo>
                      <a:pt x="0" y="250209"/>
                    </a:moveTo>
                    <a:cubicBezTo>
                      <a:pt x="21609" y="785883"/>
                      <a:pt x="43218" y="1321558"/>
                      <a:pt x="68239" y="1314734"/>
                    </a:cubicBezTo>
                    <a:cubicBezTo>
                      <a:pt x="93260" y="1307910"/>
                      <a:pt x="118280" y="418532"/>
                      <a:pt x="150125" y="209266"/>
                    </a:cubicBezTo>
                    <a:cubicBezTo>
                      <a:pt x="181970" y="0"/>
                      <a:pt x="236561" y="47767"/>
                      <a:pt x="259307" y="59140"/>
                    </a:cubicBezTo>
                    <a:cubicBezTo>
                      <a:pt x="282053" y="70513"/>
                      <a:pt x="272955" y="59140"/>
                      <a:pt x="286603" y="277504"/>
                    </a:cubicBezTo>
                    <a:cubicBezTo>
                      <a:pt x="300251" y="495868"/>
                      <a:pt x="320722" y="1382973"/>
                      <a:pt x="341194" y="1369325"/>
                    </a:cubicBezTo>
                    <a:cubicBezTo>
                      <a:pt x="361666" y="1355677"/>
                      <a:pt x="377588" y="379863"/>
                      <a:pt x="409433" y="195618"/>
                    </a:cubicBezTo>
                    <a:cubicBezTo>
                      <a:pt x="441278" y="11373"/>
                      <a:pt x="500417" y="52317"/>
                      <a:pt x="532262" y="263857"/>
                    </a:cubicBezTo>
                    <a:cubicBezTo>
                      <a:pt x="564107" y="475397"/>
                      <a:pt x="577755" y="1282890"/>
                      <a:pt x="600501" y="1464860"/>
                    </a:cubicBezTo>
                    <a:cubicBezTo>
                      <a:pt x="623247" y="1646830"/>
                      <a:pt x="657367" y="1387523"/>
                      <a:pt x="668740" y="135567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4" name="Freeform 64"/>
              <p:cNvSpPr>
                <a:spLocks/>
              </p:cNvSpPr>
              <p:nvPr/>
            </p:nvSpPr>
            <p:spPr bwMode="auto">
              <a:xfrm>
                <a:off x="2369" y="2003"/>
                <a:ext cx="1146" cy="1394"/>
              </a:xfrm>
              <a:custGeom>
                <a:avLst/>
                <a:gdLst>
                  <a:gd name="T0" fmla="*/ 0 w 1978925"/>
                  <a:gd name="T1" fmla="*/ 0 h 2406555"/>
                  <a:gd name="T2" fmla="*/ 0 w 1978925"/>
                  <a:gd name="T3" fmla="*/ 0 h 2406555"/>
                  <a:gd name="T4" fmla="*/ 0 w 1978925"/>
                  <a:gd name="T5" fmla="*/ 0 h 2406555"/>
                  <a:gd name="T6" fmla="*/ 0 w 1978925"/>
                  <a:gd name="T7" fmla="*/ 0 h 2406555"/>
                  <a:gd name="T8" fmla="*/ 0 w 1978925"/>
                  <a:gd name="T9" fmla="*/ 0 h 2406555"/>
                  <a:gd name="T10" fmla="*/ 0 w 1978925"/>
                  <a:gd name="T11" fmla="*/ 0 h 2406555"/>
                  <a:gd name="T12" fmla="*/ 0 w 1978925"/>
                  <a:gd name="T13" fmla="*/ 0 h 2406555"/>
                  <a:gd name="T14" fmla="*/ 0 w 1978925"/>
                  <a:gd name="T15" fmla="*/ 0 h 2406555"/>
                  <a:gd name="T16" fmla="*/ 0 w 1978925"/>
                  <a:gd name="T17" fmla="*/ 0 h 2406555"/>
                  <a:gd name="T18" fmla="*/ 0 w 1978925"/>
                  <a:gd name="T19" fmla="*/ 0 h 2406555"/>
                  <a:gd name="T20" fmla="*/ 0 w 1978925"/>
                  <a:gd name="T21" fmla="*/ 0 h 2406555"/>
                  <a:gd name="T22" fmla="*/ 0 w 1978925"/>
                  <a:gd name="T23" fmla="*/ 0 h 2406555"/>
                  <a:gd name="T24" fmla="*/ 0 w 1978925"/>
                  <a:gd name="T25" fmla="*/ 0 h 2406555"/>
                  <a:gd name="T26" fmla="*/ 0 w 1978925"/>
                  <a:gd name="T27" fmla="*/ 0 h 2406555"/>
                  <a:gd name="T28" fmla="*/ 0 w 1978925"/>
                  <a:gd name="T29" fmla="*/ 0 h 2406555"/>
                  <a:gd name="T30" fmla="*/ 0 w 1978925"/>
                  <a:gd name="T31" fmla="*/ 0 h 2406555"/>
                  <a:gd name="T32" fmla="*/ 0 w 1978925"/>
                  <a:gd name="T33" fmla="*/ 0 h 2406555"/>
                  <a:gd name="T34" fmla="*/ 0 w 1978925"/>
                  <a:gd name="T35" fmla="*/ 0 h 2406555"/>
                  <a:gd name="T36" fmla="*/ 0 w 1978925"/>
                  <a:gd name="T37" fmla="*/ 0 h 2406555"/>
                  <a:gd name="T38" fmla="*/ 0 w 1978925"/>
                  <a:gd name="T39" fmla="*/ 0 h 2406555"/>
                  <a:gd name="T40" fmla="*/ 0 w 1978925"/>
                  <a:gd name="T41" fmla="*/ 0 h 2406555"/>
                  <a:gd name="T42" fmla="*/ 0 w 1978925"/>
                  <a:gd name="T43" fmla="*/ 0 h 2406555"/>
                  <a:gd name="T44" fmla="*/ 0 w 1978925"/>
                  <a:gd name="T45" fmla="*/ 0 h 240655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78925"/>
                  <a:gd name="T70" fmla="*/ 0 h 2406555"/>
                  <a:gd name="T71" fmla="*/ 1978925 w 1978925"/>
                  <a:gd name="T72" fmla="*/ 2406555 h 240655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78925" h="2406555">
                    <a:moveTo>
                      <a:pt x="0" y="0"/>
                    </a:moveTo>
                    <a:lnTo>
                      <a:pt x="109182" y="40943"/>
                    </a:lnTo>
                    <a:cubicBezTo>
                      <a:pt x="120555" y="50042"/>
                      <a:pt x="159224" y="52316"/>
                      <a:pt x="177421" y="95534"/>
                    </a:cubicBezTo>
                    <a:cubicBezTo>
                      <a:pt x="195618" y="138752"/>
                      <a:pt x="193343" y="177421"/>
                      <a:pt x="218364" y="300251"/>
                    </a:cubicBezTo>
                    <a:cubicBezTo>
                      <a:pt x="243385" y="423081"/>
                      <a:pt x="293427" y="552735"/>
                      <a:pt x="327546" y="832514"/>
                    </a:cubicBezTo>
                    <a:cubicBezTo>
                      <a:pt x="361665" y="1112293"/>
                      <a:pt x="388961" y="1785582"/>
                      <a:pt x="423080" y="1978925"/>
                    </a:cubicBezTo>
                    <a:cubicBezTo>
                      <a:pt x="457199" y="2172268"/>
                      <a:pt x="491319" y="2092657"/>
                      <a:pt x="532262" y="1992573"/>
                    </a:cubicBezTo>
                    <a:cubicBezTo>
                      <a:pt x="573205" y="1892489"/>
                      <a:pt x="632346" y="1567218"/>
                      <a:pt x="668740" y="1378424"/>
                    </a:cubicBezTo>
                    <a:cubicBezTo>
                      <a:pt x="705134" y="1189630"/>
                      <a:pt x="716508" y="994012"/>
                      <a:pt x="750627" y="859809"/>
                    </a:cubicBezTo>
                    <a:cubicBezTo>
                      <a:pt x="784746" y="725606"/>
                      <a:pt x="834787" y="632346"/>
                      <a:pt x="873456" y="573206"/>
                    </a:cubicBezTo>
                    <a:cubicBezTo>
                      <a:pt x="912125" y="514066"/>
                      <a:pt x="941696" y="507242"/>
                      <a:pt x="982639" y="504967"/>
                    </a:cubicBezTo>
                    <a:cubicBezTo>
                      <a:pt x="1023582" y="502692"/>
                      <a:pt x="1087271" y="518615"/>
                      <a:pt x="1119116" y="559558"/>
                    </a:cubicBezTo>
                    <a:cubicBezTo>
                      <a:pt x="1150961" y="600501"/>
                      <a:pt x="1153235" y="532263"/>
                      <a:pt x="1173707" y="750627"/>
                    </a:cubicBezTo>
                    <a:cubicBezTo>
                      <a:pt x="1194179" y="968991"/>
                      <a:pt x="1216925" y="1605886"/>
                      <a:pt x="1241946" y="1869743"/>
                    </a:cubicBezTo>
                    <a:cubicBezTo>
                      <a:pt x="1266967" y="2133600"/>
                      <a:pt x="1296538" y="2406555"/>
                      <a:pt x="1323833" y="2333767"/>
                    </a:cubicBezTo>
                    <a:cubicBezTo>
                      <a:pt x="1351128" y="2260979"/>
                      <a:pt x="1376149" y="1667302"/>
                      <a:pt x="1405719" y="1433015"/>
                    </a:cubicBezTo>
                    <a:cubicBezTo>
                      <a:pt x="1435289" y="1198729"/>
                      <a:pt x="1473958" y="1025857"/>
                      <a:pt x="1501253" y="928048"/>
                    </a:cubicBezTo>
                    <a:cubicBezTo>
                      <a:pt x="1528548" y="830239"/>
                      <a:pt x="1544471" y="848436"/>
                      <a:pt x="1569492" y="846161"/>
                    </a:cubicBezTo>
                    <a:cubicBezTo>
                      <a:pt x="1594513" y="843886"/>
                      <a:pt x="1619534" y="891654"/>
                      <a:pt x="1651379" y="914400"/>
                    </a:cubicBezTo>
                    <a:cubicBezTo>
                      <a:pt x="1683224" y="937146"/>
                      <a:pt x="1721892" y="959893"/>
                      <a:pt x="1760561" y="982639"/>
                    </a:cubicBezTo>
                    <a:cubicBezTo>
                      <a:pt x="1799230" y="1005385"/>
                      <a:pt x="1883391" y="1050878"/>
                      <a:pt x="1883391" y="1050878"/>
                    </a:cubicBezTo>
                    <a:cubicBezTo>
                      <a:pt x="1919785" y="1071350"/>
                      <a:pt x="1953904" y="1089547"/>
                      <a:pt x="1978925" y="1105469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5" name="Freeform 99"/>
              <p:cNvSpPr>
                <a:spLocks/>
              </p:cNvSpPr>
              <p:nvPr/>
            </p:nvSpPr>
            <p:spPr bwMode="auto">
              <a:xfrm>
                <a:off x="3506" y="2639"/>
                <a:ext cx="94" cy="44"/>
              </a:xfrm>
              <a:custGeom>
                <a:avLst/>
                <a:gdLst>
                  <a:gd name="T0" fmla="*/ 750887 w 94"/>
                  <a:gd name="T1" fmla="*/ 682074 h 44"/>
                  <a:gd name="T2" fmla="*/ 668972 w 94"/>
                  <a:gd name="T3" fmla="*/ 682074 h 44"/>
                  <a:gd name="T4" fmla="*/ 395922 w 94"/>
                  <a:gd name="T5" fmla="*/ 450169 h 44"/>
                  <a:gd name="T6" fmla="*/ 109220 w 94"/>
                  <a:gd name="T7" fmla="*/ 218263 h 44"/>
                  <a:gd name="T8" fmla="*/ 0 w 9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44"/>
                  <a:gd name="T17" fmla="*/ 750627 w 94"/>
                  <a:gd name="T18" fmla="*/ 721057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44">
                    <a:moveTo>
                      <a:pt x="94" y="44"/>
                    </a:moveTo>
                    <a:cubicBezTo>
                      <a:pt x="78" y="37"/>
                      <a:pt x="20" y="9"/>
                      <a:pt x="0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6404" name="Oval 102"/>
            <p:cNvSpPr>
              <a:spLocks noChangeArrowheads="1"/>
            </p:cNvSpPr>
            <p:nvPr/>
          </p:nvSpPr>
          <p:spPr bwMode="auto">
            <a:xfrm>
              <a:off x="4186960" y="2614753"/>
              <a:ext cx="460375" cy="236537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8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cs-CZ" sz="2400"/>
            </a:p>
          </p:txBody>
        </p:sp>
        <p:sp>
          <p:nvSpPr>
            <p:cNvPr id="16405" name="TextBox 103"/>
            <p:cNvSpPr txBox="1">
              <a:spLocks noChangeArrowheads="1"/>
            </p:cNvSpPr>
            <p:nvPr/>
          </p:nvSpPr>
          <p:spPr bwMode="auto">
            <a:xfrm>
              <a:off x="2413723" y="3075128"/>
              <a:ext cx="1511300" cy="52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8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200">
                  <a:cs typeface="Arial" panose="020B0604020202020204" pitchFamily="34" charset="0"/>
                </a:rPr>
                <a:t>Epi</a:t>
              </a:r>
              <a:r>
                <a:rPr lang="cs-CZ" altLang="cs-CZ" sz="1200">
                  <a:cs typeface="Arial" panose="020B0604020202020204" pitchFamily="34" charset="0"/>
                </a:rPr>
                <a:t>z</a:t>
              </a:r>
              <a:r>
                <a:rPr lang="en-US" altLang="cs-CZ" sz="1200">
                  <a:cs typeface="Arial" panose="020B0604020202020204" pitchFamily="34" charset="0"/>
                </a:rPr>
                <a:t>od</a:t>
              </a:r>
              <a:r>
                <a:rPr lang="cs-CZ" altLang="cs-CZ" sz="1200">
                  <a:cs typeface="Arial" panose="020B0604020202020204" pitchFamily="34" charset="0"/>
                </a:rPr>
                <a:t>a</a:t>
              </a:r>
              <a:r>
                <a:rPr lang="en-US" altLang="cs-CZ" sz="1200">
                  <a:cs typeface="Arial" panose="020B0604020202020204" pitchFamily="34" charset="0"/>
                </a:rPr>
                <a:t> a</a:t>
              </a:r>
              <a:r>
                <a:rPr lang="cs-CZ" altLang="cs-CZ" sz="1200">
                  <a:cs typeface="Arial" panose="020B0604020202020204" pitchFamily="34" charset="0"/>
                </a:rPr>
                <a:t>k</a:t>
              </a:r>
              <a:r>
                <a:rPr lang="en-US" altLang="cs-CZ" sz="1200">
                  <a:cs typeface="Arial" panose="020B0604020202020204" pitchFamily="34" charset="0"/>
                </a:rPr>
                <a:t>ut</a:t>
              </a:r>
              <a:r>
                <a:rPr lang="cs-CZ" altLang="cs-CZ" sz="1200">
                  <a:cs typeface="Arial" panose="020B0604020202020204" pitchFamily="34" charset="0"/>
                </a:rPr>
                <a:t>ní</a:t>
              </a:r>
              <a:r>
                <a:rPr lang="en-US" altLang="cs-CZ" sz="1200">
                  <a:cs typeface="Arial" panose="020B0604020202020204" pitchFamily="34" charset="0"/>
                </a:rPr>
                <a:t> de</a:t>
              </a:r>
              <a:r>
                <a:rPr lang="cs-CZ" altLang="cs-CZ" sz="1200">
                  <a:cs typeface="Arial" panose="020B0604020202020204" pitchFamily="34" charset="0"/>
                </a:rPr>
                <a:t>k</a:t>
              </a:r>
              <a:r>
                <a:rPr lang="en-US" altLang="cs-CZ" sz="1200">
                  <a:cs typeface="Arial" panose="020B0604020202020204" pitchFamily="34" charset="0"/>
                </a:rPr>
                <a:t>ompen</a:t>
              </a:r>
              <a:r>
                <a:rPr lang="cs-CZ" altLang="cs-CZ" sz="1200">
                  <a:cs typeface="Arial" panose="020B0604020202020204" pitchFamily="34" charset="0"/>
                </a:rPr>
                <a:t>zace</a:t>
              </a:r>
              <a:endParaRPr lang="en-US" altLang="cs-CZ" sz="1200">
                <a:cs typeface="Arial" panose="020B0604020202020204" pitchFamily="34" charset="0"/>
              </a:endParaRPr>
            </a:p>
          </p:txBody>
        </p:sp>
        <p:cxnSp>
          <p:nvCxnSpPr>
            <p:cNvPr id="16406" name="Straight Arrow Connector 105"/>
            <p:cNvCxnSpPr>
              <a:cxnSpLocks noChangeShapeType="1"/>
            </p:cNvCxnSpPr>
            <p:nvPr/>
          </p:nvCxnSpPr>
          <p:spPr bwMode="auto">
            <a:xfrm>
              <a:off x="3858348" y="3403741"/>
              <a:ext cx="328612" cy="19685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Rectangle 40"/>
            <p:cNvSpPr/>
            <p:nvPr/>
          </p:nvSpPr>
          <p:spPr>
            <a:xfrm>
              <a:off x="646804" y="5748122"/>
              <a:ext cx="2744506" cy="4769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050" dirty="0"/>
                <a:t>Adapt</a:t>
              </a:r>
              <a:r>
                <a:rPr lang="cs-CZ" sz="1050" dirty="0"/>
                <a:t>ováno dle G</a:t>
              </a:r>
              <a:r>
                <a:rPr lang="en-GB" sz="1050" dirty="0" err="1"/>
                <a:t>heorghiade</a:t>
              </a:r>
              <a:r>
                <a:rPr lang="en-GB" sz="1050" dirty="0"/>
                <a:t> et al. 2005</a:t>
              </a:r>
              <a:r>
                <a:rPr lang="en-GB" sz="1050" baseline="30000" dirty="0"/>
                <a:t>2</a:t>
              </a:r>
            </a:p>
          </p:txBody>
        </p:sp>
      </p:grpSp>
      <p:sp>
        <p:nvSpPr>
          <p:cNvPr id="43" name="Footer Placeholder 3"/>
          <p:cNvSpPr txBox="1">
            <a:spLocks/>
          </p:cNvSpPr>
          <p:nvPr/>
        </p:nvSpPr>
        <p:spPr>
          <a:xfrm>
            <a:off x="3625850" y="5576888"/>
            <a:ext cx="3048000" cy="32226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dirty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1200"/>
              </a:spcBef>
              <a:buSzPct val="120000"/>
              <a:tabLst>
                <a:tab pos="3998913" algn="r"/>
                <a:tab pos="8229600" algn="r"/>
              </a:tabLst>
              <a:defRPr/>
            </a:pPr>
            <a:endParaRPr sz="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Cíle léčby srdečního selhání podle stadia (HFrEF)</a:t>
            </a:r>
          </a:p>
        </p:txBody>
      </p:sp>
      <p:sp>
        <p:nvSpPr>
          <p:cNvPr id="32771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611981" y="6421438"/>
            <a:ext cx="4211637" cy="301625"/>
          </a:xfrm>
        </p:spPr>
        <p:txBody>
          <a:bodyPr>
            <a:noAutofit/>
          </a:bodyPr>
          <a:lstStyle/>
          <a:p>
            <a:pPr marL="228600" indent="-228600" algn="l"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cs-CZ" altLang="cs-CZ" sz="1100" i="1" dirty="0" smtClean="0">
                <a:solidFill>
                  <a:schemeClr val="tx1"/>
                </a:solidFill>
              </a:rPr>
              <a:t>ACC/AHA </a:t>
            </a:r>
            <a:r>
              <a:rPr lang="cs-CZ" altLang="cs-CZ" sz="1100" i="1" dirty="0" err="1" smtClean="0">
                <a:solidFill>
                  <a:schemeClr val="tx1"/>
                </a:solidFill>
              </a:rPr>
              <a:t>guidelines</a:t>
            </a:r>
            <a:r>
              <a:rPr lang="cs-CZ" altLang="cs-CZ" sz="1100" i="1" dirty="0" smtClean="0">
                <a:solidFill>
                  <a:schemeClr val="tx1"/>
                </a:solidFill>
              </a:rPr>
              <a:t> CHF, </a:t>
            </a:r>
            <a:r>
              <a:rPr lang="cs-CZ" altLang="cs-CZ" sz="1100" i="1" dirty="0" err="1" smtClean="0">
                <a:solidFill>
                  <a:schemeClr val="tx1"/>
                </a:solidFill>
              </a:rPr>
              <a:t>Circulation</a:t>
            </a:r>
            <a:r>
              <a:rPr lang="cs-CZ" altLang="cs-CZ" sz="1100" i="1" dirty="0" smtClean="0">
                <a:solidFill>
                  <a:schemeClr val="tx1"/>
                </a:solidFill>
              </a:rPr>
              <a:t> 2001,104:2996</a:t>
            </a:r>
          </a:p>
          <a:p>
            <a:pPr marL="228600" indent="-228600" algn="l"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cs-CZ" altLang="cs-CZ" sz="1100" i="1" dirty="0" err="1" smtClean="0">
                <a:solidFill>
                  <a:schemeClr val="tx1"/>
                </a:solidFill>
              </a:rPr>
              <a:t>Udelson</a:t>
            </a:r>
            <a:r>
              <a:rPr lang="cs-CZ" altLang="cs-CZ" sz="1100" i="1" dirty="0" smtClean="0">
                <a:solidFill>
                  <a:schemeClr val="tx1"/>
                </a:solidFill>
              </a:rPr>
              <a:t> JE, </a:t>
            </a:r>
            <a:r>
              <a:rPr lang="cs-CZ" altLang="cs-CZ" sz="1100" i="1" dirty="0" err="1" smtClean="0">
                <a:solidFill>
                  <a:schemeClr val="tx1"/>
                </a:solidFill>
              </a:rPr>
              <a:t>Circulation</a:t>
            </a:r>
            <a:r>
              <a:rPr lang="cs-CZ" altLang="cs-CZ" sz="1100" i="1" dirty="0" smtClean="0">
                <a:solidFill>
                  <a:schemeClr val="tx1"/>
                </a:solidFill>
              </a:rPr>
              <a:t> 2016, 133:2671-2686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4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87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Stadium A</a:t>
                      </a:r>
                      <a:endParaRPr lang="cs-CZ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Stadium</a:t>
                      </a:r>
                      <a:r>
                        <a:rPr lang="cs-CZ" sz="1800" baseline="0" dirty="0" smtClean="0"/>
                        <a:t> B</a:t>
                      </a:r>
                      <a:endParaRPr lang="cs-CZ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Stadium C</a:t>
                      </a:r>
                      <a:endParaRPr lang="cs-CZ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Stadium D</a:t>
                      </a:r>
                      <a:endParaRPr lang="cs-CZ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6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Vysoké riziko</a:t>
                      </a:r>
                      <a:endParaRPr lang="cs-CZ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Asymptomatická dysfunkce</a:t>
                      </a:r>
                      <a:endParaRPr lang="cs-CZ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Symptomatická dysfunkce</a:t>
                      </a:r>
                      <a:endParaRPr lang="cs-CZ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Pokročilé – konečné stadium</a:t>
                      </a:r>
                      <a:endParaRPr lang="cs-CZ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9177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Šipka doprava 8"/>
          <p:cNvSpPr/>
          <p:nvPr/>
        </p:nvSpPr>
        <p:spPr>
          <a:xfrm>
            <a:off x="900113" y="2847975"/>
            <a:ext cx="6048375" cy="100806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dirty="0">
                <a:solidFill>
                  <a:schemeClr val="tx1"/>
                </a:solidFill>
              </a:rPr>
              <a:t>Prevence                          Stabilizace                           Reverze/oddálení  progrese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2717800" y="3702050"/>
            <a:ext cx="3743325" cy="787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solidFill>
                  <a:schemeClr val="tx1"/>
                </a:solidFill>
              </a:rPr>
              <a:t>Prevence náhlé srdeční smrti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545013" y="4557713"/>
            <a:ext cx="1995487" cy="639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solidFill>
                  <a:schemeClr val="tx1"/>
                </a:solidFill>
              </a:rPr>
              <a:t>Optimalizace funkční kapacity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540500" y="4708525"/>
            <a:ext cx="1974850" cy="649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solidFill>
                  <a:schemeClr val="tx1"/>
                </a:solidFill>
              </a:rPr>
              <a:t>Kontrola symptomů</a:t>
            </a:r>
          </a:p>
        </p:txBody>
      </p:sp>
      <p:sp>
        <p:nvSpPr>
          <p:cNvPr id="16" name="Šipka dolů 15"/>
          <p:cNvSpPr/>
          <p:nvPr/>
        </p:nvSpPr>
        <p:spPr>
          <a:xfrm rot="5400000">
            <a:off x="6693694" y="4501356"/>
            <a:ext cx="420688" cy="32226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554788" y="5357813"/>
            <a:ext cx="197485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solidFill>
                  <a:schemeClr val="tx1"/>
                </a:solidFill>
              </a:rPr>
              <a:t>MSP nebo OTS </a:t>
            </a:r>
          </a:p>
          <a:p>
            <a:pPr algn="ctr">
              <a:defRPr/>
            </a:pPr>
            <a:r>
              <a:rPr lang="cs-CZ" sz="1400" dirty="0">
                <a:solidFill>
                  <a:schemeClr val="tx1"/>
                </a:solidFill>
              </a:rPr>
              <a:t>u selektovaných pacientů</a:t>
            </a:r>
          </a:p>
        </p:txBody>
      </p:sp>
    </p:spTree>
    <p:extLst>
      <p:ext uri="{BB962C8B-B14F-4D97-AF65-F5344CB8AC3E}">
        <p14:creationId xmlns:p14="http://schemas.microsoft.com/office/powerpoint/2010/main" val="26578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GHFsvGjk2o1k2eDezru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lQijbKb0S8CP2Dd_RMS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Y1g3EZ70GsZePwjEh59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XrK3FGgEamm6iIJ.mLB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JkTSPyAEmjBxC_qcWEYg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1521</Words>
  <Application>Microsoft Office PowerPoint</Application>
  <PresentationFormat>Předvádění na obrazovce (4:3)</PresentationFormat>
  <Paragraphs>432</Paragraphs>
  <Slides>30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30</vt:i4>
      </vt:variant>
    </vt:vector>
  </HeadingPairs>
  <TitlesOfParts>
    <vt:vector size="40" baseType="lpstr">
      <vt:lpstr>Aharoni</vt:lpstr>
      <vt:lpstr>Arial</vt:lpstr>
      <vt:lpstr>Arial Black</vt:lpstr>
      <vt:lpstr>Calibri</vt:lpstr>
      <vt:lpstr>Times New Roman</vt:lpstr>
      <vt:lpstr>Wingdings</vt:lpstr>
      <vt:lpstr>Motiv sady Office</vt:lpstr>
      <vt:lpstr>Graph</vt:lpstr>
      <vt:lpstr>Graf</vt:lpstr>
      <vt:lpstr>Chart</vt:lpstr>
      <vt:lpstr>Koncepce  ambulance srdečního selhání  v rámci kardiologických center a spolupráce ASS KC  s ambulantním kardiologem </vt:lpstr>
      <vt:lpstr>Obsah sdělení</vt:lpstr>
      <vt:lpstr>Prezentace aplikace PowerPoint</vt:lpstr>
      <vt:lpstr>Epidemiologie srdečního selhání</vt:lpstr>
      <vt:lpstr>Faktory přispívající  k epidemickému výskytu srdečního selhání</vt:lpstr>
      <vt:lpstr>Prezentace aplikace PowerPoint</vt:lpstr>
      <vt:lpstr>Prognóza srdečního selhání ESC-HF pilot study</vt:lpstr>
      <vt:lpstr>Prognostická stratifikace pacienta  se srdečním selháním</vt:lpstr>
      <vt:lpstr>Cíle léčby srdečního selhání podle stadia (HFrEF)</vt:lpstr>
      <vt:lpstr>Rezervy v léčbě srdečního selhání</vt:lpstr>
      <vt:lpstr>Farmakoterapie pacientů s CHSS v ESC HF Long term Registry</vt:lpstr>
      <vt:lpstr>Prezentace aplikace PowerPoint</vt:lpstr>
      <vt:lpstr>Farmakoterapie pacientů v registru FAR NHL</vt:lpstr>
      <vt:lpstr>Dávky betablokátorů v registru FAR NHL  </vt:lpstr>
      <vt:lpstr>Historie ASS v NNH </vt:lpstr>
      <vt:lpstr>Prezentace aplikace PowerPoint</vt:lpstr>
      <vt:lpstr>Ambulance srdečního selhání  a arteriální hypertenze v NNH,  úvazek 2,0 lékaře (1,0 +0,8+0,1+0,1), 2,0 sestry</vt:lpstr>
      <vt:lpstr>Přístrojová léčba a ablační výkony  u CHSS 2015 a 2019 v NNH</vt:lpstr>
      <vt:lpstr>Spolupráce ASS KC  s ambulantní kardiologií</vt:lpstr>
      <vt:lpstr>Současná praxe kontrol pacientů s CHSS v ASS NNH  a amb.kardiologie (HFrEF, EF LK &lt; 40 %)</vt:lpstr>
      <vt:lpstr>Postavení ASS KC v péči o pacienta se srdečním selháním</vt:lpstr>
      <vt:lpstr>Charakteristika a náplň činnosti ASS</vt:lpstr>
      <vt:lpstr>Doporučené  diagnostické metody u SS</vt:lpstr>
      <vt:lpstr>Terapeutické metody pro pacienty ASS</vt:lpstr>
      <vt:lpstr>Praktická doporučení k dosažení optimální farmakoterapie srdečního selhání</vt:lpstr>
      <vt:lpstr>Dosažení maximální dávky u pacientů s řízenou farmakoterapií, n = 738, medián EF LK 25%</vt:lpstr>
      <vt:lpstr>Přežívání pacientů s řízenou farmakoterapií  (79,7 % pacientů s přežitím 18,1 roku)</vt:lpstr>
      <vt:lpstr>Průběh srdečního selhání  - Současnost a budoucnoust </vt:lpstr>
      <vt:lpstr>Závěry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fdu-1.int</dc:creator>
  <cp:lastModifiedBy>FIlip</cp:lastModifiedBy>
  <cp:revision>115</cp:revision>
  <dcterms:created xsi:type="dcterms:W3CDTF">2016-02-06T15:33:14Z</dcterms:created>
  <dcterms:modified xsi:type="dcterms:W3CDTF">2020-01-16T17:49:45Z</dcterms:modified>
</cp:coreProperties>
</file>