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467" r:id="rId3"/>
    <p:sldId id="469" r:id="rId4"/>
    <p:sldId id="470" r:id="rId5"/>
    <p:sldId id="471" r:id="rId6"/>
    <p:sldId id="468" r:id="rId7"/>
    <p:sldId id="461" r:id="rId8"/>
    <p:sldId id="291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08" autoAdjust="0"/>
    <p:restoredTop sz="94660"/>
  </p:normalViewPr>
  <p:slideViewPr>
    <p:cSldViewPr>
      <p:cViewPr varScale="1">
        <p:scale>
          <a:sx n="71" d="100"/>
          <a:sy n="71" d="100"/>
        </p:scale>
        <p:origin x="72" y="29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32AE5-37D4-4667-953F-DC56D0B97B20}" type="datetimeFigureOut">
              <a:rPr lang="cs-CZ" smtClean="0"/>
              <a:pPr/>
              <a:t>16.01.2020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737E0-ABF6-4B68-8E2B-1524D6EE688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33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6CA8-40CA-42E9-B3F5-80F4C7336C90}" type="datetime1">
              <a:rPr lang="cs-CZ" smtClean="0"/>
              <a:t>16.01.2020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Výroční sjezd ČKS 2019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D6D3-6469-41EC-BD58-5110DD4F8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1292-0191-4BFD-96BA-B39D63E728B5}" type="datetime1">
              <a:rPr lang="cs-CZ" smtClean="0"/>
              <a:t>16.01.2020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Výroční sjezd ČKS 2019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D6D3-6469-41EC-BD58-5110DD4F8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E4EF-B6C9-4D02-89D2-7AB42AC5FB96}" type="datetime1">
              <a:rPr lang="cs-CZ" smtClean="0"/>
              <a:t>16.01.2020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Výroční sjezd ČKS 2019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D6D3-6469-41EC-BD58-5110DD4F8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3179-A5A0-4373-9878-76E6FC40CA86}" type="datetime1">
              <a:rPr lang="cs-CZ" smtClean="0"/>
              <a:t>16.01.2020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Výroční sjezd ČKS 2019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D6D3-6469-41EC-BD58-5110DD4F8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9E79-C545-4AC6-85C5-FAFBD4DC03E1}" type="datetime1">
              <a:rPr lang="cs-CZ" smtClean="0"/>
              <a:t>16.01.2020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Výroční sjezd ČKS 2019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D6D3-6469-41EC-BD58-5110DD4F8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3DFC-7336-40C5-A202-68B6BDA6B335}" type="datetime1">
              <a:rPr lang="cs-CZ" smtClean="0"/>
              <a:t>16.01.2020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Výroční sjezd ČKS 2019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D6D3-6469-41EC-BD58-5110DD4F8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3414-F1F7-4DB9-9326-43AED3E81817}" type="datetime1">
              <a:rPr lang="cs-CZ" smtClean="0"/>
              <a:t>16.01.2020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Výroční sjezd ČKS 2019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D6D3-6469-41EC-BD58-5110DD4F8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726E-6F68-4C76-BB3C-BFD365FC0422}" type="datetime1">
              <a:rPr lang="cs-CZ" smtClean="0"/>
              <a:t>16.01.2020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Výroční sjezd ČKS 2019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D6D3-6469-41EC-BD58-5110DD4F8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7DF5-8F48-462B-81F6-ABF6ECFF7E46}" type="datetime1">
              <a:rPr lang="cs-CZ" smtClean="0"/>
              <a:t>16.01.2020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Výroční sjezd ČKS 2019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D6D3-6469-41EC-BD58-5110DD4F8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381A-4DD4-4D66-976A-D5D1D858CDBE}" type="datetime1">
              <a:rPr lang="cs-CZ" smtClean="0"/>
              <a:t>16.01.2020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Výroční sjezd ČKS 2019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D6D3-6469-41EC-BD58-5110DD4F8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1A26-0443-40F3-8DDE-452CD25B590E}" type="datetime1">
              <a:rPr lang="cs-CZ" smtClean="0"/>
              <a:t>16.01.2020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Výroční sjezd ČKS 2019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D6D3-6469-41EC-BD58-5110DD4F8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F8CF8-4709-4AC5-83BE-099CE3F2CAF4}" type="datetime1">
              <a:rPr lang="cs-CZ" smtClean="0"/>
              <a:t>16.01.2020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Výroční sjezd ČKS 2019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CD6D3-6469-41EC-BD58-5110DD4F870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eb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5808" y="0"/>
            <a:ext cx="9144000" cy="6858000"/>
          </a:xfrm>
        </p:spPr>
        <p:txBody>
          <a:bodyPr>
            <a:normAutofit/>
          </a:bodyPr>
          <a:lstStyle/>
          <a:p>
            <a:r>
              <a:rPr lang="cs-CZ" sz="4800" i="1" dirty="0">
                <a:solidFill>
                  <a:srgbClr val="C00000"/>
                </a:solidFill>
              </a:rPr>
              <a:t>Složitá</a:t>
            </a:r>
            <a:r>
              <a:rPr lang="en-GB" sz="4800" i="1" dirty="0">
                <a:solidFill>
                  <a:srgbClr val="C00000"/>
                </a:solidFill>
              </a:rPr>
              <a:t> </a:t>
            </a:r>
            <a:r>
              <a:rPr lang="en-GB" sz="4800" i="1" dirty="0" err="1">
                <a:solidFill>
                  <a:srgbClr val="C00000"/>
                </a:solidFill>
              </a:rPr>
              <a:t>rozhodnutí</a:t>
            </a:r>
            <a:r>
              <a:rPr lang="en-GB" sz="4800" i="1" dirty="0">
                <a:solidFill>
                  <a:srgbClr val="C00000"/>
                </a:solidFill>
              </a:rPr>
              <a:t> </a:t>
            </a:r>
            <a:r>
              <a:rPr lang="en-GB" sz="4800" i="1" dirty="0" err="1">
                <a:solidFill>
                  <a:srgbClr val="C00000"/>
                </a:solidFill>
              </a:rPr>
              <a:t>indikační</a:t>
            </a:r>
            <a:r>
              <a:rPr lang="en-GB" sz="4800" i="1" dirty="0">
                <a:solidFill>
                  <a:srgbClr val="C00000"/>
                </a:solidFill>
              </a:rPr>
              <a:t> </a:t>
            </a:r>
            <a:r>
              <a:rPr lang="en-GB" sz="4800" i="1" dirty="0" err="1">
                <a:solidFill>
                  <a:srgbClr val="C00000"/>
                </a:solidFill>
              </a:rPr>
              <a:t>komise</a:t>
            </a:r>
            <a:br>
              <a:rPr lang="en-GB" sz="4800" i="1" dirty="0">
                <a:solidFill>
                  <a:srgbClr val="C00000"/>
                </a:solidFill>
              </a:rPr>
            </a:br>
            <a:br>
              <a:rPr lang="en-GB" sz="4800" i="1" dirty="0">
                <a:solidFill>
                  <a:srgbClr val="C00000"/>
                </a:solidFill>
              </a:rPr>
            </a:br>
            <a:r>
              <a:rPr lang="en-GB" sz="4800" i="1" dirty="0" err="1"/>
              <a:t>Kde</a:t>
            </a:r>
            <a:r>
              <a:rPr lang="en-GB" sz="4800" i="1" dirty="0"/>
              <a:t> </a:t>
            </a:r>
            <a:r>
              <a:rPr lang="en-GB" sz="4800" i="1" dirty="0" err="1"/>
              <a:t>jsme</a:t>
            </a:r>
            <a:r>
              <a:rPr lang="en-GB" sz="4800" i="1" dirty="0"/>
              <a:t> v </a:t>
            </a:r>
            <a:r>
              <a:rPr lang="en-GB" sz="4800" i="1" dirty="0" err="1"/>
              <a:t>roce</a:t>
            </a:r>
            <a:r>
              <a:rPr lang="en-GB" sz="4800" i="1" dirty="0"/>
              <a:t> 2020?</a:t>
            </a:r>
            <a:br>
              <a:rPr lang="en-GB" sz="1200" b="1" dirty="0"/>
            </a:br>
            <a:br>
              <a:rPr lang="en-GB" sz="1200" b="1" dirty="0"/>
            </a:br>
            <a:br>
              <a:rPr lang="en-GB" sz="1200" b="1" dirty="0"/>
            </a:br>
            <a:br>
              <a:rPr lang="en-GB" sz="1200" b="1" dirty="0"/>
            </a:br>
            <a:r>
              <a:rPr lang="en-GB" sz="3200" i="1" dirty="0">
                <a:solidFill>
                  <a:schemeClr val="tx2">
                    <a:lumMod val="75000"/>
                  </a:schemeClr>
                </a:solidFill>
              </a:rPr>
              <a:t>Viktor </a:t>
            </a:r>
            <a:r>
              <a:rPr lang="en-GB" sz="3200" i="1" dirty="0" err="1">
                <a:solidFill>
                  <a:schemeClr val="tx2">
                    <a:lumMod val="75000"/>
                  </a:schemeClr>
                </a:solidFill>
              </a:rPr>
              <a:t>Kočka</a:t>
            </a:r>
            <a:br>
              <a:rPr lang="en-GB" sz="32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3200" i="1" dirty="0" err="1">
                <a:solidFill>
                  <a:schemeClr val="tx2">
                    <a:lumMod val="75000"/>
                  </a:schemeClr>
                </a:solidFill>
              </a:rPr>
              <a:t>Kardiocentrum</a:t>
            </a:r>
            <a:r>
              <a:rPr lang="en-GB" sz="3200" i="1" dirty="0">
                <a:solidFill>
                  <a:schemeClr val="tx2">
                    <a:lumMod val="75000"/>
                  </a:schemeClr>
                </a:solidFill>
              </a:rPr>
              <a:t> FNKV a 3.LF UK</a:t>
            </a:r>
            <a:br>
              <a:rPr lang="en-GB" sz="32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3200" i="1" dirty="0">
                <a:solidFill>
                  <a:schemeClr val="tx2">
                    <a:lumMod val="75000"/>
                  </a:schemeClr>
                </a:solidFill>
              </a:rPr>
              <a:t>Praha</a:t>
            </a:r>
            <a:endParaRPr lang="cs-CZ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5" descr="logo3LFUK"/>
          <p:cNvPicPr>
            <a:picLocks noChangeAspect="1" noChangeArrowheads="1"/>
          </p:cNvPicPr>
          <p:nvPr/>
        </p:nvPicPr>
        <p:blipFill rotWithShape="1">
          <a:blip r:embed="rId2" cstate="print"/>
          <a:srcRect l="4686" t="11426" r="5607" b="7949"/>
          <a:stretch/>
        </p:blipFill>
        <p:spPr bwMode="auto">
          <a:xfrm>
            <a:off x="22778" y="4725144"/>
            <a:ext cx="2362261" cy="210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CD834D4-AA3D-49BF-BE2E-4AB7EC3B8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1" y="4731059"/>
            <a:ext cx="2181525" cy="21295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BEFA4-F7EC-4736-AD6B-13D6507F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Konflikt</a:t>
            </a:r>
            <a:r>
              <a:rPr lang="en-GB" dirty="0"/>
              <a:t> </a:t>
            </a:r>
            <a:r>
              <a:rPr lang="en-GB" dirty="0" err="1"/>
              <a:t>zájmů</a:t>
            </a:r>
            <a:r>
              <a:rPr lang="en-GB" dirty="0"/>
              <a:t> </a:t>
            </a:r>
            <a:r>
              <a:rPr lang="en-GB" dirty="0" err="1"/>
              <a:t>V.Kočka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7D86C-2340-4DC6-B7A2-64D2DF372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25963"/>
          </a:xfrm>
        </p:spPr>
        <p:txBody>
          <a:bodyPr/>
          <a:lstStyle/>
          <a:p>
            <a:r>
              <a:rPr lang="en-GB" dirty="0" err="1"/>
              <a:t>Konsultační</a:t>
            </a:r>
            <a:r>
              <a:rPr lang="en-GB" dirty="0"/>
              <a:t> </a:t>
            </a:r>
            <a:r>
              <a:rPr lang="en-GB" dirty="0" err="1"/>
              <a:t>činnost</a:t>
            </a:r>
            <a:r>
              <a:rPr lang="en-GB" dirty="0"/>
              <a:t> pro: Medtronic, Abbott Vascular, Terumo, B Braun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58C91-C5B9-46CF-818D-28112335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Výroční sjezd ČKS 2019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39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BEFA4-F7EC-4736-AD6B-13D6507FF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039" y="22093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TAVI u </a:t>
            </a:r>
            <a:r>
              <a:rPr lang="en-GB" dirty="0" err="1"/>
              <a:t>pacientů</a:t>
            </a:r>
            <a:r>
              <a:rPr lang="en-GB" dirty="0"/>
              <a:t> s </a:t>
            </a:r>
            <a:r>
              <a:rPr lang="en-GB" dirty="0" err="1"/>
              <a:t>nízkým</a:t>
            </a:r>
            <a:r>
              <a:rPr lang="en-GB" dirty="0"/>
              <a:t> </a:t>
            </a:r>
            <a:r>
              <a:rPr lang="en-GB" dirty="0" err="1"/>
              <a:t>rizikem</a:t>
            </a:r>
            <a:r>
              <a:rPr lang="en-GB" dirty="0"/>
              <a:t> KCH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minimálně</a:t>
            </a:r>
            <a:r>
              <a:rPr lang="en-GB" dirty="0"/>
              <a:t> </a:t>
            </a:r>
            <a:r>
              <a:rPr lang="en-GB" dirty="0" err="1"/>
              <a:t>stejné</a:t>
            </a:r>
            <a:r>
              <a:rPr lang="en-GB" dirty="0"/>
              <a:t> </a:t>
            </a:r>
            <a:r>
              <a:rPr lang="en-GB" dirty="0" err="1"/>
              <a:t>krátkodobé</a:t>
            </a:r>
            <a:r>
              <a:rPr lang="en-GB" dirty="0"/>
              <a:t> </a:t>
            </a:r>
            <a:r>
              <a:rPr lang="en-GB" dirty="0" err="1"/>
              <a:t>výsledky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AVR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58C91-C5B9-46CF-818D-28112335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Výroční sjezd ČKS 2019</a:t>
            </a:r>
            <a:endParaRPr lang="cs-CZ"/>
          </a:p>
        </p:txBody>
      </p:sp>
      <p:pic>
        <p:nvPicPr>
          <p:cNvPr id="5" name="Picture 5" descr="logo3LFUK">
            <a:extLst>
              <a:ext uri="{FF2B5EF4-FFF2-40B4-BE49-F238E27FC236}">
                <a16:creationId xmlns:a16="http://schemas.microsoft.com/office/drawing/2014/main" id="{3C95903F-B080-4D7B-8753-A20398831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4686" t="11426" r="5607" b="7949"/>
          <a:stretch/>
        </p:blipFill>
        <p:spPr bwMode="auto">
          <a:xfrm>
            <a:off x="10292100" y="5993012"/>
            <a:ext cx="988475" cy="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logoFNKV">
            <a:extLst>
              <a:ext uri="{FF2B5EF4-FFF2-40B4-BE49-F238E27FC236}">
                <a16:creationId xmlns:a16="http://schemas.microsoft.com/office/drawing/2014/main" id="{D0B6BFF6-80D4-4E22-A5AA-3B51485B1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125" b="1522"/>
          <a:stretch/>
        </p:blipFill>
        <p:spPr bwMode="auto">
          <a:xfrm>
            <a:off x="11280576" y="5977640"/>
            <a:ext cx="910107" cy="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3E11AB-5EF9-4463-825E-66F0FB2DE8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9" t="14087" r="17418" b="6349"/>
          <a:stretch/>
        </p:blipFill>
        <p:spPr>
          <a:xfrm>
            <a:off x="8831" y="1947304"/>
            <a:ext cx="6035779" cy="34563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31DF65-0E88-4B54-83B7-0BD8A6FC5A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16" t="15122" r="16909" b="6095"/>
          <a:stretch/>
        </p:blipFill>
        <p:spPr>
          <a:xfrm>
            <a:off x="6032439" y="1956675"/>
            <a:ext cx="6149234" cy="36325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268603-B20C-4FA4-9555-32987863F4A3}"/>
              </a:ext>
            </a:extLst>
          </p:cNvPr>
          <p:cNvSpPr txBox="1"/>
          <p:nvPr/>
        </p:nvSpPr>
        <p:spPr>
          <a:xfrm>
            <a:off x="20320" y="5785859"/>
            <a:ext cx="10119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TAVI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již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v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roce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2020 je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první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volbou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pacientů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nad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75 let!!</a:t>
            </a:r>
          </a:p>
        </p:txBody>
      </p:sp>
    </p:spTree>
    <p:extLst>
      <p:ext uri="{BB962C8B-B14F-4D97-AF65-F5344CB8AC3E}">
        <p14:creationId xmlns:p14="http://schemas.microsoft.com/office/powerpoint/2010/main" val="374738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BEFA4-F7EC-4736-AD6B-13D6507FF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072664" cy="1721265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C00000"/>
                </a:solidFill>
              </a:rPr>
              <a:t>ALE POZOR </a:t>
            </a:r>
            <a:r>
              <a:rPr lang="en-GB" sz="3600" dirty="0"/>
              <a:t>– </a:t>
            </a:r>
            <a:r>
              <a:rPr lang="en-GB" sz="3600" dirty="0" err="1"/>
              <a:t>všechny</a:t>
            </a:r>
            <a:r>
              <a:rPr lang="en-GB" sz="3600" dirty="0"/>
              <a:t> TAVI </a:t>
            </a:r>
            <a:r>
              <a:rPr lang="en-GB" sz="3600" dirty="0" err="1"/>
              <a:t>studie</a:t>
            </a:r>
            <a:r>
              <a:rPr lang="en-GB" sz="3600" dirty="0"/>
              <a:t> </a:t>
            </a:r>
            <a:r>
              <a:rPr lang="en-GB" sz="3600" dirty="0" err="1"/>
              <a:t>jsou</a:t>
            </a:r>
            <a:r>
              <a:rPr lang="en-GB" sz="3600" dirty="0"/>
              <a:t> u </a:t>
            </a:r>
            <a:r>
              <a:rPr lang="en-GB" sz="3600" dirty="0" err="1"/>
              <a:t>starých</a:t>
            </a:r>
            <a:r>
              <a:rPr lang="en-GB" sz="3600" dirty="0"/>
              <a:t> </a:t>
            </a:r>
            <a:r>
              <a:rPr lang="en-GB" sz="3600" dirty="0" err="1"/>
              <a:t>pacientů</a:t>
            </a:r>
            <a:r>
              <a:rPr lang="en-GB" sz="3600" dirty="0"/>
              <a:t>, </a:t>
            </a:r>
            <a:r>
              <a:rPr lang="en-GB" sz="3600" dirty="0" err="1"/>
              <a:t>kteří</a:t>
            </a:r>
            <a:r>
              <a:rPr lang="en-GB" sz="3600" dirty="0"/>
              <a:t> </a:t>
            </a:r>
            <a:r>
              <a:rPr lang="en-GB" sz="3600" dirty="0" err="1"/>
              <a:t>jsou</a:t>
            </a:r>
            <a:r>
              <a:rPr lang="en-GB" sz="3600" dirty="0"/>
              <a:t> “</a:t>
            </a:r>
            <a:r>
              <a:rPr lang="en-GB" sz="3600" dirty="0" err="1"/>
              <a:t>anatomicky</a:t>
            </a:r>
            <a:r>
              <a:rPr lang="en-GB" sz="3600" dirty="0"/>
              <a:t>” </a:t>
            </a:r>
            <a:r>
              <a:rPr lang="en-GB" sz="3600" dirty="0" err="1"/>
              <a:t>vhodní</a:t>
            </a:r>
            <a:r>
              <a:rPr lang="en-GB" sz="3600" dirty="0"/>
              <a:t> k TAVI – </a:t>
            </a:r>
            <a:r>
              <a:rPr lang="en-GB" sz="3600" dirty="0" err="1"/>
              <a:t>dobré</a:t>
            </a:r>
            <a:r>
              <a:rPr lang="en-GB" sz="3600" dirty="0"/>
              <a:t> </a:t>
            </a:r>
            <a:r>
              <a:rPr lang="en-GB" sz="3600" dirty="0" err="1"/>
              <a:t>přístupové</a:t>
            </a:r>
            <a:r>
              <a:rPr lang="en-GB" sz="3600" dirty="0"/>
              <a:t> </a:t>
            </a:r>
            <a:r>
              <a:rPr lang="en-GB" sz="3600" dirty="0" err="1"/>
              <a:t>cesty</a:t>
            </a:r>
            <a:r>
              <a:rPr lang="en-GB" sz="3600" dirty="0"/>
              <a:t>, </a:t>
            </a:r>
            <a:r>
              <a:rPr lang="en-GB" sz="3600" dirty="0" err="1"/>
              <a:t>vyloučena</a:t>
            </a:r>
            <a:r>
              <a:rPr lang="en-GB" sz="3600" dirty="0"/>
              <a:t> </a:t>
            </a:r>
            <a:r>
              <a:rPr lang="en-GB" sz="3600" dirty="0" err="1"/>
              <a:t>pokročilá</a:t>
            </a:r>
            <a:r>
              <a:rPr lang="en-GB" sz="3600" dirty="0"/>
              <a:t> ICHS a </a:t>
            </a:r>
            <a:r>
              <a:rPr lang="en-GB" sz="3600" dirty="0" err="1"/>
              <a:t>vyloučena</a:t>
            </a:r>
            <a:r>
              <a:rPr lang="en-GB" sz="3600" dirty="0"/>
              <a:t> </a:t>
            </a:r>
            <a:r>
              <a:rPr lang="en-GB" sz="3600" dirty="0" err="1"/>
              <a:t>dvojcípá</a:t>
            </a:r>
            <a:r>
              <a:rPr lang="en-GB" sz="3600" dirty="0"/>
              <a:t> </a:t>
            </a:r>
            <a:r>
              <a:rPr lang="en-GB" sz="3600" dirty="0" err="1"/>
              <a:t>chlopeň</a:t>
            </a:r>
            <a:endParaRPr lang="en-GB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58C91-C5B9-46CF-818D-28112335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Výroční sjezd ČKS 2019</a:t>
            </a:r>
            <a:endParaRPr lang="cs-CZ"/>
          </a:p>
        </p:txBody>
      </p:sp>
      <p:pic>
        <p:nvPicPr>
          <p:cNvPr id="5" name="Picture 5" descr="logo3LFUK">
            <a:extLst>
              <a:ext uri="{FF2B5EF4-FFF2-40B4-BE49-F238E27FC236}">
                <a16:creationId xmlns:a16="http://schemas.microsoft.com/office/drawing/2014/main" id="{3C95903F-B080-4D7B-8753-A20398831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4686" t="11426" r="5607" b="7949"/>
          <a:stretch/>
        </p:blipFill>
        <p:spPr bwMode="auto">
          <a:xfrm>
            <a:off x="10292100" y="5993012"/>
            <a:ext cx="988475" cy="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logoFNKV">
            <a:extLst>
              <a:ext uri="{FF2B5EF4-FFF2-40B4-BE49-F238E27FC236}">
                <a16:creationId xmlns:a16="http://schemas.microsoft.com/office/drawing/2014/main" id="{D0B6BFF6-80D4-4E22-A5AA-3B51485B1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125" b="1522"/>
          <a:stretch/>
        </p:blipFill>
        <p:spPr bwMode="auto">
          <a:xfrm>
            <a:off x="11280576" y="5977640"/>
            <a:ext cx="910107" cy="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DF770D-8011-41F9-9BBE-9264759389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70" t="15249" r="19975" b="11407"/>
          <a:stretch/>
        </p:blipFill>
        <p:spPr>
          <a:xfrm>
            <a:off x="595660" y="1855509"/>
            <a:ext cx="9145016" cy="500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47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BEFA4-F7EC-4736-AD6B-13D6507FF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96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U </a:t>
            </a:r>
            <a:r>
              <a:rPr lang="en-GB" dirty="0" err="1"/>
              <a:t>pacientů</a:t>
            </a:r>
            <a:r>
              <a:rPr lang="en-GB" dirty="0"/>
              <a:t> pod 70 let </a:t>
            </a:r>
            <a:r>
              <a:rPr lang="en-GB" dirty="0" err="1"/>
              <a:t>věku</a:t>
            </a:r>
            <a:r>
              <a:rPr lang="en-GB" dirty="0"/>
              <a:t> je </a:t>
            </a:r>
            <a:r>
              <a:rPr lang="en-GB" dirty="0" err="1"/>
              <a:t>pacientů</a:t>
            </a:r>
            <a:r>
              <a:rPr lang="en-GB" dirty="0"/>
              <a:t> s </a:t>
            </a:r>
            <a:r>
              <a:rPr lang="en-GB" dirty="0" err="1"/>
              <a:t>dvojcípou</a:t>
            </a:r>
            <a:r>
              <a:rPr lang="en-GB" dirty="0"/>
              <a:t> </a:t>
            </a:r>
            <a:r>
              <a:rPr lang="en-GB" dirty="0" err="1"/>
              <a:t>chlopní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50%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58C91-C5B9-46CF-818D-28112335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Výroční sjezd ČKS 2019</a:t>
            </a:r>
            <a:endParaRPr lang="cs-CZ"/>
          </a:p>
        </p:txBody>
      </p:sp>
      <p:pic>
        <p:nvPicPr>
          <p:cNvPr id="5" name="Picture 5" descr="logo3LFUK">
            <a:extLst>
              <a:ext uri="{FF2B5EF4-FFF2-40B4-BE49-F238E27FC236}">
                <a16:creationId xmlns:a16="http://schemas.microsoft.com/office/drawing/2014/main" id="{3C95903F-B080-4D7B-8753-A20398831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4686" t="11426" r="5607" b="7949"/>
          <a:stretch/>
        </p:blipFill>
        <p:spPr bwMode="auto">
          <a:xfrm>
            <a:off x="10292100" y="5993012"/>
            <a:ext cx="988475" cy="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logoFNKV">
            <a:extLst>
              <a:ext uri="{FF2B5EF4-FFF2-40B4-BE49-F238E27FC236}">
                <a16:creationId xmlns:a16="http://schemas.microsoft.com/office/drawing/2014/main" id="{D0B6BFF6-80D4-4E22-A5AA-3B51485B1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125" b="1522"/>
          <a:stretch/>
        </p:blipFill>
        <p:spPr bwMode="auto">
          <a:xfrm>
            <a:off x="11280576" y="5977640"/>
            <a:ext cx="910107" cy="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D4ED46-BEA0-41E0-B4C6-65A4591EFE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2" t="15350" r="18697" b="7315"/>
          <a:stretch/>
        </p:blipFill>
        <p:spPr>
          <a:xfrm>
            <a:off x="2816322" y="1274490"/>
            <a:ext cx="6487347" cy="34886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53A2BB-E43C-4782-8552-1404C2BEF7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72" t="16413" r="8239" b="43531"/>
          <a:stretch/>
        </p:blipFill>
        <p:spPr>
          <a:xfrm>
            <a:off x="1991544" y="4763099"/>
            <a:ext cx="7819750" cy="211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0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BEFA4-F7EC-4736-AD6B-13D6507FF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96" y="0"/>
            <a:ext cx="10972800" cy="1143000"/>
          </a:xfrm>
        </p:spPr>
        <p:txBody>
          <a:bodyPr/>
          <a:lstStyle/>
          <a:p>
            <a:r>
              <a:rPr lang="en-GB" dirty="0"/>
              <a:t>Heart Team 2.0 (2020)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58C91-C5B9-46CF-818D-28112335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Výroční sjezd ČKS 2019</a:t>
            </a:r>
            <a:endParaRPr lang="cs-CZ"/>
          </a:p>
        </p:txBody>
      </p:sp>
      <p:pic>
        <p:nvPicPr>
          <p:cNvPr id="5" name="Picture 5" descr="logo3LFUK">
            <a:extLst>
              <a:ext uri="{FF2B5EF4-FFF2-40B4-BE49-F238E27FC236}">
                <a16:creationId xmlns:a16="http://schemas.microsoft.com/office/drawing/2014/main" id="{3C95903F-B080-4D7B-8753-A20398831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4686" t="11426" r="5607" b="7949"/>
          <a:stretch/>
        </p:blipFill>
        <p:spPr bwMode="auto">
          <a:xfrm>
            <a:off x="10292100" y="5993012"/>
            <a:ext cx="988475" cy="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logoFNKV">
            <a:extLst>
              <a:ext uri="{FF2B5EF4-FFF2-40B4-BE49-F238E27FC236}">
                <a16:creationId xmlns:a16="http://schemas.microsoft.com/office/drawing/2014/main" id="{D0B6BFF6-80D4-4E22-A5AA-3B51485B1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125" b="1522"/>
          <a:stretch/>
        </p:blipFill>
        <p:spPr bwMode="auto">
          <a:xfrm>
            <a:off x="11280576" y="5977640"/>
            <a:ext cx="910107" cy="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2807CD-8431-4B1F-993E-967A9A751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094523"/>
            <a:ext cx="8660596" cy="48984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9E16C9-3B95-4893-B92D-41083010C853}"/>
              </a:ext>
            </a:extLst>
          </p:cNvPr>
          <p:cNvSpPr/>
          <p:nvPr/>
        </p:nvSpPr>
        <p:spPr>
          <a:xfrm>
            <a:off x="767408" y="5551214"/>
            <a:ext cx="10441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solidFill>
                  <a:srgbClr val="BD523C"/>
                </a:solidFill>
                <a:latin typeface="TradeGothicLTStd"/>
              </a:rPr>
              <a:t>Euro</a:t>
            </a:r>
            <a:r>
              <a:rPr lang="en-GB" b="1" dirty="0" err="1">
                <a:solidFill>
                  <a:srgbClr val="BD523C"/>
                </a:solidFill>
                <a:latin typeface="TradeGothicLTStd-Bold"/>
              </a:rPr>
              <a:t>Intervention</a:t>
            </a:r>
            <a:r>
              <a:rPr lang="en-GB" b="1" dirty="0">
                <a:solidFill>
                  <a:srgbClr val="BD523C"/>
                </a:solidFill>
                <a:latin typeface="TradeGothicLTStd-Bold"/>
              </a:rPr>
              <a:t> </a:t>
            </a:r>
            <a:r>
              <a:rPr lang="en-GB" dirty="0">
                <a:solidFill>
                  <a:srgbClr val="636362"/>
                </a:solidFill>
                <a:latin typeface="TradeGothicLTStd"/>
              </a:rPr>
              <a:t>2019;15:</a:t>
            </a:r>
            <a:r>
              <a:rPr lang="en-GB" sz="2400" dirty="0">
                <a:solidFill>
                  <a:srgbClr val="636362"/>
                </a:solidFill>
                <a:latin typeface="ITCKabelStd-Medium"/>
              </a:rPr>
              <a:t>e</a:t>
            </a:r>
            <a:r>
              <a:rPr lang="en-GB" b="1" dirty="0">
                <a:solidFill>
                  <a:srgbClr val="636362"/>
                </a:solidFill>
                <a:latin typeface="TradeGothicLTStd-Bold"/>
              </a:rPr>
              <a:t>1027-</a:t>
            </a:r>
            <a:r>
              <a:rPr lang="en-GB" sz="2400" dirty="0">
                <a:solidFill>
                  <a:srgbClr val="636362"/>
                </a:solidFill>
                <a:latin typeface="ITCKabelStd-Medium"/>
              </a:rPr>
              <a:t>e</a:t>
            </a:r>
            <a:r>
              <a:rPr lang="en-GB" b="1" dirty="0">
                <a:solidFill>
                  <a:srgbClr val="636362"/>
                </a:solidFill>
                <a:latin typeface="TradeGothicLTStd-Bold"/>
              </a:rPr>
              <a:t>1029 </a:t>
            </a:r>
            <a:r>
              <a:rPr lang="en-GB" dirty="0">
                <a:solidFill>
                  <a:srgbClr val="636362"/>
                </a:solidFill>
                <a:latin typeface="TradeGothicLTStd"/>
              </a:rPr>
              <a:t>published online </a:t>
            </a:r>
            <a:r>
              <a:rPr lang="en-GB" sz="4000" dirty="0">
                <a:solidFill>
                  <a:srgbClr val="008AA9"/>
                </a:solidFill>
                <a:latin typeface="ITCKabelStd-Medium"/>
              </a:rPr>
              <a:t>e</a:t>
            </a:r>
            <a:r>
              <a:rPr lang="en-GB" dirty="0">
                <a:solidFill>
                  <a:srgbClr val="636362"/>
                </a:solidFill>
                <a:latin typeface="TradeGothicLTStd"/>
              </a:rPr>
              <a:t>-edition December 2019</a:t>
            </a: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C63447-46D0-40E3-8453-B1ED6FA99BDC}"/>
              </a:ext>
            </a:extLst>
          </p:cNvPr>
          <p:cNvSpPr/>
          <p:nvPr/>
        </p:nvSpPr>
        <p:spPr>
          <a:xfrm>
            <a:off x="5663952" y="3503660"/>
            <a:ext cx="3600400" cy="121194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FA10B6-C28B-4F34-8C7D-75F3AB45DD84}"/>
              </a:ext>
            </a:extLst>
          </p:cNvPr>
          <p:cNvSpPr txBox="1"/>
          <p:nvPr/>
        </p:nvSpPr>
        <p:spPr>
          <a:xfrm>
            <a:off x="6960096" y="1739935"/>
            <a:ext cx="4896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Role </a:t>
            </a:r>
            <a:r>
              <a:rPr lang="en-GB" sz="2000" b="1" dirty="0" err="1">
                <a:solidFill>
                  <a:srgbClr val="C00000"/>
                </a:solidFill>
              </a:rPr>
              <a:t>ambulantních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kardiologů</a:t>
            </a:r>
            <a:r>
              <a:rPr lang="en-GB" sz="2000" b="1" dirty="0">
                <a:solidFill>
                  <a:srgbClr val="C00000"/>
                </a:solidFill>
              </a:rPr>
              <a:t> se </a:t>
            </a:r>
            <a:r>
              <a:rPr lang="en-GB" sz="2000" b="1" dirty="0" err="1">
                <a:solidFill>
                  <a:srgbClr val="C00000"/>
                </a:solidFill>
              </a:rPr>
              <a:t>zvětšuje</a:t>
            </a:r>
            <a:r>
              <a:rPr lang="en-GB" sz="2000" b="1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GB" sz="2000" b="1" dirty="0" err="1">
                <a:solidFill>
                  <a:srgbClr val="C00000"/>
                </a:solidFill>
              </a:rPr>
              <a:t>Dobře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znají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své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dlouholeté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pacienty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před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rozhodnutím</a:t>
            </a:r>
            <a:r>
              <a:rPr lang="en-GB" sz="2000" b="1" dirty="0">
                <a:solidFill>
                  <a:srgbClr val="C00000"/>
                </a:solidFill>
              </a:rPr>
              <a:t> TAVI </a:t>
            </a:r>
            <a:r>
              <a:rPr lang="en-GB" sz="2000" b="1" dirty="0" err="1">
                <a:solidFill>
                  <a:srgbClr val="C00000"/>
                </a:solidFill>
              </a:rPr>
              <a:t>nebo</a:t>
            </a:r>
            <a:r>
              <a:rPr lang="en-GB" sz="2000" b="1" dirty="0">
                <a:solidFill>
                  <a:srgbClr val="C00000"/>
                </a:solidFill>
              </a:rPr>
              <a:t> AVR</a:t>
            </a:r>
          </a:p>
          <a:p>
            <a:pPr marL="342900" indent="-342900">
              <a:buAutoNum type="arabicPeriod"/>
            </a:pPr>
            <a:r>
              <a:rPr lang="en-GB" sz="2000" b="1" dirty="0" err="1">
                <a:solidFill>
                  <a:srgbClr val="C00000"/>
                </a:solidFill>
              </a:rPr>
              <a:t>Mají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velký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podíl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na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ambulantním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err="1">
                <a:solidFill>
                  <a:srgbClr val="C00000"/>
                </a:solidFill>
              </a:rPr>
              <a:t>sledování</a:t>
            </a:r>
            <a:r>
              <a:rPr lang="en-GB" sz="2000" b="1" dirty="0">
                <a:solidFill>
                  <a:srgbClr val="C00000"/>
                </a:solidFill>
              </a:rPr>
              <a:t> po TAVI </a:t>
            </a:r>
            <a:r>
              <a:rPr lang="en-GB" sz="2000" b="1" dirty="0" err="1">
                <a:solidFill>
                  <a:srgbClr val="C00000"/>
                </a:solidFill>
              </a:rPr>
              <a:t>nebo</a:t>
            </a:r>
            <a:r>
              <a:rPr lang="en-GB" sz="2000" b="1" dirty="0">
                <a:solidFill>
                  <a:srgbClr val="C00000"/>
                </a:solidFill>
              </a:rPr>
              <a:t> AVR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C4BDE0D-90FE-4BF0-B296-80E6A701E037}"/>
              </a:ext>
            </a:extLst>
          </p:cNvPr>
          <p:cNvSpPr/>
          <p:nvPr/>
        </p:nvSpPr>
        <p:spPr>
          <a:xfrm>
            <a:off x="6816080" y="1473847"/>
            <a:ext cx="5040560" cy="224318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75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600" y="1"/>
            <a:ext cx="7069089" cy="764703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u="sng" dirty="0">
                <a:solidFill>
                  <a:schemeClr val="tx2">
                    <a:lumMod val="75000"/>
                  </a:schemeClr>
                </a:solidFill>
              </a:rPr>
              <a:t>Heart Team</a:t>
            </a:r>
            <a:endParaRPr lang="cs-CZ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3013" name="Picture 6" descr="logoFNKV"/>
          <p:cNvPicPr>
            <a:picLocks noChangeAspect="1" noChangeArrowheads="1"/>
          </p:cNvPicPr>
          <p:nvPr/>
        </p:nvPicPr>
        <p:blipFill rotWithShape="1">
          <a:blip r:embed="rId2" cstate="print"/>
          <a:srcRect l="1125" b="1522"/>
          <a:stretch/>
        </p:blipFill>
        <p:spPr bwMode="auto">
          <a:xfrm>
            <a:off x="11280576" y="5977640"/>
            <a:ext cx="910107" cy="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791744" y="6492876"/>
            <a:ext cx="4000500" cy="365125"/>
          </a:xfrm>
        </p:spPr>
        <p:txBody>
          <a:bodyPr/>
          <a:lstStyle/>
          <a:p>
            <a:pPr>
              <a:defRPr/>
            </a:pPr>
            <a:r>
              <a:rPr lang="en-US"/>
              <a:t>Výroční sjezd ČKS 2019</a:t>
            </a:r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764704"/>
            <a:ext cx="12216680" cy="2880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err="1"/>
              <a:t>Indikační</a:t>
            </a:r>
            <a:r>
              <a:rPr lang="en-GB" sz="2400" dirty="0"/>
              <a:t> </a:t>
            </a:r>
            <a:r>
              <a:rPr lang="en-GB" sz="2400" dirty="0" err="1"/>
              <a:t>komise</a:t>
            </a:r>
            <a:r>
              <a:rPr lang="en-GB" sz="2400" dirty="0"/>
              <a:t> (Heart Team) </a:t>
            </a:r>
            <a:r>
              <a:rPr lang="en-GB" sz="2400" dirty="0" err="1"/>
              <a:t>má</a:t>
            </a:r>
            <a:r>
              <a:rPr lang="en-GB" sz="2400" dirty="0"/>
              <a:t> k </a:t>
            </a:r>
            <a:r>
              <a:rPr lang="en-GB" sz="2400" dirty="0" err="1"/>
              <a:t>dispozici</a:t>
            </a:r>
            <a:r>
              <a:rPr lang="en-GB" sz="2400" dirty="0"/>
              <a:t> a </a:t>
            </a:r>
            <a:r>
              <a:rPr lang="en-GB" sz="2400" dirty="0" err="1"/>
              <a:t>zvažuje</a:t>
            </a:r>
            <a:r>
              <a:rPr lang="en-GB" sz="2400" dirty="0"/>
              <a:t> </a:t>
            </a:r>
            <a:r>
              <a:rPr lang="en-GB" sz="2400" dirty="0" err="1"/>
              <a:t>mnoho</a:t>
            </a:r>
            <a:r>
              <a:rPr lang="en-GB" sz="2400" dirty="0"/>
              <a:t> </a:t>
            </a:r>
            <a:r>
              <a:rPr lang="en-GB" sz="2400" dirty="0" err="1"/>
              <a:t>hledisek</a:t>
            </a:r>
            <a:r>
              <a:rPr lang="en-GB" sz="2400" dirty="0"/>
              <a:t> – </a:t>
            </a:r>
            <a:r>
              <a:rPr lang="en-GB" sz="2400" dirty="0" err="1"/>
              <a:t>klinické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anatomické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Tato </a:t>
            </a:r>
            <a:r>
              <a:rPr lang="en-GB" sz="2400" dirty="0" err="1"/>
              <a:t>hlediska</a:t>
            </a:r>
            <a:r>
              <a:rPr lang="en-GB" sz="2400" dirty="0"/>
              <a:t> </a:t>
            </a:r>
            <a:r>
              <a:rPr lang="en-GB" sz="2400" dirty="0" err="1"/>
              <a:t>jsou</a:t>
            </a:r>
            <a:r>
              <a:rPr lang="en-GB" sz="2400" dirty="0"/>
              <a:t> v </a:t>
            </a:r>
            <a:r>
              <a:rPr lang="en-GB" sz="2400" dirty="0" err="1"/>
              <a:t>roce</a:t>
            </a:r>
            <a:r>
              <a:rPr lang="en-GB" sz="2400" dirty="0"/>
              <a:t> 2020 </a:t>
            </a:r>
            <a:r>
              <a:rPr lang="en-GB" sz="2400" dirty="0" err="1"/>
              <a:t>již</a:t>
            </a:r>
            <a:r>
              <a:rPr lang="en-GB" sz="2400" dirty="0"/>
              <a:t> </a:t>
            </a:r>
            <a:r>
              <a:rPr lang="en-GB" sz="2400" dirty="0" err="1"/>
              <a:t>dobře</a:t>
            </a:r>
            <a:r>
              <a:rPr lang="en-GB" sz="2400" dirty="0"/>
              <a:t> </a:t>
            </a:r>
            <a:r>
              <a:rPr lang="en-GB" sz="2400" dirty="0" err="1"/>
              <a:t>známa</a:t>
            </a:r>
            <a:endParaRPr lang="en-GB" sz="2400" dirty="0"/>
          </a:p>
          <a:p>
            <a:pPr marL="0" indent="0">
              <a:buNone/>
            </a:pPr>
            <a:r>
              <a:rPr lang="en-GB" sz="2400" dirty="0" err="1"/>
              <a:t>Stále</a:t>
            </a:r>
            <a:r>
              <a:rPr lang="en-GB" sz="2400" dirty="0"/>
              <a:t> je </a:t>
            </a:r>
            <a:r>
              <a:rPr lang="en-GB" sz="2400" dirty="0" err="1"/>
              <a:t>důležitý</a:t>
            </a:r>
            <a:r>
              <a:rPr lang="en-GB" sz="2400" dirty="0"/>
              <a:t> </a:t>
            </a:r>
            <a:r>
              <a:rPr lang="en-GB" sz="2400" dirty="0" err="1"/>
              <a:t>osobní</a:t>
            </a:r>
            <a:r>
              <a:rPr lang="en-GB" sz="2400" dirty="0"/>
              <a:t> </a:t>
            </a:r>
            <a:r>
              <a:rPr lang="en-GB" sz="2400" dirty="0" err="1"/>
              <a:t>kontakt</a:t>
            </a:r>
            <a:r>
              <a:rPr lang="en-GB" sz="2400" dirty="0"/>
              <a:t> s </a:t>
            </a:r>
            <a:r>
              <a:rPr lang="en-GB" sz="2400" dirty="0" err="1"/>
              <a:t>pacientem</a:t>
            </a:r>
            <a:r>
              <a:rPr lang="en-GB" sz="2400" dirty="0"/>
              <a:t> – </a:t>
            </a:r>
            <a:r>
              <a:rPr lang="en-GB" sz="2400" dirty="0" err="1"/>
              <a:t>zkušený</a:t>
            </a:r>
            <a:r>
              <a:rPr lang="en-GB" sz="2400" dirty="0"/>
              <a:t> </a:t>
            </a:r>
            <a:r>
              <a:rPr lang="en-GB" sz="2400" dirty="0" err="1"/>
              <a:t>lékař</a:t>
            </a:r>
            <a:r>
              <a:rPr lang="en-GB" sz="2400" dirty="0"/>
              <a:t>, </a:t>
            </a:r>
            <a:r>
              <a:rPr lang="en-GB" sz="2400" dirty="0" err="1"/>
              <a:t>který</a:t>
            </a:r>
            <a:r>
              <a:rPr lang="en-GB" sz="2400" dirty="0"/>
              <a:t> </a:t>
            </a:r>
            <a:r>
              <a:rPr lang="en-GB" sz="2400" dirty="0" err="1"/>
              <a:t>pacienta</a:t>
            </a:r>
            <a:r>
              <a:rPr lang="en-GB" sz="2400" dirty="0"/>
              <a:t> </a:t>
            </a:r>
            <a:r>
              <a:rPr lang="en-GB" sz="2400" dirty="0" err="1"/>
              <a:t>osobně</a:t>
            </a:r>
            <a:r>
              <a:rPr lang="en-GB" sz="2400" dirty="0"/>
              <a:t> </a:t>
            </a:r>
            <a:r>
              <a:rPr lang="en-GB" sz="2400" dirty="0" err="1"/>
              <a:t>vyšetřil</a:t>
            </a:r>
            <a:r>
              <a:rPr lang="en-GB" sz="2400" dirty="0"/>
              <a:t> je </a:t>
            </a:r>
            <a:r>
              <a:rPr lang="en-GB" sz="2400" dirty="0" err="1"/>
              <a:t>schopen</a:t>
            </a:r>
            <a:r>
              <a:rPr lang="en-GB" sz="2400" dirty="0"/>
              <a:t> </a:t>
            </a:r>
            <a:r>
              <a:rPr lang="en-GB" sz="2400" dirty="0" err="1"/>
              <a:t>zvážit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faktory</a:t>
            </a:r>
            <a:r>
              <a:rPr lang="en-GB" sz="2400" dirty="0"/>
              <a:t>, </a:t>
            </a:r>
            <a:r>
              <a:rPr lang="en-GB" sz="2400" dirty="0" err="1"/>
              <a:t>které</a:t>
            </a:r>
            <a:r>
              <a:rPr lang="en-GB" sz="2400" dirty="0"/>
              <a:t> </a:t>
            </a:r>
            <a:r>
              <a:rPr lang="en-GB" sz="2400" dirty="0" err="1"/>
              <a:t>nejsou</a:t>
            </a:r>
            <a:r>
              <a:rPr lang="en-GB" sz="2400" dirty="0"/>
              <a:t> v </a:t>
            </a:r>
            <a:r>
              <a:rPr lang="en-GB" sz="2400" dirty="0" err="1"/>
              <a:t>tabulkách</a:t>
            </a:r>
            <a:r>
              <a:rPr lang="en-GB" sz="2400" dirty="0"/>
              <a:t> </a:t>
            </a:r>
            <a:r>
              <a:rPr lang="en-GB" sz="2400" dirty="0" err="1"/>
              <a:t>či</a:t>
            </a:r>
            <a:r>
              <a:rPr lang="en-GB" sz="2400" dirty="0"/>
              <a:t> </a:t>
            </a:r>
            <a:r>
              <a:rPr lang="en-GB" sz="2400" dirty="0" err="1"/>
              <a:t>skorovacích</a:t>
            </a:r>
            <a:r>
              <a:rPr lang="en-GB" sz="2400" dirty="0"/>
              <a:t> </a:t>
            </a:r>
            <a:r>
              <a:rPr lang="en-GB" sz="2400" dirty="0" err="1"/>
              <a:t>systémech</a:t>
            </a:r>
            <a:endParaRPr lang="en-GB" sz="2400" dirty="0"/>
          </a:p>
          <a:p>
            <a:pPr marL="0" indent="0">
              <a:buNone/>
            </a:pPr>
            <a:endParaRPr lang="en-GB" sz="500" dirty="0"/>
          </a:p>
          <a:p>
            <a:pPr marL="0" indent="0" algn="ctr">
              <a:buNone/>
            </a:pPr>
            <a:r>
              <a:rPr lang="en-GB" b="1" dirty="0">
                <a:solidFill>
                  <a:srgbClr val="C00000"/>
                </a:solidFill>
              </a:rPr>
              <a:t>AVR a TAVI </a:t>
            </a:r>
            <a:r>
              <a:rPr lang="en-GB" b="1" dirty="0" err="1">
                <a:solidFill>
                  <a:srgbClr val="C00000"/>
                </a:solidFill>
              </a:rPr>
              <a:t>nejsou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soupeři</a:t>
            </a:r>
            <a:r>
              <a:rPr lang="en-GB" b="1" dirty="0">
                <a:solidFill>
                  <a:srgbClr val="C00000"/>
                </a:solidFill>
              </a:rPr>
              <a:t>, </a:t>
            </a:r>
            <a:r>
              <a:rPr lang="en-GB" b="1" dirty="0" err="1">
                <a:solidFill>
                  <a:srgbClr val="C00000"/>
                </a:solidFill>
              </a:rPr>
              <a:t>spíše</a:t>
            </a:r>
            <a:r>
              <a:rPr lang="en-GB" b="1" dirty="0">
                <a:solidFill>
                  <a:srgbClr val="C00000"/>
                </a:solidFill>
              </a:rPr>
              <a:t> 2 </a:t>
            </a:r>
            <a:r>
              <a:rPr lang="en-GB" b="1" dirty="0" err="1">
                <a:solidFill>
                  <a:srgbClr val="C00000"/>
                </a:solidFill>
              </a:rPr>
              <a:t>možnosti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léčby</a:t>
            </a:r>
            <a:r>
              <a:rPr lang="en-GB" b="1" dirty="0">
                <a:solidFill>
                  <a:srgbClr val="C00000"/>
                </a:solidFill>
              </a:rPr>
              <a:t> pro </a:t>
            </a:r>
            <a:r>
              <a:rPr lang="en-GB" b="1" dirty="0" err="1">
                <a:solidFill>
                  <a:srgbClr val="C00000"/>
                </a:solidFill>
              </a:rPr>
              <a:t>naše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pacienty</a:t>
            </a:r>
            <a:endParaRPr lang="en-GB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GB" b="1" dirty="0" err="1">
                <a:solidFill>
                  <a:srgbClr val="C00000"/>
                </a:solidFill>
              </a:rPr>
              <a:t>Finální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rozhodnutí</a:t>
            </a:r>
            <a:r>
              <a:rPr lang="en-GB" b="1" dirty="0">
                <a:solidFill>
                  <a:srgbClr val="C00000"/>
                </a:solidFill>
              </a:rPr>
              <a:t> je </a:t>
            </a:r>
            <a:r>
              <a:rPr lang="en-GB" b="1" dirty="0" err="1">
                <a:solidFill>
                  <a:srgbClr val="C00000"/>
                </a:solidFill>
              </a:rPr>
              <a:t>volba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u="sng" dirty="0" err="1">
                <a:solidFill>
                  <a:srgbClr val="C00000"/>
                </a:solidFill>
              </a:rPr>
              <a:t>dobře</a:t>
            </a:r>
            <a:r>
              <a:rPr lang="en-GB" b="1" u="sng" dirty="0">
                <a:solidFill>
                  <a:srgbClr val="C00000"/>
                </a:solidFill>
              </a:rPr>
              <a:t> </a:t>
            </a:r>
            <a:r>
              <a:rPr lang="en-GB" b="1" u="sng" dirty="0" err="1">
                <a:solidFill>
                  <a:srgbClr val="C00000"/>
                </a:solidFill>
              </a:rPr>
              <a:t>informovaného</a:t>
            </a:r>
            <a:r>
              <a:rPr lang="en-GB" b="1" u="sng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pacienta</a:t>
            </a:r>
            <a:r>
              <a:rPr lang="en-GB" b="1" dirty="0">
                <a:solidFill>
                  <a:srgbClr val="C00000"/>
                </a:solidFill>
              </a:rPr>
              <a:t>!</a:t>
            </a:r>
          </a:p>
          <a:p>
            <a:pPr marL="0" indent="0">
              <a:buNone/>
            </a:pPr>
            <a:endParaRPr lang="en-GB" sz="4400" dirty="0"/>
          </a:p>
        </p:txBody>
      </p:sp>
      <p:pic>
        <p:nvPicPr>
          <p:cNvPr id="7" name="Picture 5" descr="logo3LFUK">
            <a:extLst>
              <a:ext uri="{FF2B5EF4-FFF2-40B4-BE49-F238E27FC236}">
                <a16:creationId xmlns:a16="http://schemas.microsoft.com/office/drawing/2014/main" id="{B6D0D996-7AF3-4C0A-BFA4-CBE271FFF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4686" t="11426" r="5607" b="7949"/>
          <a:stretch/>
        </p:blipFill>
        <p:spPr bwMode="auto">
          <a:xfrm>
            <a:off x="10292100" y="5993012"/>
            <a:ext cx="988475" cy="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A person riding a motorcycle down a dirt road&#10;&#10;Description automatically generated">
            <a:extLst>
              <a:ext uri="{FF2B5EF4-FFF2-40B4-BE49-F238E27FC236}">
                <a16:creationId xmlns:a16="http://schemas.microsoft.com/office/drawing/2014/main" id="{DA4A2FA3-162E-4CA5-8B88-A03FACDED4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3"/>
          <a:stretch/>
        </p:blipFill>
        <p:spPr>
          <a:xfrm>
            <a:off x="0" y="3707111"/>
            <a:ext cx="8337749" cy="31062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B31FBE-16E2-4E7F-84AC-EDE3F07861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63" t="47716" r="12194" b="5898"/>
          <a:stretch/>
        </p:blipFill>
        <p:spPr>
          <a:xfrm>
            <a:off x="8403604" y="3856000"/>
            <a:ext cx="3722539" cy="187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12951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5" y="1"/>
            <a:ext cx="8229600" cy="1000125"/>
          </a:xfrm>
        </p:spPr>
        <p:txBody>
          <a:bodyPr>
            <a:normAutofit/>
          </a:bodyPr>
          <a:lstStyle/>
          <a:p>
            <a:pPr eaLnBrk="1" hangingPunct="1"/>
            <a:endParaRPr lang="cs-CZ" sz="4800" b="1" u="sng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85876"/>
            <a:ext cx="9144000" cy="5072063"/>
          </a:xfrm>
        </p:spPr>
        <p:txBody>
          <a:bodyPr/>
          <a:lstStyle/>
          <a:p>
            <a:pPr eaLnBrk="1" hangingPunct="1"/>
            <a:endParaRPr lang="cs-CZ" sz="4800" b="1" u="sng" dirty="0"/>
          </a:p>
          <a:p>
            <a:pPr eaLnBrk="1" hangingPunct="1"/>
            <a:endParaRPr lang="cs-CZ" sz="4400" dirty="0"/>
          </a:p>
          <a:p>
            <a:pPr eaLnBrk="1" hangingPunct="1"/>
            <a:endParaRPr lang="cs-CZ" sz="4400" dirty="0"/>
          </a:p>
          <a:p>
            <a:pPr eaLnBrk="1" hangingPunct="1"/>
            <a:endParaRPr lang="cs-CZ" sz="4400" dirty="0"/>
          </a:p>
        </p:txBody>
      </p:sp>
      <p:pic>
        <p:nvPicPr>
          <p:cNvPr id="43012" name="Picture 5" descr="logo3LF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107473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logoFNK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64688" y="1"/>
            <a:ext cx="11033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791744" y="6492876"/>
            <a:ext cx="4000500" cy="365125"/>
          </a:xfrm>
        </p:spPr>
        <p:txBody>
          <a:bodyPr/>
          <a:lstStyle/>
          <a:p>
            <a:pPr>
              <a:defRPr/>
            </a:pPr>
            <a:r>
              <a:rPr lang="en-US"/>
              <a:t>Atestační kurz, 3.LF UK a FNKV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75520" y="1628800"/>
            <a:ext cx="8640960" cy="4680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cs-CZ" dirty="0"/>
          </a:p>
        </p:txBody>
      </p:sp>
      <p:pic>
        <p:nvPicPr>
          <p:cNvPr id="9" name="Picture 3" descr="konec"/>
          <p:cNvPicPr>
            <a:picLocks noChangeAspect="1" noChangeArrowheads="1"/>
          </p:cNvPicPr>
          <p:nvPr/>
        </p:nvPicPr>
        <p:blipFill>
          <a:blip r:embed="rId4" cstate="print">
            <a:lum bright="-30000" contrast="40000"/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6528048" y="90872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i="1" dirty="0"/>
              <a:t>Děkuji za pozornost</a:t>
            </a:r>
            <a:endParaRPr lang="cs-CZ" b="1" i="1" dirty="0"/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17954</TotalTime>
  <Words>273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ITCKabelStd-Medium</vt:lpstr>
      <vt:lpstr>TradeGothicLTStd</vt:lpstr>
      <vt:lpstr>TradeGothicLTStd-Bold</vt:lpstr>
      <vt:lpstr>Motiv sady Office</vt:lpstr>
      <vt:lpstr>Složitá rozhodnutí indikační komise  Kde jsme v roce 2020?    Viktor Kočka Kardiocentrum FNKV a 3.LF UK Praha</vt:lpstr>
      <vt:lpstr>Konflikt zájmů V.Kočka</vt:lpstr>
      <vt:lpstr>TAVI u pacientů s nízkým rizikem KCH má minimálně stejné krátkodobé výsledky jako AVR </vt:lpstr>
      <vt:lpstr>ALE POZOR – všechny TAVI studie jsou u starých pacientů, kteří jsou “anatomicky” vhodní k TAVI – dobré přístupové cesty, vyloučena pokročilá ICHS a vyloučena dvojcípá chlopeň</vt:lpstr>
      <vt:lpstr>U pacientů pod 70 let věku je pacientů s dvojcípou chlopní nad 50%</vt:lpstr>
      <vt:lpstr>Heart Team 2.0 (2020)</vt:lpstr>
      <vt:lpstr>Heart Team</vt:lpstr>
      <vt:lpstr>PowerPoint Presentation</vt:lpstr>
    </vt:vector>
  </TitlesOfParts>
  <Company>vk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TAVI blok XXII.workshop  Pracovní skupiny Interenční kardiologie</dc:title>
  <dc:creator>vk</dc:creator>
  <cp:lastModifiedBy>Viktor Kocka</cp:lastModifiedBy>
  <cp:revision>605</cp:revision>
  <dcterms:created xsi:type="dcterms:W3CDTF">2012-04-08T22:56:06Z</dcterms:created>
  <dcterms:modified xsi:type="dcterms:W3CDTF">2020-01-16T22:23:20Z</dcterms:modified>
</cp:coreProperties>
</file>