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  <p:sldMasterId id="2147483676" r:id="rId2"/>
  </p:sldMasterIdLst>
  <p:notesMasterIdLst>
    <p:notesMasterId r:id="rId27"/>
  </p:notesMasterIdLst>
  <p:handoutMasterIdLst>
    <p:handoutMasterId r:id="rId28"/>
  </p:handoutMasterIdLst>
  <p:sldIdLst>
    <p:sldId id="495" r:id="rId3"/>
    <p:sldId id="430" r:id="rId4"/>
    <p:sldId id="1153" r:id="rId5"/>
    <p:sldId id="1152" r:id="rId6"/>
    <p:sldId id="1154" r:id="rId7"/>
    <p:sldId id="1155" r:id="rId8"/>
    <p:sldId id="1156" r:id="rId9"/>
    <p:sldId id="1128" r:id="rId10"/>
    <p:sldId id="1136" r:id="rId11"/>
    <p:sldId id="1137" r:id="rId12"/>
    <p:sldId id="1138" r:id="rId13"/>
    <p:sldId id="1146" r:id="rId14"/>
    <p:sldId id="1158" r:id="rId15"/>
    <p:sldId id="1141" r:id="rId16"/>
    <p:sldId id="1145" r:id="rId17"/>
    <p:sldId id="1142" r:id="rId18"/>
    <p:sldId id="1125" r:id="rId19"/>
    <p:sldId id="1129" r:id="rId20"/>
    <p:sldId id="1130" r:id="rId21"/>
    <p:sldId id="1132" r:id="rId22"/>
    <p:sldId id="1126" r:id="rId23"/>
    <p:sldId id="1147" r:id="rId24"/>
    <p:sldId id="1157" r:id="rId25"/>
    <p:sldId id="1122" r:id="rId26"/>
  </p:sldIdLst>
  <p:sldSz cx="9144000" cy="5143500" type="screen16x9"/>
  <p:notesSz cx="6669088" cy="98726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orient="horz" pos="3057">
          <p15:clr>
            <a:srgbClr val="A4A3A4"/>
          </p15:clr>
        </p15:guide>
        <p15:guide id="5" orient="horz" pos="3108">
          <p15:clr>
            <a:srgbClr val="A4A3A4"/>
          </p15:clr>
        </p15:guide>
        <p15:guide id="6" pos="2122">
          <p15:clr>
            <a:srgbClr val="A4A3A4"/>
          </p15:clr>
        </p15:guide>
        <p15:guide id="7" orient="horz" pos="2898">
          <p15:clr>
            <a:srgbClr val="A4A3A4"/>
          </p15:clr>
        </p15:guide>
        <p15:guide id="8" orient="horz" pos="2946">
          <p15:clr>
            <a:srgbClr val="A4A3A4"/>
          </p15:clr>
        </p15:guide>
        <p15:guide id="9" orient="horz" pos="3076">
          <p15:clr>
            <a:srgbClr val="A4A3A4"/>
          </p15:clr>
        </p15:guide>
        <p15:guide id="10" orient="horz" pos="3128">
          <p15:clr>
            <a:srgbClr val="A4A3A4"/>
          </p15:clr>
        </p15:guide>
        <p15:guide id="11" pos="2180">
          <p15:clr>
            <a:srgbClr val="A4A3A4"/>
          </p15:clr>
        </p15:guide>
        <p15:guide id="12" pos="2142">
          <p15:clr>
            <a:srgbClr val="A4A3A4"/>
          </p15:clr>
        </p15:guide>
        <p15:guide id="13" orient="horz" pos="2862">
          <p15:clr>
            <a:srgbClr val="A4A3A4"/>
          </p15:clr>
        </p15:guide>
        <p15:guide id="14" orient="horz" pos="2910">
          <p15:clr>
            <a:srgbClr val="A4A3A4"/>
          </p15:clr>
        </p15:guide>
        <p15:guide id="15" orient="horz" pos="3038">
          <p15:clr>
            <a:srgbClr val="A4A3A4"/>
          </p15:clr>
        </p15:guide>
        <p15:guide id="16" orient="horz" pos="3089">
          <p15:clr>
            <a:srgbClr val="A4A3A4"/>
          </p15:clr>
        </p15:guide>
        <p15:guide id="17" pos="2140">
          <p15:clr>
            <a:srgbClr val="A4A3A4"/>
          </p15:clr>
        </p15:guide>
        <p15:guide id="18" pos="2103">
          <p15:clr>
            <a:srgbClr val="A4A3A4"/>
          </p15:clr>
        </p15:guide>
        <p15:guide id="19" orient="horz" pos="2916">
          <p15:clr>
            <a:srgbClr val="A4A3A4"/>
          </p15:clr>
        </p15:guide>
        <p15:guide id="20" orient="horz" pos="2964">
          <p15:clr>
            <a:srgbClr val="A4A3A4"/>
          </p15:clr>
        </p15:guide>
        <p15:guide id="21" orient="horz" pos="3095">
          <p15:clr>
            <a:srgbClr val="A4A3A4"/>
          </p15:clr>
        </p15:guide>
        <p15:guide id="22" orient="horz" pos="3148">
          <p15:clr>
            <a:srgbClr val="A4A3A4"/>
          </p15:clr>
        </p15:guide>
        <p15:guide id="23" pos="2200">
          <p15:clr>
            <a:srgbClr val="A4A3A4"/>
          </p15:clr>
        </p15:guide>
        <p15:guide id="24" pos="2162">
          <p15:clr>
            <a:srgbClr val="A4A3A4"/>
          </p15:clr>
        </p15:guide>
        <p15:guide id="25" orient="horz" pos="2844">
          <p15:clr>
            <a:srgbClr val="A4A3A4"/>
          </p15:clr>
        </p15:guide>
        <p15:guide id="26" orient="horz" pos="2892">
          <p15:clr>
            <a:srgbClr val="A4A3A4"/>
          </p15:clr>
        </p15:guide>
        <p15:guide id="27" orient="horz" pos="3019">
          <p15:clr>
            <a:srgbClr val="A4A3A4"/>
          </p15:clr>
        </p15:guide>
        <p15:guide id="28" orient="horz" pos="3070">
          <p15:clr>
            <a:srgbClr val="A4A3A4"/>
          </p15:clr>
        </p15:guide>
        <p15:guide id="29" pos="2121">
          <p15:clr>
            <a:srgbClr val="A4A3A4"/>
          </p15:clr>
        </p15:guide>
        <p15:guide id="30" pos="2084">
          <p15:clr>
            <a:srgbClr val="A4A3A4"/>
          </p15:clr>
        </p15:guide>
        <p15:guide id="31" orient="horz" pos="2882">
          <p15:clr>
            <a:srgbClr val="A4A3A4"/>
          </p15:clr>
        </p15:guide>
        <p15:guide id="32" orient="horz" pos="2930">
          <p15:clr>
            <a:srgbClr val="A4A3A4"/>
          </p15:clr>
        </p15:guide>
        <p15:guide id="33" orient="horz" pos="3059">
          <p15:clr>
            <a:srgbClr val="A4A3A4"/>
          </p15:clr>
        </p15:guide>
        <p15:guide id="34" orient="horz" pos="3110">
          <p15:clr>
            <a:srgbClr val="A4A3A4"/>
          </p15:clr>
        </p15:guide>
        <p15:guide id="35" orient="horz" pos="2900">
          <p15:clr>
            <a:srgbClr val="A4A3A4"/>
          </p15:clr>
        </p15:guide>
        <p15:guide id="36" orient="horz" pos="2948">
          <p15:clr>
            <a:srgbClr val="A4A3A4"/>
          </p15:clr>
        </p15:guide>
        <p15:guide id="37" orient="horz" pos="3078">
          <p15:clr>
            <a:srgbClr val="A4A3A4"/>
          </p15:clr>
        </p15:guide>
        <p15:guide id="38" orient="horz" pos="3130">
          <p15:clr>
            <a:srgbClr val="A4A3A4"/>
          </p15:clr>
        </p15:guide>
        <p15:guide id="39" orient="horz" pos="2864">
          <p15:clr>
            <a:srgbClr val="A4A3A4"/>
          </p15:clr>
        </p15:guide>
        <p15:guide id="40" orient="horz" pos="2912">
          <p15:clr>
            <a:srgbClr val="A4A3A4"/>
          </p15:clr>
        </p15:guide>
        <p15:guide id="41" orient="horz" pos="3040">
          <p15:clr>
            <a:srgbClr val="A4A3A4"/>
          </p15:clr>
        </p15:guide>
        <p15:guide id="42" orient="horz" pos="3091">
          <p15:clr>
            <a:srgbClr val="A4A3A4"/>
          </p15:clr>
        </p15:guide>
        <p15:guide id="43" orient="horz" pos="2918">
          <p15:clr>
            <a:srgbClr val="A4A3A4"/>
          </p15:clr>
        </p15:guide>
        <p15:guide id="44" orient="horz" pos="2966">
          <p15:clr>
            <a:srgbClr val="A4A3A4"/>
          </p15:clr>
        </p15:guide>
        <p15:guide id="45" orient="horz" pos="3097">
          <p15:clr>
            <a:srgbClr val="A4A3A4"/>
          </p15:clr>
        </p15:guide>
        <p15:guide id="46" orient="horz" pos="3150">
          <p15:clr>
            <a:srgbClr val="A4A3A4"/>
          </p15:clr>
        </p15:guide>
        <p15:guide id="47" orient="horz" pos="2846">
          <p15:clr>
            <a:srgbClr val="A4A3A4"/>
          </p15:clr>
        </p15:guide>
        <p15:guide id="48" orient="horz" pos="2894">
          <p15:clr>
            <a:srgbClr val="A4A3A4"/>
          </p15:clr>
        </p15:guide>
        <p15:guide id="49" orient="horz" pos="3021">
          <p15:clr>
            <a:srgbClr val="A4A3A4"/>
          </p15:clr>
        </p15:guide>
        <p15:guide id="50" orient="horz" pos="3072">
          <p15:clr>
            <a:srgbClr val="A4A3A4"/>
          </p15:clr>
        </p15:guide>
        <p15:guide id="51" pos="2139">
          <p15:clr>
            <a:srgbClr val="A4A3A4"/>
          </p15:clr>
        </p15:guide>
        <p15:guide id="52" pos="2101">
          <p15:clr>
            <a:srgbClr val="A4A3A4"/>
          </p15:clr>
        </p15:guide>
        <p15:guide id="53" pos="2158">
          <p15:clr>
            <a:srgbClr val="A4A3A4"/>
          </p15:clr>
        </p15:guide>
        <p15:guide id="54" pos="2119">
          <p15:clr>
            <a:srgbClr val="A4A3A4"/>
          </p15:clr>
        </p15:guide>
        <p15:guide id="55" pos="2082">
          <p15:clr>
            <a:srgbClr val="A4A3A4"/>
          </p15:clr>
        </p15:guide>
        <p15:guide id="56" pos="2178">
          <p15:clr>
            <a:srgbClr val="A4A3A4"/>
          </p15:clr>
        </p15:guide>
        <p15:guide id="57" pos="2141">
          <p15:clr>
            <a:srgbClr val="A4A3A4"/>
          </p15:clr>
        </p15:guide>
        <p15:guide id="58" pos="2100">
          <p15:clr>
            <a:srgbClr val="A4A3A4"/>
          </p15:clr>
        </p15:guide>
        <p15:guide id="59" pos="20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B9B9"/>
    <a:srgbClr val="007976"/>
    <a:srgbClr val="00FFFF"/>
    <a:srgbClr val="C84300"/>
    <a:srgbClr val="FF9966"/>
    <a:srgbClr val="4D7620"/>
    <a:srgbClr val="007673"/>
    <a:srgbClr val="00A6A2"/>
    <a:srgbClr val="3B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2" autoAdjust="0"/>
    <p:restoredTop sz="80508" autoAdjust="0"/>
  </p:normalViewPr>
  <p:slideViewPr>
    <p:cSldViewPr>
      <p:cViewPr varScale="1">
        <p:scale>
          <a:sx n="91" d="100"/>
          <a:sy n="91" d="100"/>
        </p:scale>
        <p:origin x="1277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  <p:guide orient="horz" pos="2928"/>
        <p:guide orient="horz" pos="3057"/>
        <p:guide orient="horz" pos="3108"/>
        <p:guide pos="2122"/>
        <p:guide orient="horz" pos="2898"/>
        <p:guide orient="horz" pos="2946"/>
        <p:guide orient="horz" pos="3076"/>
        <p:guide orient="horz" pos="3128"/>
        <p:guide pos="2180"/>
        <p:guide pos="2142"/>
        <p:guide orient="horz" pos="2862"/>
        <p:guide orient="horz" pos="2910"/>
        <p:guide orient="horz" pos="3038"/>
        <p:guide orient="horz" pos="3089"/>
        <p:guide pos="2140"/>
        <p:guide pos="2103"/>
        <p:guide orient="horz" pos="2916"/>
        <p:guide orient="horz" pos="2964"/>
        <p:guide orient="horz" pos="3095"/>
        <p:guide orient="horz" pos="3148"/>
        <p:guide pos="2200"/>
        <p:guide pos="2162"/>
        <p:guide orient="horz" pos="2844"/>
        <p:guide orient="horz" pos="2892"/>
        <p:guide orient="horz" pos="3019"/>
        <p:guide orient="horz" pos="3070"/>
        <p:guide pos="2121"/>
        <p:guide pos="2084"/>
        <p:guide orient="horz" pos="2882"/>
        <p:guide orient="horz" pos="2930"/>
        <p:guide orient="horz" pos="3059"/>
        <p:guide orient="horz" pos="3110"/>
        <p:guide orient="horz" pos="2900"/>
        <p:guide orient="horz" pos="2948"/>
        <p:guide orient="horz" pos="3078"/>
        <p:guide orient="horz" pos="3130"/>
        <p:guide orient="horz" pos="2864"/>
        <p:guide orient="horz" pos="2912"/>
        <p:guide orient="horz" pos="3040"/>
        <p:guide orient="horz" pos="3091"/>
        <p:guide orient="horz" pos="2918"/>
        <p:guide orient="horz" pos="2966"/>
        <p:guide orient="horz" pos="3097"/>
        <p:guide orient="horz" pos="3150"/>
        <p:guide orient="horz" pos="2846"/>
        <p:guide orient="horz" pos="2894"/>
        <p:guide orient="horz" pos="3021"/>
        <p:guide orient="horz" pos="3072"/>
        <p:guide pos="2139"/>
        <p:guide pos="2101"/>
        <p:guide pos="2158"/>
        <p:guide pos="2119"/>
        <p:guide pos="2082"/>
        <p:guide pos="2178"/>
        <p:guide pos="2141"/>
        <p:guide pos="2100"/>
        <p:guide pos="20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55607090022121E-2"/>
          <c:y val="7.2583470624565133E-2"/>
          <c:w val="0.9339042187709643"/>
          <c:h val="0.88199635302342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LCZ696</c:v>
                </c:pt>
              </c:strCache>
            </c:strRef>
          </c:tx>
          <c:spPr>
            <a:solidFill>
              <a:srgbClr val="9EC72B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bg2"/>
                        </a:solidFill>
                      </a:rPr>
                      <a:t>1</a:t>
                    </a:r>
                    <a:r>
                      <a:rPr lang="en-US" sz="1100"/>
                      <a:t>2.8%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65-4968-8E8C-407D0F3BB4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/>
                        </a:solidFill>
                      </a:rPr>
                      <a:t>8</a:t>
                    </a:r>
                    <a:r>
                      <a:rPr lang="en-US" sz="1100" dirty="0"/>
                      <a:t>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65-4968-8E8C-407D0F3BB4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/>
                        </a:solidFill>
                      </a:rPr>
                      <a:t>8</a:t>
                    </a:r>
                    <a:r>
                      <a:rPr lang="en-US" sz="1100" dirty="0"/>
                      <a:t>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65-4968-8E8C-407D0F3BB4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/>
                        </a:solidFill>
                      </a:rPr>
                      <a:t>2</a:t>
                    </a:r>
                    <a:r>
                      <a:rPr lang="en-US" sz="1100" dirty="0"/>
                      <a:t>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65-4968-8E8C-407D0F3BB4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/>
                        </a:solidFill>
                      </a:rPr>
                      <a:t>0</a:t>
                    </a:r>
                    <a:r>
                      <a:rPr lang="en-US" sz="1100" dirty="0"/>
                      <a:t>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65-4968-8E8C-407D0F3BB4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2"/>
                        </a:solidFill>
                      </a:rPr>
                      <a:t>0</a:t>
                    </a:r>
                    <a:r>
                      <a:rPr lang="en-US"/>
                      <a:t>.6%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65-4968-8E8C-407D0F3BB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12.8</c:v>
                </c:pt>
                <c:pt idx="2">
                  <c:v>8.8000000000000007</c:v>
                </c:pt>
                <c:pt idx="3">
                  <c:v>2.6</c:v>
                </c:pt>
                <c:pt idx="4">
                  <c:v>0.8</c:v>
                </c:pt>
                <c:pt idx="5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65-4968-8E8C-407D0F3BB4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Enalapril</c:v>
                </c:pt>
              </c:strCache>
            </c:strRef>
          </c:tx>
          <c:spPr>
            <a:solidFill>
              <a:srgbClr val="C9112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bg2"/>
                        </a:solidFill>
                      </a:rPr>
                      <a:t>1</a:t>
                    </a:r>
                    <a:r>
                      <a:rPr lang="en-US" sz="1100"/>
                      <a:t>5.6%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65-4968-8E8C-407D0F3BB4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>
                        <a:solidFill>
                          <a:schemeClr val="bg2"/>
                        </a:solidFill>
                      </a:rPr>
                      <a:t>9</a:t>
                    </a:r>
                    <a:r>
                      <a:rPr lang="en-US" sz="1100"/>
                      <a:t>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65-4968-8E8C-407D0F3BB4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/>
                        </a:solidFill>
                      </a:rPr>
                      <a:t>9</a:t>
                    </a:r>
                    <a:r>
                      <a:rPr lang="en-US" sz="1100" dirty="0"/>
                      <a:t>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65-4968-8E8C-407D0F3BB4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/>
                        </a:solidFill>
                      </a:rPr>
                      <a:t>3</a:t>
                    </a:r>
                    <a:r>
                      <a:rPr lang="en-US" sz="1100" dirty="0"/>
                      <a:t>.4%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65-4968-8E8C-407D0F3BB4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/>
                        </a:solidFill>
                      </a:rPr>
                      <a:t>1</a:t>
                    </a:r>
                    <a:r>
                      <a:rPr lang="en-US" sz="1100" dirty="0"/>
                      <a:t>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65-4968-8E8C-407D0F3BB4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2"/>
                        </a:solidFill>
                      </a:rPr>
                      <a:t>1</a:t>
                    </a:r>
                    <a:r>
                      <a:rPr lang="en-US"/>
                      <a:t>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65-4968-8E8C-407D0F3BB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Total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15.6</c:v>
                </c:pt>
                <c:pt idx="2">
                  <c:v>9.9</c:v>
                </c:pt>
                <c:pt idx="3">
                  <c:v>3.4</c:v>
                </c:pt>
                <c:pt idx="4">
                  <c:v>1.3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65-4968-8E8C-407D0F3BB4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63171584"/>
        <c:axId val="63181568"/>
      </c:barChart>
      <c:catAx>
        <c:axId val="631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63181568"/>
        <c:crosses val="autoZero"/>
        <c:auto val="1"/>
        <c:lblAlgn val="ctr"/>
        <c:lblOffset val="100"/>
        <c:noMultiLvlLbl val="0"/>
      </c:catAx>
      <c:valAx>
        <c:axId val="63181568"/>
        <c:scaling>
          <c:orientation val="minMax"/>
          <c:max val="16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 b="0">
                <a:solidFill>
                  <a:schemeClr val="bg2"/>
                </a:solidFill>
              </a:defRPr>
            </a:pPr>
            <a:endParaRPr lang="en-US"/>
          </a:p>
        </c:txPr>
        <c:crossAx val="6317158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98B3-4F04-B467-076925F7F348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3-4F04-B467-076925F7F3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F615-42E0-88FB-CD07C9604796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15-42E0-88FB-CD07C96047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201E-4F6C-822C-C296FB8D9917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E-4F6C-822C-C296FB8D99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09969746071647E-2"/>
          <c:y val="8.8184646150427884E-2"/>
          <c:w val="0.84081743258536012"/>
          <c:h val="0.870662518979372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EDD LK (mm)</c:v>
                </c:pt>
              </c:strCache>
            </c:strRef>
          </c:tx>
          <c:xVal>
            <c:numRef>
              <c:f>List1!$A$2:$A$16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22</c:v>
                </c:pt>
                <c:pt idx="4">
                  <c:v>28</c:v>
                </c:pt>
                <c:pt idx="5">
                  <c:v>31</c:v>
                </c:pt>
                <c:pt idx="6">
                  <c:v>36</c:v>
                </c:pt>
                <c:pt idx="7">
                  <c:v>45</c:v>
                </c:pt>
                <c:pt idx="8">
                  <c:v>50</c:v>
                </c:pt>
                <c:pt idx="9">
                  <c:v>62</c:v>
                </c:pt>
                <c:pt idx="10">
                  <c:v>73</c:v>
                </c:pt>
                <c:pt idx="11">
                  <c:v>85</c:v>
                </c:pt>
                <c:pt idx="12">
                  <c:v>97</c:v>
                </c:pt>
                <c:pt idx="13">
                  <c:v>117</c:v>
                </c:pt>
                <c:pt idx="14">
                  <c:v>129</c:v>
                </c:pt>
              </c:numCache>
            </c:numRef>
          </c:xVal>
          <c:yVal>
            <c:numRef>
              <c:f>List1!$B$2:$B$16</c:f>
              <c:numCache>
                <c:formatCode>General</c:formatCode>
                <c:ptCount val="15"/>
                <c:pt idx="0">
                  <c:v>71</c:v>
                </c:pt>
                <c:pt idx="1">
                  <c:v>73</c:v>
                </c:pt>
                <c:pt idx="2">
                  <c:v>65</c:v>
                </c:pt>
                <c:pt idx="3">
                  <c:v>72</c:v>
                </c:pt>
                <c:pt idx="4">
                  <c:v>70</c:v>
                </c:pt>
                <c:pt idx="5">
                  <c:v>71</c:v>
                </c:pt>
                <c:pt idx="6">
                  <c:v>70</c:v>
                </c:pt>
                <c:pt idx="7">
                  <c:v>59</c:v>
                </c:pt>
                <c:pt idx="8">
                  <c:v>60</c:v>
                </c:pt>
                <c:pt idx="9">
                  <c:v>68</c:v>
                </c:pt>
                <c:pt idx="10">
                  <c:v>64</c:v>
                </c:pt>
                <c:pt idx="11">
                  <c:v>64</c:v>
                </c:pt>
                <c:pt idx="12">
                  <c:v>66</c:v>
                </c:pt>
                <c:pt idx="13">
                  <c:v>63</c:v>
                </c:pt>
                <c:pt idx="14">
                  <c:v>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BD-473E-9670-0D982EDA234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EF LK (%)</c:v>
                </c:pt>
              </c:strCache>
            </c:strRef>
          </c:tx>
          <c:xVal>
            <c:numRef>
              <c:f>List1!$A$2:$A$16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22</c:v>
                </c:pt>
                <c:pt idx="4">
                  <c:v>28</c:v>
                </c:pt>
                <c:pt idx="5">
                  <c:v>31</c:v>
                </c:pt>
                <c:pt idx="6">
                  <c:v>36</c:v>
                </c:pt>
                <c:pt idx="7">
                  <c:v>45</c:v>
                </c:pt>
                <c:pt idx="8">
                  <c:v>50</c:v>
                </c:pt>
                <c:pt idx="9">
                  <c:v>62</c:v>
                </c:pt>
                <c:pt idx="10">
                  <c:v>73</c:v>
                </c:pt>
                <c:pt idx="11">
                  <c:v>85</c:v>
                </c:pt>
                <c:pt idx="12">
                  <c:v>97</c:v>
                </c:pt>
                <c:pt idx="13">
                  <c:v>117</c:v>
                </c:pt>
                <c:pt idx="14">
                  <c:v>129</c:v>
                </c:pt>
              </c:numCache>
            </c:numRef>
          </c:xVal>
          <c:yVal>
            <c:numRef>
              <c:f>List1!$C$2:$C$16</c:f>
              <c:numCache>
                <c:formatCode>General</c:formatCode>
                <c:ptCount val="15"/>
                <c:pt idx="0">
                  <c:v>22.5</c:v>
                </c:pt>
                <c:pt idx="1">
                  <c:v>27.5</c:v>
                </c:pt>
                <c:pt idx="2">
                  <c:v>40</c:v>
                </c:pt>
                <c:pt idx="3">
                  <c:v>27.5</c:v>
                </c:pt>
                <c:pt idx="4">
                  <c:v>27.5</c:v>
                </c:pt>
                <c:pt idx="5">
                  <c:v>15</c:v>
                </c:pt>
                <c:pt idx="6">
                  <c:v>25</c:v>
                </c:pt>
                <c:pt idx="7">
                  <c:v>32.5</c:v>
                </c:pt>
                <c:pt idx="8">
                  <c:v>32.5</c:v>
                </c:pt>
                <c:pt idx="9">
                  <c:v>27.5</c:v>
                </c:pt>
                <c:pt idx="10">
                  <c:v>22.5</c:v>
                </c:pt>
                <c:pt idx="11">
                  <c:v>27.5</c:v>
                </c:pt>
                <c:pt idx="12">
                  <c:v>27.5</c:v>
                </c:pt>
                <c:pt idx="13">
                  <c:v>22.5</c:v>
                </c:pt>
                <c:pt idx="14">
                  <c:v>47.5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BD-473E-9670-0D982EDA2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47936"/>
        <c:axId val="93850624"/>
      </c:scatterChart>
      <c:valAx>
        <c:axId val="93847936"/>
        <c:scaling>
          <c:orientation val="minMax"/>
          <c:max val="13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93850624"/>
        <c:crosses val="autoZero"/>
        <c:crossBetween val="midCat"/>
      </c:valAx>
      <c:valAx>
        <c:axId val="93850624"/>
        <c:scaling>
          <c:orientation val="minMax"/>
          <c:max val="75"/>
          <c:min val="10"/>
        </c:scaling>
        <c:delete val="1"/>
        <c:axPos val="l"/>
        <c:numFmt formatCode="General" sourceLinked="1"/>
        <c:majorTickMark val="out"/>
        <c:minorTickMark val="none"/>
        <c:tickLblPos val="none"/>
        <c:crossAx val="93847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53637916526035"/>
          <c:y val="0.24896682292982525"/>
          <c:w val="0.12524043931575121"/>
          <c:h val="0.25294773865480608"/>
        </c:manualLayout>
      </c:layout>
      <c:overlay val="0"/>
      <c:txPr>
        <a:bodyPr/>
        <a:lstStyle/>
        <a:p>
          <a:pPr>
            <a:defRPr sz="12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BNP (ng/l)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List1!$A$2:$A$16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22</c:v>
                </c:pt>
                <c:pt idx="4">
                  <c:v>28</c:v>
                </c:pt>
                <c:pt idx="5">
                  <c:v>31</c:v>
                </c:pt>
                <c:pt idx="6">
                  <c:v>36</c:v>
                </c:pt>
                <c:pt idx="7">
                  <c:v>45</c:v>
                </c:pt>
                <c:pt idx="8">
                  <c:v>50</c:v>
                </c:pt>
                <c:pt idx="9">
                  <c:v>62</c:v>
                </c:pt>
                <c:pt idx="10">
                  <c:v>73</c:v>
                </c:pt>
                <c:pt idx="11">
                  <c:v>85</c:v>
                </c:pt>
                <c:pt idx="12">
                  <c:v>97</c:v>
                </c:pt>
                <c:pt idx="13">
                  <c:v>117</c:v>
                </c:pt>
                <c:pt idx="14">
                  <c:v>129</c:v>
                </c:pt>
              </c:numCache>
            </c:numRef>
          </c:xVal>
          <c:yVal>
            <c:numRef>
              <c:f>List1!$B$2:$B$16</c:f>
              <c:numCache>
                <c:formatCode>General</c:formatCode>
                <c:ptCount val="15"/>
                <c:pt idx="0">
                  <c:v>341</c:v>
                </c:pt>
                <c:pt idx="1">
                  <c:v>145.69999999999999</c:v>
                </c:pt>
                <c:pt idx="2">
                  <c:v>62.5</c:v>
                </c:pt>
                <c:pt idx="3">
                  <c:v>65</c:v>
                </c:pt>
                <c:pt idx="4">
                  <c:v>155.69999999999999</c:v>
                </c:pt>
                <c:pt idx="5">
                  <c:v>613.4</c:v>
                </c:pt>
                <c:pt idx="6">
                  <c:v>140</c:v>
                </c:pt>
                <c:pt idx="7">
                  <c:v>136.6</c:v>
                </c:pt>
                <c:pt idx="8">
                  <c:v>9</c:v>
                </c:pt>
                <c:pt idx="9">
                  <c:v>42.4</c:v>
                </c:pt>
                <c:pt idx="10">
                  <c:v>31.1</c:v>
                </c:pt>
                <c:pt idx="11">
                  <c:v>9</c:v>
                </c:pt>
                <c:pt idx="12">
                  <c:v>18</c:v>
                </c:pt>
                <c:pt idx="13">
                  <c:v>9</c:v>
                </c:pt>
                <c:pt idx="14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48-459C-8064-EA2F48738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27776"/>
        <c:axId val="94610944"/>
      </c:scatterChart>
      <c:valAx>
        <c:axId val="94427776"/>
        <c:scaling>
          <c:orientation val="minMax"/>
          <c:max val="130"/>
          <c:min val="0"/>
        </c:scaling>
        <c:delete val="1"/>
        <c:axPos val="b"/>
        <c:numFmt formatCode="General" sourceLinked="1"/>
        <c:majorTickMark val="out"/>
        <c:minorTickMark val="none"/>
        <c:tickLblPos val="none"/>
        <c:crossAx val="94610944"/>
        <c:crosses val="autoZero"/>
        <c:crossBetween val="midCat"/>
      </c:valAx>
      <c:valAx>
        <c:axId val="94610944"/>
        <c:scaling>
          <c:orientation val="minMax"/>
          <c:max val="62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9442777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5223279386983424"/>
          <c:y val="4.4166903265892357E-3"/>
          <c:w val="0.12882656960561398"/>
          <c:h val="0.168109921942829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DC71-4CF7-B005-49C0D4B8F8C7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1-4CF7-B005-49C0D4B8F8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93B3-4B7B-B6A6-FBCF66A8B0F4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3-4B7B-B6A6-FBCF66A8B0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1619-4ED5-9FB7-E6FB56011D67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9-4ED5-9FB7-E6FB56011D6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AE42-426A-B988-DE25E955A5AA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2-426A-B988-DE25E955A5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E54F-4ADA-99F7-5804EF9E596E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F-4ADA-99F7-5804EF9E59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7575"/>
            </a:solidFill>
          </c:spPr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65DD-42D2-B7C7-FD60B66C49D4}"/>
              </c:ext>
            </c:extLst>
          </c:dPt>
          <c:dLbls>
            <c:delete val="1"/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D-42D2-B7C7-FD60B66C49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316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77316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5951B-37FD-4503-9B37-3B28A8BCF4F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68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739775"/>
            <a:ext cx="658336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8"/>
            <a:ext cx="5335270" cy="44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6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6"/>
            <a:ext cx="2889938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E1E59C-9E08-4901-9F83-F812C4AB7D2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52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E59C-9E08-4901-9F83-F812C4AB7D2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8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8175" y="1136650"/>
            <a:ext cx="5453063" cy="3068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CF25-F849-4F50-9836-5F4CF5542A8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CZ1609522630/09/2016</a:t>
            </a:r>
          </a:p>
        </p:txBody>
      </p:sp>
    </p:spTree>
    <p:extLst>
      <p:ext uri="{BB962C8B-B14F-4D97-AF65-F5344CB8AC3E}">
        <p14:creationId xmlns:p14="http://schemas.microsoft.com/office/powerpoint/2010/main" val="184649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CF25-F849-4F50-9836-5F4CF5542A8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5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808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34105-2219-45C9-9579-CB9D8E89EC1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1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E59C-9E08-4901-9F83-F812C4AB7D2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48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Korejská studie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E59C-9E08-4901-9F83-F812C4AB7D2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77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Boston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E59C-9E08-4901-9F83-F812C4AB7D2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05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2620-A987-4278-AF4D-1AA3D080484D}" type="slidenum">
              <a:rPr lang="cs-CZ" smtClean="0">
                <a:solidFill>
                  <a:srgbClr val="000000"/>
                </a:solidFill>
              </a:rPr>
              <a:pPr/>
              <a:t>17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4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effectLst/>
            </a:endParaRPr>
          </a:p>
          <a:p>
            <a:endParaRPr kumimoji="1" lang="en-US" sz="1200" b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E59C-9E08-4901-9F83-F812C4AB7D25}" type="slidenum">
              <a:rPr lang="cs-CZ" smtClean="0">
                <a:solidFill>
                  <a:srgbClr val="000000"/>
                </a:solidFill>
              </a:rPr>
              <a:pPr/>
              <a:t>21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333377"/>
            <a:ext cx="360362" cy="236458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872728"/>
            <a:ext cx="9144000" cy="427077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19076"/>
            <a:ext cx="9144000" cy="640556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1803799"/>
            <a:ext cx="9144000" cy="802481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141810"/>
            <a:ext cx="6667500" cy="4001690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2582467"/>
            <a:ext cx="9144000" cy="2291953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2664620"/>
            <a:ext cx="6237288" cy="2524125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543050"/>
            <a:ext cx="7772400" cy="10287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CA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CA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3EAA9FF4-E8C2-420D-B63E-DCDAF702444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627A1-69D6-455B-B230-807EB8AD76F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42862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42862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67CC9-39B0-4BFF-80F6-C08457F6495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287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A16AC7BA-9550-411C-811E-F9638B27EEC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287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61851A3C-1CC2-4C41-85F9-5FAF4AD9B5E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287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FF92D9EA-8691-4DCD-9B8D-65CC343CFD6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1" y="1354948"/>
            <a:ext cx="8435975" cy="2954162"/>
          </a:xfrm>
        </p:spPr>
        <p:txBody>
          <a:bodyPr/>
          <a:lstStyle>
            <a:lvl1pPr>
              <a:lnSpc>
                <a:spcPct val="100000"/>
              </a:lnSpc>
              <a:spcAft>
                <a:spcPts val="450"/>
              </a:spcAft>
              <a:defRPr sz="1200" spc="-38" baseline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Aft>
                <a:spcPts val="450"/>
              </a:spcAft>
              <a:defRPr sz="1200" spc="-38" baseline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Aft>
                <a:spcPts val="450"/>
              </a:spcAft>
              <a:defRPr sz="1200" spc="-38" baseline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Aft>
                <a:spcPts val="450"/>
              </a:spcAft>
              <a:defRPr sz="1200" spc="-38" baseline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50"/>
              </a:spcAft>
              <a:defRPr sz="1200" spc="-38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 sz="2100" b="0" spc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4" name="Oval 43"/>
          <p:cNvSpPr/>
          <p:nvPr userDrawn="1"/>
        </p:nvSpPr>
        <p:spPr>
          <a:xfrm>
            <a:off x="185327" y="4791827"/>
            <a:ext cx="288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endParaRPr lang="en-GB" sz="900" i="1" dirty="0">
              <a:solidFill>
                <a:srgbClr val="8B8D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235553" y="4842119"/>
            <a:ext cx="187551" cy="115416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lnSpc>
                <a:spcPts val="900"/>
              </a:lnSpc>
              <a:spcBef>
                <a:spcPct val="0"/>
              </a:spcBef>
              <a:spcAft>
                <a:spcPct val="0"/>
              </a:spcAft>
            </a:pPr>
            <a:fld id="{47DD36BB-DE4A-46B7-8A59-3C1B9DDA4D8C}" type="slidenum">
              <a:rPr lang="en-GB" sz="750">
                <a:solidFill>
                  <a:srgbClr val="FFFFFF">
                    <a:lumMod val="65000"/>
                  </a:srgbClr>
                </a:solidFill>
              </a:rPr>
              <a:pPr algn="ctr" fontAlgn="base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75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89085"/>
      </p:ext>
    </p:extLst>
  </p:cSld>
  <p:clrMapOvr>
    <a:masterClrMapping/>
  </p:clrMapOvr>
  <p:transition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" name="Oval 39"/>
          <p:cNvSpPr/>
          <p:nvPr userDrawn="1"/>
        </p:nvSpPr>
        <p:spPr>
          <a:xfrm>
            <a:off x="185327" y="4791827"/>
            <a:ext cx="288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endParaRPr lang="en-GB" sz="1200" i="1" dirty="0">
              <a:solidFill>
                <a:srgbClr val="8B8D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235553" y="4822883"/>
            <a:ext cx="187551" cy="15388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fld id="{47DD36BB-DE4A-46B7-8A59-3C1B9DDA4D8C}" type="slidenum">
              <a:rPr lang="en-GB" sz="800" smtClean="0">
                <a:solidFill>
                  <a:srgbClr val="FFFFFF">
                    <a:lumMod val="65000"/>
                  </a:srgbClr>
                </a:solidFill>
              </a:rPr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reeform 5">
            <a:hlinkClick r:id="" action="ppaction://noaction"/>
          </p:cNvPr>
          <p:cNvSpPr>
            <a:spLocks/>
          </p:cNvSpPr>
          <p:nvPr userDrawn="1"/>
        </p:nvSpPr>
        <p:spPr bwMode="auto">
          <a:xfrm>
            <a:off x="548092" y="4782302"/>
            <a:ext cx="324000" cy="216000"/>
          </a:xfrm>
          <a:custGeom>
            <a:avLst/>
            <a:gdLst>
              <a:gd name="T0" fmla="*/ 103 w 204"/>
              <a:gd name="T1" fmla="*/ 0 h 202"/>
              <a:gd name="T2" fmla="*/ 204 w 204"/>
              <a:gd name="T3" fmla="*/ 105 h 202"/>
              <a:gd name="T4" fmla="*/ 170 w 204"/>
              <a:gd name="T5" fmla="*/ 105 h 202"/>
              <a:gd name="T6" fmla="*/ 170 w 204"/>
              <a:gd name="T7" fmla="*/ 202 h 202"/>
              <a:gd name="T8" fmla="*/ 123 w 204"/>
              <a:gd name="T9" fmla="*/ 202 h 202"/>
              <a:gd name="T10" fmla="*/ 123 w 204"/>
              <a:gd name="T11" fmla="*/ 139 h 202"/>
              <a:gd name="T12" fmla="*/ 84 w 204"/>
              <a:gd name="T13" fmla="*/ 139 h 202"/>
              <a:gd name="T14" fmla="*/ 84 w 204"/>
              <a:gd name="T15" fmla="*/ 202 h 202"/>
              <a:gd name="T16" fmla="*/ 37 w 204"/>
              <a:gd name="T17" fmla="*/ 202 h 202"/>
              <a:gd name="T18" fmla="*/ 37 w 204"/>
              <a:gd name="T19" fmla="*/ 105 h 202"/>
              <a:gd name="T20" fmla="*/ 0 w 204"/>
              <a:gd name="T21" fmla="*/ 105 h 202"/>
              <a:gd name="T22" fmla="*/ 103 w 204"/>
              <a:gd name="T23" fmla="*/ 0 h 202"/>
              <a:gd name="T24" fmla="*/ 103 w 204"/>
              <a:gd name="T25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02">
                <a:moveTo>
                  <a:pt x="103" y="0"/>
                </a:moveTo>
                <a:lnTo>
                  <a:pt x="204" y="105"/>
                </a:lnTo>
                <a:lnTo>
                  <a:pt x="170" y="105"/>
                </a:lnTo>
                <a:lnTo>
                  <a:pt x="170" y="202"/>
                </a:lnTo>
                <a:lnTo>
                  <a:pt x="123" y="202"/>
                </a:lnTo>
                <a:lnTo>
                  <a:pt x="123" y="139"/>
                </a:lnTo>
                <a:lnTo>
                  <a:pt x="84" y="139"/>
                </a:lnTo>
                <a:lnTo>
                  <a:pt x="84" y="202"/>
                </a:lnTo>
                <a:lnTo>
                  <a:pt x="37" y="202"/>
                </a:lnTo>
                <a:lnTo>
                  <a:pt x="37" y="105"/>
                </a:lnTo>
                <a:lnTo>
                  <a:pt x="0" y="105"/>
                </a:lnTo>
                <a:lnTo>
                  <a:pt x="103" y="0"/>
                </a:lnTo>
                <a:lnTo>
                  <a:pt x="103" y="0"/>
                </a:lnTo>
                <a:close/>
              </a:path>
            </a:pathLst>
          </a:custGeom>
          <a:solidFill>
            <a:schemeClr val="bg1"/>
          </a:solidFill>
          <a:ln w="9525" cap="rnd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4725767"/>
            <a:ext cx="2959226" cy="29527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2499" y="4725767"/>
            <a:ext cx="2959226" cy="295275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1pPr>
            <a:lvl2pPr marL="2349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2pPr>
            <a:lvl3pPr marL="400050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3pPr>
            <a:lvl4pPr marL="579437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4pPr>
            <a:lvl5pPr marL="754062" indent="0">
              <a:spcAft>
                <a:spcPts val="0"/>
              </a:spcAft>
              <a:buNone/>
              <a:defRPr sz="800">
                <a:solidFill>
                  <a:srgbClr val="8B8D90"/>
                </a:solidFill>
              </a:defRPr>
            </a:lvl5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5795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1" y="1354948"/>
            <a:ext cx="8435975" cy="29541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600" spc="-5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lnSpc>
                <a:spcPct val="100000"/>
              </a:lnSpc>
              <a:defRPr sz="2800" b="0" spc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4" name="Oval 43"/>
          <p:cNvSpPr/>
          <p:nvPr userDrawn="1"/>
        </p:nvSpPr>
        <p:spPr>
          <a:xfrm>
            <a:off x="185327" y="4791827"/>
            <a:ext cx="288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3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endParaRPr lang="en-GB" sz="1200" i="1" dirty="0">
              <a:solidFill>
                <a:srgbClr val="8B8D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235553" y="4822883"/>
            <a:ext cx="187551" cy="15388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fld id="{47DD36BB-DE4A-46B7-8A59-3C1B9DDA4D8C}" type="slidenum">
              <a:rPr lang="en-GB" sz="1000">
                <a:solidFill>
                  <a:srgbClr val="FFFFFF">
                    <a:lumMod val="65000"/>
                  </a:srgbClr>
                </a:solidFill>
              </a:rPr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09284"/>
      </p:ext>
    </p:extLst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F2AA6-FA04-46A7-A701-5ECE49FA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E00BFA-3173-4399-B041-A837E2DD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8FE88-CD21-4C0B-8122-5A273AFD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9928D-CF00-4DCA-B9D4-AFF30ADF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47FF7-58F3-4C0F-8322-01543C73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35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337FC-6257-4EDE-9578-17637D8E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DF33DE-EF0D-4DBA-8E53-B5AE9E3D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24BAF2-0067-4586-9564-4CDEC335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3678B0-ED84-4A8C-AC57-86503840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C9616-7070-43C7-861E-BD2F8811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66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64FEE-DD75-4CDA-BA9A-66FC9FB8FDD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CCBC2-841D-4CBB-AF6A-287B239A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AF4772-E8F0-4457-A302-FB086581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AEFFB-E527-4244-8212-44972212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FDE2A4-553F-432A-8C1E-8E509103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34769-9DD8-4543-9ECE-02907019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3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CC3F9-42BF-43DA-9960-54C3376F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CB812-39E9-4925-8B9D-578E20CD6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CA7A8B-0973-4CCA-ACFD-D7FAD3F90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CC7558-69C5-43DD-B8D9-BE0B2E18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EEB64-1AC5-428F-8114-73B24CEE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4E6A4-A082-48AB-9F4A-E36AA7DA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909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3FD1-AE35-4F8C-9C53-3BBF225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D3FBF6-0992-4988-8DBB-DF9D0296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CA9C1D-D467-4AAF-8AFE-506C37086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293CA9-B773-41A6-BD83-9A2988E1B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D2A7A2-2366-49D8-9A82-55F688280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EBDDBF-1AB5-414D-A940-A6159C8F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55D385-ADE0-44C8-BD73-AEC16BE7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8088C0-6FCF-4FC4-AFF6-242D7C5C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33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28AFF-DB14-4BB1-84A8-B2957D86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714960-3273-4B1D-8A6A-42902163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42EE79-DE9B-4A99-B09F-6CAE73A7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A57C9A-E55B-484C-8B29-395E28B2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0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16DD1C-C9B8-433F-BEA9-B1B2409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860D5B-4516-467E-9E3C-E5446CF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57182C-D227-4BF3-AAC3-D6BE0A47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35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CAA9F-CCB4-44A1-AAE5-297E1178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1BD64-80AA-4357-84D3-9960D977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B47A769-5812-4066-9006-067B7886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C26B49-8B8E-4DAA-B3F6-1A07FF11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1F3B88-0D4F-42D4-8FAB-1AA1A53C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4CB22B-574C-4B07-8CB1-72DFCE44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85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949A0-DFBB-4762-B1D2-690CC743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8354F9-9399-4AAC-8826-01A6CA49D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AAAF53-9C51-4FCF-BF17-77215106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58602C-8670-4128-873C-994E6CD7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AFB6C4-CADA-4B7B-BD9A-E4E752E1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60469-19AB-46D0-8911-F6C95FD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0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8C097-AAFF-4BA1-9F0C-FCFCBA4E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5E37BB-3154-4528-BD78-09D74FAD7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12A1E9-AB06-4C38-A455-2C4B15ED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2DAD64-A96D-4FEF-A15C-1AC778F5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D159E1-6098-49E1-8260-1F46D32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49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794264-040B-4803-A48E-1B2666E81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DF0B53-369E-48F0-B12F-8D806BE9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5880-140D-40B4-84BA-2852A66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92843-96D4-44FC-9251-DDB77262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2730F3-ABBA-4586-BB5B-7277972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70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51D1D-9D2A-47B7-8C46-680FF3DB0A0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115C3-B15B-41A8-9048-38AEC8121F2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E6A9B-CE39-446A-8478-5692C5E68EA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77292-B34D-4463-B77A-B59515297E8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80BD-EE67-4B0F-AD6B-739006AB0B7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0AE2-41C5-4A81-8E45-2223F8C2E29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70221-CADE-4AC7-93C1-8EE442635A5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333377"/>
            <a:ext cx="360362" cy="236458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872728"/>
            <a:ext cx="9144000" cy="427077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19076"/>
            <a:ext cx="9144000" cy="640556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1803799"/>
            <a:ext cx="9144000" cy="802481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141810"/>
            <a:ext cx="6667500" cy="4001690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2582467"/>
            <a:ext cx="9144000" cy="2291953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2664620"/>
            <a:ext cx="6237288" cy="2524125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Klepnutím upravíte styl předlohy nadpisu.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Klepnutím upravíte styly předlohy textu.</a:t>
            </a:r>
          </a:p>
          <a:p>
            <a:pPr lvl="1"/>
            <a:r>
              <a:rPr lang="en-CA"/>
              <a:t>Druhá úroveň</a:t>
            </a:r>
          </a:p>
          <a:p>
            <a:pPr lvl="2"/>
            <a:r>
              <a:rPr lang="en-CA"/>
              <a:t>Třetí úroveň</a:t>
            </a:r>
          </a:p>
          <a:p>
            <a:pPr lvl="3"/>
            <a:r>
              <a:rPr lang="en-CA"/>
              <a:t>Čtvrtá úroveň</a:t>
            </a:r>
          </a:p>
          <a:p>
            <a:pPr lvl="4"/>
            <a:r>
              <a:rPr lang="en-CA"/>
              <a:t>Pátá úroveň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CA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CA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4206CFB2-A0D9-423F-B942-706F53CA0965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73" r:id="rId15"/>
    <p:sldLayoutId id="2147483674" r:id="rId16"/>
    <p:sldLayoutId id="214748367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989E73-F3DF-4DF8-A2E1-14F263B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82B87B-93E2-48BA-AA4F-8991859BD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37F4EA-D7B2-4610-9BA7-002B4E795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0564-18DF-44AD-837A-9A1F503F7317}" type="datetimeFigureOut">
              <a:rPr lang="cs-CZ" smtClean="0"/>
              <a:t>18.01.2020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3E900-642D-414F-9B65-2B3B25A0C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3FCFF4-474B-45DB-BD56-19350A805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4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979712" y="1851670"/>
            <a:ext cx="50405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Moderní farmakoterapie CHSS</a:t>
            </a:r>
          </a:p>
          <a:p>
            <a:endParaRPr lang="cs-CZ" sz="2800" b="1" dirty="0">
              <a:solidFill>
                <a:schemeClr val="bg2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Markéta </a:t>
            </a:r>
            <a:r>
              <a:rPr lang="cs-CZ" sz="2000" dirty="0" err="1">
                <a:solidFill>
                  <a:schemeClr val="bg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Hegarová</a:t>
            </a:r>
            <a:endParaRPr lang="cs-CZ" sz="2000" dirty="0">
              <a:solidFill>
                <a:schemeClr val="bg2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572500" y="4734001"/>
            <a:ext cx="476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2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79512" y="1923678"/>
            <a:ext cx="912812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300" b="1" dirty="0" err="1">
                <a:solidFill>
                  <a:srgbClr val="000000"/>
                </a:solidFill>
                <a:latin typeface="+mn-lt"/>
              </a:rPr>
              <a:t>Sakubitril</a:t>
            </a:r>
            <a:r>
              <a:rPr lang="cs-CZ" sz="23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2300" b="1" dirty="0" err="1">
                <a:solidFill>
                  <a:srgbClr val="000000"/>
                </a:solidFill>
                <a:latin typeface="+mn-lt"/>
              </a:rPr>
              <a:t>valsartan</a:t>
            </a:r>
            <a:r>
              <a:rPr lang="cs-CZ" sz="2300" b="1" dirty="0">
                <a:solidFill>
                  <a:srgbClr val="000000"/>
                </a:solidFill>
                <a:latin typeface="+mn-lt"/>
              </a:rPr>
              <a:t> a </a:t>
            </a:r>
            <a:r>
              <a:rPr lang="cs-CZ" sz="2300" b="1" dirty="0" err="1">
                <a:solidFill>
                  <a:srgbClr val="000000"/>
                </a:solidFill>
                <a:latin typeface="+mn-lt"/>
              </a:rPr>
              <a:t>remodelace</a:t>
            </a:r>
            <a:r>
              <a:rPr lang="cs-CZ" sz="2300" b="1" dirty="0">
                <a:solidFill>
                  <a:srgbClr val="000000"/>
                </a:solidFill>
                <a:latin typeface="+mn-lt"/>
              </a:rPr>
              <a:t> myokardu</a:t>
            </a:r>
            <a:endParaRPr lang="en-US" sz="23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572500" y="4734001"/>
            <a:ext cx="4762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charset="0"/>
              </a:rPr>
              <a:t>2</a:t>
            </a:r>
          </a:p>
        </p:txBody>
      </p:sp>
      <p:pic>
        <p:nvPicPr>
          <p:cNvPr id="23559" name="Picture 7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71550"/>
            <a:ext cx="4573588" cy="3391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5875" y="195486"/>
            <a:ext cx="9128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000" b="1" dirty="0">
                <a:solidFill>
                  <a:srgbClr val="000000"/>
                </a:solidFill>
                <a:latin typeface="+mn-lt"/>
              </a:rPr>
              <a:t>Efekt </a:t>
            </a:r>
            <a:r>
              <a:rPr lang="cs-CZ" sz="2000" b="1" dirty="0" err="1">
                <a:solidFill>
                  <a:srgbClr val="000000"/>
                </a:solidFill>
                <a:latin typeface="+mn-lt"/>
              </a:rPr>
              <a:t>sakubitril</a:t>
            </a:r>
            <a:r>
              <a:rPr 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latin typeface="+mn-lt"/>
              </a:rPr>
              <a:t>valsartanu</a:t>
            </a:r>
            <a:r>
              <a:rPr lang="cs-CZ" sz="2000" b="1" dirty="0">
                <a:solidFill>
                  <a:srgbClr val="000000"/>
                </a:solidFill>
                <a:latin typeface="+mn-lt"/>
              </a:rPr>
              <a:t> na snížení stupně sekundární mitrální regurgitace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95536" y="4181768"/>
            <a:ext cx="865321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anchor="ctr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 Significant changes in MR. Percentage of patients who have significantly worsened, remained unchanged, or significantly improved at the 12-month follow-up. MR indicates mitral regurgitation.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(efektivní regurgitační plocha)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23728" y="4712613"/>
            <a:ext cx="6660232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latin typeface="+mn-lt"/>
              </a:rPr>
              <a:t>Circulation. 139(11):1354-1365, March 12, 2019.</a:t>
            </a:r>
          </a:p>
          <a:p>
            <a:r>
              <a:rPr lang="en-US" sz="1100" i="1" dirty="0">
                <a:solidFill>
                  <a:srgbClr val="000000"/>
                </a:solidFill>
                <a:latin typeface="+mn-lt"/>
              </a:rPr>
              <a:t>DOI: 10.1161/CIRCULATIONAHA.118.037077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77155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</a:rPr>
              <a:t>PRIME study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722143" y="156363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</a:rPr>
              <a:t>n=118</a:t>
            </a:r>
          </a:p>
        </p:txBody>
      </p:sp>
      <p:sp>
        <p:nvSpPr>
          <p:cNvPr id="10" name="Elipsa 9"/>
          <p:cNvSpPr/>
          <p:nvPr/>
        </p:nvSpPr>
        <p:spPr bwMode="auto">
          <a:xfrm>
            <a:off x="4788024" y="1491630"/>
            <a:ext cx="720080" cy="504056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03798"/>
            <a:ext cx="2702248" cy="182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23478"/>
            <a:ext cx="534367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23478"/>
            <a:ext cx="366163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86520" y="2355726"/>
            <a:ext cx="28083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2"/>
                </a:solidFill>
              </a:rPr>
              <a:t>Primární cíle: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000" y="1995686"/>
            <a:ext cx="5331050" cy="27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64088" y="4803998"/>
            <a:ext cx="36004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Januzzi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JJ,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et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al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. JAMA</a:t>
            </a:r>
            <a:r>
              <a:rPr lang="en-US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September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2, 2019</a:t>
            </a:r>
            <a:endParaRPr lang="en-US" sz="11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3995936" y="2355726"/>
            <a:ext cx="288032" cy="216024"/>
          </a:xfrm>
          <a:prstGeom prst="ellipse">
            <a:avLst/>
          </a:prstGeom>
          <a:noFill/>
          <a:ln w="158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486"/>
            <a:ext cx="83330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64088" y="4803998"/>
            <a:ext cx="36004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Januzzi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JJ,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et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al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. JAMA</a:t>
            </a:r>
            <a:r>
              <a:rPr lang="en-US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September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2, 2019</a:t>
            </a:r>
            <a:endParaRPr lang="en-US" sz="1100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4754" b="4918"/>
          <a:stretch>
            <a:fillRect/>
          </a:stretch>
        </p:blipFill>
        <p:spPr bwMode="auto">
          <a:xfrm>
            <a:off x="755576" y="699542"/>
            <a:ext cx="784104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364088" y="4803998"/>
            <a:ext cx="36004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Januzzi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JJ,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et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al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. JAMA</a:t>
            </a:r>
            <a:r>
              <a:rPr lang="en-US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September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2, 2019</a:t>
            </a:r>
            <a:endParaRPr lang="en-US" sz="1100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9582"/>
            <a:ext cx="5895029" cy="31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95536" y="12347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</a:rPr>
              <a:t>Pacienti s největším poklesem NT-</a:t>
            </a:r>
            <a:r>
              <a:rPr lang="cs-CZ" sz="2000" b="1" dirty="0" err="1">
                <a:solidFill>
                  <a:schemeClr val="bg2"/>
                </a:solidFill>
              </a:rPr>
              <a:t>proBNP</a:t>
            </a:r>
            <a:r>
              <a:rPr lang="cs-CZ" sz="2000" b="1" dirty="0">
                <a:solidFill>
                  <a:schemeClr val="bg2"/>
                </a:solidFill>
              </a:rPr>
              <a:t> a největším snížením </a:t>
            </a:r>
            <a:r>
              <a:rPr lang="cs-CZ" sz="2000" b="1" dirty="0" err="1">
                <a:solidFill>
                  <a:schemeClr val="bg2"/>
                </a:solidFill>
              </a:rPr>
              <a:t>LVEDi</a:t>
            </a:r>
            <a:r>
              <a:rPr lang="cs-CZ" sz="2000" b="1" dirty="0">
                <a:solidFill>
                  <a:schemeClr val="bg2"/>
                </a:solidFill>
              </a:rPr>
              <a:t> měli nejlepší prognózu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714580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069729" cy="13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t="20839" b="7680"/>
          <a:stretch>
            <a:fillRect/>
          </a:stretch>
        </p:blipFill>
        <p:spPr bwMode="auto">
          <a:xfrm>
            <a:off x="107504" y="1275606"/>
            <a:ext cx="88601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64088" y="4803998"/>
            <a:ext cx="3600400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Desai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AS, ,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et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al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. JAMA</a:t>
            </a:r>
            <a:r>
              <a:rPr lang="en-US" sz="11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100" i="1" dirty="0" err="1">
                <a:solidFill>
                  <a:srgbClr val="000000"/>
                </a:solidFill>
                <a:latin typeface="+mn-lt"/>
              </a:rPr>
              <a:t>September</a:t>
            </a:r>
            <a:r>
              <a:rPr lang="cs-CZ" sz="1100" i="1" dirty="0">
                <a:solidFill>
                  <a:srgbClr val="000000"/>
                </a:solidFill>
                <a:latin typeface="+mn-lt"/>
              </a:rPr>
              <a:t> 2, 2019</a:t>
            </a:r>
            <a:endParaRPr lang="en-US" sz="11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285978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2"/>
                </a:solidFill>
              </a:rPr>
              <a:t>n=464, EFLK≤40% </a:t>
            </a:r>
          </a:p>
        </p:txBody>
      </p:sp>
      <p:sp>
        <p:nvSpPr>
          <p:cNvPr id="7" name="Elipsa 6"/>
          <p:cNvSpPr/>
          <p:nvPr/>
        </p:nvSpPr>
        <p:spPr bwMode="auto">
          <a:xfrm>
            <a:off x="827584" y="2859782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s://ars.els-cdn.com/content/image/1-s2.0-S0735109718395068-gr1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31590"/>
            <a:ext cx="5616624" cy="34826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148064" y="4881890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 err="1">
                <a:solidFill>
                  <a:srgbClr val="000022"/>
                </a:solidFill>
              </a:rPr>
              <a:t>Prof</a:t>
            </a:r>
            <a:r>
              <a:rPr lang="cs-CZ" sz="1100" i="1" dirty="0">
                <a:solidFill>
                  <a:srgbClr val="000022"/>
                </a:solidFill>
              </a:rPr>
              <a:t> </a:t>
            </a:r>
            <a:r>
              <a:rPr lang="cs-CZ" sz="1100" i="1" dirty="0" err="1">
                <a:solidFill>
                  <a:srgbClr val="000022"/>
                </a:solidFill>
              </a:rPr>
              <a:t>Zannad</a:t>
            </a:r>
            <a:r>
              <a:rPr lang="cs-CZ" sz="1100" i="1" dirty="0">
                <a:solidFill>
                  <a:srgbClr val="000022"/>
                </a:solidFill>
              </a:rPr>
              <a:t>, </a:t>
            </a:r>
            <a:r>
              <a:rPr lang="cs-CZ" sz="1100" i="1" dirty="0" err="1">
                <a:solidFill>
                  <a:srgbClr val="000022"/>
                </a:solidFill>
              </a:rPr>
              <a:t>Clinical</a:t>
            </a:r>
            <a:r>
              <a:rPr lang="cs-CZ" sz="1100" i="1" dirty="0">
                <a:solidFill>
                  <a:srgbClr val="000022"/>
                </a:solidFill>
              </a:rPr>
              <a:t> </a:t>
            </a:r>
            <a:r>
              <a:rPr lang="cs-CZ" sz="1100" i="1" dirty="0" err="1">
                <a:solidFill>
                  <a:srgbClr val="000022"/>
                </a:solidFill>
              </a:rPr>
              <a:t>value</a:t>
            </a:r>
            <a:r>
              <a:rPr lang="cs-CZ" sz="1100" i="1" dirty="0">
                <a:solidFill>
                  <a:srgbClr val="000022"/>
                </a:solidFill>
              </a:rPr>
              <a:t> </a:t>
            </a:r>
            <a:r>
              <a:rPr lang="cs-CZ" sz="1100" i="1" dirty="0" err="1">
                <a:solidFill>
                  <a:srgbClr val="000022"/>
                </a:solidFill>
              </a:rPr>
              <a:t>of</a:t>
            </a:r>
            <a:r>
              <a:rPr lang="cs-CZ" sz="1100" i="1" dirty="0">
                <a:solidFill>
                  <a:srgbClr val="000022"/>
                </a:solidFill>
              </a:rPr>
              <a:t> anti-</a:t>
            </a:r>
            <a:r>
              <a:rPr lang="cs-CZ" sz="1100" i="1" dirty="0" err="1">
                <a:solidFill>
                  <a:srgbClr val="000022"/>
                </a:solidFill>
              </a:rPr>
              <a:t>fibrotic</a:t>
            </a:r>
            <a:r>
              <a:rPr lang="cs-CZ" sz="1100" i="1" dirty="0">
                <a:solidFill>
                  <a:srgbClr val="000022"/>
                </a:solidFill>
              </a:rPr>
              <a:t> </a:t>
            </a:r>
            <a:r>
              <a:rPr lang="cs-CZ" sz="1100" i="1" dirty="0" err="1">
                <a:solidFill>
                  <a:srgbClr val="000022"/>
                </a:solidFill>
              </a:rPr>
              <a:t>strategy</a:t>
            </a:r>
            <a:endParaRPr lang="cs-CZ" sz="1100" i="1" dirty="0">
              <a:solidFill>
                <a:srgbClr val="00002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8644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22"/>
                </a:solidFill>
                <a:cs typeface="Times New Roman" panose="02020603050405020304" pitchFamily="18" charset="0"/>
              </a:rPr>
              <a:t>	      </a:t>
            </a:r>
            <a:r>
              <a:rPr lang="cs-CZ" b="1" dirty="0" err="1">
                <a:solidFill>
                  <a:srgbClr val="000022"/>
                </a:solidFill>
                <a:cs typeface="Times New Roman" panose="02020603050405020304" pitchFamily="18" charset="0"/>
              </a:rPr>
              <a:t>Antifibrotický</a:t>
            </a:r>
            <a:r>
              <a:rPr lang="cs-CZ" b="1" dirty="0">
                <a:solidFill>
                  <a:srgbClr val="000022"/>
                </a:solidFill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000022"/>
                </a:solidFill>
                <a:cs typeface="Times New Roman" panose="02020603050405020304" pitchFamily="18" charset="0"/>
              </a:rPr>
              <a:t>efect</a:t>
            </a:r>
            <a:r>
              <a:rPr lang="cs-CZ" b="1" dirty="0">
                <a:solidFill>
                  <a:srgbClr val="000022"/>
                </a:solidFill>
                <a:cs typeface="Times New Roman" panose="02020603050405020304" pitchFamily="18" charset="0"/>
              </a:rPr>
              <a:t> ARNI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915566"/>
            <a:ext cx="129614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516" y="590726"/>
            <a:ext cx="871296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kumimoji="1" lang="cs-CZ" sz="1400" dirty="0">
                <a:solidFill>
                  <a:srgbClr val="000000"/>
                </a:solidFill>
                <a:latin typeface="+mn-lt"/>
              </a:rPr>
              <a:t>Léčba </a:t>
            </a:r>
            <a:r>
              <a:rPr kumimoji="1" lang="cs-CZ" sz="1400" dirty="0" err="1">
                <a:solidFill>
                  <a:srgbClr val="000000"/>
                </a:solidFill>
                <a:latin typeface="+mn-lt"/>
              </a:rPr>
              <a:t>sakubitril</a:t>
            </a:r>
            <a:r>
              <a:rPr kumimoji="1" lang="cs-CZ" sz="140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cs-CZ" sz="1400" dirty="0" err="1">
                <a:solidFill>
                  <a:srgbClr val="000000"/>
                </a:solidFill>
                <a:latin typeface="+mn-lt"/>
              </a:rPr>
              <a:t>valsartanem</a:t>
            </a:r>
            <a:r>
              <a:rPr kumimoji="1" lang="cs-CZ" sz="1400" dirty="0">
                <a:solidFill>
                  <a:srgbClr val="000000"/>
                </a:solidFill>
                <a:latin typeface="+mn-lt"/>
              </a:rPr>
              <a:t> významně ovlivňuje složení ECM, </a:t>
            </a:r>
            <a:r>
              <a:rPr kumimoji="1" lang="cs-CZ" sz="1400" dirty="0" err="1">
                <a:solidFill>
                  <a:srgbClr val="000000"/>
                </a:solidFill>
                <a:latin typeface="+mn-lt"/>
              </a:rPr>
              <a:t>antifibrotický</a:t>
            </a:r>
            <a:r>
              <a:rPr kumimoji="1" lang="cs-CZ" sz="1400" dirty="0">
                <a:solidFill>
                  <a:srgbClr val="000000"/>
                </a:solidFill>
                <a:latin typeface="+mn-lt"/>
              </a:rPr>
              <a:t> efekt může být jedním z důvodů elektrické stabilizace myokardu u CHSS. </a:t>
            </a:r>
            <a:r>
              <a:rPr kumimoji="1" lang="en-GB" sz="1400" dirty="0">
                <a:solidFill>
                  <a:srgbClr val="000000"/>
                </a:solidFill>
                <a:latin typeface="+mn-lt"/>
              </a:rPr>
              <a:t> </a:t>
            </a:r>
            <a:endParaRPr kumimoji="1" lang="cs-CZ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4659982"/>
            <a:ext cx="8748972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l"/>
            <a:r>
              <a:rPr kumimoji="1" lang="cs-CZ" sz="12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kumimoji="1" lang="en-GB" sz="1200" i="1" dirty="0" err="1">
                <a:solidFill>
                  <a:srgbClr val="000000"/>
                </a:solidFill>
                <a:latin typeface="Times New Roman"/>
              </a:rPr>
              <a:t>arkers</a:t>
            </a:r>
            <a:r>
              <a:rPr kumimoji="1" lang="en-GB" sz="1200" i="1" dirty="0">
                <a:solidFill>
                  <a:srgbClr val="000000"/>
                </a:solidFill>
                <a:latin typeface="Times New Roman"/>
              </a:rPr>
              <a:t> of fibrosis decrease (red bars) following </a:t>
            </a:r>
            <a:r>
              <a:rPr kumimoji="1" lang="en-GB" sz="1200" i="1" dirty="0" err="1">
                <a:solidFill>
                  <a:srgbClr val="000000"/>
                </a:solidFill>
                <a:latin typeface="Times New Roman"/>
              </a:rPr>
              <a:t>Sacubitril</a:t>
            </a:r>
            <a:r>
              <a:rPr kumimoji="1" lang="en-GB" sz="1200" i="1" dirty="0">
                <a:solidFill>
                  <a:srgbClr val="000000"/>
                </a:solidFill>
                <a:latin typeface="Times New Roman"/>
              </a:rPr>
              <a:t> Valsartan therapy in the PARADIGM trial.</a:t>
            </a:r>
            <a:endParaRPr kumimoji="1" lang="cs-CZ" sz="1200" i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4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611560" y="339502"/>
            <a:ext cx="7876669" cy="2067694"/>
            <a:chOff x="107504" y="123478"/>
            <a:chExt cx="8848269" cy="264375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71257" b="11977"/>
            <a:stretch>
              <a:fillRect/>
            </a:stretch>
          </p:blipFill>
          <p:spPr bwMode="auto">
            <a:xfrm>
              <a:off x="107504" y="1923678"/>
              <a:ext cx="884826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37724" b="35031"/>
            <a:stretch>
              <a:fillRect/>
            </a:stretch>
          </p:blipFill>
          <p:spPr bwMode="auto">
            <a:xfrm>
              <a:off x="107504" y="987574"/>
              <a:ext cx="8848269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73841"/>
            <a:stretch>
              <a:fillRect/>
            </a:stretch>
          </p:blipFill>
          <p:spPr bwMode="auto">
            <a:xfrm>
              <a:off x="107504" y="123478"/>
              <a:ext cx="8848269" cy="89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92215"/>
            <a:stretch>
              <a:fillRect/>
            </a:stretch>
          </p:blipFill>
          <p:spPr bwMode="auto">
            <a:xfrm>
              <a:off x="107504" y="2499742"/>
              <a:ext cx="8848269" cy="267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Skupina 10"/>
          <p:cNvGrpSpPr/>
          <p:nvPr/>
        </p:nvGrpSpPr>
        <p:grpSpPr>
          <a:xfrm>
            <a:off x="323528" y="3147814"/>
            <a:ext cx="8820472" cy="648072"/>
            <a:chOff x="323528" y="2715766"/>
            <a:chExt cx="8820472" cy="64807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68965"/>
            <a:stretch>
              <a:fillRect/>
            </a:stretch>
          </p:blipFill>
          <p:spPr bwMode="auto">
            <a:xfrm>
              <a:off x="334753" y="2715766"/>
              <a:ext cx="880924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323528" y="2715766"/>
              <a:ext cx="576064" cy="216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4572000" y="3147814"/>
              <a:ext cx="4248472" cy="216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927030" y="4656207"/>
            <a:ext cx="31814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Martens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, P.,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et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al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.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Clin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Res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Cardiol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(2019) 108: 1074. https://doi.org/10.1007/s00392-019-01440-y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 bwMode="auto">
          <a:xfrm>
            <a:off x="1547664" y="3075806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466024"/>
            <a:ext cx="4752528" cy="64633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bg2"/>
                </a:solidFill>
              </a:rPr>
              <a:t>SPC </a:t>
            </a:r>
            <a:r>
              <a:rPr lang="cs-CZ" sz="1200" dirty="0" err="1">
                <a:solidFill>
                  <a:schemeClr val="bg2"/>
                </a:solidFill>
              </a:rPr>
              <a:t>Entresto</a:t>
            </a:r>
            <a:r>
              <a:rPr lang="cs-CZ" sz="1200" dirty="0">
                <a:solidFill>
                  <a:schemeClr val="bg2"/>
                </a:solidFill>
              </a:rPr>
              <a:t> (</a:t>
            </a:r>
            <a:r>
              <a:rPr lang="cs-CZ" sz="1200" dirty="0" err="1">
                <a:solidFill>
                  <a:schemeClr val="bg2"/>
                </a:solidFill>
              </a:rPr>
              <a:t>posl</a:t>
            </a:r>
            <a:r>
              <a:rPr lang="cs-CZ" sz="1200" dirty="0">
                <a:solidFill>
                  <a:schemeClr val="bg2"/>
                </a:solidFill>
              </a:rPr>
              <a:t>. revize textu 29.11.2019): </a:t>
            </a:r>
          </a:p>
          <a:p>
            <a:pPr algn="l"/>
            <a:r>
              <a:rPr lang="cs-CZ" sz="1200" dirty="0">
                <a:solidFill>
                  <a:schemeClr val="bg2"/>
                </a:solidFill>
              </a:rPr>
              <a:t>Přípravek </a:t>
            </a:r>
            <a:r>
              <a:rPr lang="cs-CZ" sz="1200" dirty="0" err="1">
                <a:solidFill>
                  <a:schemeClr val="bg2"/>
                </a:solidFill>
              </a:rPr>
              <a:t>Entresto</a:t>
            </a:r>
            <a:r>
              <a:rPr lang="cs-CZ" sz="1200" dirty="0">
                <a:solidFill>
                  <a:schemeClr val="bg2"/>
                </a:solidFill>
              </a:rPr>
              <a:t> je indikován k léčbě symptomatického chronického srdečního selhání s redukovanou ejekční frakcí u dospělých pacientů.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31590"/>
            <a:ext cx="6552728" cy="308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67544" y="33950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</a:rPr>
              <a:t>Efekt léčby </a:t>
            </a:r>
            <a:r>
              <a:rPr lang="cs-CZ" b="1" dirty="0" err="1">
                <a:solidFill>
                  <a:schemeClr val="bg2"/>
                </a:solidFill>
              </a:rPr>
              <a:t>sakubitril</a:t>
            </a:r>
            <a:r>
              <a:rPr lang="cs-CZ" b="1" dirty="0">
                <a:solidFill>
                  <a:schemeClr val="bg2"/>
                </a:solidFill>
              </a:rPr>
              <a:t>/</a:t>
            </a:r>
            <a:r>
              <a:rPr lang="cs-CZ" b="1" dirty="0" err="1">
                <a:solidFill>
                  <a:schemeClr val="bg2"/>
                </a:solidFill>
              </a:rPr>
              <a:t>valsartanem</a:t>
            </a:r>
            <a:r>
              <a:rPr lang="cs-CZ" b="1" dirty="0">
                <a:solidFill>
                  <a:schemeClr val="bg2"/>
                </a:solidFill>
              </a:rPr>
              <a:t> na komorové arytmie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6136" y="4720308"/>
            <a:ext cx="31814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Martens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, P.,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et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al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.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Clin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Res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Cardiol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(2019) 108: 1074. https://doi.org/10.1007/s00392-019-01440-y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466024"/>
            <a:ext cx="4752528" cy="64633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bg2"/>
                </a:solidFill>
              </a:rPr>
              <a:t>SPC </a:t>
            </a:r>
            <a:r>
              <a:rPr lang="cs-CZ" sz="1200" dirty="0" err="1">
                <a:solidFill>
                  <a:schemeClr val="bg2"/>
                </a:solidFill>
              </a:rPr>
              <a:t>Entresto</a:t>
            </a:r>
            <a:r>
              <a:rPr lang="cs-CZ" sz="1200" dirty="0">
                <a:solidFill>
                  <a:schemeClr val="bg2"/>
                </a:solidFill>
              </a:rPr>
              <a:t> (</a:t>
            </a:r>
            <a:r>
              <a:rPr lang="cs-CZ" sz="1200" dirty="0" err="1">
                <a:solidFill>
                  <a:schemeClr val="bg2"/>
                </a:solidFill>
              </a:rPr>
              <a:t>posl</a:t>
            </a:r>
            <a:r>
              <a:rPr lang="cs-CZ" sz="1200" dirty="0">
                <a:solidFill>
                  <a:schemeClr val="bg2"/>
                </a:solidFill>
              </a:rPr>
              <a:t>. revize textu 29.11.2019): </a:t>
            </a:r>
          </a:p>
          <a:p>
            <a:pPr algn="l"/>
            <a:r>
              <a:rPr lang="cs-CZ" sz="1200" dirty="0">
                <a:solidFill>
                  <a:schemeClr val="bg2"/>
                </a:solidFill>
              </a:rPr>
              <a:t>Přípravek </a:t>
            </a:r>
            <a:r>
              <a:rPr lang="cs-CZ" sz="1200" dirty="0" err="1">
                <a:solidFill>
                  <a:schemeClr val="bg2"/>
                </a:solidFill>
              </a:rPr>
              <a:t>Entresto</a:t>
            </a:r>
            <a:r>
              <a:rPr lang="cs-CZ" sz="1200" dirty="0">
                <a:solidFill>
                  <a:schemeClr val="bg2"/>
                </a:solidFill>
              </a:rPr>
              <a:t> je indikován k léčbě symptomatického chronického srdečního selhání s redukovanou ejekční frakcí u dospělých pacientů.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48156"/>
              </p:ext>
            </p:extLst>
          </p:nvPr>
        </p:nvGraphicFramePr>
        <p:xfrm>
          <a:off x="386179" y="1252826"/>
          <a:ext cx="8316157" cy="34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Novartis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43558"/>
            <a:ext cx="7541894" cy="30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51520" y="19548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</a:rPr>
              <a:t>Výskyt komorových arytmií ve vztahu k reverzní </a:t>
            </a:r>
            <a:r>
              <a:rPr lang="cs-CZ" sz="2000" b="1" dirty="0" err="1">
                <a:solidFill>
                  <a:schemeClr val="bg2"/>
                </a:solidFill>
              </a:rPr>
              <a:t>remodelaci</a:t>
            </a:r>
            <a:r>
              <a:rPr lang="cs-CZ" sz="2000" b="1" dirty="0">
                <a:solidFill>
                  <a:schemeClr val="bg2"/>
                </a:solidFill>
              </a:rPr>
              <a:t> myokardu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40152" y="4575344"/>
            <a:ext cx="30374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Martens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, P.,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et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al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.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Clin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Res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Cardiol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cs typeface="Arial" pitchFamily="34" charset="0"/>
              </a:rPr>
              <a:t> (2019) 108: 1074. https://doi.org/10.1007/s00392-019-01440-y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466024"/>
            <a:ext cx="4752528" cy="64633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solidFill>
                  <a:schemeClr val="bg2"/>
                </a:solidFill>
              </a:rPr>
              <a:t>SPC </a:t>
            </a:r>
            <a:r>
              <a:rPr lang="cs-CZ" sz="1200" dirty="0" err="1">
                <a:solidFill>
                  <a:schemeClr val="bg2"/>
                </a:solidFill>
              </a:rPr>
              <a:t>Entresto</a:t>
            </a:r>
            <a:r>
              <a:rPr lang="cs-CZ" sz="1200" dirty="0">
                <a:solidFill>
                  <a:schemeClr val="bg2"/>
                </a:solidFill>
              </a:rPr>
              <a:t> (</a:t>
            </a:r>
            <a:r>
              <a:rPr lang="cs-CZ" sz="1200" dirty="0" err="1">
                <a:solidFill>
                  <a:schemeClr val="bg2"/>
                </a:solidFill>
              </a:rPr>
              <a:t>posl</a:t>
            </a:r>
            <a:r>
              <a:rPr lang="cs-CZ" sz="1200" dirty="0">
                <a:solidFill>
                  <a:schemeClr val="bg2"/>
                </a:solidFill>
              </a:rPr>
              <a:t>. revize textu 29.11.2019): </a:t>
            </a:r>
          </a:p>
          <a:p>
            <a:pPr algn="l"/>
            <a:r>
              <a:rPr lang="cs-CZ" sz="1200" dirty="0">
                <a:solidFill>
                  <a:schemeClr val="bg2"/>
                </a:solidFill>
              </a:rPr>
              <a:t>Přípravek </a:t>
            </a:r>
            <a:r>
              <a:rPr lang="cs-CZ" sz="1200" dirty="0" err="1">
                <a:solidFill>
                  <a:schemeClr val="bg2"/>
                </a:solidFill>
              </a:rPr>
              <a:t>Entresto</a:t>
            </a:r>
            <a:r>
              <a:rPr lang="cs-CZ" sz="1200" dirty="0">
                <a:solidFill>
                  <a:schemeClr val="bg2"/>
                </a:solidFill>
              </a:rPr>
              <a:t> je indikován k léčbě symptomatického chronického srdečního selhání s redukovanou ejekční frakcí u dospělých pacientů.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557"/>
            <a:ext cx="7632848" cy="337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486137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200" i="1" dirty="0" err="1">
                <a:solidFill>
                  <a:srgbClr val="000022"/>
                </a:solidFill>
              </a:rPr>
              <a:t>Martens</a:t>
            </a:r>
            <a:r>
              <a:rPr lang="cs-CZ" altLang="cs-CZ" sz="1200" i="1" dirty="0">
                <a:solidFill>
                  <a:srgbClr val="000022"/>
                </a:solidFill>
              </a:rPr>
              <a:t> P, et al. </a:t>
            </a:r>
            <a:r>
              <a:rPr lang="en-US" altLang="cs-CZ" sz="1200" i="1" dirty="0">
                <a:solidFill>
                  <a:srgbClr val="000022"/>
                </a:solidFill>
              </a:rPr>
              <a:t>Cardiovascular Therapeutics, Volume: 36, Issue: 4, First published: 17 May 2018, DOI: (10.1111/1755-5922.12435</a:t>
            </a:r>
            <a:endParaRPr lang="cs-CZ" sz="1200" i="1" dirty="0">
              <a:solidFill>
                <a:srgbClr val="000022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23528" y="195486"/>
            <a:ext cx="8351441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cs-CZ" altLang="cs-CZ" sz="2000" b="1" dirty="0">
                <a:solidFill>
                  <a:schemeClr val="bg2"/>
                </a:solidFill>
                <a:latin typeface="Times New Roman"/>
              </a:rPr>
              <a:t>Efekt na </a:t>
            </a:r>
            <a:r>
              <a:rPr lang="cs-CZ" altLang="cs-CZ" sz="2000" b="1" dirty="0" err="1">
                <a:solidFill>
                  <a:schemeClr val="bg2"/>
                </a:solidFill>
                <a:latin typeface="Times New Roman"/>
              </a:rPr>
              <a:t>remodelaci</a:t>
            </a:r>
            <a:r>
              <a:rPr lang="cs-CZ" altLang="cs-CZ" sz="2000" b="1" dirty="0">
                <a:solidFill>
                  <a:schemeClr val="bg2"/>
                </a:solidFill>
                <a:latin typeface="Times New Roman"/>
              </a:rPr>
              <a:t> myokardu je u </a:t>
            </a:r>
            <a:r>
              <a:rPr lang="cs-CZ" altLang="cs-CZ" sz="2000" b="1" dirty="0" err="1">
                <a:solidFill>
                  <a:schemeClr val="bg2"/>
                </a:solidFill>
                <a:latin typeface="Times New Roman"/>
              </a:rPr>
              <a:t>sakubitril</a:t>
            </a:r>
            <a:r>
              <a:rPr lang="cs-CZ" altLang="cs-CZ" sz="2000" b="1" dirty="0">
                <a:solidFill>
                  <a:schemeClr val="bg2"/>
                </a:solidFill>
                <a:latin typeface="Times New Roman"/>
              </a:rPr>
              <a:t>/</a:t>
            </a:r>
            <a:r>
              <a:rPr lang="cs-CZ" altLang="cs-CZ" sz="2000" b="1" dirty="0" err="1">
                <a:solidFill>
                  <a:schemeClr val="bg2"/>
                </a:solidFill>
                <a:latin typeface="Times New Roman"/>
              </a:rPr>
              <a:t>valsartanu</a:t>
            </a:r>
            <a:r>
              <a:rPr lang="cs-CZ" altLang="cs-CZ" sz="2000" b="1" dirty="0">
                <a:solidFill>
                  <a:schemeClr val="bg2"/>
                </a:solidFill>
                <a:latin typeface="Times New Roman"/>
              </a:rPr>
              <a:t> závislý na dávce</a:t>
            </a:r>
            <a:endParaRPr lang="en-US" altLang="cs-CZ" sz="2000" b="1" dirty="0">
              <a:solidFill>
                <a:schemeClr val="bg2"/>
              </a:solidFill>
              <a:latin typeface="Times New Roman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4371950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>
                <a:solidFill>
                  <a:srgbClr val="000022"/>
                </a:solidFill>
              </a:rPr>
              <a:t>125  </a:t>
            </a:r>
            <a:r>
              <a:rPr lang="cs-CZ" sz="1200" b="1" dirty="0" err="1">
                <a:solidFill>
                  <a:srgbClr val="000022"/>
                </a:solidFill>
              </a:rPr>
              <a:t>Pts</a:t>
            </a:r>
            <a:r>
              <a:rPr lang="cs-CZ" sz="1200" b="1" dirty="0">
                <a:solidFill>
                  <a:srgbClr val="000022"/>
                </a:solidFill>
              </a:rPr>
              <a:t> s </a:t>
            </a:r>
            <a:r>
              <a:rPr lang="cs-CZ" sz="1200" dirty="0">
                <a:solidFill>
                  <a:srgbClr val="000022"/>
                </a:solidFill>
              </a:rPr>
              <a:t> </a:t>
            </a:r>
            <a:r>
              <a:rPr lang="cs-CZ" sz="1200" dirty="0" err="1">
                <a:solidFill>
                  <a:srgbClr val="000022"/>
                </a:solidFill>
              </a:rPr>
              <a:t>HFrEF</a:t>
            </a:r>
            <a:r>
              <a:rPr lang="cs-CZ" sz="1200" dirty="0">
                <a:solidFill>
                  <a:srgbClr val="000022"/>
                </a:solidFill>
              </a:rPr>
              <a:t>   EF </a:t>
            </a:r>
            <a:r>
              <a:rPr lang="cs-CZ" sz="1200" dirty="0">
                <a:solidFill>
                  <a:srgbClr val="000022"/>
                </a:solidFill>
                <a:cs typeface="Times New Roman" panose="02020603050405020304" pitchFamily="18" charset="0"/>
              </a:rPr>
              <a:t>&lt; 35%, NYHA II-IV</a:t>
            </a:r>
            <a:r>
              <a:rPr lang="cs-CZ" sz="1200" dirty="0">
                <a:solidFill>
                  <a:srgbClr val="000022"/>
                </a:solidFill>
              </a:rPr>
              <a:t> ICHS 55%, DKMP 45%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45879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200" dirty="0">
                <a:solidFill>
                  <a:srgbClr val="1C1D1E"/>
                </a:solidFill>
                <a:latin typeface="Times New Roman"/>
              </a:rPr>
              <a:t>median(IQR) follow‐up 118(77‐160) </a:t>
            </a:r>
            <a:r>
              <a:rPr lang="cs-CZ" sz="1200" dirty="0">
                <a:solidFill>
                  <a:srgbClr val="1C1D1E"/>
                </a:solidFill>
                <a:latin typeface="Times New Roman"/>
              </a:rPr>
              <a:t>dní</a:t>
            </a:r>
            <a:endParaRPr lang="cs-CZ" sz="12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580112" y="1059582"/>
            <a:ext cx="3672408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Left ventricular end‐systolic (LVESV) and end‐diastolic volume (LVEDV) decreased</a:t>
            </a:r>
            <a:r>
              <a:rPr lang="cs-CZ" sz="12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979712" y="915566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en-US" sz="12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LVEF improved (29.6 ± 6% </a:t>
            </a:r>
            <a:r>
              <a:rPr lang="en-US" sz="1200" dirty="0" err="1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vs</a:t>
            </a:r>
            <a:r>
              <a:rPr lang="en-US" sz="12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 34.8 ± 6%; </a:t>
            </a:r>
            <a:r>
              <a:rPr lang="en-US" sz="1200" i="1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P</a:t>
            </a:r>
            <a:r>
              <a:rPr lang="en-US" sz="120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 &lt; .001)</a:t>
            </a:r>
          </a:p>
        </p:txBody>
      </p:sp>
    </p:spTree>
    <p:extLst>
      <p:ext uri="{BB962C8B-B14F-4D97-AF65-F5344CB8AC3E}">
        <p14:creationId xmlns:p14="http://schemas.microsoft.com/office/powerpoint/2010/main" val="375558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/>
        </p:nvGraphicFramePr>
        <p:xfrm>
          <a:off x="0" y="0"/>
          <a:ext cx="10476656" cy="177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-180528" y="26749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71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3395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73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26749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72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4835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65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91680" y="3395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70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95736" y="26749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70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43808" y="1954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59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31840" y="1954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60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95936" y="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68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16016" y="12347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64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12347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64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12347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66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68344" y="12347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63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532440" y="1954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58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23928" y="127560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25-30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07704" y="177966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&lt; 20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267744" y="141962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987824" y="120359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30-35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39552" y="9875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40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423920" y="120359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45-50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596336" y="141962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20-25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16016" y="141962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20-25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0" y="134761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20-25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508104" y="127560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25-30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403648" y="141962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25-30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07504" y="9875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25-30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300192" y="127560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25-30</a:t>
            </a:r>
            <a:endParaRPr lang="cs-CZ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3" name="Graf 32"/>
          <p:cNvGraphicFramePr/>
          <p:nvPr/>
        </p:nvGraphicFramePr>
        <p:xfrm>
          <a:off x="0" y="843558"/>
          <a:ext cx="1029714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ovéPole 33"/>
          <p:cNvSpPr txBox="1"/>
          <p:nvPr/>
        </p:nvSpPr>
        <p:spPr>
          <a:xfrm>
            <a:off x="0" y="2571750"/>
            <a:ext cx="904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dirty="0">
                <a:solidFill>
                  <a:schemeClr val="bg2"/>
                </a:solidFill>
                <a:cs typeface="Times New Roman" panose="02020603050405020304" pitchFamily="18" charset="0"/>
              </a:rPr>
              <a:t>12/08  7/09    1/10        11/10     6/11  9/11  2/12       11/12    5/13                5/14              3/15                 4/16                4/17                               12/18         12/19          </a:t>
            </a:r>
            <a:endParaRPr lang="cs-CZ" sz="1100" dirty="0">
              <a:solidFill>
                <a:schemeClr val="bg2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8423920" y="22837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&lt;10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812360" y="228371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&lt;10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652120" y="221171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&lt;10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203848" y="21397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&lt;10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6444208" y="221171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18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860032" y="221171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31,1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3995936" y="21397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42,4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611560" y="206769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62,5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-180528" y="185167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341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51520" y="235572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145,7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187624" y="21397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155,7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907704" y="69954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613,4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915816" y="185167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136,6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07504" y="3291830"/>
            <a:ext cx="85451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b="1" dirty="0">
                <a:solidFill>
                  <a:schemeClr val="bg2"/>
                </a:solidFill>
              </a:rPr>
              <a:t>12.12.2008</a:t>
            </a:r>
            <a:r>
              <a:rPr lang="cs-CZ" sz="1100" dirty="0">
                <a:solidFill>
                  <a:schemeClr val="bg2"/>
                </a:solidFill>
              </a:rPr>
              <a:t> Poprvé vyšetřen v ASS IKEM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10.10.2008 přijat na III. Interní kliniku FN KV pro postupně </a:t>
            </a:r>
            <a:r>
              <a:rPr lang="cs-CZ" sz="1100" dirty="0" err="1">
                <a:solidFill>
                  <a:schemeClr val="bg2"/>
                </a:solidFill>
              </a:rPr>
              <a:t>progredující</a:t>
            </a:r>
            <a:r>
              <a:rPr lang="cs-CZ" sz="1100" dirty="0">
                <a:solidFill>
                  <a:schemeClr val="bg2"/>
                </a:solidFill>
              </a:rPr>
              <a:t> dušnost, NYHA III,  občas PND, 14 dní před přijetím teploty 38 st. C, kašel, rýma, užíval paracetamol, od léta pozoroval svíravé oprese na hrudi. Dle TTE EDD LK 70mm, EF 25-25%, difuzní </a:t>
            </a:r>
            <a:r>
              <a:rPr lang="cs-CZ" sz="1100" dirty="0" err="1">
                <a:solidFill>
                  <a:schemeClr val="bg2"/>
                </a:solidFill>
              </a:rPr>
              <a:t>hypokineza</a:t>
            </a:r>
            <a:r>
              <a:rPr lang="cs-CZ" sz="1100" dirty="0">
                <a:solidFill>
                  <a:schemeClr val="bg2"/>
                </a:solidFill>
              </a:rPr>
              <a:t>, LS 45mm, PK 42mm, </a:t>
            </a:r>
            <a:r>
              <a:rPr lang="cs-CZ" sz="1100" dirty="0" err="1">
                <a:solidFill>
                  <a:schemeClr val="bg2"/>
                </a:solidFill>
              </a:rPr>
              <a:t>význbamná</a:t>
            </a:r>
            <a:r>
              <a:rPr lang="cs-CZ" sz="1100" dirty="0">
                <a:solidFill>
                  <a:schemeClr val="bg2"/>
                </a:solidFill>
              </a:rPr>
              <a:t> sek. </a:t>
            </a:r>
            <a:r>
              <a:rPr lang="cs-CZ" sz="1100" dirty="0" err="1">
                <a:solidFill>
                  <a:schemeClr val="bg2"/>
                </a:solidFill>
              </a:rPr>
              <a:t>miR</a:t>
            </a:r>
            <a:r>
              <a:rPr lang="cs-CZ" sz="1100" dirty="0">
                <a:solidFill>
                  <a:schemeClr val="bg2"/>
                </a:solidFill>
              </a:rPr>
              <a:t>, malá </a:t>
            </a:r>
            <a:r>
              <a:rPr lang="cs-CZ" sz="1100" dirty="0" err="1">
                <a:solidFill>
                  <a:schemeClr val="bg2"/>
                </a:solidFill>
              </a:rPr>
              <a:t>trikR</a:t>
            </a:r>
            <a:r>
              <a:rPr lang="cs-CZ" sz="1100" dirty="0">
                <a:solidFill>
                  <a:schemeClr val="bg2"/>
                </a:solidFill>
              </a:rPr>
              <a:t>, grad 36mmHg. SKG s normálním nálezem. </a:t>
            </a:r>
            <a:br>
              <a:rPr lang="cs-CZ" sz="1100" dirty="0"/>
            </a:br>
            <a:r>
              <a:rPr lang="cs-CZ" sz="1100" dirty="0">
                <a:solidFill>
                  <a:schemeClr val="bg2"/>
                </a:solidFill>
              </a:rPr>
              <a:t>IKEM: výška 189cm, váha 90 kg,  TK 130/90mmHg, P 103/min, NYHA I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Perindopril</a:t>
            </a:r>
            <a:r>
              <a:rPr lang="cs-CZ" sz="1100" dirty="0">
                <a:solidFill>
                  <a:schemeClr val="bg2"/>
                </a:solidFill>
              </a:rPr>
              <a:t>  2,5mg</a:t>
            </a:r>
          </a:p>
          <a:p>
            <a:pPr algn="l"/>
            <a:r>
              <a:rPr lang="cs-CZ" sz="1100" b="1" dirty="0" err="1">
                <a:solidFill>
                  <a:schemeClr val="bg2"/>
                </a:solidFill>
              </a:rPr>
              <a:t>Karvedilol</a:t>
            </a:r>
            <a:r>
              <a:rPr lang="cs-CZ" sz="1100" b="1" dirty="0">
                <a:solidFill>
                  <a:schemeClr val="bg2"/>
                </a:solidFill>
              </a:rPr>
              <a:t> 12,5mg  (↑ 18,5mg)</a:t>
            </a:r>
          </a:p>
        </p:txBody>
      </p:sp>
      <p:sp>
        <p:nvSpPr>
          <p:cNvPr id="49" name="Šipka nahoru 48"/>
          <p:cNvSpPr/>
          <p:nvPr/>
        </p:nvSpPr>
        <p:spPr bwMode="auto">
          <a:xfrm>
            <a:off x="107504" y="2859782"/>
            <a:ext cx="337949" cy="28803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092280" y="465998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2"/>
                </a:solidFill>
              </a:rPr>
              <a:t>KT *1973 muž </a:t>
            </a:r>
          </a:p>
        </p:txBody>
      </p:sp>
      <p:sp>
        <p:nvSpPr>
          <p:cNvPr id="51" name="Šipka nahoru 50"/>
          <p:cNvSpPr/>
          <p:nvPr/>
        </p:nvSpPr>
        <p:spPr bwMode="auto">
          <a:xfrm>
            <a:off x="827584" y="2787774"/>
            <a:ext cx="337949" cy="28803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Šipka nahoru 51"/>
          <p:cNvSpPr/>
          <p:nvPr/>
        </p:nvSpPr>
        <p:spPr bwMode="auto">
          <a:xfrm>
            <a:off x="1835696" y="2787774"/>
            <a:ext cx="337949" cy="28803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Šipka nahoru 52"/>
          <p:cNvSpPr/>
          <p:nvPr/>
        </p:nvSpPr>
        <p:spPr bwMode="auto">
          <a:xfrm>
            <a:off x="2123728" y="2787774"/>
            <a:ext cx="337949" cy="28803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Šipka nahoru 53"/>
          <p:cNvSpPr/>
          <p:nvPr/>
        </p:nvSpPr>
        <p:spPr bwMode="auto">
          <a:xfrm>
            <a:off x="8604448" y="2859782"/>
            <a:ext cx="337949" cy="28803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107504" y="3291830"/>
            <a:ext cx="85451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b="1" dirty="0">
                <a:solidFill>
                  <a:schemeClr val="bg2"/>
                </a:solidFill>
              </a:rPr>
              <a:t>12.1.2010  Doposud NYHA I-II, bez dekompenzace, titrována medikace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Subj</a:t>
            </a:r>
            <a:r>
              <a:rPr lang="cs-CZ" sz="1100" dirty="0">
                <a:solidFill>
                  <a:schemeClr val="bg2"/>
                </a:solidFill>
              </a:rPr>
              <a:t>. zcela  bez obtíží. 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Obj</a:t>
            </a:r>
            <a:r>
              <a:rPr lang="cs-CZ" sz="1100" dirty="0">
                <a:solidFill>
                  <a:schemeClr val="bg2"/>
                </a:solidFill>
              </a:rPr>
              <a:t>. TK  110/80mmHg, P 82/min.,  bez městnání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Při  </a:t>
            </a:r>
            <a:r>
              <a:rPr lang="cs-CZ" sz="1100" dirty="0" err="1">
                <a:solidFill>
                  <a:schemeClr val="bg2"/>
                </a:solidFill>
              </a:rPr>
              <a:t>spiroergometrii</a:t>
            </a:r>
            <a:r>
              <a:rPr lang="cs-CZ" sz="1100" dirty="0">
                <a:solidFill>
                  <a:schemeClr val="bg2"/>
                </a:solidFill>
              </a:rPr>
              <a:t>  </a:t>
            </a:r>
            <a:r>
              <a:rPr lang="cs-CZ" sz="1100" b="1" dirty="0">
                <a:solidFill>
                  <a:schemeClr val="bg2"/>
                </a:solidFill>
              </a:rPr>
              <a:t>pVO2 20.5  </a:t>
            </a:r>
            <a:r>
              <a:rPr lang="cs-CZ" sz="1100" b="1" dirty="0" err="1">
                <a:solidFill>
                  <a:schemeClr val="bg2"/>
                </a:solidFill>
              </a:rPr>
              <a:t>mkl</a:t>
            </a:r>
            <a:r>
              <a:rPr lang="cs-CZ" sz="1100" b="1" dirty="0">
                <a:solidFill>
                  <a:schemeClr val="bg2"/>
                </a:solidFill>
              </a:rPr>
              <a:t>/kg/min. </a:t>
            </a:r>
            <a:r>
              <a:rPr lang="cs-CZ" sz="1100" b="1" dirty="0" err="1">
                <a:solidFill>
                  <a:schemeClr val="bg2"/>
                </a:solidFill>
              </a:rPr>
              <a:t>t.j</a:t>
            </a:r>
            <a:r>
              <a:rPr lang="cs-CZ" sz="1100" b="1" dirty="0">
                <a:solidFill>
                  <a:schemeClr val="bg2"/>
                </a:solidFill>
              </a:rPr>
              <a:t>.  51% </a:t>
            </a:r>
            <a:r>
              <a:rPr lang="cs-CZ" sz="1100" b="1" dirty="0" err="1">
                <a:solidFill>
                  <a:schemeClr val="bg2"/>
                </a:solidFill>
              </a:rPr>
              <a:t>nál</a:t>
            </a:r>
            <a:r>
              <a:rPr lang="cs-CZ" sz="1100" dirty="0">
                <a:solidFill>
                  <a:schemeClr val="bg2"/>
                </a:solidFill>
              </a:rPr>
              <a:t>.  hodnoty, RQ  1.18,</a:t>
            </a:r>
            <a:br>
              <a:rPr lang="cs-CZ" sz="1100" dirty="0">
                <a:solidFill>
                  <a:schemeClr val="bg2"/>
                </a:solidFill>
              </a:rPr>
            </a:br>
            <a:r>
              <a:rPr lang="cs-CZ" sz="1100" dirty="0">
                <a:solidFill>
                  <a:schemeClr val="bg2"/>
                </a:solidFill>
              </a:rPr>
              <a:t>VE/VCO2 </a:t>
            </a:r>
            <a:r>
              <a:rPr lang="cs-CZ" sz="1100" dirty="0" err="1">
                <a:solidFill>
                  <a:schemeClr val="bg2"/>
                </a:solidFill>
              </a:rPr>
              <a:t>slope</a:t>
            </a:r>
            <a:r>
              <a:rPr lang="cs-CZ" sz="1100" dirty="0">
                <a:solidFill>
                  <a:schemeClr val="bg2"/>
                </a:solidFill>
              </a:rPr>
              <a:t> 22. 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V EKG  SR 82/min., PQ 0.18, QRS 0.11, LVH, zatížení LS. </a:t>
            </a:r>
            <a:br>
              <a:rPr lang="cs-CZ" sz="1100" dirty="0">
                <a:solidFill>
                  <a:schemeClr val="bg2"/>
                </a:solidFill>
              </a:rPr>
            </a:br>
            <a:r>
              <a:rPr lang="cs-CZ" sz="1100" dirty="0" err="1">
                <a:solidFill>
                  <a:schemeClr val="bg2"/>
                </a:solidFill>
              </a:rPr>
              <a:t>Perindopril</a:t>
            </a:r>
            <a:r>
              <a:rPr lang="cs-CZ" sz="1100" dirty="0">
                <a:solidFill>
                  <a:schemeClr val="bg2"/>
                </a:solidFill>
              </a:rPr>
              <a:t> vysazen pro kašel</a:t>
            </a:r>
          </a:p>
          <a:p>
            <a:pPr algn="l"/>
            <a:r>
              <a:rPr lang="cs-CZ" sz="1100" b="1" dirty="0" err="1">
                <a:solidFill>
                  <a:schemeClr val="bg2"/>
                </a:solidFill>
              </a:rPr>
              <a:t>Karvedilol</a:t>
            </a:r>
            <a:r>
              <a:rPr lang="cs-CZ" sz="1100" b="1" dirty="0">
                <a:solidFill>
                  <a:schemeClr val="bg2"/>
                </a:solidFill>
              </a:rPr>
              <a:t>  18,5mg  (↑ 25mg)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Losartan</a:t>
            </a:r>
            <a:r>
              <a:rPr lang="cs-CZ" sz="1100" dirty="0">
                <a:solidFill>
                  <a:schemeClr val="bg2"/>
                </a:solidFill>
              </a:rPr>
              <a:t> 75mg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Spironolacton</a:t>
            </a:r>
            <a:r>
              <a:rPr lang="cs-CZ" sz="1100" dirty="0">
                <a:solidFill>
                  <a:schemeClr val="bg2"/>
                </a:solidFill>
              </a:rPr>
              <a:t> 25mg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323528" y="3579862"/>
            <a:ext cx="85451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b="1" dirty="0">
                <a:solidFill>
                  <a:schemeClr val="bg2"/>
                </a:solidFill>
              </a:rPr>
              <a:t>7.6.2011   NYHA I-II, spíše zlepšen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TK 110/65mmHg, P 89/min., SR</a:t>
            </a:r>
          </a:p>
          <a:p>
            <a:pPr algn="l"/>
            <a:r>
              <a:rPr lang="cs-CZ" sz="1100" b="1" dirty="0">
                <a:solidFill>
                  <a:schemeClr val="bg2"/>
                </a:solidFill>
              </a:rPr>
              <a:t>pVO2 21,2ml/kg/min. </a:t>
            </a:r>
            <a:r>
              <a:rPr lang="cs-CZ" sz="1100" b="1" dirty="0" err="1">
                <a:solidFill>
                  <a:schemeClr val="bg2"/>
                </a:solidFill>
              </a:rPr>
              <a:t>t.j</a:t>
            </a:r>
            <a:r>
              <a:rPr lang="cs-CZ" sz="1100" b="1" dirty="0">
                <a:solidFill>
                  <a:schemeClr val="bg2"/>
                </a:solidFill>
              </a:rPr>
              <a:t>. 54% </a:t>
            </a:r>
            <a:r>
              <a:rPr lang="cs-CZ" sz="1100" b="1" dirty="0" err="1">
                <a:solidFill>
                  <a:schemeClr val="bg2"/>
                </a:solidFill>
              </a:rPr>
              <a:t>nál</a:t>
            </a:r>
            <a:r>
              <a:rPr lang="cs-CZ" sz="1100" b="1" dirty="0">
                <a:solidFill>
                  <a:schemeClr val="bg2"/>
                </a:solidFill>
              </a:rPr>
              <a:t>. hodnoty, RQ 1,04, VE/VCO2 24,8</a:t>
            </a:r>
            <a:r>
              <a:rPr lang="cs-CZ" sz="1100" dirty="0">
                <a:solidFill>
                  <a:schemeClr val="bg2"/>
                </a:solidFill>
              </a:rPr>
              <a:t> </a:t>
            </a:r>
            <a:br>
              <a:rPr lang="cs-CZ" sz="1100" dirty="0">
                <a:solidFill>
                  <a:schemeClr val="bg2"/>
                </a:solidFill>
              </a:rPr>
            </a:br>
            <a:r>
              <a:rPr lang="cs-CZ" sz="1100" dirty="0" err="1">
                <a:solidFill>
                  <a:schemeClr val="bg2"/>
                </a:solidFill>
              </a:rPr>
              <a:t>Karvedilol</a:t>
            </a:r>
            <a:r>
              <a:rPr lang="cs-CZ" sz="1100" dirty="0">
                <a:solidFill>
                  <a:schemeClr val="bg2"/>
                </a:solidFill>
              </a:rPr>
              <a:t> 50mg 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Losartan</a:t>
            </a:r>
            <a:r>
              <a:rPr lang="cs-CZ" sz="1100" dirty="0">
                <a:solidFill>
                  <a:schemeClr val="bg2"/>
                </a:solidFill>
              </a:rPr>
              <a:t> 100mg 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Furon</a:t>
            </a:r>
            <a:r>
              <a:rPr lang="cs-CZ" sz="1100" dirty="0">
                <a:solidFill>
                  <a:schemeClr val="bg2"/>
                </a:solidFill>
              </a:rPr>
              <a:t> 20mg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Spironolacton</a:t>
            </a:r>
            <a:r>
              <a:rPr lang="cs-CZ" sz="1100" dirty="0">
                <a:solidFill>
                  <a:schemeClr val="bg2"/>
                </a:solidFill>
              </a:rPr>
              <a:t> 25mg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179512" y="3147814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100" b="1" dirty="0">
                <a:solidFill>
                  <a:schemeClr val="bg2"/>
                </a:solidFill>
              </a:rPr>
              <a:t>29.9. -7.10.2011 hospitalizace </a:t>
            </a:r>
            <a:r>
              <a:rPr lang="cs-CZ" sz="1100" b="1" dirty="0" err="1">
                <a:solidFill>
                  <a:schemeClr val="bg2"/>
                </a:solidFill>
              </a:rPr>
              <a:t>vc</a:t>
            </a:r>
            <a:r>
              <a:rPr lang="cs-CZ" sz="1100" b="1" dirty="0">
                <a:solidFill>
                  <a:schemeClr val="bg2"/>
                </a:solidFill>
              </a:rPr>
              <a:t> IKEM pro OSI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Parenterální diuretická terapie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 Kontrolní </a:t>
            </a:r>
            <a:r>
              <a:rPr lang="cs-CZ" sz="1100" dirty="0" err="1">
                <a:solidFill>
                  <a:schemeClr val="bg2"/>
                </a:solidFill>
              </a:rPr>
              <a:t>spiroergometrie</a:t>
            </a:r>
            <a:r>
              <a:rPr lang="cs-CZ" sz="1100" dirty="0">
                <a:solidFill>
                  <a:schemeClr val="bg2"/>
                </a:solidFill>
              </a:rPr>
              <a:t> s příznivým nálezem pVO2 19.4ml/kg/min při RQ 1.12. 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Invasivně</a:t>
            </a:r>
            <a:r>
              <a:rPr lang="cs-CZ" sz="1100" dirty="0">
                <a:solidFill>
                  <a:schemeClr val="bg2"/>
                </a:solidFill>
              </a:rPr>
              <a:t> významná plicní hypertenze s </a:t>
            </a:r>
            <a:r>
              <a:rPr lang="cs-CZ" sz="1100" dirty="0" err="1">
                <a:solidFill>
                  <a:schemeClr val="bg2"/>
                </a:solidFill>
              </a:rPr>
              <a:t>výzanmnou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prekapilární</a:t>
            </a:r>
            <a:r>
              <a:rPr lang="cs-CZ" sz="1100" dirty="0">
                <a:solidFill>
                  <a:schemeClr val="bg2"/>
                </a:solidFill>
              </a:rPr>
              <a:t> složkou /TPG 19 a PAR 3.8 s dobrou reakcí na testování PDE/. 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ICD v rámci primární prevence odmítá. </a:t>
            </a:r>
          </a:p>
          <a:p>
            <a:pPr algn="l"/>
            <a:r>
              <a:rPr lang="cs-CZ" sz="1100" dirty="0">
                <a:solidFill>
                  <a:schemeClr val="bg2"/>
                </a:solidFill>
              </a:rPr>
              <a:t>Léky nevynechal, příčina dekompenzace není zjevná. 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Karvedilol</a:t>
            </a:r>
            <a:r>
              <a:rPr lang="cs-CZ" sz="1100" dirty="0">
                <a:solidFill>
                  <a:schemeClr val="bg2"/>
                </a:solidFill>
              </a:rPr>
              <a:t> 25mg 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Losartan</a:t>
            </a:r>
            <a:r>
              <a:rPr lang="cs-CZ" sz="1100" dirty="0">
                <a:solidFill>
                  <a:schemeClr val="bg2"/>
                </a:solidFill>
              </a:rPr>
              <a:t> 25mg 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Furon</a:t>
            </a:r>
            <a:r>
              <a:rPr lang="cs-CZ" sz="1100" dirty="0">
                <a:solidFill>
                  <a:schemeClr val="bg2"/>
                </a:solidFill>
              </a:rPr>
              <a:t> 80mg</a:t>
            </a:r>
          </a:p>
          <a:p>
            <a:pPr algn="l"/>
            <a:r>
              <a:rPr lang="cs-CZ" sz="1100" dirty="0" err="1">
                <a:solidFill>
                  <a:schemeClr val="bg2"/>
                </a:solidFill>
              </a:rPr>
              <a:t>Spironolacton</a:t>
            </a:r>
            <a:r>
              <a:rPr lang="cs-CZ" sz="1100" dirty="0">
                <a:solidFill>
                  <a:schemeClr val="bg2"/>
                </a:solidFill>
              </a:rPr>
              <a:t> 50mg, ASA</a:t>
            </a:r>
          </a:p>
          <a:p>
            <a:pPr algn="l"/>
            <a:endParaRPr lang="cs-CZ" sz="1100" dirty="0">
              <a:solidFill>
                <a:schemeClr val="bg2"/>
              </a:solidFill>
            </a:endParaRPr>
          </a:p>
          <a:p>
            <a:pPr algn="l"/>
            <a:endParaRPr lang="cs-CZ" sz="1100" dirty="0">
              <a:solidFill>
                <a:schemeClr val="bg2"/>
              </a:solidFill>
            </a:endParaRPr>
          </a:p>
        </p:txBody>
      </p:sp>
      <p:sp>
        <p:nvSpPr>
          <p:cNvPr id="58" name="Šipka nahoru 57"/>
          <p:cNvSpPr/>
          <p:nvPr/>
        </p:nvSpPr>
        <p:spPr bwMode="auto">
          <a:xfrm>
            <a:off x="7956376" y="2859782"/>
            <a:ext cx="337949" cy="28803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Šipka nahoru 58"/>
          <p:cNvSpPr/>
          <p:nvPr/>
        </p:nvSpPr>
        <p:spPr bwMode="auto">
          <a:xfrm>
            <a:off x="3419872" y="2787774"/>
            <a:ext cx="337949" cy="28803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2915816" y="329183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200" b="1" dirty="0">
                <a:solidFill>
                  <a:schemeClr val="bg2"/>
                </a:solidFill>
              </a:rPr>
              <a:t>2.5.2013</a:t>
            </a:r>
          </a:p>
          <a:p>
            <a:pPr algn="l"/>
            <a:r>
              <a:rPr lang="cs-CZ" sz="1200" b="1" dirty="0">
                <a:solidFill>
                  <a:schemeClr val="bg2"/>
                </a:solidFill>
              </a:rPr>
              <a:t>NYHA II, dosud bez dekompenzace</a:t>
            </a:r>
          </a:p>
          <a:p>
            <a:pPr algn="l"/>
            <a:r>
              <a:rPr lang="cs-CZ" sz="1200" dirty="0">
                <a:solidFill>
                  <a:schemeClr val="bg2"/>
                </a:solidFill>
              </a:rPr>
              <a:t>112.0 kg 187 cm BMI 32.0 TK 95/70 </a:t>
            </a:r>
            <a:r>
              <a:rPr lang="cs-CZ" sz="1200" dirty="0" err="1">
                <a:solidFill>
                  <a:schemeClr val="bg2"/>
                </a:solidFill>
              </a:rPr>
              <a:t>mmHg</a:t>
            </a:r>
            <a:r>
              <a:rPr lang="cs-CZ" sz="1200" dirty="0">
                <a:solidFill>
                  <a:schemeClr val="bg2"/>
                </a:solidFill>
              </a:rPr>
              <a:t>, akce srdeční 70 min</a:t>
            </a:r>
            <a:r>
              <a:rPr lang="cs-CZ" sz="1200" baseline="30000" dirty="0">
                <a:solidFill>
                  <a:schemeClr val="bg2"/>
                </a:solidFill>
              </a:rPr>
              <a:t>-1</a:t>
            </a:r>
            <a:r>
              <a:rPr lang="cs-CZ" sz="1200" dirty="0">
                <a:solidFill>
                  <a:schemeClr val="bg2"/>
                </a:solidFill>
              </a:rPr>
              <a:t> pravidelná, SR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Karvedilol</a:t>
            </a:r>
            <a:r>
              <a:rPr lang="cs-CZ" sz="1200" dirty="0">
                <a:solidFill>
                  <a:schemeClr val="bg2"/>
                </a:solidFill>
              </a:rPr>
              <a:t> 50mg 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Losartan</a:t>
            </a:r>
            <a:r>
              <a:rPr lang="cs-CZ" sz="1200" dirty="0">
                <a:solidFill>
                  <a:schemeClr val="bg2"/>
                </a:solidFill>
              </a:rPr>
              <a:t>  75mg 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Furon</a:t>
            </a:r>
            <a:r>
              <a:rPr lang="cs-CZ" sz="1200" dirty="0">
                <a:solidFill>
                  <a:schemeClr val="bg2"/>
                </a:solidFill>
              </a:rPr>
              <a:t> 40mg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Spironolacton</a:t>
            </a:r>
            <a:r>
              <a:rPr lang="cs-CZ" sz="1200" dirty="0">
                <a:solidFill>
                  <a:schemeClr val="bg2"/>
                </a:solidFill>
              </a:rPr>
              <a:t> 25mg</a:t>
            </a:r>
          </a:p>
          <a:p>
            <a:pPr algn="l"/>
            <a:endParaRPr lang="cs-CZ" sz="1200" dirty="0">
              <a:solidFill>
                <a:schemeClr val="bg2"/>
              </a:solidFill>
            </a:endParaRPr>
          </a:p>
          <a:p>
            <a:pPr algn="l"/>
            <a:endParaRPr lang="cs-CZ" sz="1200" dirty="0">
              <a:solidFill>
                <a:schemeClr val="bg2"/>
              </a:solidFill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2843808" y="3219822"/>
            <a:ext cx="6300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200" b="1" dirty="0">
                <a:solidFill>
                  <a:schemeClr val="bg2"/>
                </a:solidFill>
              </a:rPr>
              <a:t>7.12.2018</a:t>
            </a:r>
          </a:p>
          <a:p>
            <a:pPr algn="l"/>
            <a:r>
              <a:rPr lang="cs-CZ" sz="1200" b="1" dirty="0">
                <a:solidFill>
                  <a:schemeClr val="bg2"/>
                </a:solidFill>
              </a:rPr>
              <a:t>NYHA II, dosud bez dekompenzace</a:t>
            </a:r>
          </a:p>
          <a:p>
            <a:pPr algn="l"/>
            <a:r>
              <a:rPr lang="cs-CZ" sz="1200" dirty="0">
                <a:solidFill>
                  <a:schemeClr val="bg2"/>
                </a:solidFill>
              </a:rPr>
              <a:t>128.0 kg 187 cm BMI 36.6, TK 130/85 </a:t>
            </a:r>
            <a:r>
              <a:rPr lang="cs-CZ" sz="1200" dirty="0" err="1">
                <a:solidFill>
                  <a:schemeClr val="bg2"/>
                </a:solidFill>
              </a:rPr>
              <a:t>mmHg</a:t>
            </a:r>
            <a:r>
              <a:rPr lang="cs-CZ" sz="1200" dirty="0">
                <a:solidFill>
                  <a:schemeClr val="bg2"/>
                </a:solidFill>
              </a:rPr>
              <a:t>, akce srdeční 86 min</a:t>
            </a:r>
            <a:r>
              <a:rPr lang="cs-CZ" sz="1200" baseline="30000" dirty="0">
                <a:solidFill>
                  <a:schemeClr val="bg2"/>
                </a:solidFill>
              </a:rPr>
              <a:t>-1</a:t>
            </a:r>
            <a:r>
              <a:rPr lang="cs-CZ" sz="1200" dirty="0">
                <a:solidFill>
                  <a:schemeClr val="bg2"/>
                </a:solidFill>
              </a:rPr>
              <a:t> pravidelná.  SR, QRS 108ms.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Karvedilol</a:t>
            </a:r>
            <a:r>
              <a:rPr lang="cs-CZ" sz="1200" dirty="0">
                <a:solidFill>
                  <a:schemeClr val="bg2"/>
                </a:solidFill>
              </a:rPr>
              <a:t> 50mg </a:t>
            </a:r>
          </a:p>
          <a:p>
            <a:pPr algn="l"/>
            <a:r>
              <a:rPr lang="cs-CZ" sz="1200" b="1" dirty="0" err="1">
                <a:solidFill>
                  <a:schemeClr val="bg2"/>
                </a:solidFill>
              </a:rPr>
              <a:t>Losartan</a:t>
            </a:r>
            <a:r>
              <a:rPr lang="cs-CZ" sz="1200" b="1" dirty="0">
                <a:solidFill>
                  <a:schemeClr val="bg2"/>
                </a:solidFill>
              </a:rPr>
              <a:t>  75mg -vysazen, zavedena terapie </a:t>
            </a:r>
            <a:r>
              <a:rPr lang="cs-CZ" sz="1200" b="1" dirty="0" err="1">
                <a:solidFill>
                  <a:schemeClr val="bg2"/>
                </a:solidFill>
              </a:rPr>
              <a:t>sakubitril</a:t>
            </a:r>
            <a:r>
              <a:rPr lang="cs-CZ" sz="1200" b="1" dirty="0">
                <a:solidFill>
                  <a:schemeClr val="bg2"/>
                </a:solidFill>
              </a:rPr>
              <a:t> </a:t>
            </a:r>
            <a:r>
              <a:rPr lang="cs-CZ" sz="1200" b="1" dirty="0" err="1">
                <a:solidFill>
                  <a:schemeClr val="bg2"/>
                </a:solidFill>
              </a:rPr>
              <a:t>valsartanem</a:t>
            </a:r>
            <a:r>
              <a:rPr lang="cs-CZ" sz="1200" b="1" dirty="0">
                <a:solidFill>
                  <a:schemeClr val="bg2"/>
                </a:solidFill>
              </a:rPr>
              <a:t> v dávce 49/51mg 1-0-1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Furon</a:t>
            </a:r>
            <a:r>
              <a:rPr lang="cs-CZ" sz="1200" dirty="0">
                <a:solidFill>
                  <a:schemeClr val="bg2"/>
                </a:solidFill>
              </a:rPr>
              <a:t> 40mg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Spironolacton</a:t>
            </a:r>
            <a:r>
              <a:rPr lang="cs-CZ" sz="1200" dirty="0">
                <a:solidFill>
                  <a:schemeClr val="bg2"/>
                </a:solidFill>
              </a:rPr>
              <a:t> 25mg</a:t>
            </a:r>
          </a:p>
          <a:p>
            <a:pPr algn="l"/>
            <a:endParaRPr lang="cs-CZ" sz="1200" dirty="0">
              <a:solidFill>
                <a:schemeClr val="bg2"/>
              </a:solidFill>
            </a:endParaRPr>
          </a:p>
          <a:p>
            <a:pPr algn="l"/>
            <a:endParaRPr lang="cs-CZ" sz="1200" dirty="0">
              <a:solidFill>
                <a:schemeClr val="bg2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2699792" y="321982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200" b="1" dirty="0">
                <a:solidFill>
                  <a:schemeClr val="bg2"/>
                </a:solidFill>
              </a:rPr>
              <a:t>11.12.2019</a:t>
            </a:r>
          </a:p>
          <a:p>
            <a:pPr algn="l"/>
            <a:r>
              <a:rPr lang="cs-CZ" sz="1200" b="1" dirty="0">
                <a:solidFill>
                  <a:schemeClr val="bg2"/>
                </a:solidFill>
              </a:rPr>
              <a:t>NYHA I- II, dosud bez dekompenzace</a:t>
            </a:r>
          </a:p>
          <a:p>
            <a:pPr algn="l"/>
            <a:r>
              <a:rPr lang="cs-CZ" sz="1200" dirty="0">
                <a:solidFill>
                  <a:schemeClr val="bg2"/>
                </a:solidFill>
              </a:rPr>
              <a:t>124.0 kg 187 cm BMI 35.5 BSA 2.54 m</a:t>
            </a:r>
            <a:r>
              <a:rPr lang="cs-CZ" sz="1200" baseline="30000" dirty="0">
                <a:solidFill>
                  <a:schemeClr val="bg2"/>
                </a:solidFill>
              </a:rPr>
              <a:t>2</a:t>
            </a:r>
            <a:r>
              <a:rPr lang="cs-CZ" sz="1200" dirty="0">
                <a:solidFill>
                  <a:schemeClr val="bg2"/>
                </a:solidFill>
              </a:rPr>
              <a:t> (11.12.2019), TK 109/80 </a:t>
            </a:r>
            <a:r>
              <a:rPr lang="cs-CZ" sz="1200" dirty="0" err="1">
                <a:solidFill>
                  <a:schemeClr val="bg2"/>
                </a:solidFill>
              </a:rPr>
              <a:t>mmHg</a:t>
            </a:r>
            <a:r>
              <a:rPr lang="cs-CZ" sz="1200" dirty="0">
                <a:solidFill>
                  <a:schemeClr val="bg2"/>
                </a:solidFill>
              </a:rPr>
              <a:t>, akce srdeční 80 min</a:t>
            </a:r>
            <a:r>
              <a:rPr lang="cs-CZ" sz="1200" baseline="30000" dirty="0">
                <a:solidFill>
                  <a:schemeClr val="bg2"/>
                </a:solidFill>
              </a:rPr>
              <a:t>-1</a:t>
            </a:r>
            <a:r>
              <a:rPr lang="cs-CZ" sz="1200" dirty="0">
                <a:solidFill>
                  <a:schemeClr val="bg2"/>
                </a:solidFill>
              </a:rPr>
              <a:t>.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Karvedilol</a:t>
            </a:r>
            <a:r>
              <a:rPr lang="cs-CZ" sz="1200" dirty="0">
                <a:solidFill>
                  <a:schemeClr val="bg2"/>
                </a:solidFill>
              </a:rPr>
              <a:t> 50mg </a:t>
            </a:r>
          </a:p>
          <a:p>
            <a:pPr algn="l"/>
            <a:r>
              <a:rPr lang="cs-CZ" sz="1200" b="1" dirty="0" err="1">
                <a:solidFill>
                  <a:schemeClr val="bg2"/>
                </a:solidFill>
              </a:rPr>
              <a:t>Sakubitril</a:t>
            </a:r>
            <a:r>
              <a:rPr lang="cs-CZ" sz="1200" b="1" dirty="0">
                <a:solidFill>
                  <a:schemeClr val="bg2"/>
                </a:solidFill>
              </a:rPr>
              <a:t> </a:t>
            </a:r>
            <a:r>
              <a:rPr lang="cs-CZ" sz="1200" b="1" dirty="0" err="1">
                <a:solidFill>
                  <a:schemeClr val="bg2"/>
                </a:solidFill>
              </a:rPr>
              <a:t>valsartan</a:t>
            </a:r>
            <a:r>
              <a:rPr lang="cs-CZ" sz="1200" b="1" dirty="0">
                <a:solidFill>
                  <a:schemeClr val="bg2"/>
                </a:solidFill>
              </a:rPr>
              <a:t> 49/51mg 1-0-1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Furon</a:t>
            </a:r>
            <a:r>
              <a:rPr lang="cs-CZ" sz="1200" dirty="0">
                <a:solidFill>
                  <a:schemeClr val="bg2"/>
                </a:solidFill>
              </a:rPr>
              <a:t> 40mg snížen na 20mg</a:t>
            </a:r>
          </a:p>
          <a:p>
            <a:pPr algn="l"/>
            <a:r>
              <a:rPr lang="cs-CZ" sz="1200" dirty="0" err="1">
                <a:solidFill>
                  <a:schemeClr val="bg2"/>
                </a:solidFill>
              </a:rPr>
              <a:t>Spironolacton</a:t>
            </a:r>
            <a:r>
              <a:rPr lang="cs-CZ" sz="1200" dirty="0">
                <a:solidFill>
                  <a:schemeClr val="bg2"/>
                </a:solidFill>
              </a:rPr>
              <a:t> 25mg zvýšen na 50 mg (</a:t>
            </a:r>
            <a:r>
              <a:rPr lang="cs-CZ" sz="1200" dirty="0" err="1">
                <a:solidFill>
                  <a:schemeClr val="bg2"/>
                </a:solidFill>
              </a:rPr>
              <a:t>hypokalemie</a:t>
            </a:r>
            <a:r>
              <a:rPr lang="cs-CZ" sz="1200" dirty="0">
                <a:solidFill>
                  <a:schemeClr val="bg2"/>
                </a:solidFill>
              </a:rPr>
              <a:t> 3,35mmol/l)</a:t>
            </a:r>
          </a:p>
          <a:p>
            <a:pPr algn="l"/>
            <a:endParaRPr lang="cs-CZ" sz="1200" dirty="0">
              <a:solidFill>
                <a:schemeClr val="bg2"/>
              </a:solidFill>
            </a:endParaRPr>
          </a:p>
          <a:p>
            <a:pPr algn="l"/>
            <a:endParaRPr lang="cs-CZ" sz="1200" dirty="0">
              <a:solidFill>
                <a:schemeClr val="bg2"/>
              </a:solidFill>
            </a:endParaRPr>
          </a:p>
        </p:txBody>
      </p:sp>
      <p:sp>
        <p:nvSpPr>
          <p:cNvPr id="63" name="Elipsa 62"/>
          <p:cNvSpPr/>
          <p:nvPr/>
        </p:nvSpPr>
        <p:spPr bwMode="auto">
          <a:xfrm>
            <a:off x="8460432" y="1059582"/>
            <a:ext cx="576064" cy="576064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Elipsa 63"/>
          <p:cNvSpPr/>
          <p:nvPr/>
        </p:nvSpPr>
        <p:spPr bwMode="auto">
          <a:xfrm>
            <a:off x="8676456" y="195486"/>
            <a:ext cx="368424" cy="351656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5" name="Graf 64"/>
          <p:cNvGraphicFramePr/>
          <p:nvPr/>
        </p:nvGraphicFramePr>
        <p:xfrm>
          <a:off x="-180528" y="1995686"/>
          <a:ext cx="599728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6" name="Graf 65"/>
          <p:cNvGraphicFramePr/>
          <p:nvPr/>
        </p:nvGraphicFramePr>
        <p:xfrm>
          <a:off x="827584" y="1779662"/>
          <a:ext cx="671736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" name="Graf 66"/>
          <p:cNvGraphicFramePr/>
          <p:nvPr/>
        </p:nvGraphicFramePr>
        <p:xfrm>
          <a:off x="1979712" y="1851670"/>
          <a:ext cx="671736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8" name="Graf 67"/>
          <p:cNvGraphicFramePr/>
          <p:nvPr/>
        </p:nvGraphicFramePr>
        <p:xfrm>
          <a:off x="3203848" y="1779662"/>
          <a:ext cx="671736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9" name="Graf 68"/>
          <p:cNvGraphicFramePr/>
          <p:nvPr/>
        </p:nvGraphicFramePr>
        <p:xfrm>
          <a:off x="3995936" y="1707654"/>
          <a:ext cx="576064" cy="66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0" name="Graf 69"/>
          <p:cNvGraphicFramePr/>
          <p:nvPr/>
        </p:nvGraphicFramePr>
        <p:xfrm>
          <a:off x="4716016" y="1779662"/>
          <a:ext cx="671736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1" name="Graf 70"/>
          <p:cNvGraphicFramePr/>
          <p:nvPr/>
        </p:nvGraphicFramePr>
        <p:xfrm>
          <a:off x="6300192" y="1779662"/>
          <a:ext cx="671736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2" name="Graf 71"/>
          <p:cNvGraphicFramePr/>
          <p:nvPr/>
        </p:nvGraphicFramePr>
        <p:xfrm>
          <a:off x="8028384" y="1707654"/>
          <a:ext cx="671736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3" name="TextovéPole 72"/>
          <p:cNvSpPr txBox="1"/>
          <p:nvPr/>
        </p:nvSpPr>
        <p:spPr>
          <a:xfrm>
            <a:off x="6948264" y="105958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2"/>
                </a:solidFill>
              </a:rPr>
              <a:t>MiR</a:t>
            </a:r>
            <a:endParaRPr lang="cs-CZ" sz="1200" dirty="0">
              <a:solidFill>
                <a:schemeClr val="bg2"/>
              </a:solidFill>
            </a:endParaRPr>
          </a:p>
        </p:txBody>
      </p:sp>
      <p:graphicFrame>
        <p:nvGraphicFramePr>
          <p:cNvPr id="74" name="Graf 73"/>
          <p:cNvGraphicFramePr/>
          <p:nvPr/>
        </p:nvGraphicFramePr>
        <p:xfrm>
          <a:off x="6876256" y="987574"/>
          <a:ext cx="455712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0" grpId="0"/>
      <p:bldP spid="60" grpId="1"/>
      <p:bldP spid="61" grpId="0"/>
      <p:bldP spid="61" grpId="1"/>
      <p:bldP spid="62" grpId="0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48351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Závěrem:</a:t>
            </a:r>
          </a:p>
          <a:p>
            <a:endParaRPr lang="cs-CZ" sz="2800" b="1" dirty="0">
              <a:solidFill>
                <a:schemeClr val="bg2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962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solidFill>
                  <a:schemeClr val="bg2"/>
                </a:solidFill>
              </a:rPr>
              <a:t>I u klinicky stabilních nemocných, kteří jsou dlouhodobě relativně málo symptomatičtí a mají nízkou hladinou </a:t>
            </a:r>
            <a:r>
              <a:rPr lang="cs-CZ" sz="2000" b="1" dirty="0" err="1">
                <a:solidFill>
                  <a:schemeClr val="bg2"/>
                </a:solidFill>
              </a:rPr>
              <a:t>natriuretických</a:t>
            </a:r>
            <a:r>
              <a:rPr lang="cs-CZ" sz="2000" b="1" dirty="0">
                <a:solidFill>
                  <a:schemeClr val="bg2"/>
                </a:solidFill>
              </a:rPr>
              <a:t> peptidů nemáme rezignovat na posílení farmakoterapie. </a:t>
            </a:r>
          </a:p>
          <a:p>
            <a:pPr algn="l"/>
            <a:endParaRPr lang="cs-CZ" sz="2000" b="1" dirty="0">
              <a:solidFill>
                <a:schemeClr val="bg2"/>
              </a:solidFill>
            </a:endParaRPr>
          </a:p>
          <a:p>
            <a:pPr algn="l"/>
            <a:r>
              <a:rPr lang="cs-CZ" sz="2000" b="1" dirty="0">
                <a:solidFill>
                  <a:schemeClr val="bg2"/>
                </a:solidFill>
              </a:rPr>
              <a:t>Kazuistika dokládá, že i po mnoha letech kompletní farmakoterapie lze zavedením terapie </a:t>
            </a:r>
            <a:r>
              <a:rPr lang="cs-CZ" sz="2000" b="1" dirty="0" err="1">
                <a:solidFill>
                  <a:schemeClr val="bg2"/>
                </a:solidFill>
              </a:rPr>
              <a:t>sakubitril</a:t>
            </a:r>
            <a:r>
              <a:rPr lang="cs-CZ" sz="2000" b="1" dirty="0">
                <a:solidFill>
                  <a:schemeClr val="bg2"/>
                </a:solidFill>
              </a:rPr>
              <a:t> </a:t>
            </a:r>
            <a:r>
              <a:rPr lang="cs-CZ" sz="2000" b="1" dirty="0" err="1">
                <a:solidFill>
                  <a:schemeClr val="bg2"/>
                </a:solidFill>
              </a:rPr>
              <a:t>valsartanem</a:t>
            </a:r>
            <a:r>
              <a:rPr lang="cs-CZ" sz="2000" b="1" dirty="0">
                <a:solidFill>
                  <a:schemeClr val="bg2"/>
                </a:solidFill>
              </a:rPr>
              <a:t> dosáhnou významné reverzní </a:t>
            </a:r>
            <a:r>
              <a:rPr lang="cs-CZ" sz="2000" b="1" dirty="0" err="1">
                <a:solidFill>
                  <a:schemeClr val="bg2"/>
                </a:solidFill>
              </a:rPr>
              <a:t>remodelace</a:t>
            </a:r>
            <a:r>
              <a:rPr lang="cs-CZ" sz="2000" b="1" dirty="0">
                <a:solidFill>
                  <a:schemeClr val="bg2"/>
                </a:solidFill>
              </a:rPr>
              <a:t> myokardu.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4535" r="8000" b="8934"/>
          <a:stretch/>
        </p:blipFill>
        <p:spPr>
          <a:xfrm rot="5400000">
            <a:off x="2532570" y="941848"/>
            <a:ext cx="4032448" cy="25435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16401" r="6602" b="5201"/>
          <a:stretch/>
        </p:blipFill>
        <p:spPr>
          <a:xfrm rot="5400000">
            <a:off x="5247026" y="890472"/>
            <a:ext cx="4032449" cy="26462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1599" r="2401" b="5201"/>
          <a:stretch/>
        </p:blipFill>
        <p:spPr>
          <a:xfrm rot="5400000">
            <a:off x="-206701" y="890458"/>
            <a:ext cx="4034358" cy="264441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11760" y="4443958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0963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48351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Co očekáváme od farmakoterapie CHSS ?</a:t>
            </a:r>
          </a:p>
          <a:p>
            <a:endParaRPr lang="cs-CZ" sz="2800" b="1" dirty="0">
              <a:solidFill>
                <a:schemeClr val="bg2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27560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solidFill>
                  <a:schemeClr val="bg2"/>
                </a:solidFill>
              </a:rPr>
              <a:t>Zlepšení symptomů, kvality života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77966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solidFill>
                  <a:schemeClr val="bg2"/>
                </a:solidFill>
              </a:rPr>
              <a:t>Zlepšení prognózy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03848" y="177966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2"/>
                </a:solidFill>
              </a:rPr>
              <a:t>Snížení rizika hospitalizací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03848" y="221171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2"/>
                </a:solidFill>
              </a:rPr>
              <a:t>Snížení rizika náhlé smrti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03848" y="2643758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2"/>
                </a:solidFill>
              </a:rPr>
              <a:t>Pozitivní ovlivnění </a:t>
            </a:r>
            <a:r>
              <a:rPr lang="cs-CZ" b="1" i="1" dirty="0" err="1">
                <a:solidFill>
                  <a:schemeClr val="bg2"/>
                </a:solidFill>
              </a:rPr>
              <a:t>neurohumorální</a:t>
            </a:r>
            <a:r>
              <a:rPr lang="cs-CZ" b="1" i="1" dirty="0">
                <a:solidFill>
                  <a:schemeClr val="bg2"/>
                </a:solidFill>
              </a:rPr>
              <a:t> aktivace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03848" y="307580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2"/>
                </a:solidFill>
              </a:rPr>
              <a:t>Navození reverzní </a:t>
            </a:r>
            <a:r>
              <a:rPr lang="cs-CZ" b="1" i="1" dirty="0" err="1">
                <a:solidFill>
                  <a:schemeClr val="bg2"/>
                </a:solidFill>
              </a:rPr>
              <a:t>remodelace</a:t>
            </a:r>
            <a:r>
              <a:rPr lang="cs-CZ" b="1" i="1" dirty="0">
                <a:solidFill>
                  <a:schemeClr val="bg2"/>
                </a:solidFill>
              </a:rPr>
              <a:t> myokardu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3528" y="401191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chemeClr val="bg2"/>
                </a:solidFill>
              </a:rPr>
              <a:t>Ovlivnění </a:t>
            </a:r>
            <a:r>
              <a:rPr lang="cs-CZ" dirty="0" err="1">
                <a:solidFill>
                  <a:schemeClr val="bg2"/>
                </a:solidFill>
              </a:rPr>
              <a:t>komorbidit</a:t>
            </a:r>
            <a:endParaRPr lang="cs-CZ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 build="allAtOnce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2" descr="E:\PHD\RAAS +BNP\Snímek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33"/>
            <a:ext cx="8820472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0"/>
            <a:ext cx="38795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Hegarová</a:t>
            </a:r>
            <a:r>
              <a:rPr kumimoji="0" lang="cs-CZ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.  in Vojáček, J., </a:t>
            </a:r>
            <a:r>
              <a:rPr kumimoji="0" lang="cs-CZ" sz="11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Kettner</a:t>
            </a:r>
            <a:r>
              <a:rPr kumimoji="0" lang="cs-CZ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, a kol. Klinická kardiologie 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vyd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aoblený obdélník 1"/>
          <p:cNvSpPr/>
          <p:nvPr/>
        </p:nvSpPr>
        <p:spPr bwMode="auto">
          <a:xfrm>
            <a:off x="1615250" y="3507854"/>
            <a:ext cx="1152128" cy="432048"/>
          </a:xfrm>
          <a:prstGeom prst="roundRect">
            <a:avLst/>
          </a:prstGeom>
          <a:solidFill>
            <a:srgbClr val="FF3300">
              <a:alpha val="36000"/>
            </a:srgbClr>
          </a:solidFill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 bwMode="auto">
          <a:xfrm>
            <a:off x="3203848" y="3086927"/>
            <a:ext cx="1152128" cy="432048"/>
          </a:xfrm>
          <a:prstGeom prst="roundRect">
            <a:avLst/>
          </a:prstGeom>
          <a:solidFill>
            <a:srgbClr val="FF3300">
              <a:alpha val="36000"/>
            </a:srgbClr>
          </a:solidFill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 bwMode="auto">
          <a:xfrm>
            <a:off x="179512" y="2155169"/>
            <a:ext cx="1152128" cy="432048"/>
          </a:xfrm>
          <a:prstGeom prst="roundRect">
            <a:avLst/>
          </a:prstGeom>
          <a:solidFill>
            <a:srgbClr val="FF3300">
              <a:alpha val="36000"/>
            </a:srgbClr>
          </a:solidFill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6804248" y="130804"/>
            <a:ext cx="2016224" cy="1432833"/>
          </a:xfrm>
          <a:prstGeom prst="roundRect">
            <a:avLst/>
          </a:prstGeom>
          <a:solidFill>
            <a:srgbClr val="CCFF99">
              <a:alpha val="36000"/>
            </a:srgbClr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3203848" y="3867894"/>
            <a:ext cx="1152128" cy="576064"/>
          </a:xfrm>
          <a:prstGeom prst="roundRect">
            <a:avLst/>
          </a:prstGeom>
          <a:solidFill>
            <a:srgbClr val="FF3300">
              <a:alpha val="36000"/>
            </a:srgbClr>
          </a:solidFill>
          <a:ln w="222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Zaoblený obdélník 44"/>
          <p:cNvSpPr/>
          <p:nvPr/>
        </p:nvSpPr>
        <p:spPr bwMode="auto">
          <a:xfrm>
            <a:off x="2771800" y="699542"/>
            <a:ext cx="2880320" cy="648072"/>
          </a:xfrm>
          <a:prstGeom prst="roundRect">
            <a:avLst/>
          </a:prstGeom>
          <a:solidFill>
            <a:srgbClr val="92D050">
              <a:alpha val="20000"/>
            </a:srgbClr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389700" y="179741"/>
            <a:ext cx="8570638" cy="405000"/>
          </a:xfrm>
        </p:spPr>
        <p:txBody>
          <a:bodyPr anchor="t"/>
          <a:lstStyle/>
          <a:p>
            <a:r>
              <a:rPr lang="cs-CZ" sz="1800" b="1" dirty="0">
                <a:solidFill>
                  <a:schemeClr val="bg2"/>
                </a:solidFill>
              </a:rPr>
              <a:t>PARADIGM:</a:t>
            </a:r>
            <a:br>
              <a:rPr lang="cs-CZ" sz="1800" dirty="0">
                <a:solidFill>
                  <a:schemeClr val="bg2"/>
                </a:solidFill>
              </a:rPr>
            </a:br>
            <a:r>
              <a:rPr lang="cs-CZ" sz="1800" dirty="0">
                <a:solidFill>
                  <a:schemeClr val="bg2"/>
                </a:solidFill>
              </a:rPr>
              <a:t>Primární sledovaný cíl:</a:t>
            </a:r>
            <a:br>
              <a:rPr lang="cs-CZ" sz="1800" dirty="0">
                <a:solidFill>
                  <a:schemeClr val="bg2"/>
                </a:solidFill>
              </a:rPr>
            </a:br>
            <a:r>
              <a:rPr lang="cs-CZ" sz="1800" dirty="0">
                <a:solidFill>
                  <a:schemeClr val="bg2"/>
                </a:solidFill>
              </a:rPr>
              <a:t>Kardiovaskulární úmrtí nebo první hospitalizace z důvodu srdečního selhání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07810" y="4854120"/>
            <a:ext cx="4752528" cy="221209"/>
          </a:xfrm>
          <a:prstGeom prst="rect">
            <a:avLst/>
          </a:prstGeom>
        </p:spPr>
        <p:txBody>
          <a:bodyPr wrap="square" lIns="51430" tIns="25715" rIns="51430" bIns="25715" anchor="b">
            <a:spAutoFit/>
          </a:bodyPr>
          <a:lstStyle/>
          <a:p>
            <a:pPr algn="r"/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McMurray, et al. N </a:t>
            </a:r>
            <a:r>
              <a:rPr lang="en-GB" sz="1100" i="1" dirty="0" err="1">
                <a:solidFill>
                  <a:schemeClr val="bg1">
                    <a:lumMod val="50000"/>
                  </a:schemeClr>
                </a:solidFill>
              </a:rPr>
              <a:t>Engl</a:t>
            </a: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 J Med 2014;371:993-1004.</a:t>
            </a:r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1570792" y="4220429"/>
            <a:ext cx="256745" cy="2161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0" tIns="25715" rIns="51430" bIns="25715" rtlCol="0" anchor="ctr"/>
          <a:lstStyle/>
          <a:p>
            <a:pPr algn="r"/>
            <a:endParaRPr lang="en-GB" sz="1013" dirty="0"/>
          </a:p>
        </p:txBody>
      </p:sp>
      <p:sp>
        <p:nvSpPr>
          <p:cNvPr id="40" name="TextBox 39"/>
          <p:cNvSpPr txBox="1"/>
          <p:nvPr/>
        </p:nvSpPr>
        <p:spPr>
          <a:xfrm>
            <a:off x="4418906" y="1730262"/>
            <a:ext cx="2852685" cy="341828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38100" dist="38100" dir="5400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0496" tIns="40496" rIns="40496" bIns="4049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33363" indent="-233363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 spc="0" baseline="0">
                <a:solidFill>
                  <a:srgbClr val="000000"/>
                </a:solidFill>
              </a:defRPr>
            </a:lvl1pPr>
            <a:lvl2pPr marL="398463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17B69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2pPr>
            <a:lvl3pPr marL="577850" indent="-1778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-"/>
              <a:defRPr sz="1600" spc="-50" baseline="0">
                <a:solidFill>
                  <a:srgbClr val="000000"/>
                </a:solidFill>
              </a:defRPr>
            </a:lvl3pPr>
            <a:lvl4pPr marL="752475" indent="-173038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4pPr>
            <a:lvl5pPr marL="917575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»"/>
              <a:defRPr sz="1600" spc="-50" baseline="0">
                <a:solidFill>
                  <a:srgbClr val="000000"/>
                </a:solidFill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cs-CZ" sz="1200" dirty="0"/>
              <a:t>Poměr rizika </a:t>
            </a:r>
            <a:r>
              <a:rPr lang="en-US" sz="1200" dirty="0"/>
              <a:t>= 0</a:t>
            </a:r>
            <a:r>
              <a:rPr lang="cs-CZ" sz="1200" dirty="0"/>
              <a:t>,</a:t>
            </a:r>
            <a:r>
              <a:rPr lang="en-US" sz="1200" dirty="0"/>
              <a:t>80 (95% </a:t>
            </a:r>
            <a:r>
              <a:rPr lang="cs-CZ" sz="1200" dirty="0"/>
              <a:t>IS</a:t>
            </a:r>
            <a:r>
              <a:rPr lang="en-US" sz="1200" dirty="0"/>
              <a:t>: 0</a:t>
            </a:r>
            <a:r>
              <a:rPr lang="cs-CZ" sz="1200" dirty="0"/>
              <a:t>,</a:t>
            </a:r>
            <a:r>
              <a:rPr lang="en-US" sz="1200" dirty="0"/>
              <a:t>73–0</a:t>
            </a:r>
            <a:r>
              <a:rPr lang="cs-CZ" sz="1200" dirty="0"/>
              <a:t>,</a:t>
            </a:r>
            <a:r>
              <a:rPr lang="en-US" sz="1200" dirty="0"/>
              <a:t>87)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dirty="0"/>
              <a:t>p&lt;0</a:t>
            </a:r>
            <a:r>
              <a:rPr lang="cs-CZ" sz="1200" dirty="0"/>
              <a:t>,</a:t>
            </a:r>
            <a:r>
              <a:rPr lang="en-US" sz="1200" dirty="0"/>
              <a:t>001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51116" y="4812375"/>
            <a:ext cx="4560898" cy="190432"/>
          </a:xfrm>
          <a:prstGeom prst="rect">
            <a:avLst/>
          </a:prstGeom>
          <a:noFill/>
        </p:spPr>
        <p:txBody>
          <a:bodyPr wrap="square" lIns="51430" tIns="25715" rIns="51430" bIns="25715" rtlCol="0">
            <a:spAutoFit/>
          </a:bodyPr>
          <a:lstStyle/>
          <a:p>
            <a:pPr algn="ctr"/>
            <a:r>
              <a:rPr lang="cs-CZ" sz="900" dirty="0">
                <a:solidFill>
                  <a:schemeClr val="bg2"/>
                </a:solidFill>
              </a:rPr>
              <a:t>Počet dní od randomizace</a:t>
            </a:r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1027602" y="2383281"/>
            <a:ext cx="1328738" cy="421264"/>
          </a:xfrm>
          <a:prstGeom prst="rect">
            <a:avLst/>
          </a:prstGeom>
          <a:noFill/>
        </p:spPr>
        <p:txBody>
          <a:bodyPr wrap="square" lIns="51430" tIns="25715" rIns="51430" bIns="25715" rtlCol="0">
            <a:spAutoFit/>
          </a:bodyPr>
          <a:lstStyle/>
          <a:p>
            <a:pPr algn="ctr"/>
            <a:r>
              <a:rPr lang="cs-CZ" sz="1200" dirty="0">
                <a:solidFill>
                  <a:schemeClr val="bg2"/>
                </a:solidFill>
              </a:rPr>
              <a:t>Kumulativní pravděpodobnost</a:t>
            </a:r>
            <a:endParaRPr lang="en-GB" sz="1200" dirty="0">
              <a:solidFill>
                <a:schemeClr val="bg2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769071" y="953525"/>
            <a:ext cx="5220440" cy="3786328"/>
            <a:chOff x="1284931" y="1965113"/>
            <a:chExt cx="7064890" cy="2874348"/>
          </a:xfrm>
        </p:grpSpPr>
        <p:sp>
          <p:nvSpPr>
            <p:cNvPr id="42" name="TextBox 41"/>
            <p:cNvSpPr txBox="1"/>
            <p:nvPr/>
          </p:nvSpPr>
          <p:spPr>
            <a:xfrm>
              <a:off x="1284931" y="1965113"/>
              <a:ext cx="558425" cy="28563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2"/>
                  </a:solidFill>
                </a:rPr>
                <a:t>1.0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84933" y="2478477"/>
              <a:ext cx="558425" cy="28563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2"/>
                  </a:solidFill>
                </a:rPr>
                <a:t>0.6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4933" y="3096608"/>
              <a:ext cx="558425" cy="28563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2"/>
                  </a:solidFill>
                </a:rPr>
                <a:t>0.4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84933" y="3714743"/>
              <a:ext cx="558425" cy="28563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2"/>
                  </a:solidFill>
                </a:rPr>
                <a:t>0.2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31880" y="4332873"/>
              <a:ext cx="411471" cy="28563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GB" sz="900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93136" y="4553823"/>
              <a:ext cx="411471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55160" y="4553823"/>
              <a:ext cx="607411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180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35564" y="4553823"/>
              <a:ext cx="607411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360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06842" y="4553823"/>
              <a:ext cx="607411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540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76273" y="4553823"/>
              <a:ext cx="607411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720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47551" y="4553823"/>
              <a:ext cx="607411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900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73935" y="4553823"/>
              <a:ext cx="705380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1080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44441" y="4553823"/>
              <a:ext cx="705380" cy="285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2"/>
                  </a:solidFill>
                </a:rPr>
                <a:t>1260</a:t>
              </a:r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894782" y="2407008"/>
              <a:ext cx="6102350" cy="2066925"/>
            </a:xfrm>
            <a:custGeom>
              <a:avLst/>
              <a:gdLst>
                <a:gd name="T0" fmla="*/ 0 w 3844"/>
                <a:gd name="T1" fmla="*/ 0 h 1302"/>
                <a:gd name="T2" fmla="*/ 0 w 3844"/>
                <a:gd name="T3" fmla="*/ 1302 h 1302"/>
                <a:gd name="T4" fmla="*/ 3844 w 3844"/>
                <a:gd name="T5" fmla="*/ 13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4" h="1302">
                  <a:moveTo>
                    <a:pt x="0" y="0"/>
                  </a:moveTo>
                  <a:lnTo>
                    <a:pt x="0" y="1302"/>
                  </a:lnTo>
                  <a:lnTo>
                    <a:pt x="3844" y="1302"/>
                  </a:lnTo>
                </a:path>
              </a:pathLst>
            </a:custGeom>
            <a:noFill/>
            <a:ln w="28575" cap="sq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1802707" y="2111733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802707" y="2626083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802707" y="3242033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1802707" y="3857983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1802707" y="4450843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894783" y="445084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 flipV="1">
              <a:off x="2763145" y="445084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V="1">
              <a:off x="3636271" y="445084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 flipV="1">
              <a:off x="4509395" y="447393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 flipV="1">
              <a:off x="5382520" y="447393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 flipV="1">
              <a:off x="6252470" y="447393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7124007" y="447393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7997132" y="4473933"/>
              <a:ext cx="0" cy="889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 flipV="1">
              <a:off x="1828107" y="2318108"/>
              <a:ext cx="128588" cy="762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 flipV="1">
              <a:off x="1828107" y="2362558"/>
              <a:ext cx="128588" cy="76200"/>
            </a:xfrm>
            <a:prstGeom prst="line">
              <a:avLst/>
            </a:prstGeom>
            <a:noFill/>
            <a:ln w="28575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1901132" y="3588108"/>
              <a:ext cx="6096000" cy="885825"/>
            </a:xfrm>
            <a:custGeom>
              <a:avLst/>
              <a:gdLst>
                <a:gd name="T0" fmla="*/ 11 w 3840"/>
                <a:gd name="T1" fmla="*/ 548 h 558"/>
                <a:gd name="T2" fmla="*/ 77 w 3840"/>
                <a:gd name="T3" fmla="*/ 540 h 558"/>
                <a:gd name="T4" fmla="*/ 107 w 3840"/>
                <a:gd name="T5" fmla="*/ 528 h 558"/>
                <a:gd name="T6" fmla="*/ 183 w 3840"/>
                <a:gd name="T7" fmla="*/ 522 h 558"/>
                <a:gd name="T8" fmla="*/ 205 w 3840"/>
                <a:gd name="T9" fmla="*/ 508 h 558"/>
                <a:gd name="T10" fmla="*/ 259 w 3840"/>
                <a:gd name="T11" fmla="*/ 504 h 558"/>
                <a:gd name="T12" fmla="*/ 285 w 3840"/>
                <a:gd name="T13" fmla="*/ 490 h 558"/>
                <a:gd name="T14" fmla="*/ 341 w 3840"/>
                <a:gd name="T15" fmla="*/ 486 h 558"/>
                <a:gd name="T16" fmla="*/ 355 w 3840"/>
                <a:gd name="T17" fmla="*/ 474 h 558"/>
                <a:gd name="T18" fmla="*/ 425 w 3840"/>
                <a:gd name="T19" fmla="*/ 466 h 558"/>
                <a:gd name="T20" fmla="*/ 473 w 3840"/>
                <a:gd name="T21" fmla="*/ 456 h 558"/>
                <a:gd name="T22" fmla="*/ 529 w 3840"/>
                <a:gd name="T23" fmla="*/ 448 h 558"/>
                <a:gd name="T24" fmla="*/ 559 w 3840"/>
                <a:gd name="T25" fmla="*/ 438 h 558"/>
                <a:gd name="T26" fmla="*/ 611 w 3840"/>
                <a:gd name="T27" fmla="*/ 430 h 558"/>
                <a:gd name="T28" fmla="*/ 629 w 3840"/>
                <a:gd name="T29" fmla="*/ 420 h 558"/>
                <a:gd name="T30" fmla="*/ 667 w 3840"/>
                <a:gd name="T31" fmla="*/ 414 h 558"/>
                <a:gd name="T32" fmla="*/ 691 w 3840"/>
                <a:gd name="T33" fmla="*/ 402 h 558"/>
                <a:gd name="T34" fmla="*/ 773 w 3840"/>
                <a:gd name="T35" fmla="*/ 396 h 558"/>
                <a:gd name="T36" fmla="*/ 815 w 3840"/>
                <a:gd name="T37" fmla="*/ 382 h 558"/>
                <a:gd name="T38" fmla="*/ 893 w 3840"/>
                <a:gd name="T39" fmla="*/ 378 h 558"/>
                <a:gd name="T40" fmla="*/ 917 w 3840"/>
                <a:gd name="T41" fmla="*/ 366 h 558"/>
                <a:gd name="T42" fmla="*/ 979 w 3840"/>
                <a:gd name="T43" fmla="*/ 360 h 558"/>
                <a:gd name="T44" fmla="*/ 1025 w 3840"/>
                <a:gd name="T45" fmla="*/ 346 h 558"/>
                <a:gd name="T46" fmla="*/ 1093 w 3840"/>
                <a:gd name="T47" fmla="*/ 340 h 558"/>
                <a:gd name="T48" fmla="*/ 1115 w 3840"/>
                <a:gd name="T49" fmla="*/ 328 h 558"/>
                <a:gd name="T50" fmla="*/ 1205 w 3840"/>
                <a:gd name="T51" fmla="*/ 324 h 558"/>
                <a:gd name="T52" fmla="*/ 1247 w 3840"/>
                <a:gd name="T53" fmla="*/ 312 h 558"/>
                <a:gd name="T54" fmla="*/ 1317 w 3840"/>
                <a:gd name="T55" fmla="*/ 306 h 558"/>
                <a:gd name="T56" fmla="*/ 1351 w 3840"/>
                <a:gd name="T57" fmla="*/ 294 h 558"/>
                <a:gd name="T58" fmla="*/ 1423 w 3840"/>
                <a:gd name="T59" fmla="*/ 288 h 558"/>
                <a:gd name="T60" fmla="*/ 1473 w 3840"/>
                <a:gd name="T61" fmla="*/ 276 h 558"/>
                <a:gd name="T62" fmla="*/ 1561 w 3840"/>
                <a:gd name="T63" fmla="*/ 268 h 558"/>
                <a:gd name="T64" fmla="*/ 1609 w 3840"/>
                <a:gd name="T65" fmla="*/ 258 h 558"/>
                <a:gd name="T66" fmla="*/ 1693 w 3840"/>
                <a:gd name="T67" fmla="*/ 252 h 558"/>
                <a:gd name="T68" fmla="*/ 1759 w 3840"/>
                <a:gd name="T69" fmla="*/ 240 h 558"/>
                <a:gd name="T70" fmla="*/ 1807 w 3840"/>
                <a:gd name="T71" fmla="*/ 234 h 558"/>
                <a:gd name="T72" fmla="*/ 1855 w 3840"/>
                <a:gd name="T73" fmla="*/ 222 h 558"/>
                <a:gd name="T74" fmla="*/ 1977 w 3840"/>
                <a:gd name="T75" fmla="*/ 214 h 558"/>
                <a:gd name="T76" fmla="*/ 2015 w 3840"/>
                <a:gd name="T77" fmla="*/ 202 h 558"/>
                <a:gd name="T78" fmla="*/ 2091 w 3840"/>
                <a:gd name="T79" fmla="*/ 196 h 558"/>
                <a:gd name="T80" fmla="*/ 2145 w 3840"/>
                <a:gd name="T81" fmla="*/ 186 h 558"/>
                <a:gd name="T82" fmla="*/ 2241 w 3840"/>
                <a:gd name="T83" fmla="*/ 180 h 558"/>
                <a:gd name="T84" fmla="*/ 2279 w 3840"/>
                <a:gd name="T85" fmla="*/ 166 h 558"/>
                <a:gd name="T86" fmla="*/ 2421 w 3840"/>
                <a:gd name="T87" fmla="*/ 162 h 558"/>
                <a:gd name="T88" fmla="*/ 2507 w 3840"/>
                <a:gd name="T89" fmla="*/ 150 h 558"/>
                <a:gd name="T90" fmla="*/ 2639 w 3840"/>
                <a:gd name="T91" fmla="*/ 144 h 558"/>
                <a:gd name="T92" fmla="*/ 2669 w 3840"/>
                <a:gd name="T93" fmla="*/ 132 h 558"/>
                <a:gd name="T94" fmla="*/ 2743 w 3840"/>
                <a:gd name="T95" fmla="*/ 126 h 558"/>
                <a:gd name="T96" fmla="*/ 2789 w 3840"/>
                <a:gd name="T97" fmla="*/ 116 h 558"/>
                <a:gd name="T98" fmla="*/ 2845 w 3840"/>
                <a:gd name="T99" fmla="*/ 108 h 558"/>
                <a:gd name="T100" fmla="*/ 2877 w 3840"/>
                <a:gd name="T101" fmla="*/ 96 h 558"/>
                <a:gd name="T102" fmla="*/ 2952 w 3840"/>
                <a:gd name="T103" fmla="*/ 90 h 558"/>
                <a:gd name="T104" fmla="*/ 3022 w 3840"/>
                <a:gd name="T105" fmla="*/ 76 h 558"/>
                <a:gd name="T106" fmla="*/ 3156 w 3840"/>
                <a:gd name="T107" fmla="*/ 72 h 558"/>
                <a:gd name="T108" fmla="*/ 3188 w 3840"/>
                <a:gd name="T109" fmla="*/ 62 h 558"/>
                <a:gd name="T110" fmla="*/ 3320 w 3840"/>
                <a:gd name="T111" fmla="*/ 54 h 558"/>
                <a:gd name="T112" fmla="*/ 3350 w 3840"/>
                <a:gd name="T113" fmla="*/ 42 h 558"/>
                <a:gd name="T114" fmla="*/ 3508 w 3840"/>
                <a:gd name="T115" fmla="*/ 36 h 558"/>
                <a:gd name="T116" fmla="*/ 3556 w 3840"/>
                <a:gd name="T117" fmla="*/ 24 h 558"/>
                <a:gd name="T118" fmla="*/ 3666 w 3840"/>
                <a:gd name="T119" fmla="*/ 18 h 558"/>
                <a:gd name="T120" fmla="*/ 3700 w 3840"/>
                <a:gd name="T121" fmla="*/ 6 h 558"/>
                <a:gd name="T122" fmla="*/ 3840 w 3840"/>
                <a:gd name="T123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40" h="558">
                  <a:moveTo>
                    <a:pt x="0" y="558"/>
                  </a:moveTo>
                  <a:lnTo>
                    <a:pt x="11" y="558"/>
                  </a:lnTo>
                  <a:lnTo>
                    <a:pt x="11" y="548"/>
                  </a:lnTo>
                  <a:lnTo>
                    <a:pt x="43" y="548"/>
                  </a:lnTo>
                  <a:lnTo>
                    <a:pt x="43" y="540"/>
                  </a:lnTo>
                  <a:lnTo>
                    <a:pt x="77" y="540"/>
                  </a:lnTo>
                  <a:lnTo>
                    <a:pt x="77" y="534"/>
                  </a:lnTo>
                  <a:lnTo>
                    <a:pt x="107" y="534"/>
                  </a:lnTo>
                  <a:lnTo>
                    <a:pt x="107" y="528"/>
                  </a:lnTo>
                  <a:lnTo>
                    <a:pt x="157" y="528"/>
                  </a:lnTo>
                  <a:lnTo>
                    <a:pt x="157" y="522"/>
                  </a:lnTo>
                  <a:lnTo>
                    <a:pt x="183" y="522"/>
                  </a:lnTo>
                  <a:lnTo>
                    <a:pt x="183" y="516"/>
                  </a:lnTo>
                  <a:lnTo>
                    <a:pt x="205" y="516"/>
                  </a:lnTo>
                  <a:lnTo>
                    <a:pt x="205" y="508"/>
                  </a:lnTo>
                  <a:lnTo>
                    <a:pt x="227" y="508"/>
                  </a:lnTo>
                  <a:lnTo>
                    <a:pt x="227" y="504"/>
                  </a:lnTo>
                  <a:lnTo>
                    <a:pt x="259" y="504"/>
                  </a:lnTo>
                  <a:lnTo>
                    <a:pt x="259" y="498"/>
                  </a:lnTo>
                  <a:lnTo>
                    <a:pt x="285" y="498"/>
                  </a:lnTo>
                  <a:lnTo>
                    <a:pt x="285" y="490"/>
                  </a:lnTo>
                  <a:lnTo>
                    <a:pt x="299" y="490"/>
                  </a:lnTo>
                  <a:lnTo>
                    <a:pt x="299" y="486"/>
                  </a:lnTo>
                  <a:lnTo>
                    <a:pt x="341" y="486"/>
                  </a:lnTo>
                  <a:lnTo>
                    <a:pt x="341" y="480"/>
                  </a:lnTo>
                  <a:lnTo>
                    <a:pt x="355" y="480"/>
                  </a:lnTo>
                  <a:lnTo>
                    <a:pt x="355" y="474"/>
                  </a:lnTo>
                  <a:lnTo>
                    <a:pt x="381" y="474"/>
                  </a:lnTo>
                  <a:lnTo>
                    <a:pt x="381" y="466"/>
                  </a:lnTo>
                  <a:lnTo>
                    <a:pt x="425" y="466"/>
                  </a:lnTo>
                  <a:lnTo>
                    <a:pt x="425" y="462"/>
                  </a:lnTo>
                  <a:lnTo>
                    <a:pt x="473" y="462"/>
                  </a:lnTo>
                  <a:lnTo>
                    <a:pt x="473" y="456"/>
                  </a:lnTo>
                  <a:lnTo>
                    <a:pt x="505" y="456"/>
                  </a:lnTo>
                  <a:lnTo>
                    <a:pt x="505" y="448"/>
                  </a:lnTo>
                  <a:lnTo>
                    <a:pt x="529" y="448"/>
                  </a:lnTo>
                  <a:lnTo>
                    <a:pt x="529" y="444"/>
                  </a:lnTo>
                  <a:lnTo>
                    <a:pt x="559" y="444"/>
                  </a:lnTo>
                  <a:lnTo>
                    <a:pt x="559" y="438"/>
                  </a:lnTo>
                  <a:lnTo>
                    <a:pt x="589" y="438"/>
                  </a:lnTo>
                  <a:lnTo>
                    <a:pt x="589" y="430"/>
                  </a:lnTo>
                  <a:lnTo>
                    <a:pt x="611" y="430"/>
                  </a:lnTo>
                  <a:lnTo>
                    <a:pt x="611" y="428"/>
                  </a:lnTo>
                  <a:lnTo>
                    <a:pt x="629" y="428"/>
                  </a:lnTo>
                  <a:lnTo>
                    <a:pt x="629" y="420"/>
                  </a:lnTo>
                  <a:lnTo>
                    <a:pt x="647" y="420"/>
                  </a:lnTo>
                  <a:lnTo>
                    <a:pt x="647" y="414"/>
                  </a:lnTo>
                  <a:lnTo>
                    <a:pt x="667" y="414"/>
                  </a:lnTo>
                  <a:lnTo>
                    <a:pt x="667" y="408"/>
                  </a:lnTo>
                  <a:lnTo>
                    <a:pt x="691" y="408"/>
                  </a:lnTo>
                  <a:lnTo>
                    <a:pt x="691" y="402"/>
                  </a:lnTo>
                  <a:lnTo>
                    <a:pt x="739" y="402"/>
                  </a:lnTo>
                  <a:lnTo>
                    <a:pt x="739" y="396"/>
                  </a:lnTo>
                  <a:lnTo>
                    <a:pt x="773" y="396"/>
                  </a:lnTo>
                  <a:lnTo>
                    <a:pt x="773" y="390"/>
                  </a:lnTo>
                  <a:lnTo>
                    <a:pt x="815" y="390"/>
                  </a:lnTo>
                  <a:lnTo>
                    <a:pt x="815" y="382"/>
                  </a:lnTo>
                  <a:lnTo>
                    <a:pt x="857" y="382"/>
                  </a:lnTo>
                  <a:lnTo>
                    <a:pt x="857" y="378"/>
                  </a:lnTo>
                  <a:lnTo>
                    <a:pt x="893" y="378"/>
                  </a:lnTo>
                  <a:lnTo>
                    <a:pt x="893" y="370"/>
                  </a:lnTo>
                  <a:lnTo>
                    <a:pt x="917" y="370"/>
                  </a:lnTo>
                  <a:lnTo>
                    <a:pt x="917" y="366"/>
                  </a:lnTo>
                  <a:lnTo>
                    <a:pt x="949" y="366"/>
                  </a:lnTo>
                  <a:lnTo>
                    <a:pt x="949" y="360"/>
                  </a:lnTo>
                  <a:lnTo>
                    <a:pt x="979" y="360"/>
                  </a:lnTo>
                  <a:lnTo>
                    <a:pt x="979" y="354"/>
                  </a:lnTo>
                  <a:lnTo>
                    <a:pt x="1025" y="354"/>
                  </a:lnTo>
                  <a:lnTo>
                    <a:pt x="1025" y="346"/>
                  </a:lnTo>
                  <a:lnTo>
                    <a:pt x="1057" y="346"/>
                  </a:lnTo>
                  <a:lnTo>
                    <a:pt x="1057" y="340"/>
                  </a:lnTo>
                  <a:lnTo>
                    <a:pt x="1093" y="340"/>
                  </a:lnTo>
                  <a:lnTo>
                    <a:pt x="1093" y="336"/>
                  </a:lnTo>
                  <a:lnTo>
                    <a:pt x="1115" y="336"/>
                  </a:lnTo>
                  <a:lnTo>
                    <a:pt x="1115" y="328"/>
                  </a:lnTo>
                  <a:lnTo>
                    <a:pt x="1151" y="328"/>
                  </a:lnTo>
                  <a:lnTo>
                    <a:pt x="1151" y="324"/>
                  </a:lnTo>
                  <a:lnTo>
                    <a:pt x="1205" y="324"/>
                  </a:lnTo>
                  <a:lnTo>
                    <a:pt x="1205" y="320"/>
                  </a:lnTo>
                  <a:lnTo>
                    <a:pt x="1247" y="320"/>
                  </a:lnTo>
                  <a:lnTo>
                    <a:pt x="1247" y="312"/>
                  </a:lnTo>
                  <a:lnTo>
                    <a:pt x="1279" y="312"/>
                  </a:lnTo>
                  <a:lnTo>
                    <a:pt x="1279" y="306"/>
                  </a:lnTo>
                  <a:lnTo>
                    <a:pt x="1317" y="306"/>
                  </a:lnTo>
                  <a:lnTo>
                    <a:pt x="1317" y="300"/>
                  </a:lnTo>
                  <a:lnTo>
                    <a:pt x="1351" y="300"/>
                  </a:lnTo>
                  <a:lnTo>
                    <a:pt x="1351" y="294"/>
                  </a:lnTo>
                  <a:lnTo>
                    <a:pt x="1387" y="294"/>
                  </a:lnTo>
                  <a:lnTo>
                    <a:pt x="1387" y="288"/>
                  </a:lnTo>
                  <a:lnTo>
                    <a:pt x="1423" y="288"/>
                  </a:lnTo>
                  <a:lnTo>
                    <a:pt x="1423" y="282"/>
                  </a:lnTo>
                  <a:lnTo>
                    <a:pt x="1473" y="282"/>
                  </a:lnTo>
                  <a:lnTo>
                    <a:pt x="1473" y="276"/>
                  </a:lnTo>
                  <a:lnTo>
                    <a:pt x="1515" y="276"/>
                  </a:lnTo>
                  <a:lnTo>
                    <a:pt x="1515" y="268"/>
                  </a:lnTo>
                  <a:lnTo>
                    <a:pt x="1561" y="268"/>
                  </a:lnTo>
                  <a:lnTo>
                    <a:pt x="1561" y="264"/>
                  </a:lnTo>
                  <a:lnTo>
                    <a:pt x="1609" y="264"/>
                  </a:lnTo>
                  <a:lnTo>
                    <a:pt x="1609" y="258"/>
                  </a:lnTo>
                  <a:lnTo>
                    <a:pt x="1659" y="258"/>
                  </a:lnTo>
                  <a:lnTo>
                    <a:pt x="1659" y="252"/>
                  </a:lnTo>
                  <a:lnTo>
                    <a:pt x="1693" y="252"/>
                  </a:lnTo>
                  <a:lnTo>
                    <a:pt x="1693" y="246"/>
                  </a:lnTo>
                  <a:lnTo>
                    <a:pt x="1759" y="246"/>
                  </a:lnTo>
                  <a:lnTo>
                    <a:pt x="1759" y="240"/>
                  </a:lnTo>
                  <a:lnTo>
                    <a:pt x="1777" y="240"/>
                  </a:lnTo>
                  <a:lnTo>
                    <a:pt x="1777" y="234"/>
                  </a:lnTo>
                  <a:lnTo>
                    <a:pt x="1807" y="234"/>
                  </a:lnTo>
                  <a:lnTo>
                    <a:pt x="1807" y="228"/>
                  </a:lnTo>
                  <a:lnTo>
                    <a:pt x="1855" y="228"/>
                  </a:lnTo>
                  <a:lnTo>
                    <a:pt x="1855" y="222"/>
                  </a:lnTo>
                  <a:lnTo>
                    <a:pt x="1903" y="222"/>
                  </a:lnTo>
                  <a:lnTo>
                    <a:pt x="1903" y="214"/>
                  </a:lnTo>
                  <a:lnTo>
                    <a:pt x="1977" y="214"/>
                  </a:lnTo>
                  <a:lnTo>
                    <a:pt x="1977" y="208"/>
                  </a:lnTo>
                  <a:lnTo>
                    <a:pt x="2015" y="208"/>
                  </a:lnTo>
                  <a:lnTo>
                    <a:pt x="2015" y="202"/>
                  </a:lnTo>
                  <a:lnTo>
                    <a:pt x="2077" y="202"/>
                  </a:lnTo>
                  <a:lnTo>
                    <a:pt x="2077" y="196"/>
                  </a:lnTo>
                  <a:lnTo>
                    <a:pt x="2091" y="196"/>
                  </a:lnTo>
                  <a:lnTo>
                    <a:pt x="2091" y="188"/>
                  </a:lnTo>
                  <a:lnTo>
                    <a:pt x="2145" y="188"/>
                  </a:lnTo>
                  <a:lnTo>
                    <a:pt x="2145" y="186"/>
                  </a:lnTo>
                  <a:lnTo>
                    <a:pt x="2189" y="186"/>
                  </a:lnTo>
                  <a:lnTo>
                    <a:pt x="2189" y="180"/>
                  </a:lnTo>
                  <a:lnTo>
                    <a:pt x="2241" y="180"/>
                  </a:lnTo>
                  <a:lnTo>
                    <a:pt x="2241" y="174"/>
                  </a:lnTo>
                  <a:lnTo>
                    <a:pt x="2279" y="174"/>
                  </a:lnTo>
                  <a:lnTo>
                    <a:pt x="2279" y="166"/>
                  </a:lnTo>
                  <a:lnTo>
                    <a:pt x="2367" y="166"/>
                  </a:lnTo>
                  <a:lnTo>
                    <a:pt x="2367" y="162"/>
                  </a:lnTo>
                  <a:lnTo>
                    <a:pt x="2421" y="162"/>
                  </a:lnTo>
                  <a:lnTo>
                    <a:pt x="2421" y="156"/>
                  </a:lnTo>
                  <a:lnTo>
                    <a:pt x="2507" y="156"/>
                  </a:lnTo>
                  <a:lnTo>
                    <a:pt x="2507" y="150"/>
                  </a:lnTo>
                  <a:lnTo>
                    <a:pt x="2593" y="150"/>
                  </a:lnTo>
                  <a:lnTo>
                    <a:pt x="2593" y="144"/>
                  </a:lnTo>
                  <a:lnTo>
                    <a:pt x="2639" y="144"/>
                  </a:lnTo>
                  <a:lnTo>
                    <a:pt x="2639" y="138"/>
                  </a:lnTo>
                  <a:lnTo>
                    <a:pt x="2669" y="138"/>
                  </a:lnTo>
                  <a:lnTo>
                    <a:pt x="2669" y="132"/>
                  </a:lnTo>
                  <a:lnTo>
                    <a:pt x="2703" y="132"/>
                  </a:lnTo>
                  <a:lnTo>
                    <a:pt x="2703" y="126"/>
                  </a:lnTo>
                  <a:lnTo>
                    <a:pt x="2743" y="126"/>
                  </a:lnTo>
                  <a:lnTo>
                    <a:pt x="2743" y="122"/>
                  </a:lnTo>
                  <a:lnTo>
                    <a:pt x="2789" y="122"/>
                  </a:lnTo>
                  <a:lnTo>
                    <a:pt x="2789" y="116"/>
                  </a:lnTo>
                  <a:lnTo>
                    <a:pt x="2811" y="116"/>
                  </a:lnTo>
                  <a:lnTo>
                    <a:pt x="2811" y="108"/>
                  </a:lnTo>
                  <a:lnTo>
                    <a:pt x="2845" y="108"/>
                  </a:lnTo>
                  <a:lnTo>
                    <a:pt x="2845" y="102"/>
                  </a:lnTo>
                  <a:lnTo>
                    <a:pt x="2877" y="102"/>
                  </a:lnTo>
                  <a:lnTo>
                    <a:pt x="2877" y="96"/>
                  </a:lnTo>
                  <a:lnTo>
                    <a:pt x="2908" y="96"/>
                  </a:lnTo>
                  <a:lnTo>
                    <a:pt x="2908" y="90"/>
                  </a:lnTo>
                  <a:lnTo>
                    <a:pt x="2952" y="90"/>
                  </a:lnTo>
                  <a:lnTo>
                    <a:pt x="2952" y="82"/>
                  </a:lnTo>
                  <a:lnTo>
                    <a:pt x="3022" y="82"/>
                  </a:lnTo>
                  <a:lnTo>
                    <a:pt x="3022" y="76"/>
                  </a:lnTo>
                  <a:lnTo>
                    <a:pt x="3122" y="76"/>
                  </a:lnTo>
                  <a:lnTo>
                    <a:pt x="3122" y="72"/>
                  </a:lnTo>
                  <a:lnTo>
                    <a:pt x="3156" y="72"/>
                  </a:lnTo>
                  <a:lnTo>
                    <a:pt x="3156" y="66"/>
                  </a:lnTo>
                  <a:lnTo>
                    <a:pt x="3188" y="66"/>
                  </a:lnTo>
                  <a:lnTo>
                    <a:pt x="3188" y="62"/>
                  </a:lnTo>
                  <a:lnTo>
                    <a:pt x="3282" y="62"/>
                  </a:lnTo>
                  <a:lnTo>
                    <a:pt x="3282" y="54"/>
                  </a:lnTo>
                  <a:lnTo>
                    <a:pt x="3320" y="54"/>
                  </a:lnTo>
                  <a:lnTo>
                    <a:pt x="3320" y="48"/>
                  </a:lnTo>
                  <a:lnTo>
                    <a:pt x="3350" y="48"/>
                  </a:lnTo>
                  <a:lnTo>
                    <a:pt x="3350" y="42"/>
                  </a:lnTo>
                  <a:lnTo>
                    <a:pt x="3442" y="42"/>
                  </a:lnTo>
                  <a:lnTo>
                    <a:pt x="3442" y="36"/>
                  </a:lnTo>
                  <a:lnTo>
                    <a:pt x="3508" y="36"/>
                  </a:lnTo>
                  <a:lnTo>
                    <a:pt x="3508" y="28"/>
                  </a:lnTo>
                  <a:lnTo>
                    <a:pt x="3556" y="28"/>
                  </a:lnTo>
                  <a:lnTo>
                    <a:pt x="3556" y="24"/>
                  </a:lnTo>
                  <a:lnTo>
                    <a:pt x="3598" y="24"/>
                  </a:lnTo>
                  <a:lnTo>
                    <a:pt x="3598" y="18"/>
                  </a:lnTo>
                  <a:lnTo>
                    <a:pt x="3666" y="18"/>
                  </a:lnTo>
                  <a:lnTo>
                    <a:pt x="3666" y="10"/>
                  </a:lnTo>
                  <a:lnTo>
                    <a:pt x="3700" y="10"/>
                  </a:lnTo>
                  <a:lnTo>
                    <a:pt x="3700" y="6"/>
                  </a:lnTo>
                  <a:lnTo>
                    <a:pt x="3748" y="6"/>
                  </a:lnTo>
                  <a:lnTo>
                    <a:pt x="3748" y="0"/>
                  </a:lnTo>
                  <a:lnTo>
                    <a:pt x="3840" y="0"/>
                  </a:lnTo>
                </a:path>
              </a:pathLst>
            </a:custGeom>
            <a:noFill/>
            <a:ln w="28575" cap="flat">
              <a:solidFill>
                <a:srgbClr val="B8DB5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04" name="Freeform 24"/>
            <p:cNvSpPr>
              <a:spLocks/>
            </p:cNvSpPr>
            <p:nvPr/>
          </p:nvSpPr>
          <p:spPr bwMode="auto">
            <a:xfrm>
              <a:off x="1897957" y="3429358"/>
              <a:ext cx="6099175" cy="1044575"/>
            </a:xfrm>
            <a:custGeom>
              <a:avLst/>
              <a:gdLst>
                <a:gd name="T0" fmla="*/ 29 w 3842"/>
                <a:gd name="T1" fmla="*/ 644 h 658"/>
                <a:gd name="T2" fmla="*/ 61 w 3842"/>
                <a:gd name="T3" fmla="*/ 630 h 658"/>
                <a:gd name="T4" fmla="*/ 105 w 3842"/>
                <a:gd name="T5" fmla="*/ 618 h 658"/>
                <a:gd name="T6" fmla="*/ 157 w 3842"/>
                <a:gd name="T7" fmla="*/ 610 h 658"/>
                <a:gd name="T8" fmla="*/ 195 w 3842"/>
                <a:gd name="T9" fmla="*/ 598 h 658"/>
                <a:gd name="T10" fmla="*/ 239 w 3842"/>
                <a:gd name="T11" fmla="*/ 586 h 658"/>
                <a:gd name="T12" fmla="*/ 283 w 3842"/>
                <a:gd name="T13" fmla="*/ 574 h 658"/>
                <a:gd name="T14" fmla="*/ 323 w 3842"/>
                <a:gd name="T15" fmla="*/ 562 h 658"/>
                <a:gd name="T16" fmla="*/ 371 w 3842"/>
                <a:gd name="T17" fmla="*/ 548 h 658"/>
                <a:gd name="T18" fmla="*/ 445 w 3842"/>
                <a:gd name="T19" fmla="*/ 536 h 658"/>
                <a:gd name="T20" fmla="*/ 513 w 3842"/>
                <a:gd name="T21" fmla="*/ 528 h 658"/>
                <a:gd name="T22" fmla="*/ 563 w 3842"/>
                <a:gd name="T23" fmla="*/ 514 h 658"/>
                <a:gd name="T24" fmla="*/ 623 w 3842"/>
                <a:gd name="T25" fmla="*/ 502 h 658"/>
                <a:gd name="T26" fmla="*/ 663 w 3842"/>
                <a:gd name="T27" fmla="*/ 488 h 658"/>
                <a:gd name="T28" fmla="*/ 693 w 3842"/>
                <a:gd name="T29" fmla="*/ 478 h 658"/>
                <a:gd name="T30" fmla="*/ 733 w 3842"/>
                <a:gd name="T31" fmla="*/ 468 h 658"/>
                <a:gd name="T32" fmla="*/ 787 w 3842"/>
                <a:gd name="T33" fmla="*/ 454 h 658"/>
                <a:gd name="T34" fmla="*/ 829 w 3842"/>
                <a:gd name="T35" fmla="*/ 442 h 658"/>
                <a:gd name="T36" fmla="*/ 883 w 3842"/>
                <a:gd name="T37" fmla="*/ 430 h 658"/>
                <a:gd name="T38" fmla="*/ 941 w 3842"/>
                <a:gd name="T39" fmla="*/ 418 h 658"/>
                <a:gd name="T40" fmla="*/ 983 w 3842"/>
                <a:gd name="T41" fmla="*/ 408 h 658"/>
                <a:gd name="T42" fmla="*/ 1067 w 3842"/>
                <a:gd name="T43" fmla="*/ 392 h 658"/>
                <a:gd name="T44" fmla="*/ 1119 w 3842"/>
                <a:gd name="T45" fmla="*/ 382 h 658"/>
                <a:gd name="T46" fmla="*/ 1189 w 3842"/>
                <a:gd name="T47" fmla="*/ 372 h 658"/>
                <a:gd name="T48" fmla="*/ 1243 w 3842"/>
                <a:gd name="T49" fmla="*/ 358 h 658"/>
                <a:gd name="T50" fmla="*/ 1311 w 3842"/>
                <a:gd name="T51" fmla="*/ 346 h 658"/>
                <a:gd name="T52" fmla="*/ 1363 w 3842"/>
                <a:gd name="T53" fmla="*/ 334 h 658"/>
                <a:gd name="T54" fmla="*/ 1447 w 3842"/>
                <a:gd name="T55" fmla="*/ 320 h 658"/>
                <a:gd name="T56" fmla="*/ 1533 w 3842"/>
                <a:gd name="T57" fmla="*/ 310 h 658"/>
                <a:gd name="T58" fmla="*/ 1603 w 3842"/>
                <a:gd name="T59" fmla="*/ 298 h 658"/>
                <a:gd name="T60" fmla="*/ 1643 w 3842"/>
                <a:gd name="T61" fmla="*/ 284 h 658"/>
                <a:gd name="T62" fmla="*/ 1749 w 3842"/>
                <a:gd name="T63" fmla="*/ 272 h 658"/>
                <a:gd name="T64" fmla="*/ 1819 w 3842"/>
                <a:gd name="T65" fmla="*/ 264 h 658"/>
                <a:gd name="T66" fmla="*/ 1887 w 3842"/>
                <a:gd name="T67" fmla="*/ 250 h 658"/>
                <a:gd name="T68" fmla="*/ 1955 w 3842"/>
                <a:gd name="T69" fmla="*/ 240 h 658"/>
                <a:gd name="T70" fmla="*/ 2025 w 3842"/>
                <a:gd name="T71" fmla="*/ 226 h 658"/>
                <a:gd name="T72" fmla="*/ 2083 w 3842"/>
                <a:gd name="T73" fmla="*/ 214 h 658"/>
                <a:gd name="T74" fmla="*/ 2141 w 3842"/>
                <a:gd name="T75" fmla="*/ 202 h 658"/>
                <a:gd name="T76" fmla="*/ 2243 w 3842"/>
                <a:gd name="T77" fmla="*/ 190 h 658"/>
                <a:gd name="T78" fmla="*/ 2329 w 3842"/>
                <a:gd name="T79" fmla="*/ 178 h 658"/>
                <a:gd name="T80" fmla="*/ 2445 w 3842"/>
                <a:gd name="T81" fmla="*/ 164 h 658"/>
                <a:gd name="T82" fmla="*/ 2519 w 3842"/>
                <a:gd name="T83" fmla="*/ 154 h 658"/>
                <a:gd name="T84" fmla="*/ 2597 w 3842"/>
                <a:gd name="T85" fmla="*/ 142 h 658"/>
                <a:gd name="T86" fmla="*/ 2651 w 3842"/>
                <a:gd name="T87" fmla="*/ 130 h 658"/>
                <a:gd name="T88" fmla="*/ 2745 w 3842"/>
                <a:gd name="T89" fmla="*/ 118 h 658"/>
                <a:gd name="T90" fmla="*/ 2877 w 3842"/>
                <a:gd name="T91" fmla="*/ 106 h 658"/>
                <a:gd name="T92" fmla="*/ 2990 w 3842"/>
                <a:gd name="T93" fmla="*/ 96 h 658"/>
                <a:gd name="T94" fmla="*/ 3132 w 3842"/>
                <a:gd name="T95" fmla="*/ 82 h 658"/>
                <a:gd name="T96" fmla="*/ 3222 w 3842"/>
                <a:gd name="T97" fmla="*/ 70 h 658"/>
                <a:gd name="T98" fmla="*/ 3356 w 3842"/>
                <a:gd name="T99" fmla="*/ 58 h 658"/>
                <a:gd name="T100" fmla="*/ 3412 w 3842"/>
                <a:gd name="T101" fmla="*/ 46 h 658"/>
                <a:gd name="T102" fmla="*/ 3532 w 3842"/>
                <a:gd name="T103" fmla="*/ 32 h 658"/>
                <a:gd name="T104" fmla="*/ 3610 w 3842"/>
                <a:gd name="T105" fmla="*/ 24 h 658"/>
                <a:gd name="T106" fmla="*/ 3696 w 3842"/>
                <a:gd name="T107" fmla="*/ 8 h 658"/>
                <a:gd name="T108" fmla="*/ 3842 w 3842"/>
                <a:gd name="T10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2" h="658">
                  <a:moveTo>
                    <a:pt x="0" y="658"/>
                  </a:moveTo>
                  <a:lnTo>
                    <a:pt x="6" y="658"/>
                  </a:lnTo>
                  <a:lnTo>
                    <a:pt x="6" y="644"/>
                  </a:lnTo>
                  <a:lnTo>
                    <a:pt x="29" y="644"/>
                  </a:lnTo>
                  <a:lnTo>
                    <a:pt x="29" y="638"/>
                  </a:lnTo>
                  <a:lnTo>
                    <a:pt x="51" y="638"/>
                  </a:lnTo>
                  <a:lnTo>
                    <a:pt x="51" y="630"/>
                  </a:lnTo>
                  <a:lnTo>
                    <a:pt x="61" y="630"/>
                  </a:lnTo>
                  <a:lnTo>
                    <a:pt x="61" y="626"/>
                  </a:lnTo>
                  <a:lnTo>
                    <a:pt x="83" y="626"/>
                  </a:lnTo>
                  <a:lnTo>
                    <a:pt x="83" y="618"/>
                  </a:lnTo>
                  <a:lnTo>
                    <a:pt x="105" y="618"/>
                  </a:lnTo>
                  <a:lnTo>
                    <a:pt x="105" y="614"/>
                  </a:lnTo>
                  <a:lnTo>
                    <a:pt x="131" y="614"/>
                  </a:lnTo>
                  <a:lnTo>
                    <a:pt x="131" y="610"/>
                  </a:lnTo>
                  <a:lnTo>
                    <a:pt x="157" y="610"/>
                  </a:lnTo>
                  <a:lnTo>
                    <a:pt x="157" y="604"/>
                  </a:lnTo>
                  <a:lnTo>
                    <a:pt x="177" y="604"/>
                  </a:lnTo>
                  <a:lnTo>
                    <a:pt x="177" y="598"/>
                  </a:lnTo>
                  <a:lnTo>
                    <a:pt x="195" y="598"/>
                  </a:lnTo>
                  <a:lnTo>
                    <a:pt x="195" y="592"/>
                  </a:lnTo>
                  <a:lnTo>
                    <a:pt x="217" y="592"/>
                  </a:lnTo>
                  <a:lnTo>
                    <a:pt x="217" y="586"/>
                  </a:lnTo>
                  <a:lnTo>
                    <a:pt x="239" y="586"/>
                  </a:lnTo>
                  <a:lnTo>
                    <a:pt x="239" y="580"/>
                  </a:lnTo>
                  <a:lnTo>
                    <a:pt x="269" y="580"/>
                  </a:lnTo>
                  <a:lnTo>
                    <a:pt x="269" y="574"/>
                  </a:lnTo>
                  <a:lnTo>
                    <a:pt x="283" y="574"/>
                  </a:lnTo>
                  <a:lnTo>
                    <a:pt x="283" y="568"/>
                  </a:lnTo>
                  <a:lnTo>
                    <a:pt x="297" y="568"/>
                  </a:lnTo>
                  <a:lnTo>
                    <a:pt x="297" y="562"/>
                  </a:lnTo>
                  <a:lnTo>
                    <a:pt x="323" y="562"/>
                  </a:lnTo>
                  <a:lnTo>
                    <a:pt x="323" y="554"/>
                  </a:lnTo>
                  <a:lnTo>
                    <a:pt x="349" y="554"/>
                  </a:lnTo>
                  <a:lnTo>
                    <a:pt x="349" y="548"/>
                  </a:lnTo>
                  <a:lnTo>
                    <a:pt x="371" y="548"/>
                  </a:lnTo>
                  <a:lnTo>
                    <a:pt x="371" y="544"/>
                  </a:lnTo>
                  <a:lnTo>
                    <a:pt x="413" y="544"/>
                  </a:lnTo>
                  <a:lnTo>
                    <a:pt x="413" y="536"/>
                  </a:lnTo>
                  <a:lnTo>
                    <a:pt x="445" y="536"/>
                  </a:lnTo>
                  <a:lnTo>
                    <a:pt x="445" y="532"/>
                  </a:lnTo>
                  <a:lnTo>
                    <a:pt x="479" y="532"/>
                  </a:lnTo>
                  <a:lnTo>
                    <a:pt x="479" y="528"/>
                  </a:lnTo>
                  <a:lnTo>
                    <a:pt x="513" y="528"/>
                  </a:lnTo>
                  <a:lnTo>
                    <a:pt x="513" y="522"/>
                  </a:lnTo>
                  <a:lnTo>
                    <a:pt x="539" y="522"/>
                  </a:lnTo>
                  <a:lnTo>
                    <a:pt x="539" y="514"/>
                  </a:lnTo>
                  <a:lnTo>
                    <a:pt x="563" y="514"/>
                  </a:lnTo>
                  <a:lnTo>
                    <a:pt x="563" y="506"/>
                  </a:lnTo>
                  <a:lnTo>
                    <a:pt x="595" y="506"/>
                  </a:lnTo>
                  <a:lnTo>
                    <a:pt x="595" y="502"/>
                  </a:lnTo>
                  <a:lnTo>
                    <a:pt x="623" y="502"/>
                  </a:lnTo>
                  <a:lnTo>
                    <a:pt x="623" y="496"/>
                  </a:lnTo>
                  <a:lnTo>
                    <a:pt x="639" y="496"/>
                  </a:lnTo>
                  <a:lnTo>
                    <a:pt x="639" y="488"/>
                  </a:lnTo>
                  <a:lnTo>
                    <a:pt x="663" y="488"/>
                  </a:lnTo>
                  <a:lnTo>
                    <a:pt x="663" y="484"/>
                  </a:lnTo>
                  <a:lnTo>
                    <a:pt x="679" y="484"/>
                  </a:lnTo>
                  <a:lnTo>
                    <a:pt x="679" y="478"/>
                  </a:lnTo>
                  <a:lnTo>
                    <a:pt x="693" y="478"/>
                  </a:lnTo>
                  <a:lnTo>
                    <a:pt x="693" y="474"/>
                  </a:lnTo>
                  <a:lnTo>
                    <a:pt x="713" y="474"/>
                  </a:lnTo>
                  <a:lnTo>
                    <a:pt x="713" y="468"/>
                  </a:lnTo>
                  <a:lnTo>
                    <a:pt x="733" y="468"/>
                  </a:lnTo>
                  <a:lnTo>
                    <a:pt x="733" y="462"/>
                  </a:lnTo>
                  <a:lnTo>
                    <a:pt x="755" y="462"/>
                  </a:lnTo>
                  <a:lnTo>
                    <a:pt x="755" y="454"/>
                  </a:lnTo>
                  <a:lnTo>
                    <a:pt x="787" y="454"/>
                  </a:lnTo>
                  <a:lnTo>
                    <a:pt x="787" y="448"/>
                  </a:lnTo>
                  <a:lnTo>
                    <a:pt x="809" y="448"/>
                  </a:lnTo>
                  <a:lnTo>
                    <a:pt x="809" y="442"/>
                  </a:lnTo>
                  <a:lnTo>
                    <a:pt x="829" y="442"/>
                  </a:lnTo>
                  <a:lnTo>
                    <a:pt x="829" y="436"/>
                  </a:lnTo>
                  <a:lnTo>
                    <a:pt x="849" y="436"/>
                  </a:lnTo>
                  <a:lnTo>
                    <a:pt x="849" y="430"/>
                  </a:lnTo>
                  <a:lnTo>
                    <a:pt x="883" y="430"/>
                  </a:lnTo>
                  <a:lnTo>
                    <a:pt x="883" y="424"/>
                  </a:lnTo>
                  <a:lnTo>
                    <a:pt x="911" y="424"/>
                  </a:lnTo>
                  <a:lnTo>
                    <a:pt x="911" y="418"/>
                  </a:lnTo>
                  <a:lnTo>
                    <a:pt x="941" y="418"/>
                  </a:lnTo>
                  <a:lnTo>
                    <a:pt x="941" y="412"/>
                  </a:lnTo>
                  <a:lnTo>
                    <a:pt x="975" y="412"/>
                  </a:lnTo>
                  <a:lnTo>
                    <a:pt x="975" y="408"/>
                  </a:lnTo>
                  <a:lnTo>
                    <a:pt x="983" y="408"/>
                  </a:lnTo>
                  <a:lnTo>
                    <a:pt x="983" y="400"/>
                  </a:lnTo>
                  <a:lnTo>
                    <a:pt x="1025" y="400"/>
                  </a:lnTo>
                  <a:lnTo>
                    <a:pt x="1025" y="392"/>
                  </a:lnTo>
                  <a:lnTo>
                    <a:pt x="1067" y="392"/>
                  </a:lnTo>
                  <a:lnTo>
                    <a:pt x="1067" y="388"/>
                  </a:lnTo>
                  <a:lnTo>
                    <a:pt x="1087" y="388"/>
                  </a:lnTo>
                  <a:lnTo>
                    <a:pt x="1087" y="382"/>
                  </a:lnTo>
                  <a:lnTo>
                    <a:pt x="1119" y="382"/>
                  </a:lnTo>
                  <a:lnTo>
                    <a:pt x="1119" y="376"/>
                  </a:lnTo>
                  <a:lnTo>
                    <a:pt x="1145" y="376"/>
                  </a:lnTo>
                  <a:lnTo>
                    <a:pt x="1145" y="372"/>
                  </a:lnTo>
                  <a:lnTo>
                    <a:pt x="1189" y="372"/>
                  </a:lnTo>
                  <a:lnTo>
                    <a:pt x="1189" y="364"/>
                  </a:lnTo>
                  <a:lnTo>
                    <a:pt x="1219" y="364"/>
                  </a:lnTo>
                  <a:lnTo>
                    <a:pt x="1219" y="358"/>
                  </a:lnTo>
                  <a:lnTo>
                    <a:pt x="1243" y="358"/>
                  </a:lnTo>
                  <a:lnTo>
                    <a:pt x="1243" y="352"/>
                  </a:lnTo>
                  <a:lnTo>
                    <a:pt x="1269" y="352"/>
                  </a:lnTo>
                  <a:lnTo>
                    <a:pt x="1269" y="346"/>
                  </a:lnTo>
                  <a:lnTo>
                    <a:pt x="1311" y="346"/>
                  </a:lnTo>
                  <a:lnTo>
                    <a:pt x="1311" y="340"/>
                  </a:lnTo>
                  <a:lnTo>
                    <a:pt x="1331" y="340"/>
                  </a:lnTo>
                  <a:lnTo>
                    <a:pt x="1331" y="334"/>
                  </a:lnTo>
                  <a:lnTo>
                    <a:pt x="1363" y="334"/>
                  </a:lnTo>
                  <a:lnTo>
                    <a:pt x="1363" y="328"/>
                  </a:lnTo>
                  <a:lnTo>
                    <a:pt x="1409" y="328"/>
                  </a:lnTo>
                  <a:lnTo>
                    <a:pt x="1409" y="320"/>
                  </a:lnTo>
                  <a:lnTo>
                    <a:pt x="1447" y="320"/>
                  </a:lnTo>
                  <a:lnTo>
                    <a:pt x="1447" y="316"/>
                  </a:lnTo>
                  <a:lnTo>
                    <a:pt x="1479" y="316"/>
                  </a:lnTo>
                  <a:lnTo>
                    <a:pt x="1479" y="310"/>
                  </a:lnTo>
                  <a:lnTo>
                    <a:pt x="1533" y="310"/>
                  </a:lnTo>
                  <a:lnTo>
                    <a:pt x="1533" y="302"/>
                  </a:lnTo>
                  <a:lnTo>
                    <a:pt x="1563" y="302"/>
                  </a:lnTo>
                  <a:lnTo>
                    <a:pt x="1563" y="298"/>
                  </a:lnTo>
                  <a:lnTo>
                    <a:pt x="1603" y="298"/>
                  </a:lnTo>
                  <a:lnTo>
                    <a:pt x="1603" y="292"/>
                  </a:lnTo>
                  <a:lnTo>
                    <a:pt x="1635" y="292"/>
                  </a:lnTo>
                  <a:lnTo>
                    <a:pt x="1635" y="284"/>
                  </a:lnTo>
                  <a:lnTo>
                    <a:pt x="1643" y="284"/>
                  </a:lnTo>
                  <a:lnTo>
                    <a:pt x="1643" y="280"/>
                  </a:lnTo>
                  <a:lnTo>
                    <a:pt x="1707" y="280"/>
                  </a:lnTo>
                  <a:lnTo>
                    <a:pt x="1707" y="272"/>
                  </a:lnTo>
                  <a:lnTo>
                    <a:pt x="1749" y="272"/>
                  </a:lnTo>
                  <a:lnTo>
                    <a:pt x="1749" y="268"/>
                  </a:lnTo>
                  <a:lnTo>
                    <a:pt x="1791" y="268"/>
                  </a:lnTo>
                  <a:lnTo>
                    <a:pt x="1791" y="264"/>
                  </a:lnTo>
                  <a:lnTo>
                    <a:pt x="1819" y="264"/>
                  </a:lnTo>
                  <a:lnTo>
                    <a:pt x="1819" y="256"/>
                  </a:lnTo>
                  <a:lnTo>
                    <a:pt x="1853" y="256"/>
                  </a:lnTo>
                  <a:lnTo>
                    <a:pt x="1853" y="250"/>
                  </a:lnTo>
                  <a:lnTo>
                    <a:pt x="1887" y="250"/>
                  </a:lnTo>
                  <a:lnTo>
                    <a:pt x="1887" y="246"/>
                  </a:lnTo>
                  <a:lnTo>
                    <a:pt x="1921" y="246"/>
                  </a:lnTo>
                  <a:lnTo>
                    <a:pt x="1921" y="240"/>
                  </a:lnTo>
                  <a:lnTo>
                    <a:pt x="1955" y="240"/>
                  </a:lnTo>
                  <a:lnTo>
                    <a:pt x="1955" y="234"/>
                  </a:lnTo>
                  <a:lnTo>
                    <a:pt x="1997" y="234"/>
                  </a:lnTo>
                  <a:lnTo>
                    <a:pt x="1997" y="226"/>
                  </a:lnTo>
                  <a:lnTo>
                    <a:pt x="2025" y="226"/>
                  </a:lnTo>
                  <a:lnTo>
                    <a:pt x="2025" y="220"/>
                  </a:lnTo>
                  <a:lnTo>
                    <a:pt x="2047" y="220"/>
                  </a:lnTo>
                  <a:lnTo>
                    <a:pt x="2047" y="214"/>
                  </a:lnTo>
                  <a:lnTo>
                    <a:pt x="2083" y="214"/>
                  </a:lnTo>
                  <a:lnTo>
                    <a:pt x="2083" y="208"/>
                  </a:lnTo>
                  <a:lnTo>
                    <a:pt x="2111" y="208"/>
                  </a:lnTo>
                  <a:lnTo>
                    <a:pt x="2111" y="202"/>
                  </a:lnTo>
                  <a:lnTo>
                    <a:pt x="2141" y="202"/>
                  </a:lnTo>
                  <a:lnTo>
                    <a:pt x="2141" y="196"/>
                  </a:lnTo>
                  <a:lnTo>
                    <a:pt x="2201" y="196"/>
                  </a:lnTo>
                  <a:lnTo>
                    <a:pt x="2201" y="190"/>
                  </a:lnTo>
                  <a:lnTo>
                    <a:pt x="2243" y="190"/>
                  </a:lnTo>
                  <a:lnTo>
                    <a:pt x="2243" y="184"/>
                  </a:lnTo>
                  <a:lnTo>
                    <a:pt x="2285" y="184"/>
                  </a:lnTo>
                  <a:lnTo>
                    <a:pt x="2285" y="178"/>
                  </a:lnTo>
                  <a:lnTo>
                    <a:pt x="2329" y="178"/>
                  </a:lnTo>
                  <a:lnTo>
                    <a:pt x="2329" y="172"/>
                  </a:lnTo>
                  <a:lnTo>
                    <a:pt x="2409" y="172"/>
                  </a:lnTo>
                  <a:lnTo>
                    <a:pt x="2409" y="164"/>
                  </a:lnTo>
                  <a:lnTo>
                    <a:pt x="2445" y="164"/>
                  </a:lnTo>
                  <a:lnTo>
                    <a:pt x="2445" y="160"/>
                  </a:lnTo>
                  <a:lnTo>
                    <a:pt x="2505" y="160"/>
                  </a:lnTo>
                  <a:lnTo>
                    <a:pt x="2505" y="154"/>
                  </a:lnTo>
                  <a:lnTo>
                    <a:pt x="2519" y="154"/>
                  </a:lnTo>
                  <a:lnTo>
                    <a:pt x="2519" y="148"/>
                  </a:lnTo>
                  <a:lnTo>
                    <a:pt x="2545" y="148"/>
                  </a:lnTo>
                  <a:lnTo>
                    <a:pt x="2545" y="142"/>
                  </a:lnTo>
                  <a:lnTo>
                    <a:pt x="2597" y="142"/>
                  </a:lnTo>
                  <a:lnTo>
                    <a:pt x="2597" y="136"/>
                  </a:lnTo>
                  <a:lnTo>
                    <a:pt x="2623" y="136"/>
                  </a:lnTo>
                  <a:lnTo>
                    <a:pt x="2623" y="130"/>
                  </a:lnTo>
                  <a:lnTo>
                    <a:pt x="2651" y="130"/>
                  </a:lnTo>
                  <a:lnTo>
                    <a:pt x="2651" y="124"/>
                  </a:lnTo>
                  <a:lnTo>
                    <a:pt x="2687" y="124"/>
                  </a:lnTo>
                  <a:lnTo>
                    <a:pt x="2687" y="118"/>
                  </a:lnTo>
                  <a:lnTo>
                    <a:pt x="2745" y="118"/>
                  </a:lnTo>
                  <a:lnTo>
                    <a:pt x="2745" y="112"/>
                  </a:lnTo>
                  <a:lnTo>
                    <a:pt x="2811" y="112"/>
                  </a:lnTo>
                  <a:lnTo>
                    <a:pt x="2811" y="106"/>
                  </a:lnTo>
                  <a:lnTo>
                    <a:pt x="2877" y="106"/>
                  </a:lnTo>
                  <a:lnTo>
                    <a:pt x="2877" y="100"/>
                  </a:lnTo>
                  <a:lnTo>
                    <a:pt x="2906" y="100"/>
                  </a:lnTo>
                  <a:lnTo>
                    <a:pt x="2906" y="96"/>
                  </a:lnTo>
                  <a:lnTo>
                    <a:pt x="2990" y="96"/>
                  </a:lnTo>
                  <a:lnTo>
                    <a:pt x="2990" y="88"/>
                  </a:lnTo>
                  <a:lnTo>
                    <a:pt x="3074" y="88"/>
                  </a:lnTo>
                  <a:lnTo>
                    <a:pt x="3074" y="82"/>
                  </a:lnTo>
                  <a:lnTo>
                    <a:pt x="3132" y="82"/>
                  </a:lnTo>
                  <a:lnTo>
                    <a:pt x="3132" y="76"/>
                  </a:lnTo>
                  <a:lnTo>
                    <a:pt x="3204" y="76"/>
                  </a:lnTo>
                  <a:lnTo>
                    <a:pt x="3204" y="70"/>
                  </a:lnTo>
                  <a:lnTo>
                    <a:pt x="3222" y="70"/>
                  </a:lnTo>
                  <a:lnTo>
                    <a:pt x="3222" y="64"/>
                  </a:lnTo>
                  <a:lnTo>
                    <a:pt x="3282" y="64"/>
                  </a:lnTo>
                  <a:lnTo>
                    <a:pt x="3282" y="58"/>
                  </a:lnTo>
                  <a:lnTo>
                    <a:pt x="3356" y="58"/>
                  </a:lnTo>
                  <a:lnTo>
                    <a:pt x="3356" y="50"/>
                  </a:lnTo>
                  <a:lnTo>
                    <a:pt x="3380" y="50"/>
                  </a:lnTo>
                  <a:lnTo>
                    <a:pt x="3380" y="46"/>
                  </a:lnTo>
                  <a:lnTo>
                    <a:pt x="3412" y="46"/>
                  </a:lnTo>
                  <a:lnTo>
                    <a:pt x="3412" y="40"/>
                  </a:lnTo>
                  <a:lnTo>
                    <a:pt x="3492" y="40"/>
                  </a:lnTo>
                  <a:lnTo>
                    <a:pt x="3492" y="32"/>
                  </a:lnTo>
                  <a:lnTo>
                    <a:pt x="3532" y="32"/>
                  </a:lnTo>
                  <a:lnTo>
                    <a:pt x="3532" y="28"/>
                  </a:lnTo>
                  <a:lnTo>
                    <a:pt x="3586" y="28"/>
                  </a:lnTo>
                  <a:lnTo>
                    <a:pt x="3586" y="24"/>
                  </a:lnTo>
                  <a:lnTo>
                    <a:pt x="3610" y="24"/>
                  </a:lnTo>
                  <a:lnTo>
                    <a:pt x="3610" y="14"/>
                  </a:lnTo>
                  <a:lnTo>
                    <a:pt x="3654" y="14"/>
                  </a:lnTo>
                  <a:lnTo>
                    <a:pt x="3654" y="8"/>
                  </a:lnTo>
                  <a:lnTo>
                    <a:pt x="3696" y="8"/>
                  </a:lnTo>
                  <a:lnTo>
                    <a:pt x="3696" y="4"/>
                  </a:lnTo>
                  <a:lnTo>
                    <a:pt x="3762" y="4"/>
                  </a:lnTo>
                  <a:lnTo>
                    <a:pt x="3762" y="0"/>
                  </a:lnTo>
                  <a:lnTo>
                    <a:pt x="3842" y="0"/>
                  </a:lnTo>
                </a:path>
              </a:pathLst>
            </a:custGeom>
            <a:noFill/>
            <a:ln w="28575" cap="flat">
              <a:solidFill>
                <a:srgbClr val="C9112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sp>
          <p:nvSpPr>
            <p:cNvPr id="110" name="Line 6"/>
            <p:cNvSpPr>
              <a:spLocks noChangeShapeType="1"/>
            </p:cNvSpPr>
            <p:nvPr/>
          </p:nvSpPr>
          <p:spPr bwMode="auto">
            <a:xfrm>
              <a:off x="1894782" y="2111733"/>
              <a:ext cx="0" cy="226655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3143925" y="1730262"/>
            <a:ext cx="1014370" cy="413570"/>
          </a:xfrm>
          <a:prstGeom prst="rect">
            <a:avLst/>
          </a:prstGeom>
          <a:noFill/>
        </p:spPr>
        <p:txBody>
          <a:bodyPr wrap="none" lIns="51430" tIns="25715" rIns="51430" bIns="25715" rtlCol="0">
            <a:spAutoFit/>
          </a:bodyPr>
          <a:lstStyle/>
          <a:p>
            <a:pPr>
              <a:spcAft>
                <a:spcPts val="338"/>
              </a:spcAft>
            </a:pPr>
            <a:r>
              <a:rPr lang="en-GB" sz="1200" dirty="0" err="1">
                <a:solidFill>
                  <a:schemeClr val="bg2"/>
                </a:solidFill>
              </a:rPr>
              <a:t>Enalapril</a:t>
            </a:r>
            <a:endParaRPr lang="en-GB" sz="1200" dirty="0">
              <a:solidFill>
                <a:schemeClr val="bg2"/>
              </a:solidFill>
            </a:endParaRPr>
          </a:p>
          <a:p>
            <a:pPr>
              <a:spcAft>
                <a:spcPts val="338"/>
              </a:spcAft>
            </a:pPr>
            <a:r>
              <a:rPr lang="en-GB" sz="900" dirty="0" err="1">
                <a:solidFill>
                  <a:schemeClr val="bg2"/>
                </a:solidFill>
              </a:rPr>
              <a:t>Sakubitril</a:t>
            </a:r>
            <a:r>
              <a:rPr lang="en-GB" sz="900" dirty="0">
                <a:solidFill>
                  <a:schemeClr val="bg2"/>
                </a:solidFill>
              </a:rPr>
              <a:t>-valsartan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2789802" y="1825865"/>
            <a:ext cx="2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911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2789802" y="2010791"/>
            <a:ext cx="216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8DB5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989511" y="2731163"/>
            <a:ext cx="578644" cy="482819"/>
          </a:xfrm>
          <a:prstGeom prst="rect">
            <a:avLst/>
          </a:prstGeom>
          <a:noFill/>
        </p:spPr>
        <p:txBody>
          <a:bodyPr wrap="square" lIns="51430" tIns="25715" rIns="51430" bIns="25715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RRR 20%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265763" y="4578008"/>
            <a:ext cx="100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n = 8399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550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hart 57"/>
          <p:cNvGraphicFramePr/>
          <p:nvPr/>
        </p:nvGraphicFramePr>
        <p:xfrm>
          <a:off x="970526" y="1603091"/>
          <a:ext cx="6901530" cy="245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23478"/>
            <a:ext cx="7772400" cy="1028700"/>
          </a:xfrm>
        </p:spPr>
        <p:txBody>
          <a:bodyPr/>
          <a:lstStyle/>
          <a:p>
            <a:r>
              <a:rPr lang="cs-CZ" sz="2000" spc="0" dirty="0">
                <a:solidFill>
                  <a:schemeClr val="bg2"/>
                </a:solidFill>
              </a:rPr>
              <a:t>Léčba se </a:t>
            </a:r>
            <a:r>
              <a:rPr lang="cs-CZ" sz="2000" spc="0" dirty="0" err="1">
                <a:solidFill>
                  <a:schemeClr val="bg2"/>
                </a:solidFill>
              </a:rPr>
              <a:t>sakubitril</a:t>
            </a:r>
            <a:r>
              <a:rPr lang="cs-CZ" sz="2000" spc="0" dirty="0">
                <a:solidFill>
                  <a:schemeClr val="bg2"/>
                </a:solidFill>
              </a:rPr>
              <a:t>/</a:t>
            </a:r>
            <a:r>
              <a:rPr lang="cs-CZ" sz="2000" spc="0" dirty="0" err="1">
                <a:solidFill>
                  <a:schemeClr val="bg2"/>
                </a:solidFill>
              </a:rPr>
              <a:t>valsartanem</a:t>
            </a:r>
            <a:r>
              <a:rPr lang="cs-CZ" sz="2000" spc="0" dirty="0">
                <a:solidFill>
                  <a:schemeClr val="bg2"/>
                </a:solidFill>
              </a:rPr>
              <a:t> vedla k nižší pravděpodobnosti opakovaných hospitalizací pro HF</a:t>
            </a:r>
            <a:endParaRPr lang="en-GB" sz="2000" spc="0" dirty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03300" y="4725767"/>
            <a:ext cx="3323217" cy="295275"/>
          </a:xfrm>
        </p:spPr>
        <p:txBody>
          <a:bodyPr/>
          <a:lstStyle/>
          <a:p>
            <a:r>
              <a:rPr lang="en-GB" altLang="en-US" dirty="0"/>
              <a:t>CI=confidence interval; HF=heart failure; </a:t>
            </a:r>
            <a:br>
              <a:rPr lang="en-GB" altLang="en-US" dirty="0"/>
            </a:br>
            <a:r>
              <a:rPr lang="en-GB" altLang="en-US" dirty="0" err="1"/>
              <a:t>HFrEF</a:t>
            </a:r>
            <a:r>
              <a:rPr lang="en-GB" altLang="en-US" dirty="0"/>
              <a:t>=heart failure with reduced ejection fraction; HR=hazard ratio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12160" y="4731990"/>
            <a:ext cx="2959226" cy="295275"/>
          </a:xfrm>
        </p:spPr>
        <p:txBody>
          <a:bodyPr/>
          <a:lstStyle/>
          <a:p>
            <a:r>
              <a:rPr lang="en-GB" sz="1200" i="1" dirty="0">
                <a:solidFill>
                  <a:schemeClr val="bg2"/>
                </a:solidFill>
              </a:rPr>
              <a:t>Packer et al. Circulation 2015;131:54–61</a:t>
            </a:r>
            <a:endParaRPr lang="fr-FR" sz="1200" i="1" dirty="0">
              <a:solidFill>
                <a:schemeClr val="bg2"/>
              </a:solidFill>
            </a:endParaRPr>
          </a:p>
        </p:txBody>
      </p:sp>
      <p:sp>
        <p:nvSpPr>
          <p:cNvPr id="59" name="Rectangle 1037"/>
          <p:cNvSpPr>
            <a:spLocks noChangeArrowheads="1"/>
          </p:cNvSpPr>
          <p:nvPr/>
        </p:nvSpPr>
        <p:spPr bwMode="auto">
          <a:xfrm>
            <a:off x="3886551" y="4137198"/>
            <a:ext cx="3724361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cs-CZ" altLang="en-US" sz="1400" kern="0" dirty="0">
                <a:solidFill>
                  <a:schemeClr val="bg2"/>
                </a:solidFill>
                <a:latin typeface="+mn-lt"/>
              </a:rPr>
              <a:t>Počet hospitalizací pro HF</a:t>
            </a:r>
            <a:endParaRPr lang="sv-SE" altLang="en-US" sz="14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0" name="Rectangle 1037"/>
          <p:cNvSpPr>
            <a:spLocks noChangeArrowheads="1"/>
          </p:cNvSpPr>
          <p:nvPr/>
        </p:nvSpPr>
        <p:spPr bwMode="auto">
          <a:xfrm>
            <a:off x="3912573" y="3940724"/>
            <a:ext cx="41394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sv-SE" altLang="en-US" sz="1400" kern="0" dirty="0"/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28184" y="1635646"/>
            <a:ext cx="160462" cy="120347"/>
          </a:xfrm>
          <a:prstGeom prst="rect">
            <a:avLst/>
          </a:prstGeom>
          <a:solidFill>
            <a:srgbClr val="C911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79816" y="1364566"/>
            <a:ext cx="160462" cy="120347"/>
          </a:xfrm>
          <a:prstGeom prst="rect">
            <a:avLst/>
          </a:prstGeom>
          <a:solidFill>
            <a:srgbClr val="9EC7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4168" y="1275606"/>
            <a:ext cx="20794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chemeClr val="bg2"/>
                </a:solidFill>
              </a:rPr>
              <a:t>S</a:t>
            </a:r>
            <a:r>
              <a:rPr lang="en-GB" sz="1200" dirty="0" err="1">
                <a:solidFill>
                  <a:schemeClr val="bg2"/>
                </a:solidFill>
              </a:rPr>
              <a:t>akubitril</a:t>
            </a:r>
            <a:r>
              <a:rPr lang="en-GB" sz="1200" dirty="0">
                <a:solidFill>
                  <a:schemeClr val="bg2"/>
                </a:solidFill>
              </a:rPr>
              <a:t>/valsartan (N=4,187)</a:t>
            </a:r>
          </a:p>
          <a:p>
            <a:pPr>
              <a:spcAft>
                <a:spcPts val="600"/>
              </a:spcAft>
            </a:pPr>
            <a:r>
              <a:rPr lang="en-GB" sz="1200" dirty="0" err="1">
                <a:solidFill>
                  <a:schemeClr val="bg2"/>
                </a:solidFill>
              </a:rPr>
              <a:t>Enalapril</a:t>
            </a:r>
            <a:r>
              <a:rPr lang="en-GB" sz="1200" dirty="0">
                <a:solidFill>
                  <a:schemeClr val="bg2"/>
                </a:solidFill>
              </a:rPr>
              <a:t> (N=4,212)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37010" y="2696763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chemeClr val="bg2"/>
                </a:solidFill>
              </a:rPr>
              <a:t>Podíl pacientů</a:t>
            </a:r>
            <a:r>
              <a:rPr lang="en-US" sz="1400" dirty="0">
                <a:solidFill>
                  <a:schemeClr val="bg2"/>
                </a:solidFill>
              </a:rPr>
              <a:t> (%)</a:t>
            </a:r>
          </a:p>
        </p:txBody>
      </p:sp>
      <p:sp>
        <p:nvSpPr>
          <p:cNvPr id="65" name="Rectangle 1037"/>
          <p:cNvSpPr>
            <a:spLocks noChangeArrowheads="1"/>
          </p:cNvSpPr>
          <p:nvPr/>
        </p:nvSpPr>
        <p:spPr bwMode="auto">
          <a:xfrm>
            <a:off x="4993593" y="3940724"/>
            <a:ext cx="41394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sv-SE" altLang="en-US" sz="1400" kern="0" dirty="0"/>
              <a:t>2</a:t>
            </a:r>
          </a:p>
        </p:txBody>
      </p:sp>
      <p:sp>
        <p:nvSpPr>
          <p:cNvPr id="66" name="Rectangle 1037"/>
          <p:cNvSpPr>
            <a:spLocks noChangeArrowheads="1"/>
          </p:cNvSpPr>
          <p:nvPr/>
        </p:nvSpPr>
        <p:spPr bwMode="auto">
          <a:xfrm>
            <a:off x="6062740" y="3940724"/>
            <a:ext cx="41394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sv-SE" altLang="en-US" sz="1400" kern="0" dirty="0"/>
              <a:t>3</a:t>
            </a:r>
          </a:p>
        </p:txBody>
      </p:sp>
      <p:sp>
        <p:nvSpPr>
          <p:cNvPr id="67" name="Rectangle 1037"/>
          <p:cNvSpPr>
            <a:spLocks noChangeArrowheads="1"/>
          </p:cNvSpPr>
          <p:nvPr/>
        </p:nvSpPr>
        <p:spPr bwMode="auto">
          <a:xfrm>
            <a:off x="7134425" y="3940724"/>
            <a:ext cx="41394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sv-SE" altLang="en-US" sz="1400" kern="0" dirty="0"/>
              <a:t>≥4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63888" y="3651870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n=367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23928" y="3651870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n=418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72000" y="3723878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n=110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04048" y="3723878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n=143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52120" y="3867894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n=33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84168" y="3867894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n=53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4248" y="3867894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n=27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164288" y="3867894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n=44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03648" y="3651870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n=537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63688" y="3651870"/>
            <a:ext cx="775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n=658</a:t>
            </a:r>
          </a:p>
        </p:txBody>
      </p:sp>
      <p:grpSp>
        <p:nvGrpSpPr>
          <p:cNvPr id="5" name="Group 77"/>
          <p:cNvGrpSpPr/>
          <p:nvPr/>
        </p:nvGrpSpPr>
        <p:grpSpPr>
          <a:xfrm>
            <a:off x="1693628" y="1579092"/>
            <a:ext cx="514588" cy="204107"/>
            <a:chOff x="1001486" y="1812470"/>
            <a:chExt cx="575398" cy="272143"/>
          </a:xfrm>
        </p:grpSpPr>
        <p:cxnSp>
          <p:nvCxnSpPr>
            <p:cNvPr id="79" name="Straight Connector 78"/>
            <p:cNvCxnSpPr/>
            <p:nvPr/>
          </p:nvCxnSpPr>
          <p:spPr bwMode="auto">
            <a:xfrm flipV="1">
              <a:off x="1001486" y="1812470"/>
              <a:ext cx="0" cy="27214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576884" y="1812470"/>
              <a:ext cx="0" cy="7200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1001486" y="1812470"/>
              <a:ext cx="575398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Rectangle 81"/>
          <p:cNvSpPr/>
          <p:nvPr/>
        </p:nvSpPr>
        <p:spPr>
          <a:xfrm>
            <a:off x="1403648" y="1059582"/>
            <a:ext cx="12474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altLang="en-US" sz="1000" kern="0" dirty="0">
                <a:solidFill>
                  <a:schemeClr val="bg2"/>
                </a:solidFill>
              </a:rPr>
              <a:t>HR 0.79 </a:t>
            </a:r>
          </a:p>
          <a:p>
            <a:pPr algn="ctr"/>
            <a:r>
              <a:rPr lang="sv-SE" altLang="en-US" sz="1000" kern="0" dirty="0">
                <a:solidFill>
                  <a:schemeClr val="bg2"/>
                </a:solidFill>
              </a:rPr>
              <a:t>(95% CI: 0.71–0.89)</a:t>
            </a:r>
            <a:br>
              <a:rPr lang="sv-SE" altLang="en-US" sz="1000" kern="0" dirty="0">
                <a:solidFill>
                  <a:schemeClr val="bg2"/>
                </a:solidFill>
              </a:rPr>
            </a:br>
            <a:r>
              <a:rPr lang="sv-SE" altLang="en-US" sz="1000" kern="0" dirty="0">
                <a:solidFill>
                  <a:schemeClr val="bg2"/>
                </a:solidFill>
              </a:rPr>
              <a:t>p&lt;0.001</a:t>
            </a:r>
            <a:endParaRPr lang="en-GB" sz="1000" dirty="0">
              <a:solidFill>
                <a:schemeClr val="bg2"/>
              </a:solidFill>
            </a:endParaRPr>
          </a:p>
        </p:txBody>
      </p:sp>
      <p:grpSp>
        <p:nvGrpSpPr>
          <p:cNvPr id="6" name="Group 82"/>
          <p:cNvGrpSpPr/>
          <p:nvPr/>
        </p:nvGrpSpPr>
        <p:grpSpPr>
          <a:xfrm>
            <a:off x="3912572" y="2324476"/>
            <a:ext cx="422246" cy="177107"/>
            <a:chOff x="1001486" y="1812470"/>
            <a:chExt cx="575398" cy="272143"/>
          </a:xfrm>
        </p:grpSpPr>
        <p:cxnSp>
          <p:nvCxnSpPr>
            <p:cNvPr id="84" name="Straight Connector 83"/>
            <p:cNvCxnSpPr/>
            <p:nvPr/>
          </p:nvCxnSpPr>
          <p:spPr bwMode="auto">
            <a:xfrm flipV="1">
              <a:off x="1001486" y="1812470"/>
              <a:ext cx="0" cy="27214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1576884" y="1812470"/>
              <a:ext cx="0" cy="7200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001486" y="1812470"/>
              <a:ext cx="575398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3851920" y="1851670"/>
            <a:ext cx="6303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br>
              <a:rPr lang="sv-SE" altLang="en-US" sz="1050" kern="0" dirty="0"/>
            </a:br>
            <a:r>
              <a:rPr lang="sv-SE" altLang="en-US" sz="1050" kern="0" dirty="0">
                <a:solidFill>
                  <a:schemeClr val="bg2"/>
                </a:solidFill>
              </a:rPr>
              <a:t>p&lt;0.001</a:t>
            </a:r>
            <a:endParaRPr lang="en-GB" sz="1050" dirty="0">
              <a:solidFill>
                <a:schemeClr val="bg2"/>
              </a:solidFill>
            </a:endParaRPr>
          </a:p>
        </p:txBody>
      </p:sp>
      <p:grpSp>
        <p:nvGrpSpPr>
          <p:cNvPr id="7" name="Group 87"/>
          <p:cNvGrpSpPr/>
          <p:nvPr/>
        </p:nvGrpSpPr>
        <p:grpSpPr>
          <a:xfrm>
            <a:off x="5002551" y="3222548"/>
            <a:ext cx="404987" cy="177107"/>
            <a:chOff x="1001486" y="1812470"/>
            <a:chExt cx="575398" cy="272143"/>
          </a:xfrm>
        </p:grpSpPr>
        <p:cxnSp>
          <p:nvCxnSpPr>
            <p:cNvPr id="89" name="Straight Connector 88"/>
            <p:cNvCxnSpPr/>
            <p:nvPr/>
          </p:nvCxnSpPr>
          <p:spPr bwMode="auto">
            <a:xfrm flipV="1">
              <a:off x="1001486" y="1812470"/>
              <a:ext cx="0" cy="27214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1576884" y="1812470"/>
              <a:ext cx="0" cy="7200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001486" y="1812470"/>
              <a:ext cx="575398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Rectangle 91"/>
          <p:cNvSpPr/>
          <p:nvPr/>
        </p:nvSpPr>
        <p:spPr>
          <a:xfrm>
            <a:off x="4860032" y="2859782"/>
            <a:ext cx="6303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br>
              <a:rPr lang="sv-SE" altLang="en-US" sz="1050" kern="0" dirty="0">
                <a:solidFill>
                  <a:schemeClr val="bg2"/>
                </a:solidFill>
              </a:rPr>
            </a:br>
            <a:r>
              <a:rPr lang="sv-SE" altLang="en-US" sz="1050" kern="0" dirty="0">
                <a:solidFill>
                  <a:schemeClr val="bg2"/>
                </a:solidFill>
              </a:rPr>
              <a:t>p&lt;0.001</a:t>
            </a:r>
            <a:endParaRPr lang="en-GB" sz="1050" dirty="0">
              <a:solidFill>
                <a:schemeClr val="bg2"/>
              </a:solidFill>
            </a:endParaRPr>
          </a:p>
        </p:txBody>
      </p:sp>
      <p:grpSp>
        <p:nvGrpSpPr>
          <p:cNvPr id="8" name="Group 92"/>
          <p:cNvGrpSpPr/>
          <p:nvPr/>
        </p:nvGrpSpPr>
        <p:grpSpPr>
          <a:xfrm>
            <a:off x="6050477" y="3501708"/>
            <a:ext cx="414003" cy="102054"/>
            <a:chOff x="1001486" y="1812470"/>
            <a:chExt cx="575398" cy="272143"/>
          </a:xfrm>
        </p:grpSpPr>
        <p:cxnSp>
          <p:nvCxnSpPr>
            <p:cNvPr id="94" name="Straight Connector 93"/>
            <p:cNvCxnSpPr/>
            <p:nvPr/>
          </p:nvCxnSpPr>
          <p:spPr bwMode="auto">
            <a:xfrm flipV="1">
              <a:off x="1001486" y="1812470"/>
              <a:ext cx="0" cy="27214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1576884" y="1812470"/>
              <a:ext cx="0" cy="7200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1001486" y="1812470"/>
              <a:ext cx="575398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7" name="Rectangle 96"/>
          <p:cNvSpPr/>
          <p:nvPr/>
        </p:nvSpPr>
        <p:spPr>
          <a:xfrm>
            <a:off x="5940152" y="3075806"/>
            <a:ext cx="6303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br>
              <a:rPr lang="sv-SE" altLang="en-US" sz="1050" kern="0" dirty="0"/>
            </a:br>
            <a:r>
              <a:rPr lang="sv-SE" altLang="en-US" sz="1050" kern="0" dirty="0">
                <a:solidFill>
                  <a:schemeClr val="bg2"/>
                </a:solidFill>
              </a:rPr>
              <a:t>p&lt;0.001</a:t>
            </a:r>
            <a:endParaRPr lang="en-GB" sz="1050" dirty="0">
              <a:solidFill>
                <a:schemeClr val="bg2"/>
              </a:solidFill>
            </a:endParaRPr>
          </a:p>
        </p:txBody>
      </p:sp>
      <p:grpSp>
        <p:nvGrpSpPr>
          <p:cNvPr id="9" name="Group 97"/>
          <p:cNvGrpSpPr/>
          <p:nvPr/>
        </p:nvGrpSpPr>
        <p:grpSpPr>
          <a:xfrm>
            <a:off x="7127834" y="3563012"/>
            <a:ext cx="398014" cy="102054"/>
            <a:chOff x="1001486" y="1812470"/>
            <a:chExt cx="575398" cy="272143"/>
          </a:xfrm>
        </p:grpSpPr>
        <p:cxnSp>
          <p:nvCxnSpPr>
            <p:cNvPr id="99" name="Straight Connector 98"/>
            <p:cNvCxnSpPr/>
            <p:nvPr/>
          </p:nvCxnSpPr>
          <p:spPr bwMode="auto">
            <a:xfrm flipV="1">
              <a:off x="1001486" y="1812470"/>
              <a:ext cx="0" cy="272143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1576884" y="1812470"/>
              <a:ext cx="0" cy="7200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001486" y="1812470"/>
              <a:ext cx="575398" cy="0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2" name="Rectangle 101"/>
          <p:cNvSpPr/>
          <p:nvPr/>
        </p:nvSpPr>
        <p:spPr>
          <a:xfrm>
            <a:off x="7020272" y="3147814"/>
            <a:ext cx="6303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br>
              <a:rPr lang="sv-SE" altLang="en-US" sz="1050" kern="0" dirty="0"/>
            </a:br>
            <a:r>
              <a:rPr lang="sv-SE" altLang="en-US" sz="1050" kern="0" dirty="0">
                <a:solidFill>
                  <a:schemeClr val="bg2"/>
                </a:solidFill>
              </a:rPr>
              <a:t>p&lt;0.001</a:t>
            </a:r>
            <a:endParaRPr lang="en-GB" sz="1050" dirty="0">
              <a:solidFill>
                <a:schemeClr val="bg2"/>
              </a:solidFill>
            </a:endParaRPr>
          </a:p>
        </p:txBody>
      </p:sp>
      <p:sp>
        <p:nvSpPr>
          <p:cNvPr id="104" name="Right Brace 103"/>
          <p:cNvSpPr/>
          <p:nvPr/>
        </p:nvSpPr>
        <p:spPr bwMode="auto">
          <a:xfrm rot="5400000" flipH="1" flipV="1">
            <a:off x="6135253" y="1696076"/>
            <a:ext cx="180944" cy="2231343"/>
          </a:xfrm>
          <a:prstGeom prst="rightBrace">
            <a:avLst/>
          </a:prstGeom>
          <a:noFill/>
          <a:ln w="190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Content Placeholder 7"/>
          <p:cNvSpPr txBox="1">
            <a:spLocks/>
          </p:cNvSpPr>
          <p:nvPr/>
        </p:nvSpPr>
        <p:spPr bwMode="gray">
          <a:xfrm>
            <a:off x="4841405" y="2053938"/>
            <a:ext cx="2770339" cy="5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  <a:noAutofit/>
          </a:bodyPr>
          <a:lstStyle>
            <a:lvl1pPr marL="233363" indent="-2333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 spc="-5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8463" indent="-1635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17B69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  <a:latin typeface="+mn-lt"/>
              </a:defRPr>
            </a:lvl2pPr>
            <a:lvl3pPr marL="577850" indent="-1778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-"/>
              <a:defRPr sz="1600" spc="-50" baseline="0">
                <a:solidFill>
                  <a:srgbClr val="000000"/>
                </a:solidFill>
                <a:latin typeface="+mn-lt"/>
              </a:defRPr>
            </a:lvl3pPr>
            <a:lvl4pPr marL="752475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  <a:latin typeface="+mn-lt"/>
              </a:defRPr>
            </a:lvl4pPr>
            <a:lvl5pPr marL="917575" indent="-1635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»"/>
              <a:defRPr sz="1600" spc="-50" baseline="0">
                <a:solidFill>
                  <a:srgbClr val="000000"/>
                </a:solidFill>
                <a:latin typeface="+mn-lt"/>
              </a:defRPr>
            </a:lvl5pPr>
            <a:lvl6pPr marL="13747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319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891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463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FCAF17"/>
              </a:buClr>
              <a:buNone/>
            </a:pPr>
            <a:r>
              <a:rPr lang="cs-CZ" sz="1100" kern="0" spc="0" dirty="0">
                <a:solidFill>
                  <a:schemeClr val="bg2"/>
                </a:solidFill>
              </a:rPr>
              <a:t>O </a:t>
            </a:r>
            <a:r>
              <a:rPr lang="en-GB" sz="1100" kern="0" spc="0" dirty="0">
                <a:solidFill>
                  <a:schemeClr val="bg2"/>
                </a:solidFill>
              </a:rPr>
              <a:t>29% </a:t>
            </a:r>
            <a:r>
              <a:rPr lang="cs-CZ" sz="1100" kern="0" spc="0" dirty="0">
                <a:solidFill>
                  <a:schemeClr val="bg2"/>
                </a:solidFill>
              </a:rPr>
              <a:t>méně pacientů s</a:t>
            </a:r>
            <a:r>
              <a:rPr lang="en-GB" sz="1100" kern="0" spc="0" dirty="0">
                <a:solidFill>
                  <a:schemeClr val="bg2"/>
                </a:solidFill>
              </a:rPr>
              <a:t> </a:t>
            </a:r>
            <a:r>
              <a:rPr lang="en-GB" sz="1100" kern="0" spc="0" dirty="0" err="1">
                <a:solidFill>
                  <a:schemeClr val="bg2"/>
                </a:solidFill>
              </a:rPr>
              <a:t>HFrEF</a:t>
            </a:r>
            <a:r>
              <a:rPr lang="cs-CZ" sz="1100" kern="0" spc="0" dirty="0">
                <a:solidFill>
                  <a:schemeClr val="bg2"/>
                </a:solidFill>
              </a:rPr>
              <a:t>, léčených </a:t>
            </a:r>
            <a:r>
              <a:rPr lang="cs-CZ" sz="1100" kern="0" spc="0" dirty="0" err="1">
                <a:solidFill>
                  <a:schemeClr val="bg2"/>
                </a:solidFill>
              </a:rPr>
              <a:t>sakubitril</a:t>
            </a:r>
            <a:r>
              <a:rPr lang="cs-CZ" sz="1100" kern="0" spc="0" dirty="0">
                <a:solidFill>
                  <a:schemeClr val="bg2"/>
                </a:solidFill>
              </a:rPr>
              <a:t>/</a:t>
            </a:r>
            <a:r>
              <a:rPr lang="cs-CZ" sz="1100" kern="0" spc="0" dirty="0" err="1">
                <a:solidFill>
                  <a:schemeClr val="bg2"/>
                </a:solidFill>
              </a:rPr>
              <a:t>valsartan</a:t>
            </a:r>
            <a:r>
              <a:rPr lang="cs-CZ" sz="1100" kern="0" spc="0" dirty="0">
                <a:solidFill>
                  <a:schemeClr val="bg2"/>
                </a:solidFill>
              </a:rPr>
              <a:t>, bylo</a:t>
            </a:r>
            <a:r>
              <a:rPr lang="en-GB" sz="1100" kern="0" spc="0" dirty="0">
                <a:solidFill>
                  <a:schemeClr val="bg2"/>
                </a:solidFill>
              </a:rPr>
              <a:t> </a:t>
            </a:r>
            <a:r>
              <a:rPr lang="cs-CZ" sz="1100" kern="0" spc="0" dirty="0">
                <a:solidFill>
                  <a:schemeClr val="bg2"/>
                </a:solidFill>
              </a:rPr>
              <a:t> hospitalizováno pro HF více než jednou, v porovnání s </a:t>
            </a:r>
            <a:r>
              <a:rPr lang="cs-CZ" sz="1100" kern="0" spc="0" dirty="0" err="1">
                <a:solidFill>
                  <a:schemeClr val="bg2"/>
                </a:solidFill>
              </a:rPr>
              <a:t>enalaprilem</a:t>
            </a:r>
            <a:r>
              <a:rPr lang="cs-CZ" sz="1100" kern="0" spc="0" dirty="0">
                <a:solidFill>
                  <a:schemeClr val="bg2"/>
                </a:solidFill>
              </a:rPr>
              <a:t> </a:t>
            </a:r>
            <a:r>
              <a:rPr lang="en-GB" sz="1100" kern="0" spc="0" dirty="0">
                <a:solidFill>
                  <a:schemeClr val="bg2"/>
                </a:solidFill>
              </a:rPr>
              <a:t>(n=170 a</a:t>
            </a:r>
            <a:r>
              <a:rPr lang="cs-CZ" sz="1100" kern="0" spc="0" dirty="0">
                <a:solidFill>
                  <a:schemeClr val="bg2"/>
                </a:solidFill>
              </a:rPr>
              <a:t> n</a:t>
            </a:r>
            <a:r>
              <a:rPr lang="en-GB" sz="1100" kern="0" spc="0" dirty="0">
                <a:solidFill>
                  <a:schemeClr val="bg2"/>
                </a:solidFill>
              </a:rPr>
              <a:t>=240; p=0.001)</a:t>
            </a:r>
          </a:p>
        </p:txBody>
      </p:sp>
      <p:sp>
        <p:nvSpPr>
          <p:cNvPr id="107" name="Rectangle 1037"/>
          <p:cNvSpPr>
            <a:spLocks noChangeArrowheads="1"/>
          </p:cNvSpPr>
          <p:nvPr/>
        </p:nvSpPr>
        <p:spPr bwMode="auto">
          <a:xfrm>
            <a:off x="1246663" y="4042028"/>
            <a:ext cx="1442374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cs-CZ" altLang="en-US" sz="900" kern="0" dirty="0">
                <a:solidFill>
                  <a:schemeClr val="bg2"/>
                </a:solidFill>
                <a:latin typeface="+mn-lt"/>
              </a:rPr>
              <a:t>Celkový počet pacientů hospitalizovaných pro HF, jednou i opakovaně</a:t>
            </a:r>
            <a:endParaRPr lang="sv-SE" altLang="en-US" sz="9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314794" y="1080951"/>
            <a:ext cx="1342692" cy="3599888"/>
          </a:xfrm>
          <a:prstGeom prst="round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Text Placeholder 9"/>
          <p:cNvSpPr txBox="1">
            <a:spLocks/>
          </p:cNvSpPr>
          <p:nvPr/>
        </p:nvSpPr>
        <p:spPr>
          <a:xfrm>
            <a:off x="922904" y="4549575"/>
            <a:ext cx="3226403" cy="516395"/>
          </a:xfrm>
          <a:prstGeom prst="rect">
            <a:avLst/>
          </a:prstGeom>
        </p:spPr>
        <p:txBody>
          <a:bodyPr anchor="b" anchorCtr="0"/>
          <a:lstStyle>
            <a:lvl1pPr marL="233363" indent="-23336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635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917B69"/>
              </a:buClr>
              <a:buFont typeface="Arial" charset="0"/>
              <a:buChar char="•"/>
              <a:defRPr sz="1600" spc="0" baseline="0">
                <a:solidFill>
                  <a:schemeClr val="tx1"/>
                </a:solidFill>
                <a:latin typeface="+mn-lt"/>
              </a:defRPr>
            </a:lvl2pPr>
            <a:lvl3pPr marL="577850" indent="-1778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-"/>
              <a:defRPr sz="1600" spc="0" baseline="0">
                <a:solidFill>
                  <a:schemeClr val="tx1"/>
                </a:solidFill>
                <a:latin typeface="+mn-lt"/>
              </a:defRPr>
            </a:lvl3pPr>
            <a:lvl4pPr marL="752475" indent="-1730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 spc="0" baseline="0">
                <a:solidFill>
                  <a:schemeClr val="tx1"/>
                </a:solidFill>
                <a:latin typeface="+mn-lt"/>
              </a:defRPr>
            </a:lvl4pPr>
            <a:lvl5pPr marL="917575" indent="-163513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 spc="0" baseline="0">
                <a:solidFill>
                  <a:schemeClr val="tx1"/>
                </a:solidFill>
                <a:latin typeface="+mn-lt"/>
              </a:defRPr>
            </a:lvl5pPr>
            <a:lvl6pPr marL="13747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319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891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46375" indent="-163513" algn="l" rtl="0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Aft>
                <a:spcPct val="0"/>
              </a:spcAft>
              <a:buClrTx/>
              <a:buSzTx/>
              <a:buNone/>
            </a:pPr>
            <a:endParaRPr lang="en-GB" altLang="en-US" sz="800" dirty="0">
              <a:solidFill>
                <a:srgbClr val="8B8D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883" y="3923939"/>
            <a:ext cx="8435975" cy="981276"/>
          </a:xfrm>
        </p:spPr>
        <p:txBody>
          <a:bodyPr/>
          <a:lstStyle/>
          <a:p>
            <a:pPr>
              <a:spcAft>
                <a:spcPts val="100"/>
              </a:spcAft>
            </a:pPr>
            <a:endParaRPr lang="en-GB" sz="1500" spc="0" dirty="0"/>
          </a:p>
          <a:p>
            <a:pPr>
              <a:spcAft>
                <a:spcPts val="100"/>
              </a:spcAft>
            </a:pPr>
            <a:r>
              <a:rPr lang="cs-CZ" sz="1200" spc="0" dirty="0"/>
              <a:t>Většina úmrtí</a:t>
            </a:r>
            <a:r>
              <a:rPr lang="en-GB" sz="1200" spc="0" dirty="0"/>
              <a:t> (&gt;80%) </a:t>
            </a:r>
            <a:r>
              <a:rPr lang="cs-CZ" sz="1200" spc="0" dirty="0"/>
              <a:t>ve studii PARADIGM-HF byla z KV příčin</a:t>
            </a:r>
            <a:r>
              <a:rPr lang="en-GB" sz="1200" baseline="30000" dirty="0">
                <a:solidFill>
                  <a:srgbClr val="080808"/>
                </a:solidFill>
              </a:rPr>
              <a:t>1</a:t>
            </a:r>
            <a:endParaRPr lang="en-GB" sz="1200" spc="0" dirty="0"/>
          </a:p>
          <a:p>
            <a:pPr>
              <a:spcAft>
                <a:spcPts val="100"/>
              </a:spcAft>
            </a:pPr>
            <a:r>
              <a:rPr lang="cs-CZ" sz="1200" spc="0" dirty="0"/>
              <a:t>Pozitivní vliv </a:t>
            </a:r>
            <a:r>
              <a:rPr lang="cs-CZ" sz="1200" spc="0" dirty="0" err="1"/>
              <a:t>sakubitril</a:t>
            </a:r>
            <a:r>
              <a:rPr lang="cs-CZ" sz="1200" spc="0" dirty="0"/>
              <a:t>/</a:t>
            </a:r>
            <a:r>
              <a:rPr lang="cs-CZ" sz="1200" spc="0" dirty="0" err="1"/>
              <a:t>valsartanu</a:t>
            </a:r>
            <a:r>
              <a:rPr lang="cs-CZ" sz="1200" spc="0" dirty="0"/>
              <a:t> na mortalitu se týká zjištěné redukce náhlých srdečních úmrtí a úmrtí z důvodu zhoršení HF</a:t>
            </a:r>
            <a:r>
              <a:rPr lang="en-GB" sz="1200" baseline="30000" dirty="0">
                <a:solidFill>
                  <a:srgbClr val="080808"/>
                </a:solidFill>
              </a:rPr>
              <a:t>1</a:t>
            </a:r>
            <a:endParaRPr lang="en-GB" sz="1200" spc="0" dirty="0"/>
          </a:p>
          <a:p>
            <a:pPr lvl="1">
              <a:spcAft>
                <a:spcPts val="100"/>
              </a:spcAft>
            </a:pPr>
            <a:endParaRPr lang="en-GB" sz="1500" spc="0" dirty="0"/>
          </a:p>
          <a:p>
            <a:pPr>
              <a:spcAft>
                <a:spcPts val="100"/>
              </a:spcAft>
            </a:pPr>
            <a:endParaRPr lang="en-GB" sz="1500" spc="0" dirty="0"/>
          </a:p>
        </p:txBody>
      </p:sp>
      <p:sp>
        <p:nvSpPr>
          <p:cNvPr id="15" name="Rectangle 14"/>
          <p:cNvSpPr/>
          <p:nvPr/>
        </p:nvSpPr>
        <p:spPr>
          <a:xfrm>
            <a:off x="5872507" y="4863469"/>
            <a:ext cx="315583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28600" lvl="0" indent="-228600" algn="r">
              <a:buAutoNum type="arabicPeriod"/>
            </a:pP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Desai et al. </a:t>
            </a:r>
            <a:r>
              <a:rPr lang="en-GB" sz="1100" i="1" dirty="0" err="1">
                <a:solidFill>
                  <a:schemeClr val="bg1">
                    <a:lumMod val="50000"/>
                  </a:schemeClr>
                </a:solidFill>
              </a:rPr>
              <a:t>Eur</a:t>
            </a: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 Heart J 2015;36:1990-7</a:t>
            </a:r>
            <a:r>
              <a:rPr lang="cs-CZ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28600" lvl="0" indent="-228600" algn="r">
              <a:buAutoNum type="arabicPeriod"/>
            </a:pP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9425" y="526264"/>
            <a:ext cx="1537758" cy="42321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38100" dist="38100" dir="5400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33363" indent="-233363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 spc="0" baseline="0">
                <a:solidFill>
                  <a:srgbClr val="000000"/>
                </a:solidFill>
              </a:defRPr>
            </a:lvl1pPr>
            <a:lvl2pPr marL="398463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17B69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2pPr>
            <a:lvl3pPr marL="577850" indent="-1778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-"/>
              <a:defRPr sz="1600" spc="-50" baseline="0">
                <a:solidFill>
                  <a:srgbClr val="000000"/>
                </a:solidFill>
              </a:defRPr>
            </a:lvl3pPr>
            <a:lvl4pPr marL="752475" indent="-173038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4pPr>
            <a:lvl5pPr marL="917575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»"/>
              <a:defRPr sz="1600" spc="-50" baseline="0">
                <a:solidFill>
                  <a:srgbClr val="000000"/>
                </a:solidFill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HR=0.84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(95% CI: 0.76–0.93)</a:t>
            </a:r>
          </a:p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p=0.001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3601" y="838439"/>
            <a:ext cx="1538342" cy="42321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38100" dist="38100" dir="5400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33363" indent="-233363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 spc="0" baseline="0">
                <a:solidFill>
                  <a:srgbClr val="000000"/>
                </a:solidFill>
              </a:defRPr>
            </a:lvl1pPr>
            <a:lvl2pPr marL="398463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17B69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2pPr>
            <a:lvl3pPr marL="577850" indent="-1778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-"/>
              <a:defRPr sz="1600" spc="-50" baseline="0">
                <a:solidFill>
                  <a:srgbClr val="000000"/>
                </a:solidFill>
              </a:defRPr>
            </a:lvl3pPr>
            <a:lvl4pPr marL="752475" indent="-173038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4pPr>
            <a:lvl5pPr marL="917575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»"/>
              <a:defRPr sz="1600" spc="-50" baseline="0">
                <a:solidFill>
                  <a:srgbClr val="000000"/>
                </a:solidFill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HR*=0.80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(95% CI: 0.71–0.89)</a:t>
            </a:r>
          </a:p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p&lt;0.001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3761" y="1662303"/>
            <a:ext cx="1538342" cy="42321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38100" dist="38100" dir="5400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33363" indent="-233363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 spc="0" baseline="0">
                <a:solidFill>
                  <a:srgbClr val="000000"/>
                </a:solidFill>
              </a:defRPr>
            </a:lvl1pPr>
            <a:lvl2pPr marL="398463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17B69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2pPr>
            <a:lvl3pPr marL="577850" indent="-1778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-"/>
              <a:defRPr sz="1600" spc="-50" baseline="0">
                <a:solidFill>
                  <a:srgbClr val="000000"/>
                </a:solidFill>
              </a:defRPr>
            </a:lvl3pPr>
            <a:lvl4pPr marL="752475" indent="-173038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4pPr>
            <a:lvl5pPr marL="917575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»"/>
              <a:defRPr sz="1600" spc="-50" baseline="0">
                <a:solidFill>
                  <a:srgbClr val="000000"/>
                </a:solidFill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HR=0.80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(95% CI: 0.68–0.94)</a:t>
            </a:r>
          </a:p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p=0.008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3771" y="1932333"/>
            <a:ext cx="1538342" cy="42321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38100" dist="38100" dir="5400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33363" indent="-233363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600" spc="0" baseline="0">
                <a:solidFill>
                  <a:srgbClr val="000000"/>
                </a:solidFill>
              </a:defRPr>
            </a:lvl1pPr>
            <a:lvl2pPr marL="398463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917B69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2pPr>
            <a:lvl3pPr marL="577850" indent="-1778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-"/>
              <a:defRPr sz="1600" spc="-50" baseline="0">
                <a:solidFill>
                  <a:srgbClr val="000000"/>
                </a:solidFill>
              </a:defRPr>
            </a:lvl3pPr>
            <a:lvl4pPr marL="752475" indent="-173038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 sz="1600" spc="-50" baseline="0">
                <a:solidFill>
                  <a:srgbClr val="000000"/>
                </a:solidFill>
              </a:defRPr>
            </a:lvl4pPr>
            <a:lvl5pPr marL="917575" indent="-163513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har char="»"/>
              <a:defRPr sz="1600" spc="-50" baseline="0">
                <a:solidFill>
                  <a:srgbClr val="000000"/>
                </a:solidFill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solidFill>
                  <a:schemeClr val="lt1"/>
                </a:solidFill>
              </a:defRPr>
            </a:lvl9pPr>
          </a:lstStyle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HR=0.79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(95% CI: 0.64–0.98)</a:t>
            </a:r>
          </a:p>
          <a:p>
            <a:pPr marL="0" indent="0" algn="ctr">
              <a:spcAft>
                <a:spcPts val="0"/>
              </a:spcAft>
              <a:buClr>
                <a:srgbClr val="FCAF17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</a:rPr>
              <a:t>p=0.034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29144" y="1795701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chemeClr val="bg2"/>
                </a:solidFill>
              </a:rPr>
              <a:t>Počet úmrtí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2198" y="29714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1599663" y="3089440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162662" y="227921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300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1599663" y="2396373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162662" y="250994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200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1599663" y="2627396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162662" y="2048479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400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1599663" y="2165350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162662" y="181774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500</a:t>
            </a: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>
            <a:off x="1599663" y="1934327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162662" y="135628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700</a:t>
            </a: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1599663" y="1472280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162662" y="158701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600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>
            <a:off x="1599663" y="1703303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1162662" y="112555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800</a:t>
            </a: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1599663" y="1241257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162662" y="89481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900</a:t>
            </a: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1599663" y="1010234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rot="16200000" flipH="1">
            <a:off x="1657213" y="3123968"/>
            <a:ext cx="69056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770501" y="310028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chemeClr val="bg2"/>
                </a:solidFill>
              </a:rPr>
              <a:t>Všechny příčiny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rot="16200000" flipH="1">
            <a:off x="3182411" y="3123969"/>
            <a:ext cx="69056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482479" y="3100281"/>
            <a:ext cx="994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chemeClr val="bg2"/>
                </a:solidFill>
              </a:rPr>
              <a:t>K</a:t>
            </a:r>
            <a:r>
              <a:rPr lang="en-GB" sz="1400" dirty="0">
                <a:solidFill>
                  <a:schemeClr val="bg2"/>
                </a:solidFill>
              </a:rPr>
              <a:t>V </a:t>
            </a:r>
            <a:r>
              <a:rPr lang="cs-CZ" sz="1400" dirty="0">
                <a:solidFill>
                  <a:schemeClr val="bg2"/>
                </a:solidFill>
              </a:rPr>
              <a:t>příčiny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rot="16200000" flipH="1">
            <a:off x="4707609" y="3123970"/>
            <a:ext cx="69056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699077" y="3100281"/>
            <a:ext cx="161133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cs-CZ" sz="1400" dirty="0">
                <a:solidFill>
                  <a:schemeClr val="bg2"/>
                </a:solidFill>
              </a:rPr>
              <a:t>Náhlá srdeční úmrtí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rot="16200000" flipH="1">
            <a:off x="6232807" y="3123971"/>
            <a:ext cx="69056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6377739" y="3100282"/>
            <a:ext cx="1828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cs-CZ" sz="1400" dirty="0">
                <a:solidFill>
                  <a:schemeClr val="bg2"/>
                </a:solidFill>
              </a:rPr>
              <a:t>Zhoršení HF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rot="16200000" flipH="1">
            <a:off x="7758005" y="3123971"/>
            <a:ext cx="69056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1162662" y="274067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bg2"/>
                </a:solidFill>
              </a:rPr>
              <a:t>100</a:t>
            </a: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H="1">
            <a:off x="1599663" y="2858420"/>
            <a:ext cx="92075" cy="0"/>
          </a:xfrm>
          <a:prstGeom prst="line">
            <a:avLst/>
          </a:prstGeom>
          <a:noFill/>
          <a:ln w="28575" cap="flat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516422" y="1162693"/>
            <a:ext cx="544190" cy="1920628"/>
          </a:xfrm>
          <a:prstGeom prst="rect">
            <a:avLst/>
          </a:prstGeom>
          <a:solidFill>
            <a:srgbClr val="C911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4013681" y="1493855"/>
            <a:ext cx="544190" cy="1595588"/>
          </a:xfrm>
          <a:prstGeom prst="rect">
            <a:avLst/>
          </a:prstGeom>
          <a:solidFill>
            <a:srgbClr val="C911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5557723" y="2379191"/>
            <a:ext cx="544190" cy="711548"/>
          </a:xfrm>
          <a:prstGeom prst="rect">
            <a:avLst/>
          </a:prstGeom>
          <a:solidFill>
            <a:srgbClr val="C911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7141899" y="2662824"/>
            <a:ext cx="544190" cy="423416"/>
          </a:xfrm>
          <a:prstGeom prst="rect">
            <a:avLst/>
          </a:prstGeom>
          <a:solidFill>
            <a:srgbClr val="C911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1885315" y="1450767"/>
            <a:ext cx="544190" cy="1635473"/>
          </a:xfrm>
          <a:prstGeom prst="rect">
            <a:avLst/>
          </a:prstGeom>
          <a:solidFill>
            <a:srgbClr val="B8D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3397483" y="1815489"/>
            <a:ext cx="544190" cy="1280667"/>
          </a:xfrm>
          <a:prstGeom prst="rect">
            <a:avLst/>
          </a:prstGeom>
          <a:solidFill>
            <a:srgbClr val="B8D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4949785" y="2515186"/>
            <a:ext cx="544190" cy="571055"/>
          </a:xfrm>
          <a:prstGeom prst="rect">
            <a:avLst/>
          </a:prstGeom>
          <a:solidFill>
            <a:srgbClr val="B8D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6533961" y="2750929"/>
            <a:ext cx="544190" cy="335311"/>
          </a:xfrm>
          <a:prstGeom prst="rect">
            <a:avLst/>
          </a:prstGeom>
          <a:solidFill>
            <a:srgbClr val="B8D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1926368" y="1221423"/>
            <a:ext cx="44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711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1532" y="93128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835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58791" y="126302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693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33142" y="157818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558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43519" y="2139525"/>
            <a:ext cx="44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311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76441" y="228601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250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83107" y="242531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184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70406" y="251282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147</a:t>
            </a:r>
          </a:p>
        </p:txBody>
      </p:sp>
      <p:sp>
        <p:nvSpPr>
          <p:cNvPr id="68" name="Freeform 22"/>
          <p:cNvSpPr>
            <a:spLocks/>
          </p:cNvSpPr>
          <p:nvPr/>
        </p:nvSpPr>
        <p:spPr bwMode="auto">
          <a:xfrm>
            <a:off x="1691740" y="1010236"/>
            <a:ext cx="6102350" cy="2079204"/>
          </a:xfrm>
          <a:custGeom>
            <a:avLst/>
            <a:gdLst>
              <a:gd name="T0" fmla="*/ 0 w 3844"/>
              <a:gd name="T1" fmla="*/ 0 h 1871"/>
              <a:gd name="T2" fmla="*/ 0 w 3844"/>
              <a:gd name="T3" fmla="*/ 1871 h 1871"/>
              <a:gd name="T4" fmla="*/ 3844 w 3844"/>
              <a:gd name="T5" fmla="*/ 1871 h 1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4" h="1871">
                <a:moveTo>
                  <a:pt x="0" y="0"/>
                </a:moveTo>
                <a:lnTo>
                  <a:pt x="0" y="1871"/>
                </a:lnTo>
                <a:lnTo>
                  <a:pt x="3844" y="1871"/>
                </a:lnTo>
              </a:path>
            </a:pathLst>
          </a:custGeom>
          <a:noFill/>
          <a:ln w="28575" cap="sq">
            <a:solidFill>
              <a:srgbClr val="4747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6363771" y="574677"/>
            <a:ext cx="180000" cy="135000"/>
          </a:xfrm>
          <a:prstGeom prst="rect">
            <a:avLst/>
          </a:prstGeom>
          <a:solidFill>
            <a:srgbClr val="C911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6353961" y="310770"/>
            <a:ext cx="180000" cy="135000"/>
          </a:xfrm>
          <a:prstGeom prst="rect">
            <a:avLst/>
          </a:prstGeom>
          <a:solidFill>
            <a:srgbClr val="B8DB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6491692" y="209642"/>
            <a:ext cx="23887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dirty="0">
                <a:solidFill>
                  <a:schemeClr val="bg2"/>
                </a:solidFill>
              </a:rPr>
              <a:t>S</a:t>
            </a:r>
            <a:r>
              <a:rPr lang="en-GB" sz="1400" dirty="0" err="1">
                <a:solidFill>
                  <a:schemeClr val="bg2"/>
                </a:solidFill>
              </a:rPr>
              <a:t>akubitril</a:t>
            </a:r>
            <a:r>
              <a:rPr lang="en-GB" sz="1400" dirty="0">
                <a:solidFill>
                  <a:schemeClr val="bg2"/>
                </a:solidFill>
              </a:rPr>
              <a:t>/valsartan (N=4,187)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bg2"/>
                </a:solidFill>
              </a:rPr>
              <a:t>Enalapril (N=4,212)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23625" y="3589952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cs-CZ" sz="1400" dirty="0">
                <a:solidFill>
                  <a:schemeClr val="bg2"/>
                </a:solidFill>
              </a:rPr>
              <a:t>NS + </a:t>
            </a:r>
            <a:r>
              <a:rPr lang="cs-CZ" sz="1400" dirty="0" err="1">
                <a:solidFill>
                  <a:schemeClr val="bg2"/>
                </a:solidFill>
              </a:rPr>
              <a:t>zresuscitovaná</a:t>
            </a:r>
            <a:r>
              <a:rPr lang="cs-CZ" sz="1400" dirty="0">
                <a:solidFill>
                  <a:schemeClr val="bg2"/>
                </a:solidFill>
              </a:rPr>
              <a:t> NS </a:t>
            </a:r>
            <a:r>
              <a:rPr lang="cs-CZ" sz="1400" dirty="0" err="1">
                <a:solidFill>
                  <a:schemeClr val="bg2"/>
                </a:solidFill>
              </a:rPr>
              <a:t>sakubitril</a:t>
            </a:r>
            <a:r>
              <a:rPr lang="cs-CZ" sz="1400" dirty="0">
                <a:solidFill>
                  <a:schemeClr val="bg2"/>
                </a:solidFill>
              </a:rPr>
              <a:t> </a:t>
            </a:r>
            <a:r>
              <a:rPr lang="cs-CZ" sz="1400" dirty="0" err="1">
                <a:solidFill>
                  <a:schemeClr val="bg2"/>
                </a:solidFill>
              </a:rPr>
              <a:t>vasartan</a:t>
            </a:r>
            <a:r>
              <a:rPr lang="cs-CZ" sz="1400" dirty="0">
                <a:solidFill>
                  <a:schemeClr val="bg2"/>
                </a:solidFill>
              </a:rPr>
              <a:t> </a:t>
            </a:r>
            <a:r>
              <a:rPr lang="cs-CZ" sz="1400" dirty="0">
                <a:solidFill>
                  <a:schemeClr val="bg2"/>
                </a:solidFill>
                <a:cs typeface="Times New Roman" panose="02020603050405020304" pitchFamily="18" charset="0"/>
              </a:rPr>
              <a:t>↓ </a:t>
            </a:r>
            <a:r>
              <a:rPr lang="en-GB" sz="1400" dirty="0">
                <a:solidFill>
                  <a:schemeClr val="bg2"/>
                </a:solidFill>
              </a:rPr>
              <a:t>o 22% </a:t>
            </a:r>
            <a:r>
              <a:rPr lang="en-GB" sz="1400" dirty="0" err="1">
                <a:solidFill>
                  <a:schemeClr val="bg2"/>
                </a:solidFill>
              </a:rPr>
              <a:t>ve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srovnání</a:t>
            </a:r>
            <a:r>
              <a:rPr lang="en-GB" sz="1400" dirty="0">
                <a:solidFill>
                  <a:schemeClr val="bg2"/>
                </a:solidFill>
              </a:rPr>
              <a:t> s </a:t>
            </a:r>
            <a:r>
              <a:rPr lang="en-GB" sz="1400" dirty="0" err="1">
                <a:solidFill>
                  <a:schemeClr val="bg2"/>
                </a:solidFill>
              </a:rPr>
              <a:t>enalaprilem</a:t>
            </a:r>
            <a:r>
              <a:rPr lang="en-GB" sz="1400" dirty="0">
                <a:solidFill>
                  <a:schemeClr val="bg2"/>
                </a:solidFill>
              </a:rPr>
              <a:t> (HR 0.78, 95% CI: 0.66–0.92, p=0.002)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 bwMode="auto">
          <a:xfrm>
            <a:off x="4694049" y="1169689"/>
            <a:ext cx="1711634" cy="2390214"/>
          </a:xfrm>
          <a:prstGeom prst="roundRect">
            <a:avLst/>
          </a:prstGeom>
          <a:solidFill>
            <a:srgbClr val="FFB9B9">
              <a:alpha val="25000"/>
            </a:srgb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752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2787774"/>
            <a:ext cx="3816424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cs-CZ" sz="1400" b="1" dirty="0">
                <a:solidFill>
                  <a:srgbClr val="C00000"/>
                </a:solidFill>
              </a:rPr>
              <a:t>Závěr:</a:t>
            </a:r>
          </a:p>
          <a:p>
            <a:pPr algn="l"/>
            <a:r>
              <a:rPr lang="cs-CZ" sz="1400" dirty="0">
                <a:solidFill>
                  <a:schemeClr val="bg2"/>
                </a:solidFill>
              </a:rPr>
              <a:t>U p</a:t>
            </a:r>
            <a:r>
              <a:rPr lang="en-US" sz="1400" dirty="0">
                <a:solidFill>
                  <a:schemeClr val="bg2"/>
                </a:solidFill>
              </a:rPr>
              <a:t>a</a:t>
            </a:r>
            <a:r>
              <a:rPr lang="cs-CZ" sz="1400" dirty="0" err="1">
                <a:solidFill>
                  <a:schemeClr val="bg2"/>
                </a:solidFill>
              </a:rPr>
              <a:t>cientů</a:t>
            </a:r>
            <a:r>
              <a:rPr lang="cs-CZ" sz="1400" dirty="0">
                <a:solidFill>
                  <a:schemeClr val="bg2"/>
                </a:solidFill>
              </a:rPr>
              <a:t> s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cs-CZ" sz="1400" dirty="0" err="1">
                <a:solidFill>
                  <a:schemeClr val="bg2"/>
                </a:solidFill>
              </a:rPr>
              <a:t>HFrEF</a:t>
            </a:r>
            <a:r>
              <a:rPr lang="cs-CZ" sz="1400" dirty="0">
                <a:solidFill>
                  <a:schemeClr val="bg2"/>
                </a:solidFill>
              </a:rPr>
              <a:t>, </a:t>
            </a:r>
            <a:r>
              <a:rPr lang="cs-CZ" sz="1400" dirty="0" err="1">
                <a:solidFill>
                  <a:schemeClr val="bg2"/>
                </a:solidFill>
              </a:rPr>
              <a:t>teří</a:t>
            </a:r>
            <a:r>
              <a:rPr lang="cs-CZ" sz="1400" dirty="0">
                <a:solidFill>
                  <a:schemeClr val="bg2"/>
                </a:solidFill>
              </a:rPr>
              <a:t> byli hospitalizováni pro akutní dekompenzaci srdečního selhání vedlo zahájení léčby </a:t>
            </a:r>
            <a:r>
              <a:rPr lang="cs-CZ" sz="1400" dirty="0" err="1">
                <a:solidFill>
                  <a:schemeClr val="bg2"/>
                </a:solidFill>
              </a:rPr>
              <a:t>sakubitril</a:t>
            </a:r>
            <a:r>
              <a:rPr lang="cs-CZ" sz="1400" dirty="0">
                <a:solidFill>
                  <a:schemeClr val="bg2"/>
                </a:solidFill>
              </a:rPr>
              <a:t>/</a:t>
            </a:r>
            <a:r>
              <a:rPr lang="cs-CZ" sz="1400" dirty="0" err="1">
                <a:solidFill>
                  <a:schemeClr val="bg2"/>
                </a:solidFill>
              </a:rPr>
              <a:t>valsartanem</a:t>
            </a:r>
            <a:r>
              <a:rPr lang="cs-CZ" sz="1400" dirty="0">
                <a:solidFill>
                  <a:schemeClr val="bg2"/>
                </a:solidFill>
              </a:rPr>
              <a:t> k většímu snížení hladin </a:t>
            </a:r>
            <a:r>
              <a:rPr lang="en-US" sz="1400" dirty="0">
                <a:solidFill>
                  <a:schemeClr val="bg2"/>
                </a:solidFill>
              </a:rPr>
              <a:t> NT-</a:t>
            </a:r>
            <a:r>
              <a:rPr lang="en-US" sz="1400" dirty="0" err="1">
                <a:solidFill>
                  <a:schemeClr val="bg2"/>
                </a:solidFill>
              </a:rPr>
              <a:t>proBNP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cs-CZ" sz="1400" dirty="0">
                <a:solidFill>
                  <a:schemeClr val="bg2"/>
                </a:solidFill>
              </a:rPr>
              <a:t> než léčba </a:t>
            </a:r>
            <a:r>
              <a:rPr lang="cs-CZ" sz="1400" dirty="0" err="1">
                <a:solidFill>
                  <a:schemeClr val="bg2"/>
                </a:solidFill>
              </a:rPr>
              <a:t>enalaprilem</a:t>
            </a:r>
            <a:r>
              <a:rPr lang="cs-CZ" sz="1400" dirty="0">
                <a:solidFill>
                  <a:schemeClr val="bg2"/>
                </a:solidFill>
              </a:rPr>
              <a:t> =&gt; stabilizace </a:t>
            </a:r>
            <a:r>
              <a:rPr lang="cs-CZ" sz="1400" dirty="0" err="1">
                <a:solidFill>
                  <a:schemeClr val="bg2"/>
                </a:solidFill>
              </a:rPr>
              <a:t>neurohumorální</a:t>
            </a:r>
            <a:r>
              <a:rPr lang="cs-CZ" sz="1400" dirty="0">
                <a:solidFill>
                  <a:schemeClr val="bg2"/>
                </a:solidFill>
              </a:rPr>
              <a:t> aktivace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32530"/>
          <a:stretch>
            <a:fillRect/>
          </a:stretch>
        </p:blipFill>
        <p:spPr bwMode="auto">
          <a:xfrm>
            <a:off x="4499992" y="2139702"/>
            <a:ext cx="4032448" cy="286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0"/>
          <p:cNvGrpSpPr/>
          <p:nvPr/>
        </p:nvGrpSpPr>
        <p:grpSpPr>
          <a:xfrm>
            <a:off x="2123728" y="123478"/>
            <a:ext cx="4643636" cy="1989147"/>
            <a:chOff x="2123728" y="123478"/>
            <a:chExt cx="4643636" cy="19891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7585"/>
            <a:stretch>
              <a:fillRect/>
            </a:stretch>
          </p:blipFill>
          <p:spPr bwMode="auto">
            <a:xfrm>
              <a:off x="2123728" y="843558"/>
              <a:ext cx="4643636" cy="126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0472" b="61684"/>
            <a:stretch>
              <a:fillRect/>
            </a:stretch>
          </p:blipFill>
          <p:spPr bwMode="auto">
            <a:xfrm>
              <a:off x="2123728" y="411510"/>
              <a:ext cx="464363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85822"/>
            <a:stretch>
              <a:fillRect/>
            </a:stretch>
          </p:blipFill>
          <p:spPr bwMode="auto">
            <a:xfrm>
              <a:off x="2123728" y="123478"/>
              <a:ext cx="4643636" cy="3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Obdélník 11"/>
          <p:cNvSpPr/>
          <p:nvPr/>
        </p:nvSpPr>
        <p:spPr>
          <a:xfrm>
            <a:off x="107504" y="123478"/>
            <a:ext cx="1981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PIONEER-HF</a:t>
            </a:r>
          </a:p>
        </p:txBody>
      </p:sp>
      <p:sp>
        <p:nvSpPr>
          <p:cNvPr id="11" name="Elipsa 10"/>
          <p:cNvSpPr/>
          <p:nvPr/>
        </p:nvSpPr>
        <p:spPr bwMode="auto">
          <a:xfrm>
            <a:off x="5436096" y="4515966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5486"/>
            <a:ext cx="3797226" cy="258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51520" y="3003798"/>
            <a:ext cx="8352928" cy="7386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cs-CZ" sz="1400" dirty="0">
                <a:solidFill>
                  <a:schemeClr val="bg2"/>
                </a:solidFill>
              </a:rPr>
              <a:t>TRANSITION (n=1002): Zahájení léčby </a:t>
            </a:r>
            <a:r>
              <a:rPr lang="en-US" sz="1400" dirty="0" err="1">
                <a:solidFill>
                  <a:schemeClr val="bg2"/>
                </a:solidFill>
              </a:rPr>
              <a:t>sacubitril</a:t>
            </a:r>
            <a:r>
              <a:rPr lang="en-US" sz="1400" dirty="0">
                <a:solidFill>
                  <a:schemeClr val="bg2"/>
                </a:solidFill>
              </a:rPr>
              <a:t>/</a:t>
            </a:r>
            <a:r>
              <a:rPr lang="en-US" sz="1400" dirty="0" err="1">
                <a:solidFill>
                  <a:schemeClr val="bg2"/>
                </a:solidFill>
              </a:rPr>
              <a:t>valsartan</a:t>
            </a:r>
            <a:r>
              <a:rPr lang="cs-CZ" sz="1400" dirty="0" err="1">
                <a:solidFill>
                  <a:schemeClr val="bg2"/>
                </a:solidFill>
              </a:rPr>
              <a:t>em</a:t>
            </a:r>
            <a:r>
              <a:rPr lang="cs-CZ" sz="1400" dirty="0">
                <a:solidFill>
                  <a:schemeClr val="bg2"/>
                </a:solidFill>
              </a:rPr>
              <a:t> u nemocných s </a:t>
            </a:r>
            <a:r>
              <a:rPr lang="cs-CZ" sz="1400" dirty="0" err="1">
                <a:solidFill>
                  <a:schemeClr val="bg2"/>
                </a:solidFill>
              </a:rPr>
              <a:t>HFrEF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cs-CZ" sz="1400" dirty="0">
                <a:solidFill>
                  <a:schemeClr val="bg2"/>
                </a:solidFill>
              </a:rPr>
              <a:t>po stabilizaci po epizodě akutního selhání za </a:t>
            </a:r>
            <a:r>
              <a:rPr lang="cs-CZ" sz="1400" dirty="0" err="1">
                <a:solidFill>
                  <a:schemeClr val="bg2"/>
                </a:solidFill>
              </a:rPr>
              <a:t>hospizalizace</a:t>
            </a:r>
            <a:r>
              <a:rPr lang="cs-CZ" sz="1400" dirty="0">
                <a:solidFill>
                  <a:schemeClr val="bg2"/>
                </a:solidFill>
              </a:rPr>
              <a:t> nebo krátce po propuštění  je možné, </a:t>
            </a:r>
            <a:r>
              <a:rPr lang="cs-CZ" sz="1400" b="1" dirty="0">
                <a:solidFill>
                  <a:srgbClr val="C00000"/>
                </a:solidFill>
              </a:rPr>
              <a:t>polovina pacientů dosáhne za 10 týdnů cílové dávky </a:t>
            </a:r>
            <a:r>
              <a:rPr lang="cs-CZ" sz="1400" i="1" dirty="0">
                <a:solidFill>
                  <a:schemeClr val="bg2"/>
                </a:solidFill>
              </a:rPr>
              <a:t>(prim. </a:t>
            </a:r>
            <a:r>
              <a:rPr lang="cs-CZ" sz="1400" i="1" dirty="0" err="1">
                <a:solidFill>
                  <a:schemeClr val="bg2"/>
                </a:solidFill>
              </a:rPr>
              <a:t>endpoint</a:t>
            </a:r>
            <a:r>
              <a:rPr lang="cs-CZ" sz="1400" i="1" dirty="0">
                <a:solidFill>
                  <a:schemeClr val="bg2"/>
                </a:solidFill>
              </a:rPr>
              <a:t>).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195486"/>
            <a:ext cx="4572000" cy="64633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cs-CZ" sz="1800" b="1" dirty="0">
                <a:solidFill>
                  <a:srgbClr val="000000"/>
                </a:solidFill>
              </a:rPr>
              <a:t>Po klinické stabilizaci mají být zváženy další možnosti farmakoterapie.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4011910"/>
            <a:ext cx="8352928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cs-CZ" sz="1600" b="1" dirty="0">
                <a:solidFill>
                  <a:srgbClr val="000000"/>
                </a:solidFill>
              </a:rPr>
              <a:t>Tato léčby je velmi dobře tolerovaná pacienty s nově vzniklým srdečním selháním.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987574"/>
            <a:ext cx="4680520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3088" lvl="1" indent="-344488" algn="l">
              <a:spcAft>
                <a:spcPts val="1200"/>
              </a:spcAft>
              <a:buClr>
                <a:srgbClr val="588427"/>
              </a:buClr>
            </a:pPr>
            <a:r>
              <a:rPr lang="cs-CZ" sz="1200" dirty="0">
                <a:solidFill>
                  <a:schemeClr val="bg2"/>
                </a:solidFill>
              </a:rPr>
              <a:t>populace odpovídající </a:t>
            </a:r>
            <a:r>
              <a:rPr lang="cs-CZ" sz="1200" b="1" dirty="0">
                <a:solidFill>
                  <a:schemeClr val="bg2"/>
                </a:solidFill>
              </a:rPr>
              <a:t>každodenní</a:t>
            </a:r>
            <a:r>
              <a:rPr lang="en-US" sz="1200" b="1" dirty="0">
                <a:solidFill>
                  <a:schemeClr val="bg2"/>
                </a:solidFill>
              </a:rPr>
              <a:t> </a:t>
            </a:r>
            <a:r>
              <a:rPr lang="cs-CZ" sz="1200" b="1" dirty="0">
                <a:solidFill>
                  <a:schemeClr val="bg2"/>
                </a:solidFill>
              </a:rPr>
              <a:t>k</a:t>
            </a:r>
            <a:r>
              <a:rPr lang="en-US" sz="1200" b="1" dirty="0" err="1">
                <a:solidFill>
                  <a:schemeClr val="bg2"/>
                </a:solidFill>
              </a:rPr>
              <a:t>linic</a:t>
            </a:r>
            <a:r>
              <a:rPr lang="cs-CZ" sz="1200" b="1" dirty="0" err="1">
                <a:solidFill>
                  <a:schemeClr val="bg2"/>
                </a:solidFill>
              </a:rPr>
              <a:t>ké</a:t>
            </a:r>
            <a:r>
              <a:rPr lang="cs-CZ" sz="1200" b="1" dirty="0">
                <a:solidFill>
                  <a:schemeClr val="bg2"/>
                </a:solidFill>
              </a:rPr>
              <a:t> </a:t>
            </a:r>
            <a:r>
              <a:rPr lang="en-US" sz="1200" b="1" dirty="0" err="1">
                <a:solidFill>
                  <a:schemeClr val="bg2"/>
                </a:solidFill>
              </a:rPr>
              <a:t>pra</a:t>
            </a:r>
            <a:r>
              <a:rPr lang="cs-CZ" sz="1200" b="1" dirty="0" err="1">
                <a:solidFill>
                  <a:schemeClr val="bg2"/>
                </a:solidFill>
              </a:rPr>
              <a:t>xi</a:t>
            </a:r>
            <a:r>
              <a:rPr lang="en-US" sz="1200" dirty="0">
                <a:solidFill>
                  <a:schemeClr val="bg2"/>
                </a:solidFill>
              </a:rPr>
              <a:t>: </a:t>
            </a:r>
            <a:endParaRPr lang="cs-CZ" sz="1200" dirty="0">
              <a:solidFill>
                <a:schemeClr val="bg2"/>
              </a:solidFill>
            </a:endParaRPr>
          </a:p>
          <a:p>
            <a:pPr marL="573088" lvl="1" indent="-344488" algn="l">
              <a:spcAft>
                <a:spcPts val="1200"/>
              </a:spcAft>
              <a:buClr>
                <a:srgbClr val="588427"/>
              </a:buClr>
            </a:pPr>
            <a:r>
              <a:rPr lang="en-US" sz="1200" b="1" dirty="0">
                <a:solidFill>
                  <a:schemeClr val="bg2"/>
                </a:solidFill>
              </a:rPr>
              <a:t>29%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cs-CZ" sz="1200" dirty="0" err="1">
                <a:solidFill>
                  <a:schemeClr val="bg2"/>
                </a:solidFill>
              </a:rPr>
              <a:t>prvozáchyt</a:t>
            </a:r>
            <a:r>
              <a:rPr lang="cs-CZ" sz="1200" dirty="0">
                <a:solidFill>
                  <a:schemeClr val="bg2"/>
                </a:solidFill>
              </a:rPr>
              <a:t> HF</a:t>
            </a:r>
            <a:r>
              <a:rPr lang="en-US" sz="1200" dirty="0">
                <a:solidFill>
                  <a:schemeClr val="bg2"/>
                </a:solidFill>
              </a:rPr>
              <a:t> (</a:t>
            </a:r>
            <a:r>
              <a:rPr lang="en-US" sz="1200" i="1" dirty="0">
                <a:solidFill>
                  <a:schemeClr val="bg2"/>
                </a:solidFill>
              </a:rPr>
              <a:t>de novo</a:t>
            </a:r>
            <a:r>
              <a:rPr lang="en-US" sz="1200" dirty="0">
                <a:solidFill>
                  <a:schemeClr val="bg2"/>
                </a:solidFill>
              </a:rPr>
              <a:t>)  </a:t>
            </a:r>
            <a:endParaRPr lang="cs-CZ" sz="1200" dirty="0">
              <a:solidFill>
                <a:schemeClr val="bg2"/>
              </a:solidFill>
            </a:endParaRPr>
          </a:p>
          <a:p>
            <a:pPr marL="573088" lvl="1" indent="-344488" algn="l">
              <a:spcAft>
                <a:spcPts val="1200"/>
              </a:spcAft>
              <a:buClr>
                <a:srgbClr val="588427"/>
              </a:buClr>
            </a:pPr>
            <a:r>
              <a:rPr lang="en-US" sz="1200" b="1" dirty="0">
                <a:solidFill>
                  <a:schemeClr val="bg2"/>
                </a:solidFill>
              </a:rPr>
              <a:t>24%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cs-CZ" sz="1200" dirty="0">
                <a:solidFill>
                  <a:schemeClr val="bg2"/>
                </a:solidFill>
              </a:rPr>
              <a:t>pacientů bez předchozí léčby </a:t>
            </a:r>
            <a:r>
              <a:rPr lang="en-US" sz="1200" dirty="0">
                <a:solidFill>
                  <a:schemeClr val="bg2"/>
                </a:solidFill>
              </a:rPr>
              <a:t>ACEI/ARB</a:t>
            </a:r>
            <a:endParaRPr lang="cs-CZ" sz="1200" dirty="0">
              <a:solidFill>
                <a:schemeClr val="bg2"/>
              </a:solidFill>
            </a:endParaRPr>
          </a:p>
          <a:p>
            <a:pPr marL="573088" lvl="1" indent="-344488" algn="l">
              <a:spcAft>
                <a:spcPts val="1200"/>
              </a:spcAft>
              <a:buClr>
                <a:srgbClr val="588427"/>
              </a:buClr>
            </a:pPr>
            <a:r>
              <a:rPr lang="cs-CZ" sz="1200" dirty="0">
                <a:solidFill>
                  <a:schemeClr val="bg2"/>
                </a:solidFill>
              </a:rPr>
              <a:t>starší populace (67±11,9 let), více komorbidit (</a:t>
            </a:r>
            <a:r>
              <a:rPr lang="cs-CZ" sz="1200" dirty="0">
                <a:solidFill>
                  <a:schemeClr val="bg2"/>
                </a:solidFill>
                <a:cs typeface="Times New Roman" panose="02020603050405020304" pitchFamily="18" charset="0"/>
              </a:rPr>
              <a:t>↑</a:t>
            </a:r>
            <a:r>
              <a:rPr lang="cs-CZ" sz="1200" dirty="0">
                <a:solidFill>
                  <a:schemeClr val="bg2"/>
                </a:solidFill>
              </a:rPr>
              <a:t>HT,</a:t>
            </a:r>
            <a:r>
              <a:rPr lang="cs-CZ" sz="1200" dirty="0">
                <a:solidFill>
                  <a:schemeClr val="bg2"/>
                </a:solidFill>
                <a:cs typeface="Times New Roman" panose="02020603050405020304" pitchFamily="18" charset="0"/>
              </a:rPr>
              <a:t>↑</a:t>
            </a:r>
            <a:r>
              <a:rPr lang="cs-CZ" sz="1200" dirty="0">
                <a:solidFill>
                  <a:schemeClr val="bg2"/>
                </a:solidFill>
              </a:rPr>
              <a:t>DM,</a:t>
            </a:r>
            <a:r>
              <a:rPr lang="cs-CZ" sz="1200" dirty="0">
                <a:solidFill>
                  <a:schemeClr val="bg2"/>
                </a:solidFill>
                <a:cs typeface="Times New Roman" panose="02020603050405020304" pitchFamily="18" charset="0"/>
              </a:rPr>
              <a:t>↑</a:t>
            </a:r>
            <a:r>
              <a:rPr lang="cs-CZ" sz="1200" dirty="0" err="1">
                <a:solidFill>
                  <a:schemeClr val="bg2"/>
                </a:solidFill>
              </a:rPr>
              <a:t>FiS</a:t>
            </a:r>
            <a:r>
              <a:rPr lang="cs-CZ" sz="1200" dirty="0">
                <a:solidFill>
                  <a:schemeClr val="bg2"/>
                </a:solidFill>
              </a:rPr>
              <a:t>)</a:t>
            </a:r>
          </a:p>
          <a:p>
            <a:pPr marL="573088" lvl="1" indent="-344488" algn="l">
              <a:spcAft>
                <a:spcPts val="1200"/>
              </a:spcAft>
              <a:buClr>
                <a:srgbClr val="588427"/>
              </a:buClr>
            </a:pPr>
            <a:r>
              <a:rPr lang="en-US" sz="1200" dirty="0">
                <a:solidFill>
                  <a:schemeClr val="bg2"/>
                </a:solidFill>
              </a:rPr>
              <a:t>standard</a:t>
            </a:r>
            <a:r>
              <a:rPr lang="cs-CZ" sz="1200" dirty="0">
                <a:solidFill>
                  <a:schemeClr val="bg2"/>
                </a:solidFill>
              </a:rPr>
              <a:t>ní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cs-CZ" sz="1200" b="1" dirty="0">
                <a:solidFill>
                  <a:schemeClr val="bg2"/>
                </a:solidFill>
              </a:rPr>
              <a:t>podmínky hospitalizace</a:t>
            </a:r>
            <a:r>
              <a:rPr lang="en-US" sz="1200" b="1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a </a:t>
            </a:r>
            <a:r>
              <a:rPr lang="cs-CZ" sz="1200" b="1" dirty="0">
                <a:solidFill>
                  <a:schemeClr val="bg2"/>
                </a:solidFill>
              </a:rPr>
              <a:t>léčby </a:t>
            </a:r>
            <a:r>
              <a:rPr lang="en-US" sz="1200" b="1" dirty="0">
                <a:solidFill>
                  <a:schemeClr val="bg2"/>
                </a:solidFill>
              </a:rPr>
              <a:t>HF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395536" y="1347614"/>
            <a:ext cx="2376264" cy="288032"/>
          </a:xfrm>
          <a:prstGeom prst="rect">
            <a:avLst/>
          </a:prstGeom>
          <a:solidFill>
            <a:srgbClr val="C00000">
              <a:alpha val="29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hy">
  <a:themeElements>
    <a:clrScheme name="Stuhy 4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Stuh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uhy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hy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prezentací\STUHY.POT</Template>
  <TotalTime>23</TotalTime>
  <Words>1780</Words>
  <Application>Microsoft Office PowerPoint</Application>
  <PresentationFormat>On-screen Show (16:9)</PresentationFormat>
  <Paragraphs>292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Times New Roman</vt:lpstr>
      <vt:lpstr>Wingdings</vt:lpstr>
      <vt:lpstr>Stuhy</vt:lpstr>
      <vt:lpstr>Motiv Office</vt:lpstr>
      <vt:lpstr>PowerPoint Presentation</vt:lpstr>
      <vt:lpstr>PowerPoint Presentation</vt:lpstr>
      <vt:lpstr>PowerPoint Presentation</vt:lpstr>
      <vt:lpstr>PowerPoint Presentation</vt:lpstr>
      <vt:lpstr>PARADIGM: Primární sledovaný cíl: Kardiovaskulární úmrtí nebo první hospitalizace z důvodu srdečního selhání</vt:lpstr>
      <vt:lpstr>Léčba se sakubitril/valsartanem vedla k nižší pravděpodobnosti opakovaných hospitalizací pro 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IKEM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Příznaky a diagnostika srdečního selhání</dc:title>
  <dc:creator>Uzivatel</dc:creator>
  <cp:lastModifiedBy>PMI</cp:lastModifiedBy>
  <cp:revision>1113</cp:revision>
  <cp:lastPrinted>2002-03-12T08:13:49Z</cp:lastPrinted>
  <dcterms:created xsi:type="dcterms:W3CDTF">2002-03-07T12:57:06Z</dcterms:created>
  <dcterms:modified xsi:type="dcterms:W3CDTF">2020-01-18T07:17:19Z</dcterms:modified>
</cp:coreProperties>
</file>