
<file path=[Content_Types].xml><?xml version="1.0" encoding="utf-8"?>
<Types xmlns="http://schemas.openxmlformats.org/package/2006/content-types">
  <Default Extension="jpeg" ContentType="image/jpeg"/>
  <Default Extension="mov" ContentType="video/quicktime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46" r:id="rId1"/>
  </p:sldMasterIdLst>
  <p:notesMasterIdLst>
    <p:notesMasterId r:id="rId22"/>
  </p:notesMasterIdLst>
  <p:sldIdLst>
    <p:sldId id="274" r:id="rId2"/>
    <p:sldId id="275" r:id="rId3"/>
    <p:sldId id="281" r:id="rId4"/>
    <p:sldId id="290" r:id="rId5"/>
    <p:sldId id="277" r:id="rId6"/>
    <p:sldId id="284" r:id="rId7"/>
    <p:sldId id="289" r:id="rId8"/>
    <p:sldId id="286" r:id="rId9"/>
    <p:sldId id="291" r:id="rId10"/>
    <p:sldId id="285" r:id="rId11"/>
    <p:sldId id="288" r:id="rId12"/>
    <p:sldId id="282" r:id="rId13"/>
    <p:sldId id="292" r:id="rId14"/>
    <p:sldId id="276" r:id="rId15"/>
    <p:sldId id="279" r:id="rId16"/>
    <p:sldId id="280" r:id="rId17"/>
    <p:sldId id="293" r:id="rId18"/>
    <p:sldId id="278" r:id="rId19"/>
    <p:sldId id="294" r:id="rId20"/>
    <p:sldId id="287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353"/>
    <p:restoredTop sz="86420"/>
  </p:normalViewPr>
  <p:slideViewPr>
    <p:cSldViewPr snapToGrid="0" snapToObjects="1">
      <p:cViewPr varScale="1">
        <p:scale>
          <a:sx n="97" d="100"/>
          <a:sy n="97" d="100"/>
        </p:scale>
        <p:origin x="784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377708-F396-CA41-9A13-A386236A92BA}" type="datetimeFigureOut">
              <a:rPr lang="cs-CZ" smtClean="0"/>
              <a:t>13.01.19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74DBAC-CF64-EC4F-8FA8-59AC7CBB90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37143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242CE-1E4C-004E-B1F3-0F655C32D26F}" type="datetimeFigureOut">
              <a:rPr lang="cs-CZ" smtClean="0"/>
              <a:t>13.01.19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4DDE9-2717-0447-902A-DB2841D746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7890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242CE-1E4C-004E-B1F3-0F655C32D26F}" type="datetimeFigureOut">
              <a:rPr lang="cs-CZ" smtClean="0"/>
              <a:t>13.01.19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4DDE9-2717-0447-902A-DB2841D746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1666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242CE-1E4C-004E-B1F3-0F655C32D26F}" type="datetimeFigureOut">
              <a:rPr lang="cs-CZ" smtClean="0"/>
              <a:t>13.01.19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4DDE9-2717-0447-902A-DB2841D746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60730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242CE-1E4C-004E-B1F3-0F655C32D26F}" type="datetimeFigureOut">
              <a:rPr lang="cs-CZ" smtClean="0"/>
              <a:t>13.01.19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4DDE9-2717-0447-902A-DB2841D7468E}" type="slidenum">
              <a:rPr lang="cs-CZ" smtClean="0"/>
              <a:t>‹#›</a:t>
            </a:fld>
            <a:endParaRPr lang="cs-CZ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386959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242CE-1E4C-004E-B1F3-0F655C32D26F}" type="datetimeFigureOut">
              <a:rPr lang="cs-CZ" smtClean="0"/>
              <a:t>13.01.19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4DDE9-2717-0447-902A-DB2841D746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17488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242CE-1E4C-004E-B1F3-0F655C32D26F}" type="datetimeFigureOut">
              <a:rPr lang="cs-CZ" smtClean="0"/>
              <a:t>13.01.19</a:t>
            </a:fld>
            <a:endParaRPr lang="cs-C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4DDE9-2717-0447-902A-DB2841D746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87683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242CE-1E4C-004E-B1F3-0F655C32D26F}" type="datetimeFigureOut">
              <a:rPr lang="cs-CZ" smtClean="0"/>
              <a:t>13.01.19</a:t>
            </a:fld>
            <a:endParaRPr lang="cs-C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4DDE9-2717-0447-902A-DB2841D746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27155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242CE-1E4C-004E-B1F3-0F655C32D26F}" type="datetimeFigureOut">
              <a:rPr lang="cs-CZ" smtClean="0"/>
              <a:t>13.01.19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4DDE9-2717-0447-902A-DB2841D746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26387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242CE-1E4C-004E-B1F3-0F655C32D26F}" type="datetimeFigureOut">
              <a:rPr lang="cs-CZ" smtClean="0"/>
              <a:t>13.01.19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4DDE9-2717-0447-902A-DB2841D746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7238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242CE-1E4C-004E-B1F3-0F655C32D26F}" type="datetimeFigureOut">
              <a:rPr lang="cs-CZ" smtClean="0"/>
              <a:t>13.01.19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4DDE9-2717-0447-902A-DB2841D746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3951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242CE-1E4C-004E-B1F3-0F655C32D26F}" type="datetimeFigureOut">
              <a:rPr lang="cs-CZ" smtClean="0"/>
              <a:t>13.01.19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4DDE9-2717-0447-902A-DB2841D746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3461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242CE-1E4C-004E-B1F3-0F655C32D26F}" type="datetimeFigureOut">
              <a:rPr lang="cs-CZ" smtClean="0"/>
              <a:t>13.01.19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4DDE9-2717-0447-902A-DB2841D746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1502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242CE-1E4C-004E-B1F3-0F655C32D26F}" type="datetimeFigureOut">
              <a:rPr lang="cs-CZ" smtClean="0"/>
              <a:t>13.01.19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4DDE9-2717-0447-902A-DB2841D746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4423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242CE-1E4C-004E-B1F3-0F655C32D26F}" type="datetimeFigureOut">
              <a:rPr lang="cs-CZ" smtClean="0"/>
              <a:t>13.01.19</a:t>
            </a:fld>
            <a:endParaRPr lang="cs-CZ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4DDE9-2717-0447-902A-DB2841D746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3423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242CE-1E4C-004E-B1F3-0F655C32D26F}" type="datetimeFigureOut">
              <a:rPr lang="cs-CZ" smtClean="0"/>
              <a:t>13.01.19</a:t>
            </a:fld>
            <a:endParaRPr lang="cs-CZ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4DDE9-2717-0447-902A-DB2841D746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1649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242CE-1E4C-004E-B1F3-0F655C32D26F}" type="datetimeFigureOut">
              <a:rPr lang="cs-CZ" smtClean="0"/>
              <a:t>13.01.19</a:t>
            </a:fld>
            <a:endParaRPr lang="cs-CZ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4DDE9-2717-0447-902A-DB2841D746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1838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242CE-1E4C-004E-B1F3-0F655C32D26F}" type="datetimeFigureOut">
              <a:rPr lang="cs-CZ" smtClean="0"/>
              <a:t>13.01.19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4DDE9-2717-0447-902A-DB2841D746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2009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678242CE-1E4C-004E-B1F3-0F655C32D26F}" type="datetimeFigureOut">
              <a:rPr lang="cs-CZ" smtClean="0"/>
              <a:t>13.01.19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04DDE9-2717-0447-902A-DB2841D746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78530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  <p:sldLayoutId id="2147483858" r:id="rId12"/>
    <p:sldLayoutId id="2147483859" r:id="rId13"/>
    <p:sldLayoutId id="2147483860" r:id="rId14"/>
    <p:sldLayoutId id="2147483861" r:id="rId15"/>
    <p:sldLayoutId id="2147483862" r:id="rId16"/>
    <p:sldLayoutId id="214748386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916258" y="1913769"/>
            <a:ext cx="10359483" cy="219002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cs-CZ" sz="3600" dirty="0" err="1">
                <a:effectLst/>
              </a:rPr>
              <a:t>Protidestičková</a:t>
            </a:r>
            <a:r>
              <a:rPr lang="cs-CZ" sz="3600" dirty="0">
                <a:effectLst/>
              </a:rPr>
              <a:t> léčba po infarktu myokardu.                             </a:t>
            </a:r>
          </a:p>
          <a:p>
            <a:endParaRPr lang="cs-CZ" sz="2800" dirty="0">
              <a:effectLst/>
            </a:endParaRPr>
          </a:p>
          <a:p>
            <a:endParaRPr lang="cs-CZ" sz="3600" dirty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796107" y="2663474"/>
            <a:ext cx="8371875" cy="1443745"/>
          </a:xfrm>
          <a:prstGeom prst="rect">
            <a:avLst/>
          </a:prstGeom>
        </p:spPr>
        <p:txBody>
          <a:bodyPr>
            <a:noAutofit/>
          </a:bodyPr>
          <a:lstStyle>
            <a:lvl1pPr marL="274320" indent="-256032" algn="l" defTabSz="914400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charset="2"/>
              <a:buChar char="Ø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80" indent="-256032" algn="l" defTabSz="914400" rtl="0" eaLnBrk="1" latinLnBrk="0" hangingPunct="1">
              <a:spcBef>
                <a:spcPct val="20000"/>
              </a:spcBef>
              <a:buSzPct val="60000"/>
              <a:buFont typeface="Wingdings" charset="2"/>
              <a:buChar char="Ø"/>
              <a:defRPr sz="1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05840" indent="-256032" algn="l" defTabSz="914400" rtl="0" eaLnBrk="1" latinLnBrk="0" hangingPunct="1">
              <a:spcBef>
                <a:spcPct val="20000"/>
              </a:spcBef>
              <a:buSzPct val="60000"/>
              <a:buFont typeface="Wingdings" charset="2"/>
              <a:buChar char="Ø"/>
              <a:defRPr sz="17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92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6596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2402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514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8346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18288" indent="0" algn="ctr">
              <a:buNone/>
            </a:pPr>
            <a:endParaRPr lang="en-US" sz="2400" dirty="0"/>
          </a:p>
          <a:p>
            <a:pPr marL="18288" indent="0" algn="ctr">
              <a:buNone/>
            </a:pPr>
            <a:r>
              <a:rPr lang="en-US" sz="2400" dirty="0"/>
              <a:t>Tomáš Kovárník</a:t>
            </a:r>
          </a:p>
          <a:p>
            <a:pPr marL="18288" indent="0" algn="ctr">
              <a:buNone/>
            </a:pPr>
            <a:r>
              <a:rPr lang="en-US" sz="2000" dirty="0"/>
              <a:t>II. </a:t>
            </a:r>
            <a:r>
              <a:rPr lang="en-US" sz="2000" dirty="0" err="1"/>
              <a:t>Interní</a:t>
            </a:r>
            <a:r>
              <a:rPr lang="en-US" sz="2000" dirty="0"/>
              <a:t> </a:t>
            </a:r>
            <a:r>
              <a:rPr lang="en-US" sz="2000" dirty="0" err="1"/>
              <a:t>klinika</a:t>
            </a:r>
            <a:r>
              <a:rPr lang="en-US" sz="2000" dirty="0"/>
              <a:t> </a:t>
            </a:r>
            <a:r>
              <a:rPr lang="en-US" sz="2000" dirty="0" err="1"/>
              <a:t>kardiologie</a:t>
            </a:r>
            <a:r>
              <a:rPr lang="en-US" sz="2000" dirty="0"/>
              <a:t> a </a:t>
            </a:r>
            <a:r>
              <a:rPr lang="en-US" sz="2000" dirty="0" err="1"/>
              <a:t>angiologie</a:t>
            </a:r>
            <a:r>
              <a:rPr lang="en-US" sz="2000" dirty="0"/>
              <a:t> VFN a 1. LF UK</a:t>
            </a:r>
          </a:p>
        </p:txBody>
      </p:sp>
      <p:pic>
        <p:nvPicPr>
          <p:cNvPr id="6" name="Obrázek 5" descr="lf uk.jpg"/>
          <p:cNvPicPr>
            <a:picLocks noChangeAspect="1"/>
          </p:cNvPicPr>
          <p:nvPr/>
        </p:nvPicPr>
        <p:blipFill>
          <a:blip r:embed="rId2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6915" y="265933"/>
            <a:ext cx="144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6" descr="vfn.jpg"/>
          <p:cNvPicPr>
            <a:picLocks noChangeAspect="1"/>
          </p:cNvPicPr>
          <p:nvPr/>
        </p:nvPicPr>
        <p:blipFill>
          <a:blip r:embed="rId3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7697" y="208588"/>
            <a:ext cx="144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" descr="vfn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866" y="4275460"/>
            <a:ext cx="3365500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40632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6F87344-36ED-6147-8966-989E58767D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782" y="771938"/>
            <a:ext cx="9300685" cy="544333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931F69D-05C9-7046-82C5-ED217C9672CB}"/>
              </a:ext>
            </a:extLst>
          </p:cNvPr>
          <p:cNvSpPr txBox="1"/>
          <p:nvPr/>
        </p:nvSpPr>
        <p:spPr>
          <a:xfrm>
            <a:off x="8256065" y="6370894"/>
            <a:ext cx="4536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www.precisedaptscore.com</a:t>
            </a:r>
            <a:endParaRPr lang="en-US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B1D766DA-DB6B-2548-8E9D-7993D00E3BA8}"/>
              </a:ext>
            </a:extLst>
          </p:cNvPr>
          <p:cNvSpPr txBox="1"/>
          <p:nvPr/>
        </p:nvSpPr>
        <p:spPr>
          <a:xfrm>
            <a:off x="9450976" y="1964924"/>
            <a:ext cx="25932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PRECISE DAPT &gt; 25</a:t>
            </a:r>
          </a:p>
          <a:p>
            <a:pPr lvl="1"/>
            <a:r>
              <a:rPr lang="cs-CZ" dirty="0"/>
              <a:t>- zvýšené riziko krvácení </a:t>
            </a:r>
          </a:p>
        </p:txBody>
      </p:sp>
    </p:spTree>
    <p:extLst>
      <p:ext uri="{BB962C8B-B14F-4D97-AF65-F5344CB8AC3E}">
        <p14:creationId xmlns:p14="http://schemas.microsoft.com/office/powerpoint/2010/main" val="1535442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3BB989D7-57D1-2245-8FA4-2AC76A91A0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677" y="1797510"/>
            <a:ext cx="8557652" cy="3738180"/>
          </a:xfrm>
          <a:prstGeom prst="rect">
            <a:avLst/>
          </a:prstGeom>
        </p:spPr>
      </p:pic>
      <p:sp>
        <p:nvSpPr>
          <p:cNvPr id="3" name="TextBox 3">
            <a:extLst>
              <a:ext uri="{FF2B5EF4-FFF2-40B4-BE49-F238E27FC236}">
                <a16:creationId xmlns:a16="http://schemas.microsoft.com/office/drawing/2014/main" id="{A7446BA5-ECA5-6448-A224-D2FF63AAEEC2}"/>
              </a:ext>
            </a:extLst>
          </p:cNvPr>
          <p:cNvSpPr txBox="1"/>
          <p:nvPr/>
        </p:nvSpPr>
        <p:spPr>
          <a:xfrm>
            <a:off x="4249646" y="6273224"/>
            <a:ext cx="489435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 </a:t>
            </a:r>
            <a:r>
              <a:rPr lang="en-GB" sz="1400" dirty="0" err="1"/>
              <a:t>Chhatriwalla</a:t>
            </a:r>
            <a:r>
              <a:rPr lang="en-GB" sz="1400" dirty="0"/>
              <a:t> et al. JAMA 2013</a:t>
            </a:r>
          </a:p>
          <a:p>
            <a:endParaRPr lang="en-US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399AE684-BD67-EE40-AAAC-A2EC870EF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584567" cy="1400530"/>
          </a:xfrm>
        </p:spPr>
        <p:txBody>
          <a:bodyPr/>
          <a:lstStyle/>
          <a:p>
            <a:r>
              <a:rPr lang="en-US" sz="3600" dirty="0" err="1"/>
              <a:t>Krvácení</a:t>
            </a:r>
            <a:r>
              <a:rPr lang="en-US" sz="3600" dirty="0"/>
              <a:t> </a:t>
            </a:r>
            <a:r>
              <a:rPr lang="en-US" sz="3600" dirty="0" err="1"/>
              <a:t>po</a:t>
            </a:r>
            <a:r>
              <a:rPr lang="en-US" sz="3600" dirty="0"/>
              <a:t> PCI </a:t>
            </a:r>
            <a:r>
              <a:rPr lang="en-US" sz="3600" dirty="0" err="1"/>
              <a:t>zvyšuje</a:t>
            </a:r>
            <a:r>
              <a:rPr lang="en-US" sz="3600" dirty="0"/>
              <a:t> </a:t>
            </a:r>
            <a:r>
              <a:rPr lang="en-US" sz="3600" dirty="0" err="1"/>
              <a:t>mortalitu</a:t>
            </a:r>
            <a:br>
              <a:rPr lang="en-US" sz="3600" dirty="0"/>
            </a:br>
            <a:r>
              <a:rPr lang="en-US" sz="3200" dirty="0"/>
              <a:t>- propensity matched-</a:t>
            </a:r>
            <a:r>
              <a:rPr lang="en-US" sz="3200" dirty="0" err="1"/>
              <a:t>analýza</a:t>
            </a:r>
            <a:r>
              <a:rPr lang="en-US" sz="3200" dirty="0"/>
              <a:t> 56 078 </a:t>
            </a:r>
            <a:r>
              <a:rPr lang="en-US" sz="3200" dirty="0" err="1"/>
              <a:t>pacientů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17975284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19EEE4-F70E-DF4F-9656-045495075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Strategie antitrombotické terapie podle typu rizika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6C50567-65A4-C845-BE69-0D3287AEDC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0" y="2304706"/>
            <a:ext cx="10220673" cy="4195481"/>
          </a:xfrm>
        </p:spPr>
        <p:txBody>
          <a:bodyPr>
            <a:normAutofit/>
          </a:bodyPr>
          <a:lstStyle/>
          <a:p>
            <a:r>
              <a:rPr lang="cs-CZ" sz="2400" dirty="0"/>
              <a:t>Vysoké riziko ischemických příhod – </a:t>
            </a:r>
            <a:r>
              <a:rPr lang="cs-CZ" sz="2400" dirty="0">
                <a:solidFill>
                  <a:schemeClr val="bg1"/>
                </a:solidFill>
                <a:highlight>
                  <a:srgbClr val="00FFFF"/>
                </a:highlight>
              </a:rPr>
              <a:t>akcentace antitrombotické medikace</a:t>
            </a:r>
          </a:p>
          <a:p>
            <a:pPr marL="0" indent="0">
              <a:buNone/>
            </a:pPr>
            <a:endParaRPr lang="cs-CZ" sz="2400" dirty="0"/>
          </a:p>
          <a:p>
            <a:r>
              <a:rPr lang="cs-CZ" sz="2400" dirty="0"/>
              <a:t>Vysoké riziko krvácivých příhod – </a:t>
            </a:r>
            <a:r>
              <a:rPr lang="cs-CZ" sz="2400" dirty="0">
                <a:solidFill>
                  <a:schemeClr val="bg1"/>
                </a:solidFill>
                <a:highlight>
                  <a:srgbClr val="FF0000"/>
                </a:highlight>
              </a:rPr>
              <a:t>redukce antitrombotické medikace</a:t>
            </a:r>
          </a:p>
          <a:p>
            <a:pPr marL="0" indent="0">
              <a:buNone/>
            </a:pPr>
            <a:endParaRPr lang="cs-CZ" sz="2400" dirty="0"/>
          </a:p>
          <a:p>
            <a:r>
              <a:rPr lang="cs-CZ" sz="2400" dirty="0"/>
              <a:t>Vysoké riziko ischemických i krvácivých příhod – </a:t>
            </a:r>
            <a:r>
              <a:rPr lang="cs-CZ" sz="2400" dirty="0">
                <a:solidFill>
                  <a:schemeClr val="bg1"/>
                </a:solidFill>
                <a:highlight>
                  <a:srgbClr val="00FF00"/>
                </a:highlight>
              </a:rPr>
              <a:t>hodně štěstí ! </a:t>
            </a:r>
          </a:p>
        </p:txBody>
      </p:sp>
    </p:spTree>
    <p:extLst>
      <p:ext uri="{BB962C8B-B14F-4D97-AF65-F5344CB8AC3E}">
        <p14:creationId xmlns:p14="http://schemas.microsoft.com/office/powerpoint/2010/main" val="3536873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F4F9AA-8DD7-F044-B271-610365200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Léčba </a:t>
            </a:r>
            <a:r>
              <a:rPr lang="cs-CZ" dirty="0" err="1"/>
              <a:t>antikoagulovaných</a:t>
            </a:r>
            <a:r>
              <a:rPr lang="cs-CZ" dirty="0"/>
              <a:t>  pacientů po PCI</a:t>
            </a:r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0D800D1C-005E-0445-BDCA-55C5816D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6–8% pacientů podstupujících PCI užívá chronickou </a:t>
            </a:r>
            <a:r>
              <a:rPr lang="cs-CZ" sz="2400" dirty="0" err="1"/>
              <a:t>antikoagulaci</a:t>
            </a:r>
            <a:r>
              <a:rPr lang="cs-CZ" sz="2400" dirty="0"/>
              <a:t> </a:t>
            </a:r>
          </a:p>
          <a:p>
            <a:r>
              <a:rPr lang="cs-CZ" sz="2400" dirty="0"/>
              <a:t>15-20% pacientů s chronickou </a:t>
            </a:r>
            <a:r>
              <a:rPr lang="cs-CZ" sz="2400" dirty="0" err="1"/>
              <a:t>antikoagulací</a:t>
            </a:r>
            <a:r>
              <a:rPr lang="cs-CZ" sz="2400" dirty="0"/>
              <a:t> podstoupí ve svém životě koronární </a:t>
            </a:r>
            <a:r>
              <a:rPr lang="cs-CZ" sz="2400" dirty="0" err="1"/>
              <a:t>revaskularizaci</a:t>
            </a:r>
            <a:r>
              <a:rPr lang="cs-CZ" sz="2400" dirty="0"/>
              <a:t> (perkutánní či chirurgickou)</a:t>
            </a:r>
          </a:p>
          <a:p>
            <a:pPr marL="18288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7800660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819581F6-4B0B-734D-9540-A71233DFDE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792" y="389282"/>
            <a:ext cx="8105914" cy="6079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2896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7BC10B99-9EF4-4D7F-8F2A-FF90F4DDA9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id="{AF7AC982-A933-6742-8680-DC83FE5631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1" b="23934"/>
          <a:stretch/>
        </p:blipFill>
        <p:spPr>
          <a:xfrm>
            <a:off x="643466" y="643467"/>
            <a:ext cx="5291667" cy="5571066"/>
          </a:xfrm>
          <a:prstGeom prst="rect">
            <a:avLst/>
          </a:prstGeom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29B02703-0BA8-AD45-BC8F-E10474CF13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906" r="27654" b="-2"/>
          <a:stretch/>
        </p:blipFill>
        <p:spPr>
          <a:xfrm>
            <a:off x="6256867" y="643467"/>
            <a:ext cx="5291665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9424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7BC10B99-9EF4-4D7F-8F2A-FF90F4DDA9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E731ECD2-C5C0-BB47-BB7D-F62C3F9AB3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1" b="10248"/>
          <a:stretch/>
        </p:blipFill>
        <p:spPr>
          <a:xfrm>
            <a:off x="643466" y="643467"/>
            <a:ext cx="5291667" cy="5571066"/>
          </a:xfrm>
          <a:prstGeom prst="rect">
            <a:avLst/>
          </a:prstGeom>
        </p:spPr>
      </p:pic>
      <p:pic>
        <p:nvPicPr>
          <p:cNvPr id="4" name="Obrázek 3" descr="Obsah obrázku obloha, exteriér, osoba&#10;&#10;&#10;&#10;Popis se vygeneroval automaticky.">
            <a:extLst>
              <a:ext uri="{FF2B5EF4-FFF2-40B4-BE49-F238E27FC236}">
                <a16:creationId xmlns:a16="http://schemas.microsoft.com/office/drawing/2014/main" id="{AAD4BB82-B042-1C47-ADAF-07DECD36407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174" r="25422" b="-2"/>
          <a:stretch/>
        </p:blipFill>
        <p:spPr>
          <a:xfrm>
            <a:off x="6256867" y="643467"/>
            <a:ext cx="5291665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0594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3">
            <a:extLst>
              <a:ext uri="{FF2B5EF4-FFF2-40B4-BE49-F238E27FC236}">
                <a16:creationId xmlns:a16="http://schemas.microsoft.com/office/drawing/2014/main" id="{606AF821-CC55-3C40-9462-647B75FD5D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919" y="2009625"/>
            <a:ext cx="3594100" cy="3822700"/>
          </a:xfrm>
          <a:prstGeom prst="rect">
            <a:avLst/>
          </a:prstGeom>
        </p:spPr>
      </p:pic>
      <p:pic>
        <p:nvPicPr>
          <p:cNvPr id="3" name="Picture 24">
            <a:extLst>
              <a:ext uri="{FF2B5EF4-FFF2-40B4-BE49-F238E27FC236}">
                <a16:creationId xmlns:a16="http://schemas.microsoft.com/office/drawing/2014/main" id="{FFEB13CD-04CD-1D46-806C-B9875D6E4B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3188" y="2008824"/>
            <a:ext cx="3726654" cy="3832001"/>
          </a:xfrm>
          <a:prstGeom prst="rect">
            <a:avLst/>
          </a:prstGeom>
        </p:spPr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B1933696-1697-F44A-BBE7-908434BD7A46}"/>
              </a:ext>
            </a:extLst>
          </p:cNvPr>
          <p:cNvSpPr txBox="1">
            <a:spLocks/>
          </p:cNvSpPr>
          <p:nvPr/>
        </p:nvSpPr>
        <p:spPr>
          <a:xfrm>
            <a:off x="3947826" y="6068347"/>
            <a:ext cx="4878646" cy="618856"/>
          </a:xfrm>
          <a:prstGeom prst="rect">
            <a:avLst/>
          </a:prstGeom>
        </p:spPr>
        <p:txBody>
          <a:bodyPr>
            <a:normAutofit/>
          </a:bodyPr>
          <a:lstStyle>
            <a:lvl1pPr marL="304804" indent="-304804" algn="l" defTabSz="677342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0408" indent="-254003" algn="l" defTabSz="677342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16013" indent="-203203" algn="l" defTabSz="677342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9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22418" indent="-203203" algn="l" defTabSz="677342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7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23" indent="-203203" algn="l" defTabSz="677342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7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35228" indent="-203203" algn="l" defTabSz="812810" rtl="0" eaLnBrk="1" latinLnBrk="0" hangingPunct="1">
              <a:lnSpc>
                <a:spcPct val="90000"/>
              </a:lnSpc>
              <a:spcBef>
                <a:spcPts val="444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41633" indent="-203203" algn="l" defTabSz="812810" rtl="0" eaLnBrk="1" latinLnBrk="0" hangingPunct="1">
              <a:lnSpc>
                <a:spcPct val="90000"/>
              </a:lnSpc>
              <a:spcBef>
                <a:spcPts val="444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48038" indent="-203203" algn="l" defTabSz="812810" rtl="0" eaLnBrk="1" latinLnBrk="0" hangingPunct="1">
              <a:lnSpc>
                <a:spcPct val="90000"/>
              </a:lnSpc>
              <a:spcBef>
                <a:spcPts val="444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54443" indent="-203203" algn="l" defTabSz="812810" rtl="0" eaLnBrk="1" latinLnBrk="0" hangingPunct="1">
              <a:lnSpc>
                <a:spcPct val="90000"/>
              </a:lnSpc>
              <a:spcBef>
                <a:spcPts val="444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cs-CZ" sz="1100"/>
              <a:t>Upraveno podle Schiele F. et al. Blood 2013; Stangier J. et al. ISTH 2015, OR320; SPC Praxbind</a:t>
            </a:r>
          </a:p>
          <a:p>
            <a:pPr marL="0" indent="0">
              <a:buFontTx/>
              <a:buNone/>
            </a:pPr>
            <a:endParaRPr lang="cs-CZ" sz="1100" dirty="0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A3C896D3-ECF2-794B-A4DB-6705D8592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Praxbind</a:t>
            </a:r>
            <a:r>
              <a:rPr lang="en-US" dirty="0"/>
              <a:t> (</a:t>
            </a:r>
            <a:r>
              <a:rPr lang="en-US" dirty="0" err="1"/>
              <a:t>idarucizumab</a:t>
            </a:r>
            <a:r>
              <a:rPr lang="en-US" dirty="0"/>
              <a:t>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52403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A72740B8-7990-A649-AA8A-0F7E93D820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8186" y="2301527"/>
            <a:ext cx="6757780" cy="2698960"/>
          </a:xfrm>
          <a:prstGeom prst="rect">
            <a:avLst/>
          </a:prstGeom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6D756761-24C6-D047-8F48-EC8AA7192C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929" y="445836"/>
            <a:ext cx="3968692" cy="5975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1263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4035CE-EB9D-B64C-9A05-40AB0E247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Závěr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C97EF3E-439A-644D-B6E7-3CEDE37D16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Antiagregační</a:t>
            </a:r>
            <a:r>
              <a:rPr lang="cs-CZ" dirty="0"/>
              <a:t> léčba po akutním infarktu myokardu je zásadní pro redukci rizika vzniku dalších ischemických příhod ať už z důvodu trombózy ve stentu či z nové léze</a:t>
            </a:r>
          </a:p>
          <a:p>
            <a:r>
              <a:rPr lang="cs-CZ" dirty="0"/>
              <a:t>Krvácení pacientů po PCI zásadně (3.4 krát) zvyšuje mortalitu těchto nemocných</a:t>
            </a:r>
          </a:p>
          <a:p>
            <a:r>
              <a:rPr lang="cs-CZ" dirty="0"/>
              <a:t>Je třeba vždy </a:t>
            </a:r>
            <a:r>
              <a:rPr lang="cs-CZ" b="1" dirty="0">
                <a:solidFill>
                  <a:srgbClr val="FFFF00"/>
                </a:solidFill>
              </a:rPr>
              <a:t>individuálně zvažovat riziko rozvoje  ischemických a krvácivých příhod </a:t>
            </a:r>
          </a:p>
          <a:p>
            <a:r>
              <a:rPr lang="cs-CZ" dirty="0"/>
              <a:t>Komplikovanější skupinami jsou pacienti  s:</a:t>
            </a:r>
          </a:p>
          <a:p>
            <a:pPr lvl="1"/>
            <a:r>
              <a:rPr lang="cs-CZ" dirty="0"/>
              <a:t> indikací k trvalé antikoagulační terapii</a:t>
            </a:r>
          </a:p>
          <a:p>
            <a:pPr lvl="1"/>
            <a:r>
              <a:rPr lang="cs-CZ" dirty="0"/>
              <a:t> anamnézou krvácení či akutně krvácející</a:t>
            </a:r>
          </a:p>
          <a:p>
            <a:pPr lvl="1"/>
            <a:r>
              <a:rPr lang="cs-CZ" dirty="0"/>
              <a:t> nutností chirurgického výkonu</a:t>
            </a:r>
          </a:p>
          <a:p>
            <a:pPr lvl="1"/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9184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92B649-ED15-C249-AF26-24C4C297D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Výskyt pacientů po IM v České Republice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0DF5B05-69D1-744B-923F-5DF7C79D7B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200" y="2252588"/>
            <a:ext cx="6503436" cy="3008525"/>
          </a:xfrm>
        </p:spPr>
        <p:txBody>
          <a:bodyPr>
            <a:normAutofit/>
          </a:bodyPr>
          <a:lstStyle/>
          <a:p>
            <a:r>
              <a:rPr lang="cs-CZ" sz="2600" dirty="0"/>
              <a:t>V ČR je diagnostikováno ročně  14,000 AIM </a:t>
            </a:r>
          </a:p>
          <a:p>
            <a:r>
              <a:rPr lang="cs-CZ" sz="2600" dirty="0"/>
              <a:t>Hospitalizační mortalitu AIM 4-12%</a:t>
            </a:r>
          </a:p>
          <a:p>
            <a:r>
              <a:rPr lang="cs-CZ" sz="2600" dirty="0"/>
              <a:t>Jednoroční mortalita 10%</a:t>
            </a:r>
          </a:p>
          <a:p>
            <a:r>
              <a:rPr lang="cs-CZ" sz="2600" dirty="0"/>
              <a:t>Prevalence pacientů po AIM je v ČR 85,000</a:t>
            </a:r>
          </a:p>
          <a:p>
            <a:endParaRPr lang="cs-CZ" sz="2600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Rokos_1 (převedené).mov">
            <a:hlinkClick r:id="" action="ppaction://media"/>
            <a:extLst>
              <a:ext uri="{FF2B5EF4-FFF2-40B4-BE49-F238E27FC236}">
                <a16:creationId xmlns:a16="http://schemas.microsoft.com/office/drawing/2014/main" id="{2134624D-8A3C-0A43-A4BB-37AFBC4A445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917636" y="1958009"/>
            <a:ext cx="4351130" cy="4351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992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1573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7B7647C3-8824-D34B-A062-1A27D3EA0C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7950" y="63500"/>
            <a:ext cx="9436100" cy="673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7765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Skupina 5">
            <a:extLst>
              <a:ext uri="{FF2B5EF4-FFF2-40B4-BE49-F238E27FC236}">
                <a16:creationId xmlns:a16="http://schemas.microsoft.com/office/drawing/2014/main" id="{03CF1983-8347-974D-AF59-5D445798F131}"/>
              </a:ext>
            </a:extLst>
          </p:cNvPr>
          <p:cNvGrpSpPr/>
          <p:nvPr/>
        </p:nvGrpSpPr>
        <p:grpSpPr>
          <a:xfrm>
            <a:off x="776758" y="1551667"/>
            <a:ext cx="5319242" cy="4597342"/>
            <a:chOff x="100897" y="1644432"/>
            <a:chExt cx="4429125" cy="3869502"/>
          </a:xfrm>
        </p:grpSpPr>
        <p:pic>
          <p:nvPicPr>
            <p:cNvPr id="2" name="Picture 5">
              <a:extLst>
                <a:ext uri="{FF2B5EF4-FFF2-40B4-BE49-F238E27FC236}">
                  <a16:creationId xmlns:a16="http://schemas.microsoft.com/office/drawing/2014/main" id="{A6CEAFDA-8BBD-2146-B7D8-DC9CDE3FCDE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5659" y="2130606"/>
              <a:ext cx="4410075" cy="2838450"/>
            </a:xfrm>
            <a:prstGeom prst="rect">
              <a:avLst/>
            </a:prstGeom>
          </p:spPr>
        </p:pic>
        <p:pic>
          <p:nvPicPr>
            <p:cNvPr id="3" name="Picture 6">
              <a:extLst>
                <a:ext uri="{FF2B5EF4-FFF2-40B4-BE49-F238E27FC236}">
                  <a16:creationId xmlns:a16="http://schemas.microsoft.com/office/drawing/2014/main" id="{84573A0C-D0ED-F741-AE7D-C8A12F509E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0897" y="4875759"/>
              <a:ext cx="4429125" cy="638175"/>
            </a:xfrm>
            <a:prstGeom prst="rect">
              <a:avLst/>
            </a:prstGeom>
          </p:spPr>
        </p:pic>
        <p:pic>
          <p:nvPicPr>
            <p:cNvPr id="4" name="Picture 8">
              <a:extLst>
                <a:ext uri="{FF2B5EF4-FFF2-40B4-BE49-F238E27FC236}">
                  <a16:creationId xmlns:a16="http://schemas.microsoft.com/office/drawing/2014/main" id="{95530693-90FF-0846-81E1-7A8E233000D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0422" y="1644432"/>
              <a:ext cx="4419600" cy="504825"/>
            </a:xfrm>
            <a:prstGeom prst="rect">
              <a:avLst/>
            </a:prstGeom>
          </p:spPr>
        </p:pic>
      </p:grpSp>
      <p:sp>
        <p:nvSpPr>
          <p:cNvPr id="5" name="Nadpis 4">
            <a:extLst>
              <a:ext uri="{FF2B5EF4-FFF2-40B4-BE49-F238E27FC236}">
                <a16:creationId xmlns:a16="http://schemas.microsoft.com/office/drawing/2014/main" id="{93C073E4-786B-B84C-91E0-5114B24B7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Akutní léčba</a:t>
            </a:r>
          </a:p>
        </p:txBody>
      </p:sp>
      <p:pic>
        <p:nvPicPr>
          <p:cNvPr id="8" name="Obrázek 7" descr="Obsah obrázku silnice, exteriér, budova, ulice&#10;&#10;&#10;&#10;Popis se vygeneroval automaticky.">
            <a:extLst>
              <a:ext uri="{FF2B5EF4-FFF2-40B4-BE49-F238E27FC236}">
                <a16:creationId xmlns:a16="http://schemas.microsoft.com/office/drawing/2014/main" id="{5A40E7E3-A87F-CF44-90AF-442EE970F7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8085" y="2092845"/>
            <a:ext cx="5790165" cy="342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0527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8AF4EE8-643A-824F-A82B-27771B69BB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7874" y="728501"/>
            <a:ext cx="3056386" cy="5437788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03C5D943-C579-9244-8045-555FB87603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190" y="728501"/>
            <a:ext cx="5295280" cy="5437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220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84B712E-6BBF-4241-BAB7-D7E064B173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F5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22F3D4E-E5F5-4623-B278-D7E30BEF9D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5458121" cy="5897880"/>
          </a:xfrm>
          <a:prstGeom prst="rect">
            <a:avLst/>
          </a:prstGeom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C1C78416-104F-8146-9846-81D590733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2081189"/>
            <a:ext cx="5134516" cy="2695621"/>
          </a:xfrm>
          <a:prstGeom prst="rect">
            <a:avLst/>
          </a:prstGeom>
        </p:spPr>
      </p:pic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7B7F5E51-5BF8-4198-AD70-78D94F3A94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6866" y="474979"/>
            <a:ext cx="5458121" cy="5897880"/>
          </a:xfrm>
          <a:prstGeom prst="rect">
            <a:avLst/>
          </a:prstGeom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3" descr="Obsah obrázku snímek obrazovky, text&#10;&#10;&#10;&#10;Popis se vygeneroval automaticky.">
            <a:extLst>
              <a:ext uri="{FF2B5EF4-FFF2-40B4-BE49-F238E27FC236}">
                <a16:creationId xmlns:a16="http://schemas.microsoft.com/office/drawing/2014/main" id="{9BECC58A-44C0-E249-813E-6B4484BDE5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3321" y="2159545"/>
            <a:ext cx="5134516" cy="2528748"/>
          </a:xfrm>
          <a:prstGeom prst="rect">
            <a:avLst/>
          </a:prstGeom>
        </p:spPr>
      </p:pic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58BC2EEB-9133-442C-8507-04DE2E6C1F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7" y="647116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n-US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US" sz="1000" b="1" dirty="0">
                <a:solidFill>
                  <a:srgbClr val="FFFFFF"/>
                </a:solidFill>
              </a:rPr>
              <a:t>Sample Footer Text</a:t>
            </a:r>
          </a:p>
        </p:txBody>
      </p:sp>
      <p:sp>
        <p:nvSpPr>
          <p:cNvPr id="17" name="Date Placeholder 1">
            <a:extLst>
              <a:ext uri="{FF2B5EF4-FFF2-40B4-BE49-F238E27FC236}">
                <a16:creationId xmlns:a16="http://schemas.microsoft.com/office/drawing/2014/main" id="{86640DBC-8FBE-488E-B566-69411CCB66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3321" y="6471170"/>
            <a:ext cx="4287013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n-US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Aft>
                <a:spcPts val="600"/>
              </a:spcAft>
            </a:pPr>
            <a:fld id="{A58C9EBF-8559-471F-BF59-FB653F806DC2}" type="datetime1">
              <a:rPr lang="en-US" sz="1000" b="1" smtClean="0">
                <a:solidFill>
                  <a:srgbClr val="FFFFFF"/>
                </a:solidFill>
              </a:rPr>
              <a:pPr algn="r">
                <a:spcAft>
                  <a:spcPts val="600"/>
                </a:spcAft>
              </a:pPr>
              <a:t>1/13/19</a:t>
            </a:fld>
            <a:endParaRPr lang="en-US" sz="1000" b="1" dirty="0">
              <a:solidFill>
                <a:srgbClr val="FFFFFF"/>
              </a:solidFill>
            </a:endParaRPr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21EFACB7-4BD1-4DDE-9AAE-95C93446F1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0710334" y="6471168"/>
            <a:ext cx="838199" cy="304801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n-US"/>
            </a:defPPr>
            <a:lvl1pPr marL="0" algn="ctr" defTabSz="457200" rtl="0" eaLnBrk="1" latinLnBrk="0" hangingPunct="1">
              <a:defRPr sz="28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Aft>
                <a:spcPts val="600"/>
              </a:spcAft>
            </a:pPr>
            <a:fld id="{3E59737B-AF67-42EE-B20D-05656D79239C}" type="slidenum">
              <a:rPr lang="en-US" sz="1000" b="1" smtClean="0">
                <a:solidFill>
                  <a:srgbClr val="FFFFFF"/>
                </a:solidFill>
              </a:rPr>
              <a:pPr algn="r">
                <a:spcAft>
                  <a:spcPts val="600"/>
                </a:spcAft>
              </a:pPr>
              <a:t>6</a:t>
            </a:fld>
            <a:endParaRPr lang="en-US" sz="10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11010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Obsah obrázku snímek obrazovky&#10;&#10;&#10;&#10;Popis se vygeneroval automaticky.">
            <a:extLst>
              <a:ext uri="{FF2B5EF4-FFF2-40B4-BE49-F238E27FC236}">
                <a16:creationId xmlns:a16="http://schemas.microsoft.com/office/drawing/2014/main" id="{4D0241F9-F2F4-B842-A46D-C7AB43EB69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0162" y="284500"/>
            <a:ext cx="8115522" cy="3854871"/>
          </a:xfrm>
          <a:prstGeom prst="rect">
            <a:avLst/>
          </a:prstGeom>
        </p:spPr>
      </p:pic>
      <p:pic>
        <p:nvPicPr>
          <p:cNvPr id="3" name="Obrázek 2" descr="Obsah obrázku snímek obrazovky&#10;&#10;&#10;&#10;Popis se vygeneroval automaticky.">
            <a:extLst>
              <a:ext uri="{FF2B5EF4-FFF2-40B4-BE49-F238E27FC236}">
                <a16:creationId xmlns:a16="http://schemas.microsoft.com/office/drawing/2014/main" id="{89BAC711-4ED1-2040-81B7-3A4B19D8DB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072" y="4630216"/>
            <a:ext cx="11151855" cy="1449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6805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04B76F-7C49-2A42-8DF9-B21B1A47D2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Zvýšené riziko ischemických komplikací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A3FF51D-064C-0943-9E08-04E7B4E781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Anamnéza trombózy ve stentu</a:t>
            </a:r>
          </a:p>
          <a:p>
            <a:r>
              <a:rPr lang="cs-CZ" dirty="0"/>
              <a:t>Nedostatečně expandovaný stent (IVUS, OCT)</a:t>
            </a:r>
          </a:p>
          <a:p>
            <a:r>
              <a:rPr lang="cs-CZ" dirty="0"/>
              <a:t>Obtížná PCI:</a:t>
            </a:r>
          </a:p>
          <a:p>
            <a:pPr lvl="1"/>
            <a:r>
              <a:rPr lang="cs-CZ" dirty="0"/>
              <a:t>obtížně </a:t>
            </a:r>
            <a:r>
              <a:rPr lang="cs-CZ" dirty="0" err="1"/>
              <a:t>dilatovatelné</a:t>
            </a:r>
            <a:r>
              <a:rPr lang="cs-CZ" dirty="0"/>
              <a:t> léze </a:t>
            </a:r>
          </a:p>
          <a:p>
            <a:pPr lvl="1"/>
            <a:r>
              <a:rPr lang="cs-CZ" dirty="0"/>
              <a:t>implantace více než 3 stentů</a:t>
            </a:r>
          </a:p>
          <a:p>
            <a:pPr lvl="1"/>
            <a:r>
              <a:rPr lang="cs-CZ" dirty="0"/>
              <a:t>celková délka stentů &gt; 60 mm</a:t>
            </a:r>
          </a:p>
          <a:p>
            <a:pPr lvl="1"/>
            <a:r>
              <a:rPr lang="cs-CZ" dirty="0"/>
              <a:t>bifurkační </a:t>
            </a:r>
            <a:r>
              <a:rPr lang="cs-CZ" dirty="0" err="1"/>
              <a:t>stenting</a:t>
            </a:r>
            <a:r>
              <a:rPr lang="cs-CZ" dirty="0"/>
              <a:t> s implantací dvou a více stentů</a:t>
            </a:r>
          </a:p>
          <a:p>
            <a:pPr lvl="1"/>
            <a:r>
              <a:rPr lang="cs-CZ" dirty="0"/>
              <a:t>techniky spojené s deformací stentu (</a:t>
            </a:r>
            <a:r>
              <a:rPr lang="cs-CZ" dirty="0" err="1"/>
              <a:t>crush</a:t>
            </a:r>
            <a:r>
              <a:rPr lang="cs-CZ" dirty="0"/>
              <a:t> dilatace, TAP, </a:t>
            </a:r>
            <a:r>
              <a:rPr lang="cs-CZ" dirty="0" err="1"/>
              <a:t>Coulllote</a:t>
            </a:r>
            <a:r>
              <a:rPr lang="cs-CZ" dirty="0"/>
              <a:t>)</a:t>
            </a:r>
          </a:p>
          <a:p>
            <a:pPr lvl="1"/>
            <a:r>
              <a:rPr lang="cs-CZ" dirty="0"/>
              <a:t>ponechaná disekce při okrajích stentu</a:t>
            </a:r>
          </a:p>
          <a:p>
            <a:pPr lvl="1"/>
            <a:r>
              <a:rPr lang="cs-CZ" dirty="0"/>
              <a:t>Ošetření chronického uzávěru</a:t>
            </a:r>
          </a:p>
          <a:p>
            <a:pPr marL="457200" lvl="1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27072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8F04276B-8EA1-8E47-8731-80992E3BF5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Odhad rizika vzniku závažného krvácení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054BFB0A-588D-CB4F-8006-EF6022E91D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40" y="2310409"/>
            <a:ext cx="4889500" cy="3975100"/>
          </a:xfrm>
          <a:prstGeom prst="rect">
            <a:avLst/>
          </a:prstGeom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240DB49B-F063-F545-A146-DD0F922AE0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8472" y="2310410"/>
            <a:ext cx="6222998" cy="3975099"/>
          </a:xfrm>
          <a:prstGeom prst="rect">
            <a:avLst/>
          </a:prstGeom>
        </p:spPr>
      </p:pic>
      <p:sp>
        <p:nvSpPr>
          <p:cNvPr id="7" name="TextBox 5">
            <a:extLst>
              <a:ext uri="{FF2B5EF4-FFF2-40B4-BE49-F238E27FC236}">
                <a16:creationId xmlns:a16="http://schemas.microsoft.com/office/drawing/2014/main" id="{5681F7FF-D961-4B45-8785-32A93C1D3283}"/>
              </a:ext>
            </a:extLst>
          </p:cNvPr>
          <p:cNvSpPr txBox="1"/>
          <p:nvPr/>
        </p:nvSpPr>
        <p:spPr>
          <a:xfrm>
            <a:off x="7696470" y="6373339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www.chadsvasc.org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96339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302</Words>
  <Application>Microsoft Macintosh PowerPoint</Application>
  <PresentationFormat>Širokoúhlá obrazovka</PresentationFormat>
  <Paragraphs>50</Paragraphs>
  <Slides>20</Slides>
  <Notes>0</Notes>
  <HiddenSlides>0</HiddenSlides>
  <MMClips>1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6" baseType="lpstr">
      <vt:lpstr>Arial</vt:lpstr>
      <vt:lpstr>Calibri</vt:lpstr>
      <vt:lpstr>Century Gothic</vt:lpstr>
      <vt:lpstr>Wingdings</vt:lpstr>
      <vt:lpstr>Wingdings 3</vt:lpstr>
      <vt:lpstr>Ion</vt:lpstr>
      <vt:lpstr>Prezentace aplikace PowerPoint</vt:lpstr>
      <vt:lpstr>Výskyt pacientů po IM v České Republice</vt:lpstr>
      <vt:lpstr>Prezentace aplikace PowerPoint</vt:lpstr>
      <vt:lpstr>Akutní léčba</vt:lpstr>
      <vt:lpstr>Prezentace aplikace PowerPoint</vt:lpstr>
      <vt:lpstr>Prezentace aplikace PowerPoint</vt:lpstr>
      <vt:lpstr>Prezentace aplikace PowerPoint</vt:lpstr>
      <vt:lpstr>Zvýšené riziko ischemických komplikací</vt:lpstr>
      <vt:lpstr>Odhad rizika vzniku závažného krvácení</vt:lpstr>
      <vt:lpstr>Prezentace aplikace PowerPoint</vt:lpstr>
      <vt:lpstr>Krvácení po PCI zvyšuje mortalitu - propensity matched-analýza 56 078 pacientů</vt:lpstr>
      <vt:lpstr>Strategie antitrombotické terapie podle typu rizika</vt:lpstr>
      <vt:lpstr>Léčba antikoagulovaných  pacientů po PCI</vt:lpstr>
      <vt:lpstr>Prezentace aplikace PowerPoint</vt:lpstr>
      <vt:lpstr>Prezentace aplikace PowerPoint</vt:lpstr>
      <vt:lpstr>Prezentace aplikace PowerPoint</vt:lpstr>
      <vt:lpstr>Praxbind (idarucizumab)</vt:lpstr>
      <vt:lpstr>Prezentace aplikace PowerPoint</vt:lpstr>
      <vt:lpstr>Závěr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Tomáš Kovárník</dc:creator>
  <cp:lastModifiedBy>Tomáš Kovárník</cp:lastModifiedBy>
  <cp:revision>13</cp:revision>
  <dcterms:created xsi:type="dcterms:W3CDTF">2019-01-11T19:12:30Z</dcterms:created>
  <dcterms:modified xsi:type="dcterms:W3CDTF">2019-01-13T12:59:14Z</dcterms:modified>
</cp:coreProperties>
</file>