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charts/style2.xml" ContentType="application/vnd.ms-office.chart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charts/colors6.xml" ContentType="application/vnd.ms-office.chartcolor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olors4.xml" ContentType="application/vnd.ms-office.chartcolorstyl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notesSlides/notesSlide6.xml" ContentType="application/vnd.openxmlformats-officedocument.presentationml.notesSlide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7.xml" ContentType="application/vnd.openxmlformats-officedocument.presentationml.notesSlide+xml"/>
  <Override PartName="/ppt/charts/style6.xml" ContentType="application/vnd.ms-office.chartstyle+xml"/>
  <Override PartName="/ppt/charts/style5.xml" ContentType="application/vnd.ms-office.chart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charts/style4.xml" ContentType="application/vnd.ms-office.chartstyle+xml"/>
  <Override PartName="/ppt/charts/style3.xml" ContentType="application/vnd.ms-office.chart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charts/style1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charts/colors5.xml" ContentType="application/vnd.ms-office.chartcolor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charts/colors3.xml" ContentType="application/vnd.ms-office.chartcolorstyle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charts/colors1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75" r:id="rId3"/>
    <p:sldId id="257" r:id="rId4"/>
    <p:sldId id="258" r:id="rId5"/>
    <p:sldId id="263" r:id="rId6"/>
    <p:sldId id="259" r:id="rId7"/>
    <p:sldId id="260" r:id="rId8"/>
    <p:sldId id="262" r:id="rId9"/>
    <p:sldId id="272" r:id="rId10"/>
    <p:sldId id="271" r:id="rId11"/>
    <p:sldId id="265" r:id="rId12"/>
    <p:sldId id="266" r:id="rId13"/>
    <p:sldId id="267" r:id="rId14"/>
    <p:sldId id="274" r:id="rId15"/>
    <p:sldId id="277" r:id="rId16"/>
    <p:sldId id="278" r:id="rId17"/>
    <p:sldId id="279" r:id="rId18"/>
    <p:sldId id="273" r:id="rId19"/>
    <p:sldId id="269" r:id="rId20"/>
    <p:sldId id="268" r:id="rId21"/>
    <p:sldId id="280" r:id="rId22"/>
    <p:sldId id="276" r:id="rId23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List_aplikace_Microsoft_Office_Excel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List_aplikace_Microsoft_Office_Excel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List_aplikace_Microsoft_Office_Excel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List_aplikace_Microsoft_Office_Excel4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package" Target="../embeddings/List_aplikace_Microsoft_Office_Excel5.xlsx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package" Target="../embeddings/List_aplikace_Microsoft_Office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cs-CZ"/>
  <c:chart>
    <c:autoTitleDeleted val="1"/>
    <c:plotArea>
      <c:layout/>
      <c:lineChart>
        <c:grouping val="standard"/>
        <c:ser>
          <c:idx val="0"/>
          <c:order val="0"/>
          <c:tx>
            <c:strRef>
              <c:f>List1!$B$1</c:f>
              <c:strCache>
                <c:ptCount val="1"/>
                <c:pt idx="0">
                  <c:v>1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CH-0</c:v>
                </c:pt>
                <c:pt idx="1">
                  <c:v>CH-1</c:v>
                </c:pt>
              </c:strCache>
            </c:strRef>
          </c:cat>
          <c:val>
            <c:numRef>
              <c:f>List1!$B$2:$B$3</c:f>
              <c:numCache>
                <c:formatCode>General</c:formatCode>
                <c:ptCount val="2"/>
                <c:pt idx="0">
                  <c:v>9.5</c:v>
                </c:pt>
                <c:pt idx="1">
                  <c:v>4.63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2DC-4689-901E-CC967D6B33A2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2</c:v>
                </c:pt>
              </c:strCache>
            </c:strRef>
          </c:tx>
          <c:spPr>
            <a:ln w="381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CH-0</c:v>
                </c:pt>
                <c:pt idx="1">
                  <c:v>CH-1</c:v>
                </c:pt>
              </c:strCache>
            </c:strRef>
          </c:cat>
          <c:val>
            <c:numRef>
              <c:f>List1!$C$2:$C$3</c:f>
              <c:numCache>
                <c:formatCode>General</c:formatCode>
                <c:ptCount val="2"/>
                <c:pt idx="0">
                  <c:v>6.28</c:v>
                </c:pt>
                <c:pt idx="1">
                  <c:v>4.4400000000000004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2DC-4689-901E-CC967D6B33A2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3</c:v>
                </c:pt>
              </c:strCache>
            </c:strRef>
          </c:tx>
          <c:spPr>
            <a:ln w="3810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CH-0</c:v>
                </c:pt>
                <c:pt idx="1">
                  <c:v>CH-1</c:v>
                </c:pt>
              </c:strCache>
            </c:strRef>
          </c:cat>
          <c:val>
            <c:numRef>
              <c:f>List1!$D$2:$D$3</c:f>
              <c:numCache>
                <c:formatCode>General</c:formatCode>
                <c:ptCount val="2"/>
                <c:pt idx="0">
                  <c:v>7.8</c:v>
                </c:pt>
                <c:pt idx="1">
                  <c:v>4.17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52DC-4689-901E-CC967D6B33A2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4</c:v>
                </c:pt>
              </c:strCache>
            </c:strRef>
          </c:tx>
          <c:spPr>
            <a:ln w="3810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CH-0</c:v>
                </c:pt>
                <c:pt idx="1">
                  <c:v>CH-1</c:v>
                </c:pt>
              </c:strCache>
            </c:strRef>
          </c:cat>
          <c:val>
            <c:numRef>
              <c:f>List1!$E$2:$E$3</c:f>
              <c:numCache>
                <c:formatCode>General</c:formatCode>
                <c:ptCount val="2"/>
                <c:pt idx="0">
                  <c:v>5.3</c:v>
                </c:pt>
                <c:pt idx="1">
                  <c:v>5.31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52DC-4689-901E-CC967D6B33A2}"/>
            </c:ext>
          </c:extLst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5</c:v>
                </c:pt>
              </c:strCache>
            </c:strRef>
          </c:tx>
          <c:spPr>
            <a:ln w="38100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CH-0</c:v>
                </c:pt>
                <c:pt idx="1">
                  <c:v>CH-1</c:v>
                </c:pt>
              </c:strCache>
            </c:strRef>
          </c:cat>
          <c:val>
            <c:numRef>
              <c:f>List1!$F$2:$F$3</c:f>
              <c:numCache>
                <c:formatCode>General</c:formatCode>
                <c:ptCount val="2"/>
                <c:pt idx="0">
                  <c:v>6.1899999999999995</c:v>
                </c:pt>
                <c:pt idx="1">
                  <c:v>3.3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52DC-4689-901E-CC967D6B33A2}"/>
            </c:ext>
          </c:extLst>
        </c:ser>
        <c:ser>
          <c:idx val="5"/>
          <c:order val="5"/>
          <c:tx>
            <c:strRef>
              <c:f>List1!$G$1</c:f>
              <c:strCache>
                <c:ptCount val="1"/>
                <c:pt idx="0">
                  <c:v>6</c:v>
                </c:pt>
              </c:strCache>
            </c:strRef>
          </c:tx>
          <c:spPr>
            <a:ln w="38100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CH-0</c:v>
                </c:pt>
                <c:pt idx="1">
                  <c:v>CH-1</c:v>
                </c:pt>
              </c:strCache>
            </c:strRef>
          </c:cat>
          <c:val>
            <c:numRef>
              <c:f>List1!$G$2:$G$3</c:f>
              <c:numCache>
                <c:formatCode>General</c:formatCode>
                <c:ptCount val="2"/>
                <c:pt idx="0">
                  <c:v>6.21</c:v>
                </c:pt>
                <c:pt idx="1">
                  <c:v>2.56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52DC-4689-901E-CC967D6B33A2}"/>
            </c:ext>
          </c:extLst>
        </c:ser>
        <c:ser>
          <c:idx val="6"/>
          <c:order val="6"/>
          <c:tx>
            <c:strRef>
              <c:f>List1!$H$1</c:f>
              <c:strCache>
                <c:ptCount val="1"/>
                <c:pt idx="0">
                  <c:v>7</c:v>
                </c:pt>
              </c:strCache>
            </c:strRef>
          </c:tx>
          <c:spPr>
            <a:ln w="38100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CH-0</c:v>
                </c:pt>
                <c:pt idx="1">
                  <c:v>CH-1</c:v>
                </c:pt>
              </c:strCache>
            </c:strRef>
          </c:cat>
          <c:val>
            <c:numRef>
              <c:f>List1!$H$2:$H$3</c:f>
              <c:numCache>
                <c:formatCode>General</c:formatCode>
                <c:ptCount val="2"/>
                <c:pt idx="0">
                  <c:v>7.07</c:v>
                </c:pt>
                <c:pt idx="1">
                  <c:v>3.12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52DC-4689-901E-CC967D6B33A2}"/>
            </c:ext>
          </c:extLst>
        </c:ser>
        <c:ser>
          <c:idx val="7"/>
          <c:order val="7"/>
          <c:tx>
            <c:strRef>
              <c:f>List1!$I$1</c:f>
              <c:strCache>
                <c:ptCount val="1"/>
                <c:pt idx="0">
                  <c:v>8</c:v>
                </c:pt>
              </c:strCache>
            </c:strRef>
          </c:tx>
          <c:spPr>
            <a:ln w="38100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CH-0</c:v>
                </c:pt>
                <c:pt idx="1">
                  <c:v>CH-1</c:v>
                </c:pt>
              </c:strCache>
            </c:strRef>
          </c:cat>
          <c:val>
            <c:numRef>
              <c:f>List1!$I$2:$I$3</c:f>
              <c:numCache>
                <c:formatCode>General</c:formatCode>
                <c:ptCount val="2"/>
                <c:pt idx="0">
                  <c:v>8.48</c:v>
                </c:pt>
                <c:pt idx="1">
                  <c:v>3.2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52DC-4689-901E-CC967D6B33A2}"/>
            </c:ext>
          </c:extLst>
        </c:ser>
        <c:ser>
          <c:idx val="8"/>
          <c:order val="8"/>
          <c:tx>
            <c:strRef>
              <c:f>List1!$J$1</c:f>
              <c:strCache>
                <c:ptCount val="1"/>
                <c:pt idx="0">
                  <c:v>9</c:v>
                </c:pt>
              </c:strCache>
            </c:strRef>
          </c:tx>
          <c:spPr>
            <a:ln w="38100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CH-0</c:v>
                </c:pt>
                <c:pt idx="1">
                  <c:v>CH-1</c:v>
                </c:pt>
              </c:strCache>
            </c:strRef>
          </c:cat>
          <c:val>
            <c:numRef>
              <c:f>List1!$J$2:$J$3</c:f>
              <c:numCache>
                <c:formatCode>General</c:formatCode>
                <c:ptCount val="2"/>
                <c:pt idx="0">
                  <c:v>6.3599999999999985</c:v>
                </c:pt>
                <c:pt idx="1">
                  <c:v>2.9699999999999998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52DC-4689-901E-CC967D6B33A2}"/>
            </c:ext>
          </c:extLst>
        </c:ser>
        <c:ser>
          <c:idx val="9"/>
          <c:order val="9"/>
          <c:tx>
            <c:strRef>
              <c:f>List1!$K$1</c:f>
              <c:strCache>
                <c:ptCount val="1"/>
                <c:pt idx="0">
                  <c:v>10</c:v>
                </c:pt>
              </c:strCache>
            </c:strRef>
          </c:tx>
          <c:spPr>
            <a:ln w="38100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CH-0</c:v>
                </c:pt>
                <c:pt idx="1">
                  <c:v>CH-1</c:v>
                </c:pt>
              </c:strCache>
            </c:strRef>
          </c:cat>
          <c:val>
            <c:numRef>
              <c:f>List1!$K$2:$K$3</c:f>
              <c:numCache>
                <c:formatCode>General</c:formatCode>
                <c:ptCount val="2"/>
                <c:pt idx="0">
                  <c:v>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52DC-4689-901E-CC967D6B33A2}"/>
            </c:ext>
          </c:extLst>
        </c:ser>
        <c:ser>
          <c:idx val="10"/>
          <c:order val="10"/>
          <c:tx>
            <c:strRef>
              <c:f>List1!$L$1</c:f>
              <c:strCache>
                <c:ptCount val="1"/>
                <c:pt idx="0">
                  <c:v>11</c:v>
                </c:pt>
              </c:strCache>
            </c:strRef>
          </c:tx>
          <c:spPr>
            <a:ln w="38100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CH-0</c:v>
                </c:pt>
                <c:pt idx="1">
                  <c:v>CH-1</c:v>
                </c:pt>
              </c:strCache>
            </c:strRef>
          </c:cat>
          <c:val>
            <c:numRef>
              <c:f>List1!$L$2:$L$3</c:f>
              <c:numCache>
                <c:formatCode>General</c:formatCode>
                <c:ptCount val="2"/>
                <c:pt idx="0">
                  <c:v>8.52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52DC-4689-901E-CC967D6B33A2}"/>
            </c:ext>
          </c:extLst>
        </c:ser>
        <c:ser>
          <c:idx val="11"/>
          <c:order val="11"/>
          <c:tx>
            <c:strRef>
              <c:f>List1!$M$1</c:f>
              <c:strCache>
                <c:ptCount val="1"/>
                <c:pt idx="0">
                  <c:v>12</c:v>
                </c:pt>
              </c:strCache>
            </c:strRef>
          </c:tx>
          <c:spPr>
            <a:ln w="38100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CH-0</c:v>
                </c:pt>
                <c:pt idx="1">
                  <c:v>CH-1</c:v>
                </c:pt>
              </c:strCache>
            </c:strRef>
          </c:cat>
          <c:val>
            <c:numRef>
              <c:f>List1!$M$2:$M$3</c:f>
              <c:numCache>
                <c:formatCode>General</c:formatCode>
                <c:ptCount val="2"/>
                <c:pt idx="0">
                  <c:v>5.04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52DC-4689-901E-CC967D6B33A2}"/>
            </c:ext>
          </c:extLst>
        </c:ser>
        <c:ser>
          <c:idx val="12"/>
          <c:order val="12"/>
          <c:tx>
            <c:strRef>
              <c:f>List1!$N$1</c:f>
              <c:strCache>
                <c:ptCount val="1"/>
                <c:pt idx="0">
                  <c:v>13</c:v>
                </c:pt>
              </c:strCache>
            </c:strRef>
          </c:tx>
          <c:spPr>
            <a:ln w="38100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CH-0</c:v>
                </c:pt>
                <c:pt idx="1">
                  <c:v>CH-1</c:v>
                </c:pt>
              </c:strCache>
            </c:strRef>
          </c:cat>
          <c:val>
            <c:numRef>
              <c:f>List1!$N$2:$N$3</c:f>
              <c:numCache>
                <c:formatCode>General</c:formatCode>
                <c:ptCount val="2"/>
                <c:pt idx="0">
                  <c:v>7.13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52DC-4689-901E-CC967D6B33A2}"/>
            </c:ext>
          </c:extLst>
        </c:ser>
        <c:ser>
          <c:idx val="13"/>
          <c:order val="13"/>
          <c:tx>
            <c:strRef>
              <c:f>List1!$O$1</c:f>
              <c:strCache>
                <c:ptCount val="1"/>
                <c:pt idx="0">
                  <c:v>14</c:v>
                </c:pt>
              </c:strCache>
            </c:strRef>
          </c:tx>
          <c:spPr>
            <a:ln w="38100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CH-0</c:v>
                </c:pt>
                <c:pt idx="1">
                  <c:v>CH-1</c:v>
                </c:pt>
              </c:strCache>
            </c:strRef>
          </c:cat>
          <c:val>
            <c:numRef>
              <c:f>List1!$O$2:$O$3</c:f>
              <c:numCache>
                <c:formatCode>General</c:formatCode>
                <c:ptCount val="2"/>
                <c:pt idx="0">
                  <c:v>6.71</c:v>
                </c:pt>
                <c:pt idx="1">
                  <c:v>3.3699999999999997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52DC-4689-901E-CC967D6B33A2}"/>
            </c:ext>
          </c:extLst>
        </c:ser>
        <c:ser>
          <c:idx val="14"/>
          <c:order val="14"/>
          <c:tx>
            <c:strRef>
              <c:f>List1!$P$1</c:f>
              <c:strCache>
                <c:ptCount val="1"/>
                <c:pt idx="0">
                  <c:v>15</c:v>
                </c:pt>
              </c:strCache>
            </c:strRef>
          </c:tx>
          <c:spPr>
            <a:ln w="38100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CH-0</c:v>
                </c:pt>
                <c:pt idx="1">
                  <c:v>CH-1</c:v>
                </c:pt>
              </c:strCache>
            </c:strRef>
          </c:cat>
          <c:val>
            <c:numRef>
              <c:f>List1!$P$2:$P$3</c:f>
              <c:numCache>
                <c:formatCode>General</c:formatCode>
                <c:ptCount val="2"/>
                <c:pt idx="0">
                  <c:v>6.87</c:v>
                </c:pt>
                <c:pt idx="1">
                  <c:v>3.4099999999999997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52DC-4689-901E-CC967D6B33A2}"/>
            </c:ext>
          </c:extLst>
        </c:ser>
        <c:ser>
          <c:idx val="15"/>
          <c:order val="15"/>
          <c:tx>
            <c:strRef>
              <c:f>List1!$Q$1</c:f>
              <c:strCache>
                <c:ptCount val="1"/>
                <c:pt idx="0">
                  <c:v>16</c:v>
                </c:pt>
              </c:strCache>
            </c:strRef>
          </c:tx>
          <c:spPr>
            <a:ln w="38100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CH-0</c:v>
                </c:pt>
                <c:pt idx="1">
                  <c:v>CH-1</c:v>
                </c:pt>
              </c:strCache>
            </c:strRef>
          </c:cat>
          <c:val>
            <c:numRef>
              <c:f>List1!$Q$2:$Q$3</c:f>
              <c:numCache>
                <c:formatCode>General</c:formatCode>
                <c:ptCount val="2"/>
                <c:pt idx="0">
                  <c:v>9.5400000000000009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F-52DC-4689-901E-CC967D6B33A2}"/>
            </c:ext>
          </c:extLst>
        </c:ser>
        <c:ser>
          <c:idx val="16"/>
          <c:order val="16"/>
          <c:tx>
            <c:strRef>
              <c:f>List1!$R$1</c:f>
              <c:strCache>
                <c:ptCount val="1"/>
                <c:pt idx="0">
                  <c:v>17</c:v>
                </c:pt>
              </c:strCache>
            </c:strRef>
          </c:tx>
          <c:spPr>
            <a:ln w="38100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CH-0</c:v>
                </c:pt>
                <c:pt idx="1">
                  <c:v>CH-1</c:v>
                </c:pt>
              </c:strCache>
            </c:strRef>
          </c:cat>
          <c:val>
            <c:numRef>
              <c:f>List1!$R$2:$R$3</c:f>
              <c:numCache>
                <c:formatCode>General</c:formatCode>
                <c:ptCount val="2"/>
                <c:pt idx="0">
                  <c:v>6</c:v>
                </c:pt>
                <c:pt idx="1">
                  <c:v>3.65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52DC-4689-901E-CC967D6B33A2}"/>
            </c:ext>
          </c:extLst>
        </c:ser>
        <c:ser>
          <c:idx val="17"/>
          <c:order val="17"/>
          <c:tx>
            <c:strRef>
              <c:f>List1!$S$1</c:f>
              <c:strCache>
                <c:ptCount val="1"/>
                <c:pt idx="0">
                  <c:v>18</c:v>
                </c:pt>
              </c:strCache>
            </c:strRef>
          </c:tx>
          <c:spPr>
            <a:ln w="38100" cap="rnd">
              <a:solidFill>
                <a:schemeClr val="accent6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CH-0</c:v>
                </c:pt>
                <c:pt idx="1">
                  <c:v>CH-1</c:v>
                </c:pt>
              </c:strCache>
            </c:strRef>
          </c:cat>
          <c:val>
            <c:numRef>
              <c:f>List1!$S$2:$S$3</c:f>
              <c:numCache>
                <c:formatCode>General</c:formatCode>
                <c:ptCount val="2"/>
                <c:pt idx="0">
                  <c:v>10.3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1-52DC-4689-901E-CC967D6B33A2}"/>
            </c:ext>
          </c:extLst>
        </c:ser>
        <c:ser>
          <c:idx val="18"/>
          <c:order val="18"/>
          <c:tx>
            <c:strRef>
              <c:f>List1!$T$1</c:f>
              <c:strCache>
                <c:ptCount val="1"/>
                <c:pt idx="0">
                  <c:v>19</c:v>
                </c:pt>
              </c:strCache>
            </c:strRef>
          </c:tx>
          <c:spPr>
            <a:ln w="38100" cap="rnd">
              <a:solidFill>
                <a:schemeClr val="accent1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CH-0</c:v>
                </c:pt>
                <c:pt idx="1">
                  <c:v>CH-1</c:v>
                </c:pt>
              </c:strCache>
            </c:strRef>
          </c:cat>
          <c:val>
            <c:numRef>
              <c:f>List1!$T$2:$T$3</c:f>
              <c:numCache>
                <c:formatCode>General</c:formatCode>
                <c:ptCount val="2"/>
                <c:pt idx="0">
                  <c:v>5.6099999999999985</c:v>
                </c:pt>
                <c:pt idx="1">
                  <c:v>2.1800000000000002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2-52DC-4689-901E-CC967D6B33A2}"/>
            </c:ext>
          </c:extLst>
        </c:ser>
        <c:ser>
          <c:idx val="19"/>
          <c:order val="19"/>
          <c:tx>
            <c:strRef>
              <c:f>List1!$U$1</c:f>
              <c:strCache>
                <c:ptCount val="1"/>
                <c:pt idx="0">
                  <c:v>20</c:v>
                </c:pt>
              </c:strCache>
            </c:strRef>
          </c:tx>
          <c:spPr>
            <a:ln w="38100" cap="rnd">
              <a:solidFill>
                <a:schemeClr val="accent2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CH-0</c:v>
                </c:pt>
                <c:pt idx="1">
                  <c:v>CH-1</c:v>
                </c:pt>
              </c:strCache>
            </c:strRef>
          </c:cat>
          <c:val>
            <c:numRef>
              <c:f>List1!$U$2:$U$3</c:f>
              <c:numCache>
                <c:formatCode>General</c:formatCode>
                <c:ptCount val="2"/>
                <c:pt idx="0">
                  <c:v>7.1</c:v>
                </c:pt>
                <c:pt idx="1">
                  <c:v>4.21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3-52DC-4689-901E-CC967D6B33A2}"/>
            </c:ext>
          </c:extLst>
        </c:ser>
        <c:ser>
          <c:idx val="20"/>
          <c:order val="20"/>
          <c:tx>
            <c:strRef>
              <c:f>List1!$V$1</c:f>
              <c:strCache>
                <c:ptCount val="1"/>
                <c:pt idx="0">
                  <c:v>21</c:v>
                </c:pt>
              </c:strCache>
            </c:strRef>
          </c:tx>
          <c:spPr>
            <a:ln w="38100" cap="rnd">
              <a:solidFill>
                <a:schemeClr val="accent3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CH-0</c:v>
                </c:pt>
                <c:pt idx="1">
                  <c:v>CH-1</c:v>
                </c:pt>
              </c:strCache>
            </c:strRef>
          </c:cat>
          <c:val>
            <c:numRef>
              <c:f>List1!$V$2:$V$3</c:f>
              <c:numCache>
                <c:formatCode>General</c:formatCode>
                <c:ptCount val="2"/>
                <c:pt idx="0">
                  <c:v>6.4300000000000015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4-52DC-4689-901E-CC967D6B33A2}"/>
            </c:ext>
          </c:extLst>
        </c:ser>
        <c:ser>
          <c:idx val="21"/>
          <c:order val="21"/>
          <c:tx>
            <c:strRef>
              <c:f>List1!$W$1</c:f>
              <c:strCache>
                <c:ptCount val="1"/>
                <c:pt idx="0">
                  <c:v>22</c:v>
                </c:pt>
              </c:strCache>
            </c:strRef>
          </c:tx>
          <c:spPr>
            <a:ln w="38100" cap="rnd">
              <a:solidFill>
                <a:schemeClr val="accent4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CH-0</c:v>
                </c:pt>
                <c:pt idx="1">
                  <c:v>CH-1</c:v>
                </c:pt>
              </c:strCache>
            </c:strRef>
          </c:cat>
          <c:val>
            <c:numRef>
              <c:f>List1!$W$2:$W$3</c:f>
              <c:numCache>
                <c:formatCode>General</c:formatCode>
                <c:ptCount val="2"/>
                <c:pt idx="0">
                  <c:v>8.8700000000000028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5-52DC-4689-901E-CC967D6B33A2}"/>
            </c:ext>
          </c:extLst>
        </c:ser>
        <c:ser>
          <c:idx val="22"/>
          <c:order val="22"/>
          <c:tx>
            <c:strRef>
              <c:f>List1!$X$1</c:f>
              <c:strCache>
                <c:ptCount val="1"/>
                <c:pt idx="0">
                  <c:v>23</c:v>
                </c:pt>
              </c:strCache>
            </c:strRef>
          </c:tx>
          <c:spPr>
            <a:ln w="38100" cap="rnd">
              <a:solidFill>
                <a:schemeClr val="accent5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CH-0</c:v>
                </c:pt>
                <c:pt idx="1">
                  <c:v>CH-1</c:v>
                </c:pt>
              </c:strCache>
            </c:strRef>
          </c:cat>
          <c:val>
            <c:numRef>
              <c:f>List1!$X$2:$X$3</c:f>
              <c:numCache>
                <c:formatCode>General</c:formatCode>
                <c:ptCount val="2"/>
                <c:pt idx="0">
                  <c:v>6.8</c:v>
                </c:pt>
                <c:pt idx="1">
                  <c:v>3.8699999999999997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6-52DC-4689-901E-CC967D6B33A2}"/>
            </c:ext>
          </c:extLst>
        </c:ser>
        <c:ser>
          <c:idx val="23"/>
          <c:order val="23"/>
          <c:tx>
            <c:strRef>
              <c:f>List1!$Y$1</c:f>
              <c:strCache>
                <c:ptCount val="1"/>
                <c:pt idx="0">
                  <c:v>24</c:v>
                </c:pt>
              </c:strCache>
            </c:strRef>
          </c:tx>
          <c:spPr>
            <a:ln w="38100" cap="rnd">
              <a:solidFill>
                <a:schemeClr val="accent6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CH-0</c:v>
                </c:pt>
                <c:pt idx="1">
                  <c:v>CH-1</c:v>
                </c:pt>
              </c:strCache>
            </c:strRef>
          </c:cat>
          <c:val>
            <c:numRef>
              <c:f>List1!$Y$2:$Y$3</c:f>
              <c:numCache>
                <c:formatCode>General</c:formatCode>
                <c:ptCount val="2"/>
                <c:pt idx="0">
                  <c:v>6.73</c:v>
                </c:pt>
                <c:pt idx="1">
                  <c:v>4.57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7-52DC-4689-901E-CC967D6B33A2}"/>
            </c:ext>
          </c:extLst>
        </c:ser>
        <c:ser>
          <c:idx val="24"/>
          <c:order val="24"/>
          <c:tx>
            <c:strRef>
              <c:f>List1!$Z$1</c:f>
              <c:strCache>
                <c:ptCount val="1"/>
                <c:pt idx="0">
                  <c:v>25</c:v>
                </c:pt>
              </c:strCache>
            </c:strRef>
          </c:tx>
          <c:spPr>
            <a:ln w="38100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CH-0</c:v>
                </c:pt>
                <c:pt idx="1">
                  <c:v>CH-1</c:v>
                </c:pt>
              </c:strCache>
            </c:strRef>
          </c:cat>
          <c:val>
            <c:numRef>
              <c:f>List1!$Z$2:$Z$3</c:f>
              <c:numCache>
                <c:formatCode>General</c:formatCode>
                <c:ptCount val="2"/>
                <c:pt idx="0">
                  <c:v>8.74</c:v>
                </c:pt>
                <c:pt idx="1">
                  <c:v>2.4699999999999998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8-52DC-4689-901E-CC967D6B33A2}"/>
            </c:ext>
          </c:extLst>
        </c:ser>
        <c:ser>
          <c:idx val="25"/>
          <c:order val="25"/>
          <c:tx>
            <c:strRef>
              <c:f>List1!$AA$1</c:f>
              <c:strCache>
                <c:ptCount val="1"/>
                <c:pt idx="0">
                  <c:v>26</c:v>
                </c:pt>
              </c:strCache>
            </c:strRef>
          </c:tx>
          <c:spPr>
            <a:ln w="38100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CH-0</c:v>
                </c:pt>
                <c:pt idx="1">
                  <c:v>CH-1</c:v>
                </c:pt>
              </c:strCache>
            </c:strRef>
          </c:cat>
          <c:val>
            <c:numRef>
              <c:f>List1!$AA$2:$AA$3</c:f>
              <c:numCache>
                <c:formatCode>General</c:formatCode>
                <c:ptCount val="2"/>
                <c:pt idx="0">
                  <c:v>7.7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9-52DC-4689-901E-CC967D6B33A2}"/>
            </c:ext>
          </c:extLst>
        </c:ser>
        <c:ser>
          <c:idx val="26"/>
          <c:order val="26"/>
          <c:tx>
            <c:strRef>
              <c:f>List1!$AB$1</c:f>
              <c:strCache>
                <c:ptCount val="1"/>
                <c:pt idx="0">
                  <c:v>27</c:v>
                </c:pt>
              </c:strCache>
            </c:strRef>
          </c:tx>
          <c:spPr>
            <a:ln w="38100" cap="rnd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CH-0</c:v>
                </c:pt>
                <c:pt idx="1">
                  <c:v>CH-1</c:v>
                </c:pt>
              </c:strCache>
            </c:strRef>
          </c:cat>
          <c:val>
            <c:numRef>
              <c:f>List1!$AB$2:$AB$3</c:f>
              <c:numCache>
                <c:formatCode>General</c:formatCode>
                <c:ptCount val="2"/>
                <c:pt idx="0">
                  <c:v>8.08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A-52DC-4689-901E-CC967D6B33A2}"/>
            </c:ext>
          </c:extLst>
        </c:ser>
        <c:ser>
          <c:idx val="27"/>
          <c:order val="27"/>
          <c:tx>
            <c:strRef>
              <c:f>List1!$AC$1</c:f>
              <c:strCache>
                <c:ptCount val="1"/>
                <c:pt idx="0">
                  <c:v>28</c:v>
                </c:pt>
              </c:strCache>
            </c:strRef>
          </c:tx>
          <c:spPr>
            <a:ln w="38100" cap="rnd">
              <a:solidFill>
                <a:schemeClr val="accent4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CH-0</c:v>
                </c:pt>
                <c:pt idx="1">
                  <c:v>CH-1</c:v>
                </c:pt>
              </c:strCache>
            </c:strRef>
          </c:cat>
          <c:val>
            <c:numRef>
              <c:f>List1!$AC$2:$AC$3</c:f>
              <c:numCache>
                <c:formatCode>General</c:formatCode>
                <c:ptCount val="2"/>
                <c:pt idx="0">
                  <c:v>6.23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B-52DC-4689-901E-CC967D6B33A2}"/>
            </c:ext>
          </c:extLst>
        </c:ser>
        <c:ser>
          <c:idx val="28"/>
          <c:order val="28"/>
          <c:tx>
            <c:strRef>
              <c:f>List1!$AD$1</c:f>
              <c:strCache>
                <c:ptCount val="1"/>
                <c:pt idx="0">
                  <c:v>29</c:v>
                </c:pt>
              </c:strCache>
            </c:strRef>
          </c:tx>
          <c:spPr>
            <a:ln w="38100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CH-0</c:v>
                </c:pt>
                <c:pt idx="1">
                  <c:v>CH-1</c:v>
                </c:pt>
              </c:strCache>
            </c:strRef>
          </c:cat>
          <c:val>
            <c:numRef>
              <c:f>List1!$AD$2:$AD$3</c:f>
              <c:numCache>
                <c:formatCode>General</c:formatCode>
                <c:ptCount val="2"/>
                <c:pt idx="0">
                  <c:v>8.6</c:v>
                </c:pt>
                <c:pt idx="1">
                  <c:v>5.28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C-52DC-4689-901E-CC967D6B33A2}"/>
            </c:ext>
          </c:extLst>
        </c:ser>
        <c:ser>
          <c:idx val="29"/>
          <c:order val="29"/>
          <c:tx>
            <c:strRef>
              <c:f>List1!$AE$1</c:f>
              <c:strCache>
                <c:ptCount val="1"/>
                <c:pt idx="0">
                  <c:v>30</c:v>
                </c:pt>
              </c:strCache>
            </c:strRef>
          </c:tx>
          <c:spPr>
            <a:ln w="38100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CH-0</c:v>
                </c:pt>
                <c:pt idx="1">
                  <c:v>CH-1</c:v>
                </c:pt>
              </c:strCache>
            </c:strRef>
          </c:cat>
          <c:val>
            <c:numRef>
              <c:f>List1!$AE$2:$AE$3</c:f>
              <c:numCache>
                <c:formatCode>General</c:formatCode>
                <c:ptCount val="2"/>
                <c:pt idx="0">
                  <c:v>5.8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D-52DC-4689-901E-CC967D6B33A2}"/>
            </c:ext>
          </c:extLst>
        </c:ser>
        <c:ser>
          <c:idx val="30"/>
          <c:order val="30"/>
          <c:tx>
            <c:strRef>
              <c:f>List1!$AF$1</c:f>
              <c:strCache>
                <c:ptCount val="1"/>
                <c:pt idx="0">
                  <c:v>31</c:v>
                </c:pt>
              </c:strCache>
            </c:strRef>
          </c:tx>
          <c:spPr>
            <a:ln w="38100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CH-0</c:v>
                </c:pt>
                <c:pt idx="1">
                  <c:v>CH-1</c:v>
                </c:pt>
              </c:strCache>
            </c:strRef>
          </c:cat>
          <c:val>
            <c:numRef>
              <c:f>List1!$AF$2:$AF$3</c:f>
              <c:numCache>
                <c:formatCode>General</c:formatCode>
                <c:ptCount val="2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E-52DC-4689-901E-CC967D6B33A2}"/>
            </c:ext>
          </c:extLst>
        </c:ser>
        <c:ser>
          <c:idx val="31"/>
          <c:order val="31"/>
          <c:tx>
            <c:strRef>
              <c:f>List1!$AG$1</c:f>
              <c:strCache>
                <c:ptCount val="1"/>
                <c:pt idx="0">
                  <c:v>32</c:v>
                </c:pt>
              </c:strCache>
            </c:strRef>
          </c:tx>
          <c:spPr>
            <a:ln w="38100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CH-0</c:v>
                </c:pt>
                <c:pt idx="1">
                  <c:v>CH-1</c:v>
                </c:pt>
              </c:strCache>
            </c:strRef>
          </c:cat>
          <c:val>
            <c:numRef>
              <c:f>List1!$AG$2:$AG$3</c:f>
              <c:numCache>
                <c:formatCode>General</c:formatCode>
                <c:ptCount val="2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F-52DC-4689-901E-CC967D6B33A2}"/>
            </c:ext>
          </c:extLst>
        </c:ser>
        <c:ser>
          <c:idx val="32"/>
          <c:order val="32"/>
          <c:tx>
            <c:strRef>
              <c:f>List1!$AH$1</c:f>
              <c:strCache>
                <c:ptCount val="1"/>
                <c:pt idx="0">
                  <c:v>33</c:v>
                </c:pt>
              </c:strCache>
            </c:strRef>
          </c:tx>
          <c:spPr>
            <a:ln w="38100" cap="rnd">
              <a:solidFill>
                <a:schemeClr val="accent3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CH-0</c:v>
                </c:pt>
                <c:pt idx="1">
                  <c:v>CH-1</c:v>
                </c:pt>
              </c:strCache>
            </c:strRef>
          </c:cat>
          <c:val>
            <c:numRef>
              <c:f>List1!$AH$2:$AH$3</c:f>
              <c:numCache>
                <c:formatCode>General</c:formatCode>
                <c:ptCount val="2"/>
                <c:pt idx="0">
                  <c:v>6.87</c:v>
                </c:pt>
                <c:pt idx="1">
                  <c:v>1.06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0-52DC-4689-901E-CC967D6B33A2}"/>
            </c:ext>
          </c:extLst>
        </c:ser>
        <c:marker val="1"/>
        <c:axId val="117408512"/>
        <c:axId val="117410048"/>
      </c:lineChart>
      <c:catAx>
        <c:axId val="117408512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17410048"/>
        <c:crosses val="autoZero"/>
        <c:auto val="1"/>
        <c:lblAlgn val="ctr"/>
        <c:lblOffset val="100"/>
      </c:catAx>
      <c:valAx>
        <c:axId val="117410048"/>
        <c:scaling>
          <c:orientation val="minMax"/>
          <c:max val="10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cap="none" dirty="0" err="1" smtClean="0"/>
                  <a:t>mmol</a:t>
                </a:r>
                <a:r>
                  <a:rPr lang="cs-CZ" cap="none" dirty="0" smtClean="0"/>
                  <a:t>/L</a:t>
                </a:r>
                <a:endParaRPr lang="cs-CZ" cap="none" dirty="0"/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174085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autoTitleDeleted val="1"/>
    <c:plotArea>
      <c:layout/>
      <c:lineChart>
        <c:grouping val="standard"/>
        <c:ser>
          <c:idx val="0"/>
          <c:order val="0"/>
          <c:tx>
            <c:strRef>
              <c:f>List1!$B$1</c:f>
              <c:strCache>
                <c:ptCount val="1"/>
                <c:pt idx="0">
                  <c:v>1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LDL-C-0</c:v>
                </c:pt>
                <c:pt idx="1">
                  <c:v>LDL-C-1</c:v>
                </c:pt>
              </c:strCache>
            </c:strRef>
          </c:cat>
          <c:val>
            <c:numRef>
              <c:f>List1!$B$2:$B$3</c:f>
              <c:numCache>
                <c:formatCode>General</c:formatCode>
                <c:ptCount val="2"/>
                <c:pt idx="0">
                  <c:v>5.3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A2B-4939-A2E4-A495684C4460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2</c:v>
                </c:pt>
              </c:strCache>
            </c:strRef>
          </c:tx>
          <c:spPr>
            <a:ln w="381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LDL-C-0</c:v>
                </c:pt>
                <c:pt idx="1">
                  <c:v>LDL-C-1</c:v>
                </c:pt>
              </c:strCache>
            </c:strRef>
          </c:cat>
          <c:val>
            <c:numRef>
              <c:f>List1!$C$2:$C$3</c:f>
              <c:numCache>
                <c:formatCode>General</c:formatCode>
                <c:ptCount val="2"/>
                <c:pt idx="0">
                  <c:v>4.22</c:v>
                </c:pt>
                <c:pt idx="1">
                  <c:v>2.2999999999999998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A2B-4939-A2E4-A495684C4460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3</c:v>
                </c:pt>
              </c:strCache>
            </c:strRef>
          </c:tx>
          <c:spPr>
            <a:ln w="3810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LDL-C-0</c:v>
                </c:pt>
                <c:pt idx="1">
                  <c:v>LDL-C-1</c:v>
                </c:pt>
              </c:strCache>
            </c:strRef>
          </c:cat>
          <c:val>
            <c:numRef>
              <c:f>List1!$D$2:$D$3</c:f>
              <c:numCache>
                <c:formatCode>General</c:formatCode>
                <c:ptCount val="2"/>
                <c:pt idx="0">
                  <c:v>5.78</c:v>
                </c:pt>
                <c:pt idx="1">
                  <c:v>2.06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2A2B-4939-A2E4-A495684C4460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4</c:v>
                </c:pt>
              </c:strCache>
            </c:strRef>
          </c:tx>
          <c:spPr>
            <a:ln w="3810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LDL-C-0</c:v>
                </c:pt>
                <c:pt idx="1">
                  <c:v>LDL-C-1</c:v>
                </c:pt>
              </c:strCache>
            </c:strRef>
          </c:cat>
          <c:val>
            <c:numRef>
              <c:f>List1!$E$2:$E$3</c:f>
              <c:numCache>
                <c:formatCode>General</c:formatCode>
                <c:ptCount val="2"/>
                <c:pt idx="0">
                  <c:v>3.24</c:v>
                </c:pt>
                <c:pt idx="1">
                  <c:v>3.29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2A2B-4939-A2E4-A495684C4460}"/>
            </c:ext>
          </c:extLst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5</c:v>
                </c:pt>
              </c:strCache>
            </c:strRef>
          </c:tx>
          <c:spPr>
            <a:ln w="38100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LDL-C-0</c:v>
                </c:pt>
                <c:pt idx="1">
                  <c:v>LDL-C-1</c:v>
                </c:pt>
              </c:strCache>
            </c:strRef>
          </c:cat>
          <c:val>
            <c:numRef>
              <c:f>List1!$F$2:$F$3</c:f>
              <c:numCache>
                <c:formatCode>General</c:formatCode>
                <c:ptCount val="2"/>
                <c:pt idx="0">
                  <c:v>3.8099999999999992</c:v>
                </c:pt>
                <c:pt idx="1">
                  <c:v>0.86000000000000021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2A2B-4939-A2E4-A495684C4460}"/>
            </c:ext>
          </c:extLst>
        </c:ser>
        <c:ser>
          <c:idx val="5"/>
          <c:order val="5"/>
          <c:tx>
            <c:strRef>
              <c:f>List1!$G$1</c:f>
              <c:strCache>
                <c:ptCount val="1"/>
                <c:pt idx="0">
                  <c:v>6</c:v>
                </c:pt>
              </c:strCache>
            </c:strRef>
          </c:tx>
          <c:spPr>
            <a:ln w="38100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LDL-C-0</c:v>
                </c:pt>
                <c:pt idx="1">
                  <c:v>LDL-C-1</c:v>
                </c:pt>
              </c:strCache>
            </c:strRef>
          </c:cat>
          <c:val>
            <c:numRef>
              <c:f>List1!$G$2:$G$3</c:f>
              <c:numCache>
                <c:formatCode>General</c:formatCode>
                <c:ptCount val="2"/>
                <c:pt idx="0">
                  <c:v>4.6399999999999997</c:v>
                </c:pt>
                <c:pt idx="1">
                  <c:v>1.1800000000000004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2A2B-4939-A2E4-A495684C4460}"/>
            </c:ext>
          </c:extLst>
        </c:ser>
        <c:ser>
          <c:idx val="6"/>
          <c:order val="6"/>
          <c:tx>
            <c:strRef>
              <c:f>List1!$H$1</c:f>
              <c:strCache>
                <c:ptCount val="1"/>
                <c:pt idx="0">
                  <c:v>7</c:v>
                </c:pt>
              </c:strCache>
            </c:strRef>
          </c:tx>
          <c:spPr>
            <a:ln w="38100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LDL-C-0</c:v>
                </c:pt>
                <c:pt idx="1">
                  <c:v>LDL-C-1</c:v>
                </c:pt>
              </c:strCache>
            </c:strRef>
          </c:cat>
          <c:val>
            <c:numRef>
              <c:f>List1!$H$2:$H$3</c:f>
              <c:numCache>
                <c:formatCode>General</c:formatCode>
                <c:ptCount val="2"/>
                <c:pt idx="0">
                  <c:v>5.44</c:v>
                </c:pt>
                <c:pt idx="1">
                  <c:v>1.59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2A2B-4939-A2E4-A495684C4460}"/>
            </c:ext>
          </c:extLst>
        </c:ser>
        <c:ser>
          <c:idx val="7"/>
          <c:order val="7"/>
          <c:tx>
            <c:strRef>
              <c:f>List1!$I$1</c:f>
              <c:strCache>
                <c:ptCount val="1"/>
                <c:pt idx="0">
                  <c:v>8</c:v>
                </c:pt>
              </c:strCache>
            </c:strRef>
          </c:tx>
          <c:spPr>
            <a:ln w="38100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LDL-C-0</c:v>
                </c:pt>
                <c:pt idx="1">
                  <c:v>LDL-C-1</c:v>
                </c:pt>
              </c:strCache>
            </c:strRef>
          </c:cat>
          <c:val>
            <c:numRef>
              <c:f>List1!$I$2:$I$3</c:f>
              <c:numCache>
                <c:formatCode>General</c:formatCode>
                <c:ptCount val="2"/>
                <c:pt idx="0">
                  <c:v>6.2</c:v>
                </c:pt>
                <c:pt idx="1">
                  <c:v>1.25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2A2B-4939-A2E4-A495684C4460}"/>
            </c:ext>
          </c:extLst>
        </c:ser>
        <c:ser>
          <c:idx val="8"/>
          <c:order val="8"/>
          <c:tx>
            <c:strRef>
              <c:f>List1!$J$1</c:f>
              <c:strCache>
                <c:ptCount val="1"/>
                <c:pt idx="0">
                  <c:v>9</c:v>
                </c:pt>
              </c:strCache>
            </c:strRef>
          </c:tx>
          <c:spPr>
            <a:ln w="38100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LDL-C-0</c:v>
                </c:pt>
                <c:pt idx="1">
                  <c:v>LDL-C-1</c:v>
                </c:pt>
              </c:strCache>
            </c:strRef>
          </c:cat>
          <c:val>
            <c:numRef>
              <c:f>List1!$J$2:$J$3</c:f>
              <c:numCache>
                <c:formatCode>General</c:formatCode>
                <c:ptCount val="2"/>
                <c:pt idx="0">
                  <c:v>4.58</c:v>
                </c:pt>
                <c:pt idx="1">
                  <c:v>0.79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2A2B-4939-A2E4-A495684C4460}"/>
            </c:ext>
          </c:extLst>
        </c:ser>
        <c:ser>
          <c:idx val="9"/>
          <c:order val="9"/>
          <c:tx>
            <c:strRef>
              <c:f>List1!$K$1</c:f>
              <c:strCache>
                <c:ptCount val="1"/>
                <c:pt idx="0">
                  <c:v>10</c:v>
                </c:pt>
              </c:strCache>
            </c:strRef>
          </c:tx>
          <c:spPr>
            <a:ln w="38100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LDL-C-0</c:v>
                </c:pt>
                <c:pt idx="1">
                  <c:v>LDL-C-1</c:v>
                </c:pt>
              </c:strCache>
            </c:strRef>
          </c:cat>
          <c:val>
            <c:numRef>
              <c:f>List1!$K$2:$K$3</c:f>
              <c:numCache>
                <c:formatCode>General</c:formatCode>
                <c:ptCount val="2"/>
                <c:pt idx="0">
                  <c:v>6.6099999999999985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2A2B-4939-A2E4-A495684C4460}"/>
            </c:ext>
          </c:extLst>
        </c:ser>
        <c:ser>
          <c:idx val="10"/>
          <c:order val="10"/>
          <c:tx>
            <c:strRef>
              <c:f>List1!$L$1</c:f>
              <c:strCache>
                <c:ptCount val="1"/>
                <c:pt idx="0">
                  <c:v>11</c:v>
                </c:pt>
              </c:strCache>
            </c:strRef>
          </c:tx>
          <c:spPr>
            <a:ln w="38100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LDL-C-0</c:v>
                </c:pt>
                <c:pt idx="1">
                  <c:v>LDL-C-1</c:v>
                </c:pt>
              </c:strCache>
            </c:strRef>
          </c:cat>
          <c:val>
            <c:numRef>
              <c:f>List1!$L$2:$L$3</c:f>
              <c:numCache>
                <c:formatCode>General</c:formatCode>
                <c:ptCount val="2"/>
                <c:pt idx="0">
                  <c:v>5.79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2A2B-4939-A2E4-A495684C4460}"/>
            </c:ext>
          </c:extLst>
        </c:ser>
        <c:ser>
          <c:idx val="11"/>
          <c:order val="11"/>
          <c:tx>
            <c:strRef>
              <c:f>List1!$M$1</c:f>
              <c:strCache>
                <c:ptCount val="1"/>
                <c:pt idx="0">
                  <c:v>12</c:v>
                </c:pt>
              </c:strCache>
            </c:strRef>
          </c:tx>
          <c:spPr>
            <a:ln w="38100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LDL-C-0</c:v>
                </c:pt>
                <c:pt idx="1">
                  <c:v>LDL-C-1</c:v>
                </c:pt>
              </c:strCache>
            </c:strRef>
          </c:cat>
          <c:val>
            <c:numRef>
              <c:f>List1!$M$2:$M$3</c:f>
              <c:numCache>
                <c:formatCode>General</c:formatCode>
                <c:ptCount val="2"/>
                <c:pt idx="0">
                  <c:v>3.03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2A2B-4939-A2E4-A495684C4460}"/>
            </c:ext>
          </c:extLst>
        </c:ser>
        <c:ser>
          <c:idx val="12"/>
          <c:order val="12"/>
          <c:tx>
            <c:strRef>
              <c:f>List1!$N$1</c:f>
              <c:strCache>
                <c:ptCount val="1"/>
                <c:pt idx="0">
                  <c:v>13</c:v>
                </c:pt>
              </c:strCache>
            </c:strRef>
          </c:tx>
          <c:spPr>
            <a:ln w="38100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LDL-C-0</c:v>
                </c:pt>
                <c:pt idx="1">
                  <c:v>LDL-C-1</c:v>
                </c:pt>
              </c:strCache>
            </c:strRef>
          </c:cat>
          <c:val>
            <c:numRef>
              <c:f>List1!$N$2:$N$3</c:f>
              <c:numCache>
                <c:formatCode>General</c:formatCode>
                <c:ptCount val="2"/>
                <c:pt idx="0">
                  <c:v>5.03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2A2B-4939-A2E4-A495684C4460}"/>
            </c:ext>
          </c:extLst>
        </c:ser>
        <c:ser>
          <c:idx val="13"/>
          <c:order val="13"/>
          <c:tx>
            <c:strRef>
              <c:f>List1!$O$1</c:f>
              <c:strCache>
                <c:ptCount val="1"/>
                <c:pt idx="0">
                  <c:v>14</c:v>
                </c:pt>
              </c:strCache>
            </c:strRef>
          </c:tx>
          <c:spPr>
            <a:ln w="38100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LDL-C-0</c:v>
                </c:pt>
                <c:pt idx="1">
                  <c:v>LDL-C-1</c:v>
                </c:pt>
              </c:strCache>
            </c:strRef>
          </c:cat>
          <c:val>
            <c:numRef>
              <c:f>List1!$O$2:$O$3</c:f>
              <c:numCache>
                <c:formatCode>General</c:formatCode>
                <c:ptCount val="2"/>
                <c:pt idx="0">
                  <c:v>4.84</c:v>
                </c:pt>
                <c:pt idx="1">
                  <c:v>1.41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2A2B-4939-A2E4-A495684C4460}"/>
            </c:ext>
          </c:extLst>
        </c:ser>
        <c:ser>
          <c:idx val="14"/>
          <c:order val="14"/>
          <c:tx>
            <c:strRef>
              <c:f>List1!$P$1</c:f>
              <c:strCache>
                <c:ptCount val="1"/>
                <c:pt idx="0">
                  <c:v>15</c:v>
                </c:pt>
              </c:strCache>
            </c:strRef>
          </c:tx>
          <c:spPr>
            <a:ln w="38100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LDL-C-0</c:v>
                </c:pt>
                <c:pt idx="1">
                  <c:v>LDL-C-1</c:v>
                </c:pt>
              </c:strCache>
            </c:strRef>
          </c:cat>
          <c:val>
            <c:numRef>
              <c:f>List1!$P$2:$P$3</c:f>
              <c:numCache>
                <c:formatCode>General</c:formatCode>
                <c:ptCount val="2"/>
                <c:pt idx="0">
                  <c:v>5.03</c:v>
                </c:pt>
                <c:pt idx="1">
                  <c:v>1.24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2A2B-4939-A2E4-A495684C4460}"/>
            </c:ext>
          </c:extLst>
        </c:ser>
        <c:ser>
          <c:idx val="15"/>
          <c:order val="15"/>
          <c:tx>
            <c:strRef>
              <c:f>List1!$Q$1</c:f>
              <c:strCache>
                <c:ptCount val="1"/>
                <c:pt idx="0">
                  <c:v>16</c:v>
                </c:pt>
              </c:strCache>
            </c:strRef>
          </c:tx>
          <c:spPr>
            <a:ln w="38100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LDL-C-0</c:v>
                </c:pt>
                <c:pt idx="1">
                  <c:v>LDL-C-1</c:v>
                </c:pt>
              </c:strCache>
            </c:strRef>
          </c:cat>
          <c:val>
            <c:numRef>
              <c:f>List1!$Q$2:$Q$3</c:f>
              <c:numCache>
                <c:formatCode>General</c:formatCode>
                <c:ptCount val="2"/>
                <c:pt idx="0">
                  <c:v>7.05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F-2A2B-4939-A2E4-A495684C4460}"/>
            </c:ext>
          </c:extLst>
        </c:ser>
        <c:ser>
          <c:idx val="16"/>
          <c:order val="16"/>
          <c:tx>
            <c:strRef>
              <c:f>List1!$R$1</c:f>
              <c:strCache>
                <c:ptCount val="1"/>
                <c:pt idx="0">
                  <c:v>17</c:v>
                </c:pt>
              </c:strCache>
            </c:strRef>
          </c:tx>
          <c:spPr>
            <a:ln w="38100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LDL-C-0</c:v>
                </c:pt>
                <c:pt idx="1">
                  <c:v>LDL-C-1</c:v>
                </c:pt>
              </c:strCache>
            </c:strRef>
          </c:cat>
          <c:val>
            <c:numRef>
              <c:f>List1!$R$2:$R$3</c:f>
              <c:numCache>
                <c:formatCode>General</c:formatCode>
                <c:ptCount val="2"/>
                <c:pt idx="0">
                  <c:v>4.29</c:v>
                </c:pt>
                <c:pt idx="1">
                  <c:v>1.6900000000000004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2A2B-4939-A2E4-A495684C4460}"/>
            </c:ext>
          </c:extLst>
        </c:ser>
        <c:ser>
          <c:idx val="17"/>
          <c:order val="17"/>
          <c:tx>
            <c:strRef>
              <c:f>List1!$S$1</c:f>
              <c:strCache>
                <c:ptCount val="1"/>
                <c:pt idx="0">
                  <c:v>18</c:v>
                </c:pt>
              </c:strCache>
            </c:strRef>
          </c:tx>
          <c:spPr>
            <a:ln w="38100" cap="rnd">
              <a:solidFill>
                <a:schemeClr val="accent6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LDL-C-0</c:v>
                </c:pt>
                <c:pt idx="1">
                  <c:v>LDL-C-1</c:v>
                </c:pt>
              </c:strCache>
            </c:strRef>
          </c:cat>
          <c:val>
            <c:numRef>
              <c:f>List1!$S$2:$S$3</c:f>
              <c:numCache>
                <c:formatCode>General</c:formatCode>
                <c:ptCount val="2"/>
                <c:pt idx="0">
                  <c:v>7.8599999999999985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1-2A2B-4939-A2E4-A495684C4460}"/>
            </c:ext>
          </c:extLst>
        </c:ser>
        <c:ser>
          <c:idx val="18"/>
          <c:order val="18"/>
          <c:tx>
            <c:strRef>
              <c:f>List1!$T$1</c:f>
              <c:strCache>
                <c:ptCount val="1"/>
                <c:pt idx="0">
                  <c:v>19</c:v>
                </c:pt>
              </c:strCache>
            </c:strRef>
          </c:tx>
          <c:spPr>
            <a:ln w="38100" cap="rnd">
              <a:solidFill>
                <a:schemeClr val="accent1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LDL-C-0</c:v>
                </c:pt>
                <c:pt idx="1">
                  <c:v>LDL-C-1</c:v>
                </c:pt>
              </c:strCache>
            </c:strRef>
          </c:cat>
          <c:val>
            <c:numRef>
              <c:f>List1!$T$2:$T$3</c:f>
              <c:numCache>
                <c:formatCode>General</c:formatCode>
                <c:ptCount val="2"/>
                <c:pt idx="0">
                  <c:v>3.62</c:v>
                </c:pt>
                <c:pt idx="1">
                  <c:v>0.71000000000000019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2-2A2B-4939-A2E4-A495684C4460}"/>
            </c:ext>
          </c:extLst>
        </c:ser>
        <c:ser>
          <c:idx val="19"/>
          <c:order val="19"/>
          <c:tx>
            <c:strRef>
              <c:f>List1!$U$1</c:f>
              <c:strCache>
                <c:ptCount val="1"/>
                <c:pt idx="0">
                  <c:v>20</c:v>
                </c:pt>
              </c:strCache>
            </c:strRef>
          </c:tx>
          <c:spPr>
            <a:ln w="38100" cap="rnd">
              <a:solidFill>
                <a:schemeClr val="accent2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LDL-C-0</c:v>
                </c:pt>
                <c:pt idx="1">
                  <c:v>LDL-C-1</c:v>
                </c:pt>
              </c:strCache>
            </c:strRef>
          </c:cat>
          <c:val>
            <c:numRef>
              <c:f>List1!$U$2:$U$3</c:f>
              <c:numCache>
                <c:formatCode>General</c:formatCode>
                <c:ptCount val="2"/>
                <c:pt idx="0">
                  <c:v>4.6399999999999997</c:v>
                </c:pt>
                <c:pt idx="1">
                  <c:v>1.49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3-2A2B-4939-A2E4-A495684C4460}"/>
            </c:ext>
          </c:extLst>
        </c:ser>
        <c:ser>
          <c:idx val="20"/>
          <c:order val="20"/>
          <c:tx>
            <c:strRef>
              <c:f>List1!$V$1</c:f>
              <c:strCache>
                <c:ptCount val="1"/>
                <c:pt idx="0">
                  <c:v>21</c:v>
                </c:pt>
              </c:strCache>
            </c:strRef>
          </c:tx>
          <c:spPr>
            <a:ln w="38100" cap="rnd">
              <a:solidFill>
                <a:schemeClr val="accent3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LDL-C-0</c:v>
                </c:pt>
                <c:pt idx="1">
                  <c:v>LDL-C-1</c:v>
                </c:pt>
              </c:strCache>
            </c:strRef>
          </c:cat>
          <c:val>
            <c:numRef>
              <c:f>List1!$V$2:$V$3</c:f>
              <c:numCache>
                <c:formatCode>General</c:formatCode>
                <c:ptCount val="2"/>
                <c:pt idx="0">
                  <c:v>5.1099999999999985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4-2A2B-4939-A2E4-A495684C4460}"/>
            </c:ext>
          </c:extLst>
        </c:ser>
        <c:ser>
          <c:idx val="21"/>
          <c:order val="21"/>
          <c:tx>
            <c:strRef>
              <c:f>List1!$W$1</c:f>
              <c:strCache>
                <c:ptCount val="1"/>
                <c:pt idx="0">
                  <c:v>22</c:v>
                </c:pt>
              </c:strCache>
            </c:strRef>
          </c:tx>
          <c:spPr>
            <a:ln w="38100" cap="rnd">
              <a:solidFill>
                <a:schemeClr val="accent4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LDL-C-0</c:v>
                </c:pt>
                <c:pt idx="1">
                  <c:v>LDL-C-1</c:v>
                </c:pt>
              </c:strCache>
            </c:strRef>
          </c:cat>
          <c:val>
            <c:numRef>
              <c:f>List1!$W$2:$W$3</c:f>
              <c:numCache>
                <c:formatCode>General</c:formatCode>
                <c:ptCount val="2"/>
                <c:pt idx="0">
                  <c:v>6.1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5-2A2B-4939-A2E4-A495684C4460}"/>
            </c:ext>
          </c:extLst>
        </c:ser>
        <c:ser>
          <c:idx val="22"/>
          <c:order val="22"/>
          <c:tx>
            <c:strRef>
              <c:f>List1!$X$1</c:f>
              <c:strCache>
                <c:ptCount val="1"/>
                <c:pt idx="0">
                  <c:v>23</c:v>
                </c:pt>
              </c:strCache>
            </c:strRef>
          </c:tx>
          <c:spPr>
            <a:ln w="38100" cap="rnd">
              <a:solidFill>
                <a:schemeClr val="accent5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LDL-C-0</c:v>
                </c:pt>
                <c:pt idx="1">
                  <c:v>LDL-C-1</c:v>
                </c:pt>
              </c:strCache>
            </c:strRef>
          </c:cat>
          <c:val>
            <c:numRef>
              <c:f>List1!$X$2:$X$3</c:f>
              <c:numCache>
                <c:formatCode>General</c:formatCode>
                <c:ptCount val="2"/>
                <c:pt idx="0">
                  <c:v>4.38</c:v>
                </c:pt>
                <c:pt idx="1">
                  <c:v>1.56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6-2A2B-4939-A2E4-A495684C4460}"/>
            </c:ext>
          </c:extLst>
        </c:ser>
        <c:ser>
          <c:idx val="23"/>
          <c:order val="23"/>
          <c:tx>
            <c:strRef>
              <c:f>List1!$Y$1</c:f>
              <c:strCache>
                <c:ptCount val="1"/>
                <c:pt idx="0">
                  <c:v>24</c:v>
                </c:pt>
              </c:strCache>
            </c:strRef>
          </c:tx>
          <c:spPr>
            <a:ln w="38100" cap="rnd">
              <a:solidFill>
                <a:schemeClr val="accent6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LDL-C-0</c:v>
                </c:pt>
                <c:pt idx="1">
                  <c:v>LDL-C-1</c:v>
                </c:pt>
              </c:strCache>
            </c:strRef>
          </c:cat>
          <c:val>
            <c:numRef>
              <c:f>List1!$Y$2:$Y$3</c:f>
              <c:numCache>
                <c:formatCode>General</c:formatCode>
                <c:ptCount val="2"/>
                <c:pt idx="0">
                  <c:v>4.5199999999999996</c:v>
                </c:pt>
                <c:pt idx="1">
                  <c:v>2.3499999999999992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7-2A2B-4939-A2E4-A495684C4460}"/>
            </c:ext>
          </c:extLst>
        </c:ser>
        <c:ser>
          <c:idx val="24"/>
          <c:order val="24"/>
          <c:tx>
            <c:strRef>
              <c:f>List1!$Z$1</c:f>
              <c:strCache>
                <c:ptCount val="1"/>
                <c:pt idx="0">
                  <c:v>25</c:v>
                </c:pt>
              </c:strCache>
            </c:strRef>
          </c:tx>
          <c:spPr>
            <a:ln w="38100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LDL-C-0</c:v>
                </c:pt>
                <c:pt idx="1">
                  <c:v>LDL-C-1</c:v>
                </c:pt>
              </c:strCache>
            </c:strRef>
          </c:cat>
          <c:val>
            <c:numRef>
              <c:f>List1!$Z$2:$Z$3</c:f>
              <c:numCache>
                <c:formatCode>General</c:formatCode>
                <c:ptCount val="2"/>
                <c:pt idx="0">
                  <c:v>6.72</c:v>
                </c:pt>
                <c:pt idx="1">
                  <c:v>0.45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8-2A2B-4939-A2E4-A495684C4460}"/>
            </c:ext>
          </c:extLst>
        </c:ser>
        <c:ser>
          <c:idx val="25"/>
          <c:order val="25"/>
          <c:tx>
            <c:strRef>
              <c:f>List1!$AA$1</c:f>
              <c:strCache>
                <c:ptCount val="1"/>
                <c:pt idx="0">
                  <c:v>26</c:v>
                </c:pt>
              </c:strCache>
            </c:strRef>
          </c:tx>
          <c:spPr>
            <a:ln w="38100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LDL-C-0</c:v>
                </c:pt>
                <c:pt idx="1">
                  <c:v>LDL-C-1</c:v>
                </c:pt>
              </c:strCache>
            </c:strRef>
          </c:cat>
          <c:val>
            <c:numRef>
              <c:f>List1!$AA$2:$AA$3</c:f>
              <c:numCache>
                <c:formatCode>General</c:formatCode>
                <c:ptCount val="2"/>
                <c:pt idx="0">
                  <c:v>6.04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9-2A2B-4939-A2E4-A495684C4460}"/>
            </c:ext>
          </c:extLst>
        </c:ser>
        <c:ser>
          <c:idx val="26"/>
          <c:order val="26"/>
          <c:tx>
            <c:strRef>
              <c:f>List1!$AB$1</c:f>
              <c:strCache>
                <c:ptCount val="1"/>
                <c:pt idx="0">
                  <c:v>27</c:v>
                </c:pt>
              </c:strCache>
            </c:strRef>
          </c:tx>
          <c:spPr>
            <a:ln w="38100" cap="rnd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LDL-C-0</c:v>
                </c:pt>
                <c:pt idx="1">
                  <c:v>LDL-C-1</c:v>
                </c:pt>
              </c:strCache>
            </c:strRef>
          </c:cat>
          <c:val>
            <c:numRef>
              <c:f>List1!$AB$2:$AB$3</c:f>
              <c:numCache>
                <c:formatCode>General</c:formatCode>
                <c:ptCount val="2"/>
                <c:pt idx="0">
                  <c:v>5.08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A-2A2B-4939-A2E4-A495684C4460}"/>
            </c:ext>
          </c:extLst>
        </c:ser>
        <c:ser>
          <c:idx val="27"/>
          <c:order val="27"/>
          <c:tx>
            <c:strRef>
              <c:f>List1!$AC$1</c:f>
              <c:strCache>
                <c:ptCount val="1"/>
                <c:pt idx="0">
                  <c:v>28</c:v>
                </c:pt>
              </c:strCache>
            </c:strRef>
          </c:tx>
          <c:spPr>
            <a:ln w="38100" cap="rnd">
              <a:solidFill>
                <a:schemeClr val="accent4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LDL-C-0</c:v>
                </c:pt>
                <c:pt idx="1">
                  <c:v>LDL-C-1</c:v>
                </c:pt>
              </c:strCache>
            </c:strRef>
          </c:cat>
          <c:val>
            <c:numRef>
              <c:f>List1!$AC$2:$AC$3</c:f>
              <c:numCache>
                <c:formatCode>General</c:formatCode>
                <c:ptCount val="2"/>
                <c:pt idx="0">
                  <c:v>4.2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B-2A2B-4939-A2E4-A495684C4460}"/>
            </c:ext>
          </c:extLst>
        </c:ser>
        <c:ser>
          <c:idx val="28"/>
          <c:order val="28"/>
          <c:tx>
            <c:strRef>
              <c:f>List1!$AD$1</c:f>
              <c:strCache>
                <c:ptCount val="1"/>
                <c:pt idx="0">
                  <c:v>29</c:v>
                </c:pt>
              </c:strCache>
            </c:strRef>
          </c:tx>
          <c:spPr>
            <a:ln w="38100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LDL-C-0</c:v>
                </c:pt>
                <c:pt idx="1">
                  <c:v>LDL-C-1</c:v>
                </c:pt>
              </c:strCache>
            </c:strRef>
          </c:cat>
          <c:val>
            <c:numRef>
              <c:f>List1!$AD$2:$AD$3</c:f>
              <c:numCache>
                <c:formatCode>General</c:formatCode>
                <c:ptCount val="2"/>
                <c:pt idx="0">
                  <c:v>5.14</c:v>
                </c:pt>
                <c:pt idx="1">
                  <c:v>1.85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C-2A2B-4939-A2E4-A495684C4460}"/>
            </c:ext>
          </c:extLst>
        </c:ser>
        <c:ser>
          <c:idx val="29"/>
          <c:order val="29"/>
          <c:tx>
            <c:strRef>
              <c:f>List1!$AE$1</c:f>
              <c:strCache>
                <c:ptCount val="1"/>
                <c:pt idx="0">
                  <c:v>30</c:v>
                </c:pt>
              </c:strCache>
            </c:strRef>
          </c:tx>
          <c:spPr>
            <a:ln w="38100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LDL-C-0</c:v>
                </c:pt>
                <c:pt idx="1">
                  <c:v>LDL-C-1</c:v>
                </c:pt>
              </c:strCache>
            </c:strRef>
          </c:cat>
          <c:val>
            <c:numRef>
              <c:f>List1!$AE$2:$AE$3</c:f>
              <c:numCache>
                <c:formatCode>General</c:formatCode>
                <c:ptCount val="2"/>
                <c:pt idx="0">
                  <c:v>3.36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D-2A2B-4939-A2E4-A495684C4460}"/>
            </c:ext>
          </c:extLst>
        </c:ser>
        <c:ser>
          <c:idx val="30"/>
          <c:order val="30"/>
          <c:tx>
            <c:strRef>
              <c:f>List1!$AF$1</c:f>
              <c:strCache>
                <c:ptCount val="1"/>
                <c:pt idx="0">
                  <c:v>31</c:v>
                </c:pt>
              </c:strCache>
            </c:strRef>
          </c:tx>
          <c:spPr>
            <a:ln w="38100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LDL-C-0</c:v>
                </c:pt>
                <c:pt idx="1">
                  <c:v>LDL-C-1</c:v>
                </c:pt>
              </c:strCache>
            </c:strRef>
          </c:cat>
          <c:val>
            <c:numRef>
              <c:f>List1!$AF$2:$AF$3</c:f>
              <c:numCache>
                <c:formatCode>General</c:formatCode>
                <c:ptCount val="2"/>
                <c:pt idx="0">
                  <c:v>3.38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E-2A2B-4939-A2E4-A495684C4460}"/>
            </c:ext>
          </c:extLst>
        </c:ser>
        <c:ser>
          <c:idx val="31"/>
          <c:order val="31"/>
          <c:tx>
            <c:strRef>
              <c:f>List1!$AG$1</c:f>
              <c:strCache>
                <c:ptCount val="1"/>
                <c:pt idx="0">
                  <c:v>32</c:v>
                </c:pt>
              </c:strCache>
            </c:strRef>
          </c:tx>
          <c:spPr>
            <a:ln w="38100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LDL-C-0</c:v>
                </c:pt>
                <c:pt idx="1">
                  <c:v>LDL-C-1</c:v>
                </c:pt>
              </c:strCache>
            </c:strRef>
          </c:cat>
          <c:val>
            <c:numRef>
              <c:f>List1!$AG$2:$AG$3</c:f>
              <c:numCache>
                <c:formatCode>General</c:formatCode>
                <c:ptCount val="2"/>
                <c:pt idx="0">
                  <c:v>4.6899999999999995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F-2A2B-4939-A2E4-A495684C4460}"/>
            </c:ext>
          </c:extLst>
        </c:ser>
        <c:ser>
          <c:idx val="32"/>
          <c:order val="32"/>
          <c:tx>
            <c:strRef>
              <c:f>List1!$AH$1</c:f>
              <c:strCache>
                <c:ptCount val="1"/>
                <c:pt idx="0">
                  <c:v>33</c:v>
                </c:pt>
              </c:strCache>
            </c:strRef>
          </c:tx>
          <c:spPr>
            <a:ln w="38100" cap="rnd">
              <a:solidFill>
                <a:schemeClr val="accent3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LDL-C-0</c:v>
                </c:pt>
                <c:pt idx="1">
                  <c:v>LDL-C-1</c:v>
                </c:pt>
              </c:strCache>
            </c:strRef>
          </c:cat>
          <c:val>
            <c:numRef>
              <c:f>List1!$AH$2:$AH$3</c:f>
              <c:numCache>
                <c:formatCode>General</c:formatCode>
                <c:ptCount val="2"/>
                <c:pt idx="0">
                  <c:v>4.6499999999999995</c:v>
                </c:pt>
                <c:pt idx="1">
                  <c:v>0.37000000000000011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0-2A2B-4939-A2E4-A495684C4460}"/>
            </c:ext>
          </c:extLst>
        </c:ser>
        <c:marker val="1"/>
        <c:axId val="117696384"/>
        <c:axId val="117697920"/>
      </c:lineChart>
      <c:catAx>
        <c:axId val="11769638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17697920"/>
        <c:crosses val="autoZero"/>
        <c:auto val="1"/>
        <c:lblAlgn val="ctr"/>
        <c:lblOffset val="100"/>
      </c:catAx>
      <c:valAx>
        <c:axId val="117697920"/>
        <c:scaling>
          <c:orientation val="minMax"/>
          <c:max val="7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cap="none" dirty="0" err="1" smtClean="0"/>
                  <a:t>mmol</a:t>
                </a:r>
                <a:r>
                  <a:rPr lang="cs-CZ" cap="none" dirty="0" smtClean="0"/>
                  <a:t>/L</a:t>
                </a:r>
                <a:endParaRPr lang="cs-CZ" cap="none" dirty="0"/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17696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cs-CZ"/>
  <c:chart>
    <c:autoTitleDeleted val="1"/>
    <c:plotArea>
      <c:layout/>
      <c:lineChart>
        <c:grouping val="standard"/>
        <c:ser>
          <c:idx val="0"/>
          <c:order val="0"/>
          <c:tx>
            <c:strRef>
              <c:f>List1!$B$1</c:f>
              <c:strCache>
                <c:ptCount val="1"/>
                <c:pt idx="0">
                  <c:v>1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apoB-0</c:v>
                </c:pt>
                <c:pt idx="1">
                  <c:v>apoB-1</c:v>
                </c:pt>
              </c:strCache>
            </c:strRef>
          </c:cat>
          <c:val>
            <c:numRef>
              <c:f>List1!$B$2:$B$3</c:f>
              <c:numCache>
                <c:formatCode>General</c:formatCode>
                <c:ptCount val="2"/>
                <c:pt idx="0">
                  <c:v>1.55</c:v>
                </c:pt>
                <c:pt idx="1">
                  <c:v>0.78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2A7-4E93-8C20-AFC031269D68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2</c:v>
                </c:pt>
              </c:strCache>
            </c:strRef>
          </c:tx>
          <c:spPr>
            <a:ln w="381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apoB-0</c:v>
                </c:pt>
                <c:pt idx="1">
                  <c:v>apoB-1</c:v>
                </c:pt>
              </c:strCache>
            </c:strRef>
          </c:cat>
          <c:val>
            <c:numRef>
              <c:f>List1!$C$2:$C$3</c:f>
              <c:numCache>
                <c:formatCode>General</c:formatCode>
                <c:ptCount val="2"/>
                <c:pt idx="0">
                  <c:v>1.55</c:v>
                </c:pt>
                <c:pt idx="1">
                  <c:v>0.88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2A7-4E93-8C20-AFC031269D68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3</c:v>
                </c:pt>
              </c:strCache>
            </c:strRef>
          </c:tx>
          <c:spPr>
            <a:ln w="3810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apoB-0</c:v>
                </c:pt>
                <c:pt idx="1">
                  <c:v>apoB-1</c:v>
                </c:pt>
              </c:strCache>
            </c:strRef>
          </c:cat>
          <c:val>
            <c:numRef>
              <c:f>List1!$D$2:$D$3</c:f>
              <c:numCache>
                <c:formatCode>General</c:formatCode>
                <c:ptCount val="2"/>
                <c:pt idx="0">
                  <c:v>1.9200000000000004</c:v>
                </c:pt>
                <c:pt idx="1">
                  <c:v>0.89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2A7-4E93-8C20-AFC031269D68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4</c:v>
                </c:pt>
              </c:strCache>
            </c:strRef>
          </c:tx>
          <c:spPr>
            <a:ln w="3810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apoB-0</c:v>
                </c:pt>
                <c:pt idx="1">
                  <c:v>apoB-1</c:v>
                </c:pt>
              </c:strCache>
            </c:strRef>
          </c:cat>
          <c:val>
            <c:numRef>
              <c:f>List1!$E$2:$E$3</c:f>
              <c:numCache>
                <c:formatCode>General</c:formatCode>
                <c:ptCount val="2"/>
                <c:pt idx="0">
                  <c:v>1.1800000000000004</c:v>
                </c:pt>
                <c:pt idx="1">
                  <c:v>1.1800000000000004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2A7-4E93-8C20-AFC031269D68}"/>
            </c:ext>
          </c:extLst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5</c:v>
                </c:pt>
              </c:strCache>
            </c:strRef>
          </c:tx>
          <c:spPr>
            <a:ln w="38100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apoB-0</c:v>
                </c:pt>
                <c:pt idx="1">
                  <c:v>apoB-1</c:v>
                </c:pt>
              </c:strCache>
            </c:strRef>
          </c:cat>
          <c:val>
            <c:numRef>
              <c:f>List1!$F$2:$F$3</c:f>
              <c:numCache>
                <c:formatCode>General</c:formatCode>
                <c:ptCount val="2"/>
                <c:pt idx="0">
                  <c:v>1.53</c:v>
                </c:pt>
                <c:pt idx="1">
                  <c:v>0.69000000000000017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2A7-4E93-8C20-AFC031269D68}"/>
            </c:ext>
          </c:extLst>
        </c:ser>
        <c:ser>
          <c:idx val="5"/>
          <c:order val="5"/>
          <c:tx>
            <c:strRef>
              <c:f>List1!$G$1</c:f>
              <c:strCache>
                <c:ptCount val="1"/>
                <c:pt idx="0">
                  <c:v>6</c:v>
                </c:pt>
              </c:strCache>
            </c:strRef>
          </c:tx>
          <c:spPr>
            <a:ln w="38100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apoB-0</c:v>
                </c:pt>
                <c:pt idx="1">
                  <c:v>apoB-1</c:v>
                </c:pt>
              </c:strCache>
            </c:strRef>
          </c:cat>
          <c:val>
            <c:numRef>
              <c:f>List1!$G$2:$G$3</c:f>
              <c:numCache>
                <c:formatCode>General</c:formatCode>
                <c:ptCount val="2"/>
                <c:pt idx="0">
                  <c:v>1.47</c:v>
                </c:pt>
                <c:pt idx="1">
                  <c:v>0.51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F2A7-4E93-8C20-AFC031269D68}"/>
            </c:ext>
          </c:extLst>
        </c:ser>
        <c:ser>
          <c:idx val="6"/>
          <c:order val="6"/>
          <c:tx>
            <c:strRef>
              <c:f>List1!$H$1</c:f>
              <c:strCache>
                <c:ptCount val="1"/>
                <c:pt idx="0">
                  <c:v>7</c:v>
                </c:pt>
              </c:strCache>
            </c:strRef>
          </c:tx>
          <c:spPr>
            <a:ln w="38100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apoB-0</c:v>
                </c:pt>
                <c:pt idx="1">
                  <c:v>apoB-1</c:v>
                </c:pt>
              </c:strCache>
            </c:strRef>
          </c:cat>
          <c:val>
            <c:numRef>
              <c:f>List1!$H$2:$H$3</c:f>
              <c:numCache>
                <c:formatCode>General</c:formatCode>
                <c:ptCount val="2"/>
                <c:pt idx="0">
                  <c:v>1.85</c:v>
                </c:pt>
                <c:pt idx="1">
                  <c:v>0.74000000000000021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2A7-4E93-8C20-AFC031269D68}"/>
            </c:ext>
          </c:extLst>
        </c:ser>
        <c:ser>
          <c:idx val="7"/>
          <c:order val="7"/>
          <c:tx>
            <c:strRef>
              <c:f>List1!$I$1</c:f>
              <c:strCache>
                <c:ptCount val="1"/>
                <c:pt idx="0">
                  <c:v>8</c:v>
                </c:pt>
              </c:strCache>
            </c:strRef>
          </c:tx>
          <c:spPr>
            <a:ln w="38100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apoB-0</c:v>
                </c:pt>
                <c:pt idx="1">
                  <c:v>apoB-1</c:v>
                </c:pt>
              </c:strCache>
            </c:strRef>
          </c:cat>
          <c:val>
            <c:numRef>
              <c:f>List1!$I$2:$I$3</c:f>
              <c:numCache>
                <c:formatCode>General</c:formatCode>
                <c:ptCount val="2"/>
                <c:pt idx="0">
                  <c:v>2.02</c:v>
                </c:pt>
                <c:pt idx="1">
                  <c:v>0.66000000000000025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F2A7-4E93-8C20-AFC031269D68}"/>
            </c:ext>
          </c:extLst>
        </c:ser>
        <c:ser>
          <c:idx val="8"/>
          <c:order val="8"/>
          <c:tx>
            <c:strRef>
              <c:f>List1!$J$1</c:f>
              <c:strCache>
                <c:ptCount val="1"/>
                <c:pt idx="0">
                  <c:v>9</c:v>
                </c:pt>
              </c:strCache>
            </c:strRef>
          </c:tx>
          <c:spPr>
            <a:ln w="38100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apoB-0</c:v>
                </c:pt>
                <c:pt idx="1">
                  <c:v>apoB-1</c:v>
                </c:pt>
              </c:strCache>
            </c:strRef>
          </c:cat>
          <c:val>
            <c:numRef>
              <c:f>List1!$J$2:$J$3</c:f>
              <c:numCache>
                <c:formatCode>General</c:formatCode>
                <c:ptCount val="2"/>
                <c:pt idx="0">
                  <c:v>1.55</c:v>
                </c:pt>
                <c:pt idx="1">
                  <c:v>0.56999999999999995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F2A7-4E93-8C20-AFC031269D68}"/>
            </c:ext>
          </c:extLst>
        </c:ser>
        <c:ser>
          <c:idx val="9"/>
          <c:order val="9"/>
          <c:tx>
            <c:strRef>
              <c:f>List1!$K$1</c:f>
              <c:strCache>
                <c:ptCount val="1"/>
                <c:pt idx="0">
                  <c:v>10</c:v>
                </c:pt>
              </c:strCache>
            </c:strRef>
          </c:tx>
          <c:spPr>
            <a:ln w="38100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apoB-0</c:v>
                </c:pt>
                <c:pt idx="1">
                  <c:v>apoB-1</c:v>
                </c:pt>
              </c:strCache>
            </c:strRef>
          </c:cat>
          <c:val>
            <c:numRef>
              <c:f>List1!$K$2:$K$3</c:f>
              <c:numCache>
                <c:formatCode>General</c:formatCode>
                <c:ptCount val="2"/>
                <c:pt idx="0">
                  <c:v>1.9400000000000004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F2A7-4E93-8C20-AFC031269D68}"/>
            </c:ext>
          </c:extLst>
        </c:ser>
        <c:ser>
          <c:idx val="10"/>
          <c:order val="10"/>
          <c:tx>
            <c:strRef>
              <c:f>List1!$L$1</c:f>
              <c:strCache>
                <c:ptCount val="1"/>
                <c:pt idx="0">
                  <c:v>11</c:v>
                </c:pt>
              </c:strCache>
            </c:strRef>
          </c:tx>
          <c:spPr>
            <a:ln w="38100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apoB-0</c:v>
                </c:pt>
                <c:pt idx="1">
                  <c:v>apoB-1</c:v>
                </c:pt>
              </c:strCache>
            </c:strRef>
          </c:cat>
          <c:val>
            <c:numRef>
              <c:f>List1!$L$2:$L$3</c:f>
              <c:numCache>
                <c:formatCode>General</c:formatCode>
                <c:ptCount val="2"/>
                <c:pt idx="0">
                  <c:v>1.9300000000000004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F2A7-4E93-8C20-AFC031269D68}"/>
            </c:ext>
          </c:extLst>
        </c:ser>
        <c:ser>
          <c:idx val="11"/>
          <c:order val="11"/>
          <c:tx>
            <c:strRef>
              <c:f>List1!$M$1</c:f>
              <c:strCache>
                <c:ptCount val="1"/>
                <c:pt idx="0">
                  <c:v>12</c:v>
                </c:pt>
              </c:strCache>
            </c:strRef>
          </c:tx>
          <c:spPr>
            <a:ln w="38100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apoB-0</c:v>
                </c:pt>
                <c:pt idx="1">
                  <c:v>apoB-1</c:v>
                </c:pt>
              </c:strCache>
            </c:strRef>
          </c:cat>
          <c:val>
            <c:numRef>
              <c:f>List1!$M$2:$M$3</c:f>
              <c:numCache>
                <c:formatCode>General</c:formatCode>
                <c:ptCount val="2"/>
                <c:pt idx="0">
                  <c:v>1.23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F2A7-4E93-8C20-AFC031269D68}"/>
            </c:ext>
          </c:extLst>
        </c:ser>
        <c:ser>
          <c:idx val="12"/>
          <c:order val="12"/>
          <c:tx>
            <c:strRef>
              <c:f>List1!$N$1</c:f>
              <c:strCache>
                <c:ptCount val="1"/>
                <c:pt idx="0">
                  <c:v>13</c:v>
                </c:pt>
              </c:strCache>
            </c:strRef>
          </c:tx>
          <c:spPr>
            <a:ln w="38100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apoB-0</c:v>
                </c:pt>
                <c:pt idx="1">
                  <c:v>apoB-1</c:v>
                </c:pt>
              </c:strCache>
            </c:strRef>
          </c:cat>
          <c:val>
            <c:numRef>
              <c:f>List1!$N$2:$N$3</c:f>
              <c:numCache>
                <c:formatCode>General</c:formatCode>
                <c:ptCount val="2"/>
                <c:pt idx="0">
                  <c:v>1.48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F2A7-4E93-8C20-AFC031269D68}"/>
            </c:ext>
          </c:extLst>
        </c:ser>
        <c:ser>
          <c:idx val="13"/>
          <c:order val="13"/>
          <c:tx>
            <c:strRef>
              <c:f>List1!$O$1</c:f>
              <c:strCache>
                <c:ptCount val="1"/>
                <c:pt idx="0">
                  <c:v>14</c:v>
                </c:pt>
              </c:strCache>
            </c:strRef>
          </c:tx>
          <c:spPr>
            <a:ln w="38100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apoB-0</c:v>
                </c:pt>
                <c:pt idx="1">
                  <c:v>apoB-1</c:v>
                </c:pt>
              </c:strCache>
            </c:strRef>
          </c:cat>
          <c:val>
            <c:numRef>
              <c:f>List1!$O$2:$O$3</c:f>
              <c:numCache>
                <c:formatCode>General</c:formatCode>
                <c:ptCount val="2"/>
                <c:pt idx="0">
                  <c:v>1.1900000000000004</c:v>
                </c:pt>
                <c:pt idx="1">
                  <c:v>0.64000000000000024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F2A7-4E93-8C20-AFC031269D68}"/>
            </c:ext>
          </c:extLst>
        </c:ser>
        <c:ser>
          <c:idx val="14"/>
          <c:order val="14"/>
          <c:tx>
            <c:strRef>
              <c:f>List1!$P$1</c:f>
              <c:strCache>
                <c:ptCount val="1"/>
                <c:pt idx="0">
                  <c:v>15</c:v>
                </c:pt>
              </c:strCache>
            </c:strRef>
          </c:tx>
          <c:spPr>
            <a:ln w="38100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apoB-0</c:v>
                </c:pt>
                <c:pt idx="1">
                  <c:v>apoB-1</c:v>
                </c:pt>
              </c:strCache>
            </c:strRef>
          </c:cat>
          <c:val>
            <c:numRef>
              <c:f>List1!$P$2:$P$3</c:f>
              <c:numCache>
                <c:formatCode>General</c:formatCode>
                <c:ptCount val="2"/>
                <c:pt idx="1">
                  <c:v>0.63000000000000023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F2A7-4E93-8C20-AFC031269D68}"/>
            </c:ext>
          </c:extLst>
        </c:ser>
        <c:ser>
          <c:idx val="15"/>
          <c:order val="15"/>
          <c:tx>
            <c:strRef>
              <c:f>List1!$Q$1</c:f>
              <c:strCache>
                <c:ptCount val="1"/>
                <c:pt idx="0">
                  <c:v>16</c:v>
                </c:pt>
              </c:strCache>
            </c:strRef>
          </c:tx>
          <c:spPr>
            <a:ln w="38100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apoB-0</c:v>
                </c:pt>
                <c:pt idx="1">
                  <c:v>apoB-1</c:v>
                </c:pt>
              </c:strCache>
            </c:strRef>
          </c:cat>
          <c:val>
            <c:numRef>
              <c:f>List1!$Q$2:$Q$3</c:f>
              <c:numCache>
                <c:formatCode>General</c:formatCode>
                <c:ptCount val="2"/>
                <c:pt idx="0">
                  <c:v>2.16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F-F2A7-4E93-8C20-AFC031269D68}"/>
            </c:ext>
          </c:extLst>
        </c:ser>
        <c:ser>
          <c:idx val="16"/>
          <c:order val="16"/>
          <c:tx>
            <c:strRef>
              <c:f>List1!$R$1</c:f>
              <c:strCache>
                <c:ptCount val="1"/>
                <c:pt idx="0">
                  <c:v>17</c:v>
                </c:pt>
              </c:strCache>
            </c:strRef>
          </c:tx>
          <c:spPr>
            <a:ln w="38100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apoB-0</c:v>
                </c:pt>
                <c:pt idx="1">
                  <c:v>apoB-1</c:v>
                </c:pt>
              </c:strCache>
            </c:strRef>
          </c:cat>
          <c:val>
            <c:numRef>
              <c:f>List1!$R$2:$R$3</c:f>
              <c:numCache>
                <c:formatCode>General</c:formatCode>
                <c:ptCount val="2"/>
                <c:pt idx="0">
                  <c:v>1.35</c:v>
                </c:pt>
                <c:pt idx="1">
                  <c:v>0.69000000000000017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F2A7-4E93-8C20-AFC031269D68}"/>
            </c:ext>
          </c:extLst>
        </c:ser>
        <c:ser>
          <c:idx val="17"/>
          <c:order val="17"/>
          <c:tx>
            <c:strRef>
              <c:f>List1!$S$1</c:f>
              <c:strCache>
                <c:ptCount val="1"/>
                <c:pt idx="0">
                  <c:v>18</c:v>
                </c:pt>
              </c:strCache>
            </c:strRef>
          </c:tx>
          <c:spPr>
            <a:ln w="38100" cap="rnd">
              <a:solidFill>
                <a:schemeClr val="accent6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apoB-0</c:v>
                </c:pt>
                <c:pt idx="1">
                  <c:v>apoB-1</c:v>
                </c:pt>
              </c:strCache>
            </c:strRef>
          </c:cat>
          <c:val>
            <c:numRef>
              <c:f>List1!$S$2:$S$3</c:f>
              <c:numCache>
                <c:formatCode>General</c:formatCode>
                <c:ptCount val="2"/>
                <c:pt idx="0">
                  <c:v>2.68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1-F2A7-4E93-8C20-AFC031269D68}"/>
            </c:ext>
          </c:extLst>
        </c:ser>
        <c:ser>
          <c:idx val="18"/>
          <c:order val="18"/>
          <c:tx>
            <c:strRef>
              <c:f>List1!$T$1</c:f>
              <c:strCache>
                <c:ptCount val="1"/>
                <c:pt idx="0">
                  <c:v>19</c:v>
                </c:pt>
              </c:strCache>
            </c:strRef>
          </c:tx>
          <c:spPr>
            <a:ln w="38100" cap="rnd">
              <a:solidFill>
                <a:schemeClr val="accent1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apoB-0</c:v>
                </c:pt>
                <c:pt idx="1">
                  <c:v>apoB-1</c:v>
                </c:pt>
              </c:strCache>
            </c:strRef>
          </c:cat>
          <c:val>
            <c:numRef>
              <c:f>List1!$T$2:$T$3</c:f>
              <c:numCache>
                <c:formatCode>General</c:formatCode>
                <c:ptCount val="2"/>
                <c:pt idx="0">
                  <c:v>1.49</c:v>
                </c:pt>
                <c:pt idx="1">
                  <c:v>0.58000000000000007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2-F2A7-4E93-8C20-AFC031269D68}"/>
            </c:ext>
          </c:extLst>
        </c:ser>
        <c:ser>
          <c:idx val="19"/>
          <c:order val="19"/>
          <c:tx>
            <c:strRef>
              <c:f>List1!$U$1</c:f>
              <c:strCache>
                <c:ptCount val="1"/>
                <c:pt idx="0">
                  <c:v>20</c:v>
                </c:pt>
              </c:strCache>
            </c:strRef>
          </c:tx>
          <c:spPr>
            <a:ln w="38100" cap="rnd">
              <a:solidFill>
                <a:schemeClr val="accent2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apoB-0</c:v>
                </c:pt>
                <c:pt idx="1">
                  <c:v>apoB-1</c:v>
                </c:pt>
              </c:strCache>
            </c:strRef>
          </c:cat>
          <c:val>
            <c:numRef>
              <c:f>List1!$U$2:$U$3</c:f>
              <c:numCache>
                <c:formatCode>General</c:formatCode>
                <c:ptCount val="2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3-F2A7-4E93-8C20-AFC031269D68}"/>
            </c:ext>
          </c:extLst>
        </c:ser>
        <c:ser>
          <c:idx val="20"/>
          <c:order val="20"/>
          <c:tx>
            <c:strRef>
              <c:f>List1!$V$1</c:f>
              <c:strCache>
                <c:ptCount val="1"/>
                <c:pt idx="0">
                  <c:v>21</c:v>
                </c:pt>
              </c:strCache>
            </c:strRef>
          </c:tx>
          <c:spPr>
            <a:ln w="38100" cap="rnd">
              <a:solidFill>
                <a:schemeClr val="accent3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apoB-0</c:v>
                </c:pt>
                <c:pt idx="1">
                  <c:v>apoB-1</c:v>
                </c:pt>
              </c:strCache>
            </c:strRef>
          </c:cat>
          <c:val>
            <c:numRef>
              <c:f>List1!$V$2:$V$3</c:f>
              <c:numCache>
                <c:formatCode>General</c:formatCode>
                <c:ptCount val="2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4-F2A7-4E93-8C20-AFC031269D68}"/>
            </c:ext>
          </c:extLst>
        </c:ser>
        <c:ser>
          <c:idx val="21"/>
          <c:order val="21"/>
          <c:tx>
            <c:strRef>
              <c:f>List1!$W$1</c:f>
              <c:strCache>
                <c:ptCount val="1"/>
                <c:pt idx="0">
                  <c:v>22</c:v>
                </c:pt>
              </c:strCache>
            </c:strRef>
          </c:tx>
          <c:spPr>
            <a:ln w="38100" cap="rnd">
              <a:solidFill>
                <a:schemeClr val="accent4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apoB-0</c:v>
                </c:pt>
                <c:pt idx="1">
                  <c:v>apoB-1</c:v>
                </c:pt>
              </c:strCache>
            </c:strRef>
          </c:cat>
          <c:val>
            <c:numRef>
              <c:f>List1!$W$2:$W$3</c:f>
              <c:numCache>
                <c:formatCode>General</c:formatCode>
                <c:ptCount val="2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5-F2A7-4E93-8C20-AFC031269D68}"/>
            </c:ext>
          </c:extLst>
        </c:ser>
        <c:ser>
          <c:idx val="22"/>
          <c:order val="22"/>
          <c:tx>
            <c:strRef>
              <c:f>List1!$X$1</c:f>
              <c:strCache>
                <c:ptCount val="1"/>
                <c:pt idx="0">
                  <c:v>23</c:v>
                </c:pt>
              </c:strCache>
            </c:strRef>
          </c:tx>
          <c:spPr>
            <a:ln w="38100" cap="rnd">
              <a:solidFill>
                <a:schemeClr val="accent5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apoB-0</c:v>
                </c:pt>
                <c:pt idx="1">
                  <c:v>apoB-1</c:v>
                </c:pt>
              </c:strCache>
            </c:strRef>
          </c:cat>
          <c:val>
            <c:numRef>
              <c:f>List1!$X$2:$X$3</c:f>
              <c:numCache>
                <c:formatCode>General</c:formatCode>
                <c:ptCount val="2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6-F2A7-4E93-8C20-AFC031269D68}"/>
            </c:ext>
          </c:extLst>
        </c:ser>
        <c:ser>
          <c:idx val="23"/>
          <c:order val="23"/>
          <c:tx>
            <c:strRef>
              <c:f>List1!$Y$1</c:f>
              <c:strCache>
                <c:ptCount val="1"/>
                <c:pt idx="0">
                  <c:v>24</c:v>
                </c:pt>
              </c:strCache>
            </c:strRef>
          </c:tx>
          <c:spPr>
            <a:ln w="38100" cap="rnd">
              <a:solidFill>
                <a:schemeClr val="accent6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apoB-0</c:v>
                </c:pt>
                <c:pt idx="1">
                  <c:v>apoB-1</c:v>
                </c:pt>
              </c:strCache>
            </c:strRef>
          </c:cat>
          <c:val>
            <c:numRef>
              <c:f>List1!$Y$2:$Y$3</c:f>
              <c:numCache>
                <c:formatCode>General</c:formatCode>
                <c:ptCount val="2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7-F2A7-4E93-8C20-AFC031269D68}"/>
            </c:ext>
          </c:extLst>
        </c:ser>
        <c:ser>
          <c:idx val="24"/>
          <c:order val="24"/>
          <c:tx>
            <c:strRef>
              <c:f>List1!$Z$1</c:f>
              <c:strCache>
                <c:ptCount val="1"/>
                <c:pt idx="0">
                  <c:v>25</c:v>
                </c:pt>
              </c:strCache>
            </c:strRef>
          </c:tx>
          <c:spPr>
            <a:ln w="38100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apoB-0</c:v>
                </c:pt>
                <c:pt idx="1">
                  <c:v>apoB-1</c:v>
                </c:pt>
              </c:strCache>
            </c:strRef>
          </c:cat>
          <c:val>
            <c:numRef>
              <c:f>List1!$Z$2:$Z$3</c:f>
              <c:numCache>
                <c:formatCode>General</c:formatCode>
                <c:ptCount val="2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8-F2A7-4E93-8C20-AFC031269D68}"/>
            </c:ext>
          </c:extLst>
        </c:ser>
        <c:ser>
          <c:idx val="25"/>
          <c:order val="25"/>
          <c:tx>
            <c:strRef>
              <c:f>List1!$AA$1</c:f>
              <c:strCache>
                <c:ptCount val="1"/>
                <c:pt idx="0">
                  <c:v>26</c:v>
                </c:pt>
              </c:strCache>
            </c:strRef>
          </c:tx>
          <c:spPr>
            <a:ln w="38100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apoB-0</c:v>
                </c:pt>
                <c:pt idx="1">
                  <c:v>apoB-1</c:v>
                </c:pt>
              </c:strCache>
            </c:strRef>
          </c:cat>
          <c:val>
            <c:numRef>
              <c:f>List1!$AA$2:$AA$3</c:f>
              <c:numCache>
                <c:formatCode>General</c:formatCode>
                <c:ptCount val="2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9-F2A7-4E93-8C20-AFC031269D68}"/>
            </c:ext>
          </c:extLst>
        </c:ser>
        <c:ser>
          <c:idx val="26"/>
          <c:order val="26"/>
          <c:tx>
            <c:strRef>
              <c:f>List1!$AB$1</c:f>
              <c:strCache>
                <c:ptCount val="1"/>
                <c:pt idx="0">
                  <c:v>27</c:v>
                </c:pt>
              </c:strCache>
            </c:strRef>
          </c:tx>
          <c:spPr>
            <a:ln w="38100" cap="rnd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apoB-0</c:v>
                </c:pt>
                <c:pt idx="1">
                  <c:v>apoB-1</c:v>
                </c:pt>
              </c:strCache>
            </c:strRef>
          </c:cat>
          <c:val>
            <c:numRef>
              <c:f>List1!$AB$2:$AB$3</c:f>
              <c:numCache>
                <c:formatCode>General</c:formatCode>
                <c:ptCount val="2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A-F2A7-4E93-8C20-AFC031269D68}"/>
            </c:ext>
          </c:extLst>
        </c:ser>
        <c:ser>
          <c:idx val="27"/>
          <c:order val="27"/>
          <c:tx>
            <c:strRef>
              <c:f>List1!$AC$1</c:f>
              <c:strCache>
                <c:ptCount val="1"/>
                <c:pt idx="0">
                  <c:v>28</c:v>
                </c:pt>
              </c:strCache>
            </c:strRef>
          </c:tx>
          <c:spPr>
            <a:ln w="38100" cap="rnd">
              <a:solidFill>
                <a:schemeClr val="accent4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apoB-0</c:v>
                </c:pt>
                <c:pt idx="1">
                  <c:v>apoB-1</c:v>
                </c:pt>
              </c:strCache>
            </c:strRef>
          </c:cat>
          <c:val>
            <c:numRef>
              <c:f>List1!$AC$2:$AC$3</c:f>
              <c:numCache>
                <c:formatCode>General</c:formatCode>
                <c:ptCount val="2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B-F2A7-4E93-8C20-AFC031269D68}"/>
            </c:ext>
          </c:extLst>
        </c:ser>
        <c:ser>
          <c:idx val="28"/>
          <c:order val="28"/>
          <c:tx>
            <c:strRef>
              <c:f>List1!$AD$1</c:f>
              <c:strCache>
                <c:ptCount val="1"/>
                <c:pt idx="0">
                  <c:v>29</c:v>
                </c:pt>
              </c:strCache>
            </c:strRef>
          </c:tx>
          <c:spPr>
            <a:ln w="38100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apoB-0</c:v>
                </c:pt>
                <c:pt idx="1">
                  <c:v>apoB-1</c:v>
                </c:pt>
              </c:strCache>
            </c:strRef>
          </c:cat>
          <c:val>
            <c:numRef>
              <c:f>List1!$AD$2:$AD$3</c:f>
              <c:numCache>
                <c:formatCode>General</c:formatCode>
                <c:ptCount val="2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C-F2A7-4E93-8C20-AFC031269D68}"/>
            </c:ext>
          </c:extLst>
        </c:ser>
        <c:ser>
          <c:idx val="29"/>
          <c:order val="29"/>
          <c:tx>
            <c:strRef>
              <c:f>List1!$AE$1</c:f>
              <c:strCache>
                <c:ptCount val="1"/>
                <c:pt idx="0">
                  <c:v>30</c:v>
                </c:pt>
              </c:strCache>
            </c:strRef>
          </c:tx>
          <c:spPr>
            <a:ln w="38100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apoB-0</c:v>
                </c:pt>
                <c:pt idx="1">
                  <c:v>apoB-1</c:v>
                </c:pt>
              </c:strCache>
            </c:strRef>
          </c:cat>
          <c:val>
            <c:numRef>
              <c:f>List1!$AE$2:$AE$3</c:f>
              <c:numCache>
                <c:formatCode>General</c:formatCode>
                <c:ptCount val="2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D-F2A7-4E93-8C20-AFC031269D68}"/>
            </c:ext>
          </c:extLst>
        </c:ser>
        <c:ser>
          <c:idx val="30"/>
          <c:order val="30"/>
          <c:tx>
            <c:strRef>
              <c:f>List1!$AF$1</c:f>
              <c:strCache>
                <c:ptCount val="1"/>
                <c:pt idx="0">
                  <c:v>31</c:v>
                </c:pt>
              </c:strCache>
            </c:strRef>
          </c:tx>
          <c:spPr>
            <a:ln w="38100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apoB-0</c:v>
                </c:pt>
                <c:pt idx="1">
                  <c:v>apoB-1</c:v>
                </c:pt>
              </c:strCache>
            </c:strRef>
          </c:cat>
          <c:val>
            <c:numRef>
              <c:f>List1!$AF$2:$AF$3</c:f>
              <c:numCache>
                <c:formatCode>General</c:formatCode>
                <c:ptCount val="2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E-F2A7-4E93-8C20-AFC031269D68}"/>
            </c:ext>
          </c:extLst>
        </c:ser>
        <c:ser>
          <c:idx val="31"/>
          <c:order val="31"/>
          <c:tx>
            <c:strRef>
              <c:f>List1!$AG$1</c:f>
              <c:strCache>
                <c:ptCount val="1"/>
                <c:pt idx="0">
                  <c:v>32</c:v>
                </c:pt>
              </c:strCache>
            </c:strRef>
          </c:tx>
          <c:spPr>
            <a:ln w="38100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apoB-0</c:v>
                </c:pt>
                <c:pt idx="1">
                  <c:v>apoB-1</c:v>
                </c:pt>
              </c:strCache>
            </c:strRef>
          </c:cat>
          <c:val>
            <c:numRef>
              <c:f>List1!$AG$2:$AG$3</c:f>
              <c:numCache>
                <c:formatCode>General</c:formatCode>
                <c:ptCount val="2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F-F2A7-4E93-8C20-AFC031269D68}"/>
            </c:ext>
          </c:extLst>
        </c:ser>
        <c:ser>
          <c:idx val="32"/>
          <c:order val="32"/>
          <c:tx>
            <c:strRef>
              <c:f>List1!$AH$1</c:f>
              <c:strCache>
                <c:ptCount val="1"/>
                <c:pt idx="0">
                  <c:v>33</c:v>
                </c:pt>
              </c:strCache>
            </c:strRef>
          </c:tx>
          <c:spPr>
            <a:ln w="38100" cap="rnd">
              <a:solidFill>
                <a:schemeClr val="accent3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apoB-0</c:v>
                </c:pt>
                <c:pt idx="1">
                  <c:v>apoB-1</c:v>
                </c:pt>
              </c:strCache>
            </c:strRef>
          </c:cat>
          <c:val>
            <c:numRef>
              <c:f>List1!$AH$2:$AH$3</c:f>
              <c:numCache>
                <c:formatCode>General</c:formatCode>
                <c:ptCount val="2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0-F2A7-4E93-8C20-AFC031269D68}"/>
            </c:ext>
          </c:extLst>
        </c:ser>
        <c:marker val="1"/>
        <c:axId val="118209536"/>
        <c:axId val="118244096"/>
      </c:lineChart>
      <c:catAx>
        <c:axId val="11820953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18244096"/>
        <c:crosses val="autoZero"/>
        <c:auto val="1"/>
        <c:lblAlgn val="ctr"/>
        <c:lblOffset val="100"/>
      </c:catAx>
      <c:valAx>
        <c:axId val="118244096"/>
        <c:scaling>
          <c:orientation val="minMax"/>
          <c:max val="2.5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cap="none" dirty="0" smtClean="0"/>
                  <a:t>g/L</a:t>
                </a:r>
                <a:endParaRPr lang="cs-CZ" cap="none" dirty="0"/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182095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cs-CZ"/>
  <c:chart>
    <c:autoTitleDeleted val="1"/>
    <c:plotArea>
      <c:layout/>
      <c:lineChart>
        <c:grouping val="standard"/>
        <c:ser>
          <c:idx val="0"/>
          <c:order val="0"/>
          <c:tx>
            <c:strRef>
              <c:f>List1!$B$1</c:f>
              <c:strCache>
                <c:ptCount val="1"/>
                <c:pt idx="0">
                  <c:v>1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non-HDL-C-0</c:v>
                </c:pt>
                <c:pt idx="1">
                  <c:v>non-HDL-C-1</c:v>
                </c:pt>
              </c:strCache>
            </c:strRef>
          </c:cat>
          <c:val>
            <c:numRef>
              <c:f>List1!$B$2:$B$3</c:f>
              <c:numCache>
                <c:formatCode>General</c:formatCode>
                <c:ptCount val="2"/>
                <c:pt idx="0">
                  <c:v>8.2000000000000011</c:v>
                </c:pt>
                <c:pt idx="1">
                  <c:v>3.61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395-4A6F-9878-40A2B4EB531C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2</c:v>
                </c:pt>
              </c:strCache>
            </c:strRef>
          </c:tx>
          <c:spPr>
            <a:ln w="381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non-HDL-C-0</c:v>
                </c:pt>
                <c:pt idx="1">
                  <c:v>non-HDL-C-1</c:v>
                </c:pt>
              </c:strCache>
            </c:strRef>
          </c:cat>
          <c:val>
            <c:numRef>
              <c:f>List1!$C$2:$C$3</c:f>
              <c:numCache>
                <c:formatCode>General</c:formatCode>
                <c:ptCount val="2"/>
                <c:pt idx="0">
                  <c:v>4.6499999999999995</c:v>
                </c:pt>
                <c:pt idx="1">
                  <c:v>2.6400000000000006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395-4A6F-9878-40A2B4EB531C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3</c:v>
                </c:pt>
              </c:strCache>
            </c:strRef>
          </c:tx>
          <c:spPr>
            <a:ln w="3810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non-HDL-C-0</c:v>
                </c:pt>
                <c:pt idx="1">
                  <c:v>non-HDL-C-1</c:v>
                </c:pt>
              </c:strCache>
            </c:strRef>
          </c:cat>
          <c:val>
            <c:numRef>
              <c:f>List1!$D$2:$D$3</c:f>
              <c:numCache>
                <c:formatCode>General</c:formatCode>
                <c:ptCount val="2"/>
                <c:pt idx="0">
                  <c:v>6.52</c:v>
                </c:pt>
                <c:pt idx="1">
                  <c:v>2.69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2395-4A6F-9878-40A2B4EB531C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4</c:v>
                </c:pt>
              </c:strCache>
            </c:strRef>
          </c:tx>
          <c:spPr>
            <a:ln w="3810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non-HDL-C-0</c:v>
                </c:pt>
                <c:pt idx="1">
                  <c:v>non-HDL-C-1</c:v>
                </c:pt>
              </c:strCache>
            </c:strRef>
          </c:cat>
          <c:val>
            <c:numRef>
              <c:f>List1!$E$2:$E$3</c:f>
              <c:numCache>
                <c:formatCode>General</c:formatCode>
                <c:ptCount val="2"/>
                <c:pt idx="0">
                  <c:v>3.5199999999999987</c:v>
                </c:pt>
                <c:pt idx="1">
                  <c:v>3.6499999999999995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2395-4A6F-9878-40A2B4EB531C}"/>
            </c:ext>
          </c:extLst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5</c:v>
                </c:pt>
              </c:strCache>
            </c:strRef>
          </c:tx>
          <c:spPr>
            <a:ln w="38100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non-HDL-C-0</c:v>
                </c:pt>
                <c:pt idx="1">
                  <c:v>non-HDL-C-1</c:v>
                </c:pt>
              </c:strCache>
            </c:strRef>
          </c:cat>
          <c:val>
            <c:numRef>
              <c:f>List1!$F$2:$F$3</c:f>
              <c:numCache>
                <c:formatCode>General</c:formatCode>
                <c:ptCount val="2"/>
                <c:pt idx="0">
                  <c:v>4.74</c:v>
                </c:pt>
                <c:pt idx="1">
                  <c:v>1.5399999999999994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2395-4A6F-9878-40A2B4EB531C}"/>
            </c:ext>
          </c:extLst>
        </c:ser>
        <c:ser>
          <c:idx val="5"/>
          <c:order val="5"/>
          <c:tx>
            <c:strRef>
              <c:f>List1!$G$1</c:f>
              <c:strCache>
                <c:ptCount val="1"/>
                <c:pt idx="0">
                  <c:v>6</c:v>
                </c:pt>
              </c:strCache>
            </c:strRef>
          </c:tx>
          <c:spPr>
            <a:ln w="38100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non-HDL-C-0</c:v>
                </c:pt>
                <c:pt idx="1">
                  <c:v>non-HDL-C-1</c:v>
                </c:pt>
              </c:strCache>
            </c:strRef>
          </c:cat>
          <c:val>
            <c:numRef>
              <c:f>List1!$G$2:$G$3</c:f>
              <c:numCache>
                <c:formatCode>General</c:formatCode>
                <c:ptCount val="2"/>
                <c:pt idx="0">
                  <c:v>5.34</c:v>
                </c:pt>
                <c:pt idx="1">
                  <c:v>1.52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2395-4A6F-9878-40A2B4EB531C}"/>
            </c:ext>
          </c:extLst>
        </c:ser>
        <c:ser>
          <c:idx val="6"/>
          <c:order val="6"/>
          <c:tx>
            <c:strRef>
              <c:f>List1!$H$1</c:f>
              <c:strCache>
                <c:ptCount val="1"/>
                <c:pt idx="0">
                  <c:v>7</c:v>
                </c:pt>
              </c:strCache>
            </c:strRef>
          </c:tx>
          <c:spPr>
            <a:ln w="38100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non-HDL-C-0</c:v>
                </c:pt>
                <c:pt idx="1">
                  <c:v>non-HDL-C-1</c:v>
                </c:pt>
              </c:strCache>
            </c:strRef>
          </c:cat>
          <c:val>
            <c:numRef>
              <c:f>List1!$H$2:$H$3</c:f>
              <c:numCache>
                <c:formatCode>General</c:formatCode>
                <c:ptCount val="2"/>
                <c:pt idx="0">
                  <c:v>6.26</c:v>
                </c:pt>
                <c:pt idx="1">
                  <c:v>2.29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2395-4A6F-9878-40A2B4EB531C}"/>
            </c:ext>
          </c:extLst>
        </c:ser>
        <c:ser>
          <c:idx val="7"/>
          <c:order val="7"/>
          <c:tx>
            <c:strRef>
              <c:f>List1!$I$1</c:f>
              <c:strCache>
                <c:ptCount val="1"/>
                <c:pt idx="0">
                  <c:v>8</c:v>
                </c:pt>
              </c:strCache>
            </c:strRef>
          </c:tx>
          <c:spPr>
            <a:ln w="38100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non-HDL-C-0</c:v>
                </c:pt>
                <c:pt idx="1">
                  <c:v>non-HDL-C-1</c:v>
                </c:pt>
              </c:strCache>
            </c:strRef>
          </c:cat>
          <c:val>
            <c:numRef>
              <c:f>List1!$I$2:$I$3</c:f>
              <c:numCache>
                <c:formatCode>General</c:formatCode>
                <c:ptCount val="2"/>
                <c:pt idx="0">
                  <c:v>7.1800000000000006</c:v>
                </c:pt>
                <c:pt idx="1">
                  <c:v>1.86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2395-4A6F-9878-40A2B4EB531C}"/>
            </c:ext>
          </c:extLst>
        </c:ser>
        <c:ser>
          <c:idx val="8"/>
          <c:order val="8"/>
          <c:tx>
            <c:strRef>
              <c:f>List1!$J$1</c:f>
              <c:strCache>
                <c:ptCount val="1"/>
                <c:pt idx="0">
                  <c:v>9</c:v>
                </c:pt>
              </c:strCache>
            </c:strRef>
          </c:tx>
          <c:spPr>
            <a:ln w="38100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non-HDL-C-0</c:v>
                </c:pt>
                <c:pt idx="1">
                  <c:v>non-HDL-C-1</c:v>
                </c:pt>
              </c:strCache>
            </c:strRef>
          </c:cat>
          <c:val>
            <c:numRef>
              <c:f>List1!$J$2:$J$3</c:f>
              <c:numCache>
                <c:formatCode>General</c:formatCode>
                <c:ptCount val="2"/>
                <c:pt idx="0">
                  <c:v>5.4300000000000024</c:v>
                </c:pt>
                <c:pt idx="1">
                  <c:v>1.87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2395-4A6F-9878-40A2B4EB531C}"/>
            </c:ext>
          </c:extLst>
        </c:ser>
        <c:ser>
          <c:idx val="9"/>
          <c:order val="9"/>
          <c:tx>
            <c:strRef>
              <c:f>List1!$K$1</c:f>
              <c:strCache>
                <c:ptCount val="1"/>
                <c:pt idx="0">
                  <c:v>10</c:v>
                </c:pt>
              </c:strCache>
            </c:strRef>
          </c:tx>
          <c:spPr>
            <a:ln w="38100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non-HDL-C-0</c:v>
                </c:pt>
                <c:pt idx="1">
                  <c:v>non-HDL-C-1</c:v>
                </c:pt>
              </c:strCache>
            </c:strRef>
          </c:cat>
          <c:val>
            <c:numRef>
              <c:f>List1!$K$2:$K$3</c:f>
              <c:numCache>
                <c:formatCode>General</c:formatCode>
                <c:ptCount val="2"/>
                <c:pt idx="0">
                  <c:v>6.98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2395-4A6F-9878-40A2B4EB531C}"/>
            </c:ext>
          </c:extLst>
        </c:ser>
        <c:ser>
          <c:idx val="10"/>
          <c:order val="10"/>
          <c:tx>
            <c:strRef>
              <c:f>List1!$L$1</c:f>
              <c:strCache>
                <c:ptCount val="1"/>
                <c:pt idx="0">
                  <c:v>11</c:v>
                </c:pt>
              </c:strCache>
            </c:strRef>
          </c:tx>
          <c:spPr>
            <a:ln w="38100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non-HDL-C-0</c:v>
                </c:pt>
                <c:pt idx="1">
                  <c:v>non-HDL-C-1</c:v>
                </c:pt>
              </c:strCache>
            </c:strRef>
          </c:cat>
          <c:val>
            <c:numRef>
              <c:f>List1!$L$2:$L$3</c:f>
              <c:numCache>
                <c:formatCode>General</c:formatCode>
                <c:ptCount val="2"/>
                <c:pt idx="0">
                  <c:v>6.83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2395-4A6F-9878-40A2B4EB531C}"/>
            </c:ext>
          </c:extLst>
        </c:ser>
        <c:ser>
          <c:idx val="11"/>
          <c:order val="11"/>
          <c:tx>
            <c:strRef>
              <c:f>List1!$M$1</c:f>
              <c:strCache>
                <c:ptCount val="1"/>
                <c:pt idx="0">
                  <c:v>12</c:v>
                </c:pt>
              </c:strCache>
            </c:strRef>
          </c:tx>
          <c:spPr>
            <a:ln w="38100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non-HDL-C-0</c:v>
                </c:pt>
                <c:pt idx="1">
                  <c:v>non-HDL-C-1</c:v>
                </c:pt>
              </c:strCache>
            </c:strRef>
          </c:cat>
          <c:val>
            <c:numRef>
              <c:f>List1!$M$2:$M$3</c:f>
              <c:numCache>
                <c:formatCode>General</c:formatCode>
                <c:ptCount val="2"/>
                <c:pt idx="0">
                  <c:v>3.7800000000000002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2395-4A6F-9878-40A2B4EB531C}"/>
            </c:ext>
          </c:extLst>
        </c:ser>
        <c:ser>
          <c:idx val="12"/>
          <c:order val="12"/>
          <c:tx>
            <c:strRef>
              <c:f>List1!$N$1</c:f>
              <c:strCache>
                <c:ptCount val="1"/>
                <c:pt idx="0">
                  <c:v>13</c:v>
                </c:pt>
              </c:strCache>
            </c:strRef>
          </c:tx>
          <c:spPr>
            <a:ln w="38100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non-HDL-C-0</c:v>
                </c:pt>
                <c:pt idx="1">
                  <c:v>non-HDL-C-1</c:v>
                </c:pt>
              </c:strCache>
            </c:strRef>
          </c:cat>
          <c:val>
            <c:numRef>
              <c:f>List1!$N$2:$N$3</c:f>
              <c:numCache>
                <c:formatCode>General</c:formatCode>
                <c:ptCount val="2"/>
                <c:pt idx="0">
                  <c:v>5.5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2395-4A6F-9878-40A2B4EB531C}"/>
            </c:ext>
          </c:extLst>
        </c:ser>
        <c:ser>
          <c:idx val="13"/>
          <c:order val="13"/>
          <c:tx>
            <c:strRef>
              <c:f>List1!$O$1</c:f>
              <c:strCache>
                <c:ptCount val="1"/>
                <c:pt idx="0">
                  <c:v>14</c:v>
                </c:pt>
              </c:strCache>
            </c:strRef>
          </c:tx>
          <c:spPr>
            <a:ln w="38100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non-HDL-C-0</c:v>
                </c:pt>
                <c:pt idx="1">
                  <c:v>non-HDL-C-1</c:v>
                </c:pt>
              </c:strCache>
            </c:strRef>
          </c:cat>
          <c:val>
            <c:numRef>
              <c:f>List1!$O$2:$O$3</c:f>
              <c:numCache>
                <c:formatCode>General</c:formatCode>
                <c:ptCount val="2"/>
                <c:pt idx="0">
                  <c:v>5.51</c:v>
                </c:pt>
                <c:pt idx="1">
                  <c:v>2.12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2395-4A6F-9878-40A2B4EB531C}"/>
            </c:ext>
          </c:extLst>
        </c:ser>
        <c:ser>
          <c:idx val="14"/>
          <c:order val="14"/>
          <c:tx>
            <c:strRef>
              <c:f>List1!$P$1</c:f>
              <c:strCache>
                <c:ptCount val="1"/>
                <c:pt idx="0">
                  <c:v>15</c:v>
                </c:pt>
              </c:strCache>
            </c:strRef>
          </c:tx>
          <c:spPr>
            <a:ln w="38100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non-HDL-C-0</c:v>
                </c:pt>
                <c:pt idx="1">
                  <c:v>non-HDL-C-1</c:v>
                </c:pt>
              </c:strCache>
            </c:strRef>
          </c:cat>
          <c:val>
            <c:numRef>
              <c:f>List1!$P$2:$P$3</c:f>
              <c:numCache>
                <c:formatCode>General</c:formatCode>
                <c:ptCount val="2"/>
                <c:pt idx="0">
                  <c:v>5.35</c:v>
                </c:pt>
                <c:pt idx="1">
                  <c:v>1.5000000000000002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2395-4A6F-9878-40A2B4EB531C}"/>
            </c:ext>
          </c:extLst>
        </c:ser>
        <c:ser>
          <c:idx val="15"/>
          <c:order val="15"/>
          <c:tx>
            <c:strRef>
              <c:f>List1!$Q$1</c:f>
              <c:strCache>
                <c:ptCount val="1"/>
                <c:pt idx="0">
                  <c:v>16</c:v>
                </c:pt>
              </c:strCache>
            </c:strRef>
          </c:tx>
          <c:spPr>
            <a:ln w="38100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non-HDL-C-0</c:v>
                </c:pt>
                <c:pt idx="1">
                  <c:v>non-HDL-C-1</c:v>
                </c:pt>
              </c:strCache>
            </c:strRef>
          </c:cat>
          <c:val>
            <c:numRef>
              <c:f>List1!$Q$2:$Q$3</c:f>
              <c:numCache>
                <c:formatCode>General</c:formatCode>
                <c:ptCount val="2"/>
                <c:pt idx="0">
                  <c:v>8.01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F-2395-4A6F-9878-40A2B4EB531C}"/>
            </c:ext>
          </c:extLst>
        </c:ser>
        <c:ser>
          <c:idx val="16"/>
          <c:order val="16"/>
          <c:tx>
            <c:strRef>
              <c:f>List1!$R$1</c:f>
              <c:strCache>
                <c:ptCount val="1"/>
                <c:pt idx="0">
                  <c:v>17</c:v>
                </c:pt>
              </c:strCache>
            </c:strRef>
          </c:tx>
          <c:spPr>
            <a:ln w="38100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non-HDL-C-0</c:v>
                </c:pt>
                <c:pt idx="1">
                  <c:v>non-HDL-C-1</c:v>
                </c:pt>
              </c:strCache>
            </c:strRef>
          </c:cat>
          <c:val>
            <c:numRef>
              <c:f>List1!$R$2:$R$3</c:f>
              <c:numCache>
                <c:formatCode>General</c:formatCode>
                <c:ptCount val="2"/>
                <c:pt idx="0">
                  <c:v>4.72</c:v>
                </c:pt>
                <c:pt idx="1">
                  <c:v>2.319999999999999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2395-4A6F-9878-40A2B4EB531C}"/>
            </c:ext>
          </c:extLst>
        </c:ser>
        <c:ser>
          <c:idx val="17"/>
          <c:order val="17"/>
          <c:tx>
            <c:strRef>
              <c:f>List1!$S$1</c:f>
              <c:strCache>
                <c:ptCount val="1"/>
                <c:pt idx="0">
                  <c:v>18</c:v>
                </c:pt>
              </c:strCache>
            </c:strRef>
          </c:tx>
          <c:spPr>
            <a:ln w="38100" cap="rnd">
              <a:solidFill>
                <a:schemeClr val="accent6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non-HDL-C-0</c:v>
                </c:pt>
                <c:pt idx="1">
                  <c:v>non-HDL-C-1</c:v>
                </c:pt>
              </c:strCache>
            </c:strRef>
          </c:cat>
          <c:val>
            <c:numRef>
              <c:f>List1!$S$2:$S$3</c:f>
              <c:numCache>
                <c:formatCode>General</c:formatCode>
                <c:ptCount val="2"/>
                <c:pt idx="0">
                  <c:v>9.2600000000000016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1-2395-4A6F-9878-40A2B4EB531C}"/>
            </c:ext>
          </c:extLst>
        </c:ser>
        <c:ser>
          <c:idx val="18"/>
          <c:order val="18"/>
          <c:tx>
            <c:strRef>
              <c:f>List1!$T$1</c:f>
              <c:strCache>
                <c:ptCount val="1"/>
                <c:pt idx="0">
                  <c:v>19</c:v>
                </c:pt>
              </c:strCache>
            </c:strRef>
          </c:tx>
          <c:spPr>
            <a:ln w="38100" cap="rnd">
              <a:solidFill>
                <a:schemeClr val="accent1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non-HDL-C-0</c:v>
                </c:pt>
                <c:pt idx="1">
                  <c:v>non-HDL-C-1</c:v>
                </c:pt>
              </c:strCache>
            </c:strRef>
          </c:cat>
          <c:val>
            <c:numRef>
              <c:f>List1!$T$2:$T$3</c:f>
              <c:numCache>
                <c:formatCode>General</c:formatCode>
                <c:ptCount val="2"/>
                <c:pt idx="0">
                  <c:v>4.78</c:v>
                </c:pt>
                <c:pt idx="1">
                  <c:v>1.4400000000000002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2-2395-4A6F-9878-40A2B4EB531C}"/>
            </c:ext>
          </c:extLst>
        </c:ser>
        <c:ser>
          <c:idx val="19"/>
          <c:order val="19"/>
          <c:tx>
            <c:strRef>
              <c:f>List1!$U$1</c:f>
              <c:strCache>
                <c:ptCount val="1"/>
                <c:pt idx="0">
                  <c:v>20</c:v>
                </c:pt>
              </c:strCache>
            </c:strRef>
          </c:tx>
          <c:spPr>
            <a:ln w="38100" cap="rnd">
              <a:solidFill>
                <a:schemeClr val="accent2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non-HDL-C-0</c:v>
                </c:pt>
                <c:pt idx="1">
                  <c:v>non-HDL-C-1</c:v>
                </c:pt>
              </c:strCache>
            </c:strRef>
          </c:cat>
          <c:val>
            <c:numRef>
              <c:f>List1!$U$2:$U$3</c:f>
              <c:numCache>
                <c:formatCode>General</c:formatCode>
                <c:ptCount val="2"/>
                <c:pt idx="0">
                  <c:v>5.6199999999999974</c:v>
                </c:pt>
                <c:pt idx="1">
                  <c:v>3.09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3-2395-4A6F-9878-40A2B4EB531C}"/>
            </c:ext>
          </c:extLst>
        </c:ser>
        <c:ser>
          <c:idx val="20"/>
          <c:order val="20"/>
          <c:tx>
            <c:strRef>
              <c:f>List1!$V$1</c:f>
              <c:strCache>
                <c:ptCount val="1"/>
                <c:pt idx="0">
                  <c:v>21</c:v>
                </c:pt>
              </c:strCache>
            </c:strRef>
          </c:tx>
          <c:spPr>
            <a:ln w="38100" cap="rnd">
              <a:solidFill>
                <a:schemeClr val="accent3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non-HDL-C-0</c:v>
                </c:pt>
                <c:pt idx="1">
                  <c:v>non-HDL-C-1</c:v>
                </c:pt>
              </c:strCache>
            </c:strRef>
          </c:cat>
          <c:val>
            <c:numRef>
              <c:f>List1!$V$2:$V$3</c:f>
              <c:numCache>
                <c:formatCode>General</c:formatCode>
                <c:ptCount val="2"/>
                <c:pt idx="0">
                  <c:v>5.22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4-2395-4A6F-9878-40A2B4EB531C}"/>
            </c:ext>
          </c:extLst>
        </c:ser>
        <c:ser>
          <c:idx val="21"/>
          <c:order val="21"/>
          <c:tx>
            <c:strRef>
              <c:f>List1!$W$1</c:f>
              <c:strCache>
                <c:ptCount val="1"/>
                <c:pt idx="0">
                  <c:v>22</c:v>
                </c:pt>
              </c:strCache>
            </c:strRef>
          </c:tx>
          <c:spPr>
            <a:ln w="38100" cap="rnd">
              <a:solidFill>
                <a:schemeClr val="accent4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non-HDL-C-0</c:v>
                </c:pt>
                <c:pt idx="1">
                  <c:v>non-HDL-C-1</c:v>
                </c:pt>
              </c:strCache>
            </c:strRef>
          </c:cat>
          <c:val>
            <c:numRef>
              <c:f>List1!$W$2:$W$3</c:f>
              <c:numCache>
                <c:formatCode>General</c:formatCode>
                <c:ptCount val="2"/>
                <c:pt idx="0">
                  <c:v>7.5799999999999992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5-2395-4A6F-9878-40A2B4EB531C}"/>
            </c:ext>
          </c:extLst>
        </c:ser>
        <c:ser>
          <c:idx val="22"/>
          <c:order val="22"/>
          <c:tx>
            <c:strRef>
              <c:f>List1!$X$1</c:f>
              <c:strCache>
                <c:ptCount val="1"/>
                <c:pt idx="0">
                  <c:v>23</c:v>
                </c:pt>
              </c:strCache>
            </c:strRef>
          </c:tx>
          <c:spPr>
            <a:ln w="38100" cap="rnd">
              <a:solidFill>
                <a:schemeClr val="accent5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non-HDL-C-0</c:v>
                </c:pt>
                <c:pt idx="1">
                  <c:v>non-HDL-C-1</c:v>
                </c:pt>
              </c:strCache>
            </c:strRef>
          </c:cat>
          <c:val>
            <c:numRef>
              <c:f>List1!$X$2:$X$3</c:f>
              <c:numCache>
                <c:formatCode>General</c:formatCode>
                <c:ptCount val="2"/>
                <c:pt idx="0">
                  <c:v>5.4300000000000015</c:v>
                </c:pt>
                <c:pt idx="1">
                  <c:v>2.66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6-2395-4A6F-9878-40A2B4EB531C}"/>
            </c:ext>
          </c:extLst>
        </c:ser>
        <c:ser>
          <c:idx val="23"/>
          <c:order val="23"/>
          <c:tx>
            <c:strRef>
              <c:f>List1!$Y$1</c:f>
              <c:strCache>
                <c:ptCount val="1"/>
                <c:pt idx="0">
                  <c:v>24</c:v>
                </c:pt>
              </c:strCache>
            </c:strRef>
          </c:tx>
          <c:spPr>
            <a:ln w="38100" cap="rnd">
              <a:solidFill>
                <a:schemeClr val="accent6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non-HDL-C-0</c:v>
                </c:pt>
                <c:pt idx="1">
                  <c:v>non-HDL-C-1</c:v>
                </c:pt>
              </c:strCache>
            </c:strRef>
          </c:cat>
          <c:val>
            <c:numRef>
              <c:f>List1!$Y$2:$Y$3</c:f>
              <c:numCache>
                <c:formatCode>General</c:formatCode>
                <c:ptCount val="2"/>
                <c:pt idx="0">
                  <c:v>5.6099999999999985</c:v>
                </c:pt>
                <c:pt idx="1">
                  <c:v>3.3299999999999992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7-2395-4A6F-9878-40A2B4EB531C}"/>
            </c:ext>
          </c:extLst>
        </c:ser>
        <c:ser>
          <c:idx val="24"/>
          <c:order val="24"/>
          <c:tx>
            <c:strRef>
              <c:f>List1!$Z$1</c:f>
              <c:strCache>
                <c:ptCount val="1"/>
                <c:pt idx="0">
                  <c:v>25</c:v>
                </c:pt>
              </c:strCache>
            </c:strRef>
          </c:tx>
          <c:spPr>
            <a:ln w="38100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non-HDL-C-0</c:v>
                </c:pt>
                <c:pt idx="1">
                  <c:v>non-HDL-C-1</c:v>
                </c:pt>
              </c:strCache>
            </c:strRef>
          </c:cat>
          <c:val>
            <c:numRef>
              <c:f>List1!$Z$2:$Z$3</c:f>
              <c:numCache>
                <c:formatCode>General</c:formatCode>
                <c:ptCount val="2"/>
                <c:pt idx="0">
                  <c:v>7.1400000000000006</c:v>
                </c:pt>
                <c:pt idx="1">
                  <c:v>0.65000000000000036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8-2395-4A6F-9878-40A2B4EB531C}"/>
            </c:ext>
          </c:extLst>
        </c:ser>
        <c:ser>
          <c:idx val="25"/>
          <c:order val="25"/>
          <c:tx>
            <c:strRef>
              <c:f>List1!$AA$1</c:f>
              <c:strCache>
                <c:ptCount val="1"/>
                <c:pt idx="0">
                  <c:v>26</c:v>
                </c:pt>
              </c:strCache>
            </c:strRef>
          </c:tx>
          <c:spPr>
            <a:ln w="38100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non-HDL-C-0</c:v>
                </c:pt>
                <c:pt idx="1">
                  <c:v>non-HDL-C-1</c:v>
                </c:pt>
              </c:strCache>
            </c:strRef>
          </c:cat>
          <c:val>
            <c:numRef>
              <c:f>List1!$AA$2:$AA$3</c:f>
              <c:numCache>
                <c:formatCode>General</c:formatCode>
                <c:ptCount val="2"/>
                <c:pt idx="0">
                  <c:v>6.5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9-2395-4A6F-9878-40A2B4EB531C}"/>
            </c:ext>
          </c:extLst>
        </c:ser>
        <c:ser>
          <c:idx val="26"/>
          <c:order val="26"/>
          <c:tx>
            <c:strRef>
              <c:f>List1!$AB$1</c:f>
              <c:strCache>
                <c:ptCount val="1"/>
                <c:pt idx="0">
                  <c:v>27</c:v>
                </c:pt>
              </c:strCache>
            </c:strRef>
          </c:tx>
          <c:spPr>
            <a:ln w="38100" cap="rnd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non-HDL-C-0</c:v>
                </c:pt>
                <c:pt idx="1">
                  <c:v>non-HDL-C-1</c:v>
                </c:pt>
              </c:strCache>
            </c:strRef>
          </c:cat>
          <c:val>
            <c:numRef>
              <c:f>List1!$AB$2:$AB$3</c:f>
              <c:numCache>
                <c:formatCode>General</c:formatCode>
                <c:ptCount val="2"/>
                <c:pt idx="0">
                  <c:v>6.1099999999999985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A-2395-4A6F-9878-40A2B4EB531C}"/>
            </c:ext>
          </c:extLst>
        </c:ser>
        <c:ser>
          <c:idx val="27"/>
          <c:order val="27"/>
          <c:tx>
            <c:strRef>
              <c:f>List1!$AC$1</c:f>
              <c:strCache>
                <c:ptCount val="1"/>
                <c:pt idx="0">
                  <c:v>28</c:v>
                </c:pt>
              </c:strCache>
            </c:strRef>
          </c:tx>
          <c:spPr>
            <a:ln w="38100" cap="rnd">
              <a:solidFill>
                <a:schemeClr val="accent4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non-HDL-C-0</c:v>
                </c:pt>
                <c:pt idx="1">
                  <c:v>non-HDL-C-1</c:v>
                </c:pt>
              </c:strCache>
            </c:strRef>
          </c:cat>
          <c:val>
            <c:numRef>
              <c:f>List1!$AC$2:$AC$3</c:f>
              <c:numCache>
                <c:formatCode>General</c:formatCode>
                <c:ptCount val="2"/>
                <c:pt idx="0">
                  <c:v>4.92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B-2395-4A6F-9878-40A2B4EB531C}"/>
            </c:ext>
          </c:extLst>
        </c:ser>
        <c:ser>
          <c:idx val="28"/>
          <c:order val="28"/>
          <c:tx>
            <c:strRef>
              <c:f>List1!$AD$1</c:f>
              <c:strCache>
                <c:ptCount val="1"/>
                <c:pt idx="0">
                  <c:v>29</c:v>
                </c:pt>
              </c:strCache>
            </c:strRef>
          </c:tx>
          <c:spPr>
            <a:ln w="38100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non-HDL-C-0</c:v>
                </c:pt>
                <c:pt idx="1">
                  <c:v>non-HDL-C-1</c:v>
                </c:pt>
              </c:strCache>
            </c:strRef>
          </c:cat>
          <c:val>
            <c:numRef>
              <c:f>List1!$AD$2:$AD$3</c:f>
              <c:numCache>
                <c:formatCode>General</c:formatCode>
                <c:ptCount val="2"/>
                <c:pt idx="0">
                  <c:v>5.92</c:v>
                </c:pt>
                <c:pt idx="1">
                  <c:v>2.68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C-2395-4A6F-9878-40A2B4EB531C}"/>
            </c:ext>
          </c:extLst>
        </c:ser>
        <c:ser>
          <c:idx val="29"/>
          <c:order val="29"/>
          <c:tx>
            <c:strRef>
              <c:f>List1!$AE$1</c:f>
              <c:strCache>
                <c:ptCount val="1"/>
                <c:pt idx="0">
                  <c:v>30</c:v>
                </c:pt>
              </c:strCache>
            </c:strRef>
          </c:tx>
          <c:spPr>
            <a:ln w="38100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non-HDL-C-0</c:v>
                </c:pt>
                <c:pt idx="1">
                  <c:v>non-HDL-C-1</c:v>
                </c:pt>
              </c:strCache>
            </c:strRef>
          </c:cat>
          <c:val>
            <c:numRef>
              <c:f>List1!$AE$2:$AE$3</c:f>
              <c:numCache>
                <c:formatCode>General</c:formatCode>
                <c:ptCount val="2"/>
                <c:pt idx="0">
                  <c:v>4.4300000000000015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D-2395-4A6F-9878-40A2B4EB531C}"/>
            </c:ext>
          </c:extLst>
        </c:ser>
        <c:ser>
          <c:idx val="30"/>
          <c:order val="30"/>
          <c:tx>
            <c:strRef>
              <c:f>List1!$AF$1</c:f>
              <c:strCache>
                <c:ptCount val="1"/>
                <c:pt idx="0">
                  <c:v>31</c:v>
                </c:pt>
              </c:strCache>
            </c:strRef>
          </c:tx>
          <c:spPr>
            <a:ln w="38100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non-HDL-C-0</c:v>
                </c:pt>
                <c:pt idx="1">
                  <c:v>non-HDL-C-1</c:v>
                </c:pt>
              </c:strCache>
            </c:strRef>
          </c:cat>
          <c:val>
            <c:numRef>
              <c:f>List1!$AF$2:$AF$3</c:f>
              <c:numCache>
                <c:formatCode>General</c:formatCode>
                <c:ptCount val="2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E-2395-4A6F-9878-40A2B4EB531C}"/>
            </c:ext>
          </c:extLst>
        </c:ser>
        <c:ser>
          <c:idx val="31"/>
          <c:order val="31"/>
          <c:tx>
            <c:strRef>
              <c:f>List1!$AG$1</c:f>
              <c:strCache>
                <c:ptCount val="1"/>
                <c:pt idx="0">
                  <c:v>32</c:v>
                </c:pt>
              </c:strCache>
            </c:strRef>
          </c:tx>
          <c:spPr>
            <a:ln w="38100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non-HDL-C-0</c:v>
                </c:pt>
                <c:pt idx="1">
                  <c:v>non-HDL-C-1</c:v>
                </c:pt>
              </c:strCache>
            </c:strRef>
          </c:cat>
          <c:val>
            <c:numRef>
              <c:f>List1!$AG$2:$AG$3</c:f>
              <c:numCache>
                <c:formatCode>General</c:formatCode>
                <c:ptCount val="2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F-2395-4A6F-9878-40A2B4EB531C}"/>
            </c:ext>
          </c:extLst>
        </c:ser>
        <c:ser>
          <c:idx val="32"/>
          <c:order val="32"/>
          <c:tx>
            <c:strRef>
              <c:f>List1!$AH$1</c:f>
              <c:strCache>
                <c:ptCount val="1"/>
                <c:pt idx="0">
                  <c:v>33</c:v>
                </c:pt>
              </c:strCache>
            </c:strRef>
          </c:tx>
          <c:spPr>
            <a:ln w="38100" cap="rnd">
              <a:solidFill>
                <a:schemeClr val="accent3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non-HDL-C-0</c:v>
                </c:pt>
                <c:pt idx="1">
                  <c:v>non-HDL-C-1</c:v>
                </c:pt>
              </c:strCache>
            </c:strRef>
          </c:cat>
          <c:val>
            <c:numRef>
              <c:f>List1!$AH$2:$AH$3</c:f>
              <c:numCache>
                <c:formatCode>General</c:formatCode>
                <c:ptCount val="2"/>
                <c:pt idx="0">
                  <c:v>6.03</c:v>
                </c:pt>
                <c:pt idx="1">
                  <c:v>9.0000000000000094E-2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0-2395-4A6F-9878-40A2B4EB531C}"/>
            </c:ext>
          </c:extLst>
        </c:ser>
        <c:marker val="1"/>
        <c:axId val="124850560"/>
        <c:axId val="124852096"/>
      </c:lineChart>
      <c:catAx>
        <c:axId val="12485056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4852096"/>
        <c:crosses val="autoZero"/>
        <c:auto val="1"/>
        <c:lblAlgn val="ctr"/>
        <c:lblOffset val="100"/>
      </c:catAx>
      <c:valAx>
        <c:axId val="124852096"/>
        <c:scaling>
          <c:orientation val="minMax"/>
          <c:max val="9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cap="none" dirty="0" err="1" smtClean="0"/>
                  <a:t>mmol</a:t>
                </a:r>
                <a:r>
                  <a:rPr lang="cs-CZ" cap="none" dirty="0" smtClean="0"/>
                  <a:t>/L</a:t>
                </a:r>
                <a:endParaRPr lang="cs-CZ" cap="none" dirty="0"/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48505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autoTitleDeleted val="1"/>
    <c:plotArea>
      <c:layout/>
      <c:lineChart>
        <c:grouping val="standard"/>
        <c:ser>
          <c:idx val="0"/>
          <c:order val="0"/>
          <c:tx>
            <c:strRef>
              <c:f>List1!$B$1</c:f>
              <c:strCache>
                <c:ptCount val="1"/>
                <c:pt idx="0">
                  <c:v>1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TG-0</c:v>
                </c:pt>
                <c:pt idx="1">
                  <c:v>TG-1</c:v>
                </c:pt>
              </c:strCache>
            </c:strRef>
          </c:cat>
          <c:val>
            <c:numRef>
              <c:f>List1!$B$2:$B$3</c:f>
              <c:numCache>
                <c:formatCode>General</c:formatCode>
                <c:ptCount val="2"/>
                <c:pt idx="1">
                  <c:v>4.6899999999999995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6FF-4780-AD15-FF78B007565D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2</c:v>
                </c:pt>
              </c:strCache>
            </c:strRef>
          </c:tx>
          <c:spPr>
            <a:ln w="381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TG-0</c:v>
                </c:pt>
                <c:pt idx="1">
                  <c:v>TG-1</c:v>
                </c:pt>
              </c:strCache>
            </c:strRef>
          </c:cat>
          <c:val>
            <c:numRef>
              <c:f>List1!$C$2:$C$3</c:f>
              <c:numCache>
                <c:formatCode>General</c:formatCode>
                <c:ptCount val="2"/>
                <c:pt idx="0">
                  <c:v>0.95000000000000018</c:v>
                </c:pt>
                <c:pt idx="1">
                  <c:v>0.75000000000000022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6FF-4780-AD15-FF78B007565D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3</c:v>
                </c:pt>
              </c:strCache>
            </c:strRef>
          </c:tx>
          <c:spPr>
            <a:ln w="3810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TG-0</c:v>
                </c:pt>
                <c:pt idx="1">
                  <c:v>TG-1</c:v>
                </c:pt>
              </c:strCache>
            </c:strRef>
          </c:cat>
          <c:val>
            <c:numRef>
              <c:f>List1!$D$2:$D$3</c:f>
              <c:numCache>
                <c:formatCode>General</c:formatCode>
                <c:ptCount val="2"/>
                <c:pt idx="0">
                  <c:v>1.6500000000000001</c:v>
                </c:pt>
                <c:pt idx="1">
                  <c:v>1.4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6FF-4780-AD15-FF78B007565D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4</c:v>
                </c:pt>
              </c:strCache>
            </c:strRef>
          </c:tx>
          <c:spPr>
            <a:ln w="3810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TG-0</c:v>
                </c:pt>
                <c:pt idx="1">
                  <c:v>TG-1</c:v>
                </c:pt>
              </c:strCache>
            </c:strRef>
          </c:cat>
          <c:val>
            <c:numRef>
              <c:f>List1!$E$2:$E$3</c:f>
              <c:numCache>
                <c:formatCode>General</c:formatCode>
                <c:ptCount val="2"/>
                <c:pt idx="0">
                  <c:v>0.63000000000000023</c:v>
                </c:pt>
                <c:pt idx="1">
                  <c:v>0.8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86FF-4780-AD15-FF78B007565D}"/>
            </c:ext>
          </c:extLst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5</c:v>
                </c:pt>
              </c:strCache>
            </c:strRef>
          </c:tx>
          <c:spPr>
            <a:ln w="38100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TG-0</c:v>
                </c:pt>
                <c:pt idx="1">
                  <c:v>TG-1</c:v>
                </c:pt>
              </c:strCache>
            </c:strRef>
          </c:cat>
          <c:val>
            <c:numRef>
              <c:f>List1!$F$2:$F$3</c:f>
              <c:numCache>
                <c:formatCode>General</c:formatCode>
                <c:ptCount val="2"/>
                <c:pt idx="0">
                  <c:v>2.06</c:v>
                </c:pt>
                <c:pt idx="1">
                  <c:v>1.5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86FF-4780-AD15-FF78B007565D}"/>
            </c:ext>
          </c:extLst>
        </c:ser>
        <c:ser>
          <c:idx val="5"/>
          <c:order val="5"/>
          <c:tx>
            <c:strRef>
              <c:f>List1!$G$1</c:f>
              <c:strCache>
                <c:ptCount val="1"/>
                <c:pt idx="0">
                  <c:v>6</c:v>
                </c:pt>
              </c:strCache>
            </c:strRef>
          </c:tx>
          <c:spPr>
            <a:ln w="38100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TG-0</c:v>
                </c:pt>
                <c:pt idx="1">
                  <c:v>TG-1</c:v>
                </c:pt>
              </c:strCache>
            </c:strRef>
          </c:cat>
          <c:val>
            <c:numRef>
              <c:f>List1!$G$2:$G$3</c:f>
              <c:numCache>
                <c:formatCode>General</c:formatCode>
                <c:ptCount val="2"/>
                <c:pt idx="0">
                  <c:v>1.56</c:v>
                </c:pt>
                <c:pt idx="1">
                  <c:v>0.76000000000000023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86FF-4780-AD15-FF78B007565D}"/>
            </c:ext>
          </c:extLst>
        </c:ser>
        <c:ser>
          <c:idx val="6"/>
          <c:order val="6"/>
          <c:tx>
            <c:strRef>
              <c:f>List1!$H$1</c:f>
              <c:strCache>
                <c:ptCount val="1"/>
                <c:pt idx="0">
                  <c:v>7</c:v>
                </c:pt>
              </c:strCache>
            </c:strRef>
          </c:tx>
          <c:spPr>
            <a:ln w="38100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TG-0</c:v>
                </c:pt>
                <c:pt idx="1">
                  <c:v>TG-1</c:v>
                </c:pt>
              </c:strCache>
            </c:strRef>
          </c:cat>
          <c:val>
            <c:numRef>
              <c:f>List1!$H$2:$H$3</c:f>
              <c:numCache>
                <c:formatCode>General</c:formatCode>
                <c:ptCount val="2"/>
                <c:pt idx="0">
                  <c:v>1.81</c:v>
                </c:pt>
                <c:pt idx="1">
                  <c:v>1.55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86FF-4780-AD15-FF78B007565D}"/>
            </c:ext>
          </c:extLst>
        </c:ser>
        <c:ser>
          <c:idx val="7"/>
          <c:order val="7"/>
          <c:tx>
            <c:strRef>
              <c:f>List1!$I$1</c:f>
              <c:strCache>
                <c:ptCount val="1"/>
                <c:pt idx="0">
                  <c:v>8</c:v>
                </c:pt>
              </c:strCache>
            </c:strRef>
          </c:tx>
          <c:spPr>
            <a:ln w="38100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TG-0</c:v>
                </c:pt>
                <c:pt idx="1">
                  <c:v>TG-1</c:v>
                </c:pt>
              </c:strCache>
            </c:strRef>
          </c:cat>
          <c:val>
            <c:numRef>
              <c:f>List1!$I$2:$I$3</c:f>
              <c:numCache>
                <c:formatCode>General</c:formatCode>
                <c:ptCount val="2"/>
                <c:pt idx="0">
                  <c:v>2.17</c:v>
                </c:pt>
                <c:pt idx="1">
                  <c:v>1.36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86FF-4780-AD15-FF78B007565D}"/>
            </c:ext>
          </c:extLst>
        </c:ser>
        <c:ser>
          <c:idx val="8"/>
          <c:order val="8"/>
          <c:tx>
            <c:strRef>
              <c:f>List1!$J$1</c:f>
              <c:strCache>
                <c:ptCount val="1"/>
                <c:pt idx="0">
                  <c:v>9</c:v>
                </c:pt>
              </c:strCache>
            </c:strRef>
          </c:tx>
          <c:spPr>
            <a:ln w="38100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TG-0</c:v>
                </c:pt>
                <c:pt idx="1">
                  <c:v>TG-1</c:v>
                </c:pt>
              </c:strCache>
            </c:strRef>
          </c:cat>
          <c:val>
            <c:numRef>
              <c:f>List1!$J$2:$J$3</c:f>
              <c:numCache>
                <c:formatCode>General</c:formatCode>
                <c:ptCount val="2"/>
                <c:pt idx="0">
                  <c:v>1.8800000000000001</c:v>
                </c:pt>
                <c:pt idx="1">
                  <c:v>2.4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86FF-4780-AD15-FF78B007565D}"/>
            </c:ext>
          </c:extLst>
        </c:ser>
        <c:ser>
          <c:idx val="9"/>
          <c:order val="9"/>
          <c:tx>
            <c:strRef>
              <c:f>List1!$K$1</c:f>
              <c:strCache>
                <c:ptCount val="1"/>
                <c:pt idx="0">
                  <c:v>10</c:v>
                </c:pt>
              </c:strCache>
            </c:strRef>
          </c:tx>
          <c:spPr>
            <a:ln w="38100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TG-0</c:v>
                </c:pt>
                <c:pt idx="1">
                  <c:v>TG-1</c:v>
                </c:pt>
              </c:strCache>
            </c:strRef>
          </c:cat>
          <c:val>
            <c:numRef>
              <c:f>List1!$K$2:$K$3</c:f>
              <c:numCache>
                <c:formatCode>General</c:formatCode>
                <c:ptCount val="2"/>
                <c:pt idx="0">
                  <c:v>1.1399999999999995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86FF-4780-AD15-FF78B007565D}"/>
            </c:ext>
          </c:extLst>
        </c:ser>
        <c:ser>
          <c:idx val="10"/>
          <c:order val="10"/>
          <c:tx>
            <c:strRef>
              <c:f>List1!$L$1</c:f>
              <c:strCache>
                <c:ptCount val="1"/>
                <c:pt idx="0">
                  <c:v>11</c:v>
                </c:pt>
              </c:strCache>
            </c:strRef>
          </c:tx>
          <c:spPr>
            <a:ln w="38100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TG-0</c:v>
                </c:pt>
                <c:pt idx="1">
                  <c:v>TG-1</c:v>
                </c:pt>
              </c:strCache>
            </c:strRef>
          </c:cat>
          <c:val>
            <c:numRef>
              <c:f>List1!$L$2:$L$3</c:f>
              <c:numCache>
                <c:formatCode>General</c:formatCode>
                <c:ptCount val="2"/>
                <c:pt idx="0">
                  <c:v>2.2999999999999998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86FF-4780-AD15-FF78B007565D}"/>
            </c:ext>
          </c:extLst>
        </c:ser>
        <c:ser>
          <c:idx val="11"/>
          <c:order val="11"/>
          <c:tx>
            <c:strRef>
              <c:f>List1!$M$1</c:f>
              <c:strCache>
                <c:ptCount val="1"/>
                <c:pt idx="0">
                  <c:v>12</c:v>
                </c:pt>
              </c:strCache>
            </c:strRef>
          </c:tx>
          <c:spPr>
            <a:ln w="38100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TG-0</c:v>
                </c:pt>
                <c:pt idx="1">
                  <c:v>TG-1</c:v>
                </c:pt>
              </c:strCache>
            </c:strRef>
          </c:cat>
          <c:val>
            <c:numRef>
              <c:f>List1!$M$2:$M$3</c:f>
              <c:numCache>
                <c:formatCode>General</c:formatCode>
                <c:ptCount val="2"/>
                <c:pt idx="0">
                  <c:v>1.6600000000000001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86FF-4780-AD15-FF78B007565D}"/>
            </c:ext>
          </c:extLst>
        </c:ser>
        <c:ser>
          <c:idx val="12"/>
          <c:order val="12"/>
          <c:tx>
            <c:strRef>
              <c:f>List1!$N$1</c:f>
              <c:strCache>
                <c:ptCount val="1"/>
                <c:pt idx="0">
                  <c:v>13</c:v>
                </c:pt>
              </c:strCache>
            </c:strRef>
          </c:tx>
          <c:spPr>
            <a:ln w="38100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TG-0</c:v>
                </c:pt>
                <c:pt idx="1">
                  <c:v>TG-1</c:v>
                </c:pt>
              </c:strCache>
            </c:strRef>
          </c:cat>
          <c:val>
            <c:numRef>
              <c:f>List1!$N$2:$N$3</c:f>
              <c:numCache>
                <c:formatCode>General</c:formatCode>
                <c:ptCount val="2"/>
                <c:pt idx="0">
                  <c:v>1.05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86FF-4780-AD15-FF78B007565D}"/>
            </c:ext>
          </c:extLst>
        </c:ser>
        <c:ser>
          <c:idx val="13"/>
          <c:order val="13"/>
          <c:tx>
            <c:strRef>
              <c:f>List1!$O$1</c:f>
              <c:strCache>
                <c:ptCount val="1"/>
                <c:pt idx="0">
                  <c:v>14</c:v>
                </c:pt>
              </c:strCache>
            </c:strRef>
          </c:tx>
          <c:spPr>
            <a:ln w="38100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TG-0</c:v>
                </c:pt>
                <c:pt idx="1">
                  <c:v>TG-1</c:v>
                </c:pt>
              </c:strCache>
            </c:strRef>
          </c:cat>
          <c:val>
            <c:numRef>
              <c:f>List1!$O$2:$O$3</c:f>
              <c:numCache>
                <c:formatCode>General</c:formatCode>
                <c:ptCount val="2"/>
                <c:pt idx="0">
                  <c:v>1.49</c:v>
                </c:pt>
                <c:pt idx="1">
                  <c:v>1.58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86FF-4780-AD15-FF78B007565D}"/>
            </c:ext>
          </c:extLst>
        </c:ser>
        <c:ser>
          <c:idx val="14"/>
          <c:order val="14"/>
          <c:tx>
            <c:strRef>
              <c:f>List1!$P$1</c:f>
              <c:strCache>
                <c:ptCount val="1"/>
                <c:pt idx="0">
                  <c:v>15</c:v>
                </c:pt>
              </c:strCache>
            </c:strRef>
          </c:tx>
          <c:spPr>
            <a:ln w="38100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TG-0</c:v>
                </c:pt>
                <c:pt idx="1">
                  <c:v>TG-1</c:v>
                </c:pt>
              </c:strCache>
            </c:strRef>
          </c:cat>
          <c:val>
            <c:numRef>
              <c:f>List1!$P$2:$P$3</c:f>
              <c:numCache>
                <c:formatCode>General</c:formatCode>
                <c:ptCount val="2"/>
                <c:pt idx="0">
                  <c:v>0.71000000000000019</c:v>
                </c:pt>
                <c:pt idx="1">
                  <c:v>0.56999999999999995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86FF-4780-AD15-FF78B007565D}"/>
            </c:ext>
          </c:extLst>
        </c:ser>
        <c:ser>
          <c:idx val="15"/>
          <c:order val="15"/>
          <c:tx>
            <c:strRef>
              <c:f>List1!$Q$1</c:f>
              <c:strCache>
                <c:ptCount val="1"/>
                <c:pt idx="0">
                  <c:v>16</c:v>
                </c:pt>
              </c:strCache>
            </c:strRef>
          </c:tx>
          <c:spPr>
            <a:ln w="38100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TG-0</c:v>
                </c:pt>
                <c:pt idx="1">
                  <c:v>TG-1</c:v>
                </c:pt>
              </c:strCache>
            </c:strRef>
          </c:cat>
          <c:val>
            <c:numRef>
              <c:f>List1!$Q$2:$Q$3</c:f>
              <c:numCache>
                <c:formatCode>General</c:formatCode>
                <c:ptCount val="2"/>
                <c:pt idx="0">
                  <c:v>2.13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F-86FF-4780-AD15-FF78B007565D}"/>
            </c:ext>
          </c:extLst>
        </c:ser>
        <c:ser>
          <c:idx val="16"/>
          <c:order val="16"/>
          <c:tx>
            <c:strRef>
              <c:f>List1!$R$1</c:f>
              <c:strCache>
                <c:ptCount val="1"/>
                <c:pt idx="0">
                  <c:v>17</c:v>
                </c:pt>
              </c:strCache>
            </c:strRef>
          </c:tx>
          <c:spPr>
            <a:ln w="38100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TG-0</c:v>
                </c:pt>
                <c:pt idx="1">
                  <c:v>TG-1</c:v>
                </c:pt>
              </c:strCache>
            </c:strRef>
          </c:cat>
          <c:val>
            <c:numRef>
              <c:f>List1!$R$2:$R$3</c:f>
              <c:numCache>
                <c:formatCode>General</c:formatCode>
                <c:ptCount val="2"/>
                <c:pt idx="0">
                  <c:v>0.96000000000000019</c:v>
                </c:pt>
                <c:pt idx="1">
                  <c:v>1.3900000000000001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86FF-4780-AD15-FF78B007565D}"/>
            </c:ext>
          </c:extLst>
        </c:ser>
        <c:ser>
          <c:idx val="17"/>
          <c:order val="17"/>
          <c:tx>
            <c:strRef>
              <c:f>List1!$S$1</c:f>
              <c:strCache>
                <c:ptCount val="1"/>
                <c:pt idx="0">
                  <c:v>18</c:v>
                </c:pt>
              </c:strCache>
            </c:strRef>
          </c:tx>
          <c:spPr>
            <a:ln w="38100" cap="rnd">
              <a:solidFill>
                <a:schemeClr val="accent6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TG-0</c:v>
                </c:pt>
                <c:pt idx="1">
                  <c:v>TG-1</c:v>
                </c:pt>
              </c:strCache>
            </c:strRef>
          </c:cat>
          <c:val>
            <c:numRef>
              <c:f>List1!$S$2:$S$3</c:f>
              <c:numCache>
                <c:formatCode>General</c:formatCode>
                <c:ptCount val="2"/>
                <c:pt idx="0">
                  <c:v>3.13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1-86FF-4780-AD15-FF78B007565D}"/>
            </c:ext>
          </c:extLst>
        </c:ser>
        <c:ser>
          <c:idx val="18"/>
          <c:order val="18"/>
          <c:tx>
            <c:strRef>
              <c:f>List1!$T$1</c:f>
              <c:strCache>
                <c:ptCount val="1"/>
                <c:pt idx="0">
                  <c:v>19</c:v>
                </c:pt>
              </c:strCache>
            </c:strRef>
          </c:tx>
          <c:spPr>
            <a:ln w="38100" cap="rnd">
              <a:solidFill>
                <a:schemeClr val="accent1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TG-0</c:v>
                </c:pt>
                <c:pt idx="1">
                  <c:v>TG-1</c:v>
                </c:pt>
              </c:strCache>
            </c:strRef>
          </c:cat>
          <c:val>
            <c:numRef>
              <c:f>List1!$T$2:$T$3</c:f>
              <c:numCache>
                <c:formatCode>General</c:formatCode>
                <c:ptCount val="2"/>
                <c:pt idx="0">
                  <c:v>2.57</c:v>
                </c:pt>
                <c:pt idx="1">
                  <c:v>1.62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2-86FF-4780-AD15-FF78B007565D}"/>
            </c:ext>
          </c:extLst>
        </c:ser>
        <c:ser>
          <c:idx val="19"/>
          <c:order val="19"/>
          <c:tx>
            <c:strRef>
              <c:f>List1!$U$1</c:f>
              <c:strCache>
                <c:ptCount val="1"/>
                <c:pt idx="0">
                  <c:v>20</c:v>
                </c:pt>
              </c:strCache>
            </c:strRef>
          </c:tx>
          <c:spPr>
            <a:ln w="38100" cap="rnd">
              <a:solidFill>
                <a:schemeClr val="accent2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TG-0</c:v>
                </c:pt>
                <c:pt idx="1">
                  <c:v>TG-1</c:v>
                </c:pt>
              </c:strCache>
            </c:strRef>
          </c:cat>
          <c:val>
            <c:numRef>
              <c:f>List1!$U$2:$U$3</c:f>
              <c:numCache>
                <c:formatCode>General</c:formatCode>
                <c:ptCount val="2"/>
                <c:pt idx="0">
                  <c:v>1.77</c:v>
                </c:pt>
                <c:pt idx="1">
                  <c:v>1.21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3-86FF-4780-AD15-FF78B007565D}"/>
            </c:ext>
          </c:extLst>
        </c:ser>
        <c:ser>
          <c:idx val="20"/>
          <c:order val="20"/>
          <c:tx>
            <c:strRef>
              <c:f>List1!$V$1</c:f>
              <c:strCache>
                <c:ptCount val="1"/>
                <c:pt idx="0">
                  <c:v>21</c:v>
                </c:pt>
              </c:strCache>
            </c:strRef>
          </c:tx>
          <c:spPr>
            <a:ln w="38100" cap="rnd">
              <a:solidFill>
                <a:schemeClr val="accent3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TG-0</c:v>
                </c:pt>
                <c:pt idx="1">
                  <c:v>TG-1</c:v>
                </c:pt>
              </c:strCache>
            </c:strRef>
          </c:cat>
          <c:val>
            <c:numRef>
              <c:f>List1!$V$2:$V$3</c:f>
              <c:numCache>
                <c:formatCode>General</c:formatCode>
                <c:ptCount val="2"/>
                <c:pt idx="0">
                  <c:v>2.11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4-86FF-4780-AD15-FF78B007565D}"/>
            </c:ext>
          </c:extLst>
        </c:ser>
        <c:ser>
          <c:idx val="21"/>
          <c:order val="21"/>
          <c:tx>
            <c:strRef>
              <c:f>List1!$W$1</c:f>
              <c:strCache>
                <c:ptCount val="1"/>
                <c:pt idx="0">
                  <c:v>22</c:v>
                </c:pt>
              </c:strCache>
            </c:strRef>
          </c:tx>
          <c:spPr>
            <a:ln w="38100" cap="rnd">
              <a:solidFill>
                <a:schemeClr val="accent4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TG-0</c:v>
                </c:pt>
                <c:pt idx="1">
                  <c:v>TG-1</c:v>
                </c:pt>
              </c:strCache>
            </c:strRef>
          </c:cat>
          <c:val>
            <c:numRef>
              <c:f>List1!$W$2:$W$3</c:f>
              <c:numCache>
                <c:formatCode>General</c:formatCode>
                <c:ptCount val="2"/>
                <c:pt idx="0">
                  <c:v>2.21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5-86FF-4780-AD15-FF78B007565D}"/>
            </c:ext>
          </c:extLst>
        </c:ser>
        <c:ser>
          <c:idx val="22"/>
          <c:order val="22"/>
          <c:tx>
            <c:strRef>
              <c:f>List1!$X$1</c:f>
              <c:strCache>
                <c:ptCount val="1"/>
                <c:pt idx="0">
                  <c:v>23</c:v>
                </c:pt>
              </c:strCache>
            </c:strRef>
          </c:tx>
          <c:spPr>
            <a:ln w="38100" cap="rnd">
              <a:solidFill>
                <a:schemeClr val="accent5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TG-0</c:v>
                </c:pt>
                <c:pt idx="1">
                  <c:v>TG-1</c:v>
                </c:pt>
              </c:strCache>
            </c:strRef>
          </c:cat>
          <c:val>
            <c:numRef>
              <c:f>List1!$X$2:$X$3</c:f>
              <c:numCache>
                <c:formatCode>General</c:formatCode>
                <c:ptCount val="2"/>
                <c:pt idx="0">
                  <c:v>1.6600000000000001</c:v>
                </c:pt>
                <c:pt idx="1">
                  <c:v>1.1200000000000001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6-86FF-4780-AD15-FF78B007565D}"/>
            </c:ext>
          </c:extLst>
        </c:ser>
        <c:ser>
          <c:idx val="23"/>
          <c:order val="23"/>
          <c:tx>
            <c:strRef>
              <c:f>List1!$Y$1</c:f>
              <c:strCache>
                <c:ptCount val="1"/>
                <c:pt idx="0">
                  <c:v>24</c:v>
                </c:pt>
              </c:strCache>
            </c:strRef>
          </c:tx>
          <c:spPr>
            <a:ln w="38100" cap="rnd">
              <a:solidFill>
                <a:schemeClr val="accent6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TG-0</c:v>
                </c:pt>
                <c:pt idx="1">
                  <c:v>TG-1</c:v>
                </c:pt>
              </c:strCache>
            </c:strRef>
          </c:cat>
          <c:val>
            <c:numRef>
              <c:f>List1!$Y$2:$Y$3</c:f>
              <c:numCache>
                <c:formatCode>General</c:formatCode>
                <c:ptCount val="2"/>
                <c:pt idx="0">
                  <c:v>2.4099999999999997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7-86FF-4780-AD15-FF78B007565D}"/>
            </c:ext>
          </c:extLst>
        </c:ser>
        <c:ser>
          <c:idx val="24"/>
          <c:order val="24"/>
          <c:tx>
            <c:strRef>
              <c:f>List1!$Z$1</c:f>
              <c:strCache>
                <c:ptCount val="1"/>
                <c:pt idx="0">
                  <c:v>25</c:v>
                </c:pt>
              </c:strCache>
            </c:strRef>
          </c:tx>
          <c:spPr>
            <a:ln w="38100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TG-0</c:v>
                </c:pt>
                <c:pt idx="1">
                  <c:v>TG-1</c:v>
                </c:pt>
              </c:strCache>
            </c:strRef>
          </c:cat>
          <c:val>
            <c:numRef>
              <c:f>List1!$Z$2:$Z$3</c:f>
              <c:numCache>
                <c:formatCode>General</c:formatCode>
                <c:ptCount val="2"/>
                <c:pt idx="0">
                  <c:v>0.94000000000000017</c:v>
                </c:pt>
                <c:pt idx="1">
                  <c:v>0.94000000000000017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8-86FF-4780-AD15-FF78B007565D}"/>
            </c:ext>
          </c:extLst>
        </c:ser>
        <c:ser>
          <c:idx val="25"/>
          <c:order val="25"/>
          <c:tx>
            <c:strRef>
              <c:f>List1!$AA$1</c:f>
              <c:strCache>
                <c:ptCount val="1"/>
                <c:pt idx="0">
                  <c:v>26</c:v>
                </c:pt>
              </c:strCache>
            </c:strRef>
          </c:tx>
          <c:spPr>
            <a:ln w="38100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TG-0</c:v>
                </c:pt>
                <c:pt idx="1">
                  <c:v>TG-1</c:v>
                </c:pt>
              </c:strCache>
            </c:strRef>
          </c:cat>
          <c:val>
            <c:numRef>
              <c:f>List1!$AA$2:$AA$3</c:f>
              <c:numCache>
                <c:formatCode>General</c:formatCode>
                <c:ptCount val="2"/>
                <c:pt idx="0">
                  <c:v>2.319999999999999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9-86FF-4780-AD15-FF78B007565D}"/>
            </c:ext>
          </c:extLst>
        </c:ser>
        <c:ser>
          <c:idx val="26"/>
          <c:order val="26"/>
          <c:tx>
            <c:strRef>
              <c:f>List1!$AB$1</c:f>
              <c:strCache>
                <c:ptCount val="1"/>
                <c:pt idx="0">
                  <c:v>27</c:v>
                </c:pt>
              </c:strCache>
            </c:strRef>
          </c:tx>
          <c:spPr>
            <a:ln w="38100" cap="rnd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TG-0</c:v>
                </c:pt>
                <c:pt idx="1">
                  <c:v>TG-1</c:v>
                </c:pt>
              </c:strCache>
            </c:strRef>
          </c:cat>
          <c:val>
            <c:numRef>
              <c:f>List1!$AB$2:$AB$3</c:f>
              <c:numCache>
                <c:formatCode>General</c:formatCode>
                <c:ptCount val="2"/>
                <c:pt idx="0">
                  <c:v>2.2799999999999998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A-86FF-4780-AD15-FF78B007565D}"/>
            </c:ext>
          </c:extLst>
        </c:ser>
        <c:ser>
          <c:idx val="27"/>
          <c:order val="27"/>
          <c:tx>
            <c:strRef>
              <c:f>List1!$AC$1</c:f>
              <c:strCache>
                <c:ptCount val="1"/>
                <c:pt idx="0">
                  <c:v>28</c:v>
                </c:pt>
              </c:strCache>
            </c:strRef>
          </c:tx>
          <c:spPr>
            <a:ln w="38100" cap="rnd">
              <a:solidFill>
                <a:schemeClr val="accent4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TG-0</c:v>
                </c:pt>
                <c:pt idx="1">
                  <c:v>TG-1</c:v>
                </c:pt>
              </c:strCache>
            </c:strRef>
          </c:cat>
          <c:val>
            <c:numRef>
              <c:f>List1!$AC$2:$AC$3</c:f>
              <c:numCache>
                <c:formatCode>General</c:formatCode>
                <c:ptCount val="2"/>
                <c:pt idx="0">
                  <c:v>1.59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B-86FF-4780-AD15-FF78B007565D}"/>
            </c:ext>
          </c:extLst>
        </c:ser>
        <c:ser>
          <c:idx val="28"/>
          <c:order val="28"/>
          <c:tx>
            <c:strRef>
              <c:f>List1!$AD$1</c:f>
              <c:strCache>
                <c:ptCount val="1"/>
                <c:pt idx="0">
                  <c:v>29</c:v>
                </c:pt>
              </c:strCache>
            </c:strRef>
          </c:tx>
          <c:spPr>
            <a:ln w="38100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TG-0</c:v>
                </c:pt>
                <c:pt idx="1">
                  <c:v>TG-1</c:v>
                </c:pt>
              </c:strCache>
            </c:strRef>
          </c:cat>
          <c:val>
            <c:numRef>
              <c:f>List1!$AD$2:$AD$3</c:f>
              <c:numCache>
                <c:formatCode>General</c:formatCode>
                <c:ptCount val="2"/>
                <c:pt idx="0">
                  <c:v>1.42</c:v>
                </c:pt>
                <c:pt idx="1">
                  <c:v>1.9400000000000004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C-86FF-4780-AD15-FF78B007565D}"/>
            </c:ext>
          </c:extLst>
        </c:ser>
        <c:ser>
          <c:idx val="29"/>
          <c:order val="29"/>
          <c:tx>
            <c:strRef>
              <c:f>List1!$AE$1</c:f>
              <c:strCache>
                <c:ptCount val="1"/>
                <c:pt idx="0">
                  <c:v>30</c:v>
                </c:pt>
              </c:strCache>
            </c:strRef>
          </c:tx>
          <c:spPr>
            <a:ln w="38100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TG-0</c:v>
                </c:pt>
                <c:pt idx="1">
                  <c:v>TG-1</c:v>
                </c:pt>
              </c:strCache>
            </c:strRef>
          </c:cat>
          <c:val>
            <c:numRef>
              <c:f>List1!$AE$2:$AE$3</c:f>
              <c:numCache>
                <c:formatCode>General</c:formatCode>
                <c:ptCount val="2"/>
                <c:pt idx="0">
                  <c:v>2.38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D-86FF-4780-AD15-FF78B007565D}"/>
            </c:ext>
          </c:extLst>
        </c:ser>
        <c:ser>
          <c:idx val="30"/>
          <c:order val="30"/>
          <c:tx>
            <c:strRef>
              <c:f>List1!$AF$1</c:f>
              <c:strCache>
                <c:ptCount val="1"/>
                <c:pt idx="0">
                  <c:v>31</c:v>
                </c:pt>
              </c:strCache>
            </c:strRef>
          </c:tx>
          <c:spPr>
            <a:ln w="38100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TG-0</c:v>
                </c:pt>
                <c:pt idx="1">
                  <c:v>TG-1</c:v>
                </c:pt>
              </c:strCache>
            </c:strRef>
          </c:cat>
          <c:val>
            <c:numRef>
              <c:f>List1!$AF$2:$AF$3</c:f>
              <c:numCache>
                <c:formatCode>General</c:formatCode>
                <c:ptCount val="2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E-86FF-4780-AD15-FF78B007565D}"/>
            </c:ext>
          </c:extLst>
        </c:ser>
        <c:ser>
          <c:idx val="31"/>
          <c:order val="31"/>
          <c:tx>
            <c:strRef>
              <c:f>List1!$AG$1</c:f>
              <c:strCache>
                <c:ptCount val="1"/>
                <c:pt idx="0">
                  <c:v>32</c:v>
                </c:pt>
              </c:strCache>
            </c:strRef>
          </c:tx>
          <c:spPr>
            <a:ln w="38100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TG-0</c:v>
                </c:pt>
                <c:pt idx="1">
                  <c:v>TG-1</c:v>
                </c:pt>
              </c:strCache>
            </c:strRef>
          </c:cat>
          <c:val>
            <c:numRef>
              <c:f>List1!$AG$2:$AG$3</c:f>
              <c:numCache>
                <c:formatCode>General</c:formatCode>
                <c:ptCount val="2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F-86FF-4780-AD15-FF78B007565D}"/>
            </c:ext>
          </c:extLst>
        </c:ser>
        <c:ser>
          <c:idx val="32"/>
          <c:order val="32"/>
          <c:tx>
            <c:strRef>
              <c:f>List1!$AH$1</c:f>
              <c:strCache>
                <c:ptCount val="1"/>
                <c:pt idx="0">
                  <c:v>33</c:v>
                </c:pt>
              </c:strCache>
            </c:strRef>
          </c:tx>
          <c:spPr>
            <a:ln w="38100" cap="rnd">
              <a:solidFill>
                <a:schemeClr val="accent3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TG-0</c:v>
                </c:pt>
                <c:pt idx="1">
                  <c:v>TG-1</c:v>
                </c:pt>
              </c:strCache>
            </c:strRef>
          </c:cat>
          <c:val>
            <c:numRef>
              <c:f>List1!$AH$2:$AH$3</c:f>
              <c:numCache>
                <c:formatCode>General</c:formatCode>
                <c:ptCount val="2"/>
                <c:pt idx="0">
                  <c:v>3.07</c:v>
                </c:pt>
                <c:pt idx="1">
                  <c:v>0.56999999999999995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0-86FF-4780-AD15-FF78B007565D}"/>
            </c:ext>
          </c:extLst>
        </c:ser>
        <c:marker val="1"/>
        <c:axId val="125233024"/>
        <c:axId val="125234560"/>
      </c:lineChart>
      <c:catAx>
        <c:axId val="12523302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5234560"/>
        <c:crosses val="autoZero"/>
        <c:auto val="1"/>
        <c:lblAlgn val="ctr"/>
        <c:lblOffset val="100"/>
      </c:catAx>
      <c:valAx>
        <c:axId val="125234560"/>
        <c:scaling>
          <c:orientation val="minMax"/>
          <c:max val="3.5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cap="none" dirty="0" err="1" smtClean="0"/>
                  <a:t>mmol</a:t>
                </a:r>
                <a:r>
                  <a:rPr lang="cs-CZ" cap="none" dirty="0" smtClean="0"/>
                  <a:t>/L</a:t>
                </a:r>
                <a:endParaRPr lang="cs-CZ" cap="none" dirty="0"/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52330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autoTitleDeleted val="1"/>
    <c:plotArea>
      <c:layout/>
      <c:lineChart>
        <c:grouping val="standard"/>
        <c:ser>
          <c:idx val="0"/>
          <c:order val="0"/>
          <c:tx>
            <c:strRef>
              <c:f>List1!$B$1</c:f>
              <c:strCache>
                <c:ptCount val="1"/>
                <c:pt idx="0">
                  <c:v>1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HDL-C-0</c:v>
                </c:pt>
                <c:pt idx="1">
                  <c:v>HDL-C-1</c:v>
                </c:pt>
              </c:strCache>
            </c:strRef>
          </c:cat>
          <c:val>
            <c:numRef>
              <c:f>List1!$B$2:$B$3</c:f>
              <c:numCache>
                <c:formatCode>General</c:formatCode>
                <c:ptCount val="2"/>
                <c:pt idx="0">
                  <c:v>1.3</c:v>
                </c:pt>
                <c:pt idx="1">
                  <c:v>1.02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AB5-4419-9943-D93505A563BD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2</c:v>
                </c:pt>
              </c:strCache>
            </c:strRef>
          </c:tx>
          <c:spPr>
            <a:ln w="381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HDL-C-0</c:v>
                </c:pt>
                <c:pt idx="1">
                  <c:v>HDL-C-1</c:v>
                </c:pt>
              </c:strCache>
            </c:strRef>
          </c:cat>
          <c:val>
            <c:numRef>
              <c:f>List1!$C$2:$C$3</c:f>
              <c:numCache>
                <c:formatCode>General</c:formatCode>
                <c:ptCount val="2"/>
                <c:pt idx="0">
                  <c:v>1.6300000000000001</c:v>
                </c:pt>
                <c:pt idx="1">
                  <c:v>1.8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AB5-4419-9943-D93505A563BD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3</c:v>
                </c:pt>
              </c:strCache>
            </c:strRef>
          </c:tx>
          <c:spPr>
            <a:ln w="3810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HDL-C-0</c:v>
                </c:pt>
                <c:pt idx="1">
                  <c:v>HDL-C-1</c:v>
                </c:pt>
              </c:strCache>
            </c:strRef>
          </c:cat>
          <c:val>
            <c:numRef>
              <c:f>List1!$D$2:$D$3</c:f>
              <c:numCache>
                <c:formatCode>General</c:formatCode>
                <c:ptCount val="2"/>
                <c:pt idx="0">
                  <c:v>1.28</c:v>
                </c:pt>
                <c:pt idx="1">
                  <c:v>1.48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DAB5-4419-9943-D93505A563BD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4</c:v>
                </c:pt>
              </c:strCache>
            </c:strRef>
          </c:tx>
          <c:spPr>
            <a:ln w="3810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HDL-C-0</c:v>
                </c:pt>
                <c:pt idx="1">
                  <c:v>HDL-C-1</c:v>
                </c:pt>
              </c:strCache>
            </c:strRef>
          </c:cat>
          <c:val>
            <c:numRef>
              <c:f>List1!$E$2:$E$3</c:f>
              <c:numCache>
                <c:formatCode>General</c:formatCode>
                <c:ptCount val="2"/>
                <c:pt idx="0">
                  <c:v>1.78</c:v>
                </c:pt>
                <c:pt idx="1">
                  <c:v>1.6600000000000001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DAB5-4419-9943-D93505A563BD}"/>
            </c:ext>
          </c:extLst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5</c:v>
                </c:pt>
              </c:strCache>
            </c:strRef>
          </c:tx>
          <c:spPr>
            <a:ln w="38100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HDL-C-0</c:v>
                </c:pt>
                <c:pt idx="1">
                  <c:v>HDL-C-1</c:v>
                </c:pt>
              </c:strCache>
            </c:strRef>
          </c:cat>
          <c:val>
            <c:numRef>
              <c:f>List1!$F$2:$F$3</c:f>
              <c:numCache>
                <c:formatCode>General</c:formatCode>
                <c:ptCount val="2"/>
                <c:pt idx="0">
                  <c:v>1.45</c:v>
                </c:pt>
                <c:pt idx="1">
                  <c:v>1.76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DAB5-4419-9943-D93505A563BD}"/>
            </c:ext>
          </c:extLst>
        </c:ser>
        <c:ser>
          <c:idx val="5"/>
          <c:order val="5"/>
          <c:tx>
            <c:strRef>
              <c:f>List1!$G$1</c:f>
              <c:strCache>
                <c:ptCount val="1"/>
                <c:pt idx="0">
                  <c:v>6</c:v>
                </c:pt>
              </c:strCache>
            </c:strRef>
          </c:tx>
          <c:spPr>
            <a:ln w="38100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HDL-C-0</c:v>
                </c:pt>
                <c:pt idx="1">
                  <c:v>HDL-C-1</c:v>
                </c:pt>
              </c:strCache>
            </c:strRef>
          </c:cat>
          <c:val>
            <c:numRef>
              <c:f>List1!$G$2:$G$3</c:f>
              <c:numCache>
                <c:formatCode>General</c:formatCode>
                <c:ptCount val="2"/>
                <c:pt idx="0">
                  <c:v>0.87000000000000022</c:v>
                </c:pt>
                <c:pt idx="1">
                  <c:v>1.04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DAB5-4419-9943-D93505A563BD}"/>
            </c:ext>
          </c:extLst>
        </c:ser>
        <c:ser>
          <c:idx val="6"/>
          <c:order val="6"/>
          <c:tx>
            <c:strRef>
              <c:f>List1!$H$1</c:f>
              <c:strCache>
                <c:ptCount val="1"/>
                <c:pt idx="0">
                  <c:v>7</c:v>
                </c:pt>
              </c:strCache>
            </c:strRef>
          </c:tx>
          <c:spPr>
            <a:ln w="38100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HDL-C-0</c:v>
                </c:pt>
                <c:pt idx="1">
                  <c:v>HDL-C-1</c:v>
                </c:pt>
              </c:strCache>
            </c:strRef>
          </c:cat>
          <c:val>
            <c:numRef>
              <c:f>List1!$H$2:$H$3</c:f>
              <c:numCache>
                <c:formatCode>General</c:formatCode>
                <c:ptCount val="2"/>
                <c:pt idx="0">
                  <c:v>0.81</c:v>
                </c:pt>
                <c:pt idx="1">
                  <c:v>0.83000000000000018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DAB5-4419-9943-D93505A563BD}"/>
            </c:ext>
          </c:extLst>
        </c:ser>
        <c:ser>
          <c:idx val="7"/>
          <c:order val="7"/>
          <c:tx>
            <c:strRef>
              <c:f>List1!$I$1</c:f>
              <c:strCache>
                <c:ptCount val="1"/>
                <c:pt idx="0">
                  <c:v>8</c:v>
                </c:pt>
              </c:strCache>
            </c:strRef>
          </c:tx>
          <c:spPr>
            <a:ln w="38100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HDL-C-0</c:v>
                </c:pt>
                <c:pt idx="1">
                  <c:v>HDL-C-1</c:v>
                </c:pt>
              </c:strCache>
            </c:strRef>
          </c:cat>
          <c:val>
            <c:numRef>
              <c:f>List1!$I$2:$I$3</c:f>
              <c:numCache>
                <c:formatCode>General</c:formatCode>
                <c:ptCount val="2"/>
                <c:pt idx="0">
                  <c:v>1.3</c:v>
                </c:pt>
                <c:pt idx="1">
                  <c:v>1.34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DAB5-4419-9943-D93505A563BD}"/>
            </c:ext>
          </c:extLst>
        </c:ser>
        <c:ser>
          <c:idx val="8"/>
          <c:order val="8"/>
          <c:tx>
            <c:strRef>
              <c:f>List1!$J$1</c:f>
              <c:strCache>
                <c:ptCount val="1"/>
                <c:pt idx="0">
                  <c:v>9</c:v>
                </c:pt>
              </c:strCache>
            </c:strRef>
          </c:tx>
          <c:spPr>
            <a:ln w="38100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HDL-C-0</c:v>
                </c:pt>
                <c:pt idx="1">
                  <c:v>HDL-C-1</c:v>
                </c:pt>
              </c:strCache>
            </c:strRef>
          </c:cat>
          <c:val>
            <c:numRef>
              <c:f>List1!$J$2:$J$3</c:f>
              <c:numCache>
                <c:formatCode>General</c:formatCode>
                <c:ptCount val="2"/>
                <c:pt idx="0">
                  <c:v>0.93</c:v>
                </c:pt>
                <c:pt idx="1">
                  <c:v>1.1000000000000001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DAB5-4419-9943-D93505A563BD}"/>
            </c:ext>
          </c:extLst>
        </c:ser>
        <c:ser>
          <c:idx val="9"/>
          <c:order val="9"/>
          <c:tx>
            <c:strRef>
              <c:f>List1!$K$1</c:f>
              <c:strCache>
                <c:ptCount val="1"/>
                <c:pt idx="0">
                  <c:v>10</c:v>
                </c:pt>
              </c:strCache>
            </c:strRef>
          </c:tx>
          <c:spPr>
            <a:ln w="38100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HDL-C-0</c:v>
                </c:pt>
                <c:pt idx="1">
                  <c:v>HDL-C-1</c:v>
                </c:pt>
              </c:strCache>
            </c:strRef>
          </c:cat>
          <c:val>
            <c:numRef>
              <c:f>List1!$K$2:$K$3</c:f>
              <c:numCache>
                <c:formatCode>General</c:formatCode>
                <c:ptCount val="2"/>
                <c:pt idx="0">
                  <c:v>2.02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DAB5-4419-9943-D93505A563BD}"/>
            </c:ext>
          </c:extLst>
        </c:ser>
        <c:ser>
          <c:idx val="10"/>
          <c:order val="10"/>
          <c:tx>
            <c:strRef>
              <c:f>List1!$L$1</c:f>
              <c:strCache>
                <c:ptCount val="1"/>
                <c:pt idx="0">
                  <c:v>11</c:v>
                </c:pt>
              </c:strCache>
            </c:strRef>
          </c:tx>
          <c:spPr>
            <a:ln w="38100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HDL-C-0</c:v>
                </c:pt>
                <c:pt idx="1">
                  <c:v>HDL-C-1</c:v>
                </c:pt>
              </c:strCache>
            </c:strRef>
          </c:cat>
          <c:val>
            <c:numRef>
              <c:f>List1!$L$2:$L$3</c:f>
              <c:numCache>
                <c:formatCode>General</c:formatCode>
                <c:ptCount val="2"/>
                <c:pt idx="0">
                  <c:v>1.6900000000000004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DAB5-4419-9943-D93505A563BD}"/>
            </c:ext>
          </c:extLst>
        </c:ser>
        <c:ser>
          <c:idx val="11"/>
          <c:order val="11"/>
          <c:tx>
            <c:strRef>
              <c:f>List1!$M$1</c:f>
              <c:strCache>
                <c:ptCount val="1"/>
                <c:pt idx="0">
                  <c:v>12</c:v>
                </c:pt>
              </c:strCache>
            </c:strRef>
          </c:tx>
          <c:spPr>
            <a:ln w="38100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HDL-C-0</c:v>
                </c:pt>
                <c:pt idx="1">
                  <c:v>HDL-C-1</c:v>
                </c:pt>
              </c:strCache>
            </c:strRef>
          </c:cat>
          <c:val>
            <c:numRef>
              <c:f>List1!$M$2:$M$3</c:f>
              <c:numCache>
                <c:formatCode>General</c:formatCode>
                <c:ptCount val="2"/>
                <c:pt idx="0">
                  <c:v>1.26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DAB5-4419-9943-D93505A563BD}"/>
            </c:ext>
          </c:extLst>
        </c:ser>
        <c:ser>
          <c:idx val="12"/>
          <c:order val="12"/>
          <c:tx>
            <c:strRef>
              <c:f>List1!$N$1</c:f>
              <c:strCache>
                <c:ptCount val="1"/>
                <c:pt idx="0">
                  <c:v>13</c:v>
                </c:pt>
              </c:strCache>
            </c:strRef>
          </c:tx>
          <c:spPr>
            <a:ln w="38100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HDL-C-0</c:v>
                </c:pt>
                <c:pt idx="1">
                  <c:v>HDL-C-1</c:v>
                </c:pt>
              </c:strCache>
            </c:strRef>
          </c:cat>
          <c:val>
            <c:numRef>
              <c:f>List1!$N$2:$N$3</c:f>
              <c:numCache>
                <c:formatCode>General</c:formatCode>
                <c:ptCount val="2"/>
                <c:pt idx="0">
                  <c:v>1.6300000000000001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DAB5-4419-9943-D93505A563BD}"/>
            </c:ext>
          </c:extLst>
        </c:ser>
        <c:ser>
          <c:idx val="13"/>
          <c:order val="13"/>
          <c:tx>
            <c:strRef>
              <c:f>List1!$O$1</c:f>
              <c:strCache>
                <c:ptCount val="1"/>
                <c:pt idx="0">
                  <c:v>14</c:v>
                </c:pt>
              </c:strCache>
            </c:strRef>
          </c:tx>
          <c:spPr>
            <a:ln w="38100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HDL-C-0</c:v>
                </c:pt>
                <c:pt idx="1">
                  <c:v>HDL-C-1</c:v>
                </c:pt>
              </c:strCache>
            </c:strRef>
          </c:cat>
          <c:val>
            <c:numRef>
              <c:f>List1!$O$2:$O$3</c:f>
              <c:numCache>
                <c:formatCode>General</c:formatCode>
                <c:ptCount val="2"/>
                <c:pt idx="0">
                  <c:v>1.2</c:v>
                </c:pt>
                <c:pt idx="1">
                  <c:v>1.25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DAB5-4419-9943-D93505A563BD}"/>
            </c:ext>
          </c:extLst>
        </c:ser>
        <c:ser>
          <c:idx val="14"/>
          <c:order val="14"/>
          <c:tx>
            <c:strRef>
              <c:f>List1!$P$1</c:f>
              <c:strCache>
                <c:ptCount val="1"/>
                <c:pt idx="0">
                  <c:v>15</c:v>
                </c:pt>
              </c:strCache>
            </c:strRef>
          </c:tx>
          <c:spPr>
            <a:ln w="38100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HDL-C-0</c:v>
                </c:pt>
                <c:pt idx="1">
                  <c:v>HDL-C-1</c:v>
                </c:pt>
              </c:strCache>
            </c:strRef>
          </c:cat>
          <c:val>
            <c:numRef>
              <c:f>List1!$P$2:$P$3</c:f>
              <c:numCache>
                <c:formatCode>General</c:formatCode>
                <c:ptCount val="2"/>
                <c:pt idx="0">
                  <c:v>1.52</c:v>
                </c:pt>
                <c:pt idx="1">
                  <c:v>1.9100000000000001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DAB5-4419-9943-D93505A563BD}"/>
            </c:ext>
          </c:extLst>
        </c:ser>
        <c:ser>
          <c:idx val="15"/>
          <c:order val="15"/>
          <c:tx>
            <c:strRef>
              <c:f>List1!$Q$1</c:f>
              <c:strCache>
                <c:ptCount val="1"/>
                <c:pt idx="0">
                  <c:v>16</c:v>
                </c:pt>
              </c:strCache>
            </c:strRef>
          </c:tx>
          <c:spPr>
            <a:ln w="38100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HDL-C-0</c:v>
                </c:pt>
                <c:pt idx="1">
                  <c:v>HDL-C-1</c:v>
                </c:pt>
              </c:strCache>
            </c:strRef>
          </c:cat>
          <c:val>
            <c:numRef>
              <c:f>List1!$Q$2:$Q$3</c:f>
              <c:numCache>
                <c:formatCode>General</c:formatCode>
                <c:ptCount val="2"/>
                <c:pt idx="0">
                  <c:v>1.53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F-DAB5-4419-9943-D93505A563BD}"/>
            </c:ext>
          </c:extLst>
        </c:ser>
        <c:ser>
          <c:idx val="16"/>
          <c:order val="16"/>
          <c:tx>
            <c:strRef>
              <c:f>List1!$R$1</c:f>
              <c:strCache>
                <c:ptCount val="1"/>
                <c:pt idx="0">
                  <c:v>17</c:v>
                </c:pt>
              </c:strCache>
            </c:strRef>
          </c:tx>
          <c:spPr>
            <a:ln w="38100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HDL-C-0</c:v>
                </c:pt>
                <c:pt idx="1">
                  <c:v>HDL-C-1</c:v>
                </c:pt>
              </c:strCache>
            </c:strRef>
          </c:cat>
          <c:val>
            <c:numRef>
              <c:f>List1!$R$2:$R$3</c:f>
              <c:numCache>
                <c:formatCode>General</c:formatCode>
                <c:ptCount val="2"/>
                <c:pt idx="0">
                  <c:v>1.28</c:v>
                </c:pt>
                <c:pt idx="1">
                  <c:v>1.33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DAB5-4419-9943-D93505A563BD}"/>
            </c:ext>
          </c:extLst>
        </c:ser>
        <c:ser>
          <c:idx val="17"/>
          <c:order val="17"/>
          <c:tx>
            <c:strRef>
              <c:f>List1!$S$1</c:f>
              <c:strCache>
                <c:ptCount val="1"/>
                <c:pt idx="0">
                  <c:v>18</c:v>
                </c:pt>
              </c:strCache>
            </c:strRef>
          </c:tx>
          <c:spPr>
            <a:ln w="38100" cap="rnd">
              <a:solidFill>
                <a:schemeClr val="accent6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HDL-C-0</c:v>
                </c:pt>
                <c:pt idx="1">
                  <c:v>HDL-C-1</c:v>
                </c:pt>
              </c:strCache>
            </c:strRef>
          </c:cat>
          <c:val>
            <c:numRef>
              <c:f>List1!$S$2:$S$3</c:f>
              <c:numCache>
                <c:formatCode>General</c:formatCode>
                <c:ptCount val="2"/>
                <c:pt idx="0">
                  <c:v>1.04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1-DAB5-4419-9943-D93505A563BD}"/>
            </c:ext>
          </c:extLst>
        </c:ser>
        <c:ser>
          <c:idx val="18"/>
          <c:order val="18"/>
          <c:tx>
            <c:strRef>
              <c:f>List1!$T$1</c:f>
              <c:strCache>
                <c:ptCount val="1"/>
                <c:pt idx="0">
                  <c:v>19</c:v>
                </c:pt>
              </c:strCache>
            </c:strRef>
          </c:tx>
          <c:spPr>
            <a:ln w="38100" cap="rnd">
              <a:solidFill>
                <a:schemeClr val="accent1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HDL-C-0</c:v>
                </c:pt>
                <c:pt idx="1">
                  <c:v>HDL-C-1</c:v>
                </c:pt>
              </c:strCache>
            </c:strRef>
          </c:cat>
          <c:val>
            <c:numRef>
              <c:f>List1!$T$2:$T$3</c:f>
              <c:numCache>
                <c:formatCode>General</c:formatCode>
                <c:ptCount val="2"/>
                <c:pt idx="0">
                  <c:v>0.83000000000000018</c:v>
                </c:pt>
                <c:pt idx="1">
                  <c:v>0.74000000000000021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2-DAB5-4419-9943-D93505A563BD}"/>
            </c:ext>
          </c:extLst>
        </c:ser>
        <c:ser>
          <c:idx val="19"/>
          <c:order val="19"/>
          <c:tx>
            <c:strRef>
              <c:f>List1!$U$1</c:f>
              <c:strCache>
                <c:ptCount val="1"/>
                <c:pt idx="0">
                  <c:v>20</c:v>
                </c:pt>
              </c:strCache>
            </c:strRef>
          </c:tx>
          <c:spPr>
            <a:ln w="38100" cap="rnd">
              <a:solidFill>
                <a:schemeClr val="accent2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HDL-C-0</c:v>
                </c:pt>
                <c:pt idx="1">
                  <c:v>HDL-C-1</c:v>
                </c:pt>
              </c:strCache>
            </c:strRef>
          </c:cat>
          <c:val>
            <c:numRef>
              <c:f>List1!$U$2:$U$3</c:f>
              <c:numCache>
                <c:formatCode>General</c:formatCode>
                <c:ptCount val="2"/>
                <c:pt idx="0">
                  <c:v>1.48</c:v>
                </c:pt>
                <c:pt idx="1">
                  <c:v>1.1200000000000001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3-DAB5-4419-9943-D93505A563BD}"/>
            </c:ext>
          </c:extLst>
        </c:ser>
        <c:ser>
          <c:idx val="20"/>
          <c:order val="20"/>
          <c:tx>
            <c:strRef>
              <c:f>List1!$V$1</c:f>
              <c:strCache>
                <c:ptCount val="1"/>
                <c:pt idx="0">
                  <c:v>21</c:v>
                </c:pt>
              </c:strCache>
            </c:strRef>
          </c:tx>
          <c:spPr>
            <a:ln w="38100" cap="rnd">
              <a:solidFill>
                <a:schemeClr val="accent3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HDL-C-0</c:v>
                </c:pt>
                <c:pt idx="1">
                  <c:v>HDL-C-1</c:v>
                </c:pt>
              </c:strCache>
            </c:strRef>
          </c:cat>
          <c:val>
            <c:numRef>
              <c:f>List1!$V$2:$V$3</c:f>
              <c:numCache>
                <c:formatCode>General</c:formatCode>
                <c:ptCount val="2"/>
                <c:pt idx="0">
                  <c:v>1.21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4-DAB5-4419-9943-D93505A563BD}"/>
            </c:ext>
          </c:extLst>
        </c:ser>
        <c:ser>
          <c:idx val="21"/>
          <c:order val="21"/>
          <c:tx>
            <c:strRef>
              <c:f>List1!$W$1</c:f>
              <c:strCache>
                <c:ptCount val="1"/>
                <c:pt idx="0">
                  <c:v>22</c:v>
                </c:pt>
              </c:strCache>
            </c:strRef>
          </c:tx>
          <c:spPr>
            <a:ln w="38100" cap="rnd">
              <a:solidFill>
                <a:schemeClr val="accent4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HDL-C-0</c:v>
                </c:pt>
                <c:pt idx="1">
                  <c:v>HDL-C-1</c:v>
                </c:pt>
              </c:strCache>
            </c:strRef>
          </c:cat>
          <c:val>
            <c:numRef>
              <c:f>List1!$W$2:$W$3</c:f>
              <c:numCache>
                <c:formatCode>General</c:formatCode>
                <c:ptCount val="2"/>
                <c:pt idx="0">
                  <c:v>1.29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5-DAB5-4419-9943-D93505A563BD}"/>
            </c:ext>
          </c:extLst>
        </c:ser>
        <c:ser>
          <c:idx val="22"/>
          <c:order val="22"/>
          <c:tx>
            <c:strRef>
              <c:f>List1!$X$1</c:f>
              <c:strCache>
                <c:ptCount val="1"/>
                <c:pt idx="0">
                  <c:v>23</c:v>
                </c:pt>
              </c:strCache>
            </c:strRef>
          </c:tx>
          <c:spPr>
            <a:ln w="38100" cap="rnd">
              <a:solidFill>
                <a:schemeClr val="accent5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HDL-C-0</c:v>
                </c:pt>
                <c:pt idx="1">
                  <c:v>HDL-C-1</c:v>
                </c:pt>
              </c:strCache>
            </c:strRef>
          </c:cat>
          <c:val>
            <c:numRef>
              <c:f>List1!$X$2:$X$3</c:f>
              <c:numCache>
                <c:formatCode>General</c:formatCode>
                <c:ptCount val="2"/>
                <c:pt idx="0">
                  <c:v>1.37</c:v>
                </c:pt>
                <c:pt idx="1">
                  <c:v>1.21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6-DAB5-4419-9943-D93505A563BD}"/>
            </c:ext>
          </c:extLst>
        </c:ser>
        <c:ser>
          <c:idx val="23"/>
          <c:order val="23"/>
          <c:tx>
            <c:strRef>
              <c:f>List1!$Y$1</c:f>
              <c:strCache>
                <c:ptCount val="1"/>
                <c:pt idx="0">
                  <c:v>24</c:v>
                </c:pt>
              </c:strCache>
            </c:strRef>
          </c:tx>
          <c:spPr>
            <a:ln w="38100" cap="rnd">
              <a:solidFill>
                <a:schemeClr val="accent6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HDL-C-0</c:v>
                </c:pt>
                <c:pt idx="1">
                  <c:v>HDL-C-1</c:v>
                </c:pt>
              </c:strCache>
            </c:strRef>
          </c:cat>
          <c:val>
            <c:numRef>
              <c:f>List1!$Y$2:$Y$3</c:f>
              <c:numCache>
                <c:formatCode>General</c:formatCode>
                <c:ptCount val="2"/>
                <c:pt idx="0">
                  <c:v>1.1200000000000001</c:v>
                </c:pt>
                <c:pt idx="1">
                  <c:v>1.24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7-DAB5-4419-9943-D93505A563BD}"/>
            </c:ext>
          </c:extLst>
        </c:ser>
        <c:ser>
          <c:idx val="24"/>
          <c:order val="24"/>
          <c:tx>
            <c:strRef>
              <c:f>List1!$Z$1</c:f>
              <c:strCache>
                <c:ptCount val="1"/>
                <c:pt idx="0">
                  <c:v>25</c:v>
                </c:pt>
              </c:strCache>
            </c:strRef>
          </c:tx>
          <c:spPr>
            <a:ln w="38100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HDL-C-0</c:v>
                </c:pt>
                <c:pt idx="1">
                  <c:v>HDL-C-1</c:v>
                </c:pt>
              </c:strCache>
            </c:strRef>
          </c:cat>
          <c:val>
            <c:numRef>
              <c:f>List1!$Z$2:$Z$3</c:f>
              <c:numCache>
                <c:formatCode>General</c:formatCode>
                <c:ptCount val="2"/>
                <c:pt idx="0">
                  <c:v>1.6</c:v>
                </c:pt>
                <c:pt idx="1">
                  <c:v>1.82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8-DAB5-4419-9943-D93505A563BD}"/>
            </c:ext>
          </c:extLst>
        </c:ser>
        <c:ser>
          <c:idx val="25"/>
          <c:order val="25"/>
          <c:tx>
            <c:strRef>
              <c:f>List1!$AA$1</c:f>
              <c:strCache>
                <c:ptCount val="1"/>
                <c:pt idx="0">
                  <c:v>26</c:v>
                </c:pt>
              </c:strCache>
            </c:strRef>
          </c:tx>
          <c:spPr>
            <a:ln w="38100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HDL-C-0</c:v>
                </c:pt>
                <c:pt idx="1">
                  <c:v>HDL-C-1</c:v>
                </c:pt>
              </c:strCache>
            </c:strRef>
          </c:cat>
          <c:val>
            <c:numRef>
              <c:f>List1!$AA$2:$AA$3</c:f>
              <c:numCache>
                <c:formatCode>General</c:formatCode>
                <c:ptCount val="2"/>
                <c:pt idx="0">
                  <c:v>1.2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9-DAB5-4419-9943-D93505A563BD}"/>
            </c:ext>
          </c:extLst>
        </c:ser>
        <c:ser>
          <c:idx val="26"/>
          <c:order val="26"/>
          <c:tx>
            <c:strRef>
              <c:f>List1!$AB$1</c:f>
              <c:strCache>
                <c:ptCount val="1"/>
                <c:pt idx="0">
                  <c:v>27</c:v>
                </c:pt>
              </c:strCache>
            </c:strRef>
          </c:tx>
          <c:spPr>
            <a:ln w="38100" cap="rnd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HDL-C-0</c:v>
                </c:pt>
                <c:pt idx="1">
                  <c:v>HDL-C-1</c:v>
                </c:pt>
              </c:strCache>
            </c:strRef>
          </c:cat>
          <c:val>
            <c:numRef>
              <c:f>List1!$AB$2:$AB$3</c:f>
              <c:numCache>
                <c:formatCode>General</c:formatCode>
                <c:ptCount val="2"/>
                <c:pt idx="0">
                  <c:v>1.9700000000000004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A-DAB5-4419-9943-D93505A563BD}"/>
            </c:ext>
          </c:extLst>
        </c:ser>
        <c:ser>
          <c:idx val="27"/>
          <c:order val="27"/>
          <c:tx>
            <c:strRef>
              <c:f>List1!$AC$1</c:f>
              <c:strCache>
                <c:ptCount val="1"/>
                <c:pt idx="0">
                  <c:v>28</c:v>
                </c:pt>
              </c:strCache>
            </c:strRef>
          </c:tx>
          <c:spPr>
            <a:ln w="38100" cap="rnd">
              <a:solidFill>
                <a:schemeClr val="accent4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HDL-C-0</c:v>
                </c:pt>
                <c:pt idx="1">
                  <c:v>HDL-C-1</c:v>
                </c:pt>
              </c:strCache>
            </c:strRef>
          </c:cat>
          <c:val>
            <c:numRef>
              <c:f>List1!$AC$2:$AC$3</c:f>
              <c:numCache>
                <c:formatCode>General</c:formatCode>
                <c:ptCount val="2"/>
                <c:pt idx="0">
                  <c:v>1.31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B-DAB5-4419-9943-D93505A563BD}"/>
            </c:ext>
          </c:extLst>
        </c:ser>
        <c:ser>
          <c:idx val="28"/>
          <c:order val="28"/>
          <c:tx>
            <c:strRef>
              <c:f>List1!$AD$1</c:f>
              <c:strCache>
                <c:ptCount val="1"/>
                <c:pt idx="0">
                  <c:v>29</c:v>
                </c:pt>
              </c:strCache>
            </c:strRef>
          </c:tx>
          <c:spPr>
            <a:ln w="38100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HDL-C-0</c:v>
                </c:pt>
                <c:pt idx="1">
                  <c:v>HDL-C-1</c:v>
                </c:pt>
              </c:strCache>
            </c:strRef>
          </c:cat>
          <c:val>
            <c:numRef>
              <c:f>List1!$AD$2:$AD$3</c:f>
              <c:numCache>
                <c:formatCode>General</c:formatCode>
                <c:ptCount val="2"/>
                <c:pt idx="0">
                  <c:v>2.68</c:v>
                </c:pt>
                <c:pt idx="1">
                  <c:v>2.6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C-DAB5-4419-9943-D93505A563BD}"/>
            </c:ext>
          </c:extLst>
        </c:ser>
        <c:ser>
          <c:idx val="29"/>
          <c:order val="29"/>
          <c:tx>
            <c:strRef>
              <c:f>List1!$AE$1</c:f>
              <c:strCache>
                <c:ptCount val="1"/>
                <c:pt idx="0">
                  <c:v>30</c:v>
                </c:pt>
              </c:strCache>
            </c:strRef>
          </c:tx>
          <c:spPr>
            <a:ln w="38100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HDL-C-0</c:v>
                </c:pt>
                <c:pt idx="1">
                  <c:v>HDL-C-1</c:v>
                </c:pt>
              </c:strCache>
            </c:strRef>
          </c:cat>
          <c:val>
            <c:numRef>
              <c:f>List1!$AE$2:$AE$3</c:f>
              <c:numCache>
                <c:formatCode>General</c:formatCode>
                <c:ptCount val="2"/>
                <c:pt idx="0">
                  <c:v>1.37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D-DAB5-4419-9943-D93505A563BD}"/>
            </c:ext>
          </c:extLst>
        </c:ser>
        <c:ser>
          <c:idx val="30"/>
          <c:order val="30"/>
          <c:tx>
            <c:strRef>
              <c:f>List1!$AF$1</c:f>
              <c:strCache>
                <c:ptCount val="1"/>
                <c:pt idx="0">
                  <c:v>31</c:v>
                </c:pt>
              </c:strCache>
            </c:strRef>
          </c:tx>
          <c:spPr>
            <a:ln w="38100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HDL-C-0</c:v>
                </c:pt>
                <c:pt idx="1">
                  <c:v>HDL-C-1</c:v>
                </c:pt>
              </c:strCache>
            </c:strRef>
          </c:cat>
          <c:val>
            <c:numRef>
              <c:f>List1!$AF$2:$AF$3</c:f>
              <c:numCache>
                <c:formatCode>General</c:formatCode>
                <c:ptCount val="2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E-DAB5-4419-9943-D93505A563BD}"/>
            </c:ext>
          </c:extLst>
        </c:ser>
        <c:ser>
          <c:idx val="31"/>
          <c:order val="31"/>
          <c:tx>
            <c:strRef>
              <c:f>List1!$AG$1</c:f>
              <c:strCache>
                <c:ptCount val="1"/>
                <c:pt idx="0">
                  <c:v>32</c:v>
                </c:pt>
              </c:strCache>
            </c:strRef>
          </c:tx>
          <c:spPr>
            <a:ln w="38100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HDL-C-0</c:v>
                </c:pt>
                <c:pt idx="1">
                  <c:v>HDL-C-1</c:v>
                </c:pt>
              </c:strCache>
            </c:strRef>
          </c:cat>
          <c:val>
            <c:numRef>
              <c:f>List1!$AG$2:$AG$3</c:f>
              <c:numCache>
                <c:formatCode>General</c:formatCode>
                <c:ptCount val="2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F-DAB5-4419-9943-D93505A563BD}"/>
            </c:ext>
          </c:extLst>
        </c:ser>
        <c:ser>
          <c:idx val="32"/>
          <c:order val="32"/>
          <c:tx>
            <c:strRef>
              <c:f>List1!$AH$1</c:f>
              <c:strCache>
                <c:ptCount val="1"/>
                <c:pt idx="0">
                  <c:v>33</c:v>
                </c:pt>
              </c:strCache>
            </c:strRef>
          </c:tx>
          <c:spPr>
            <a:ln w="38100" cap="rnd">
              <a:solidFill>
                <a:schemeClr val="accent3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List1!$A$2:$A$3</c:f>
              <c:strCache>
                <c:ptCount val="2"/>
                <c:pt idx="0">
                  <c:v>HDL-C-0</c:v>
                </c:pt>
                <c:pt idx="1">
                  <c:v>HDL-C-1</c:v>
                </c:pt>
              </c:strCache>
            </c:strRef>
          </c:cat>
          <c:val>
            <c:numRef>
              <c:f>List1!$AH$2:$AH$3</c:f>
              <c:numCache>
                <c:formatCode>General</c:formatCode>
                <c:ptCount val="2"/>
                <c:pt idx="0">
                  <c:v>0.84000000000000019</c:v>
                </c:pt>
                <c:pt idx="1">
                  <c:v>0.9700000000000002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0-DAB5-4419-9943-D93505A563BD}"/>
            </c:ext>
          </c:extLst>
        </c:ser>
        <c:marker val="1"/>
        <c:axId val="125533184"/>
        <c:axId val="125555456"/>
      </c:lineChart>
      <c:catAx>
        <c:axId val="12553318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5555456"/>
        <c:crosses val="autoZero"/>
        <c:auto val="1"/>
        <c:lblAlgn val="ctr"/>
        <c:lblOffset val="100"/>
      </c:catAx>
      <c:valAx>
        <c:axId val="125555456"/>
        <c:scaling>
          <c:orientation val="minMax"/>
          <c:max val="2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cap="none" dirty="0" err="1" smtClean="0"/>
                  <a:t>mmol</a:t>
                </a:r>
                <a:r>
                  <a:rPr lang="cs-CZ" cap="none" dirty="0" smtClean="0"/>
                  <a:t>/L</a:t>
                </a:r>
                <a:endParaRPr lang="cs-CZ" cap="none" dirty="0"/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55331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3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3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3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3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3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4B586D48-5FA5-4216-B71E-D6AAE8A2078D}" type="datetimeFigureOut">
              <a:rPr lang="cs-CZ"/>
              <a:pPr>
                <a:defRPr/>
              </a:pPr>
              <a:t>17.1.2019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  <a:endParaRPr lang="cs-CZ" noProof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9350627B-91BF-4AD3-BEC0-0FA05820520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4740801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smtClean="0"/>
          </a:p>
        </p:txBody>
      </p:sp>
      <p:sp>
        <p:nvSpPr>
          <p:cNvPr id="17411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03B771D-E09D-42C0-A5FB-12788DB28EDB}" type="slidenum">
              <a:rPr lang="cs-CZ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cs-CZ"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731096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smtClean="0"/>
          </a:p>
        </p:txBody>
      </p:sp>
      <p:sp>
        <p:nvSpPr>
          <p:cNvPr id="19459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EEB1620-CE3E-4AB9-B4AE-A825E6C66479}" type="slidenum">
              <a:rPr lang="cs-CZ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cs-CZ"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662222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smtClean="0"/>
          </a:p>
        </p:txBody>
      </p:sp>
      <p:sp>
        <p:nvSpPr>
          <p:cNvPr id="21507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087EE08-5B6A-4452-AEEE-C16FA0477EA9}" type="slidenum">
              <a:rPr lang="cs-CZ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cs-CZ"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610750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smtClean="0"/>
          </a:p>
        </p:txBody>
      </p:sp>
      <p:sp>
        <p:nvSpPr>
          <p:cNvPr id="23555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76D888A-D170-43A6-9EC2-97A3E34E4EBD}" type="slidenum">
              <a:rPr lang="cs-CZ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cs-CZ"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578113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smtClean="0"/>
          </a:p>
        </p:txBody>
      </p:sp>
      <p:sp>
        <p:nvSpPr>
          <p:cNvPr id="27651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12220E8-8719-478D-9476-72BF07E7D646}" type="slidenum">
              <a:rPr lang="cs-CZ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cs-CZ"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62020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smtClean="0"/>
          </a:p>
        </p:txBody>
      </p:sp>
      <p:sp>
        <p:nvSpPr>
          <p:cNvPr id="30723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BE9F7B4-F7F7-40BF-92D1-BA91E6A48389}" type="slidenum">
              <a:rPr lang="cs-CZ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cs-CZ"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857705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smtClean="0"/>
          </a:p>
        </p:txBody>
      </p:sp>
      <p:sp>
        <p:nvSpPr>
          <p:cNvPr id="36867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942362C-0C78-4A26-9263-03D757D93036}" type="slidenum">
              <a:rPr lang="cs-CZ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cs-CZ"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373051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E8A0B0-EF4E-4C71-A8D9-1AA72DA542DB}" type="datetimeFigureOut">
              <a:rPr lang="cs-CZ"/>
              <a:pPr>
                <a:defRPr/>
              </a:pPr>
              <a:t>17.1.2019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BAD52A-DBE4-4CED-9BEF-C17E5A0F9A6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C84EE2-1FC5-4CE6-9656-4DB5122B98E8}" type="datetimeFigureOut">
              <a:rPr lang="cs-CZ"/>
              <a:pPr>
                <a:defRPr/>
              </a:pPr>
              <a:t>17.1.2019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8C750-A911-40A6-A4F7-8387BB89676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BB23A5-8582-4817-B1C9-28D9ADA55A1E}" type="datetimeFigureOut">
              <a:rPr lang="cs-CZ"/>
              <a:pPr>
                <a:defRPr/>
              </a:pPr>
              <a:t>17.1.2019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F454D3-7BAE-40E8-8334-2D84AF91DDA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IN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A07729CE-1384-4904-B65E-2D8D6CD05E0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solidFill>
                  <a:prstClr val="black"/>
                </a:solidFill>
              </a:defRPr>
            </a:lvl1pPr>
          </a:lstStyle>
          <a:p>
            <a:pPr>
              <a:defRPr/>
            </a:pPr>
            <a:r>
              <a:rPr lang="en-IN"/>
              <a:t>Global MA Launch Blueprint</a:t>
            </a:r>
            <a:endParaRPr lang="en-IN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F9A23A-06A5-4918-9093-7E4AA69CF6CB}" type="datetimeFigureOut">
              <a:rPr lang="cs-CZ"/>
              <a:pPr>
                <a:defRPr/>
              </a:pPr>
              <a:t>17.1.2019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9E15B-C32C-4478-A7E7-3CCA244F6D7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9C0EDF-0805-40FE-ACFF-8AC56175263E}" type="datetimeFigureOut">
              <a:rPr lang="cs-CZ"/>
              <a:pPr>
                <a:defRPr/>
              </a:pPr>
              <a:t>17.1.2019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155230-98FB-407A-AF23-38EB94DE15C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61CC51-AEE7-45F1-B2D3-58DA67EF0FC8}" type="datetimeFigureOut">
              <a:rPr lang="cs-CZ"/>
              <a:pPr>
                <a:defRPr/>
              </a:pPr>
              <a:t>17.1.2019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3567B7-87BE-4875-A702-970DC357ED8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2F51D7-9629-4332-83EE-36A7F10CCB7E}" type="datetimeFigureOut">
              <a:rPr lang="cs-CZ"/>
              <a:pPr>
                <a:defRPr/>
              </a:pPr>
              <a:t>17.1.2019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78DE8F-5A42-4190-98A6-75CE808964E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EDD22B-2594-4040-ACEB-3A3E4AA23633}" type="datetimeFigureOut">
              <a:rPr lang="cs-CZ"/>
              <a:pPr>
                <a:defRPr/>
              </a:pPr>
              <a:t>17.1.2019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A54991-E2D8-4F6D-98FA-3ECFDCF793D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56465E-D3DE-4F8E-B09C-3B5D2692B0FA}" type="datetimeFigureOut">
              <a:rPr lang="cs-CZ"/>
              <a:pPr>
                <a:defRPr/>
              </a:pPr>
              <a:t>17.1.2019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E31CF9-5937-4698-8BC8-740D8E4CF4D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30B253-FEEB-42E6-A112-CB2CCAE8631C}" type="datetimeFigureOut">
              <a:rPr lang="cs-CZ"/>
              <a:pPr>
                <a:defRPr/>
              </a:pPr>
              <a:t>17.1.2019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CDF25-C0FC-41C2-8B5B-FD5A32562E4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EC391-24F0-47B5-8AA6-A9424C267758}" type="datetimeFigureOut">
              <a:rPr lang="cs-CZ"/>
              <a:pPr>
                <a:defRPr/>
              </a:pPr>
              <a:t>17.1.2019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3FD238-DD1F-4748-AB94-B43BBAD1719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0859740-2355-4F51-8563-D3B938F8D29E}" type="datetimeFigureOut">
              <a:rPr lang="cs-CZ"/>
              <a:pPr>
                <a:defRPr/>
              </a:pPr>
              <a:t>17.1.2019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17C1C82-34D2-442A-8CC9-17555EF8179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mailto:leo.rec@fnol.cz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mailto:leo.rec@fnol.cz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Nadpis 1"/>
          <p:cNvSpPr>
            <a:spLocks noGrp="1"/>
          </p:cNvSpPr>
          <p:nvPr>
            <p:ph type="ctrTitle"/>
          </p:nvPr>
        </p:nvSpPr>
        <p:spPr>
          <a:xfrm>
            <a:off x="250825" y="1341438"/>
            <a:ext cx="8642350" cy="2259012"/>
          </a:xfrm>
        </p:spPr>
        <p:txBody>
          <a:bodyPr/>
          <a:lstStyle/>
          <a:p>
            <a:r>
              <a:rPr lang="cs-CZ" sz="3200" b="1" dirty="0" smtClean="0">
                <a:solidFill>
                  <a:schemeClr val="tx2"/>
                </a:solidFill>
              </a:rPr>
              <a:t>NAŠICH PRVNÍCH 6 MĚSÍCŮ S PCSK-9 INHIBITORY</a:t>
            </a:r>
            <a:br>
              <a:rPr lang="cs-CZ" sz="3200" b="1" dirty="0" smtClean="0">
                <a:solidFill>
                  <a:schemeClr val="tx2"/>
                </a:solidFill>
              </a:rPr>
            </a:br>
            <a:r>
              <a:rPr lang="cs-CZ" sz="3200" b="1" dirty="0" smtClean="0">
                <a:solidFill>
                  <a:schemeClr val="tx2"/>
                </a:solidFill>
              </a:rPr>
              <a:t>(medicínské a administrativní zkušenosti)</a:t>
            </a:r>
            <a:br>
              <a:rPr lang="cs-CZ" sz="3200" b="1" dirty="0" smtClean="0">
                <a:solidFill>
                  <a:schemeClr val="tx2"/>
                </a:solidFill>
              </a:rPr>
            </a:br>
            <a:endParaRPr lang="cs-CZ" sz="3200" dirty="0" smtClean="0">
              <a:solidFill>
                <a:schemeClr val="tx2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95288" y="3403923"/>
            <a:ext cx="8280400" cy="1825277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cs-CZ" sz="2000" dirty="0" smtClean="0">
                <a:solidFill>
                  <a:schemeClr val="tx1"/>
                </a:solidFill>
              </a:rPr>
              <a:t>David </a:t>
            </a:r>
            <a:r>
              <a:rPr lang="cs-CZ" sz="2000" dirty="0" err="1" smtClean="0">
                <a:solidFill>
                  <a:schemeClr val="tx1"/>
                </a:solidFill>
              </a:rPr>
              <a:t>Karásek</a:t>
            </a:r>
            <a:r>
              <a:rPr lang="cs-CZ" sz="2000" baseline="30000" dirty="0" err="1" smtClean="0">
                <a:solidFill>
                  <a:schemeClr val="tx1"/>
                </a:solidFill>
              </a:rPr>
              <a:t>a</a:t>
            </a:r>
            <a:r>
              <a:rPr lang="cs-CZ" sz="2000" dirty="0" smtClean="0">
                <a:solidFill>
                  <a:schemeClr val="tx1"/>
                </a:solidFill>
              </a:rPr>
              <a:t>, Miloš </a:t>
            </a:r>
            <a:r>
              <a:rPr lang="cs-CZ" sz="2000" dirty="0" err="1" smtClean="0">
                <a:solidFill>
                  <a:schemeClr val="tx1"/>
                </a:solidFill>
              </a:rPr>
              <a:t>Táborský</a:t>
            </a:r>
            <a:r>
              <a:rPr lang="cs-CZ" sz="2000" baseline="30000" dirty="0" err="1" smtClean="0">
                <a:solidFill>
                  <a:schemeClr val="tx1"/>
                </a:solidFill>
              </a:rPr>
              <a:t>b</a:t>
            </a:r>
            <a:endParaRPr lang="cs-CZ" sz="2000" baseline="30000" dirty="0" smtClean="0">
              <a:solidFill>
                <a:schemeClr val="tx1"/>
              </a:solidFill>
              <a:latin typeface="Arial" charset="0"/>
            </a:endParaRPr>
          </a:p>
          <a:p>
            <a:pPr>
              <a:lnSpc>
                <a:spcPct val="80000"/>
              </a:lnSpc>
            </a:pPr>
            <a:r>
              <a:rPr lang="cs-CZ" sz="2000" dirty="0" smtClean="0">
                <a:solidFill>
                  <a:schemeClr val="tx1"/>
                </a:solidFill>
              </a:rPr>
              <a:t>Jan </a:t>
            </a:r>
            <a:r>
              <a:rPr lang="cs-CZ" sz="2000" dirty="0" err="1" smtClean="0">
                <a:solidFill>
                  <a:schemeClr val="tx1"/>
                </a:solidFill>
              </a:rPr>
              <a:t>Václavík</a:t>
            </a:r>
            <a:r>
              <a:rPr lang="cs-CZ" sz="2000" baseline="30000" dirty="0" err="1" smtClean="0">
                <a:solidFill>
                  <a:schemeClr val="tx1"/>
                </a:solidFill>
              </a:rPr>
              <a:t>b</a:t>
            </a:r>
            <a:r>
              <a:rPr lang="cs-CZ" sz="2000" dirty="0" smtClean="0">
                <a:solidFill>
                  <a:schemeClr val="tx1"/>
                </a:solidFill>
              </a:rPr>
              <a:t>, </a:t>
            </a:r>
            <a:r>
              <a:rPr lang="cs-CZ" sz="2000" dirty="0" err="1" smtClean="0">
                <a:solidFill>
                  <a:schemeClr val="tx1"/>
                </a:solidFill>
              </a:rPr>
              <a:t>Lubica</a:t>
            </a:r>
            <a:r>
              <a:rPr lang="cs-CZ" sz="2000" dirty="0" smtClean="0">
                <a:solidFill>
                  <a:schemeClr val="tx1"/>
                </a:solidFill>
              </a:rPr>
              <a:t> </a:t>
            </a:r>
            <a:r>
              <a:rPr lang="cs-CZ" sz="2000" dirty="0" err="1" smtClean="0">
                <a:solidFill>
                  <a:schemeClr val="tx1"/>
                </a:solidFill>
              </a:rPr>
              <a:t>Cibíčková</a:t>
            </a:r>
            <a:r>
              <a:rPr lang="cs-CZ" sz="2000" baseline="30000" dirty="0" err="1" smtClean="0">
                <a:solidFill>
                  <a:schemeClr val="tx1"/>
                </a:solidFill>
              </a:rPr>
              <a:t>a</a:t>
            </a:r>
            <a:r>
              <a:rPr lang="cs-CZ" sz="2000" dirty="0" smtClean="0">
                <a:solidFill>
                  <a:schemeClr val="tx1"/>
                </a:solidFill>
              </a:rPr>
              <a:t>, Helena </a:t>
            </a:r>
            <a:r>
              <a:rPr lang="cs-CZ" sz="2000" dirty="0" err="1" smtClean="0">
                <a:solidFill>
                  <a:schemeClr val="tx1"/>
                </a:solidFill>
              </a:rPr>
              <a:t>Vaverková</a:t>
            </a:r>
            <a:r>
              <a:rPr lang="cs-CZ" sz="2000" baseline="30000" dirty="0" err="1" smtClean="0">
                <a:solidFill>
                  <a:schemeClr val="tx1"/>
                </a:solidFill>
              </a:rPr>
              <a:t>a</a:t>
            </a:r>
            <a:r>
              <a:rPr lang="cs-CZ" sz="2000" dirty="0" smtClean="0">
                <a:solidFill>
                  <a:schemeClr val="tx1"/>
                </a:solidFill>
              </a:rPr>
              <a:t> </a:t>
            </a:r>
          </a:p>
          <a:p>
            <a:pPr>
              <a:lnSpc>
                <a:spcPct val="80000"/>
              </a:lnSpc>
            </a:pPr>
            <a:endParaRPr lang="cs-CZ" sz="2000" dirty="0" smtClean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</a:pPr>
            <a:r>
              <a:rPr lang="cs-CZ" sz="2000" baseline="30000" dirty="0" smtClean="0">
                <a:solidFill>
                  <a:schemeClr val="tx1"/>
                </a:solidFill>
              </a:rPr>
              <a:t>a </a:t>
            </a:r>
            <a:r>
              <a:rPr lang="cs-CZ" sz="2000" dirty="0" smtClean="0">
                <a:solidFill>
                  <a:schemeClr val="tx1"/>
                </a:solidFill>
              </a:rPr>
              <a:t>III. Interní klinika – </a:t>
            </a:r>
            <a:r>
              <a:rPr lang="cs-CZ" sz="2000" dirty="0" err="1" smtClean="0">
                <a:solidFill>
                  <a:schemeClr val="tx1"/>
                </a:solidFill>
              </a:rPr>
              <a:t>nefrologická</a:t>
            </a:r>
            <a:r>
              <a:rPr lang="cs-CZ" sz="2000" dirty="0" smtClean="0">
                <a:solidFill>
                  <a:schemeClr val="tx1"/>
                </a:solidFill>
              </a:rPr>
              <a:t>, revmatologická a endokrinologická</a:t>
            </a:r>
            <a:endParaRPr lang="cs-CZ" sz="2000" baseline="30000" dirty="0" smtClean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</a:pPr>
            <a:r>
              <a:rPr lang="cs-CZ" sz="2000" baseline="30000" dirty="0" smtClean="0">
                <a:solidFill>
                  <a:schemeClr val="tx1"/>
                </a:solidFill>
              </a:rPr>
              <a:t>b </a:t>
            </a:r>
            <a:r>
              <a:rPr lang="cs-CZ" sz="2000" dirty="0" smtClean="0">
                <a:solidFill>
                  <a:schemeClr val="tx1"/>
                </a:solidFill>
              </a:rPr>
              <a:t>I. Interní klinika – kardiologická</a:t>
            </a:r>
          </a:p>
          <a:p>
            <a:pPr>
              <a:lnSpc>
                <a:spcPct val="80000"/>
              </a:lnSpc>
            </a:pPr>
            <a:r>
              <a:rPr lang="cs-CZ" sz="2000" dirty="0" smtClean="0">
                <a:solidFill>
                  <a:schemeClr val="tx1"/>
                </a:solidFill>
              </a:rPr>
              <a:t>FN Olomouc 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0" y="0"/>
            <a:ext cx="9144000" cy="1016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6000" dirty="0">
              <a:latin typeface="+mn-lt"/>
              <a:cs typeface="+mn-cs"/>
            </a:endParaRPr>
          </a:p>
        </p:txBody>
      </p:sp>
      <p:pic>
        <p:nvPicPr>
          <p:cNvPr id="15366" name="Obrázek 5"/>
          <p:cNvPicPr>
            <a:picLocks noChangeAspect="1"/>
          </p:cNvPicPr>
          <p:nvPr/>
        </p:nvPicPr>
        <p:blipFill>
          <a:blip r:embed="rId2" cstate="print"/>
          <a:srcRect r="54626" b="37312"/>
          <a:stretch>
            <a:fillRect/>
          </a:stretch>
        </p:blipFill>
        <p:spPr bwMode="auto">
          <a:xfrm>
            <a:off x="3851920" y="5448937"/>
            <a:ext cx="1368152" cy="1220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Nadpis 1"/>
          <p:cNvSpPr>
            <a:spLocks noGrp="1"/>
          </p:cNvSpPr>
          <p:nvPr>
            <p:ph type="title"/>
          </p:nvPr>
        </p:nvSpPr>
        <p:spPr>
          <a:xfrm>
            <a:off x="0" y="188913"/>
            <a:ext cx="9144000" cy="1368425"/>
          </a:xfrm>
        </p:spPr>
        <p:txBody>
          <a:bodyPr/>
          <a:lstStyle/>
          <a:p>
            <a:r>
              <a:rPr lang="en-US" sz="3600" b="1" smtClean="0">
                <a:solidFill>
                  <a:schemeClr val="tx2"/>
                </a:solidFill>
              </a:rPr>
              <a:t>2017 ESC/EAS guidance for clinical use </a:t>
            </a:r>
            <a:r>
              <a:rPr lang="cs-CZ" sz="3600" b="1" smtClean="0">
                <a:solidFill>
                  <a:schemeClr val="tx2"/>
                </a:solidFill>
              </a:rPr>
              <a:t>            </a:t>
            </a:r>
            <a:r>
              <a:rPr lang="en-US" sz="3600" b="1" smtClean="0">
                <a:solidFill>
                  <a:schemeClr val="tx2"/>
                </a:solidFill>
              </a:rPr>
              <a:t>of PCSK9 inhibitors</a:t>
            </a:r>
            <a:endParaRPr lang="cs-CZ" sz="3600" b="1" smtClean="0">
              <a:solidFill>
                <a:schemeClr val="tx2"/>
              </a:solidFill>
            </a:endParaRPr>
          </a:p>
        </p:txBody>
      </p:sp>
      <p:grpSp>
        <p:nvGrpSpPr>
          <p:cNvPr id="28674" name="Skupina 5"/>
          <p:cNvGrpSpPr>
            <a:grpSpLocks/>
          </p:cNvGrpSpPr>
          <p:nvPr/>
        </p:nvGrpSpPr>
        <p:grpSpPr bwMode="auto">
          <a:xfrm>
            <a:off x="0" y="2060575"/>
            <a:ext cx="9036050" cy="3816350"/>
            <a:chOff x="20241" y="2564904"/>
            <a:chExt cx="9036496" cy="3528392"/>
          </a:xfrm>
        </p:grpSpPr>
        <p:pic>
          <p:nvPicPr>
            <p:cNvPr id="28676" name="Picture 2" descr="VÃ½sledek obrÃ¡zku pro 2017 Update of ESC/EAS Task Force on practical clinical guidance for proprotein convertase subtilisin/kexin type 9 inhibition"/>
            <p:cNvPicPr>
              <a:picLocks noChangeAspect="1" noChangeArrowheads="1"/>
            </p:cNvPicPr>
            <p:nvPr/>
          </p:nvPicPr>
          <p:blipFill>
            <a:blip r:embed="rId2" cstate="print"/>
            <a:srcRect l="3612" t="5591" r="3612" b="5032"/>
            <a:stretch>
              <a:fillRect/>
            </a:stretch>
          </p:blipFill>
          <p:spPr bwMode="auto">
            <a:xfrm>
              <a:off x="20241" y="2564904"/>
              <a:ext cx="4644008" cy="3528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677" name="Picture 4" descr="VÃ½sledek obrÃ¡zku pro 2017 Update of ESC/EAS Task Force on practical clinical guidance for proprotein convertase subtilisin/kexin type 9 inhibition"/>
            <p:cNvPicPr>
              <a:picLocks noChangeAspect="1" noChangeArrowheads="1"/>
            </p:cNvPicPr>
            <p:nvPr/>
          </p:nvPicPr>
          <p:blipFill>
            <a:blip r:embed="rId3" cstate="print"/>
            <a:srcRect l="4012" t="4559" r="4816" b="4559"/>
            <a:stretch>
              <a:fillRect/>
            </a:stretch>
          </p:blipFill>
          <p:spPr bwMode="auto">
            <a:xfrm>
              <a:off x="4732107" y="2565745"/>
              <a:ext cx="4324630" cy="35275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8675" name="Text Box 117"/>
          <p:cNvSpPr txBox="1">
            <a:spLocks noChangeArrowheads="1"/>
          </p:cNvSpPr>
          <p:nvPr/>
        </p:nvSpPr>
        <p:spPr bwMode="auto">
          <a:xfrm>
            <a:off x="6804025" y="6567488"/>
            <a:ext cx="2376488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000">
                <a:latin typeface="Calibri" pitchFamily="34" charset="0"/>
              </a:rPr>
              <a:t>Landmesser U et al. Eur Heart J 2017</a:t>
            </a:r>
            <a:endParaRPr lang="cs-CZ" altLang="cs-CZ" sz="10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Obrázek 1"/>
          <p:cNvPicPr>
            <a:picLocks noChangeAspect="1"/>
          </p:cNvPicPr>
          <p:nvPr/>
        </p:nvPicPr>
        <p:blipFill>
          <a:blip r:embed="rId3" cstate="print"/>
          <a:srcRect l="6351" t="14000" r="11378" b="32756"/>
          <a:stretch>
            <a:fillRect/>
          </a:stretch>
        </p:blipFill>
        <p:spPr bwMode="auto">
          <a:xfrm>
            <a:off x="0" y="404664"/>
            <a:ext cx="9144000" cy="3654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TextovéPole 2"/>
          <p:cNvSpPr txBox="1">
            <a:spLocks noChangeArrowheads="1"/>
          </p:cNvSpPr>
          <p:nvPr/>
        </p:nvSpPr>
        <p:spPr bwMode="auto">
          <a:xfrm>
            <a:off x="107950" y="4365104"/>
            <a:ext cx="8640763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cs-CZ" sz="2400" dirty="0">
                <a:latin typeface="Calibri" pitchFamily="34" charset="0"/>
              </a:rPr>
              <a:t>Indikační koncentrace LDL-C, od které lze předepisovat inhibitory PCSK9 v ČR s úhradou z prostředků veřejného zdravotního pojištění</a:t>
            </a:r>
            <a:r>
              <a:rPr lang="cs-CZ" sz="2400" dirty="0" smtClean="0">
                <a:latin typeface="Calibri" pitchFamily="34" charset="0"/>
              </a:rPr>
              <a:t>:</a:t>
            </a:r>
          </a:p>
          <a:p>
            <a:endParaRPr lang="cs-CZ" sz="2400" dirty="0">
              <a:latin typeface="Calibri" pitchFamily="34" charset="0"/>
            </a:endParaRPr>
          </a:p>
          <a:p>
            <a:pPr>
              <a:buFont typeface="Arial" charset="0"/>
              <a:buChar char="•"/>
            </a:pPr>
            <a:r>
              <a:rPr lang="cs-CZ" sz="2400" dirty="0">
                <a:latin typeface="Calibri" pitchFamily="34" charset="0"/>
              </a:rPr>
              <a:t> sekundární prevence KVO (LDL-C  ≥) 3,0 mmol/l</a:t>
            </a:r>
          </a:p>
          <a:p>
            <a:pPr>
              <a:buFont typeface="Arial" charset="0"/>
              <a:buChar char="•"/>
            </a:pPr>
            <a:r>
              <a:rPr lang="cs-CZ" sz="2400" dirty="0">
                <a:latin typeface="Calibri" pitchFamily="34" charset="0"/>
              </a:rPr>
              <a:t> familiární </a:t>
            </a:r>
            <a:r>
              <a:rPr lang="cs-CZ" sz="2400" dirty="0" err="1">
                <a:latin typeface="Calibri" pitchFamily="34" charset="0"/>
              </a:rPr>
              <a:t>hypercholesterolémie</a:t>
            </a:r>
            <a:r>
              <a:rPr lang="cs-CZ" sz="2400" dirty="0">
                <a:latin typeface="Calibri" pitchFamily="34" charset="0"/>
              </a:rPr>
              <a:t> (LDL-C ≥) 4,0 mmol/l </a:t>
            </a:r>
          </a:p>
          <a:p>
            <a:endParaRPr lang="cs-CZ" dirty="0">
              <a:latin typeface="Calibri" pitchFamily="34" charset="0"/>
            </a:endParaRPr>
          </a:p>
        </p:txBody>
      </p:sp>
      <p:sp>
        <p:nvSpPr>
          <p:cNvPr id="29699" name="Text Box 117"/>
          <p:cNvSpPr txBox="1">
            <a:spLocks noChangeArrowheads="1"/>
          </p:cNvSpPr>
          <p:nvPr/>
        </p:nvSpPr>
        <p:spPr bwMode="auto">
          <a:xfrm>
            <a:off x="7380288" y="6638925"/>
            <a:ext cx="180022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000">
                <a:latin typeface="Calibri" pitchFamily="34" charset="0"/>
              </a:rPr>
              <a:t>Češka R et al Cor Vasa 2018</a:t>
            </a:r>
            <a:endParaRPr lang="cs-CZ" altLang="cs-CZ" sz="1000">
              <a:latin typeface="Calibri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smtClean="0"/>
          </a:p>
        </p:txBody>
      </p:sp>
      <p:sp>
        <p:nvSpPr>
          <p:cNvPr id="31746" name="Zástupný symbol pro číslo snímku 2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303CB7D-13AF-41F4-8CD3-827F0BDE5963}" type="slidenum">
              <a:rPr lang="en-US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1747" name="Zástupný symbol pro zápatí 3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IN">
                <a:solidFill>
                  <a:srgbClr val="000000"/>
                </a:solidFill>
                <a:cs typeface="Arial" charset="0"/>
              </a:rPr>
              <a:t>Global MA Launch Blueprint</a:t>
            </a:r>
          </a:p>
        </p:txBody>
      </p:sp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661"/>
            <a:ext cx="9143999" cy="6860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Nadpis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r>
              <a:rPr lang="cs-CZ" b="1" smtClean="0">
                <a:solidFill>
                  <a:schemeClr val="tx2"/>
                </a:solidFill>
              </a:rPr>
              <a:t>Centrum FN Olomouc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8313" y="1916113"/>
            <a:ext cx="8435975" cy="427831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I. interní klinika – kardiologická                     (Komplexní kardiovaskulární centrum FNOL)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 smtClean="0"/>
              <a:t>     </a:t>
            </a:r>
            <a:r>
              <a:rPr lang="cs-CZ" dirty="0" smtClean="0">
                <a:solidFill>
                  <a:srgbClr val="FF0000"/>
                </a:solidFill>
              </a:rPr>
              <a:t>objednávky: </a:t>
            </a:r>
            <a:r>
              <a:rPr lang="cs-CZ" dirty="0" smtClean="0">
                <a:solidFill>
                  <a:srgbClr val="FF0000"/>
                </a:solidFill>
                <a:hlinkClick r:id="rId2"/>
              </a:rPr>
              <a:t>leo.rec@fnol.cz</a:t>
            </a:r>
            <a:r>
              <a:rPr lang="cs-CZ" dirty="0" smtClean="0">
                <a:solidFill>
                  <a:srgbClr val="FF0000"/>
                </a:solidFill>
              </a:rPr>
              <a:t>, tel: 604280735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III. interní klinika – nefrologická, revmatologická a </a:t>
            </a:r>
            <a:r>
              <a:rPr lang="cs-CZ" dirty="0" err="1" smtClean="0"/>
              <a:t>nefrologická</a:t>
            </a:r>
            <a:r>
              <a:rPr lang="cs-CZ" dirty="0" smtClean="0"/>
              <a:t> (regionální </a:t>
            </a:r>
            <a:r>
              <a:rPr lang="cs-CZ" dirty="0" err="1" smtClean="0"/>
              <a:t>MedPed</a:t>
            </a:r>
            <a:r>
              <a:rPr lang="cs-CZ" dirty="0" smtClean="0"/>
              <a:t> centrum)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 smtClean="0"/>
              <a:t>    - </a:t>
            </a:r>
            <a:r>
              <a:rPr lang="cs-CZ" dirty="0" smtClean="0">
                <a:solidFill>
                  <a:srgbClr val="FF0000"/>
                </a:solidFill>
              </a:rPr>
              <a:t>lipidová poradna: tel.  58585 3372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smtClean="0">
                <a:solidFill>
                  <a:srgbClr val="FF0000"/>
                </a:solidFill>
              </a:rPr>
              <a:t>                                      tel.  58585 4742</a:t>
            </a:r>
            <a:endParaRPr lang="cs-CZ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Nadpis 1"/>
          <p:cNvSpPr>
            <a:spLocks noGrp="1"/>
          </p:cNvSpPr>
          <p:nvPr>
            <p:ph type="title" idx="4294967295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r>
              <a:rPr lang="cs-CZ" b="1" dirty="0" smtClean="0">
                <a:solidFill>
                  <a:schemeClr val="tx2"/>
                </a:solidFill>
              </a:rPr>
              <a:t>Soubor pacientů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250825" y="1916113"/>
            <a:ext cx="8653463" cy="4278312"/>
          </a:xfrm>
        </p:spPr>
        <p:txBody>
          <a:bodyPr>
            <a:normAutofit/>
          </a:bodyPr>
          <a:lstStyle/>
          <a:p>
            <a:r>
              <a:rPr lang="cs-CZ" sz="2800" dirty="0" smtClean="0"/>
              <a:t>N = 33 pacientů (16 žen, 17 mužů), věk = 60,5</a:t>
            </a:r>
            <a:r>
              <a:rPr lang="en-US" sz="2800" dirty="0" smtClean="0"/>
              <a:t>±</a:t>
            </a:r>
            <a:r>
              <a:rPr lang="cs-CZ" sz="2800" dirty="0" smtClean="0"/>
              <a:t>12,7</a:t>
            </a:r>
          </a:p>
          <a:p>
            <a:endParaRPr lang="en-US" sz="2800" dirty="0" smtClean="0"/>
          </a:p>
          <a:p>
            <a:r>
              <a:rPr lang="cs-CZ" sz="2800" dirty="0" smtClean="0"/>
              <a:t>FH+ASKVO = 14 (42%, 7 žen, 7 muži), věk = 60,0</a:t>
            </a:r>
            <a:r>
              <a:rPr lang="en-US" sz="2800" dirty="0" smtClean="0"/>
              <a:t>±</a:t>
            </a:r>
            <a:r>
              <a:rPr lang="cs-CZ" sz="2800" dirty="0" smtClean="0"/>
              <a:t>12,0</a:t>
            </a:r>
          </a:p>
          <a:p>
            <a:r>
              <a:rPr lang="cs-CZ" sz="2800" dirty="0" smtClean="0"/>
              <a:t>FH = 10 (31%, 7 žen, 3 muži), věk = 60,3</a:t>
            </a:r>
            <a:r>
              <a:rPr lang="en-US" sz="2800" dirty="0" smtClean="0"/>
              <a:t>±</a:t>
            </a:r>
            <a:r>
              <a:rPr lang="cs-CZ" sz="2800" dirty="0" smtClean="0"/>
              <a:t>14,8</a:t>
            </a:r>
            <a:endParaRPr lang="en-US" sz="2800" dirty="0" smtClean="0"/>
          </a:p>
          <a:p>
            <a:r>
              <a:rPr lang="cs-CZ" sz="2800" dirty="0" smtClean="0"/>
              <a:t>ASKVO = 9 (27%, 2 žen, 7 muži), věk = 61,7</a:t>
            </a:r>
            <a:r>
              <a:rPr lang="en-US" sz="2800" dirty="0" smtClean="0"/>
              <a:t>±</a:t>
            </a:r>
            <a:r>
              <a:rPr lang="cs-CZ" sz="2800" dirty="0" smtClean="0"/>
              <a:t>12,7</a:t>
            </a:r>
          </a:p>
          <a:p>
            <a:endParaRPr lang="cs-CZ" sz="2800" dirty="0" smtClean="0"/>
          </a:p>
          <a:p>
            <a:r>
              <a:rPr lang="cs-CZ" sz="2800" dirty="0" smtClean="0"/>
              <a:t>19/33 (58%) … kontrola lipidů</a:t>
            </a:r>
          </a:p>
          <a:p>
            <a:endParaRPr lang="cs-CZ" sz="2800" dirty="0" smtClean="0"/>
          </a:p>
          <a:p>
            <a:pPr>
              <a:buFont typeface="Arial" charset="0"/>
              <a:buNone/>
            </a:pPr>
            <a:endParaRPr lang="cs-CZ" sz="2800" dirty="0" smtClean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af 5"/>
          <p:cNvGraphicFramePr/>
          <p:nvPr>
            <p:extLst/>
          </p:nvPr>
        </p:nvGraphicFramePr>
        <p:xfrm>
          <a:off x="409807" y="1397000"/>
          <a:ext cx="4047893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raf 6"/>
          <p:cNvGraphicFramePr/>
          <p:nvPr>
            <p:extLst/>
          </p:nvPr>
        </p:nvGraphicFramePr>
        <p:xfrm>
          <a:off x="4457700" y="1396999"/>
          <a:ext cx="4047893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Nadpis 1"/>
          <p:cNvSpPr txBox="1">
            <a:spLocks/>
          </p:cNvSpPr>
          <p:nvPr/>
        </p:nvSpPr>
        <p:spPr bwMode="auto">
          <a:xfrm>
            <a:off x="468313" y="12576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cs-CZ" b="1" dirty="0" smtClean="0">
                <a:solidFill>
                  <a:schemeClr val="tx2"/>
                </a:solidFill>
              </a:rPr>
              <a:t>Celkový a LDL-cholesterol</a:t>
            </a:r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 bwMode="auto">
          <a:xfrm>
            <a:off x="755577" y="5661248"/>
            <a:ext cx="8136904" cy="936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cs-CZ" sz="2400" dirty="0" smtClean="0">
                <a:latin typeface="Calibri" pitchFamily="34" charset="0"/>
              </a:rPr>
              <a:t>pokles </a:t>
            </a:r>
            <a:r>
              <a:rPr lang="cs-CZ" sz="2400" dirty="0" err="1" smtClean="0">
                <a:latin typeface="Calibri" pitchFamily="34" charset="0"/>
              </a:rPr>
              <a:t>celk</a:t>
            </a:r>
            <a:r>
              <a:rPr lang="cs-CZ" sz="2400" dirty="0" smtClean="0">
                <a:latin typeface="Calibri" pitchFamily="34" charset="0"/>
              </a:rPr>
              <a:t>. CH o </a:t>
            </a:r>
            <a:r>
              <a:rPr lang="cs-CZ" sz="2400" dirty="0">
                <a:latin typeface="Calibri" pitchFamily="34" charset="0"/>
              </a:rPr>
              <a:t>48,2±17,8% </a:t>
            </a:r>
            <a:r>
              <a:rPr lang="cs-CZ" sz="2400" dirty="0" smtClean="0">
                <a:latin typeface="Calibri" pitchFamily="34" charset="0"/>
              </a:rPr>
              <a:t>      pokles LDL-C o 67,3±21,4%</a:t>
            </a:r>
            <a:endParaRPr lang="cs-CZ" sz="2400" dirty="0">
              <a:latin typeface="Calibri" pitchFamily="34" charset="0"/>
            </a:endParaRPr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cs-CZ" sz="24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51743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 3"/>
          <p:cNvGraphicFramePr/>
          <p:nvPr>
            <p:extLst/>
          </p:nvPr>
        </p:nvGraphicFramePr>
        <p:xfrm>
          <a:off x="4457700" y="1396999"/>
          <a:ext cx="4047893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af 4"/>
          <p:cNvGraphicFramePr/>
          <p:nvPr>
            <p:extLst>
              <p:ext uri="{D42A27DB-BD31-4B8C-83A1-F6EECF244321}">
                <p14:modId xmlns="" xmlns:p14="http://schemas.microsoft.com/office/powerpoint/2010/main" val="2986994532"/>
              </p:ext>
            </p:extLst>
          </p:nvPr>
        </p:nvGraphicFramePr>
        <p:xfrm>
          <a:off x="409807" y="1396999"/>
          <a:ext cx="4047893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Nadpis 1"/>
          <p:cNvSpPr txBox="1">
            <a:spLocks/>
          </p:cNvSpPr>
          <p:nvPr/>
        </p:nvSpPr>
        <p:spPr bwMode="auto">
          <a:xfrm>
            <a:off x="468313" y="12576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cs-CZ" b="1" dirty="0" smtClean="0">
                <a:solidFill>
                  <a:schemeClr val="tx2"/>
                </a:solidFill>
              </a:rPr>
              <a:t>Non-HDL-cholesterol a apoB</a:t>
            </a:r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 bwMode="auto">
          <a:xfrm>
            <a:off x="755577" y="5661248"/>
            <a:ext cx="8136904" cy="936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cs-CZ" sz="2400" dirty="0" smtClean="0">
                <a:latin typeface="Calibri" pitchFamily="34" charset="0"/>
              </a:rPr>
              <a:t>pokles non-HDL-C o 59,5±21,4%       pokles apoB o 51,1±17,9%</a:t>
            </a:r>
            <a:endParaRPr lang="cs-CZ" sz="2400" dirty="0">
              <a:latin typeface="Calibri" pitchFamily="34" charset="0"/>
            </a:endParaRPr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cs-CZ" sz="24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40728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 3"/>
          <p:cNvGraphicFramePr/>
          <p:nvPr>
            <p:extLst/>
          </p:nvPr>
        </p:nvGraphicFramePr>
        <p:xfrm>
          <a:off x="409807" y="1397000"/>
          <a:ext cx="4047893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af 4"/>
          <p:cNvGraphicFramePr/>
          <p:nvPr>
            <p:extLst>
              <p:ext uri="{D42A27DB-BD31-4B8C-83A1-F6EECF244321}">
                <p14:modId xmlns="" xmlns:p14="http://schemas.microsoft.com/office/powerpoint/2010/main" val="774645215"/>
              </p:ext>
            </p:extLst>
          </p:nvPr>
        </p:nvGraphicFramePr>
        <p:xfrm>
          <a:off x="4457700" y="1396999"/>
          <a:ext cx="4047893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Nadpis 1"/>
          <p:cNvSpPr txBox="1">
            <a:spLocks/>
          </p:cNvSpPr>
          <p:nvPr/>
        </p:nvSpPr>
        <p:spPr bwMode="auto">
          <a:xfrm>
            <a:off x="468313" y="12576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cs-CZ" b="1" dirty="0" smtClean="0">
                <a:solidFill>
                  <a:schemeClr val="tx2"/>
                </a:solidFill>
              </a:rPr>
              <a:t>Triglyceridy a HDL-cholesterol</a:t>
            </a:r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 bwMode="auto">
          <a:xfrm>
            <a:off x="755577" y="5661248"/>
            <a:ext cx="8136904" cy="936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cs-CZ" sz="2400" dirty="0" smtClean="0">
                <a:latin typeface="Calibri" pitchFamily="34" charset="0"/>
              </a:rPr>
              <a:t>pokles TG o 13,3±33,5%                   nárůst HDL-C o 4,5±14,4%</a:t>
            </a:r>
            <a:endParaRPr lang="cs-CZ" sz="2400" dirty="0">
              <a:latin typeface="Calibri" pitchFamily="34" charset="0"/>
            </a:endParaRPr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cs-CZ" sz="24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59173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Nadpis 1"/>
          <p:cNvSpPr>
            <a:spLocks noGrp="1"/>
          </p:cNvSpPr>
          <p:nvPr>
            <p:ph type="title"/>
          </p:nvPr>
        </p:nvSpPr>
        <p:spPr>
          <a:xfrm>
            <a:off x="457200" y="414338"/>
            <a:ext cx="8229600" cy="1143000"/>
          </a:xfrm>
        </p:spPr>
        <p:txBody>
          <a:bodyPr/>
          <a:lstStyle/>
          <a:p>
            <a:r>
              <a:rPr lang="cs-CZ" b="1" smtClean="0">
                <a:solidFill>
                  <a:schemeClr val="tx2"/>
                </a:solidFill>
              </a:rPr>
              <a:t>Administrativní poznámky</a:t>
            </a:r>
          </a:p>
        </p:txBody>
      </p:sp>
      <p:sp>
        <p:nvSpPr>
          <p:cNvPr id="33794" name="Zástupný symbol pro obsah 2"/>
          <p:cNvSpPr>
            <a:spLocks noGrp="1"/>
          </p:cNvSpPr>
          <p:nvPr>
            <p:ph idx="1"/>
          </p:nvPr>
        </p:nvSpPr>
        <p:spPr>
          <a:xfrm>
            <a:off x="457200" y="1887538"/>
            <a:ext cx="8435975" cy="4278312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cs-CZ" sz="2800" dirty="0" smtClean="0"/>
              <a:t>smluvní dodatky na </a:t>
            </a:r>
            <a:r>
              <a:rPr lang="cs-CZ" sz="2800" dirty="0" err="1" smtClean="0"/>
              <a:t>centrovou</a:t>
            </a:r>
            <a:r>
              <a:rPr lang="cs-CZ" sz="2800" dirty="0" smtClean="0"/>
              <a:t> péči:</a:t>
            </a:r>
          </a:p>
          <a:p>
            <a:pPr>
              <a:buFont typeface="Arial" charset="0"/>
              <a:buNone/>
            </a:pPr>
            <a:r>
              <a:rPr lang="cs-CZ" sz="2800" dirty="0" smtClean="0"/>
              <a:t>9/2018 - 111, 207, 211</a:t>
            </a:r>
          </a:p>
          <a:p>
            <a:pPr>
              <a:buFont typeface="Arial" charset="0"/>
              <a:buNone/>
            </a:pPr>
            <a:r>
              <a:rPr lang="cs-CZ" sz="2800" dirty="0" smtClean="0"/>
              <a:t>1/2019 - + 201, 205, 213 </a:t>
            </a:r>
          </a:p>
          <a:p>
            <a:pPr>
              <a:buFont typeface="Arial" charset="0"/>
              <a:buNone/>
            </a:pPr>
            <a:endParaRPr lang="cs-CZ" sz="2800" dirty="0" smtClean="0"/>
          </a:p>
          <a:p>
            <a:pPr>
              <a:buFont typeface="Arial" charset="0"/>
              <a:buNone/>
            </a:pPr>
            <a:r>
              <a:rPr lang="cs-CZ" sz="2800" dirty="0" smtClean="0"/>
              <a:t>111 (11), 205 (9), 211 (6), 207 (3), 201 (2), 213 (2)</a:t>
            </a:r>
          </a:p>
          <a:p>
            <a:pPr>
              <a:buFont typeface="Arial" charset="0"/>
              <a:buNone/>
            </a:pPr>
            <a:r>
              <a:rPr lang="cs-CZ" sz="2800" dirty="0" smtClean="0"/>
              <a:t> </a:t>
            </a:r>
          </a:p>
          <a:p>
            <a:pPr>
              <a:buFont typeface="Arial" charset="0"/>
              <a:buNone/>
            </a:pPr>
            <a:r>
              <a:rPr lang="cs-CZ" sz="2800" dirty="0" smtClean="0"/>
              <a:t>                                                X</a:t>
            </a:r>
          </a:p>
          <a:p>
            <a:pPr>
              <a:buFont typeface="Arial" charset="0"/>
              <a:buNone/>
            </a:pPr>
            <a:endParaRPr lang="cs-CZ" sz="2800" dirty="0" smtClean="0"/>
          </a:p>
          <a:p>
            <a:pPr>
              <a:buFont typeface="Arial" charset="0"/>
              <a:buNone/>
            </a:pPr>
            <a:r>
              <a:rPr lang="cs-CZ" sz="2800" dirty="0" smtClean="0"/>
              <a:t>§ 16 - posouzení revizního lékaře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Nadpis 1"/>
          <p:cNvSpPr>
            <a:spLocks noGrp="1"/>
          </p:cNvSpPr>
          <p:nvPr>
            <p:ph type="ctrTitle"/>
          </p:nvPr>
        </p:nvSpPr>
        <p:spPr>
          <a:xfrm>
            <a:off x="395288" y="404813"/>
            <a:ext cx="8497887" cy="1079500"/>
          </a:xfrm>
        </p:spPr>
        <p:txBody>
          <a:bodyPr/>
          <a:lstStyle/>
          <a:p>
            <a:pPr algn="l"/>
            <a:r>
              <a:rPr lang="cs-CZ" sz="3200" b="1" smtClean="0">
                <a:solidFill>
                  <a:schemeClr val="tx2"/>
                </a:solidFill>
              </a:rPr>
              <a:t>Schéma kombinované hypolipidemické léčby                 s ohledem na cílové hodnoty a typ dyslipidémie</a:t>
            </a:r>
          </a:p>
        </p:txBody>
      </p:sp>
      <p:grpSp>
        <p:nvGrpSpPr>
          <p:cNvPr id="35842" name="Skupina 16"/>
          <p:cNvGrpSpPr>
            <a:grpSpLocks/>
          </p:cNvGrpSpPr>
          <p:nvPr/>
        </p:nvGrpSpPr>
        <p:grpSpPr bwMode="auto">
          <a:xfrm>
            <a:off x="395288" y="2133600"/>
            <a:ext cx="8497887" cy="4103688"/>
            <a:chOff x="323528" y="2132856"/>
            <a:chExt cx="8496944" cy="3873480"/>
          </a:xfrm>
        </p:grpSpPr>
        <p:sp>
          <p:nvSpPr>
            <p:cNvPr id="35845" name="TextovéPole 3"/>
            <p:cNvSpPr txBox="1">
              <a:spLocks noChangeArrowheads="1"/>
            </p:cNvSpPr>
            <p:nvPr/>
          </p:nvSpPr>
          <p:spPr bwMode="auto">
            <a:xfrm>
              <a:off x="1331640" y="2132856"/>
              <a:ext cx="4968552" cy="435685"/>
            </a:xfrm>
            <a:prstGeom prst="rect">
              <a:avLst/>
            </a:prstGeom>
            <a:noFill/>
            <a:ln w="254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cs-CZ" sz="2400">
                  <a:latin typeface="Calibri" pitchFamily="34" charset="0"/>
                </a:rPr>
                <a:t>1. maximální tolerovaná dávka statinu</a:t>
              </a:r>
            </a:p>
          </p:txBody>
        </p:sp>
        <p:sp>
          <p:nvSpPr>
            <p:cNvPr id="35846" name="TextovéPole 4"/>
            <p:cNvSpPr txBox="1">
              <a:spLocks noChangeArrowheads="1"/>
            </p:cNvSpPr>
            <p:nvPr/>
          </p:nvSpPr>
          <p:spPr bwMode="auto">
            <a:xfrm>
              <a:off x="2267744" y="3929856"/>
              <a:ext cx="1872208" cy="548625"/>
            </a:xfrm>
            <a:prstGeom prst="rect">
              <a:avLst/>
            </a:prstGeom>
            <a:noFill/>
            <a:ln w="254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cs-CZ" sz="2400">
                  <a:latin typeface="Calibri" pitchFamily="34" charset="0"/>
                </a:rPr>
                <a:t>2a. ezetimib</a:t>
              </a:r>
            </a:p>
          </p:txBody>
        </p:sp>
        <p:sp>
          <p:nvSpPr>
            <p:cNvPr id="35847" name="TextovéPole 5"/>
            <p:cNvSpPr txBox="1">
              <a:spLocks noChangeArrowheads="1"/>
            </p:cNvSpPr>
            <p:nvPr/>
          </p:nvSpPr>
          <p:spPr bwMode="auto">
            <a:xfrm>
              <a:off x="5364088" y="3918813"/>
              <a:ext cx="1368152" cy="548625"/>
            </a:xfrm>
            <a:prstGeom prst="rect">
              <a:avLst/>
            </a:prstGeom>
            <a:noFill/>
            <a:ln w="25400">
              <a:solidFill>
                <a:schemeClr val="accent1"/>
              </a:solidFill>
              <a:prstDash val="lgDash"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cs-CZ" sz="2400">
                  <a:latin typeface="Calibri" pitchFamily="34" charset="0"/>
                </a:rPr>
                <a:t>2b. fibrát</a:t>
              </a:r>
            </a:p>
          </p:txBody>
        </p:sp>
        <p:sp>
          <p:nvSpPr>
            <p:cNvPr id="35848" name="TextovéPole 6"/>
            <p:cNvSpPr txBox="1">
              <a:spLocks noChangeArrowheads="1"/>
            </p:cNvSpPr>
            <p:nvPr/>
          </p:nvSpPr>
          <p:spPr bwMode="auto">
            <a:xfrm>
              <a:off x="1979712" y="5544671"/>
              <a:ext cx="2520280" cy="461665"/>
            </a:xfrm>
            <a:prstGeom prst="rect">
              <a:avLst/>
            </a:prstGeom>
            <a:noFill/>
            <a:ln w="254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cs-CZ" sz="2400">
                  <a:latin typeface="Calibri" pitchFamily="34" charset="0"/>
                </a:rPr>
                <a:t>3. PCSK-9 inhibitor</a:t>
              </a:r>
            </a:p>
          </p:txBody>
        </p:sp>
        <p:cxnSp>
          <p:nvCxnSpPr>
            <p:cNvPr id="9" name="Přímá spojovací šipka 8"/>
            <p:cNvCxnSpPr>
              <a:stCxn id="35845" idx="2"/>
              <a:endCxn id="35846" idx="0"/>
            </p:cNvCxnSpPr>
            <p:nvPr/>
          </p:nvCxnSpPr>
          <p:spPr>
            <a:xfrm flipH="1">
              <a:off x="3204520" y="2568904"/>
              <a:ext cx="611120" cy="1360588"/>
            </a:xfrm>
            <a:prstGeom prst="straightConnector1">
              <a:avLst/>
            </a:prstGeom>
            <a:ln w="317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Přímá spojovací šipka 10"/>
            <p:cNvCxnSpPr>
              <a:stCxn id="35846" idx="2"/>
              <a:endCxn id="35848" idx="0"/>
            </p:cNvCxnSpPr>
            <p:nvPr/>
          </p:nvCxnSpPr>
          <p:spPr>
            <a:xfrm>
              <a:off x="3204520" y="4477922"/>
              <a:ext cx="34921" cy="1066893"/>
            </a:xfrm>
            <a:prstGeom prst="straightConnector1">
              <a:avLst/>
            </a:prstGeom>
            <a:ln w="31750">
              <a:prstDash val="soli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851" name="TextovéPole 11"/>
            <p:cNvSpPr txBox="1">
              <a:spLocks noChangeArrowheads="1"/>
            </p:cNvSpPr>
            <p:nvPr/>
          </p:nvSpPr>
          <p:spPr bwMode="auto">
            <a:xfrm>
              <a:off x="323528" y="3596823"/>
              <a:ext cx="1728192" cy="1200329"/>
            </a:xfrm>
            <a:prstGeom prst="rect">
              <a:avLst/>
            </a:prstGeom>
            <a:noFill/>
            <a:ln w="254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cs-CZ">
                  <a:latin typeface="Calibri" pitchFamily="34" charset="0"/>
                </a:rPr>
                <a:t>dokud není dosaženo cílových hodnot pro LDL-C</a:t>
              </a:r>
            </a:p>
          </p:txBody>
        </p:sp>
        <p:cxnSp>
          <p:nvCxnSpPr>
            <p:cNvPr id="16" name="Přímá spojovací šipka 15"/>
            <p:cNvCxnSpPr>
              <a:stCxn id="35845" idx="2"/>
              <a:endCxn id="35847" idx="0"/>
            </p:cNvCxnSpPr>
            <p:nvPr/>
          </p:nvCxnSpPr>
          <p:spPr>
            <a:xfrm>
              <a:off x="3815640" y="2568904"/>
              <a:ext cx="2231777" cy="1350098"/>
            </a:xfrm>
            <a:prstGeom prst="straightConnector1">
              <a:avLst/>
            </a:prstGeom>
            <a:ln w="31750"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Přímá spojovací šipka 17"/>
            <p:cNvCxnSpPr>
              <a:stCxn id="35846" idx="3"/>
              <a:endCxn id="35847" idx="1"/>
            </p:cNvCxnSpPr>
            <p:nvPr/>
          </p:nvCxnSpPr>
          <p:spPr>
            <a:xfrm flipV="1">
              <a:off x="4139455" y="4193218"/>
              <a:ext cx="1225414" cy="10489"/>
            </a:xfrm>
            <a:prstGeom prst="straightConnector1">
              <a:avLst/>
            </a:prstGeom>
            <a:ln w="31750"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854" name="TextovéPole 23"/>
            <p:cNvSpPr txBox="1">
              <a:spLocks noChangeArrowheads="1"/>
            </p:cNvSpPr>
            <p:nvPr/>
          </p:nvSpPr>
          <p:spPr bwMode="auto">
            <a:xfrm>
              <a:off x="6948264" y="3330855"/>
              <a:ext cx="1872208" cy="1754326"/>
            </a:xfrm>
            <a:prstGeom prst="rect">
              <a:avLst/>
            </a:prstGeom>
            <a:noFill/>
            <a:ln w="25400">
              <a:solidFill>
                <a:schemeClr val="accent1"/>
              </a:solidFill>
              <a:prstDash val="lgDash"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cs-CZ">
                  <a:latin typeface="Calibri" pitchFamily="34" charset="0"/>
                </a:rPr>
                <a:t>pokud přetrvá              ↑ TG a ↓ HDL-C (není dosaženo cílových hodnot         pro non-HDL-C         a apoB) </a:t>
              </a:r>
            </a:p>
          </p:txBody>
        </p:sp>
      </p:grpSp>
      <p:cxnSp>
        <p:nvCxnSpPr>
          <p:cNvPr id="15" name="Přímá spojovací šipka 14"/>
          <p:cNvCxnSpPr>
            <a:stCxn id="35847" idx="2"/>
          </p:cNvCxnSpPr>
          <p:nvPr/>
        </p:nvCxnSpPr>
        <p:spPr bwMode="auto">
          <a:xfrm flipH="1">
            <a:off x="3276600" y="4606925"/>
            <a:ext cx="2843213" cy="477838"/>
          </a:xfrm>
          <a:prstGeom prst="straightConnector1">
            <a:avLst/>
          </a:prstGeom>
          <a:ln w="31750">
            <a:prstDash val="lg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844" name="Text Box 117"/>
          <p:cNvSpPr txBox="1">
            <a:spLocks noChangeArrowheads="1"/>
          </p:cNvSpPr>
          <p:nvPr/>
        </p:nvSpPr>
        <p:spPr bwMode="auto">
          <a:xfrm>
            <a:off x="7596188" y="6638925"/>
            <a:ext cx="1547812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000">
                <a:latin typeface="Calibri" pitchFamily="34" charset="0"/>
              </a:rPr>
              <a:t>Karásek D. Vnitř Lék 2018</a:t>
            </a:r>
            <a:endParaRPr lang="cs-CZ" altLang="cs-CZ" sz="10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=""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275416941"/>
              </p:ext>
            </p:extLst>
          </p:nvPr>
        </p:nvGraphicFramePr>
        <p:xfrm>
          <a:off x="179512" y="1556792"/>
          <a:ext cx="8797771" cy="46797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3321">
                  <a:extLst>
                    <a:ext uri="{9D8B030D-6E8A-4147-A177-3AD203B41FA5}">
                      <a16:colId xmlns="" xmlns:a16="http://schemas.microsoft.com/office/drawing/2014/main" val="3906957397"/>
                    </a:ext>
                  </a:extLst>
                </a:gridCol>
                <a:gridCol w="1216925">
                  <a:extLst>
                    <a:ext uri="{9D8B030D-6E8A-4147-A177-3AD203B41FA5}">
                      <a16:colId xmlns="" xmlns:a16="http://schemas.microsoft.com/office/drawing/2014/main" val="517683055"/>
                    </a:ext>
                  </a:extLst>
                </a:gridCol>
                <a:gridCol w="1306697">
                  <a:extLst>
                    <a:ext uri="{9D8B030D-6E8A-4147-A177-3AD203B41FA5}">
                      <a16:colId xmlns="" xmlns:a16="http://schemas.microsoft.com/office/drawing/2014/main" val="728487569"/>
                    </a:ext>
                  </a:extLst>
                </a:gridCol>
                <a:gridCol w="3630828">
                  <a:extLst>
                    <a:ext uri="{9D8B030D-6E8A-4147-A177-3AD203B41FA5}">
                      <a16:colId xmlns="" xmlns:a16="http://schemas.microsoft.com/office/drawing/2014/main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2067838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07545113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X</a:t>
                      </a:r>
                      <a:endParaRPr lang="cs-CZ" sz="14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X</a:t>
                      </a:r>
                      <a:endParaRPr lang="cs-CZ" sz="14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err="1" smtClean="0"/>
                        <a:t>Amgen</a:t>
                      </a:r>
                      <a:r>
                        <a:rPr lang="cs-CZ" sz="1400" dirty="0" smtClean="0"/>
                        <a:t>,</a:t>
                      </a:r>
                      <a:r>
                        <a:rPr lang="cs-CZ" sz="1400" baseline="0" dirty="0" smtClean="0"/>
                        <a:t> </a:t>
                      </a:r>
                      <a:r>
                        <a:rPr lang="cs-CZ" sz="1400" baseline="0" dirty="0" err="1" smtClean="0"/>
                        <a:t>Sanofi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X</a:t>
                      </a:r>
                      <a:endParaRPr lang="cs-CZ" sz="14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err="1" smtClean="0"/>
                        <a:t>Amgen</a:t>
                      </a:r>
                      <a:r>
                        <a:rPr lang="cs-CZ" sz="1400" dirty="0" smtClean="0"/>
                        <a:t>,</a:t>
                      </a:r>
                      <a:r>
                        <a:rPr lang="cs-CZ" sz="1400" baseline="0" dirty="0" smtClean="0"/>
                        <a:t> </a:t>
                      </a:r>
                      <a:r>
                        <a:rPr lang="cs-CZ" sz="1400" baseline="0" dirty="0" err="1" smtClean="0"/>
                        <a:t>Sanofi</a:t>
                      </a:r>
                      <a:endParaRPr lang="cs-CZ" sz="14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X</a:t>
                      </a:r>
                      <a:endParaRPr lang="cs-CZ" sz="14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X</a:t>
                      </a:r>
                      <a:endParaRPr lang="cs-CZ" sz="14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8542458"/>
                  </a:ext>
                </a:extLst>
              </a:tr>
            </a:tbl>
          </a:graphicData>
        </a:graphic>
      </p:graphicFrame>
      <p:sp>
        <p:nvSpPr>
          <p:cNvPr id="3" name="TextovéPole 2"/>
          <p:cNvSpPr txBox="1"/>
          <p:nvPr/>
        </p:nvSpPr>
        <p:spPr>
          <a:xfrm>
            <a:off x="2771800" y="827420"/>
            <a:ext cx="38908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cap="all" dirty="0" smtClean="0">
                <a:solidFill>
                  <a:schemeClr val="tx2"/>
                </a:solidFill>
              </a:rPr>
              <a:t>Deklarace konfliktů zájmů</a:t>
            </a:r>
            <a:endParaRPr lang="cs-CZ" b="1" cap="all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60175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1675"/>
            <a:ext cx="82296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b="1" dirty="0" smtClean="0">
                <a:solidFill>
                  <a:schemeClr val="tx2"/>
                </a:solidFill>
              </a:rPr>
              <a:t>Než pacienta pošlete do centra              pro léčbu PCSK9-i</a:t>
            </a:r>
            <a:endParaRPr lang="cs-CZ" b="1" dirty="0">
              <a:solidFill>
                <a:schemeClr val="tx2"/>
              </a:solidFill>
            </a:endParaRPr>
          </a:p>
        </p:txBody>
      </p:sp>
      <p:sp>
        <p:nvSpPr>
          <p:cNvPr id="34818" name="Zástupný symbol pro obsah 2"/>
          <p:cNvSpPr>
            <a:spLocks noGrp="1"/>
          </p:cNvSpPr>
          <p:nvPr>
            <p:ph idx="1"/>
          </p:nvPr>
        </p:nvSpPr>
        <p:spPr>
          <a:xfrm>
            <a:off x="457200" y="2320925"/>
            <a:ext cx="8229600" cy="3556000"/>
          </a:xfrm>
        </p:spPr>
        <p:txBody>
          <a:bodyPr/>
          <a:lstStyle/>
          <a:p>
            <a:r>
              <a:rPr lang="cs-CZ" smtClean="0"/>
              <a:t>Má pacient FH a/nebo je v sekundární prevenci AS KVO ?</a:t>
            </a:r>
          </a:p>
          <a:p>
            <a:r>
              <a:rPr lang="cs-CZ" smtClean="0"/>
              <a:t>Je léčen maximální (maximálně tolerovanou) dávkou statinu ?</a:t>
            </a:r>
          </a:p>
          <a:p>
            <a:r>
              <a:rPr lang="cs-CZ" smtClean="0"/>
              <a:t>Je léčen ezetimibem?</a:t>
            </a:r>
          </a:p>
          <a:p>
            <a:r>
              <a:rPr lang="cs-CZ" smtClean="0"/>
              <a:t>Splňuje indikační kritérium pro hladiny LDL-C ?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Nadpis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r>
              <a:rPr lang="cs-CZ" b="1" smtClean="0">
                <a:solidFill>
                  <a:schemeClr val="tx2"/>
                </a:solidFill>
              </a:rPr>
              <a:t>Centrum FN Olomouc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8313" y="1916113"/>
            <a:ext cx="8435975" cy="427831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I. interní klinika – kardiologická                     (Komplexní kardiovaskulární centrum FNOL)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 smtClean="0"/>
              <a:t>     </a:t>
            </a:r>
            <a:r>
              <a:rPr lang="cs-CZ" dirty="0" smtClean="0">
                <a:solidFill>
                  <a:srgbClr val="FF0000"/>
                </a:solidFill>
              </a:rPr>
              <a:t>objednávky: </a:t>
            </a:r>
            <a:r>
              <a:rPr lang="cs-CZ" dirty="0" smtClean="0">
                <a:solidFill>
                  <a:srgbClr val="FF0000"/>
                </a:solidFill>
                <a:hlinkClick r:id="rId2"/>
              </a:rPr>
              <a:t>leo.rec@fnol.cz</a:t>
            </a:r>
            <a:r>
              <a:rPr lang="cs-CZ" dirty="0" smtClean="0">
                <a:solidFill>
                  <a:srgbClr val="FF0000"/>
                </a:solidFill>
              </a:rPr>
              <a:t>, tel: 604280735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III. interní klinika – nefrologická, revmatologická a </a:t>
            </a:r>
            <a:r>
              <a:rPr lang="cs-CZ" dirty="0" err="1" smtClean="0"/>
              <a:t>nefrologická</a:t>
            </a:r>
            <a:r>
              <a:rPr lang="cs-CZ" dirty="0" smtClean="0"/>
              <a:t> (regionální </a:t>
            </a:r>
            <a:r>
              <a:rPr lang="cs-CZ" dirty="0" err="1" smtClean="0"/>
              <a:t>MedPed</a:t>
            </a:r>
            <a:r>
              <a:rPr lang="cs-CZ" dirty="0" smtClean="0"/>
              <a:t> centrum)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 smtClean="0"/>
              <a:t>    - </a:t>
            </a:r>
            <a:r>
              <a:rPr lang="cs-CZ" dirty="0" smtClean="0">
                <a:solidFill>
                  <a:srgbClr val="FF0000"/>
                </a:solidFill>
              </a:rPr>
              <a:t>lipidová poradna: tel.  58585 3372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smtClean="0">
                <a:solidFill>
                  <a:srgbClr val="FF0000"/>
                </a:solidFill>
              </a:rPr>
              <a:t>                                      tel.  58585 4742</a:t>
            </a:r>
            <a:endParaRPr lang="cs-CZ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www.hotelflora.cz/wp-content/uploads/2016/09/banner_01-1920x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7625"/>
            <a:ext cx="9144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2" descr="http://www.czechtourism.com/getmedia/e876d888-a564-4c13-8534-f9cc2e97365e/c-olomouc-fountains-1.jpg.aspx/?width=800&amp;height=450&amp;ext=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746500"/>
            <a:ext cx="5395913" cy="311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4" descr="https://www.vyletnik.cz/images/profily/mesto/olomouc/foto/olomouc-23a.jpg"/>
          <p:cNvPicPr>
            <a:picLocks noChangeAspect="1" noChangeArrowheads="1"/>
          </p:cNvPicPr>
          <p:nvPr/>
        </p:nvPicPr>
        <p:blipFill>
          <a:blip r:embed="rId4" cstate="print"/>
          <a:srcRect r="20805"/>
          <a:stretch>
            <a:fillRect/>
          </a:stretch>
        </p:blipFill>
        <p:spPr bwMode="auto">
          <a:xfrm>
            <a:off x="5372100" y="3743325"/>
            <a:ext cx="379095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850" y="1268413"/>
            <a:ext cx="8496300" cy="2160587"/>
          </a:xfrm>
        </p:spPr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000" dirty="0" smtClean="0"/>
              <a:t>2003 - </a:t>
            </a:r>
            <a:r>
              <a:rPr lang="cs-CZ" sz="2000" dirty="0" err="1" smtClean="0"/>
              <a:t>neural</a:t>
            </a:r>
            <a:r>
              <a:rPr lang="cs-CZ" sz="2000" dirty="0" smtClean="0"/>
              <a:t> </a:t>
            </a:r>
            <a:r>
              <a:rPr lang="cs-CZ" sz="2000" dirty="0" err="1" smtClean="0"/>
              <a:t>apoptosis</a:t>
            </a:r>
            <a:r>
              <a:rPr lang="cs-CZ" sz="2000" dirty="0" smtClean="0"/>
              <a:t>-</a:t>
            </a:r>
            <a:r>
              <a:rPr lang="cs-CZ" sz="2000" dirty="0" err="1" smtClean="0"/>
              <a:t>regulated</a:t>
            </a:r>
            <a:r>
              <a:rPr lang="cs-CZ" sz="2000" dirty="0" smtClean="0"/>
              <a:t> </a:t>
            </a:r>
            <a:r>
              <a:rPr lang="cs-CZ" sz="2000" dirty="0" err="1" smtClean="0"/>
              <a:t>convertase</a:t>
            </a:r>
            <a:r>
              <a:rPr lang="cs-CZ" sz="2000" dirty="0" smtClean="0"/>
              <a:t> 1 (NARC-1)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000" dirty="0" smtClean="0"/>
              <a:t>                 - funkční mutace genu pro PCSK-9 u 2 francouzských rodin s FH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000" dirty="0" smtClean="0"/>
              <a:t>2005 - ztrátová mutace genu pro PCSK-9 u jedinců s nízkým LDL-C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000" dirty="0" smtClean="0"/>
              <a:t>2006 - ARIC, 85 nositelů ztrátových mutací (afroamerická populace - 2,6%)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000" dirty="0" smtClean="0"/>
              <a:t>                    mělo o 28% nižší LDL-C a o 88% nižší riziko ICHS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000" dirty="0" smtClean="0"/>
              <a:t>2012 - první testování PCSK-9 inhibitorů (fáze I. a II.)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000" dirty="0" smtClean="0"/>
              <a:t>2015 - registrace PCSK-9 inhibitorů k léčbě hypercholesterolémie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000" dirty="0" smtClean="0"/>
              <a:t>2018 - úhrada léčby pomocí PCSK-9 inhibitorů v ČR (</a:t>
            </a:r>
            <a:r>
              <a:rPr lang="cs-CZ" sz="2000" dirty="0" err="1" smtClean="0"/>
              <a:t>centrová</a:t>
            </a:r>
            <a:r>
              <a:rPr lang="cs-CZ" sz="2000" dirty="0" smtClean="0"/>
              <a:t> léčba)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sz="2000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2000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143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b="1" dirty="0" err="1" smtClean="0">
                <a:solidFill>
                  <a:schemeClr val="tx2"/>
                </a:solidFill>
              </a:rPr>
              <a:t>Proprotein</a:t>
            </a:r>
            <a:r>
              <a:rPr lang="cs-CZ" b="1" dirty="0" smtClean="0">
                <a:solidFill>
                  <a:schemeClr val="tx2"/>
                </a:solidFill>
              </a:rPr>
              <a:t> </a:t>
            </a:r>
            <a:r>
              <a:rPr lang="cs-CZ" b="1" dirty="0" err="1" smtClean="0">
                <a:solidFill>
                  <a:schemeClr val="tx2"/>
                </a:solidFill>
              </a:rPr>
              <a:t>kexin</a:t>
            </a:r>
            <a:r>
              <a:rPr lang="cs-CZ" b="1" dirty="0" smtClean="0">
                <a:solidFill>
                  <a:schemeClr val="tx2"/>
                </a:solidFill>
              </a:rPr>
              <a:t>-</a:t>
            </a:r>
            <a:r>
              <a:rPr lang="cs-CZ" b="1" dirty="0" err="1" smtClean="0">
                <a:solidFill>
                  <a:schemeClr val="tx2"/>
                </a:solidFill>
              </a:rPr>
              <a:t>subtilisin</a:t>
            </a:r>
            <a:r>
              <a:rPr lang="cs-CZ" b="1" dirty="0" smtClean="0">
                <a:solidFill>
                  <a:schemeClr val="tx2"/>
                </a:solidFill>
              </a:rPr>
              <a:t> </a:t>
            </a:r>
            <a:r>
              <a:rPr lang="cs-CZ" b="1" dirty="0" err="1" smtClean="0">
                <a:solidFill>
                  <a:schemeClr val="tx2"/>
                </a:solidFill>
              </a:rPr>
              <a:t>konvertáza</a:t>
            </a:r>
            <a:r>
              <a:rPr lang="cs-CZ" b="1" dirty="0" smtClean="0">
                <a:solidFill>
                  <a:schemeClr val="tx2"/>
                </a:solidFill>
              </a:rPr>
              <a:t>-9 </a:t>
            </a:r>
            <a:endParaRPr lang="cs-CZ" b="1" dirty="0">
              <a:solidFill>
                <a:schemeClr val="tx2"/>
              </a:solidFill>
            </a:endParaRPr>
          </a:p>
        </p:txBody>
      </p:sp>
      <p:grpSp>
        <p:nvGrpSpPr>
          <p:cNvPr id="16387" name="Skupina 1"/>
          <p:cNvGrpSpPr>
            <a:grpSpLocks/>
          </p:cNvGrpSpPr>
          <p:nvPr/>
        </p:nvGrpSpPr>
        <p:grpSpPr bwMode="auto">
          <a:xfrm>
            <a:off x="34925" y="3613150"/>
            <a:ext cx="9074150" cy="2984500"/>
            <a:chOff x="35496" y="3613877"/>
            <a:chExt cx="9073008" cy="2983475"/>
          </a:xfrm>
        </p:grpSpPr>
        <p:pic>
          <p:nvPicPr>
            <p:cNvPr id="16389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 l="20198" t="12794" r="14941" b="10828"/>
            <a:stretch>
              <a:fillRect/>
            </a:stretch>
          </p:blipFill>
          <p:spPr bwMode="auto">
            <a:xfrm>
              <a:off x="35496" y="3613877"/>
              <a:ext cx="4536504" cy="2983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390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 l="25179" t="12794" r="10237" b="11810"/>
            <a:stretch>
              <a:fillRect/>
            </a:stretch>
          </p:blipFill>
          <p:spPr bwMode="auto">
            <a:xfrm>
              <a:off x="4572000" y="3613878"/>
              <a:ext cx="4536504" cy="29834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388" name="TextovéPole 6"/>
          <p:cNvSpPr txBox="1">
            <a:spLocks noChangeArrowheads="1"/>
          </p:cNvSpPr>
          <p:nvPr/>
        </p:nvSpPr>
        <p:spPr bwMode="auto">
          <a:xfrm>
            <a:off x="4859338" y="6597650"/>
            <a:ext cx="4392612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000">
                <a:latin typeface="Calibri" pitchFamily="34" charset="0"/>
              </a:rPr>
              <a:t>Lee J, Robinson JG. Prog Cardiovasc Dis 2015, McKenney JM.  J Clin Lipidol 2015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Nadpis 1"/>
          <p:cNvSpPr>
            <a:spLocks noGrp="1"/>
          </p:cNvSpPr>
          <p:nvPr>
            <p:ph type="title"/>
          </p:nvPr>
        </p:nvSpPr>
        <p:spPr>
          <a:xfrm>
            <a:off x="1728366" y="288950"/>
            <a:ext cx="5795962" cy="1339850"/>
          </a:xfrm>
        </p:spPr>
        <p:txBody>
          <a:bodyPr/>
          <a:lstStyle/>
          <a:p>
            <a:pPr algn="l"/>
            <a:r>
              <a:rPr lang="cs-CZ" b="1" dirty="0" smtClean="0">
                <a:solidFill>
                  <a:schemeClr val="tx2"/>
                </a:solidFill>
              </a:rPr>
              <a:t>Protilátky proti PCSK-9 </a:t>
            </a:r>
          </a:p>
        </p:txBody>
      </p:sp>
      <p:sp>
        <p:nvSpPr>
          <p:cNvPr id="18434" name="TextovéPole 9"/>
          <p:cNvSpPr txBox="1">
            <a:spLocks noChangeArrowheads="1"/>
          </p:cNvSpPr>
          <p:nvPr/>
        </p:nvSpPr>
        <p:spPr bwMode="auto">
          <a:xfrm>
            <a:off x="3924300" y="6638925"/>
            <a:ext cx="532765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000">
                <a:latin typeface="Calibri" pitchFamily="34" charset="0"/>
              </a:rPr>
              <a:t>Lee J, Robinson JG. Prog Cardiovasc Dis 2015, Kasichayanula S et al. Clin Pharmacokinet 2018 </a:t>
            </a:r>
          </a:p>
        </p:txBody>
      </p:sp>
      <p:pic>
        <p:nvPicPr>
          <p:cNvPr id="18435" name="Picture 2"/>
          <p:cNvPicPr>
            <a:picLocks noChangeAspect="1" noChangeArrowheads="1"/>
          </p:cNvPicPr>
          <p:nvPr/>
        </p:nvPicPr>
        <p:blipFill>
          <a:blip r:embed="rId3" cstate="print"/>
          <a:srcRect l="21581" t="12794" r="13557" b="11319"/>
          <a:stretch>
            <a:fillRect/>
          </a:stretch>
        </p:blipFill>
        <p:spPr bwMode="auto">
          <a:xfrm>
            <a:off x="107950" y="1988840"/>
            <a:ext cx="5902325" cy="39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436" name="Skupina 14"/>
          <p:cNvGrpSpPr>
            <a:grpSpLocks/>
          </p:cNvGrpSpPr>
          <p:nvPr/>
        </p:nvGrpSpPr>
        <p:grpSpPr bwMode="auto">
          <a:xfrm>
            <a:off x="6156325" y="1988467"/>
            <a:ext cx="2736850" cy="3960813"/>
            <a:chOff x="6150536" y="1899683"/>
            <a:chExt cx="2935539" cy="3573463"/>
          </a:xfrm>
        </p:grpSpPr>
        <p:pic>
          <p:nvPicPr>
            <p:cNvPr id="18437" name="Obrázek 6"/>
            <p:cNvPicPr>
              <a:picLocks noChangeAspect="1"/>
            </p:cNvPicPr>
            <p:nvPr/>
          </p:nvPicPr>
          <p:blipFill>
            <a:blip r:embed="rId4" cstate="print"/>
            <a:srcRect b="47884"/>
            <a:stretch>
              <a:fillRect/>
            </a:stretch>
          </p:blipFill>
          <p:spPr bwMode="auto">
            <a:xfrm>
              <a:off x="6156176" y="1899683"/>
              <a:ext cx="2929899" cy="2026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38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 l="16048" t="16240" r="15771" b="21654"/>
            <a:stretch>
              <a:fillRect/>
            </a:stretch>
          </p:blipFill>
          <p:spPr bwMode="auto">
            <a:xfrm>
              <a:off x="6150536" y="3850727"/>
              <a:ext cx="2625851" cy="16224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1438"/>
          </a:xfrm>
        </p:spPr>
        <p:txBody>
          <a:bodyPr/>
          <a:lstStyle/>
          <a:p>
            <a:r>
              <a:rPr lang="cs-CZ" b="1" dirty="0" smtClean="0">
                <a:solidFill>
                  <a:schemeClr val="tx2"/>
                </a:solidFill>
              </a:rPr>
              <a:t>Protilátky proti PCSK-9</a:t>
            </a:r>
            <a:br>
              <a:rPr lang="cs-CZ" b="1" dirty="0" smtClean="0">
                <a:solidFill>
                  <a:schemeClr val="tx2"/>
                </a:solidFill>
              </a:rPr>
            </a:br>
            <a:r>
              <a:rPr lang="cs-CZ" b="1" dirty="0" smtClean="0">
                <a:solidFill>
                  <a:schemeClr val="tx2"/>
                </a:solidFill>
              </a:rPr>
              <a:t>v klinické praxi </a:t>
            </a:r>
          </a:p>
        </p:txBody>
      </p:sp>
      <p:sp>
        <p:nvSpPr>
          <p:cNvPr id="20482" name="Zástupný symbol pro obsah 2"/>
          <p:cNvSpPr>
            <a:spLocks noGrp="1"/>
          </p:cNvSpPr>
          <p:nvPr>
            <p:ph idx="1"/>
          </p:nvPr>
        </p:nvSpPr>
        <p:spPr>
          <a:xfrm>
            <a:off x="107950" y="1484313"/>
            <a:ext cx="8567738" cy="504825"/>
          </a:xfrm>
        </p:spPr>
        <p:txBody>
          <a:bodyPr/>
          <a:lstStyle/>
          <a:p>
            <a:r>
              <a:rPr lang="cs-CZ" sz="2000" smtClean="0"/>
              <a:t>evolocumab (Amgen), alirocumab (Sanofi), bococizumab (Pfizer) – III. fáze</a:t>
            </a:r>
          </a:p>
          <a:p>
            <a:endParaRPr lang="cs-CZ" sz="2000" smtClean="0"/>
          </a:p>
          <a:p>
            <a:endParaRPr lang="cs-CZ" sz="2000" smtClean="0"/>
          </a:p>
          <a:p>
            <a:endParaRPr lang="cs-CZ" sz="2000" smtClean="0"/>
          </a:p>
          <a:p>
            <a:pPr>
              <a:buFont typeface="Arial" charset="0"/>
              <a:buNone/>
            </a:pPr>
            <a:endParaRPr lang="cs-CZ" sz="2000" smtClean="0"/>
          </a:p>
        </p:txBody>
      </p:sp>
      <p:pic>
        <p:nvPicPr>
          <p:cNvPr id="20483" name="Picture 4" descr="http://www.oneyao.net/uploadfile/article/uploadfile/201508/201508190233043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00338" y="5407025"/>
            <a:ext cx="2016125" cy="126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TextovéPole 9"/>
          <p:cNvSpPr txBox="1">
            <a:spLocks noChangeArrowheads="1"/>
          </p:cNvSpPr>
          <p:nvPr/>
        </p:nvSpPr>
        <p:spPr bwMode="auto">
          <a:xfrm>
            <a:off x="7092950" y="6638925"/>
            <a:ext cx="201612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000">
                <a:latin typeface="Calibri" pitchFamily="34" charset="0"/>
              </a:rPr>
              <a:t>Ridker PM et al.N Engl J Med 2017</a:t>
            </a:r>
          </a:p>
        </p:txBody>
      </p:sp>
      <p:pic>
        <p:nvPicPr>
          <p:cNvPr id="20485" name="Obrázek 5"/>
          <p:cNvPicPr>
            <a:picLocks noChangeAspect="1"/>
          </p:cNvPicPr>
          <p:nvPr/>
        </p:nvPicPr>
        <p:blipFill>
          <a:blip r:embed="rId4" cstate="print"/>
          <a:srcRect l="27950" t="19040" r="9502" b="23360"/>
          <a:stretch>
            <a:fillRect/>
          </a:stretch>
        </p:blipFill>
        <p:spPr bwMode="auto">
          <a:xfrm>
            <a:off x="179388" y="2184400"/>
            <a:ext cx="4608512" cy="296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Obrázek 6"/>
          <p:cNvPicPr>
            <a:picLocks noChangeAspect="1"/>
          </p:cNvPicPr>
          <p:nvPr/>
        </p:nvPicPr>
        <p:blipFill>
          <a:blip r:embed="rId5" cstate="print"/>
          <a:srcRect l="22551" t="22639" r="22099" b="11839"/>
          <a:stretch>
            <a:fillRect/>
          </a:stretch>
        </p:blipFill>
        <p:spPr bwMode="auto">
          <a:xfrm>
            <a:off x="4841875" y="2205038"/>
            <a:ext cx="4267200" cy="33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7" name="Zástupný symbol pro obsah 2"/>
          <p:cNvSpPr txBox="1">
            <a:spLocks/>
          </p:cNvSpPr>
          <p:nvPr/>
        </p:nvSpPr>
        <p:spPr bwMode="auto">
          <a:xfrm>
            <a:off x="4859338" y="5157788"/>
            <a:ext cx="4302125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cs-CZ" sz="1600" dirty="0" err="1">
                <a:latin typeface="Calibri" pitchFamily="34" charset="0"/>
              </a:rPr>
              <a:t>Repatha</a:t>
            </a:r>
            <a:r>
              <a:rPr lang="cs-CZ" sz="1600" dirty="0">
                <a:latin typeface="Calibri" pitchFamily="34" charset="0"/>
              </a:rPr>
              <a:t> 140 mg </a:t>
            </a:r>
            <a:r>
              <a:rPr lang="cs-CZ" sz="1600" dirty="0" err="1">
                <a:latin typeface="Calibri" pitchFamily="34" charset="0"/>
              </a:rPr>
              <a:t>s.c</a:t>
            </a:r>
            <a:r>
              <a:rPr lang="cs-CZ" sz="1600" dirty="0">
                <a:latin typeface="Calibri" pitchFamily="34" charset="0"/>
              </a:rPr>
              <a:t>. 1x14 dní nebo 420 mg </a:t>
            </a:r>
            <a:r>
              <a:rPr lang="cs-CZ" sz="1600" dirty="0" err="1">
                <a:latin typeface="Calibri" pitchFamily="34" charset="0"/>
              </a:rPr>
              <a:t>s.c</a:t>
            </a:r>
            <a:r>
              <a:rPr lang="cs-CZ" sz="1600" dirty="0">
                <a:latin typeface="Calibri" pitchFamily="34" charset="0"/>
              </a:rPr>
              <a:t>. 1x28 dní 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cs-CZ" sz="1600" dirty="0">
                <a:latin typeface="Calibri" pitchFamily="34" charset="0"/>
              </a:rPr>
              <a:t>(u </a:t>
            </a:r>
            <a:r>
              <a:rPr lang="cs-CZ" sz="1600" dirty="0" err="1">
                <a:latin typeface="Calibri" pitchFamily="34" charset="0"/>
              </a:rPr>
              <a:t>hoFH</a:t>
            </a:r>
            <a:r>
              <a:rPr lang="cs-CZ" sz="1600" dirty="0">
                <a:latin typeface="Calibri" pitchFamily="34" charset="0"/>
              </a:rPr>
              <a:t> lze navýšit na 420 mg </a:t>
            </a:r>
            <a:r>
              <a:rPr lang="cs-CZ" sz="1600" dirty="0" err="1">
                <a:latin typeface="Calibri" pitchFamily="34" charset="0"/>
              </a:rPr>
              <a:t>s.c</a:t>
            </a:r>
            <a:r>
              <a:rPr lang="cs-CZ" sz="1600" dirty="0">
                <a:latin typeface="Calibri" pitchFamily="34" charset="0"/>
              </a:rPr>
              <a:t>. 2x28 dní)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cs-CZ" sz="1600" dirty="0" err="1">
                <a:latin typeface="Calibri" pitchFamily="34" charset="0"/>
              </a:rPr>
              <a:t>Praluent</a:t>
            </a:r>
            <a:r>
              <a:rPr lang="cs-CZ" sz="1600" dirty="0">
                <a:latin typeface="Calibri" pitchFamily="34" charset="0"/>
              </a:rPr>
              <a:t> 75 mg </a:t>
            </a:r>
            <a:r>
              <a:rPr lang="cs-CZ" sz="1600" dirty="0" err="1">
                <a:latin typeface="Calibri" pitchFamily="34" charset="0"/>
              </a:rPr>
              <a:t>s.c</a:t>
            </a:r>
            <a:r>
              <a:rPr lang="cs-CZ" sz="1600" dirty="0">
                <a:latin typeface="Calibri" pitchFamily="34" charset="0"/>
              </a:rPr>
              <a:t>. 1x14 dní, navýšení 150 mg </a:t>
            </a:r>
            <a:r>
              <a:rPr lang="cs-CZ" sz="1600" dirty="0" err="1">
                <a:latin typeface="Calibri" pitchFamily="34" charset="0"/>
              </a:rPr>
              <a:t>s.c</a:t>
            </a:r>
            <a:r>
              <a:rPr lang="cs-CZ" sz="1600" dirty="0">
                <a:latin typeface="Calibri" pitchFamily="34" charset="0"/>
              </a:rPr>
              <a:t>. 1x14 dní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cs-CZ" sz="1600" dirty="0">
              <a:latin typeface="Calibri" pitchFamily="34" charset="0"/>
            </a:endParaRPr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cs-CZ" sz="1600" dirty="0">
              <a:latin typeface="Calibri" pitchFamily="34" charset="0"/>
            </a:endParaRPr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cs-CZ" sz="1600" dirty="0">
              <a:latin typeface="Calibri" pitchFamily="34" charset="0"/>
            </a:endParaRPr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cs-CZ" sz="1600" dirty="0">
              <a:latin typeface="Calibri" pitchFamily="34" charset="0"/>
            </a:endParaRPr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cs-CZ" sz="1600" dirty="0">
              <a:latin typeface="Calibri" pitchFamily="34" charset="0"/>
            </a:endParaRPr>
          </a:p>
        </p:txBody>
      </p:sp>
      <p:pic>
        <p:nvPicPr>
          <p:cNvPr id="20488" name="Picture 2" descr="https://sciencebusiness.net/sites/default/files/styles/article/public/2017-09/repatha.jpg?itok=mYvDQ1ms"/>
          <p:cNvPicPr>
            <a:picLocks noChangeAspect="1" noChangeArrowheads="1"/>
          </p:cNvPicPr>
          <p:nvPr/>
        </p:nvPicPr>
        <p:blipFill>
          <a:blip r:embed="rId6" cstate="print"/>
          <a:srcRect l="7080" r="5594"/>
          <a:stretch>
            <a:fillRect/>
          </a:stretch>
        </p:blipFill>
        <p:spPr bwMode="auto">
          <a:xfrm>
            <a:off x="34925" y="5362575"/>
            <a:ext cx="2665413" cy="1306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143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b="1" dirty="0" smtClean="0">
                <a:solidFill>
                  <a:schemeClr val="tx2"/>
                </a:solidFill>
              </a:rPr>
              <a:t>Vliv PCSK-9 inhibitorů na hladiny lipidů</a:t>
            </a:r>
            <a:br>
              <a:rPr lang="cs-CZ" b="1" dirty="0" smtClean="0">
                <a:solidFill>
                  <a:schemeClr val="tx2"/>
                </a:solidFill>
              </a:rPr>
            </a:br>
            <a:r>
              <a:rPr lang="cs-CZ" sz="2000" b="1" dirty="0" smtClean="0">
                <a:solidFill>
                  <a:schemeClr val="tx2"/>
                </a:solidFill>
              </a:rPr>
              <a:t>(24  studií – fáze 2+3, 10159 účastníků)</a:t>
            </a:r>
            <a:endParaRPr lang="cs-CZ" b="1" dirty="0">
              <a:solidFill>
                <a:schemeClr val="tx2"/>
              </a:solidFill>
            </a:endParaRPr>
          </a:p>
        </p:txBody>
      </p:sp>
      <p:sp>
        <p:nvSpPr>
          <p:cNvPr id="22530" name="TextovéPole 7"/>
          <p:cNvSpPr txBox="1">
            <a:spLocks noChangeArrowheads="1"/>
          </p:cNvSpPr>
          <p:nvPr/>
        </p:nvSpPr>
        <p:spPr bwMode="auto">
          <a:xfrm>
            <a:off x="6875463" y="6638925"/>
            <a:ext cx="2376487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000">
                <a:latin typeface="Calibri" pitchFamily="34" charset="0"/>
              </a:rPr>
              <a:t>Navarese EP et al. Ann Intern Med 2015</a:t>
            </a:r>
          </a:p>
        </p:txBody>
      </p:sp>
      <p:pic>
        <p:nvPicPr>
          <p:cNvPr id="22531" name="Picture 2"/>
          <p:cNvPicPr>
            <a:picLocks noChangeAspect="1" noChangeArrowheads="1"/>
          </p:cNvPicPr>
          <p:nvPr/>
        </p:nvPicPr>
        <p:blipFill>
          <a:blip r:embed="rId3" cstate="print"/>
          <a:srcRect l="7747" t="18701" r="16048" b="14764"/>
          <a:stretch>
            <a:fillRect/>
          </a:stretch>
        </p:blipFill>
        <p:spPr bwMode="auto">
          <a:xfrm>
            <a:off x="323850" y="1268413"/>
            <a:ext cx="8583613" cy="374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Tabulka 5"/>
          <p:cNvGraphicFramePr>
            <a:graphicFrameLocks noGrp="1"/>
          </p:cNvGraphicFramePr>
          <p:nvPr/>
        </p:nvGraphicFramePr>
        <p:xfrm>
          <a:off x="395288" y="5157788"/>
          <a:ext cx="8352928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12029"/>
                <a:gridCol w="1379383"/>
                <a:gridCol w="1379383"/>
                <a:gridCol w="1379383"/>
                <a:gridCol w="1302750"/>
              </a:tblGrid>
              <a:tr h="293752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LDL-C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HDL-C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TC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Lp</a:t>
                      </a:r>
                      <a:r>
                        <a:rPr lang="cs-CZ" dirty="0" smtClean="0"/>
                        <a:t> (a)</a:t>
                      </a:r>
                      <a:endParaRPr lang="cs-CZ" dirty="0"/>
                    </a:p>
                  </a:txBody>
                  <a:tcPr/>
                </a:tc>
              </a:tr>
              <a:tr h="293752">
                <a:tc>
                  <a:txBody>
                    <a:bodyPr/>
                    <a:lstStyle/>
                    <a:p>
                      <a:r>
                        <a:rPr lang="cs-CZ" dirty="0" smtClean="0"/>
                        <a:t>Placebo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- 58,8%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+ 6,1%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- 39,0%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- 28,0%</a:t>
                      </a:r>
                      <a:endParaRPr lang="cs-CZ" dirty="0"/>
                    </a:p>
                  </a:txBody>
                  <a:tcPr/>
                </a:tc>
              </a:tr>
              <a:tr h="293752"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Ezetimib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- 36,1%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+ 6,8%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- 23,8%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- 24,0%</a:t>
                      </a:r>
                      <a:endParaRPr lang="cs-CZ" dirty="0"/>
                    </a:p>
                  </a:txBody>
                  <a:tcPr/>
                </a:tc>
              </a:tr>
              <a:tr h="293752">
                <a:tc>
                  <a:txBody>
                    <a:bodyPr/>
                    <a:lstStyle/>
                    <a:p>
                      <a:r>
                        <a:rPr lang="cs-CZ" dirty="0" smtClean="0"/>
                        <a:t>Celkově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- 47,5%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+ 6,3%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- 31,5%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- 26,4%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AutoShape 6" descr="VÃ½sledek obrÃ¡zku pro Lipid-lowering efficacy of the PCSK9 inhibitor evolocumab (AMG 145) in patients with type 2 diabetes: a meta-analysis of individual patient dat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cs-CZ">
              <a:latin typeface="Calibri" pitchFamily="34" charset="0"/>
            </a:endParaRPr>
          </a:p>
        </p:txBody>
      </p:sp>
      <p:sp>
        <p:nvSpPr>
          <p:cNvPr id="24578" name="AutoShape 8" descr="VÃ½sledek obrÃ¡zku pro Lipid-lowering efficacy of the PCSK9 inhibitor evolocumab (AMG 145) in patients with type 2 diabetes: a meta-analysis of individual patient dat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cs-CZ">
              <a:latin typeface="Calibri" pitchFamily="34" charset="0"/>
            </a:endParaRPr>
          </a:p>
        </p:txBody>
      </p:sp>
      <p:sp>
        <p:nvSpPr>
          <p:cNvPr id="24579" name="AutoShape 10" descr="SouvisejÃ­cÃ­ obrÃ¡ze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cs-CZ">
              <a:latin typeface="Calibri" pitchFamily="34" charset="0"/>
            </a:endParaRPr>
          </a:p>
        </p:txBody>
      </p:sp>
      <p:sp>
        <p:nvSpPr>
          <p:cNvPr id="15" name="Nadpis 1"/>
          <p:cNvSpPr txBox="1">
            <a:spLocks/>
          </p:cNvSpPr>
          <p:nvPr/>
        </p:nvSpPr>
        <p:spPr>
          <a:xfrm>
            <a:off x="0" y="115888"/>
            <a:ext cx="9144000" cy="1081087"/>
          </a:xfrm>
          <a:prstGeom prst="rect">
            <a:avLst/>
          </a:prstGeom>
          <a:noFill/>
        </p:spPr>
        <p:txBody>
          <a:bodyPr>
            <a:normAutofit fontScale="975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Asi 50% redukce LDL-C pomocí PCSK-9 inhibitorů u nemocných                             s rozdílným KV rizikem (22 studií, 8833 účastníků)       </a:t>
            </a:r>
          </a:p>
        </p:txBody>
      </p:sp>
      <p:sp>
        <p:nvSpPr>
          <p:cNvPr id="24581" name="TextovéPole 9"/>
          <p:cNvSpPr txBox="1">
            <a:spLocks noChangeArrowheads="1"/>
          </p:cNvSpPr>
          <p:nvPr/>
        </p:nvSpPr>
        <p:spPr bwMode="auto">
          <a:xfrm>
            <a:off x="6659563" y="6597650"/>
            <a:ext cx="2376487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000">
                <a:latin typeface="Calibri" pitchFamily="34" charset="0"/>
              </a:rPr>
              <a:t>Squizzato A et al. Intern Emerg Med 2017</a:t>
            </a:r>
          </a:p>
        </p:txBody>
      </p:sp>
      <p:pic>
        <p:nvPicPr>
          <p:cNvPr id="24582" name="Picture 3"/>
          <p:cNvPicPr>
            <a:picLocks noChangeAspect="1" noChangeArrowheads="1"/>
          </p:cNvPicPr>
          <p:nvPr/>
        </p:nvPicPr>
        <p:blipFill>
          <a:blip r:embed="rId2" cstate="print"/>
          <a:srcRect l="21858" t="15749" r="23518" b="5412"/>
          <a:stretch>
            <a:fillRect/>
          </a:stretch>
        </p:blipFill>
        <p:spPr bwMode="auto">
          <a:xfrm>
            <a:off x="1116013" y="987425"/>
            <a:ext cx="6911975" cy="56102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AutoShape 6" descr="VÃ½sledek obrÃ¡zku pro Lipid-lowering efficacy of the PCSK9 inhibitor evolocumab (AMG 145) in patients with type 2 diabetes: a meta-analysis of individual patient dat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cs-CZ">
              <a:latin typeface="Calibri" pitchFamily="34" charset="0"/>
            </a:endParaRPr>
          </a:p>
        </p:txBody>
      </p:sp>
      <p:sp>
        <p:nvSpPr>
          <p:cNvPr id="25602" name="AutoShape 8" descr="VÃ½sledek obrÃ¡zku pro Lipid-lowering efficacy of the PCSK9 inhibitor evolocumab (AMG 145) in patients with type 2 diabetes: a meta-analysis of individual patient dat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cs-CZ">
              <a:latin typeface="Calibri" pitchFamily="34" charset="0"/>
            </a:endParaRPr>
          </a:p>
        </p:txBody>
      </p:sp>
      <p:sp>
        <p:nvSpPr>
          <p:cNvPr id="25603" name="AutoShape 10" descr="SouvisejÃ­cÃ­ obrÃ¡ze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cs-CZ">
              <a:latin typeface="Calibri" pitchFamily="34" charset="0"/>
            </a:endParaRPr>
          </a:p>
        </p:txBody>
      </p:sp>
      <p:sp>
        <p:nvSpPr>
          <p:cNvPr id="15" name="Nadpis 1"/>
          <p:cNvSpPr txBox="1">
            <a:spLocks/>
          </p:cNvSpPr>
          <p:nvPr/>
        </p:nvSpPr>
        <p:spPr>
          <a:xfrm>
            <a:off x="0" y="332656"/>
            <a:ext cx="9144000" cy="1340892"/>
          </a:xfrm>
          <a:prstGeom prst="rect">
            <a:avLst/>
          </a:prstGeom>
          <a:noFill/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4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Vliv  PCSK-9 inhibitorů na lipidové spektrum diabetiků</a:t>
            </a:r>
          </a:p>
        </p:txBody>
      </p:sp>
      <p:sp>
        <p:nvSpPr>
          <p:cNvPr id="25605" name="TextovéPole 9"/>
          <p:cNvSpPr txBox="1">
            <a:spLocks noChangeArrowheads="1"/>
          </p:cNvSpPr>
          <p:nvPr/>
        </p:nvSpPr>
        <p:spPr bwMode="auto">
          <a:xfrm>
            <a:off x="6516688" y="6597650"/>
            <a:ext cx="266382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000">
                <a:latin typeface="Calibri" pitchFamily="34" charset="0"/>
              </a:rPr>
              <a:t> Zhang J et al. </a:t>
            </a:r>
            <a:r>
              <a:rPr lang="en-US" sz="1000">
                <a:latin typeface="Calibri" pitchFamily="34" charset="0"/>
              </a:rPr>
              <a:t>Proc (Bayl Univ Med Cent) 2018</a:t>
            </a:r>
            <a:endParaRPr lang="cs-CZ" sz="1000">
              <a:latin typeface="Calibri" pitchFamily="34" charset="0"/>
            </a:endParaRPr>
          </a:p>
        </p:txBody>
      </p:sp>
      <p:pic>
        <p:nvPicPr>
          <p:cNvPr id="25606" name="Picture 2"/>
          <p:cNvPicPr>
            <a:picLocks noChangeAspect="1" noChangeArrowheads="1"/>
          </p:cNvPicPr>
          <p:nvPr/>
        </p:nvPicPr>
        <p:blipFill>
          <a:blip r:embed="rId2" cstate="print"/>
          <a:srcRect l="2213" t="14272" r="2490" b="30511"/>
          <a:stretch>
            <a:fillRect/>
          </a:stretch>
        </p:blipFill>
        <p:spPr bwMode="auto">
          <a:xfrm>
            <a:off x="0" y="1916113"/>
            <a:ext cx="9144000" cy="352901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8" name="Zaoblený obdélník 7"/>
          <p:cNvSpPr/>
          <p:nvPr/>
        </p:nvSpPr>
        <p:spPr>
          <a:xfrm>
            <a:off x="6156325" y="3141663"/>
            <a:ext cx="431800" cy="158273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11" name="Zaoblený obdélník 10"/>
          <p:cNvSpPr/>
          <p:nvPr/>
        </p:nvSpPr>
        <p:spPr>
          <a:xfrm>
            <a:off x="8604250" y="3141663"/>
            <a:ext cx="431800" cy="158273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Nadpis 1"/>
          <p:cNvSpPr>
            <a:spLocks noGrp="1"/>
          </p:cNvSpPr>
          <p:nvPr>
            <p:ph type="title"/>
          </p:nvPr>
        </p:nvSpPr>
        <p:spPr>
          <a:xfrm>
            <a:off x="0" y="144463"/>
            <a:ext cx="9144000" cy="1339850"/>
          </a:xfrm>
        </p:spPr>
        <p:txBody>
          <a:bodyPr/>
          <a:lstStyle/>
          <a:p>
            <a:r>
              <a:rPr lang="cs-CZ" sz="4000" b="1" smtClean="0">
                <a:solidFill>
                  <a:schemeClr val="tx2"/>
                </a:solidFill>
              </a:rPr>
              <a:t>Studie s PCSK-9 inhibitory</a:t>
            </a:r>
            <a:br>
              <a:rPr lang="cs-CZ" sz="4000" b="1" smtClean="0">
                <a:solidFill>
                  <a:schemeClr val="tx2"/>
                </a:solidFill>
              </a:rPr>
            </a:br>
            <a:r>
              <a:rPr lang="cs-CZ" sz="4000" b="1" smtClean="0">
                <a:solidFill>
                  <a:schemeClr val="tx2"/>
                </a:solidFill>
              </a:rPr>
              <a:t>zaměřené na KV příhody</a:t>
            </a:r>
            <a:r>
              <a:rPr lang="cs-CZ" sz="2000" b="1" smtClean="0"/>
              <a:t>  </a:t>
            </a:r>
          </a:p>
        </p:txBody>
      </p:sp>
      <p:sp>
        <p:nvSpPr>
          <p:cNvPr id="26626" name="TextovéPole 5"/>
          <p:cNvSpPr txBox="1">
            <a:spLocks noChangeArrowheads="1"/>
          </p:cNvSpPr>
          <p:nvPr/>
        </p:nvSpPr>
        <p:spPr bwMode="auto">
          <a:xfrm>
            <a:off x="5940425" y="6638925"/>
            <a:ext cx="331152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000">
                <a:latin typeface="Calibri" pitchFamily="34" charset="0"/>
              </a:rPr>
              <a:t>Desai NR, Sabatine MS. Trends Cardiovasc Med. 2015 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3" cstate="print"/>
          <a:srcRect l="9921" t="27296" r="18425" b="18057"/>
          <a:stretch>
            <a:fillRect/>
          </a:stretch>
        </p:blipFill>
        <p:spPr bwMode="auto">
          <a:xfrm>
            <a:off x="0" y="1844675"/>
            <a:ext cx="9109075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</TotalTime>
  <Words>905</Words>
  <Application>Microsoft Office PowerPoint</Application>
  <PresentationFormat>Předvádění na obrazovce (4:3)</PresentationFormat>
  <Paragraphs>149</Paragraphs>
  <Slides>22</Slides>
  <Notes>7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3" baseType="lpstr">
      <vt:lpstr>Motiv sady Office</vt:lpstr>
      <vt:lpstr>NAŠICH PRVNÍCH 6 MĚSÍCŮ S PCSK-9 INHIBITORY (medicínské a administrativní zkušenosti) </vt:lpstr>
      <vt:lpstr>Snímek 2</vt:lpstr>
      <vt:lpstr>Proprotein kexin-subtilisin konvertáza-9 </vt:lpstr>
      <vt:lpstr>Protilátky proti PCSK-9 </vt:lpstr>
      <vt:lpstr>Protilátky proti PCSK-9 v klinické praxi </vt:lpstr>
      <vt:lpstr>Vliv PCSK-9 inhibitorů na hladiny lipidů (24  studií – fáze 2+3, 10159 účastníků)</vt:lpstr>
      <vt:lpstr>Snímek 7</vt:lpstr>
      <vt:lpstr>Snímek 8</vt:lpstr>
      <vt:lpstr>Studie s PCSK-9 inhibitory zaměřené na KV příhody  </vt:lpstr>
      <vt:lpstr>2017 ESC/EAS guidance for clinical use             of PCSK9 inhibitors</vt:lpstr>
      <vt:lpstr>Snímek 11</vt:lpstr>
      <vt:lpstr>Snímek 12</vt:lpstr>
      <vt:lpstr>Centrum FN Olomouc</vt:lpstr>
      <vt:lpstr>Soubor pacientů</vt:lpstr>
      <vt:lpstr>Snímek 15</vt:lpstr>
      <vt:lpstr>Snímek 16</vt:lpstr>
      <vt:lpstr>Snímek 17</vt:lpstr>
      <vt:lpstr>Administrativní poznámky</vt:lpstr>
      <vt:lpstr>Schéma kombinované hypolipidemické léčby                 s ohledem na cílové hodnoty a typ dyslipidémie</vt:lpstr>
      <vt:lpstr>Než pacienta pošlete do centra              pro léčbu PCSK9-i</vt:lpstr>
      <vt:lpstr>Centrum FN Olomouc</vt:lpstr>
      <vt:lpstr>Snímek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NAŠICH PRVNÍCH 6 MĚSÍCŮ S PCSK-9 INHIBITORY (medicínské a administrativní zkušenosti)</dc:title>
  <dc:creator>karasek</dc:creator>
  <cp:lastModifiedBy>karasek</cp:lastModifiedBy>
  <cp:revision>31</cp:revision>
  <dcterms:created xsi:type="dcterms:W3CDTF">2019-01-05T17:14:40Z</dcterms:created>
  <dcterms:modified xsi:type="dcterms:W3CDTF">2019-01-17T20:51:52Z</dcterms:modified>
</cp:coreProperties>
</file>