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344" r:id="rId2"/>
    <p:sldId id="351" r:id="rId3"/>
    <p:sldId id="294" r:id="rId4"/>
    <p:sldId id="623" r:id="rId5"/>
    <p:sldId id="633" r:id="rId6"/>
    <p:sldId id="634" r:id="rId7"/>
    <p:sldId id="636" r:id="rId8"/>
    <p:sldId id="635" r:id="rId9"/>
    <p:sldId id="638" r:id="rId10"/>
    <p:sldId id="637" r:id="rId11"/>
    <p:sldId id="639" r:id="rId12"/>
    <p:sldId id="640" r:id="rId13"/>
    <p:sldId id="257" r:id="rId14"/>
    <p:sldId id="641" r:id="rId15"/>
    <p:sldId id="622" r:id="rId16"/>
    <p:sldId id="630" r:id="rId17"/>
    <p:sldId id="626" r:id="rId18"/>
    <p:sldId id="628" r:id="rId19"/>
    <p:sldId id="642" r:id="rId20"/>
    <p:sldId id="643" r:id="rId21"/>
    <p:sldId id="445" r:id="rId22"/>
  </p:sldIdLst>
  <p:sldSz cx="9144000" cy="5143500" type="screen16x9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E86"/>
    <a:srgbClr val="00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-490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2A5CC4C-1456-4965-A105-1C3BB89C9FE8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23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4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Snímek vlevo a na kliknutí se objeví 2. obr. vpravo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Animace po řádcích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76000" y="3143239"/>
            <a:ext cx="5868000" cy="4572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276000" y="3841241"/>
            <a:ext cx="3240000" cy="16549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1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272939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272940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285947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994428"/>
            <a:ext cx="8280000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536575" indent="-268288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804863" indent="-268288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073150" indent="-268288">
              <a:buFont typeface="Arial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4pPr>
            <a:lvl5pPr marL="1258888" indent="-185738">
              <a:buFont typeface="Arial" pitchFamily="34" charset="0"/>
              <a:buChar char="•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8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1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9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308635"/>
            <a:ext cx="8280000" cy="4294865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1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29555" cy="4572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428"/>
            <a:ext cx="8229600" cy="3634700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766287"/>
            <a:ext cx="27432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7" r:id="rId2"/>
    <p:sldLayoutId id="2147483730" r:id="rId3"/>
    <p:sldLayoutId id="2147483729" r:id="rId4"/>
    <p:sldLayoutId id="2147483728" r:id="rId5"/>
    <p:sldLayoutId id="2147483675" r:id="rId6"/>
  </p:sldLayoutIdLst>
  <p:hf sldNum="0" hdr="0" ftr="0" dt="0"/>
  <p:txStyles>
    <p:titleStyle>
      <a:lvl1pPr algn="ctr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1489" y="3508995"/>
            <a:ext cx="9052511" cy="434340"/>
          </a:xfrm>
        </p:spPr>
        <p:txBody>
          <a:bodyPr/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Racionále</a:t>
            </a:r>
            <a:r>
              <a:rPr lang="cs-CZ" dirty="0">
                <a:solidFill>
                  <a:schemeClr val="tx2"/>
                </a:solidFill>
              </a:rPr>
              <a:t> pro přímá perorální antikoagulancia v první linii léčby pacientů s fibrilací síní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275999" y="4052155"/>
            <a:ext cx="4862121" cy="531253"/>
          </a:xfrm>
        </p:spPr>
        <p:txBody>
          <a:bodyPr/>
          <a:lstStyle/>
          <a:p>
            <a:r>
              <a:rPr lang="cs-CZ" dirty="0"/>
              <a:t>Miloš Táborský</a:t>
            </a:r>
          </a:p>
          <a:p>
            <a:r>
              <a:rPr lang="cs-CZ" dirty="0"/>
              <a:t>Sympózium Asociace ambulantních kardiologů</a:t>
            </a:r>
          </a:p>
          <a:p>
            <a:r>
              <a:rPr lang="cs-CZ" dirty="0"/>
              <a:t>Olomouc, 18.1.2019</a:t>
            </a:r>
          </a:p>
        </p:txBody>
      </p:sp>
    </p:spTree>
    <p:extLst>
      <p:ext uri="{BB962C8B-B14F-4D97-AF65-F5344CB8AC3E}">
        <p14:creationId xmlns:p14="http://schemas.microsoft.com/office/powerpoint/2010/main" val="158833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02E39B-B661-4922-9600-56E06322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Antidota: Bezpečnost v mezních situacích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606" y="993775"/>
            <a:ext cx="4045587" cy="3609975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CF6F04-ADA1-459C-B83C-96CF98A0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209"/>
            <a:ext cx="914395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Schválené a doporučené dávky pro jednotlivé indikace I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B15145E2-00D5-4521-B77E-1FC8E8927F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  <a:p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85"/>
          <a:stretch/>
        </p:blipFill>
        <p:spPr bwMode="auto">
          <a:xfrm>
            <a:off x="1432359" y="993775"/>
            <a:ext cx="633008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6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CF0C3B-DD4D-4737-A4FC-53C87AFF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" y="377209"/>
            <a:ext cx="91439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Schválené a doporučené dávky pro jednotlivé indikace II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51EB129-347A-4111-B4E4-3D04263D1E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  <a:p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3"/>
          <a:stretch/>
        </p:blipFill>
        <p:spPr bwMode="auto">
          <a:xfrm>
            <a:off x="1193851" y="993775"/>
            <a:ext cx="680709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4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 Guidelines </a:t>
            </a:r>
            <a:br>
              <a:rPr lang="en-US" dirty="0"/>
            </a:br>
            <a:r>
              <a:rPr lang="en-US" sz="2400" i="1" dirty="0"/>
              <a:t>Anticoagulation Recommendations for Patients With </a:t>
            </a:r>
            <a:r>
              <a:rPr lang="en-US" sz="2400" i="1" dirty="0" err="1"/>
              <a:t>Nonvalvular</a:t>
            </a:r>
            <a:r>
              <a:rPr lang="en-US" sz="2400" i="1" dirty="0"/>
              <a:t> AF</a:t>
            </a:r>
            <a:endParaRPr lang="cs-CZ" sz="2400" i="1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Kirchhoff</a:t>
            </a:r>
            <a:r>
              <a:rPr lang="cs-CZ" dirty="0"/>
              <a:t> P, et al. Eur </a:t>
            </a:r>
            <a:r>
              <a:rPr lang="cs-CZ" dirty="0" err="1"/>
              <a:t>Heart</a:t>
            </a:r>
            <a:r>
              <a:rPr lang="cs-CZ" dirty="0"/>
              <a:t> J. 2016;37:2893-2962.</a:t>
            </a:r>
          </a:p>
        </p:txBody>
      </p:sp>
      <p:pic>
        <p:nvPicPr>
          <p:cNvPr id="16" name="Picture 2"/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4925" t="34390" r="5681" b="12889"/>
          <a:stretch/>
        </p:blipFill>
        <p:spPr>
          <a:xfrm>
            <a:off x="516672" y="993775"/>
            <a:ext cx="8161456" cy="3609975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xmlns="" id="{9E34BD9F-EF5C-4CBB-94A8-CDAA2A9894EF}"/>
              </a:ext>
            </a:extLst>
          </p:cNvPr>
          <p:cNvSpPr/>
          <p:nvPr/>
        </p:nvSpPr>
        <p:spPr>
          <a:xfrm>
            <a:off x="91489" y="2205995"/>
            <a:ext cx="8961021" cy="1005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24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209E1C-39DA-40A7-BE7E-A0B4A148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s </a:t>
            </a:r>
            <a:r>
              <a:rPr lang="cs-CZ" dirty="0" err="1"/>
              <a:t>NOACs</a:t>
            </a:r>
            <a:r>
              <a:rPr lang="cs-CZ" dirty="0"/>
              <a:t> v první linii v České republice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7272947-77B9-4051-A3DA-3C17C9408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72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E7BFD-E10C-46E7-8DD5-DA4A6825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Racionále pro první linii léčby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B60E7AE-4DEE-4774-A98B-8FD2AD1DF78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Dostatek tvrdých medicínských dat (mortalita, bezpečnost, komplikace…)</a:t>
            </a:r>
          </a:p>
          <a:p>
            <a:r>
              <a:rPr lang="cs-CZ" dirty="0"/>
              <a:t>Data guidelines ESC/EHRA – </a:t>
            </a:r>
            <a:r>
              <a:rPr lang="cs-CZ" dirty="0" err="1"/>
              <a:t>NOACs</a:t>
            </a:r>
            <a:r>
              <a:rPr lang="cs-CZ" dirty="0"/>
              <a:t> mají být léčbou první volby tam, kde je to možné</a:t>
            </a:r>
          </a:p>
          <a:p>
            <a:r>
              <a:rPr lang="cs-CZ" dirty="0"/>
              <a:t>Farmakoekonomická data, která jasně prokazují, že hodnota QUALY při léčbě </a:t>
            </a:r>
            <a:r>
              <a:rPr lang="cs-CZ" dirty="0" err="1"/>
              <a:t>NOACs</a:t>
            </a:r>
            <a:r>
              <a:rPr lang="cs-CZ" dirty="0"/>
              <a:t> jako první volbě je přínosem pro plátce i pacienty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1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7AEA58-AE4F-4394-A24A-6262769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Analyzované stavy/komplikace v rámci FE modelu</a:t>
            </a:r>
            <a:endParaRPr lang="cs-CZ" dirty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xmlns="" id="{C391A5D2-E769-48F5-8908-940F02E97E03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2460630" y="993775"/>
            <a:ext cx="4273540" cy="3609975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8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4B937A-958B-4624-9EB2-9411D774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Náklady na farmakoterapii </a:t>
            </a:r>
            <a:r>
              <a:rPr lang="cs-CZ" dirty="0" err="1"/>
              <a:t>NOACs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11021C0F-8E7D-4D84-AC44-5AB3BE496A0C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88" y="2114556"/>
            <a:ext cx="8910224" cy="13684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918D7A4A-6293-4931-8904-3E53547A2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SCAU, 2017, délka cyklu 42 dnů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BFDEBCEF-C4BB-4C8A-AB55-A0C864A64192}"/>
              </a:ext>
            </a:extLst>
          </p:cNvPr>
          <p:cNvSpPr/>
          <p:nvPr/>
        </p:nvSpPr>
        <p:spPr>
          <a:xfrm>
            <a:off x="5120634" y="1748798"/>
            <a:ext cx="2011658" cy="21945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3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097316-261B-4FCD-B6AF-1F9B179A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Závěry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CF161F7-A132-40EB-AA2C-19C144B2BF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 porovnání s alternativami, terapie přímými perorálními antikoagulancii přináší nejvíce benefitů v podobě dosažení:</a:t>
            </a:r>
          </a:p>
          <a:p>
            <a:pPr marL="0" indent="0">
              <a:buNone/>
            </a:pPr>
            <a:endParaRPr lang="cs-CZ" dirty="0"/>
          </a:p>
          <a:p>
            <a:pPr marL="355600" indent="-355600">
              <a:buFont typeface="+mj-lt"/>
              <a:buAutoNum type="arabicPeriod"/>
            </a:pPr>
            <a:r>
              <a:rPr lang="cs-CZ" dirty="0"/>
              <a:t>celkového přežití</a:t>
            </a:r>
          </a:p>
          <a:p>
            <a:pPr marL="355600" indent="-355600">
              <a:buFont typeface="+mj-lt"/>
              <a:buAutoNum type="arabicPeriod"/>
            </a:pPr>
            <a:r>
              <a:rPr lang="cs-CZ" dirty="0"/>
              <a:t>zvýšení kvality života </a:t>
            </a:r>
          </a:p>
          <a:p>
            <a:pPr marL="355600" indent="-355600">
              <a:buFont typeface="+mj-lt"/>
              <a:buAutoNum type="arabicPeriod"/>
            </a:pPr>
            <a:r>
              <a:rPr lang="cs-CZ" dirty="0"/>
              <a:t>zabránění vzniku kardiovaskulárních příhod za splnění předpokladu efektivně vynaložených nákladů s výsledkem ICER hluboko pod hranicí ochoty platit 1,2 mil. Kč.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91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088258-55F4-48E1-96BE-EA6E5C9B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Jak se k této problematice staví držitelé molekul 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B60B8B4-72BA-4405-8E8C-2FC98FB4EF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25848"/>
            <a:ext cx="8280000" cy="3609073"/>
          </a:xfrm>
        </p:spPr>
        <p:txBody>
          <a:bodyPr/>
          <a:lstStyle/>
          <a:p>
            <a:r>
              <a:rPr lang="cs-CZ" dirty="0"/>
              <a:t>Podány 2 žádosti na SÚKL o úhradu v první linii</a:t>
            </a:r>
          </a:p>
          <a:p>
            <a:r>
              <a:rPr lang="cs-CZ" dirty="0"/>
              <a:t>1. </a:t>
            </a:r>
            <a:r>
              <a:rPr lang="cs-CZ" dirty="0" err="1"/>
              <a:t>Apixaban</a:t>
            </a: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Rivaroxaban</a:t>
            </a:r>
            <a:endParaRPr lang="cs-CZ" dirty="0"/>
          </a:p>
          <a:p>
            <a:r>
              <a:rPr lang="cs-CZ" dirty="0"/>
              <a:t>První hodnotící zpráva – závěry: Farmakoekonomická data jasně hovoří ve prospěch </a:t>
            </a:r>
            <a:r>
              <a:rPr lang="cs-CZ" dirty="0" err="1"/>
              <a:t>NOACs</a:t>
            </a:r>
            <a:r>
              <a:rPr lang="cs-CZ" dirty="0"/>
              <a:t>, nicméně s ohledem na potencionální dopad do rozpočtů je potřeba konsensuální dohody s plátci ZP o úhradě – probíhá dialog</a:t>
            </a:r>
          </a:p>
          <a:p>
            <a:r>
              <a:rPr lang="cs-CZ" dirty="0"/>
              <a:t>3. </a:t>
            </a:r>
            <a:r>
              <a:rPr lang="cs-CZ" dirty="0" err="1"/>
              <a:t>Dabigatran</a:t>
            </a:r>
            <a:r>
              <a:rPr lang="cs-CZ" dirty="0"/>
              <a:t> – nepodáno</a:t>
            </a:r>
          </a:p>
          <a:p>
            <a:r>
              <a:rPr lang="cs-CZ" dirty="0"/>
              <a:t>4. </a:t>
            </a:r>
            <a:r>
              <a:rPr lang="cs-CZ" dirty="0" err="1"/>
              <a:t>Edoxaban</a:t>
            </a:r>
            <a:r>
              <a:rPr lang="cs-CZ" dirty="0"/>
              <a:t> – návrat na trh k 1.2.2019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44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13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E9286877-ABBC-4AA0-9EFC-3EC67BD93EF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94"/>
            <a:ext cx="9144000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artificial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3" y="2917834"/>
            <a:ext cx="1842912" cy="6462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13" y="2819179"/>
            <a:ext cx="2048666" cy="90076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1875" y="1840780"/>
            <a:ext cx="4572000" cy="75405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ts val="300"/>
              </a:spcBef>
            </a:pPr>
            <a:r>
              <a:rPr lang="cs-CZ" sz="2700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Děkuji za pozornost</a:t>
            </a:r>
            <a:endParaRPr lang="en-US" sz="2700" spc="1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300"/>
              </a:spcBef>
            </a:pPr>
            <a:r>
              <a:rPr lang="cs-CZ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pc="1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42617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/>
              <a:t>NOAC </a:t>
            </a:r>
            <a:r>
              <a:rPr lang="cs-CZ" sz="3000" dirty="0" err="1"/>
              <a:t>Trials</a:t>
            </a:r>
            <a:r>
              <a:rPr lang="cs-CZ" sz="3000" dirty="0"/>
              <a:t>: Mortality</a:t>
            </a:r>
            <a:endParaRPr lang="en-US" sz="30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900" dirty="0"/>
              <a:t>a. </a:t>
            </a:r>
            <a:r>
              <a:rPr lang="cs-CZ" sz="900" dirty="0" err="1"/>
              <a:t>Connolly</a:t>
            </a:r>
            <a:r>
              <a:rPr lang="cs-CZ" sz="900" dirty="0"/>
              <a:t> SJ, et al. N </a:t>
            </a:r>
            <a:r>
              <a:rPr lang="cs-CZ" sz="900" dirty="0" err="1"/>
              <a:t>Engl</a:t>
            </a:r>
            <a:r>
              <a:rPr lang="cs-CZ" sz="900" dirty="0"/>
              <a:t> J Med. 2009;361:1139-1151; b. Patel MR, et al. N </a:t>
            </a:r>
            <a:r>
              <a:rPr lang="cs-CZ" sz="900" dirty="0" err="1"/>
              <a:t>Engl</a:t>
            </a:r>
            <a:r>
              <a:rPr lang="cs-CZ" sz="900" dirty="0"/>
              <a:t> J Med. 2011;365:883-891; c. </a:t>
            </a:r>
            <a:r>
              <a:rPr lang="cs-CZ" sz="900" dirty="0" err="1"/>
              <a:t>Granger</a:t>
            </a:r>
            <a:r>
              <a:rPr lang="cs-CZ" sz="900" dirty="0"/>
              <a:t> CB, et al. N </a:t>
            </a:r>
            <a:r>
              <a:rPr lang="cs-CZ" sz="900" dirty="0" err="1"/>
              <a:t>Engl</a:t>
            </a:r>
            <a:r>
              <a:rPr lang="cs-CZ" sz="900" dirty="0"/>
              <a:t> J Med. 2011;365:981-992; d. </a:t>
            </a:r>
            <a:r>
              <a:rPr lang="cs-CZ" sz="900" dirty="0" err="1"/>
              <a:t>Giugliano</a:t>
            </a:r>
            <a:r>
              <a:rPr lang="cs-CZ" sz="900" dirty="0"/>
              <a:t> RP, et al. N </a:t>
            </a:r>
            <a:r>
              <a:rPr lang="cs-CZ" sz="900" dirty="0" err="1"/>
              <a:t>Engl</a:t>
            </a:r>
            <a:r>
              <a:rPr lang="cs-CZ" sz="900" dirty="0"/>
              <a:t> J Med. 2013;369:2093-2104; e. </a:t>
            </a:r>
            <a:r>
              <a:rPr lang="cs-CZ" sz="900" dirty="0" err="1"/>
              <a:t>Ruff</a:t>
            </a:r>
            <a:r>
              <a:rPr lang="cs-CZ" sz="900" dirty="0"/>
              <a:t> CT, et al. Lancet. 2013. 2014;383:955-962.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2000" y="834409"/>
            <a:ext cx="82800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ARISTOTLE</a:t>
            </a:r>
            <a:r>
              <a:rPr lang="en-US" sz="1200" b="1" baseline="30000" dirty="0">
                <a:solidFill>
                  <a:srgbClr val="FF0000"/>
                </a:solidFill>
              </a:rPr>
              <a:t>[</a:t>
            </a:r>
            <a:r>
              <a:rPr lang="cs-CZ" sz="1200" b="1" baseline="30000" dirty="0">
                <a:solidFill>
                  <a:srgbClr val="FF0000"/>
                </a:solidFill>
              </a:rPr>
              <a:t>a</a:t>
            </a:r>
            <a:r>
              <a:rPr lang="en-US" sz="1200" b="1" baseline="30000" dirty="0">
                <a:solidFill>
                  <a:srgbClr val="FF0000"/>
                </a:solidFill>
              </a:rPr>
              <a:t>]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10635"/>
              </p:ext>
            </p:extLst>
          </p:nvPr>
        </p:nvGraphicFramePr>
        <p:xfrm>
          <a:off x="432000" y="1019075"/>
          <a:ext cx="828000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Warfarin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Apixaban</a:t>
                      </a:r>
                      <a:endParaRPr lang="cs-CZ" sz="1200" dirty="0"/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RR (95% Cl)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/>
                        <a:t>P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3.94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3.52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0.89 (0.80, 0.998)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.047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32000" y="1564129"/>
            <a:ext cx="82800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RE-LY</a:t>
            </a:r>
            <a:r>
              <a:rPr lang="en-US" sz="1200" b="1" baseline="30000" dirty="0">
                <a:solidFill>
                  <a:srgbClr val="FF0000"/>
                </a:solidFill>
              </a:rPr>
              <a:t>[</a:t>
            </a:r>
            <a:r>
              <a:rPr lang="cs-CZ" sz="1200" b="1" baseline="30000" dirty="0">
                <a:solidFill>
                  <a:srgbClr val="FF0000"/>
                </a:solidFill>
              </a:rPr>
              <a:t>b</a:t>
            </a:r>
            <a:r>
              <a:rPr lang="en-US" sz="1200" b="1" baseline="30000" dirty="0">
                <a:solidFill>
                  <a:srgbClr val="FF0000"/>
                </a:solidFill>
              </a:rPr>
              <a:t>]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9154"/>
              </p:ext>
            </p:extLst>
          </p:nvPr>
        </p:nvGraphicFramePr>
        <p:xfrm>
          <a:off x="432000" y="1748795"/>
          <a:ext cx="828000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Warfarin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Dabigatran</a:t>
                      </a:r>
                      <a:r>
                        <a:rPr lang="cs-CZ" sz="1200" dirty="0"/>
                        <a:t> 110 mg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RR (95% Cl)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/>
                        <a:t>P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8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/>
                        <a:t>Dabigatran</a:t>
                      </a:r>
                      <a:r>
                        <a:rPr lang="cs-CZ" sz="1200" dirty="0"/>
                        <a:t> 150 mg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RR (95% Cl)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/>
                        <a:t>P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4.13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3.75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0.91 (0.80, 1.03)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.13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3.64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0.88 (0.77, 1.00)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.51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432000" y="2295639"/>
            <a:ext cx="82800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ROCKET AF</a:t>
            </a:r>
            <a:r>
              <a:rPr lang="en-US" sz="1200" b="1" baseline="30000" dirty="0">
                <a:solidFill>
                  <a:srgbClr val="FF0000"/>
                </a:solidFill>
              </a:rPr>
              <a:t>[</a:t>
            </a:r>
            <a:r>
              <a:rPr lang="cs-CZ" sz="1200" b="1" baseline="30000" dirty="0">
                <a:solidFill>
                  <a:srgbClr val="FF0000"/>
                </a:solidFill>
              </a:rPr>
              <a:t>c</a:t>
            </a:r>
            <a:r>
              <a:rPr lang="en-US" sz="1200" b="1" baseline="30000" dirty="0">
                <a:solidFill>
                  <a:srgbClr val="FF0000"/>
                </a:solidFill>
              </a:rPr>
              <a:t>]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65389"/>
              </p:ext>
            </p:extLst>
          </p:nvPr>
        </p:nvGraphicFramePr>
        <p:xfrm>
          <a:off x="432000" y="2480305"/>
          <a:ext cx="8280000" cy="54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826"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Warfarin</a:t>
                      </a:r>
                    </a:p>
                  </a:txBody>
                  <a:tcPr marL="90000" marR="9000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Rivaroxaban</a:t>
                      </a:r>
                      <a:endParaRPr lang="cs-CZ" sz="1200" dirty="0"/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RR (95% Cl)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/>
                        <a:t>P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As </a:t>
                      </a:r>
                      <a:r>
                        <a:rPr lang="cs-CZ" sz="1200" dirty="0" err="1"/>
                        <a:t>treated</a:t>
                      </a:r>
                      <a:r>
                        <a:rPr lang="cs-CZ" sz="1200" dirty="0"/>
                        <a:t>: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2.2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1.9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0.85 (0.70, 1.07)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.07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ITT: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4.9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4.5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0.92 (0.82, 1.03)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.15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432000" y="3210031"/>
            <a:ext cx="82800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ENGANGE AF-TIMI 48</a:t>
            </a:r>
            <a:r>
              <a:rPr lang="en-US" sz="1200" b="1" baseline="30000" dirty="0">
                <a:solidFill>
                  <a:srgbClr val="FF0000"/>
                </a:solidFill>
              </a:rPr>
              <a:t>[</a:t>
            </a:r>
            <a:r>
              <a:rPr lang="cs-CZ" sz="1200" b="1" baseline="30000" dirty="0">
                <a:solidFill>
                  <a:srgbClr val="FF0000"/>
                </a:solidFill>
              </a:rPr>
              <a:t>d</a:t>
            </a:r>
            <a:r>
              <a:rPr lang="en-US" sz="1200" b="1" baseline="30000" dirty="0">
                <a:solidFill>
                  <a:srgbClr val="FF0000"/>
                </a:solidFill>
              </a:rPr>
              <a:t>]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28135"/>
              </p:ext>
            </p:extLst>
          </p:nvPr>
        </p:nvGraphicFramePr>
        <p:xfrm>
          <a:off x="432000" y="3394697"/>
          <a:ext cx="828000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Warfarin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Edoxaban</a:t>
                      </a:r>
                      <a:r>
                        <a:rPr lang="cs-CZ" sz="1200" dirty="0"/>
                        <a:t> 30 mg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RR (95% Cl)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/>
                        <a:t>P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8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/>
                        <a:t>Edoxaban</a:t>
                      </a:r>
                      <a:r>
                        <a:rPr lang="cs-CZ" sz="1200" dirty="0"/>
                        <a:t> 60 mg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RR (95% Cl)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/>
                        <a:t>P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4.35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3.80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0.87 (0.79, 0.96)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.006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3.99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0.92 (0.83, 1.01)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.08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432000" y="3943335"/>
            <a:ext cx="82800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POOLED</a:t>
            </a:r>
            <a:r>
              <a:rPr lang="en-US" sz="1200" b="1" baseline="30000" dirty="0">
                <a:solidFill>
                  <a:srgbClr val="FF0000"/>
                </a:solidFill>
              </a:rPr>
              <a:t>[</a:t>
            </a:r>
            <a:r>
              <a:rPr lang="cs-CZ" sz="1200" b="1" baseline="30000" dirty="0">
                <a:solidFill>
                  <a:srgbClr val="FF0000"/>
                </a:solidFill>
              </a:rPr>
              <a:t>e</a:t>
            </a:r>
            <a:r>
              <a:rPr lang="en-US" sz="1200" b="1" baseline="30000" dirty="0">
                <a:solidFill>
                  <a:srgbClr val="FF0000"/>
                </a:solidFill>
              </a:rPr>
              <a:t>]</a:t>
            </a:r>
            <a:endParaRPr lang="cs-CZ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21711"/>
              </p:ext>
            </p:extLst>
          </p:nvPr>
        </p:nvGraphicFramePr>
        <p:xfrm>
          <a:off x="432000" y="4128001"/>
          <a:ext cx="828000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Warfarin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NOACs</a:t>
                      </a:r>
                      <a:endParaRPr lang="cs-CZ" sz="1200" dirty="0"/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RR (95% Cl)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/>
                        <a:t>P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6">
                <a:tc>
                  <a:txBody>
                    <a:bodyPr/>
                    <a:lstStyle/>
                    <a:p>
                      <a:r>
                        <a:rPr lang="cs-CZ" sz="1200" dirty="0"/>
                        <a:t>3.94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3.52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0.90 (0.85, 0.95)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.0003</a:t>
                      </a:r>
                    </a:p>
                  </a:txBody>
                  <a:tcPr marL="90000" marR="90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54EDF0-90B0-45F5-B938-3FD672BF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říkají </a:t>
            </a:r>
            <a:r>
              <a:rPr lang="cs-CZ" dirty="0" err="1"/>
              <a:t>guidelines</a:t>
            </a:r>
            <a:r>
              <a:rPr lang="cs-CZ" dirty="0"/>
              <a:t> 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42DA03E-3D0C-4B05-83C9-85DAA6812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19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AD56BC-9E5E-44C8-A336-904B9358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Volby konkrétní molekuly na základě komorbidit</a:t>
            </a:r>
            <a:br>
              <a:rPr lang="cs-CZ" dirty="0"/>
            </a:br>
            <a:r>
              <a:rPr lang="cs-CZ" dirty="0"/>
              <a:t>a potencionálních lékových interakcí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C3D14C1A-7DF7-45BE-B9CE-10733BA383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13" y="993775"/>
            <a:ext cx="493137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2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DD2D84-5166-41F4-B596-6529E544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Jasné schéma dávkování pro renální funkce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946409"/>
            <a:ext cx="5486340" cy="2179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31" y="1429104"/>
            <a:ext cx="3939891" cy="242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C875FE-84E0-4564-8508-3641D3B4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Hepatální</a:t>
            </a:r>
            <a:r>
              <a:rPr lang="cs-CZ" dirty="0"/>
              <a:t> dysfunkce a volba molekuly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45F4A37F-CE39-4DFC-96A1-A70A387B0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3750"/>
            <a:ext cx="8280400" cy="29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34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01AEC7-855E-4918-80E0-17315A05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Plazmatické koncentrace a vliv na rutinní koagulační testy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05338"/>
            <a:ext cx="8280400" cy="2786848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26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4029DD-234F-4500-939B-F62B1683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Jasné schéma postupu před a po elektivních výkonech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388" y="993775"/>
            <a:ext cx="5030023" cy="3609975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 et al.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94515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595</Words>
  <Application>Microsoft Office PowerPoint</Application>
  <PresentationFormat>On-screen Show (16:9)</PresentationFormat>
  <Paragraphs>117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Roboto Condensed Light</vt:lpstr>
      <vt:lpstr>Verdana</vt:lpstr>
      <vt:lpstr>Medical</vt:lpstr>
      <vt:lpstr>Racionále pro přímá perorální antikoagulancia v první linii léčby pacientů s fibrilací síní</vt:lpstr>
      <vt:lpstr>PowerPoint Presentation</vt:lpstr>
      <vt:lpstr>NOAC Trials: Mortality</vt:lpstr>
      <vt:lpstr>Co říkají guidelines ?</vt:lpstr>
      <vt:lpstr>Volby konkrétní molekuly na základě komorbidit a potencionálních lékových interakcí</vt:lpstr>
      <vt:lpstr>Jasné schéma dávkování pro renální funkce</vt:lpstr>
      <vt:lpstr>Hepatální dysfunkce a volba molekuly</vt:lpstr>
      <vt:lpstr>Plazmatické koncentrace a vliv na rutinní koagulační testy</vt:lpstr>
      <vt:lpstr>Jasné schéma postupu před a po elektivních výkonech</vt:lpstr>
      <vt:lpstr>Antidota: Bezpečnost v mezních situacích</vt:lpstr>
      <vt:lpstr>Schválené a doporučené dávky pro jednotlivé indikace I</vt:lpstr>
      <vt:lpstr>Schválené a doporučené dávky pro jednotlivé indikace II</vt:lpstr>
      <vt:lpstr>ESC Guidelines  Anticoagulation Recommendations for Patients With Nonvalvular AF</vt:lpstr>
      <vt:lpstr>Situace s NOACs v první linii v České republice</vt:lpstr>
      <vt:lpstr>Racionále pro první linii léčby</vt:lpstr>
      <vt:lpstr>Analyzované stavy/komplikace v rámci FE modelu</vt:lpstr>
      <vt:lpstr>Náklady na farmakoterapii NOACs</vt:lpstr>
      <vt:lpstr>Závěry</vt:lpstr>
      <vt:lpstr>Jak se k této problematice staví držitelé molekul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Windows User</cp:lastModifiedBy>
  <cp:revision>1091</cp:revision>
  <dcterms:created xsi:type="dcterms:W3CDTF">2015-11-01T18:08:10Z</dcterms:created>
  <dcterms:modified xsi:type="dcterms:W3CDTF">2019-01-18T11:42:49Z</dcterms:modified>
</cp:coreProperties>
</file>