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84" r:id="rId3"/>
    <p:sldId id="290" r:id="rId4"/>
    <p:sldId id="277" r:id="rId5"/>
    <p:sldId id="278" r:id="rId6"/>
    <p:sldId id="288" r:id="rId7"/>
    <p:sldId id="280" r:id="rId8"/>
    <p:sldId id="281" r:id="rId9"/>
    <p:sldId id="257" r:id="rId10"/>
    <p:sldId id="274" r:id="rId11"/>
    <p:sldId id="289" r:id="rId12"/>
    <p:sldId id="287" r:id="rId13"/>
    <p:sldId id="268" r:id="rId14"/>
    <p:sldId id="269" r:id="rId15"/>
    <p:sldId id="270" r:id="rId16"/>
    <p:sldId id="282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3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List_aplikace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9.0445790923515627E-3"/>
          <c:y val="2.9746847302640211E-2"/>
          <c:w val="0.64935294463958082"/>
          <c:h val="0.94050630539471958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explosion val="23"/>
          <c:cat>
            <c:strRef>
              <c:f>List1!$A$2:$A$6</c:f>
              <c:strCache>
                <c:ptCount val="5"/>
                <c:pt idx="0">
                  <c:v>responder - kategorie I</c:v>
                </c:pt>
                <c:pt idx="1">
                  <c:v>responder - kategorie II</c:v>
                </c:pt>
                <c:pt idx="2">
                  <c:v>responder - kategorie  III</c:v>
                </c:pt>
                <c:pt idx="3">
                  <c:v>nonresponder</c:v>
                </c:pt>
                <c:pt idx="4">
                  <c:v>netoleroval</c:v>
                </c:pt>
              </c:strCache>
            </c:strRef>
          </c:cat>
          <c:val>
            <c:numRef>
              <c:f>List1!$B$2:$B$6</c:f>
              <c:numCache>
                <c:formatCode>General</c:formatCode>
                <c:ptCount val="5"/>
                <c:pt idx="0">
                  <c:v>48</c:v>
                </c:pt>
                <c:pt idx="1">
                  <c:v>20</c:v>
                </c:pt>
                <c:pt idx="2">
                  <c:v>10</c:v>
                </c:pt>
                <c:pt idx="3">
                  <c:v>20</c:v>
                </c:pt>
                <c:pt idx="4">
                  <c:v>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4666526041651173"/>
          <c:y val="0.20831302703342924"/>
          <c:w val="0.35333473958348982"/>
          <c:h val="0.47392137141792068"/>
        </c:manualLayout>
      </c:layout>
      <c:txPr>
        <a:bodyPr/>
        <a:lstStyle/>
        <a:p>
          <a:pPr>
            <a:defRPr sz="20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cs-CZ"/>
        </a:p>
      </c:txPr>
    </c:legend>
    <c:plotVisOnly val="1"/>
    <c:dispBlanksAs val="zero"/>
  </c:chart>
  <c:txPr>
    <a:bodyPr/>
    <a:lstStyle/>
    <a:p>
      <a:pPr>
        <a:defRPr sz="1800"/>
      </a:pPr>
      <a:endParaRPr lang="cs-CZ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0.47009</cdr:x>
      <cdr:y>0.35266</cdr:y>
    </cdr:from>
    <cdr:to>
      <cdr:x>0.61453</cdr:x>
      <cdr:y>0.53665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3960440" y="1656184"/>
          <a:ext cx="1216935" cy="8640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48%</a:t>
          </a:r>
          <a:endParaRPr lang="cs-CZ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76A75-446F-4330-AFD6-B7312B69677A}" type="datetimeFigureOut">
              <a:rPr lang="cs-CZ" smtClean="0"/>
              <a:pPr/>
              <a:t>14. 10. 2019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DD2507-228F-4F61-B1BF-3BB5F5A918F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398247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AD8437-50C2-4FDD-BAC2-E17D85BFBBBB}" type="datetimeFigureOut">
              <a:rPr lang="cs-CZ" smtClean="0"/>
              <a:pPr/>
              <a:t>14. 10. 2019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2620-A987-4278-AF4D-1AA3D080484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951194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0" err="1" smtClean="0"/>
              <a:t>Figure</a:t>
            </a:r>
            <a:r>
              <a:rPr lang="cs-CZ" sz="1200" dirty="0" smtClean="0"/>
              <a:t> 1. </a:t>
            </a:r>
            <a:r>
              <a:rPr lang="cs-CZ" sz="1200" dirty="0" err="1" smtClean="0"/>
              <a:t>Effects</a:t>
            </a:r>
            <a:r>
              <a:rPr lang="cs-CZ" sz="1200" dirty="0" smtClean="0"/>
              <a:t> </a:t>
            </a:r>
            <a:r>
              <a:rPr lang="cs-CZ" sz="1200" dirty="0" err="1" smtClean="0"/>
              <a:t>of</a:t>
            </a:r>
            <a:r>
              <a:rPr lang="cs-CZ" sz="1200" dirty="0" smtClean="0"/>
              <a:t> </a:t>
            </a:r>
            <a:r>
              <a:rPr lang="cs-CZ" sz="1200" dirty="0" err="1" smtClean="0"/>
              <a:t>Treatment</a:t>
            </a:r>
            <a:r>
              <a:rPr lang="cs-CZ" sz="1200" dirty="0" smtClean="0"/>
              <a:t> on </a:t>
            </a:r>
            <a:r>
              <a:rPr lang="cs-CZ" sz="1200" dirty="0" err="1" smtClean="0"/>
              <a:t>the</a:t>
            </a:r>
            <a:r>
              <a:rPr lang="cs-CZ" sz="1200" dirty="0" smtClean="0"/>
              <a:t> </a:t>
            </a:r>
            <a:r>
              <a:rPr lang="cs-CZ" sz="1200" dirty="0" err="1" smtClean="0"/>
              <a:t>Geometric</a:t>
            </a:r>
            <a:r>
              <a:rPr lang="cs-CZ" sz="1200" dirty="0" smtClean="0"/>
              <a:t> </a:t>
            </a:r>
            <a:r>
              <a:rPr lang="cs-CZ" sz="1200" dirty="0" err="1" smtClean="0"/>
              <a:t>Mean</a:t>
            </a:r>
            <a:r>
              <a:rPr lang="cs-CZ" sz="1200" dirty="0" smtClean="0"/>
              <a:t> </a:t>
            </a:r>
            <a:r>
              <a:rPr lang="cs-CZ" sz="1200" dirty="0" err="1" smtClean="0"/>
              <a:t>Percent</a:t>
            </a:r>
            <a:r>
              <a:rPr lang="cs-CZ" sz="1200" dirty="0" smtClean="0"/>
              <a:t> </a:t>
            </a:r>
            <a:r>
              <a:rPr lang="cs-CZ" sz="1200" dirty="0" err="1" smtClean="0"/>
              <a:t>Change</a:t>
            </a:r>
            <a:r>
              <a:rPr lang="cs-CZ" sz="1200" dirty="0" smtClean="0"/>
              <a:t> in </a:t>
            </a:r>
            <a:r>
              <a:rPr lang="cs-CZ" sz="1200" dirty="0" err="1" smtClean="0"/>
              <a:t>Biomarkers</a:t>
            </a:r>
            <a:r>
              <a:rPr lang="cs-CZ" sz="1200" dirty="0" smtClean="0"/>
              <a:t> </a:t>
            </a:r>
            <a:r>
              <a:rPr lang="cs-CZ" sz="1200" dirty="0" err="1" smtClean="0"/>
              <a:t>From</a:t>
            </a:r>
            <a:r>
              <a:rPr lang="cs-CZ" sz="1200" dirty="0" smtClean="0"/>
              <a:t> </a:t>
            </a:r>
            <a:r>
              <a:rPr lang="cs-CZ" sz="1200" dirty="0" err="1" smtClean="0"/>
              <a:t>Baseline</a:t>
            </a:r>
            <a:r>
              <a:rPr lang="cs-CZ" sz="1200" dirty="0" smtClean="0"/>
              <a:t> to 8 </a:t>
            </a:r>
            <a:r>
              <a:rPr lang="cs-CZ" sz="1200" dirty="0" err="1" smtClean="0"/>
              <a:t>Months</a:t>
            </a:r>
            <a:r>
              <a:rPr lang="cs-CZ" sz="1200" dirty="0" smtClean="0"/>
              <a:t> </a:t>
            </a:r>
            <a:r>
              <a:rPr lang="cs-CZ" sz="1200" dirty="0" err="1" smtClean="0"/>
              <a:t>After</a:t>
            </a:r>
            <a:r>
              <a:rPr lang="cs-CZ" sz="1200" dirty="0" smtClean="0"/>
              <a:t> </a:t>
            </a:r>
            <a:r>
              <a:rPr lang="cs-CZ" sz="1200" dirty="0" err="1" smtClean="0"/>
              <a:t>Randomization</a:t>
            </a:r>
            <a:endParaRPr lang="cs-CZ" sz="1200" dirty="0" smtClean="0"/>
          </a:p>
          <a:p>
            <a:r>
              <a:rPr lang="cs-CZ" sz="1200" dirty="0" err="1" smtClean="0"/>
              <a:t>Sacubitril</a:t>
            </a:r>
            <a:r>
              <a:rPr lang="cs-CZ" sz="1200" dirty="0" smtClean="0"/>
              <a:t>/</a:t>
            </a:r>
            <a:r>
              <a:rPr lang="cs-CZ" sz="1200" dirty="0" err="1" smtClean="0"/>
              <a:t>valsartan</a:t>
            </a:r>
            <a:r>
              <a:rPr lang="cs-CZ" sz="1200" dirty="0" smtClean="0"/>
              <a:t> </a:t>
            </a:r>
            <a:r>
              <a:rPr lang="cs-CZ" sz="1200" dirty="0" err="1" smtClean="0"/>
              <a:t>treatment</a:t>
            </a:r>
            <a:r>
              <a:rPr lang="cs-CZ" sz="1200" dirty="0" smtClean="0"/>
              <a:t> </a:t>
            </a:r>
            <a:r>
              <a:rPr lang="cs-CZ" sz="1200" b="1" dirty="0" smtClean="0"/>
              <a:t>(</a:t>
            </a:r>
            <a:r>
              <a:rPr lang="cs-CZ" sz="1200" b="1" dirty="0" err="1" smtClean="0"/>
              <a:t>orange</a:t>
            </a:r>
            <a:r>
              <a:rPr lang="cs-CZ" sz="1200" b="1" dirty="0" smtClean="0"/>
              <a:t> </a:t>
            </a:r>
            <a:r>
              <a:rPr lang="cs-CZ" sz="1200" b="1" dirty="0" err="1" smtClean="0"/>
              <a:t>bars</a:t>
            </a:r>
            <a:r>
              <a:rPr lang="cs-CZ" sz="1200" b="1" dirty="0" smtClean="0"/>
              <a:t>)</a:t>
            </a:r>
            <a:r>
              <a:rPr lang="cs-CZ" sz="1200" dirty="0" smtClean="0"/>
              <a:t> </a:t>
            </a:r>
            <a:r>
              <a:rPr lang="cs-CZ" sz="1200" dirty="0" err="1" smtClean="0"/>
              <a:t>was</a:t>
            </a:r>
            <a:r>
              <a:rPr lang="cs-CZ" sz="1200" dirty="0" smtClean="0"/>
              <a:t> </a:t>
            </a:r>
            <a:r>
              <a:rPr lang="cs-CZ" sz="1200" dirty="0" err="1" smtClean="0"/>
              <a:t>associated</a:t>
            </a:r>
            <a:r>
              <a:rPr lang="cs-CZ" sz="1200" dirty="0" smtClean="0"/>
              <a:t> </a:t>
            </a:r>
            <a:r>
              <a:rPr lang="cs-CZ" sz="1200" dirty="0" err="1" smtClean="0"/>
              <a:t>with</a:t>
            </a:r>
            <a:r>
              <a:rPr lang="cs-CZ" sz="1200" dirty="0" smtClean="0"/>
              <a:t> a </a:t>
            </a:r>
            <a:r>
              <a:rPr lang="cs-CZ" sz="1200" dirty="0" err="1" smtClean="0"/>
              <a:t>significantly</a:t>
            </a:r>
            <a:r>
              <a:rPr lang="cs-CZ" sz="1200" dirty="0" smtClean="0"/>
              <a:t> </a:t>
            </a:r>
            <a:r>
              <a:rPr lang="cs-CZ" sz="1200" dirty="0" err="1" smtClean="0"/>
              <a:t>larger</a:t>
            </a:r>
            <a:r>
              <a:rPr lang="cs-CZ" sz="1200" dirty="0" smtClean="0"/>
              <a:t> </a:t>
            </a:r>
            <a:r>
              <a:rPr lang="cs-CZ" sz="1200" dirty="0" err="1" smtClean="0"/>
              <a:t>decrease</a:t>
            </a:r>
            <a:r>
              <a:rPr lang="cs-CZ" sz="1200" dirty="0" smtClean="0"/>
              <a:t> in aldosterone (</a:t>
            </a:r>
            <a:r>
              <a:rPr lang="cs-CZ" sz="1200" dirty="0" err="1" smtClean="0"/>
              <a:t>aldo</a:t>
            </a:r>
            <a:r>
              <a:rPr lang="cs-CZ" sz="1200" dirty="0" smtClean="0"/>
              <a:t>), </a:t>
            </a:r>
            <a:r>
              <a:rPr lang="cs-CZ" sz="1200" dirty="0" err="1" smtClean="0"/>
              <a:t>soluble</a:t>
            </a:r>
            <a:r>
              <a:rPr lang="cs-CZ" sz="1200" dirty="0" smtClean="0"/>
              <a:t> ST2 (sST2), matrix </a:t>
            </a:r>
            <a:r>
              <a:rPr lang="cs-CZ" sz="1200" dirty="0" err="1" smtClean="0"/>
              <a:t>metalloproteinase</a:t>
            </a:r>
            <a:r>
              <a:rPr lang="cs-CZ" sz="1200" dirty="0" smtClean="0"/>
              <a:t> (MMP)-9, </a:t>
            </a:r>
            <a:r>
              <a:rPr lang="cs-CZ" sz="1200" dirty="0" err="1" smtClean="0"/>
              <a:t>tissue</a:t>
            </a:r>
            <a:r>
              <a:rPr lang="cs-CZ" sz="1200" dirty="0" smtClean="0"/>
              <a:t> inhibitor </a:t>
            </a:r>
            <a:r>
              <a:rPr lang="cs-CZ" sz="1200" dirty="0" err="1" smtClean="0"/>
              <a:t>of</a:t>
            </a:r>
            <a:r>
              <a:rPr lang="cs-CZ" sz="1200" dirty="0" smtClean="0"/>
              <a:t> matrix </a:t>
            </a:r>
            <a:r>
              <a:rPr lang="cs-CZ" sz="1200" dirty="0" err="1" smtClean="0"/>
              <a:t>metalloproteinase</a:t>
            </a:r>
            <a:r>
              <a:rPr lang="cs-CZ" sz="1200" dirty="0" smtClean="0"/>
              <a:t>(TIMP)-1, and N-</a:t>
            </a:r>
            <a:r>
              <a:rPr lang="cs-CZ" sz="1200" dirty="0" err="1" smtClean="0"/>
              <a:t>terminal</a:t>
            </a:r>
            <a:r>
              <a:rPr lang="cs-CZ" sz="1200" dirty="0" smtClean="0"/>
              <a:t> </a:t>
            </a:r>
            <a:r>
              <a:rPr lang="cs-CZ" sz="1200" dirty="0" err="1" smtClean="0"/>
              <a:t>propeptide</a:t>
            </a:r>
            <a:r>
              <a:rPr lang="cs-CZ" sz="1200" dirty="0" smtClean="0"/>
              <a:t> </a:t>
            </a:r>
            <a:r>
              <a:rPr lang="cs-CZ" sz="1200" dirty="0" err="1" smtClean="0"/>
              <a:t>of</a:t>
            </a:r>
            <a:r>
              <a:rPr lang="cs-CZ" sz="1200" dirty="0" smtClean="0"/>
              <a:t> </a:t>
            </a:r>
            <a:r>
              <a:rPr lang="cs-CZ" sz="1200" dirty="0" err="1" smtClean="0"/>
              <a:t>collagen</a:t>
            </a:r>
            <a:r>
              <a:rPr lang="cs-CZ" sz="1200" dirty="0" smtClean="0"/>
              <a:t> I (PINP) </a:t>
            </a:r>
            <a:r>
              <a:rPr lang="cs-CZ" sz="1200" dirty="0" err="1" smtClean="0"/>
              <a:t>than</a:t>
            </a:r>
            <a:r>
              <a:rPr lang="cs-CZ" sz="1200" dirty="0" smtClean="0"/>
              <a:t> </a:t>
            </a:r>
            <a:r>
              <a:rPr lang="cs-CZ" sz="1200" dirty="0" err="1" smtClean="0"/>
              <a:t>treatment</a:t>
            </a:r>
            <a:r>
              <a:rPr lang="cs-CZ" sz="1200" dirty="0" smtClean="0"/>
              <a:t> </a:t>
            </a:r>
            <a:r>
              <a:rPr lang="cs-CZ" sz="1200" dirty="0" err="1" smtClean="0"/>
              <a:t>with</a:t>
            </a:r>
            <a:r>
              <a:rPr lang="cs-CZ" sz="1200" dirty="0" smtClean="0"/>
              <a:t> </a:t>
            </a:r>
            <a:r>
              <a:rPr lang="cs-CZ" sz="1200" dirty="0" err="1" smtClean="0"/>
              <a:t>enalapril</a:t>
            </a:r>
            <a:r>
              <a:rPr lang="cs-CZ" sz="1200" dirty="0" smtClean="0"/>
              <a:t> </a:t>
            </a:r>
            <a:r>
              <a:rPr lang="cs-CZ" sz="1200" b="1" dirty="0" smtClean="0"/>
              <a:t>(blue </a:t>
            </a:r>
            <a:r>
              <a:rPr lang="cs-CZ" sz="1200" b="1" dirty="0" err="1" smtClean="0"/>
              <a:t>bars</a:t>
            </a:r>
            <a:r>
              <a:rPr lang="cs-CZ" sz="1200" b="1" dirty="0" smtClean="0"/>
              <a:t>)</a:t>
            </a:r>
            <a:r>
              <a:rPr lang="cs-CZ" sz="1200" dirty="0" smtClean="0"/>
              <a:t>. *p &lt; 0.05 versus </a:t>
            </a:r>
            <a:r>
              <a:rPr lang="cs-CZ" sz="1200" dirty="0" err="1" smtClean="0"/>
              <a:t>enalapril</a:t>
            </a:r>
            <a:r>
              <a:rPr lang="cs-CZ" sz="1200" dirty="0" smtClean="0"/>
              <a:t>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062620-A987-4278-AF4D-1AA3D080484D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207650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AA32-1A0A-4DB2-988A-ACA8FDAA69CD}" type="datetimeFigureOut">
              <a:rPr lang="cs-CZ" smtClean="0"/>
              <a:pPr/>
              <a:t>14. 10. 2019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9F76-C9E6-4E13-9816-448F89457A8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AA32-1A0A-4DB2-988A-ACA8FDAA69CD}" type="datetimeFigureOut">
              <a:rPr lang="cs-CZ" smtClean="0"/>
              <a:pPr/>
              <a:t>14. 10. 2019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9F76-C9E6-4E13-9816-448F89457A8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AA32-1A0A-4DB2-988A-ACA8FDAA69CD}" type="datetimeFigureOut">
              <a:rPr lang="cs-CZ" smtClean="0"/>
              <a:pPr/>
              <a:t>14. 10. 2019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9F76-C9E6-4E13-9816-448F89457A8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AA32-1A0A-4DB2-988A-ACA8FDAA69CD}" type="datetimeFigureOut">
              <a:rPr lang="cs-CZ" smtClean="0"/>
              <a:pPr/>
              <a:t>14. 10. 2019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9F76-C9E6-4E13-9816-448F89457A8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AA32-1A0A-4DB2-988A-ACA8FDAA69CD}" type="datetimeFigureOut">
              <a:rPr lang="cs-CZ" smtClean="0"/>
              <a:pPr/>
              <a:t>14. 10. 2019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9F76-C9E6-4E13-9816-448F89457A8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AA32-1A0A-4DB2-988A-ACA8FDAA69CD}" type="datetimeFigureOut">
              <a:rPr lang="cs-CZ" smtClean="0"/>
              <a:pPr/>
              <a:t>14. 10. 2019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9F76-C9E6-4E13-9816-448F89457A8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AA32-1A0A-4DB2-988A-ACA8FDAA69CD}" type="datetimeFigureOut">
              <a:rPr lang="cs-CZ" smtClean="0"/>
              <a:pPr/>
              <a:t>14. 10. 2019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9F76-C9E6-4E13-9816-448F89457A8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AA32-1A0A-4DB2-988A-ACA8FDAA69CD}" type="datetimeFigureOut">
              <a:rPr lang="cs-CZ" smtClean="0"/>
              <a:pPr/>
              <a:t>14. 10. 2019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9F76-C9E6-4E13-9816-448F89457A8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AA32-1A0A-4DB2-988A-ACA8FDAA69CD}" type="datetimeFigureOut">
              <a:rPr lang="cs-CZ" smtClean="0"/>
              <a:pPr/>
              <a:t>14. 10. 2019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9F76-C9E6-4E13-9816-448F89457A8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AA32-1A0A-4DB2-988A-ACA8FDAA69CD}" type="datetimeFigureOut">
              <a:rPr lang="cs-CZ" smtClean="0"/>
              <a:pPr/>
              <a:t>14. 10. 2019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9F76-C9E6-4E13-9816-448F89457A8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AA32-1A0A-4DB2-988A-ACA8FDAA69CD}" type="datetimeFigureOut">
              <a:rPr lang="cs-CZ" smtClean="0"/>
              <a:pPr/>
              <a:t>14. 10. 2019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9F76-C9E6-4E13-9816-448F89457A8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0AA32-1A0A-4DB2-988A-ACA8FDAA69CD}" type="datetimeFigureOut">
              <a:rPr lang="cs-CZ" smtClean="0"/>
              <a:pPr/>
              <a:t>14. 10. 2019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99F76-C9E6-4E13-9816-448F89457A8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google.cz/url?sa=i&amp;rct=j&amp;q=&amp;esrc=s&amp;source=images&amp;cd=&amp;ved=2ahUKEwi5qLTK3uHjAhXELFAKHTUDCXQQjRx6BAgBEAU&amp;url=http://www.rodicum.cz/jaka-je-zena-ve-znameni/jaka-je-zena-vahy&amp;psig=AOvVaw3LGxqJULSWr1HPaMI0Q5LN&amp;ust=1564751191566978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764705"/>
            <a:ext cx="7918648" cy="2835746"/>
          </a:xfrm>
        </p:spPr>
        <p:txBody>
          <a:bodyPr>
            <a:normAutofit/>
          </a:bodyPr>
          <a:lstStyle/>
          <a:p>
            <a:r>
              <a:rPr lang="cs-CZ" b="1" dirty="0" smtClean="0">
                <a:latin typeface="Times New Roman" pitchFamily="18" charset="0"/>
                <a:cs typeface="Times New Roman" pitchFamily="18" charset="0"/>
              </a:rPr>
              <a:t>Možnosti ovlivnění </a:t>
            </a:r>
            <a:r>
              <a:rPr lang="cs-CZ" b="1" dirty="0" err="1" smtClean="0">
                <a:latin typeface="Times New Roman" pitchFamily="18" charset="0"/>
                <a:cs typeface="Times New Roman" pitchFamily="18" charset="0"/>
              </a:rPr>
              <a:t>vazodilatační</a:t>
            </a:r>
            <a:r>
              <a:rPr lang="cs-CZ" b="1" dirty="0" smtClean="0"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cs-CZ" b="1" dirty="0" err="1" smtClean="0">
                <a:latin typeface="Times New Roman" pitchFamily="18" charset="0"/>
                <a:cs typeface="Times New Roman" pitchFamily="18" charset="0"/>
              </a:rPr>
              <a:t>antiproliferativní</a:t>
            </a:r>
            <a:r>
              <a:rPr lang="cs-CZ" b="1" dirty="0" smtClean="0">
                <a:latin typeface="Times New Roman" pitchFamily="18" charset="0"/>
                <a:cs typeface="Times New Roman" pitchFamily="18" charset="0"/>
              </a:rPr>
              <a:t> osy u CHSS.</a:t>
            </a:r>
            <a:endParaRPr lang="cs-CZ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415008"/>
          </a:xfrm>
        </p:spPr>
        <p:txBody>
          <a:bodyPr/>
          <a:lstStyle/>
          <a:p>
            <a:r>
              <a:rPr lang="cs-CZ" dirty="0" err="1" smtClean="0"/>
              <a:t>I</a:t>
            </a:r>
            <a:r>
              <a:rPr lang="cs-CZ" dirty="0" smtClean="0"/>
              <a:t>.Málek</a:t>
            </a:r>
          </a:p>
          <a:p>
            <a:r>
              <a:rPr lang="cs-CZ" dirty="0" smtClean="0"/>
              <a:t>Klinika kardiologie IKEM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4355976" y="5661248"/>
            <a:ext cx="446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             		 </a:t>
            </a:r>
            <a:r>
              <a:rPr lang="cs-CZ" sz="1400" b="1" dirty="0" smtClean="0"/>
              <a:t>XXIV. konference ČASS</a:t>
            </a:r>
          </a:p>
          <a:p>
            <a:r>
              <a:rPr lang="cs-CZ" sz="1400" b="1" dirty="0" smtClean="0"/>
              <a:t>	          16.10.2019, </a:t>
            </a:r>
            <a:r>
              <a:rPr lang="cs-CZ" sz="1400" b="1" dirty="0" err="1" smtClean="0"/>
              <a:t>Ditrichsteinský</a:t>
            </a:r>
            <a:r>
              <a:rPr lang="cs-CZ" sz="1400" b="1" dirty="0" smtClean="0"/>
              <a:t> palác - Brno</a:t>
            </a:r>
            <a:endParaRPr lang="cs-CZ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809328"/>
            <a:ext cx="7128792" cy="5932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ovéPole 2"/>
          <p:cNvSpPr txBox="1"/>
          <p:nvPr/>
        </p:nvSpPr>
        <p:spPr>
          <a:xfrm>
            <a:off x="1403648" y="332656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  </a:t>
            </a:r>
            <a:r>
              <a:rPr lang="cs-CZ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Antifibrotický</a:t>
            </a:r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účinek ARNI</a:t>
            </a:r>
            <a:endParaRPr lang="cs-CZ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 descr="https://ars.els-cdn.com/content/image/1-s2.0-S0735109718395068-gr1_lr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980728"/>
            <a:ext cx="7128792" cy="5241122"/>
          </a:xfrm>
          <a:prstGeom prst="rect">
            <a:avLst/>
          </a:prstGeom>
          <a:noFill/>
        </p:spPr>
      </p:pic>
      <p:sp>
        <p:nvSpPr>
          <p:cNvPr id="4" name="TextovéPole 3"/>
          <p:cNvSpPr txBox="1"/>
          <p:nvPr/>
        </p:nvSpPr>
        <p:spPr>
          <a:xfrm>
            <a:off x="5272683" y="6381328"/>
            <a:ext cx="38884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 err="1"/>
              <a:t>Prof</a:t>
            </a:r>
            <a:r>
              <a:rPr lang="cs-CZ" sz="1100" dirty="0"/>
              <a:t> </a:t>
            </a:r>
            <a:r>
              <a:rPr lang="cs-CZ" sz="1100" dirty="0" err="1"/>
              <a:t>Zannad</a:t>
            </a:r>
            <a:r>
              <a:rPr lang="cs-CZ" sz="1100" dirty="0"/>
              <a:t>, </a:t>
            </a:r>
            <a:r>
              <a:rPr lang="cs-CZ" sz="1100" dirty="0" err="1" smtClean="0"/>
              <a:t>Clinical</a:t>
            </a:r>
            <a:r>
              <a:rPr lang="cs-CZ" sz="1100" dirty="0" smtClean="0"/>
              <a:t> </a:t>
            </a:r>
            <a:r>
              <a:rPr lang="cs-CZ" sz="1100" dirty="0" err="1"/>
              <a:t>value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anti-</a:t>
            </a:r>
            <a:r>
              <a:rPr lang="cs-CZ" sz="1100" dirty="0" err="1"/>
              <a:t>fibrotic</a:t>
            </a:r>
            <a:r>
              <a:rPr lang="cs-CZ" sz="1100" dirty="0"/>
              <a:t> </a:t>
            </a:r>
            <a:r>
              <a:rPr lang="cs-CZ" sz="1100" dirty="0" err="1"/>
              <a:t>strategy</a:t>
            </a:r>
            <a:endParaRPr lang="cs-CZ" sz="11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1403648" y="332656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  </a:t>
            </a:r>
            <a:r>
              <a:rPr lang="cs-CZ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Antifibrotický</a:t>
            </a:r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účinek ARNI</a:t>
            </a:r>
            <a:endParaRPr lang="cs-CZ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798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39552" y="1209214"/>
            <a:ext cx="8064896" cy="551447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r="22535" b="33824"/>
          <a:stretch/>
        </p:blipFill>
        <p:spPr bwMode="auto">
          <a:xfrm>
            <a:off x="1907704" y="3140968"/>
            <a:ext cx="3960440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ovéPole 2"/>
          <p:cNvSpPr txBox="1"/>
          <p:nvPr/>
        </p:nvSpPr>
        <p:spPr>
          <a:xfrm>
            <a:off x="530681" y="318823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latin typeface="Times New Roman" pitchFamily="18" charset="0"/>
                <a:cs typeface="Times New Roman" pitchFamily="18" charset="0"/>
              </a:rPr>
              <a:t>Rozšíření indikace </a:t>
            </a:r>
            <a:r>
              <a:rPr lang="cs-CZ" sz="3600" b="1" dirty="0" err="1" smtClean="0">
                <a:latin typeface="Times New Roman" pitchFamily="18" charset="0"/>
                <a:cs typeface="Times New Roman" pitchFamily="18" charset="0"/>
              </a:rPr>
              <a:t>sacubitril</a:t>
            </a:r>
            <a:r>
              <a:rPr lang="cs-CZ" sz="36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cs-CZ" sz="3600" b="1" dirty="0" err="1" smtClean="0">
                <a:latin typeface="Times New Roman" pitchFamily="18" charset="0"/>
                <a:cs typeface="Times New Roman" pitchFamily="18" charset="0"/>
              </a:rPr>
              <a:t>valsartanu</a:t>
            </a:r>
            <a:endParaRPr lang="cs-CZ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1051992" y="163718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573380" y="1209214"/>
            <a:ext cx="77048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latin typeface="Times New Roman" panose="02020603050405020304" pitchFamily="18" charset="0"/>
                <a:cs typeface="Times New Roman" pitchFamily="18" charset="0"/>
              </a:rPr>
              <a:t>Populace PARADIGM.</a:t>
            </a:r>
          </a:p>
          <a:p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HF EF (≤ 35 %) NYHA </a:t>
            </a:r>
            <a:r>
              <a:rPr lang="cs-CZ" sz="1600" dirty="0" err="1" smtClean="0">
                <a:latin typeface="Times New Roman" pitchFamily="18" charset="0"/>
                <a:cs typeface="Times New Roman" pitchFamily="18" charset="0"/>
              </a:rPr>
              <a:t>IIa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-III  ˂ II (72/23 %) se zvýšenou koncentrací BNP (NT-</a:t>
            </a:r>
            <a:r>
              <a:rPr lang="cs-CZ" sz="1600" dirty="0" err="1" smtClean="0">
                <a:latin typeface="Times New Roman" pitchFamily="18" charset="0"/>
                <a:cs typeface="Times New Roman" pitchFamily="18" charset="0"/>
              </a:rPr>
              <a:t>proBNP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), kteří tolerovali </a:t>
            </a:r>
            <a:r>
              <a:rPr lang="cs-CZ" sz="1600" dirty="0" err="1" smtClean="0">
                <a:latin typeface="Times New Roman" pitchFamily="18" charset="0"/>
                <a:cs typeface="Times New Roman" pitchFamily="18" charset="0"/>
              </a:rPr>
              <a:t>enalapril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/SAC/VAL.</a:t>
            </a:r>
          </a:p>
          <a:p>
            <a:r>
              <a:rPr lang="cs-CZ" sz="1600" b="1" dirty="0" smtClean="0">
                <a:latin typeface="Times New Roman" pitchFamily="18" charset="0"/>
                <a:cs typeface="Times New Roman" pitchFamily="18" charset="0"/>
              </a:rPr>
              <a:t>Rozšíření indikace – studie PIONEER-HF.</a:t>
            </a:r>
          </a:p>
          <a:p>
            <a:pPr>
              <a:buFont typeface="Arial" pitchFamily="34" charset="0"/>
              <a:buChar char="•"/>
            </a:pP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  881 pacientů po </a:t>
            </a:r>
            <a:r>
              <a:rPr lang="cs-CZ" sz="1600" dirty="0" err="1" smtClean="0">
                <a:latin typeface="Times New Roman" pitchFamily="18" charset="0"/>
                <a:cs typeface="Times New Roman" pitchFamily="18" charset="0"/>
              </a:rPr>
              <a:t>proběhlé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 dekompenzaci srdečního selhání;</a:t>
            </a:r>
          </a:p>
          <a:p>
            <a:pPr>
              <a:buFont typeface="Arial" pitchFamily="34" charset="0"/>
              <a:buChar char="•"/>
            </a:pP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  440 </a:t>
            </a:r>
            <a:r>
              <a:rPr lang="cs-CZ" sz="1600" dirty="0" err="1" smtClean="0">
                <a:latin typeface="Times New Roman" pitchFamily="18" charset="0"/>
                <a:cs typeface="Times New Roman" pitchFamily="18" charset="0"/>
              </a:rPr>
              <a:t>sacubitril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cs-CZ" sz="1600" dirty="0" err="1" smtClean="0">
                <a:latin typeface="Times New Roman" pitchFamily="18" charset="0"/>
                <a:cs typeface="Times New Roman" pitchFamily="18" charset="0"/>
              </a:rPr>
              <a:t>valsartan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: 441 </a:t>
            </a:r>
            <a:r>
              <a:rPr lang="cs-CZ" sz="1600" dirty="0" err="1" smtClean="0">
                <a:latin typeface="Times New Roman" pitchFamily="18" charset="0"/>
                <a:cs typeface="Times New Roman" pitchFamily="18" charset="0"/>
              </a:rPr>
              <a:t>enalapril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  NT-</a:t>
            </a:r>
            <a:r>
              <a:rPr lang="cs-CZ" sz="1600" dirty="0" err="1" smtClean="0">
                <a:latin typeface="Times New Roman" pitchFamily="18" charset="0"/>
                <a:cs typeface="Times New Roman" pitchFamily="18" charset="0"/>
              </a:rPr>
              <a:t>proBNP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 pokleslo významně více ve skupině léčené SAC/VAL</a:t>
            </a:r>
          </a:p>
          <a:p>
            <a:endParaRPr lang="cs-CZ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endParaRPr lang="cs-CZ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683568" y="5661248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1400" b="1" dirty="0" smtClean="0">
                <a:latin typeface="Times New Roman" pitchFamily="18" charset="0"/>
                <a:cs typeface="Times New Roman" pitchFamily="18" charset="0"/>
              </a:rPr>
              <a:t> Výběr pacientů:</a:t>
            </a:r>
          </a:p>
          <a:p>
            <a:r>
              <a:rPr lang="cs-CZ" sz="1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cs-CZ" sz="1400" dirty="0" smtClean="0">
                <a:latin typeface="Times New Roman" pitchFamily="18" charset="0"/>
                <a:cs typeface="Times New Roman" pitchFamily="18" charset="0"/>
              </a:rPr>
              <a:t>STK &gt;100 </a:t>
            </a:r>
            <a:r>
              <a:rPr lang="cs-CZ" sz="1400" dirty="0" err="1" smtClean="0">
                <a:latin typeface="Times New Roman" pitchFamily="18" charset="0"/>
                <a:cs typeface="Times New Roman" pitchFamily="18" charset="0"/>
              </a:rPr>
              <a:t>mmHg</a:t>
            </a:r>
            <a:r>
              <a:rPr lang="cs-CZ" sz="1400" dirty="0" smtClean="0">
                <a:latin typeface="Times New Roman" pitchFamily="18" charset="0"/>
                <a:cs typeface="Times New Roman" pitchFamily="18" charset="0"/>
              </a:rPr>
              <a:t> bez </a:t>
            </a:r>
            <a:r>
              <a:rPr lang="cs-CZ" sz="1400" dirty="0" err="1" smtClean="0">
                <a:latin typeface="Times New Roman" pitchFamily="18" charset="0"/>
                <a:cs typeface="Times New Roman" pitchFamily="18" charset="0"/>
              </a:rPr>
              <a:t>ino</a:t>
            </a:r>
            <a:r>
              <a:rPr lang="cs-CZ" sz="1400" dirty="0" smtClean="0">
                <a:latin typeface="Times New Roman" pitchFamily="18" charset="0"/>
                <a:cs typeface="Times New Roman" pitchFamily="18" charset="0"/>
              </a:rPr>
              <a:t>-podpory; stabilní dávka diuretik</a:t>
            </a:r>
          </a:p>
          <a:p>
            <a:pPr>
              <a:buFont typeface="Arial" pitchFamily="34" charset="0"/>
              <a:buChar char="•"/>
            </a:pPr>
            <a:r>
              <a:rPr lang="cs-CZ" sz="1400" dirty="0" smtClean="0">
                <a:latin typeface="Times New Roman" pitchFamily="18" charset="0"/>
                <a:cs typeface="Times New Roman" pitchFamily="18" charset="0"/>
              </a:rPr>
              <a:t>  20 % pacientů netolerovala medikaci</a:t>
            </a:r>
          </a:p>
          <a:p>
            <a:pPr>
              <a:buFont typeface="Arial" pitchFamily="34" charset="0"/>
              <a:buChar char="•"/>
            </a:pPr>
            <a:r>
              <a:rPr lang="cs-CZ" sz="1400" dirty="0" smtClean="0">
                <a:latin typeface="Times New Roman" pitchFamily="18" charset="0"/>
                <a:cs typeface="Times New Roman" pitchFamily="18" charset="0"/>
              </a:rPr>
              <a:t>  cílové dávky dosáhlo 55 % resp. 61 % (SAC/VAL resp. ENA)</a:t>
            </a:r>
            <a:endParaRPr lang="cs-CZ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Autofit/>
          </a:bodyPr>
          <a:lstStyle/>
          <a:p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Evidence účinku </a:t>
            </a:r>
            <a:r>
              <a:rPr lang="cs-CZ" sz="2800" b="1" dirty="0" err="1" smtClean="0">
                <a:latin typeface="Times New Roman" pitchFamily="18" charset="0"/>
                <a:cs typeface="Times New Roman" pitchFamily="18" charset="0"/>
              </a:rPr>
              <a:t>sildenafilu</a:t>
            </a: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 u CHSS </a:t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s nízkou EF - </a:t>
            </a:r>
            <a:r>
              <a:rPr lang="cs-CZ" sz="2800" i="1" dirty="0" smtClean="0">
                <a:latin typeface="Times New Roman" pitchFamily="18" charset="0"/>
                <a:cs typeface="Times New Roman" pitchFamily="18" charset="0"/>
              </a:rPr>
              <a:t>STUDIE</a:t>
            </a:r>
            <a:endParaRPr lang="cs-CZ" sz="28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755576" y="1628800"/>
          <a:ext cx="7704857" cy="47347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6214"/>
                <a:gridCol w="1444615"/>
                <a:gridCol w="1483164"/>
                <a:gridCol w="2850864"/>
              </a:tblGrid>
              <a:tr h="528501">
                <a:tc>
                  <a:txBody>
                    <a:bodyPr/>
                    <a:lstStyle/>
                    <a:p>
                      <a:r>
                        <a:rPr lang="cs-CZ" dirty="0" smtClean="0"/>
                        <a:t>AUTOR / ROK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DESIGN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POČET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VÝSLEDKY</a:t>
                      </a:r>
                      <a:endParaRPr lang="cs-CZ" dirty="0"/>
                    </a:p>
                  </a:txBody>
                  <a:tcPr/>
                </a:tc>
              </a:tr>
              <a:tr h="886959">
                <a:tc>
                  <a:txBody>
                    <a:bodyPr/>
                    <a:lstStyle/>
                    <a:p>
                      <a:r>
                        <a:rPr lang="cs-CZ" dirty="0" smtClean="0"/>
                        <a:t>LEWIS 2007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rand.</a:t>
                      </a:r>
                    </a:p>
                    <a:p>
                      <a:pPr algn="ctr"/>
                      <a:r>
                        <a:rPr lang="cs-CZ" dirty="0" smtClean="0"/>
                        <a:t>3 </a:t>
                      </a:r>
                      <a:r>
                        <a:rPr lang="cs-CZ" dirty="0" err="1" smtClean="0"/>
                        <a:t>měs</a:t>
                      </a:r>
                      <a:r>
                        <a:rPr lang="cs-CZ" dirty="0" smtClean="0"/>
                        <a:t>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↓ PAR</a:t>
                      </a:r>
                    </a:p>
                    <a:p>
                      <a:r>
                        <a:rPr lang="cs-CZ" dirty="0" smtClean="0"/>
                        <a:t>↑ tolerance zátěže</a:t>
                      </a:r>
                    </a:p>
                    <a:p>
                      <a:r>
                        <a:rPr lang="cs-CZ" dirty="0" smtClean="0"/>
                        <a:t>↓počet hospitalizací</a:t>
                      </a:r>
                      <a:endParaRPr lang="cs-CZ" dirty="0"/>
                    </a:p>
                  </a:txBody>
                  <a:tcPr/>
                </a:tc>
              </a:tr>
              <a:tr h="886959">
                <a:tc>
                  <a:txBody>
                    <a:bodyPr/>
                    <a:lstStyle/>
                    <a:p>
                      <a:r>
                        <a:rPr lang="cs-CZ" dirty="0" smtClean="0"/>
                        <a:t>GUAZZI 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2007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rand.</a:t>
                      </a:r>
                    </a:p>
                    <a:p>
                      <a:pPr algn="ctr"/>
                      <a:r>
                        <a:rPr lang="cs-CZ" dirty="0" smtClean="0"/>
                        <a:t>6 </a:t>
                      </a:r>
                      <a:r>
                        <a:rPr lang="cs-CZ" dirty="0" err="1" smtClean="0"/>
                        <a:t>měs</a:t>
                      </a:r>
                      <a:r>
                        <a:rPr lang="cs-CZ" dirty="0" smtClean="0"/>
                        <a:t>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↓ PASP</a:t>
                      </a:r>
                    </a:p>
                    <a:p>
                      <a:r>
                        <a:rPr lang="cs-CZ" dirty="0" smtClean="0"/>
                        <a:t>↑pVO</a:t>
                      </a:r>
                      <a:r>
                        <a:rPr lang="cs-CZ" baseline="-25000" dirty="0" smtClean="0"/>
                        <a:t>2</a:t>
                      </a:r>
                      <a:endParaRPr lang="cs-CZ" baseline="0" dirty="0" smtClean="0"/>
                    </a:p>
                    <a:p>
                      <a:r>
                        <a:rPr lang="cs-CZ" baseline="0" dirty="0" smtClean="0"/>
                        <a:t>↓ VE/VCO</a:t>
                      </a:r>
                      <a:r>
                        <a:rPr lang="cs-CZ" baseline="-25000" dirty="0" smtClean="0"/>
                        <a:t>2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slope</a:t>
                      </a:r>
                      <a:endParaRPr lang="cs-CZ" dirty="0"/>
                    </a:p>
                  </a:txBody>
                  <a:tcPr/>
                </a:tc>
              </a:tr>
              <a:tr h="1153047">
                <a:tc>
                  <a:txBody>
                    <a:bodyPr/>
                    <a:lstStyle/>
                    <a:p>
                      <a:r>
                        <a:rPr lang="cs-CZ" dirty="0" smtClean="0"/>
                        <a:t>BEHLING 2008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rand.</a:t>
                      </a:r>
                    </a:p>
                    <a:p>
                      <a:pPr algn="ctr"/>
                      <a:r>
                        <a:rPr lang="cs-CZ" dirty="0" smtClean="0"/>
                        <a:t>4 týdny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↓ PAR</a:t>
                      </a:r>
                    </a:p>
                    <a:p>
                      <a:r>
                        <a:rPr lang="cs-CZ" dirty="0" smtClean="0"/>
                        <a:t>↑ pVO</a:t>
                      </a:r>
                      <a:r>
                        <a:rPr lang="cs-CZ" baseline="-25000" dirty="0" smtClean="0"/>
                        <a:t>2</a:t>
                      </a:r>
                    </a:p>
                    <a:p>
                      <a:r>
                        <a:rPr lang="cs-CZ" baseline="0" dirty="0" smtClean="0"/>
                        <a:t>↓ VE/VCO</a:t>
                      </a:r>
                      <a:r>
                        <a:rPr lang="cs-CZ" baseline="-25000" dirty="0" smtClean="0"/>
                        <a:t>2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slope</a:t>
                      </a:r>
                      <a:endParaRPr lang="cs-CZ" baseline="0" dirty="0" smtClean="0"/>
                    </a:p>
                    <a:p>
                      <a:endParaRPr lang="cs-CZ" dirty="0"/>
                    </a:p>
                  </a:txBody>
                  <a:tcPr/>
                </a:tc>
              </a:tr>
              <a:tr h="1153047">
                <a:tc>
                  <a:txBody>
                    <a:bodyPr/>
                    <a:lstStyle/>
                    <a:p>
                      <a:r>
                        <a:rPr lang="cs-CZ" dirty="0" smtClean="0"/>
                        <a:t>KIM 2015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rand.</a:t>
                      </a:r>
                    </a:p>
                    <a:p>
                      <a:pPr algn="ctr"/>
                      <a:r>
                        <a:rPr lang="cs-CZ" dirty="0" smtClean="0"/>
                        <a:t>6 </a:t>
                      </a:r>
                      <a:r>
                        <a:rPr lang="cs-CZ" dirty="0" err="1" smtClean="0"/>
                        <a:t>měs</a:t>
                      </a:r>
                      <a:r>
                        <a:rPr lang="cs-CZ" dirty="0" smtClean="0"/>
                        <a:t>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↓PASP</a:t>
                      </a:r>
                    </a:p>
                    <a:p>
                      <a:r>
                        <a:rPr lang="cs-CZ" dirty="0" smtClean="0"/>
                        <a:t>↓VE/VCO</a:t>
                      </a:r>
                      <a:r>
                        <a:rPr lang="cs-CZ" baseline="-25000" dirty="0" smtClean="0"/>
                        <a:t>2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slope</a:t>
                      </a:r>
                      <a:endParaRPr lang="cs-CZ" baseline="0" dirty="0" smtClean="0"/>
                    </a:p>
                    <a:p>
                      <a:r>
                        <a:rPr lang="cs-CZ" baseline="0" dirty="0" smtClean="0"/>
                        <a:t>↑ EF LK</a:t>
                      </a:r>
                    </a:p>
                    <a:p>
                      <a:r>
                        <a:rPr lang="cs-CZ" baseline="0" dirty="0" smtClean="0"/>
                        <a:t>↓ BNP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Efekt 3 měsíčního podávání </a:t>
            </a:r>
            <a:r>
              <a:rPr lang="cs-CZ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sildenafilu</a:t>
            </a:r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 pac. (16 </a:t>
            </a:r>
            <a:r>
              <a:rPr lang="cs-CZ" sz="27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sildenafil</a:t>
            </a:r>
            <a:r>
              <a:rPr lang="cs-CZ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16 retrospektivních kontrol) s pokročilým srdečním selháním a </a:t>
            </a:r>
            <a:r>
              <a:rPr lang="cs-CZ" sz="27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prekapilární</a:t>
            </a:r>
            <a:r>
              <a:rPr lang="cs-CZ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plicní hypertenzí</a:t>
            </a:r>
            <a:endParaRPr lang="cs-CZ" sz="27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525735"/>
          </a:xfrm>
        </p:spPr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Hemodynamický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účinek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525735"/>
          </a:xfrm>
        </p:spPr>
        <p:txBody>
          <a:bodyPr>
            <a:normAutofit fontScale="92500"/>
          </a:bodyPr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Zlepšení průběhu onemocnění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4211960" y="6381328"/>
            <a:ext cx="4752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Reichenbach A. </a:t>
            </a:r>
            <a:r>
              <a:rPr lang="cs-CZ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cs-CZ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cs-CZ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r>
              <a:rPr lang="cs-CZ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cs-CZ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J. Cardiol.2013:168;60-65</a:t>
            </a:r>
            <a:endParaRPr lang="cs-CZ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148" y="2204865"/>
            <a:ext cx="3569535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 l="2041" b="42515"/>
          <a:stretch>
            <a:fillRect/>
          </a:stretch>
        </p:blipFill>
        <p:spPr bwMode="auto">
          <a:xfrm>
            <a:off x="5076056" y="2276872"/>
            <a:ext cx="3456745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b="1" dirty="0" smtClean="0">
                <a:latin typeface="Times New Roman" pitchFamily="18" charset="0"/>
                <a:cs typeface="Times New Roman" pitchFamily="18" charset="0"/>
              </a:rPr>
              <a:t>Efekt </a:t>
            </a:r>
            <a:r>
              <a:rPr lang="cs-CZ" sz="3600" b="1" dirty="0" err="1" smtClean="0">
                <a:latin typeface="Times New Roman" pitchFamily="18" charset="0"/>
                <a:cs typeface="Times New Roman" pitchFamily="18" charset="0"/>
              </a:rPr>
              <a:t>sildenafilu</a:t>
            </a:r>
            <a:r>
              <a:rPr lang="cs-CZ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1800" b="1" dirty="0" smtClean="0">
                <a:latin typeface="Times New Roman" pitchFamily="18" charset="0"/>
                <a:cs typeface="Times New Roman" pitchFamily="18" charset="0"/>
              </a:rPr>
              <a:t>85 pacientů s pokročilým srdečním selháním a plicní hypertenzí</a:t>
            </a:r>
            <a:endParaRPr lang="cs-CZ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899592" y="5157192"/>
            <a:ext cx="746262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Kategorie I: 	klinické zlepšení a normalizace tlaků v malém oběhu</a:t>
            </a:r>
          </a:p>
          <a:p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Kategorie II:	klinické zlepšení, přetrvávání reverzibilní plicní hypertenze</a:t>
            </a:r>
          </a:p>
          <a:p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Kategorie III:	dočasný efekt, nutnost zavedení MSP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Skupina 11"/>
          <p:cNvGrpSpPr/>
          <p:nvPr/>
        </p:nvGrpSpPr>
        <p:grpSpPr>
          <a:xfrm>
            <a:off x="467544" y="1340768"/>
            <a:ext cx="8424936" cy="4120232"/>
            <a:chOff x="467544" y="1340768"/>
            <a:chExt cx="7992888" cy="4120232"/>
          </a:xfrm>
        </p:grpSpPr>
        <p:graphicFrame>
          <p:nvGraphicFramePr>
            <p:cNvPr id="6" name="Graf 5"/>
            <p:cNvGraphicFramePr/>
            <p:nvPr>
              <p:extLst>
                <p:ext uri="{D42A27DB-BD31-4B8C-83A1-F6EECF244321}">
                  <p14:modId xmlns="" xmlns:p14="http://schemas.microsoft.com/office/powerpoint/2010/main" val="1781167710"/>
                </p:ext>
              </p:extLst>
            </p:nvPr>
          </p:nvGraphicFramePr>
          <p:xfrm>
            <a:off x="467544" y="1340768"/>
            <a:ext cx="7992888" cy="412023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7" name="TextovéPole 1"/>
            <p:cNvSpPr txBox="1"/>
            <p:nvPr/>
          </p:nvSpPr>
          <p:spPr>
            <a:xfrm>
              <a:off x="1970480" y="3573016"/>
              <a:ext cx="720080" cy="546117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20%</a:t>
              </a:r>
              <a:endPara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ovéPole 1"/>
            <p:cNvSpPr txBox="1"/>
            <p:nvPr/>
          </p:nvSpPr>
          <p:spPr>
            <a:xfrm>
              <a:off x="809120" y="2780928"/>
              <a:ext cx="720080" cy="546117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10%</a:t>
              </a:r>
              <a:endPara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ovéPole 1"/>
            <p:cNvSpPr txBox="1"/>
            <p:nvPr/>
          </p:nvSpPr>
          <p:spPr>
            <a:xfrm>
              <a:off x="1763688" y="2060848"/>
              <a:ext cx="720080" cy="546117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20%</a:t>
              </a:r>
              <a:endPara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ovéPole 1"/>
            <p:cNvSpPr txBox="1"/>
            <p:nvPr/>
          </p:nvSpPr>
          <p:spPr>
            <a:xfrm>
              <a:off x="3131840" y="1484784"/>
              <a:ext cx="720080" cy="546117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2%</a:t>
              </a:r>
              <a:endPara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Upgrade PTFZ 2019\ovlivnění cGMP\Snímek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42746"/>
            <a:ext cx="8712968" cy="5166574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611560" y="260648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err="1" smtClean="0">
                <a:latin typeface="Times New Roman" pitchFamily="18" charset="0"/>
                <a:cs typeface="Times New Roman" pitchFamily="18" charset="0"/>
              </a:rPr>
              <a:t>Vazodilatační</a:t>
            </a:r>
            <a:r>
              <a:rPr lang="cs-CZ" sz="3600" b="1" dirty="0" smtClean="0">
                <a:latin typeface="Times New Roman" pitchFamily="18" charset="0"/>
                <a:cs typeface="Times New Roman" pitchFamily="18" charset="0"/>
              </a:rPr>
              <a:t> systémy</a:t>
            </a:r>
            <a:endParaRPr lang="cs-CZ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304922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Výsledek obrázku pro váhy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14347" t="5269" r="3156" b="10428"/>
          <a:stretch/>
        </p:blipFill>
        <p:spPr bwMode="auto">
          <a:xfrm>
            <a:off x="107504" y="571500"/>
            <a:ext cx="8846936" cy="6154390"/>
          </a:xfrm>
          <a:prstGeom prst="rect">
            <a:avLst/>
          </a:prstGeom>
          <a:noFill/>
        </p:spPr>
      </p:pic>
      <p:sp>
        <p:nvSpPr>
          <p:cNvPr id="83" name="Nadpis 1"/>
          <p:cNvSpPr txBox="1">
            <a:spLocks/>
          </p:cNvSpPr>
          <p:nvPr/>
        </p:nvSpPr>
        <p:spPr>
          <a:xfrm>
            <a:off x="546956" y="0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Vazokonstrikční</a:t>
            </a:r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cs-CZ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vazodilatační</a:t>
            </a:r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systémy</a:t>
            </a:r>
            <a:endParaRPr lang="cs-C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Obdélník 84"/>
          <p:cNvSpPr/>
          <p:nvPr/>
        </p:nvSpPr>
        <p:spPr>
          <a:xfrm>
            <a:off x="5822389" y="5496086"/>
            <a:ext cx="30641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 1-7, CNP, ANP, BNP</a:t>
            </a:r>
          </a:p>
        </p:txBody>
      </p:sp>
      <p:sp>
        <p:nvSpPr>
          <p:cNvPr id="86" name="Obdélník 85"/>
          <p:cNvSpPr/>
          <p:nvPr/>
        </p:nvSpPr>
        <p:spPr>
          <a:xfrm>
            <a:off x="342473" y="5342198"/>
            <a:ext cx="3342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 II, III, IV, aldosteron, ET-1, NA, ADH</a:t>
            </a:r>
          </a:p>
        </p:txBody>
      </p:sp>
      <p:sp>
        <p:nvSpPr>
          <p:cNvPr id="37" name="Obdélník 36"/>
          <p:cNvSpPr/>
          <p:nvPr/>
        </p:nvSpPr>
        <p:spPr>
          <a:xfrm>
            <a:off x="7193520" y="3497506"/>
            <a:ext cx="269046" cy="11521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9" name="Obdélník 88"/>
          <p:cNvSpPr/>
          <p:nvPr/>
        </p:nvSpPr>
        <p:spPr>
          <a:xfrm>
            <a:off x="5822389" y="3497506"/>
            <a:ext cx="29422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Vazodilatace,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antiproliferační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a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protizánětlivý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efekt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natriuréza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90" name="Obdélník 89"/>
          <p:cNvSpPr/>
          <p:nvPr/>
        </p:nvSpPr>
        <p:spPr>
          <a:xfrm>
            <a:off x="1547664" y="3501008"/>
            <a:ext cx="200017" cy="11521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1" name="Obdélník 90"/>
          <p:cNvSpPr/>
          <p:nvPr/>
        </p:nvSpPr>
        <p:spPr>
          <a:xfrm>
            <a:off x="214671" y="3673295"/>
            <a:ext cx="30660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Vazokonstrikce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                          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retence H</a:t>
            </a:r>
            <a:r>
              <a:rPr lang="cs-CZ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O/Na</a:t>
            </a:r>
            <a:r>
              <a:rPr lang="cs-CZ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fibróza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buněčný růst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70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Upgrade PTFZ 2019\ovlivnění cGMP\Snímek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42746"/>
            <a:ext cx="8712968" cy="5166574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611560" y="260648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err="1" smtClean="0">
                <a:latin typeface="Times New Roman" pitchFamily="18" charset="0"/>
                <a:cs typeface="Times New Roman" pitchFamily="18" charset="0"/>
              </a:rPr>
              <a:t>Vazodilatační</a:t>
            </a:r>
            <a:r>
              <a:rPr lang="cs-CZ" sz="3600" b="1" dirty="0" smtClean="0">
                <a:latin typeface="Times New Roman" pitchFamily="18" charset="0"/>
                <a:cs typeface="Times New Roman" pitchFamily="18" charset="0"/>
              </a:rPr>
              <a:t> systémy</a:t>
            </a:r>
            <a:endParaRPr lang="cs-CZ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 smtClean="0">
                <a:latin typeface="Times New Roman" pitchFamily="18" charset="0"/>
                <a:cs typeface="Times New Roman" pitchFamily="18" charset="0"/>
              </a:rPr>
              <a:t>Osa závislá na NO</a:t>
            </a:r>
            <a:endParaRPr lang="cs-CZ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chemeClr val="bg1">
              <a:alpha val="50000"/>
            </a:schemeClr>
          </a:solidFill>
        </p:spPr>
        <p:txBody>
          <a:bodyPr>
            <a:normAutofit/>
          </a:bodyPr>
          <a:lstStyle/>
          <a:p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římé podání NO</a:t>
            </a:r>
          </a:p>
          <a:p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zosorbit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dinitrat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hydralazin</a:t>
            </a: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gonisté beta-3 receptorů </a:t>
            </a:r>
          </a:p>
          <a:p>
            <a:pPr>
              <a:buNone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mirabegron</a:t>
            </a: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timulátory / aktivátory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SGc</a:t>
            </a: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riociguat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vericiguat</a:t>
            </a: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cs-CZ" sz="16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tudie SOCRATES</a:t>
            </a:r>
            <a:r>
              <a:rPr lang="cs-CZ" sz="1600" dirty="0">
                <a:latin typeface="Times New Roman" pitchFamily="18" charset="0"/>
                <a:cs typeface="Times New Roman" pitchFamily="18" charset="0"/>
              </a:rPr>
              <a:t>	</a:t>
            </a:r>
            <a:endParaRPr lang="cs-CZ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cs-CZ" sz="16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</a:rPr>
              <a:t>tudie VICTORIA 2016-2019</a:t>
            </a:r>
          </a:p>
          <a:p>
            <a:pPr>
              <a:buNone/>
            </a:pPr>
            <a:r>
              <a:rPr lang="cs-CZ" sz="2400" dirty="0" smtClean="0"/>
              <a:t>					</a:t>
            </a:r>
            <a:endParaRPr lang="cs-CZ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00000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Stimulátory </a:t>
            </a:r>
            <a:r>
              <a:rPr lang="cs-CZ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solubilní</a:t>
            </a:r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guanylatcyklázy</a:t>
            </a:r>
            <a:endParaRPr lang="cs-CZ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1864" y="1556792"/>
            <a:ext cx="8640960" cy="4752528"/>
          </a:xfrm>
          <a:solidFill>
            <a:schemeClr val="bg1">
              <a:alpha val="50000"/>
            </a:schemeClr>
          </a:solidFill>
          <a:ln w="12700">
            <a:noFill/>
          </a:ln>
        </p:spPr>
        <p:txBody>
          <a:bodyPr>
            <a:normAutofit/>
          </a:bodyPr>
          <a:lstStyle/>
          <a:p>
            <a:r>
              <a:rPr lang="cs-CZ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riociguat</a:t>
            </a:r>
            <a:endParaRPr lang="cs-CZ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vericiguat</a:t>
            </a:r>
            <a:endParaRPr lang="cs-CZ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Studie VICTORIA</a:t>
            </a:r>
          </a:p>
          <a:p>
            <a:r>
              <a:rPr lang="cs-C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fáze III	-              </a:t>
            </a:r>
            <a:r>
              <a:rPr lang="cs-CZ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randomizovaná</a:t>
            </a:r>
            <a:r>
              <a:rPr lang="cs-C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multicentrická</a:t>
            </a:r>
            <a:r>
              <a:rPr lang="cs-C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None/>
            </a:pPr>
            <a:r>
              <a:rPr lang="cs-C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placebem   kontrolovaná studie</a:t>
            </a:r>
          </a:p>
          <a:p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≈ 5000 pacientů s CHSS, EF LK ˂ 40 %, NYHA II-IV + hospitalizace pro srdeční selhání + BNP &gt; 300 </a:t>
            </a:r>
            <a:r>
              <a:rPr lang="cs-CZ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/l</a:t>
            </a:r>
          </a:p>
          <a:p>
            <a:r>
              <a:rPr lang="cs-CZ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primární cíl:    </a:t>
            </a:r>
            <a:r>
              <a:rPr lang="cs-CZ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kardiovaskulární úmrtí nebo hospitalizace   pro srdeční selhání</a:t>
            </a:r>
          </a:p>
          <a:p>
            <a:r>
              <a:rPr lang="cs-C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randomizace:            </a:t>
            </a:r>
            <a:r>
              <a:rPr lang="cs-CZ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vericiguat</a:t>
            </a:r>
            <a:r>
              <a:rPr lang="cs-CZ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 mg </a:t>
            </a:r>
            <a:r>
              <a:rPr lang="cs-C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o.</a:t>
            </a:r>
            <a:r>
              <a:rPr lang="cs-CZ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cs-C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x placebo</a:t>
            </a:r>
          </a:p>
          <a:p>
            <a:r>
              <a:rPr lang="cs-C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sledování:	        </a:t>
            </a:r>
            <a:r>
              <a:rPr lang="cs-CZ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median</a:t>
            </a:r>
            <a:r>
              <a:rPr lang="cs-C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18 měsíců	</a:t>
            </a: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b="1" dirty="0" smtClean="0">
                <a:latin typeface="Times New Roman" pitchFamily="18" charset="0"/>
                <a:cs typeface="Times New Roman" pitchFamily="18" charset="0"/>
              </a:rPr>
              <a:t>Osa závislá na </a:t>
            </a:r>
            <a:r>
              <a:rPr lang="cs-CZ" sz="3600" b="1" dirty="0" err="1" smtClean="0">
                <a:latin typeface="Times New Roman" pitchFamily="18" charset="0"/>
                <a:cs typeface="Times New Roman" pitchFamily="18" charset="0"/>
              </a:rPr>
              <a:t>natriuretických</a:t>
            </a:r>
            <a:r>
              <a:rPr lang="cs-CZ" sz="3600" b="1" dirty="0" smtClean="0">
                <a:latin typeface="Times New Roman" pitchFamily="18" charset="0"/>
                <a:cs typeface="Times New Roman" pitchFamily="18" charset="0"/>
              </a:rPr>
              <a:t> peptidech</a:t>
            </a:r>
            <a:endParaRPr lang="cs-CZ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2204864"/>
            <a:ext cx="8229600" cy="2808312"/>
          </a:xfrm>
          <a:solidFill>
            <a:schemeClr val="bg1">
              <a:alpha val="50000"/>
            </a:schemeClr>
          </a:solidFill>
        </p:spPr>
        <p:txBody>
          <a:bodyPr>
            <a:norm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římé podání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rekombinantního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BNP (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nesiritide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blokátory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inhibitorů ACE/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neprilysinu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omapatrilat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  X</a:t>
            </a:r>
          </a:p>
          <a:p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lokátory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AT</a:t>
            </a:r>
            <a:r>
              <a:rPr lang="cs-CZ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 /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neprilysinu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ARNI</a:t>
            </a:r>
          </a:p>
          <a:p>
            <a:pPr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sacubitril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valsartan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Entresto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nhibitory PDE 5</a:t>
            </a:r>
          </a:p>
          <a:p>
            <a:pPr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sildenafil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1"/>
            <a:ext cx="8784976" cy="6571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Účinky </a:t>
            </a:r>
            <a:r>
              <a:rPr lang="cs-CZ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sacubitril</a:t>
            </a:r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valsartanu</a:t>
            </a:r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studii PARADIGM HF</a:t>
            </a:r>
            <a:endParaRPr lang="cs-CZ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268960"/>
          </a:xfrm>
          <a:solidFill>
            <a:schemeClr val="bg1">
              <a:alpha val="50000"/>
            </a:schemeClr>
          </a:solidFill>
        </p:spPr>
        <p:txBody>
          <a:bodyPr>
            <a:normAutofit/>
          </a:bodyPr>
          <a:lstStyle/>
          <a:p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vlivnění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biomarkerů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fibrózy myokardu</a:t>
            </a:r>
          </a:p>
          <a:p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everzní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remodelace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LK</a:t>
            </a:r>
          </a:p>
          <a:p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nížení výskytu náhlé smrti</a:t>
            </a:r>
          </a:p>
          <a:p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efroprotektivní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efekt</a:t>
            </a:r>
          </a:p>
          <a:p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nížení výskytu závažné </a:t>
            </a: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hyperkalemie</a:t>
            </a: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nížení dávky diuretik</a:t>
            </a:r>
          </a:p>
          <a:p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lepšení kvality života</a:t>
            </a:r>
          </a:p>
          <a:p>
            <a:pPr>
              <a:buNone/>
            </a:pP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360</Words>
  <Application>Microsoft Office PowerPoint</Application>
  <PresentationFormat>Předvádění na obrazovce (4:3)</PresentationFormat>
  <Paragraphs>115</Paragraphs>
  <Slides>16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Motiv sady Office</vt:lpstr>
      <vt:lpstr>Možnosti ovlivnění vazodilatační /antiproliferativní osy u CHSS.</vt:lpstr>
      <vt:lpstr>Snímek 2</vt:lpstr>
      <vt:lpstr>Snímek 3</vt:lpstr>
      <vt:lpstr>Snímek 4</vt:lpstr>
      <vt:lpstr>Osa závislá na NO</vt:lpstr>
      <vt:lpstr>Stimulátory solubilní guanylatcyklázy</vt:lpstr>
      <vt:lpstr>Osa závislá na natriuretických peptidech</vt:lpstr>
      <vt:lpstr>Snímek 8</vt:lpstr>
      <vt:lpstr>Účinky sacubitril/valsartanu ve studii PARADIGM HF</vt:lpstr>
      <vt:lpstr>Snímek 10</vt:lpstr>
      <vt:lpstr>Snímek 11</vt:lpstr>
      <vt:lpstr>Snímek 12</vt:lpstr>
      <vt:lpstr>Evidence účinku sildenafilu u CHSS  s nízkou EF - STUDIE</vt:lpstr>
      <vt:lpstr>Efekt 3 měsíčního podávání sildenafilu 32 pac. (16 sildenafil / 16 retrospektivních kontrol) s pokročilým srdečním selháním a prekapilární plicní hypertenzí</vt:lpstr>
      <vt:lpstr>Efekt sildenafilu 85 pacientů s pokročilým srdečním selháním a plicní hypertenzí</vt:lpstr>
      <vt:lpstr>Snímek 16</vt:lpstr>
    </vt:vector>
  </TitlesOfParts>
  <Company>IKEM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Možnosti ovlivnění vazodilatační/antiproliferativní osy u CHSS.</dc:title>
  <dc:creator>lure</dc:creator>
  <cp:lastModifiedBy>mahg</cp:lastModifiedBy>
  <cp:revision>36</cp:revision>
  <dcterms:created xsi:type="dcterms:W3CDTF">2019-09-26T11:06:28Z</dcterms:created>
  <dcterms:modified xsi:type="dcterms:W3CDTF">2019-10-14T05:46:31Z</dcterms:modified>
</cp:coreProperties>
</file>