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90" r:id="rId4"/>
    <p:sldId id="277" r:id="rId5"/>
    <p:sldId id="278" r:id="rId6"/>
    <p:sldId id="288" r:id="rId7"/>
    <p:sldId id="280" r:id="rId8"/>
    <p:sldId id="281" r:id="rId9"/>
    <p:sldId id="257" r:id="rId10"/>
    <p:sldId id="274" r:id="rId11"/>
    <p:sldId id="289" r:id="rId12"/>
    <p:sldId id="287" r:id="rId13"/>
    <p:sldId id="268" r:id="rId14"/>
    <p:sldId id="269" r:id="rId15"/>
    <p:sldId id="270" r:id="rId16"/>
    <p:sldId id="28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0445790923515627E-3"/>
          <c:y val="2.9746847302640211E-2"/>
          <c:w val="0.64935294463958082"/>
          <c:h val="0.9405063053947195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23"/>
          <c:cat>
            <c:strRef>
              <c:f>List1!$A$2:$A$6</c:f>
              <c:strCache>
                <c:ptCount val="5"/>
                <c:pt idx="0">
                  <c:v>responder - kategorie I</c:v>
                </c:pt>
                <c:pt idx="1">
                  <c:v>responder - kategorie II</c:v>
                </c:pt>
                <c:pt idx="2">
                  <c:v>responder - kategorie  III</c:v>
                </c:pt>
                <c:pt idx="3">
                  <c:v>nonresponder</c:v>
                </c:pt>
                <c:pt idx="4">
                  <c:v>netoleroval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48</c:v>
                </c:pt>
                <c:pt idx="1">
                  <c:v>20</c:v>
                </c:pt>
                <c:pt idx="2">
                  <c:v>10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66526041651173"/>
          <c:y val="0.20831302703342924"/>
          <c:w val="0.35333473958348982"/>
          <c:h val="0.47392137141792068"/>
        </c:manualLayout>
      </c:layout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zero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0.47009</cdr:x>
      <cdr:y>0.35266</cdr:y>
    </cdr:from>
    <cdr:to>
      <cdr:x>0.61453</cdr:x>
      <cdr:y>0.53665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60440" y="1656184"/>
          <a:ext cx="1216935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48%</a:t>
          </a:r>
          <a:endParaRPr lang="cs-CZ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6A75-446F-4330-AFD6-B7312B69677A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D2507-228F-4F61-B1BF-3BB5F5A918F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3982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D8437-50C2-4FDD-BAC2-E17D85BFBBBB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2620-A987-4278-AF4D-1AA3D08048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5119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err="1" smtClean="0"/>
              <a:t>Figure</a:t>
            </a:r>
            <a:r>
              <a:rPr lang="cs-CZ" sz="1200" dirty="0" smtClean="0"/>
              <a:t> 1. </a:t>
            </a:r>
            <a:r>
              <a:rPr lang="cs-CZ" sz="1200" dirty="0" err="1" smtClean="0"/>
              <a:t>Effects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Treatment</a:t>
            </a:r>
            <a:r>
              <a:rPr lang="cs-CZ" sz="1200" dirty="0" smtClean="0"/>
              <a:t> on </a:t>
            </a:r>
            <a:r>
              <a:rPr lang="cs-CZ" sz="1200" dirty="0" err="1" smtClean="0"/>
              <a:t>the</a:t>
            </a:r>
            <a:r>
              <a:rPr lang="cs-CZ" sz="1200" dirty="0" smtClean="0"/>
              <a:t> </a:t>
            </a:r>
            <a:r>
              <a:rPr lang="cs-CZ" sz="1200" dirty="0" err="1" smtClean="0"/>
              <a:t>Geometric</a:t>
            </a:r>
            <a:r>
              <a:rPr lang="cs-CZ" sz="1200" dirty="0" smtClean="0"/>
              <a:t> </a:t>
            </a:r>
            <a:r>
              <a:rPr lang="cs-CZ" sz="1200" dirty="0" err="1" smtClean="0"/>
              <a:t>Mean</a:t>
            </a:r>
            <a:r>
              <a:rPr lang="cs-CZ" sz="1200" dirty="0" smtClean="0"/>
              <a:t> </a:t>
            </a:r>
            <a:r>
              <a:rPr lang="cs-CZ" sz="1200" dirty="0" err="1" smtClean="0"/>
              <a:t>Percent</a:t>
            </a:r>
            <a:r>
              <a:rPr lang="cs-CZ" sz="1200" dirty="0" smtClean="0"/>
              <a:t> </a:t>
            </a:r>
            <a:r>
              <a:rPr lang="cs-CZ" sz="1200" dirty="0" err="1" smtClean="0"/>
              <a:t>Change</a:t>
            </a:r>
            <a:r>
              <a:rPr lang="cs-CZ" sz="1200" dirty="0" smtClean="0"/>
              <a:t> in </a:t>
            </a:r>
            <a:r>
              <a:rPr lang="cs-CZ" sz="1200" dirty="0" err="1" smtClean="0"/>
              <a:t>Biomarkers</a:t>
            </a:r>
            <a:r>
              <a:rPr lang="cs-CZ" sz="1200" dirty="0" smtClean="0"/>
              <a:t> </a:t>
            </a:r>
            <a:r>
              <a:rPr lang="cs-CZ" sz="1200" dirty="0" err="1" smtClean="0"/>
              <a:t>From</a:t>
            </a:r>
            <a:r>
              <a:rPr lang="cs-CZ" sz="1200" dirty="0" smtClean="0"/>
              <a:t> </a:t>
            </a:r>
            <a:r>
              <a:rPr lang="cs-CZ" sz="1200" dirty="0" err="1" smtClean="0"/>
              <a:t>Baseline</a:t>
            </a:r>
            <a:r>
              <a:rPr lang="cs-CZ" sz="1200" dirty="0" smtClean="0"/>
              <a:t> to 8 </a:t>
            </a:r>
            <a:r>
              <a:rPr lang="cs-CZ" sz="1200" dirty="0" err="1" smtClean="0"/>
              <a:t>Months</a:t>
            </a:r>
            <a:r>
              <a:rPr lang="cs-CZ" sz="1200" dirty="0" smtClean="0"/>
              <a:t> </a:t>
            </a:r>
            <a:r>
              <a:rPr lang="cs-CZ" sz="1200" dirty="0" err="1" smtClean="0"/>
              <a:t>After</a:t>
            </a:r>
            <a:r>
              <a:rPr lang="cs-CZ" sz="1200" dirty="0" smtClean="0"/>
              <a:t> </a:t>
            </a:r>
            <a:r>
              <a:rPr lang="cs-CZ" sz="1200" dirty="0" err="1" smtClean="0"/>
              <a:t>Randomization</a:t>
            </a:r>
            <a:endParaRPr lang="cs-CZ" sz="1200" dirty="0" smtClean="0"/>
          </a:p>
          <a:p>
            <a:r>
              <a:rPr lang="cs-CZ" sz="1200" dirty="0" err="1" smtClean="0"/>
              <a:t>Sacubitril</a:t>
            </a:r>
            <a:r>
              <a:rPr lang="cs-CZ" sz="1200" dirty="0" smtClean="0"/>
              <a:t>/</a:t>
            </a:r>
            <a:r>
              <a:rPr lang="cs-CZ" sz="1200" dirty="0" err="1" smtClean="0"/>
              <a:t>valsartan</a:t>
            </a:r>
            <a:r>
              <a:rPr lang="cs-CZ" sz="1200" dirty="0" smtClean="0"/>
              <a:t> </a:t>
            </a:r>
            <a:r>
              <a:rPr lang="cs-CZ" sz="1200" dirty="0" err="1" smtClean="0"/>
              <a:t>treatment</a:t>
            </a:r>
            <a:r>
              <a:rPr lang="cs-CZ" sz="1200" dirty="0" smtClean="0"/>
              <a:t> </a:t>
            </a:r>
            <a:r>
              <a:rPr lang="cs-CZ" sz="1200" b="1" dirty="0" smtClean="0"/>
              <a:t>(</a:t>
            </a:r>
            <a:r>
              <a:rPr lang="cs-CZ" sz="1200" b="1" dirty="0" err="1" smtClean="0"/>
              <a:t>orange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bars</a:t>
            </a:r>
            <a:r>
              <a:rPr lang="cs-CZ" sz="1200" b="1" dirty="0" smtClean="0"/>
              <a:t>)</a:t>
            </a:r>
            <a:r>
              <a:rPr lang="cs-CZ" sz="1200" dirty="0" smtClean="0"/>
              <a:t> </a:t>
            </a:r>
            <a:r>
              <a:rPr lang="cs-CZ" sz="1200" dirty="0" err="1" smtClean="0"/>
              <a:t>was</a:t>
            </a:r>
            <a:r>
              <a:rPr lang="cs-CZ" sz="1200" dirty="0" smtClean="0"/>
              <a:t> </a:t>
            </a:r>
            <a:r>
              <a:rPr lang="cs-CZ" sz="1200" dirty="0" err="1" smtClean="0"/>
              <a:t>associated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a </a:t>
            </a:r>
            <a:r>
              <a:rPr lang="cs-CZ" sz="1200" dirty="0" err="1" smtClean="0"/>
              <a:t>significantly</a:t>
            </a:r>
            <a:r>
              <a:rPr lang="cs-CZ" sz="1200" dirty="0" smtClean="0"/>
              <a:t> </a:t>
            </a:r>
            <a:r>
              <a:rPr lang="cs-CZ" sz="1200" dirty="0" err="1" smtClean="0"/>
              <a:t>larger</a:t>
            </a:r>
            <a:r>
              <a:rPr lang="cs-CZ" sz="1200" dirty="0" smtClean="0"/>
              <a:t> </a:t>
            </a:r>
            <a:r>
              <a:rPr lang="cs-CZ" sz="1200" dirty="0" err="1" smtClean="0"/>
              <a:t>decrease</a:t>
            </a:r>
            <a:r>
              <a:rPr lang="cs-CZ" sz="1200" dirty="0" smtClean="0"/>
              <a:t> in aldosterone (</a:t>
            </a:r>
            <a:r>
              <a:rPr lang="cs-CZ" sz="1200" dirty="0" err="1" smtClean="0"/>
              <a:t>aldo</a:t>
            </a:r>
            <a:r>
              <a:rPr lang="cs-CZ" sz="1200" dirty="0" smtClean="0"/>
              <a:t>), </a:t>
            </a:r>
            <a:r>
              <a:rPr lang="cs-CZ" sz="1200" dirty="0" err="1" smtClean="0"/>
              <a:t>soluble</a:t>
            </a:r>
            <a:r>
              <a:rPr lang="cs-CZ" sz="1200" dirty="0" smtClean="0"/>
              <a:t> ST2 (sST2), matrix </a:t>
            </a:r>
            <a:r>
              <a:rPr lang="cs-CZ" sz="1200" dirty="0" err="1" smtClean="0"/>
              <a:t>metalloproteinase</a:t>
            </a:r>
            <a:r>
              <a:rPr lang="cs-CZ" sz="1200" dirty="0" smtClean="0"/>
              <a:t> (MMP)-9, </a:t>
            </a:r>
            <a:r>
              <a:rPr lang="cs-CZ" sz="1200" dirty="0" err="1" smtClean="0"/>
              <a:t>tissue</a:t>
            </a:r>
            <a:r>
              <a:rPr lang="cs-CZ" sz="1200" dirty="0" smtClean="0"/>
              <a:t> inhibitor </a:t>
            </a:r>
            <a:r>
              <a:rPr lang="cs-CZ" sz="1200" dirty="0" err="1" smtClean="0"/>
              <a:t>of</a:t>
            </a:r>
            <a:r>
              <a:rPr lang="cs-CZ" sz="1200" dirty="0" smtClean="0"/>
              <a:t> matrix </a:t>
            </a:r>
            <a:r>
              <a:rPr lang="cs-CZ" sz="1200" dirty="0" err="1" smtClean="0"/>
              <a:t>metalloproteinase</a:t>
            </a:r>
            <a:r>
              <a:rPr lang="cs-CZ" sz="1200" dirty="0" smtClean="0"/>
              <a:t>(TIMP)-1, and N-</a:t>
            </a:r>
            <a:r>
              <a:rPr lang="cs-CZ" sz="1200" dirty="0" err="1" smtClean="0"/>
              <a:t>terminal</a:t>
            </a:r>
            <a:r>
              <a:rPr lang="cs-CZ" sz="1200" dirty="0" smtClean="0"/>
              <a:t> </a:t>
            </a:r>
            <a:r>
              <a:rPr lang="cs-CZ" sz="1200" dirty="0" err="1" smtClean="0"/>
              <a:t>propeptide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collagen</a:t>
            </a:r>
            <a:r>
              <a:rPr lang="cs-CZ" sz="1200" dirty="0" smtClean="0"/>
              <a:t> I (PINP) </a:t>
            </a:r>
            <a:r>
              <a:rPr lang="cs-CZ" sz="1200" dirty="0" err="1" smtClean="0"/>
              <a:t>than</a:t>
            </a:r>
            <a:r>
              <a:rPr lang="cs-CZ" sz="1200" dirty="0" smtClean="0"/>
              <a:t> </a:t>
            </a:r>
            <a:r>
              <a:rPr lang="cs-CZ" sz="1200" dirty="0" err="1" smtClean="0"/>
              <a:t>treatment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enalapril</a:t>
            </a:r>
            <a:r>
              <a:rPr lang="cs-CZ" sz="1200" dirty="0" smtClean="0"/>
              <a:t> </a:t>
            </a:r>
            <a:r>
              <a:rPr lang="cs-CZ" sz="1200" b="1" dirty="0" smtClean="0"/>
              <a:t>(blue </a:t>
            </a:r>
            <a:r>
              <a:rPr lang="cs-CZ" sz="1200" b="1" dirty="0" err="1" smtClean="0"/>
              <a:t>bars</a:t>
            </a:r>
            <a:r>
              <a:rPr lang="cs-CZ" sz="1200" b="1" dirty="0" smtClean="0"/>
              <a:t>)</a:t>
            </a:r>
            <a:r>
              <a:rPr lang="cs-CZ" sz="1200" dirty="0" smtClean="0"/>
              <a:t>. *p &lt; 0.05 versus </a:t>
            </a:r>
            <a:r>
              <a:rPr lang="cs-CZ" sz="1200" dirty="0" err="1" smtClean="0"/>
              <a:t>enalapril</a:t>
            </a:r>
            <a:r>
              <a:rPr lang="cs-CZ" sz="120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62620-A987-4278-AF4D-1AA3D080484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0765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AA32-1A0A-4DB2-988A-ACA8FDAA69CD}" type="datetimeFigureOut">
              <a:rPr lang="cs-CZ" smtClean="0"/>
              <a:pPr/>
              <a:t>14. 10. 2019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9F76-C9E6-4E13-9816-448F89457A8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z/url?sa=i&amp;rct=j&amp;q=&amp;esrc=s&amp;source=images&amp;cd=&amp;ved=2ahUKEwi5qLTK3uHjAhXELFAKHTUDCXQQjRx6BAgBEAU&amp;url=http://www.rodicum.cz/jaka-je-zena-ve-znameni/jaka-je-zena-vahy&amp;psig=AOvVaw3LGxqJULSWr1HPaMI0Q5LN&amp;ust=156475119156697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7918648" cy="283574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Možnosti ovlivnění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vazodilatační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antiproliferativní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osy u CHSS.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/>
          <a:p>
            <a:r>
              <a:rPr lang="cs-CZ" dirty="0" err="1" smtClean="0"/>
              <a:t>I</a:t>
            </a:r>
            <a:r>
              <a:rPr lang="cs-CZ" dirty="0" smtClean="0"/>
              <a:t>.Málek</a:t>
            </a:r>
          </a:p>
          <a:p>
            <a:r>
              <a:rPr lang="cs-CZ" dirty="0" smtClean="0"/>
              <a:t>Klinika kardiologie IKEM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55976" y="566124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          		 </a:t>
            </a:r>
            <a:r>
              <a:rPr lang="cs-CZ" sz="1400" b="1" dirty="0" smtClean="0"/>
              <a:t>XXIV. konference ČASS</a:t>
            </a:r>
          </a:p>
          <a:p>
            <a:r>
              <a:rPr lang="cs-CZ" sz="1400" b="1" dirty="0" smtClean="0"/>
              <a:t>	          16.10.2019, </a:t>
            </a:r>
            <a:r>
              <a:rPr lang="cs-CZ" sz="1400" b="1" dirty="0" err="1" smtClean="0"/>
              <a:t>Ditrichsteinský</a:t>
            </a:r>
            <a:r>
              <a:rPr lang="cs-CZ" sz="1400" b="1" dirty="0" smtClean="0"/>
              <a:t> palác - Brno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09328"/>
            <a:ext cx="7128792" cy="59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403648" y="3326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Antifibrotický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účinek ARNI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s://ars.els-cdn.com/content/image/1-s2.0-S0735109718395068-gr1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7128792" cy="524112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272683" y="6381328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Prof</a:t>
            </a:r>
            <a:r>
              <a:rPr lang="cs-CZ" sz="1100" dirty="0"/>
              <a:t> </a:t>
            </a:r>
            <a:r>
              <a:rPr lang="cs-CZ" sz="1100" dirty="0" err="1"/>
              <a:t>Zannad</a:t>
            </a:r>
            <a:r>
              <a:rPr lang="cs-CZ" sz="1100" dirty="0"/>
              <a:t>, </a:t>
            </a:r>
            <a:r>
              <a:rPr lang="cs-CZ" sz="1100" dirty="0" err="1" smtClean="0"/>
              <a:t>Clinical</a:t>
            </a:r>
            <a:r>
              <a:rPr lang="cs-CZ" sz="1100" dirty="0" smtClean="0"/>
              <a:t> </a:t>
            </a:r>
            <a:r>
              <a:rPr lang="cs-CZ" sz="1100" dirty="0" err="1"/>
              <a:t>value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anti-</a:t>
            </a:r>
            <a:r>
              <a:rPr lang="cs-CZ" sz="1100" dirty="0" err="1"/>
              <a:t>fibrotic</a:t>
            </a:r>
            <a:r>
              <a:rPr lang="cs-CZ" sz="1100" dirty="0"/>
              <a:t> </a:t>
            </a:r>
            <a:r>
              <a:rPr lang="cs-CZ" sz="1100" dirty="0" err="1"/>
              <a:t>strategy</a:t>
            </a:r>
            <a:endParaRPr lang="cs-CZ" sz="11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3326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Antifibrotický</a:t>
            </a:r>
            <a:r>
              <a:rPr 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účinek ARNI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9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209214"/>
            <a:ext cx="8064896" cy="551447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2535" b="33824"/>
          <a:stretch/>
        </p:blipFill>
        <p:spPr bwMode="auto">
          <a:xfrm>
            <a:off x="1907704" y="3140968"/>
            <a:ext cx="396044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ovéPole 2"/>
          <p:cNvSpPr txBox="1"/>
          <p:nvPr/>
        </p:nvSpPr>
        <p:spPr>
          <a:xfrm>
            <a:off x="530681" y="31882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Rozšíření indikace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sacubitril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valsartanu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51992" y="16371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3380" y="1209214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anose="02020603050405020304" pitchFamily="18" charset="0"/>
                <a:cs typeface="Times New Roman" pitchFamily="18" charset="0"/>
              </a:rPr>
              <a:t>Populace PARADIGM.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HF EF (≤ 35 %) NYHA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-III  ˂ II (72/23 %) se zvýšenou koncentrací BNP (NT-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), kteří tolerovali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enalapril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/SAC/VAL.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Rozšíření indikace – studie PIONEER-HF.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881 pacientů po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proběhlé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dekompenzaci srdečního selhání;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440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sacubitril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valsartan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 441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enalapril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NT-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proBNP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pokleslo významně více ve skupině léčené SAC/VAL</a:t>
            </a:r>
          </a:p>
          <a:p>
            <a:endParaRPr lang="cs-C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cs-CZ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83568" y="566124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Výběr pacientů: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STK &gt;100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mmHg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bez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ino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-podpory; stabilní dávka diuretik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20 % pacientů netolerovala medikaci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cílové dávky dosáhlo 55 % resp. 61 % (SAC/VAL resp. ENA)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Evidence účinku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sildenafilu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u CHSS </a:t>
            </a:r>
            <a:br>
              <a:rPr lang="cs-CZ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 nízkou EF -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STUDIE</a:t>
            </a:r>
            <a:endParaRPr lang="cs-CZ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704857" cy="473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444615"/>
                <a:gridCol w="1483164"/>
                <a:gridCol w="2850864"/>
              </a:tblGrid>
              <a:tr h="528501">
                <a:tc>
                  <a:txBody>
                    <a:bodyPr/>
                    <a:lstStyle/>
                    <a:p>
                      <a:r>
                        <a:rPr lang="cs-CZ" dirty="0" smtClean="0"/>
                        <a:t>AUTOR / 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DESIGN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VÝSLEDKY</a:t>
                      </a:r>
                      <a:endParaRPr lang="cs-CZ" dirty="0"/>
                    </a:p>
                  </a:txBody>
                  <a:tcPr/>
                </a:tc>
              </a:tr>
              <a:tr h="886959">
                <a:tc>
                  <a:txBody>
                    <a:bodyPr/>
                    <a:lstStyle/>
                    <a:p>
                      <a:r>
                        <a:rPr lang="cs-CZ" dirty="0" smtClean="0"/>
                        <a:t>LEWIS 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rand.</a:t>
                      </a:r>
                    </a:p>
                    <a:p>
                      <a:pPr algn="ctr"/>
                      <a:r>
                        <a:rPr lang="cs-CZ" dirty="0" smtClean="0"/>
                        <a:t>3 </a:t>
                      </a:r>
                      <a:r>
                        <a:rPr lang="cs-CZ" dirty="0" err="1" smtClean="0"/>
                        <a:t>měs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↓ PAR</a:t>
                      </a:r>
                    </a:p>
                    <a:p>
                      <a:r>
                        <a:rPr lang="cs-CZ" dirty="0" smtClean="0"/>
                        <a:t>↑ tolerance zátěže</a:t>
                      </a:r>
                    </a:p>
                    <a:p>
                      <a:r>
                        <a:rPr lang="cs-CZ" dirty="0" smtClean="0"/>
                        <a:t>↓počet hospitalizací</a:t>
                      </a:r>
                      <a:endParaRPr lang="cs-CZ" dirty="0"/>
                    </a:p>
                  </a:txBody>
                  <a:tcPr/>
                </a:tc>
              </a:tr>
              <a:tr h="886959">
                <a:tc>
                  <a:txBody>
                    <a:bodyPr/>
                    <a:lstStyle/>
                    <a:p>
                      <a:r>
                        <a:rPr lang="cs-CZ" dirty="0" smtClean="0"/>
                        <a:t>GUAZZI 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dirty="0" smtClean="0"/>
                        <a:t>2007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rand.</a:t>
                      </a:r>
                    </a:p>
                    <a:p>
                      <a:pPr algn="ctr"/>
                      <a:r>
                        <a:rPr lang="cs-CZ" dirty="0" smtClean="0"/>
                        <a:t>6 </a:t>
                      </a:r>
                      <a:r>
                        <a:rPr lang="cs-CZ" dirty="0" err="1" smtClean="0"/>
                        <a:t>měs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↓ PASP</a:t>
                      </a:r>
                    </a:p>
                    <a:p>
                      <a:r>
                        <a:rPr lang="cs-CZ" dirty="0" smtClean="0"/>
                        <a:t>↑pVO</a:t>
                      </a:r>
                      <a:r>
                        <a:rPr lang="cs-CZ" baseline="-25000" dirty="0" smtClean="0"/>
                        <a:t>2</a:t>
                      </a:r>
                      <a:endParaRPr lang="cs-CZ" baseline="0" dirty="0" smtClean="0"/>
                    </a:p>
                    <a:p>
                      <a:r>
                        <a:rPr lang="cs-CZ" baseline="0" dirty="0" smtClean="0"/>
                        <a:t>↓ VE/VCO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slope</a:t>
                      </a:r>
                      <a:endParaRPr lang="cs-CZ" dirty="0"/>
                    </a:p>
                  </a:txBody>
                  <a:tcPr/>
                </a:tc>
              </a:tr>
              <a:tr h="1153047">
                <a:tc>
                  <a:txBody>
                    <a:bodyPr/>
                    <a:lstStyle/>
                    <a:p>
                      <a:r>
                        <a:rPr lang="cs-CZ" dirty="0" smtClean="0"/>
                        <a:t>BEHLING 2008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rand.</a:t>
                      </a:r>
                    </a:p>
                    <a:p>
                      <a:pPr algn="ctr"/>
                      <a:r>
                        <a:rPr lang="cs-CZ" dirty="0" smtClean="0"/>
                        <a:t>4 týdny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↓ PAR</a:t>
                      </a:r>
                    </a:p>
                    <a:p>
                      <a:r>
                        <a:rPr lang="cs-CZ" dirty="0" smtClean="0"/>
                        <a:t>↑ pVO</a:t>
                      </a:r>
                      <a:r>
                        <a:rPr lang="cs-CZ" baseline="-25000" dirty="0" smtClean="0"/>
                        <a:t>2</a:t>
                      </a:r>
                    </a:p>
                    <a:p>
                      <a:r>
                        <a:rPr lang="cs-CZ" baseline="0" dirty="0" smtClean="0"/>
                        <a:t>↓ VE/VCO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slope</a:t>
                      </a:r>
                      <a:endParaRPr lang="cs-CZ" baseline="0" dirty="0" smtClean="0"/>
                    </a:p>
                    <a:p>
                      <a:endParaRPr lang="cs-CZ" dirty="0"/>
                    </a:p>
                  </a:txBody>
                  <a:tcPr/>
                </a:tc>
              </a:tr>
              <a:tr h="1153047">
                <a:tc>
                  <a:txBody>
                    <a:bodyPr/>
                    <a:lstStyle/>
                    <a:p>
                      <a:r>
                        <a:rPr lang="cs-CZ" dirty="0" smtClean="0"/>
                        <a:t>KIM 2015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rand.</a:t>
                      </a:r>
                    </a:p>
                    <a:p>
                      <a:pPr algn="ctr"/>
                      <a:r>
                        <a:rPr lang="cs-CZ" dirty="0" smtClean="0"/>
                        <a:t>6 </a:t>
                      </a:r>
                      <a:r>
                        <a:rPr lang="cs-CZ" dirty="0" err="1" smtClean="0"/>
                        <a:t>měs</a:t>
                      </a:r>
                      <a:r>
                        <a:rPr lang="cs-CZ" dirty="0" smtClean="0"/>
                        <a:t>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↓PASP</a:t>
                      </a:r>
                    </a:p>
                    <a:p>
                      <a:r>
                        <a:rPr lang="cs-CZ" dirty="0" smtClean="0"/>
                        <a:t>↓VE/VCO</a:t>
                      </a:r>
                      <a:r>
                        <a:rPr lang="cs-CZ" baseline="-25000" dirty="0" smtClean="0"/>
                        <a:t>2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slope</a:t>
                      </a:r>
                      <a:endParaRPr lang="cs-CZ" baseline="0" dirty="0" smtClean="0"/>
                    </a:p>
                    <a:p>
                      <a:r>
                        <a:rPr lang="cs-CZ" baseline="0" dirty="0" smtClean="0"/>
                        <a:t>↑ EF LK</a:t>
                      </a:r>
                    </a:p>
                    <a:p>
                      <a:r>
                        <a:rPr lang="cs-CZ" baseline="0" dirty="0" smtClean="0"/>
                        <a:t>↓ BNP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 3 měsíčního podávání </a:t>
            </a:r>
            <a:r>
              <a:rPr lang="cs-C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sildenafilu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pac. (16 </a:t>
            </a:r>
            <a:r>
              <a:rPr lang="cs-CZ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sildenafil</a:t>
            </a:r>
            <a:r>
              <a:rPr lang="cs-CZ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16 retrospektivních kontrol) s pokročilým srdečním selháním a </a:t>
            </a:r>
            <a:r>
              <a:rPr lang="cs-CZ" sz="27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prekapilární</a:t>
            </a:r>
            <a:r>
              <a:rPr lang="cs-CZ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plicní hypertenzí</a:t>
            </a:r>
            <a:endParaRPr lang="cs-CZ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/>
          <a:lstStyle/>
          <a:p>
            <a:pPr algn="ctr"/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Hemodynamický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účinek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735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průběhu onemocnění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11960" y="6381328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Reichenbach A. </a:t>
            </a:r>
            <a:r>
              <a:rPr lang="cs-CZ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cs-C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cs-C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cs-CZ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cs-CZ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J. Cardiol.2013:168;60-65</a:t>
            </a:r>
            <a:endParaRPr lang="cs-CZ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48" y="2204865"/>
            <a:ext cx="35695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041" b="42515"/>
          <a:stretch>
            <a:fillRect/>
          </a:stretch>
        </p:blipFill>
        <p:spPr bwMode="auto">
          <a:xfrm>
            <a:off x="5076056" y="2276872"/>
            <a:ext cx="345674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Efekt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sildenafilu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85 pacientů s pokročilým srdečním selháním a plicní hypertenzí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5157192"/>
            <a:ext cx="74626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 I: 	klinické zlepšení a normalizace tlaků v malém oběhu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 II:	klinické zlepšení, přetrvávání reverzibilní plicní hypertenze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 III:	dočasný efekt, nutnost zavedení MSP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Skupina 11"/>
          <p:cNvGrpSpPr/>
          <p:nvPr/>
        </p:nvGrpSpPr>
        <p:grpSpPr>
          <a:xfrm>
            <a:off x="467544" y="1340768"/>
            <a:ext cx="8424936" cy="4120232"/>
            <a:chOff x="467544" y="1340768"/>
            <a:chExt cx="7992888" cy="4120232"/>
          </a:xfrm>
        </p:grpSpPr>
        <p:graphicFrame>
          <p:nvGraphicFramePr>
            <p:cNvPr id="6" name="Graf 5"/>
            <p:cNvGraphicFramePr/>
            <p:nvPr>
              <p:extLst>
                <p:ext uri="{D42A27DB-BD31-4B8C-83A1-F6EECF244321}">
                  <p14:modId xmlns="" xmlns:p14="http://schemas.microsoft.com/office/powerpoint/2010/main" val="1781167710"/>
                </p:ext>
              </p:extLst>
            </p:nvPr>
          </p:nvGraphicFramePr>
          <p:xfrm>
            <a:off x="467544" y="1340768"/>
            <a:ext cx="7992888" cy="4120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ovéPole 1"/>
            <p:cNvSpPr txBox="1"/>
            <p:nvPr/>
          </p:nvSpPr>
          <p:spPr>
            <a:xfrm>
              <a:off x="1970480" y="3573016"/>
              <a:ext cx="720080" cy="54611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20%</a:t>
              </a:r>
              <a:endPara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ovéPole 1"/>
            <p:cNvSpPr txBox="1"/>
            <p:nvPr/>
          </p:nvSpPr>
          <p:spPr>
            <a:xfrm>
              <a:off x="809120" y="2780928"/>
              <a:ext cx="720080" cy="54611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  <a:endPara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ovéPole 1"/>
            <p:cNvSpPr txBox="1"/>
            <p:nvPr/>
          </p:nvSpPr>
          <p:spPr>
            <a:xfrm>
              <a:off x="1763688" y="2060848"/>
              <a:ext cx="720080" cy="54611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20%</a:t>
              </a:r>
              <a:endPara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ovéPole 1"/>
            <p:cNvSpPr txBox="1"/>
            <p:nvPr/>
          </p:nvSpPr>
          <p:spPr>
            <a:xfrm>
              <a:off x="3131840" y="1484784"/>
              <a:ext cx="720080" cy="546117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2%</a:t>
              </a:r>
              <a:endPara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Upgrade PTFZ 2019\ovlivnění cGMP\Sním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2746"/>
            <a:ext cx="8712968" cy="516657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11560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Vazodilatační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systémy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0492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váh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4347" t="5269" r="3156" b="10428"/>
          <a:stretch/>
        </p:blipFill>
        <p:spPr bwMode="auto">
          <a:xfrm>
            <a:off x="107504" y="571500"/>
            <a:ext cx="8846936" cy="6154390"/>
          </a:xfrm>
          <a:prstGeom prst="rect">
            <a:avLst/>
          </a:prstGeom>
          <a:noFill/>
        </p:spPr>
      </p:pic>
      <p:sp>
        <p:nvSpPr>
          <p:cNvPr id="83" name="Nadpis 1"/>
          <p:cNvSpPr txBox="1">
            <a:spLocks/>
          </p:cNvSpPr>
          <p:nvPr/>
        </p:nvSpPr>
        <p:spPr>
          <a:xfrm>
            <a:off x="546956" y="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Vazokonstrikční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vazodilatační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systémy</a:t>
            </a:r>
            <a:endParaRPr 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5822389" y="5496086"/>
            <a:ext cx="3064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1-7, CNP, ANP, BNP</a:t>
            </a:r>
          </a:p>
        </p:txBody>
      </p:sp>
      <p:sp>
        <p:nvSpPr>
          <p:cNvPr id="86" name="Obdélník 85"/>
          <p:cNvSpPr/>
          <p:nvPr/>
        </p:nvSpPr>
        <p:spPr>
          <a:xfrm>
            <a:off x="342473" y="5342198"/>
            <a:ext cx="334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 II, III, IV, aldosteron, ET-1, NA, ADH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7193520" y="3497506"/>
            <a:ext cx="26904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9" name="Obdélník 88"/>
          <p:cNvSpPr/>
          <p:nvPr/>
        </p:nvSpPr>
        <p:spPr>
          <a:xfrm>
            <a:off x="5822389" y="3497506"/>
            <a:ext cx="2942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Vazodilatace,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antiproliferační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protizánětlivý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efekt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natriuréza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0" name="Obdélník 89"/>
          <p:cNvSpPr/>
          <p:nvPr/>
        </p:nvSpPr>
        <p:spPr>
          <a:xfrm>
            <a:off x="1547664" y="3501008"/>
            <a:ext cx="200017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1" name="Obdélník 90"/>
          <p:cNvSpPr/>
          <p:nvPr/>
        </p:nvSpPr>
        <p:spPr>
          <a:xfrm>
            <a:off x="214671" y="3673295"/>
            <a:ext cx="3066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Vazokonstrikce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retence H</a:t>
            </a:r>
            <a:r>
              <a:rPr lang="cs-CZ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O/Na</a:t>
            </a:r>
            <a:r>
              <a:rPr lang="cs-CZ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fibróza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buněčný růst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Upgrade PTFZ 2019\ovlivnění cGMP\Sním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2746"/>
            <a:ext cx="8712968" cy="516657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11560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Vazodilatační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systémy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Osa závislá na NO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římé podání NO</a:t>
            </a:r>
          </a:p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zosorbit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dinitrat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hydralazin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gonisté beta-3 receptorů 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mirabegron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timulátory / aktivátory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SGc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riociguat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vericiguat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tudie SOCRATES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tudie VICTORIA 2016-2019</a:t>
            </a:r>
          </a:p>
          <a:p>
            <a:pPr>
              <a:buNone/>
            </a:pPr>
            <a:r>
              <a:rPr lang="cs-CZ" sz="2400" dirty="0" smtClean="0"/>
              <a:t>					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00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Stimulátory </a:t>
            </a:r>
            <a:r>
              <a:rPr lang="cs-C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solubilní</a:t>
            </a: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guanylatcyklázy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864" y="1556792"/>
            <a:ext cx="8640960" cy="4752528"/>
          </a:xfrm>
          <a:solidFill>
            <a:schemeClr val="bg1">
              <a:alpha val="50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riociguat</a:t>
            </a: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vericiguat</a:t>
            </a:r>
            <a:endParaRPr lang="cs-C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 VICTORIA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fáze III	-             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randomizovaná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multicentrická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placebem   kontrolovaná studie</a:t>
            </a:r>
          </a:p>
          <a:p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 5000 pacientů s CHSS, EF LK ˂ 40 %, NYHA II-IV + hospitalizace pro srdeční selhání + BNP &gt; 300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  <a:p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primární cíl:    </a:t>
            </a:r>
            <a:r>
              <a:rPr lang="cs-CZ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kardiovaskulární úmrtí nebo hospitalizace   pro srdeční selhání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randomizace:            </a:t>
            </a:r>
            <a:r>
              <a:rPr 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vericiguat</a:t>
            </a: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mg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x placebo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sledování:	        </a:t>
            </a:r>
            <a:r>
              <a:rPr lang="cs-CZ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měsíců	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Osa závislá na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natriuretických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 peptidech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80831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římé podání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rekombinantního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BNP 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nesiritide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blokátory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inhibitorů ACE/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neprilysinu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omapatrilat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X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lokátory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</a:t>
            </a:r>
            <a:r>
              <a:rPr lang="cs-CZ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/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neprilysinu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ARNI</a:t>
            </a:r>
          </a:p>
          <a:p>
            <a:pPr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sacubitril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valsartan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Entresto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nhibitory PDE 5</a:t>
            </a:r>
          </a:p>
          <a:p>
            <a:pPr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sildenafil</a:t>
            </a:r>
            <a:r>
              <a:rPr 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1"/>
            <a:ext cx="8784976" cy="657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Účinky </a:t>
            </a:r>
            <a:r>
              <a:rPr lang="cs-C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sacubitril</a:t>
            </a: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valsartanu</a:t>
            </a: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studii PARADIGM HF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26896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vlivnění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biomarkerů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fibrózy myokardu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everzní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remodelace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LK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nížení výskytu náhlé smrti</a:t>
            </a:r>
          </a:p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efroprotektivní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efekt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nížení výskytu závažné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hyperkalemie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nížení dávky diuretik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lepšení kvality života</a:t>
            </a:r>
          </a:p>
          <a:p>
            <a:pPr>
              <a:buNone/>
            </a:pP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360</Words>
  <Application>Microsoft Office PowerPoint</Application>
  <PresentationFormat>Předvádění na obrazovce (4:3)</PresentationFormat>
  <Paragraphs>115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Možnosti ovlivnění vazodilatační /antiproliferativní osy u CHSS.</vt:lpstr>
      <vt:lpstr>Snímek 2</vt:lpstr>
      <vt:lpstr>Snímek 3</vt:lpstr>
      <vt:lpstr>Snímek 4</vt:lpstr>
      <vt:lpstr>Osa závislá na NO</vt:lpstr>
      <vt:lpstr>Stimulátory solubilní guanylatcyklázy</vt:lpstr>
      <vt:lpstr>Osa závislá na natriuretických peptidech</vt:lpstr>
      <vt:lpstr>Snímek 8</vt:lpstr>
      <vt:lpstr>Účinky sacubitril/valsartanu ve studii PARADIGM HF</vt:lpstr>
      <vt:lpstr>Snímek 10</vt:lpstr>
      <vt:lpstr>Snímek 11</vt:lpstr>
      <vt:lpstr>Snímek 12</vt:lpstr>
      <vt:lpstr>Evidence účinku sildenafilu u CHSS  s nízkou EF - STUDIE</vt:lpstr>
      <vt:lpstr>Efekt 3 měsíčního podávání sildenafilu 32 pac. (16 sildenafil / 16 retrospektivních kontrol) s pokročilým srdečním selháním a prekapilární plicní hypertenzí</vt:lpstr>
      <vt:lpstr>Efekt sildenafilu 85 pacientů s pokročilým srdečním selháním a plicní hypertenzí</vt:lpstr>
      <vt:lpstr>Snímek 16</vt:lpstr>
    </vt:vector>
  </TitlesOfParts>
  <Company>IKEM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ovlivnění vazodilatační/antiproliferativní osy u CHSS.</dc:title>
  <dc:creator>lure</dc:creator>
  <cp:lastModifiedBy>mahg</cp:lastModifiedBy>
  <cp:revision>36</cp:revision>
  <dcterms:created xsi:type="dcterms:W3CDTF">2019-09-26T11:06:28Z</dcterms:created>
  <dcterms:modified xsi:type="dcterms:W3CDTF">2019-10-14T05:46:31Z</dcterms:modified>
</cp:coreProperties>
</file>