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60" r:id="rId5"/>
    <p:sldId id="261" r:id="rId6"/>
    <p:sldId id="262" r:id="rId7"/>
    <p:sldId id="263" r:id="rId8"/>
    <p:sldId id="264" r:id="rId9"/>
    <p:sldId id="266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9789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nko Hraško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–Janko Hraško</a:t>
            </a:r>
          </a:p>
        </p:txBody>
      </p:sp>
      <p:sp>
        <p:nvSpPr>
          <p:cNvPr id="94" name="„Sem zadajte citáciu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„Sem zadajte citáciu.“</a:t>
            </a:r>
          </a:p>
        </p:txBody>
      </p:sp>
      <p:sp>
        <p:nvSpPr>
          <p:cNvPr id="95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o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D293-93DF-4A36-B19E-08424D6A50D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21882" y="9296400"/>
            <a:ext cx="354264" cy="348813"/>
          </a:xfrm>
        </p:spPr>
        <p:txBody>
          <a:bodyPr/>
          <a:lstStyle/>
          <a:p>
            <a:fld id="{86A6907B-0510-4044-821B-B79841FAD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4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D293-93DF-4A36-B19E-08424D6A50D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321882" y="9296400"/>
            <a:ext cx="354264" cy="348813"/>
          </a:xfrm>
        </p:spPr>
        <p:txBody>
          <a:bodyPr/>
          <a:lstStyle/>
          <a:p>
            <a:fld id="{86A6907B-0510-4044-821B-B79841FAD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92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na šír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ok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ok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1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-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8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ok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6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ok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ok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ok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ermanentní stimulace Hisova svazku  –…"/>
          <p:cNvSpPr txBox="1">
            <a:spLocks noGrp="1"/>
          </p:cNvSpPr>
          <p:nvPr>
            <p:ph type="title" idx="4294967295"/>
          </p:nvPr>
        </p:nvSpPr>
        <p:spPr>
          <a:xfrm>
            <a:off x="472742" y="2228138"/>
            <a:ext cx="11321803" cy="2387601"/>
          </a:xfrm>
          <a:prstGeom prst="rect">
            <a:avLst/>
          </a:prstGeom>
        </p:spPr>
        <p:txBody>
          <a:bodyPr lIns="45719" tIns="45719" rIns="45719" bIns="45719" anchor="b">
            <a:normAutofit fontScale="90000"/>
          </a:bodyPr>
          <a:lstStyle/>
          <a:p>
            <a:pPr defTabSz="914400">
              <a:lnSpc>
                <a:spcPct val="90000"/>
              </a:lnSpc>
              <a:defRPr sz="4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dirty="0" smtClean="0"/>
              <a:t>Role nových biomarkerů v procesu reverzní </a:t>
            </a:r>
            <a:r>
              <a:rPr lang="cs-CZ" dirty="0" err="1" smtClean="0"/>
              <a:t>remodelace</a:t>
            </a:r>
            <a:r>
              <a:rPr lang="cs-CZ" dirty="0" smtClean="0"/>
              <a:t> myokardu u pacientů se systolickým srdečním selháním a permanentní stimulací </a:t>
            </a:r>
            <a:r>
              <a:rPr lang="cs-CZ" dirty="0" err="1" smtClean="0"/>
              <a:t>Hisova</a:t>
            </a:r>
            <a:r>
              <a:rPr lang="cs-CZ" dirty="0" smtClean="0"/>
              <a:t> svazku</a:t>
            </a:r>
            <a:endParaRPr dirty="0"/>
          </a:p>
        </p:txBody>
      </p:sp>
      <p:sp>
        <p:nvSpPr>
          <p:cNvPr id="120" name="Koščová K, Petrů J, Šedivá L, Škoda J, Chovanec M, Dujka L, Hála P,…"/>
          <p:cNvSpPr txBox="1">
            <a:spLocks noGrp="1"/>
          </p:cNvSpPr>
          <p:nvPr>
            <p:ph type="body" sz="quarter" idx="4294967295"/>
          </p:nvPr>
        </p:nvSpPr>
        <p:spPr>
          <a:xfrm>
            <a:off x="1376575" y="5583236"/>
            <a:ext cx="9514136" cy="2533629"/>
          </a:xfrm>
          <a:prstGeom prst="rect">
            <a:avLst/>
          </a:prstGeom>
        </p:spPr>
        <p:txBody>
          <a:bodyPr lIns="45719" tIns="45719" rIns="45719" bIns="45719" anchor="t">
            <a:normAutofit fontScale="92500" lnSpcReduction="10000"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Chovanec M</a:t>
            </a:r>
            <a:r>
              <a:rPr dirty="0" smtClean="0"/>
              <a:t>, </a:t>
            </a:r>
            <a:r>
              <a:rPr dirty="0" err="1"/>
              <a:t>Petrů</a:t>
            </a:r>
            <a:r>
              <a:rPr dirty="0"/>
              <a:t> J, </a:t>
            </a:r>
            <a:r>
              <a:rPr dirty="0" err="1"/>
              <a:t>Šedivá</a:t>
            </a:r>
            <a:r>
              <a:rPr dirty="0"/>
              <a:t> L, </a:t>
            </a:r>
            <a:r>
              <a:rPr dirty="0" err="1"/>
              <a:t>Škoda</a:t>
            </a:r>
            <a:r>
              <a:rPr dirty="0"/>
              <a:t> J, </a:t>
            </a:r>
            <a:r>
              <a:rPr lang="cs-CZ" dirty="0" smtClean="0"/>
              <a:t>Duj</a:t>
            </a:r>
            <a:r>
              <a:rPr dirty="0" err="1" smtClean="0"/>
              <a:t>ka</a:t>
            </a:r>
            <a:r>
              <a:rPr dirty="0" smtClean="0"/>
              <a:t> </a:t>
            </a:r>
            <a:r>
              <a:rPr dirty="0"/>
              <a:t>L, </a:t>
            </a:r>
            <a:r>
              <a:rPr dirty="0" err="1"/>
              <a:t>Hála</a:t>
            </a:r>
            <a:r>
              <a:rPr dirty="0"/>
              <a:t> P, 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Málek</a:t>
            </a:r>
            <a:r>
              <a:rPr dirty="0"/>
              <a:t> F, </a:t>
            </a:r>
            <a:r>
              <a:rPr dirty="0" err="1"/>
              <a:t>Neužil</a:t>
            </a:r>
            <a:r>
              <a:rPr dirty="0"/>
              <a:t> P.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Kardiovaskulární</a:t>
            </a:r>
            <a:r>
              <a:rPr dirty="0"/>
              <a:t> centrum, </a:t>
            </a:r>
            <a:endParaRPr lang="cs-CZ" dirty="0" smtClean="0"/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Nemocnice</a:t>
            </a:r>
            <a:r>
              <a:rPr dirty="0" smtClean="0"/>
              <a:t> </a:t>
            </a:r>
            <a:r>
              <a:rPr dirty="0"/>
              <a:t>Na </a:t>
            </a:r>
            <a:r>
              <a:rPr dirty="0" err="1"/>
              <a:t>Homolce</a:t>
            </a:r>
            <a:r>
              <a:rPr dirty="0"/>
              <a:t> </a:t>
            </a:r>
            <a:r>
              <a:rPr dirty="0" smtClean="0"/>
              <a:t>Praha</a:t>
            </a:r>
            <a:endParaRPr lang="cs-CZ" dirty="0" smtClean="0"/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lang="cs-CZ" dirty="0"/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Podpořeno grantem institucionální podpory  MZ-ČR NNH 0023884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219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Východisko"/>
          <p:cNvSpPr txBox="1">
            <a:spLocks noGrp="1"/>
          </p:cNvSpPr>
          <p:nvPr>
            <p:ph type="title" idx="4294967295"/>
          </p:nvPr>
        </p:nvSpPr>
        <p:spPr>
          <a:xfrm>
            <a:off x="838200" y="811262"/>
            <a:ext cx="10515600" cy="1590626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86968">
              <a:lnSpc>
                <a:spcPct val="90000"/>
              </a:lnSpc>
              <a:defRPr sz="5238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Východisko</a:t>
            </a:r>
            <a:br/>
            <a:endParaRPr/>
          </a:p>
        </p:txBody>
      </p:sp>
      <p:sp>
        <p:nvSpPr>
          <p:cNvPr id="123" name="stimulace Hisova svazku byla poprvé popsána v experimentu v roce 1970…"/>
          <p:cNvSpPr txBox="1">
            <a:spLocks noGrp="1"/>
          </p:cNvSpPr>
          <p:nvPr>
            <p:ph type="body" idx="4294967295"/>
          </p:nvPr>
        </p:nvSpPr>
        <p:spPr>
          <a:xfrm>
            <a:off x="838200" y="2790874"/>
            <a:ext cx="10515600" cy="580340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stimulace</a:t>
            </a:r>
            <a:r>
              <a:rPr dirty="0"/>
              <a:t> </a:t>
            </a:r>
            <a:r>
              <a:rPr dirty="0" err="1"/>
              <a:t>Hisova</a:t>
            </a:r>
            <a:r>
              <a:rPr dirty="0"/>
              <a:t> </a:t>
            </a:r>
            <a:r>
              <a:rPr dirty="0" err="1"/>
              <a:t>svazku</a:t>
            </a:r>
            <a:r>
              <a:rPr dirty="0"/>
              <a:t> </a:t>
            </a:r>
            <a:r>
              <a:rPr dirty="0" err="1"/>
              <a:t>byla</a:t>
            </a:r>
            <a:r>
              <a:rPr dirty="0"/>
              <a:t> </a:t>
            </a:r>
            <a:r>
              <a:rPr dirty="0" err="1"/>
              <a:t>poprvé</a:t>
            </a:r>
            <a:r>
              <a:rPr dirty="0"/>
              <a:t> </a:t>
            </a:r>
            <a:r>
              <a:rPr dirty="0" err="1"/>
              <a:t>popsána</a:t>
            </a:r>
            <a:r>
              <a:rPr dirty="0"/>
              <a:t> v </a:t>
            </a:r>
            <a:r>
              <a:rPr dirty="0" err="1"/>
              <a:t>experimentu</a:t>
            </a:r>
            <a:r>
              <a:rPr dirty="0"/>
              <a:t> </a:t>
            </a:r>
            <a:r>
              <a:rPr lang="cs-CZ" dirty="0"/>
              <a:t> </a:t>
            </a:r>
            <a:endParaRPr lang="cs-CZ" dirty="0" smtClean="0"/>
          </a:p>
          <a:p>
            <a:pPr marL="0" indent="0" defTabSz="914400">
              <a:lnSpc>
                <a:spcPct val="120000"/>
              </a:lnSpc>
              <a:spcBef>
                <a:spcPts val="1000"/>
              </a:spcBef>
              <a:buSzPct val="1000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    </a:t>
            </a:r>
            <a:r>
              <a:rPr dirty="0" smtClean="0"/>
              <a:t>v</a:t>
            </a:r>
            <a:r>
              <a:rPr dirty="0"/>
              <a:t> </a:t>
            </a:r>
            <a:r>
              <a:rPr dirty="0" err="1"/>
              <a:t>roce</a:t>
            </a:r>
            <a:r>
              <a:rPr dirty="0"/>
              <a:t> 1970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permanentní</a:t>
            </a:r>
            <a:r>
              <a:rPr dirty="0"/>
              <a:t> </a:t>
            </a:r>
            <a:r>
              <a:rPr dirty="0" err="1"/>
              <a:t>stimulace</a:t>
            </a:r>
            <a:r>
              <a:rPr dirty="0"/>
              <a:t> je v </a:t>
            </a:r>
            <a:r>
              <a:rPr dirty="0" err="1"/>
              <a:t>různých</a:t>
            </a:r>
            <a:r>
              <a:rPr dirty="0"/>
              <a:t> </a:t>
            </a:r>
            <a:r>
              <a:rPr dirty="0" err="1"/>
              <a:t>indikacích</a:t>
            </a:r>
            <a:r>
              <a:rPr dirty="0"/>
              <a:t> </a:t>
            </a:r>
            <a:r>
              <a:rPr dirty="0" err="1"/>
              <a:t>popisována</a:t>
            </a:r>
            <a:r>
              <a:rPr dirty="0"/>
              <a:t> </a:t>
            </a:r>
            <a:endParaRPr lang="cs-CZ" dirty="0" smtClean="0"/>
          </a:p>
          <a:p>
            <a:pPr marL="0" indent="0" defTabSz="914400">
              <a:lnSpc>
                <a:spcPct val="120000"/>
              </a:lnSpc>
              <a:spcBef>
                <a:spcPts val="1000"/>
              </a:spcBef>
              <a:buSzPct val="1000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dirty="0" smtClean="0"/>
              <a:t>od </a:t>
            </a:r>
            <a:r>
              <a:rPr dirty="0" err="1"/>
              <a:t>roku</a:t>
            </a:r>
            <a:r>
              <a:rPr dirty="0"/>
              <a:t> 2000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 </a:t>
            </a:r>
            <a:r>
              <a:rPr dirty="0" err="1"/>
              <a:t>několika</a:t>
            </a:r>
            <a:r>
              <a:rPr dirty="0"/>
              <a:t> </a:t>
            </a:r>
            <a:r>
              <a:rPr dirty="0" err="1"/>
              <a:t>studiích</a:t>
            </a:r>
            <a:r>
              <a:rPr dirty="0"/>
              <a:t> </a:t>
            </a:r>
            <a:r>
              <a:rPr dirty="0" err="1"/>
              <a:t>byla</a:t>
            </a:r>
            <a:r>
              <a:rPr dirty="0"/>
              <a:t> </a:t>
            </a:r>
            <a:r>
              <a:rPr dirty="0" err="1"/>
              <a:t>stimulace</a:t>
            </a:r>
            <a:r>
              <a:rPr dirty="0"/>
              <a:t> </a:t>
            </a:r>
            <a:r>
              <a:rPr dirty="0" err="1"/>
              <a:t>Hisova</a:t>
            </a:r>
            <a:r>
              <a:rPr dirty="0"/>
              <a:t> </a:t>
            </a:r>
            <a:r>
              <a:rPr dirty="0" err="1"/>
              <a:t>svazku</a:t>
            </a:r>
            <a:r>
              <a:rPr dirty="0"/>
              <a:t> </a:t>
            </a:r>
            <a:endParaRPr lang="cs-CZ" dirty="0" smtClean="0"/>
          </a:p>
          <a:p>
            <a:pPr marL="0" indent="0" defTabSz="914400">
              <a:lnSpc>
                <a:spcPct val="120000"/>
              </a:lnSpc>
              <a:spcBef>
                <a:spcPts val="1000"/>
              </a:spcBef>
              <a:buSzPct val="1000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(</a:t>
            </a:r>
            <a:r>
              <a:rPr lang="cs-CZ" dirty="0" smtClean="0"/>
              <a:t>HBP = His </a:t>
            </a:r>
            <a:r>
              <a:rPr lang="cs-CZ" dirty="0" err="1" smtClean="0"/>
              <a:t>Bundle</a:t>
            </a:r>
            <a:r>
              <a:rPr lang="cs-CZ" dirty="0" smtClean="0"/>
              <a:t> </a:t>
            </a:r>
            <a:r>
              <a:rPr lang="cs-CZ" dirty="0" err="1" smtClean="0"/>
              <a:t>Pacing</a:t>
            </a:r>
            <a:r>
              <a:rPr dirty="0" smtClean="0"/>
              <a:t>) </a:t>
            </a:r>
            <a:r>
              <a:rPr dirty="0" err="1"/>
              <a:t>spojena</a:t>
            </a:r>
            <a:r>
              <a:rPr dirty="0"/>
              <a:t> s </a:t>
            </a:r>
            <a:r>
              <a:rPr dirty="0" err="1"/>
              <a:t>nižším</a:t>
            </a:r>
            <a:r>
              <a:rPr dirty="0"/>
              <a:t> </a:t>
            </a:r>
            <a:r>
              <a:rPr dirty="0" err="1"/>
              <a:t>výskytem</a:t>
            </a:r>
            <a:r>
              <a:rPr dirty="0"/>
              <a:t> </a:t>
            </a:r>
            <a:r>
              <a:rPr dirty="0" err="1"/>
              <a:t>srdečního</a:t>
            </a:r>
            <a:r>
              <a:rPr dirty="0"/>
              <a:t> </a:t>
            </a:r>
            <a:r>
              <a:rPr dirty="0" err="1"/>
              <a:t>selhání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srovnání</a:t>
            </a:r>
            <a:r>
              <a:rPr dirty="0"/>
              <a:t> se </a:t>
            </a:r>
            <a:r>
              <a:rPr dirty="0" err="1"/>
              <a:t>stimulací</a:t>
            </a:r>
            <a:r>
              <a:rPr dirty="0"/>
              <a:t> </a:t>
            </a:r>
            <a:r>
              <a:rPr dirty="0" err="1"/>
              <a:t>pravé</a:t>
            </a:r>
            <a:r>
              <a:rPr dirty="0"/>
              <a:t> </a:t>
            </a:r>
            <a:r>
              <a:rPr dirty="0" err="1"/>
              <a:t>komory</a:t>
            </a:r>
            <a:endParaRPr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indikací</a:t>
            </a:r>
            <a:r>
              <a:rPr dirty="0"/>
              <a:t> pro </a:t>
            </a:r>
            <a:r>
              <a:rPr lang="cs-CZ" dirty="0" smtClean="0"/>
              <a:t>HBP</a:t>
            </a:r>
            <a:r>
              <a:rPr dirty="0" smtClean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prevence</a:t>
            </a:r>
            <a:r>
              <a:rPr dirty="0"/>
              <a:t> </a:t>
            </a:r>
            <a:r>
              <a:rPr dirty="0" err="1"/>
              <a:t>stimulací</a:t>
            </a:r>
            <a:r>
              <a:rPr dirty="0"/>
              <a:t> </a:t>
            </a:r>
            <a:r>
              <a:rPr dirty="0" err="1"/>
              <a:t>indukované</a:t>
            </a:r>
            <a:r>
              <a:rPr dirty="0"/>
              <a:t> </a:t>
            </a:r>
            <a:endParaRPr lang="cs-CZ" dirty="0" smtClean="0"/>
          </a:p>
          <a:p>
            <a:pPr marL="0" indent="0" defTabSz="914400">
              <a:lnSpc>
                <a:spcPct val="120000"/>
              </a:lnSpc>
              <a:spcBef>
                <a:spcPts val="1000"/>
              </a:spcBef>
              <a:buSzPct val="1000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kardiomyopatie</a:t>
            </a:r>
            <a:r>
              <a:rPr dirty="0" smtClean="0"/>
              <a:t> </a:t>
            </a:r>
            <a:r>
              <a:rPr dirty="0"/>
              <a:t>a </a:t>
            </a:r>
            <a:r>
              <a:rPr dirty="0" err="1"/>
              <a:t>alternativa</a:t>
            </a:r>
            <a:r>
              <a:rPr dirty="0"/>
              <a:t> </a:t>
            </a:r>
            <a:r>
              <a:rPr dirty="0" err="1"/>
              <a:t>biventrikulární</a:t>
            </a:r>
            <a:r>
              <a:rPr dirty="0"/>
              <a:t> </a:t>
            </a:r>
            <a:r>
              <a:rPr dirty="0" err="1"/>
              <a:t>stimulace</a:t>
            </a:r>
            <a:r>
              <a:rPr dirty="0"/>
              <a:t> u </a:t>
            </a:r>
            <a:r>
              <a:rPr dirty="0" smtClean="0"/>
              <a:t>BBB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Závěr"/>
          <p:cNvSpPr txBox="1">
            <a:spLocks noGrp="1"/>
          </p:cNvSpPr>
          <p:nvPr>
            <p:ph type="title" idx="4294967295"/>
          </p:nvPr>
        </p:nvSpPr>
        <p:spPr>
          <a:xfrm>
            <a:off x="838200" y="4032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cs-CZ" dirty="0" smtClean="0"/>
              <a:t>Cíle práce a metodika</a:t>
            </a:r>
            <a:endParaRPr dirty="0"/>
          </a:p>
        </p:txBody>
      </p:sp>
      <p:sp>
        <p:nvSpPr>
          <p:cNvPr id="132" name="permanentní stimulace Hisova svazku je poměrně novou metodou kardiostimulace v indikaci…"/>
          <p:cNvSpPr txBox="1">
            <a:spLocks noGrp="1"/>
          </p:cNvSpPr>
          <p:nvPr>
            <p:ph type="body" idx="4294967295"/>
          </p:nvPr>
        </p:nvSpPr>
        <p:spPr>
          <a:xfrm>
            <a:off x="838200" y="2329928"/>
            <a:ext cx="10515600" cy="5576344"/>
          </a:xfrm>
          <a:prstGeom prst="rect">
            <a:avLst/>
          </a:prstGeom>
        </p:spPr>
        <p:txBody>
          <a:bodyPr lIns="45719" tIns="45719" rIns="45719" bIns="45719" anchor="t">
            <a:normAutofit lnSpcReduction="10000"/>
          </a:bodyPr>
          <a:lstStyle/>
          <a:p>
            <a:pPr marL="219455" indent="-219455" defTabSz="877823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defRPr sz="2496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Zjistit, zda změna koncentrace nových biomarkerů srdečního selhání koreluje se změnou neinvazivně stanovených parametrů srdeční funkce u pacientů se systolickým CHSS a blokádou </a:t>
            </a:r>
            <a:r>
              <a:rPr lang="cs-CZ" dirty="0" err="1" smtClean="0"/>
              <a:t>Tawarrova</a:t>
            </a:r>
            <a:r>
              <a:rPr lang="cs-CZ" dirty="0" smtClean="0"/>
              <a:t> raménka, u kterých je zavedena permanentní stimulace </a:t>
            </a:r>
            <a:r>
              <a:rPr lang="cs-CZ" dirty="0" err="1" smtClean="0"/>
              <a:t>Hisova</a:t>
            </a:r>
            <a:r>
              <a:rPr lang="cs-CZ" dirty="0" smtClean="0"/>
              <a:t> svazku (HBP)</a:t>
            </a:r>
          </a:p>
          <a:p>
            <a:pPr marL="219455" indent="-219455" defTabSz="877823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defRPr sz="2496">
                <a:latin typeface="Calibri"/>
                <a:ea typeface="Calibri"/>
                <a:cs typeface="Calibri"/>
                <a:sym typeface="Calibri"/>
              </a:defRPr>
            </a:pPr>
            <a:endParaRPr lang="cs-CZ" dirty="0"/>
          </a:p>
          <a:p>
            <a:pPr marL="219455" indent="-219455" defTabSz="877823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defRPr sz="2496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Zařazení 20 pacientů s CHSS a EF LK ≤ 35 %, NYHA II – IV</a:t>
            </a:r>
          </a:p>
          <a:p>
            <a:pPr marL="219455" indent="-219455" defTabSz="877823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defRPr sz="2496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Indikace k CRT, morfologie EKG LBBB nebo RBBB</a:t>
            </a:r>
          </a:p>
          <a:p>
            <a:pPr marL="219455" indent="-219455" defTabSz="877823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defRPr sz="2496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Stanovení biomarkerů před implantací a 4-6 měsíců po HBP</a:t>
            </a:r>
          </a:p>
          <a:p>
            <a:pPr marL="219455" indent="-219455" defTabSz="877823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defRPr sz="2496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NT-</a:t>
            </a:r>
            <a:r>
              <a:rPr lang="cs-CZ" dirty="0" err="1" smtClean="0"/>
              <a:t>proBNP</a:t>
            </a:r>
            <a:r>
              <a:rPr lang="cs-CZ" dirty="0" smtClean="0"/>
              <a:t>, sST2, </a:t>
            </a:r>
            <a:r>
              <a:rPr lang="cs-CZ" dirty="0" err="1" smtClean="0"/>
              <a:t>galectin</a:t>
            </a:r>
            <a:r>
              <a:rPr lang="cs-CZ" dirty="0" smtClean="0"/>
              <a:t> – 3, GDF-15, MR-</a:t>
            </a:r>
            <a:r>
              <a:rPr lang="cs-CZ" dirty="0" err="1" smtClean="0"/>
              <a:t>proADM</a:t>
            </a:r>
            <a:r>
              <a:rPr lang="cs-CZ" dirty="0" smtClean="0"/>
              <a:t>, </a:t>
            </a:r>
            <a:r>
              <a:rPr lang="cs-CZ" dirty="0" err="1" smtClean="0"/>
              <a:t>Osteopontin</a:t>
            </a:r>
            <a:r>
              <a:rPr lang="cs-CZ" dirty="0" smtClean="0"/>
              <a:t>, </a:t>
            </a:r>
            <a:r>
              <a:rPr lang="cs-CZ" dirty="0" err="1" smtClean="0"/>
              <a:t>Copeptin</a:t>
            </a:r>
            <a:endParaRPr lang="cs-CZ" dirty="0" smtClean="0"/>
          </a:p>
          <a:p>
            <a:pPr marL="219455" indent="-219455" defTabSz="877823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defRPr sz="2496">
                <a:latin typeface="Calibri"/>
                <a:ea typeface="Calibri"/>
                <a:cs typeface="Calibri"/>
                <a:sym typeface="Calibri"/>
              </a:defRPr>
            </a:pPr>
            <a:endParaRPr lang="cs-CZ" dirty="0"/>
          </a:p>
          <a:p>
            <a:pPr marL="219455" indent="-219455" defTabSz="877823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defRPr sz="2496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smtClean="0"/>
              <a:t>Kontrolní skupina – pacienti s konvenční CRT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Kazuistika: 75-letá žena s DKMP"/>
          <p:cNvSpPr txBox="1">
            <a:spLocks noGrp="1"/>
          </p:cNvSpPr>
          <p:nvPr>
            <p:ph type="ctrTitle"/>
          </p:nvPr>
        </p:nvSpPr>
        <p:spPr>
          <a:xfrm>
            <a:off x="1100723" y="291668"/>
            <a:ext cx="10589843" cy="1130301"/>
          </a:xfrm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r>
              <a:rPr dirty="0" err="1"/>
              <a:t>Kazuistika</a:t>
            </a:r>
            <a:r>
              <a:rPr dirty="0"/>
              <a:t>: 75-letá </a:t>
            </a:r>
            <a:r>
              <a:rPr dirty="0" err="1"/>
              <a:t>žena</a:t>
            </a:r>
            <a:r>
              <a:rPr dirty="0"/>
              <a:t> s DKMP</a:t>
            </a:r>
          </a:p>
        </p:txBody>
      </p:sp>
      <p:sp>
        <p:nvSpPr>
          <p:cNvPr id="135" name="anamnéza CHSS 11/2017, koronarogram s normálným nálezem - dg. DKM…"/>
          <p:cNvSpPr txBox="1">
            <a:spLocks noGrp="1"/>
          </p:cNvSpPr>
          <p:nvPr>
            <p:ph type="subTitle" idx="1"/>
          </p:nvPr>
        </p:nvSpPr>
        <p:spPr>
          <a:xfrm>
            <a:off x="620428" y="1466994"/>
            <a:ext cx="12160668" cy="7545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3953" indent="-513953" algn="l">
              <a:lnSpc>
                <a:spcPct val="150000"/>
              </a:lnSpc>
              <a:buSzPct val="145000"/>
              <a:buChar char="•"/>
              <a:defRPr sz="3000"/>
            </a:pPr>
            <a:r>
              <a:rPr dirty="0" err="1"/>
              <a:t>anamnéza</a:t>
            </a:r>
            <a:r>
              <a:rPr dirty="0"/>
              <a:t> CHSS 11/2017, </a:t>
            </a:r>
            <a:r>
              <a:rPr dirty="0" err="1"/>
              <a:t>koronarogram</a:t>
            </a:r>
            <a:r>
              <a:rPr dirty="0"/>
              <a:t> s </a:t>
            </a:r>
            <a:r>
              <a:rPr dirty="0" err="1" smtClean="0"/>
              <a:t>normáln</a:t>
            </a:r>
            <a:r>
              <a:rPr lang="cs-CZ" dirty="0" smtClean="0"/>
              <a:t>í</a:t>
            </a:r>
            <a:r>
              <a:rPr dirty="0" smtClean="0"/>
              <a:t>m </a:t>
            </a:r>
            <a:r>
              <a:rPr dirty="0" err="1"/>
              <a:t>nálezem</a:t>
            </a:r>
            <a:r>
              <a:rPr dirty="0"/>
              <a:t> - dg. DKM </a:t>
            </a:r>
          </a:p>
          <a:p>
            <a:pPr marL="513953" indent="-513953" algn="l">
              <a:lnSpc>
                <a:spcPct val="150000"/>
              </a:lnSpc>
              <a:buSzPct val="145000"/>
              <a:buChar char="•"/>
              <a:defRPr sz="3000"/>
            </a:pPr>
            <a:r>
              <a:rPr dirty="0" err="1" smtClean="0"/>
              <a:t>hypot</a:t>
            </a:r>
            <a:r>
              <a:rPr lang="cs-CZ" dirty="0" err="1" smtClean="0"/>
              <a:t>yreóza</a:t>
            </a:r>
            <a:r>
              <a:rPr dirty="0" smtClean="0"/>
              <a:t>, </a:t>
            </a:r>
            <a:r>
              <a:rPr dirty="0"/>
              <a:t>CHOPN, </a:t>
            </a:r>
            <a:r>
              <a:rPr dirty="0" err="1"/>
              <a:t>hypertenze</a:t>
            </a:r>
            <a:r>
              <a:rPr dirty="0"/>
              <a:t>, </a:t>
            </a:r>
            <a:r>
              <a:rPr dirty="0" err="1"/>
              <a:t>obezita</a:t>
            </a:r>
            <a:r>
              <a:rPr dirty="0"/>
              <a:t>, </a:t>
            </a:r>
            <a:r>
              <a:rPr dirty="0" err="1"/>
              <a:t>anémie</a:t>
            </a:r>
            <a:endParaRPr dirty="0"/>
          </a:p>
          <a:p>
            <a:pPr marL="513953" indent="-513953" algn="l">
              <a:lnSpc>
                <a:spcPct val="150000"/>
              </a:lnSpc>
              <a:buSzPct val="145000"/>
              <a:buChar char="•"/>
              <a:defRPr sz="3000"/>
            </a:pPr>
            <a:r>
              <a:rPr dirty="0"/>
              <a:t>EF LK 30%, NYHA III, LBBB</a:t>
            </a:r>
          </a:p>
          <a:p>
            <a:pPr marL="513953" indent="-513953" algn="l">
              <a:lnSpc>
                <a:spcPct val="150000"/>
              </a:lnSpc>
              <a:buSzPct val="145000"/>
              <a:buChar char="•"/>
              <a:defRPr sz="3000"/>
            </a:pPr>
            <a:r>
              <a:rPr dirty="0" err="1"/>
              <a:t>optimální</a:t>
            </a:r>
            <a:r>
              <a:rPr dirty="0"/>
              <a:t> </a:t>
            </a:r>
            <a:r>
              <a:rPr dirty="0" err="1"/>
              <a:t>medikamentózni</a:t>
            </a:r>
            <a:r>
              <a:rPr dirty="0"/>
              <a:t> </a:t>
            </a:r>
            <a:r>
              <a:rPr dirty="0" err="1"/>
              <a:t>terapie</a:t>
            </a:r>
            <a:r>
              <a:rPr dirty="0"/>
              <a:t>: </a:t>
            </a:r>
            <a:r>
              <a:rPr dirty="0" err="1" smtClean="0"/>
              <a:t>bis</a:t>
            </a:r>
            <a:r>
              <a:rPr lang="cs-CZ" dirty="0" smtClean="0"/>
              <a:t>o</a:t>
            </a:r>
            <a:r>
              <a:rPr dirty="0" err="1" smtClean="0"/>
              <a:t>prolol</a:t>
            </a:r>
            <a:r>
              <a:rPr dirty="0" smtClean="0"/>
              <a:t> </a:t>
            </a:r>
            <a:r>
              <a:rPr dirty="0"/>
              <a:t>5 mg, </a:t>
            </a:r>
            <a:r>
              <a:rPr lang="cs-CZ" dirty="0" smtClean="0"/>
              <a:t>k</a:t>
            </a:r>
            <a:r>
              <a:rPr dirty="0" err="1" smtClean="0"/>
              <a:t>andesartan</a:t>
            </a:r>
            <a:r>
              <a:rPr dirty="0" smtClean="0"/>
              <a:t> </a:t>
            </a:r>
            <a:r>
              <a:rPr dirty="0"/>
              <a:t>16 mg, </a:t>
            </a:r>
            <a:r>
              <a:rPr dirty="0" err="1"/>
              <a:t>spironolacton</a:t>
            </a:r>
            <a:r>
              <a:rPr dirty="0"/>
              <a:t> 50 mg, </a:t>
            </a:r>
            <a:r>
              <a:rPr dirty="0" err="1"/>
              <a:t>furosemid</a:t>
            </a:r>
            <a:r>
              <a:rPr dirty="0"/>
              <a:t> 60 mg</a:t>
            </a:r>
          </a:p>
          <a:p>
            <a:pPr marL="513953" indent="-513953" algn="l">
              <a:lnSpc>
                <a:spcPct val="150000"/>
              </a:lnSpc>
              <a:buSzPct val="145000"/>
              <a:buChar char="•"/>
              <a:defRPr sz="3000"/>
            </a:pPr>
            <a:r>
              <a:rPr dirty="0" err="1"/>
              <a:t>indikace</a:t>
            </a:r>
            <a:r>
              <a:rPr dirty="0"/>
              <a:t> k D-CRT, </a:t>
            </a:r>
            <a:r>
              <a:rPr dirty="0" err="1"/>
              <a:t>implantace</a:t>
            </a:r>
            <a:r>
              <a:rPr dirty="0"/>
              <a:t> 6/2018 </a:t>
            </a:r>
          </a:p>
          <a:p>
            <a:pPr algn="l">
              <a:lnSpc>
                <a:spcPct val="150000"/>
              </a:lnSpc>
              <a:defRPr sz="3000"/>
            </a:pPr>
            <a:r>
              <a:rPr dirty="0"/>
              <a:t>     - </a:t>
            </a:r>
            <a:r>
              <a:rPr dirty="0" err="1"/>
              <a:t>implantace</a:t>
            </a:r>
            <a:r>
              <a:rPr dirty="0"/>
              <a:t> LV </a:t>
            </a:r>
            <a:r>
              <a:rPr dirty="0" err="1" smtClean="0"/>
              <a:t>elektr</a:t>
            </a:r>
            <a:r>
              <a:rPr lang="cs-CZ" dirty="0" smtClean="0"/>
              <a:t>o</a:t>
            </a:r>
            <a:r>
              <a:rPr dirty="0" err="1" smtClean="0"/>
              <a:t>dy</a:t>
            </a:r>
            <a:r>
              <a:rPr dirty="0" smtClean="0"/>
              <a:t> </a:t>
            </a:r>
            <a:r>
              <a:rPr dirty="0" err="1"/>
              <a:t>neúspěšná</a:t>
            </a:r>
            <a:r>
              <a:rPr dirty="0"/>
              <a:t> - </a:t>
            </a:r>
            <a:r>
              <a:rPr dirty="0" err="1"/>
              <a:t>anatomické</a:t>
            </a:r>
            <a:r>
              <a:rPr dirty="0"/>
              <a:t> </a:t>
            </a:r>
            <a:r>
              <a:rPr dirty="0" err="1"/>
              <a:t>poměry</a:t>
            </a:r>
            <a:endParaRPr dirty="0"/>
          </a:p>
          <a:p>
            <a:pPr algn="l">
              <a:lnSpc>
                <a:spcPct val="150000"/>
              </a:lnSpc>
              <a:defRPr sz="3000"/>
            </a:pPr>
            <a:r>
              <a:rPr dirty="0"/>
              <a:t>     - </a:t>
            </a:r>
            <a:r>
              <a:rPr dirty="0" err="1"/>
              <a:t>indikace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 </a:t>
            </a:r>
            <a:r>
              <a:rPr dirty="0" err="1"/>
              <a:t>kardiochirurgii</a:t>
            </a:r>
            <a:r>
              <a:rPr dirty="0"/>
              <a:t> - </a:t>
            </a:r>
            <a:r>
              <a:rPr dirty="0" err="1"/>
              <a:t>epikardiální</a:t>
            </a:r>
            <a:r>
              <a:rPr dirty="0"/>
              <a:t> </a:t>
            </a:r>
            <a:r>
              <a:rPr dirty="0" err="1"/>
              <a:t>zavedení</a:t>
            </a:r>
            <a:r>
              <a:rPr dirty="0"/>
              <a:t> LV el. 11/9/2018</a:t>
            </a:r>
          </a:p>
          <a:p>
            <a:pPr marL="513953" indent="-513953" algn="l">
              <a:lnSpc>
                <a:spcPct val="150000"/>
              </a:lnSpc>
              <a:buSzPct val="145000"/>
              <a:buChar char="•"/>
              <a:defRPr sz="3000"/>
            </a:pPr>
            <a:r>
              <a:rPr dirty="0"/>
              <a:t>7/11/2018 </a:t>
            </a:r>
            <a:r>
              <a:rPr dirty="0" err="1"/>
              <a:t>zjištěná</a:t>
            </a:r>
            <a:r>
              <a:rPr dirty="0"/>
              <a:t> </a:t>
            </a:r>
            <a:r>
              <a:rPr dirty="0" err="1"/>
              <a:t>porucha</a:t>
            </a:r>
            <a:r>
              <a:rPr dirty="0"/>
              <a:t> LV </a:t>
            </a:r>
            <a:r>
              <a:rPr dirty="0" err="1"/>
              <a:t>elektrody</a:t>
            </a:r>
            <a:endParaRPr dirty="0"/>
          </a:p>
          <a:p>
            <a:pPr marL="513953" indent="-513953" algn="l">
              <a:lnSpc>
                <a:spcPct val="150000"/>
              </a:lnSpc>
              <a:buSzPct val="145000"/>
              <a:buChar char="•"/>
              <a:defRPr sz="3000"/>
            </a:pPr>
            <a:r>
              <a:rPr dirty="0" err="1"/>
              <a:t>indikace</a:t>
            </a:r>
            <a:r>
              <a:rPr dirty="0"/>
              <a:t> k </a:t>
            </a:r>
            <a:r>
              <a:rPr dirty="0" err="1"/>
              <a:t>zavedení</a:t>
            </a:r>
            <a:r>
              <a:rPr dirty="0"/>
              <a:t> </a:t>
            </a:r>
            <a:r>
              <a:rPr dirty="0" err="1"/>
              <a:t>stimulace</a:t>
            </a:r>
            <a:r>
              <a:rPr/>
              <a:t> </a:t>
            </a:r>
            <a:r>
              <a:rPr smtClean="0"/>
              <a:t>HS </a:t>
            </a:r>
            <a:r>
              <a:rPr dirty="0"/>
              <a:t>4/12/2018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servace pacientky"/>
          <p:cNvSpPr txBox="1">
            <a:spLocks noGrp="1"/>
          </p:cNvSpPr>
          <p:nvPr>
            <p:ph type="title"/>
          </p:nvPr>
        </p:nvSpPr>
        <p:spPr>
          <a:xfrm>
            <a:off x="952500" y="342468"/>
            <a:ext cx="11099800" cy="12030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100"/>
            </a:lvl1pPr>
          </a:lstStyle>
          <a:p>
            <a:r>
              <a:rPr lang="cs-CZ" dirty="0"/>
              <a:t>Kazuistika: 75-letá žena s DKMP</a:t>
            </a:r>
            <a:endParaRPr dirty="0"/>
          </a:p>
        </p:txBody>
      </p:sp>
      <p:sp>
        <p:nvSpPr>
          <p:cNvPr id="138" name="zavedení stimulace Hissova svazku úspěšné…"/>
          <p:cNvSpPr txBox="1">
            <a:spLocks noGrp="1"/>
          </p:cNvSpPr>
          <p:nvPr>
            <p:ph type="body" sz="half" idx="1"/>
          </p:nvPr>
        </p:nvSpPr>
        <p:spPr>
          <a:xfrm>
            <a:off x="342900" y="1633577"/>
            <a:ext cx="11099800" cy="312284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zavedení</a:t>
            </a:r>
            <a:r>
              <a:rPr dirty="0"/>
              <a:t> </a:t>
            </a:r>
            <a:r>
              <a:rPr dirty="0" err="1"/>
              <a:t>stimulace</a:t>
            </a:r>
            <a:r>
              <a:rPr dirty="0"/>
              <a:t> </a:t>
            </a:r>
            <a:r>
              <a:rPr dirty="0" err="1" smtClean="0"/>
              <a:t>Hisova</a:t>
            </a:r>
            <a:r>
              <a:rPr dirty="0" smtClean="0"/>
              <a:t> </a:t>
            </a:r>
            <a:r>
              <a:rPr dirty="0" err="1"/>
              <a:t>svazku</a:t>
            </a:r>
            <a:r>
              <a:rPr dirty="0"/>
              <a:t> </a:t>
            </a:r>
            <a:r>
              <a:rPr dirty="0" err="1"/>
              <a:t>úspěšné</a:t>
            </a:r>
            <a:endParaRPr dirty="0"/>
          </a:p>
          <a:p>
            <a:r>
              <a:rPr dirty="0"/>
              <a:t>bez </a:t>
            </a:r>
            <a:r>
              <a:rPr dirty="0" err="1"/>
              <a:t>komplikací</a:t>
            </a:r>
            <a:endParaRPr dirty="0"/>
          </a:p>
          <a:p>
            <a:r>
              <a:rPr dirty="0" err="1"/>
              <a:t>šíře</a:t>
            </a:r>
            <a:r>
              <a:rPr dirty="0"/>
              <a:t> QRS </a:t>
            </a:r>
            <a:r>
              <a:rPr dirty="0" err="1"/>
              <a:t>klesla</a:t>
            </a:r>
            <a:r>
              <a:rPr dirty="0"/>
              <a:t> </a:t>
            </a:r>
            <a:r>
              <a:rPr dirty="0" err="1"/>
              <a:t>ze</a:t>
            </a:r>
            <a:r>
              <a:rPr dirty="0"/>
              <a:t> 174 </a:t>
            </a:r>
            <a:r>
              <a:rPr dirty="0" err="1"/>
              <a:t>ms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112</a:t>
            </a:r>
          </a:p>
        </p:txBody>
      </p:sp>
      <p:pic>
        <p:nvPicPr>
          <p:cNvPr id="139" name="snímka1.png" descr="snímka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2818" y="4517082"/>
            <a:ext cx="13910436" cy="4702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kamžitá změna EKG  pred a po výkonu…"/>
          <p:cNvSpPr txBox="1">
            <a:spLocks noGrp="1"/>
          </p:cNvSpPr>
          <p:nvPr>
            <p:ph type="title"/>
          </p:nvPr>
        </p:nvSpPr>
        <p:spPr>
          <a:xfrm>
            <a:off x="1090646" y="569197"/>
            <a:ext cx="10464801" cy="1422401"/>
          </a:xfrm>
          <a:prstGeom prst="rect">
            <a:avLst/>
          </a:prstGeom>
        </p:spPr>
        <p:txBody>
          <a:bodyPr/>
          <a:lstStyle/>
          <a:p>
            <a:pPr defTabSz="315468">
              <a:defRPr sz="4320"/>
            </a:pPr>
            <a:r>
              <a:t>Okamžitá změna EKG  pred a po výkonu</a:t>
            </a:r>
          </a:p>
          <a:p>
            <a:pPr defTabSz="315468">
              <a:defRPr sz="4320"/>
            </a:pPr>
            <a:r>
              <a:t>šíře QRS 174 ms … 112 ms</a:t>
            </a:r>
          </a:p>
        </p:txBody>
      </p:sp>
      <p:pic>
        <p:nvPicPr>
          <p:cNvPr id="142" name="snímka2.png" descr="snímk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012" y="2530259"/>
            <a:ext cx="12849788" cy="5839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Tabuľka"/>
          <p:cNvGraphicFramePr/>
          <p:nvPr>
            <p:extLst>
              <p:ext uri="{D42A27DB-BD31-4B8C-83A1-F6EECF244321}">
                <p14:modId xmlns:p14="http://schemas.microsoft.com/office/powerpoint/2010/main" val="1015922022"/>
              </p:ext>
            </p:extLst>
          </p:nvPr>
        </p:nvGraphicFramePr>
        <p:xfrm>
          <a:off x="1077761" y="2171874"/>
          <a:ext cx="11099799" cy="721359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99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511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Parameter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Před SHS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Po SHS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LV EDD mm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LV ESD mm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53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LV EF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36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E/A ratio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1.6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dirty="0">
                          <a:sym typeface="Helvetica Neue"/>
                        </a:rPr>
                        <a:t>E/</a:t>
                      </a:r>
                      <a:r>
                        <a:rPr sz="2200" dirty="0" err="1">
                          <a:sym typeface="Helvetica Neue"/>
                        </a:rPr>
                        <a:t>E’ratio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18.4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11.1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Pulmonary flow ACT ms/type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60/3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100/2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NT-proBNP ng/l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4905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2232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třída NYHA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III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dirty="0">
                          <a:sym typeface="Helvetica Neue"/>
                        </a:rPr>
                        <a:t>II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Kazuistika: 75-letá žena s </a:t>
            </a:r>
            <a:r>
              <a:rPr lang="cs-CZ" sz="4400" dirty="0" smtClean="0"/>
              <a:t>DKMP</a:t>
            </a:r>
            <a:br>
              <a:rPr lang="cs-CZ" sz="4400" dirty="0" smtClean="0"/>
            </a:br>
            <a:r>
              <a:rPr lang="cs-CZ" sz="4400" dirty="0" smtClean="0"/>
              <a:t>změna parametrů za 3 měsíce po SHS</a:t>
            </a:r>
            <a:endParaRPr lang="cs-CZ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1333" y="4492414"/>
            <a:ext cx="877824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3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348</Words>
  <Application>Microsoft Office PowerPoint</Application>
  <PresentationFormat>Vlastní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Role nových biomarkerů v procesu reverzní remodelace myokardu u pacientů se systolickým srdečním selháním a permanentní stimulací Hisova svazku</vt:lpstr>
      <vt:lpstr>Prezentace aplikace PowerPoint</vt:lpstr>
      <vt:lpstr>Východisko </vt:lpstr>
      <vt:lpstr>Cíle práce a metodika</vt:lpstr>
      <vt:lpstr>Kazuistika: 75-letá žena s DKMP</vt:lpstr>
      <vt:lpstr>Kazuistika: 75-letá žena s DKMP</vt:lpstr>
      <vt:lpstr>Okamžitá změna EKG  pred a po výkonu šíře QRS 174 ms … 112 ms</vt:lpstr>
      <vt:lpstr>Kazuistika: 75-letá žena s DKMP změna parametrů za 3 měsíce po SHS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Permanentní stimulace Hisova svazku  –  naše první zkušenosti</dc:title>
  <dc:creator>Primariát 05 - Kardiologie</dc:creator>
  <cp:lastModifiedBy>Málek Filip</cp:lastModifiedBy>
  <cp:revision>28</cp:revision>
  <dcterms:modified xsi:type="dcterms:W3CDTF">2019-10-14T14:29:01Z</dcterms:modified>
</cp:coreProperties>
</file>