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61" r:id="rId6"/>
    <p:sldId id="258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4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7476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4999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4102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8141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653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725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144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873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4896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176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932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F8D59-1DAF-4F83-B3CC-8E90277261DA}" type="datetimeFigureOut">
              <a:rPr lang="cs-CZ" smtClean="0"/>
              <a:t>12.10.2019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0A37F-C98B-440F-BCB4-7D7D2235640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03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79398" y="92552"/>
            <a:ext cx="8559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0" u="none" strike="noStrike" baseline="0" dirty="0" smtClean="0">
                <a:latin typeface="Book Antiqua" panose="02040602050305030304" pitchFamily="18" charset="0"/>
              </a:rPr>
              <a:t>Clinical practice update on heart failure 2019:</a:t>
            </a:r>
          </a:p>
          <a:p>
            <a:pPr algn="ctr"/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pharmacotherapy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procedures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devices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and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patient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management</a:t>
            </a:r>
            <a:r>
              <a:rPr lang="cs-CZ" sz="1600" i="0" u="none" strike="noStrike" baseline="0" dirty="0" smtClean="0">
                <a:latin typeface="Book Antiqua" panose="02040602050305030304" pitchFamily="18" charset="0"/>
              </a:rPr>
              <a:t>.</a:t>
            </a:r>
            <a:endParaRPr lang="cs-CZ" sz="1600" dirty="0">
              <a:latin typeface="Book Antiqua" panose="0204060205030503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520" y="1561027"/>
            <a:ext cx="8559951" cy="4044634"/>
          </a:xfrm>
          <a:prstGeom prst="rect">
            <a:avLst/>
          </a:prstGeom>
        </p:spPr>
      </p:pic>
      <p:sp>
        <p:nvSpPr>
          <p:cNvPr id="11" name="Obdélník 10"/>
          <p:cNvSpPr/>
          <p:nvPr/>
        </p:nvSpPr>
        <p:spPr>
          <a:xfrm>
            <a:off x="1380063" y="921078"/>
            <a:ext cx="6747933" cy="457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9535" lvl="0" algn="just" eaLnBrk="0" hangingPunct="0">
              <a:lnSpc>
                <a:spcPct val="150000"/>
              </a:lnSpc>
              <a:spcAft>
                <a:spcPts val="0"/>
              </a:spcAft>
              <a:tabLst>
                <a:tab pos="287020" algn="l"/>
              </a:tabLst>
            </a:pPr>
            <a:r>
              <a:rPr lang="cs-CZ" b="1" kern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Tafamidis</a:t>
            </a:r>
            <a:r>
              <a:rPr lang="cs-CZ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 pacientů s </a:t>
            </a:r>
            <a:r>
              <a:rPr lang="cs-CZ" b="1" kern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transthyretinovou</a:t>
            </a:r>
            <a:r>
              <a:rPr lang="cs-CZ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amyloidózou</a:t>
            </a:r>
            <a:endParaRPr lang="cs-CZ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90069" y="5592159"/>
            <a:ext cx="85254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>
                <a:latin typeface="Book Antiqua" panose="02040602050305030304" pitchFamily="18" charset="0"/>
              </a:rPr>
              <a:t>Tafamidis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cs-CZ" sz="2000" dirty="0" smtClean="0">
                <a:latin typeface="Book Antiqua" panose="02040602050305030304" pitchFamily="18" charset="0"/>
              </a:rPr>
              <a:t>jako ch</a:t>
            </a:r>
            <a:r>
              <a:rPr lang="en-US" sz="2000" dirty="0" smtClean="0">
                <a:latin typeface="Book Antiqua" panose="02040602050305030304" pitchFamily="18" charset="0"/>
              </a:rPr>
              <a:t>a</a:t>
            </a:r>
            <a:r>
              <a:rPr lang="cs-CZ" sz="2000" dirty="0" smtClean="0">
                <a:latin typeface="Book Antiqua" panose="02040602050305030304" pitchFamily="18" charset="0"/>
              </a:rPr>
              <a:t>peron, speciální protein, který v buňce pomáhá skládat bílkoviny do jejich správného prostorového uspořádání, </a:t>
            </a:r>
            <a:r>
              <a:rPr lang="cs-CZ" sz="2000" dirty="0" err="1" smtClean="0">
                <a:latin typeface="Book Antiqua" panose="02040602050305030304" pitchFamily="18" charset="0"/>
              </a:rPr>
              <a:t>tafamidis</a:t>
            </a:r>
            <a:r>
              <a:rPr lang="cs-CZ" sz="2000" dirty="0" smtClean="0">
                <a:latin typeface="Book Antiqua" panose="02040602050305030304" pitchFamily="18" charset="0"/>
              </a:rPr>
              <a:t>  stabilizuje </a:t>
            </a:r>
            <a:r>
              <a:rPr lang="cs-CZ" sz="2000" dirty="0" err="1" smtClean="0">
                <a:latin typeface="Book Antiqua" panose="02040602050305030304" pitchFamily="18" charset="0"/>
              </a:rPr>
              <a:t>tetramerickou</a:t>
            </a:r>
            <a:r>
              <a:rPr lang="cs-CZ" sz="2000" dirty="0" smtClean="0">
                <a:latin typeface="Book Antiqua" panose="02040602050305030304" pitchFamily="18" charset="0"/>
              </a:rPr>
              <a:t> </a:t>
            </a:r>
            <a:r>
              <a:rPr lang="en-US" sz="2000" dirty="0" smtClean="0">
                <a:latin typeface="Book Antiqua" panose="02040602050305030304" pitchFamily="18" charset="0"/>
              </a:rPr>
              <a:t>form</a:t>
            </a:r>
            <a:r>
              <a:rPr lang="cs-CZ" sz="2000" dirty="0" smtClean="0">
                <a:latin typeface="Book Antiqua" panose="02040602050305030304" pitchFamily="18" charset="0"/>
              </a:rPr>
              <a:t>u</a:t>
            </a:r>
            <a:r>
              <a:rPr lang="en-US" sz="2000" dirty="0" smtClean="0">
                <a:latin typeface="Book Antiqua" panose="02040602050305030304" pitchFamily="18" charset="0"/>
              </a:rPr>
              <a:t> t</a:t>
            </a:r>
            <a:r>
              <a:rPr lang="cs-CZ" sz="2000" dirty="0" err="1" smtClean="0">
                <a:latin typeface="Book Antiqua" panose="02040602050305030304" pitchFamily="18" charset="0"/>
              </a:rPr>
              <a:t>ransthyretinu</a:t>
            </a:r>
            <a:r>
              <a:rPr lang="cs-CZ" sz="2000" dirty="0" smtClean="0">
                <a:latin typeface="Book Antiqua" panose="02040602050305030304" pitchFamily="18" charset="0"/>
              </a:rPr>
              <a:t> </a:t>
            </a:r>
            <a:r>
              <a:rPr lang="en-US" sz="2000" dirty="0" smtClean="0">
                <a:latin typeface="Book Antiqua" panose="02040602050305030304" pitchFamily="18" charset="0"/>
              </a:rPr>
              <a:t>(</a:t>
            </a:r>
            <a:r>
              <a:rPr lang="en-US" sz="2000" dirty="0">
                <a:latin typeface="Book Antiqua" panose="02040602050305030304" pitchFamily="18" charset="0"/>
              </a:rPr>
              <a:t>TTR</a:t>
            </a:r>
            <a:r>
              <a:rPr lang="en-US" sz="2000" dirty="0" smtClean="0">
                <a:latin typeface="Book Antiqua" panose="02040602050305030304" pitchFamily="18" charset="0"/>
              </a:rPr>
              <a:t>) </a:t>
            </a:r>
            <a:endParaRPr lang="cs-CZ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58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79398" y="92552"/>
            <a:ext cx="8559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0" u="none" strike="noStrike" baseline="0" dirty="0" smtClean="0">
                <a:latin typeface="Book Antiqua" panose="02040602050305030304" pitchFamily="18" charset="0"/>
              </a:rPr>
              <a:t>Clinical practice update on heart failure 2019:</a:t>
            </a:r>
          </a:p>
          <a:p>
            <a:pPr algn="ctr"/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pharmacotherapy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procedures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devices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and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patient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management.</a:t>
            </a:r>
            <a:endParaRPr lang="cs-CZ" dirty="0">
              <a:latin typeface="Book Antiqua" panose="02040602050305030304" pitchFamily="18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54699" y="757393"/>
            <a:ext cx="8127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 smtClean="0"/>
              <a:t>Tafamidis</a:t>
            </a:r>
            <a:r>
              <a:rPr lang="en-US" b="1" dirty="0" smtClean="0"/>
              <a:t> Treatment for Patients with Transthyretin Amyloid Cardiomyopathy</a:t>
            </a:r>
            <a:endParaRPr lang="cs-CZ" b="1" dirty="0" smtClean="0"/>
          </a:p>
          <a:p>
            <a:pPr algn="ctr"/>
            <a:r>
              <a:rPr lang="cs-CZ" b="1" dirty="0" smtClean="0">
                <a:latin typeface="Book Antiqua" panose="02040602050305030304" pitchFamily="18" charset="0"/>
              </a:rPr>
              <a:t>ATTR-ACT Study </a:t>
            </a:r>
            <a:endParaRPr lang="cs-CZ" b="1" dirty="0">
              <a:latin typeface="Book Antiqua" panose="02040602050305030304" pitchFamily="18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59382" y="5434679"/>
            <a:ext cx="83067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>
                <a:effectLst/>
                <a:latin typeface="Book Antiqua" panose="02040602050305030304" pitchFamily="18" charset="0"/>
              </a:rPr>
              <a:t>U nemocných s </a:t>
            </a:r>
            <a:r>
              <a:rPr lang="en-US" sz="2000" dirty="0" smtClean="0">
                <a:effectLst/>
                <a:latin typeface="Book Antiqua" panose="02040602050305030304" pitchFamily="18" charset="0"/>
              </a:rPr>
              <a:t>transthyretin amyloid </a:t>
            </a:r>
            <a:r>
              <a:rPr lang="cs-CZ" sz="2000" dirty="0" smtClean="0">
                <a:effectLst/>
                <a:latin typeface="Book Antiqua" panose="02040602050305030304" pitchFamily="18" charset="0"/>
              </a:rPr>
              <a:t>k</a:t>
            </a:r>
            <a:r>
              <a:rPr lang="en-US" sz="2000" dirty="0" err="1" smtClean="0">
                <a:effectLst/>
                <a:latin typeface="Book Antiqua" panose="02040602050305030304" pitchFamily="18" charset="0"/>
              </a:rPr>
              <a:t>ardiomyopat</a:t>
            </a:r>
            <a:r>
              <a:rPr lang="cs-CZ" sz="2000" dirty="0" err="1" smtClean="0">
                <a:effectLst/>
                <a:latin typeface="Book Antiqua" panose="02040602050305030304" pitchFamily="18" charset="0"/>
              </a:rPr>
              <a:t>ií</a:t>
            </a:r>
            <a:r>
              <a:rPr lang="en-US" sz="2000" dirty="0" smtClean="0">
                <a:effectLst/>
                <a:latin typeface="Book Antiqua" panose="02040602050305030304" pitchFamily="18" charset="0"/>
              </a:rPr>
              <a:t>, </a:t>
            </a:r>
            <a:r>
              <a:rPr lang="en-US" sz="2000" dirty="0" err="1" smtClean="0">
                <a:effectLst/>
                <a:latin typeface="Book Antiqua" panose="02040602050305030304" pitchFamily="18" charset="0"/>
              </a:rPr>
              <a:t>tafamidis</a:t>
            </a:r>
            <a:r>
              <a:rPr lang="en-US" sz="2000" dirty="0" smtClean="0">
                <a:effectLst/>
                <a:latin typeface="Book Antiqua" panose="02040602050305030304" pitchFamily="18" charset="0"/>
              </a:rPr>
              <a:t> </a:t>
            </a:r>
            <a:r>
              <a:rPr lang="cs-CZ" sz="2000" dirty="0" smtClean="0">
                <a:effectLst/>
                <a:latin typeface="Book Antiqua" panose="02040602050305030304" pitchFamily="18" charset="0"/>
              </a:rPr>
              <a:t>snížil výskyt celkové </a:t>
            </a:r>
            <a:r>
              <a:rPr lang="en-US" sz="2000" dirty="0" smtClean="0">
                <a:effectLst/>
                <a:latin typeface="Book Antiqua" panose="02040602050305030304" pitchFamily="18" charset="0"/>
              </a:rPr>
              <a:t>mortality and </a:t>
            </a:r>
            <a:r>
              <a:rPr lang="cs-CZ" sz="2000" dirty="0" smtClean="0">
                <a:effectLst/>
                <a:latin typeface="Book Antiqua" panose="02040602050305030304" pitchFamily="18" charset="0"/>
              </a:rPr>
              <a:t>hospitalizací </a:t>
            </a:r>
            <a:r>
              <a:rPr lang="cs-CZ" sz="2000" dirty="0" smtClean="0">
                <a:effectLst/>
                <a:latin typeface="Book Antiqua" panose="02040602050305030304" pitchFamily="18" charset="0"/>
              </a:rPr>
              <a:t>z </a:t>
            </a:r>
            <a:r>
              <a:rPr lang="cs-CZ" sz="2000" dirty="0" smtClean="0">
                <a:effectLst/>
                <a:latin typeface="Book Antiqua" panose="02040602050305030304" pitchFamily="18" charset="0"/>
              </a:rPr>
              <a:t>KV </a:t>
            </a:r>
            <a:r>
              <a:rPr lang="cs-CZ" sz="2000" dirty="0" smtClean="0">
                <a:effectLst/>
                <a:latin typeface="Book Antiqua" panose="02040602050305030304" pitchFamily="18" charset="0"/>
              </a:rPr>
              <a:t>příčin,</a:t>
            </a:r>
            <a:r>
              <a:rPr lang="en-US" sz="2000" dirty="0" smtClean="0">
                <a:effectLst/>
                <a:latin typeface="Book Antiqua" panose="02040602050305030304" pitchFamily="18" charset="0"/>
              </a:rPr>
              <a:t> </a:t>
            </a:r>
            <a:r>
              <a:rPr lang="cs-CZ" sz="2000" dirty="0" smtClean="0">
                <a:effectLst/>
                <a:latin typeface="Book Antiqua" panose="02040602050305030304" pitchFamily="18" charset="0"/>
              </a:rPr>
              <a:t>zpomalil pokles </a:t>
            </a:r>
            <a:r>
              <a:rPr lang="en-US" sz="2000" dirty="0" smtClean="0">
                <a:effectLst/>
                <a:latin typeface="Book Antiqua" panose="02040602050305030304" pitchFamily="18" charset="0"/>
              </a:rPr>
              <a:t>fun</a:t>
            </a:r>
            <a:r>
              <a:rPr lang="cs-CZ" sz="2000" dirty="0" err="1" smtClean="0">
                <a:effectLst/>
                <a:latin typeface="Book Antiqua" panose="02040602050305030304" pitchFamily="18" charset="0"/>
              </a:rPr>
              <a:t>kční</a:t>
            </a:r>
            <a:r>
              <a:rPr lang="en-US" sz="2000" dirty="0" smtClean="0">
                <a:effectLst/>
                <a:latin typeface="Book Antiqua" panose="02040602050305030304" pitchFamily="18" charset="0"/>
              </a:rPr>
              <a:t> </a:t>
            </a:r>
            <a:r>
              <a:rPr lang="cs-CZ" sz="2000" dirty="0" smtClean="0">
                <a:effectLst/>
                <a:latin typeface="Book Antiqua" panose="02040602050305030304" pitchFamily="18" charset="0"/>
              </a:rPr>
              <a:t>k</a:t>
            </a:r>
            <a:r>
              <a:rPr lang="en-US" sz="2000" dirty="0" err="1" smtClean="0">
                <a:effectLst/>
                <a:latin typeface="Book Antiqua" panose="02040602050305030304" pitchFamily="18" charset="0"/>
              </a:rPr>
              <a:t>apacity</a:t>
            </a:r>
            <a:r>
              <a:rPr lang="en-US" sz="2000" dirty="0" smtClean="0">
                <a:effectLst/>
                <a:latin typeface="Book Antiqua" panose="02040602050305030304" pitchFamily="18" charset="0"/>
              </a:rPr>
              <a:t> a </a:t>
            </a:r>
            <a:r>
              <a:rPr lang="cs-CZ" sz="2000" dirty="0" smtClean="0">
                <a:latin typeface="Book Antiqua" panose="02040602050305030304" pitchFamily="18" charset="0"/>
              </a:rPr>
              <a:t>zlepšil </a:t>
            </a:r>
            <a:r>
              <a:rPr lang="cs-CZ" sz="2000" dirty="0" err="1" smtClean="0">
                <a:latin typeface="Book Antiqua" panose="02040602050305030304" pitchFamily="18" charset="0"/>
              </a:rPr>
              <a:t>kv</a:t>
            </a:r>
            <a:r>
              <a:rPr lang="en-US" sz="2000" dirty="0" smtClean="0">
                <a:effectLst/>
                <a:latin typeface="Book Antiqua" panose="02040602050305030304" pitchFamily="18" charset="0"/>
              </a:rPr>
              <a:t>alit</a:t>
            </a:r>
            <a:r>
              <a:rPr lang="cs-CZ" sz="2000" dirty="0" smtClean="0">
                <a:effectLst/>
                <a:latin typeface="Book Antiqua" panose="02040602050305030304" pitchFamily="18" charset="0"/>
              </a:rPr>
              <a:t>u života se srovnání s placebem</a:t>
            </a:r>
            <a:endParaRPr lang="cs-CZ" sz="2000" dirty="0">
              <a:latin typeface="Book Antiqua" panose="02040602050305030304" pitchFamily="18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5503642" y="6497652"/>
            <a:ext cx="272702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400" dirty="0" smtClean="0">
                <a:effectLst/>
              </a:rPr>
              <a:t>N </a:t>
            </a:r>
            <a:r>
              <a:rPr lang="cs-CZ" sz="1400" dirty="0" err="1" smtClean="0">
                <a:effectLst/>
              </a:rPr>
              <a:t>Engl</a:t>
            </a:r>
            <a:r>
              <a:rPr lang="cs-CZ" sz="1400" dirty="0" smtClean="0">
                <a:effectLst/>
              </a:rPr>
              <a:t> J Med 2018; 379:1007-1016</a:t>
            </a:r>
            <a:endParaRPr lang="cs-CZ" sz="1400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120" y="1590918"/>
            <a:ext cx="7137675" cy="3656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653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79400" y="116469"/>
            <a:ext cx="8559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0" u="none" strike="noStrike" baseline="0" dirty="0" smtClean="0">
                <a:latin typeface="Book Antiqua" panose="02040602050305030304" pitchFamily="18" charset="0"/>
              </a:rPr>
              <a:t>Clinical practice update on heart failure 2019:</a:t>
            </a:r>
          </a:p>
          <a:p>
            <a:pPr algn="ctr"/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pharmacotherapy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procedures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devices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and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patient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management.</a:t>
            </a:r>
            <a:endParaRPr lang="cs-CZ" dirty="0">
              <a:latin typeface="Book Antiqua" panose="02040602050305030304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273299" y="760511"/>
            <a:ext cx="4572000" cy="457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89535" lvl="0" algn="just" eaLnBrk="0" hangingPunct="0">
              <a:lnSpc>
                <a:spcPct val="150000"/>
              </a:lnSpc>
              <a:spcAft>
                <a:spcPts val="0"/>
              </a:spcAft>
              <a:tabLst>
                <a:tab pos="287020" algn="l"/>
              </a:tabLst>
            </a:pPr>
            <a:r>
              <a:rPr lang="cs-CZ" b="1" kern="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Rivaroxaban</a:t>
            </a:r>
            <a:r>
              <a:rPr lang="cs-CZ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 léčbě srdečního selhání</a:t>
            </a:r>
            <a:endParaRPr lang="cs-CZ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57" y="1527799"/>
            <a:ext cx="8108286" cy="4686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359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79400" y="116469"/>
            <a:ext cx="8559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0" u="none" strike="noStrike" baseline="0" dirty="0" smtClean="0">
                <a:latin typeface="Book Antiqua" panose="02040602050305030304" pitchFamily="18" charset="0"/>
              </a:rPr>
              <a:t>Clinical practice update on heart failure 2019:</a:t>
            </a:r>
          </a:p>
          <a:p>
            <a:pPr algn="ctr"/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pharmacotherapy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procedures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devices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and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patient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management.</a:t>
            </a:r>
            <a:endParaRPr lang="cs-CZ" dirty="0">
              <a:latin typeface="Book Antiqua" panose="0204060205030503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317499" y="833903"/>
            <a:ext cx="8483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OTNEJMQuadraat"/>
              </a:rPr>
              <a:t>Rivaroxaban in Patients with Heart </a:t>
            </a:r>
            <a:r>
              <a:rPr lang="en-US" b="1" dirty="0" smtClean="0">
                <a:latin typeface="OTNEJMQuadraat"/>
              </a:rPr>
              <a:t>Failure,</a:t>
            </a:r>
            <a:r>
              <a:rPr lang="cs-CZ" b="1" dirty="0" smtClean="0">
                <a:latin typeface="OTNEJMQuadraat"/>
              </a:rPr>
              <a:t> </a:t>
            </a:r>
            <a:r>
              <a:rPr lang="en-US" b="1" dirty="0" smtClean="0">
                <a:latin typeface="OTNEJMQuadraat"/>
              </a:rPr>
              <a:t>Sinus </a:t>
            </a:r>
            <a:r>
              <a:rPr lang="en-US" b="1" dirty="0">
                <a:latin typeface="OTNEJMQuadraat"/>
              </a:rPr>
              <a:t>Rhythm, and Coronary </a:t>
            </a:r>
            <a:r>
              <a:rPr lang="en-US" b="1" dirty="0" smtClean="0">
                <a:latin typeface="OTNEJMQuadraat"/>
              </a:rPr>
              <a:t>Disease</a:t>
            </a:r>
            <a:endParaRPr lang="cs-CZ" b="1" dirty="0" smtClean="0">
              <a:latin typeface="OTNEJMQuadraat"/>
            </a:endParaRPr>
          </a:p>
          <a:p>
            <a:pPr algn="ctr"/>
            <a:r>
              <a:rPr lang="cs-CZ" b="1" dirty="0"/>
              <a:t>COMMANDER HF</a:t>
            </a:r>
          </a:p>
        </p:txBody>
      </p:sp>
      <p:sp>
        <p:nvSpPr>
          <p:cNvPr id="5" name="Obdélník 4"/>
          <p:cNvSpPr/>
          <p:nvPr/>
        </p:nvSpPr>
        <p:spPr>
          <a:xfrm>
            <a:off x="1316565" y="1757233"/>
            <a:ext cx="6485467" cy="347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1800" indent="-323850">
              <a:lnSpc>
                <a:spcPct val="92000"/>
              </a:lnSpc>
              <a:spcAft>
                <a:spcPts val="888"/>
              </a:spcAft>
              <a:buSzPct val="100000"/>
              <a:buFont typeface="Arial" charset="0"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cs-CZ" dirty="0" smtClean="0">
                <a:latin typeface="Arial" charset="0"/>
              </a:rPr>
              <a:t>Primární složený cíl : úmrtí, infarkt myokardu nebo CMP</a:t>
            </a:r>
            <a:endParaRPr lang="en-GB" dirty="0">
              <a:latin typeface="Arial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959" y="2153377"/>
            <a:ext cx="5706308" cy="3090847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317499" y="5354008"/>
            <a:ext cx="870161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>
                <a:latin typeface="Book Antiqua" panose="02040602050305030304" pitchFamily="18" charset="0"/>
              </a:rPr>
              <a:t>Rivaroxaban </a:t>
            </a:r>
            <a:r>
              <a:rPr lang="cs-CZ" sz="2000" dirty="0">
                <a:latin typeface="Book Antiqua" panose="02040602050305030304" pitchFamily="18" charset="0"/>
              </a:rPr>
              <a:t>v dávce 2x </a:t>
            </a:r>
            <a:r>
              <a:rPr lang="en-GB" sz="2000" dirty="0">
                <a:latin typeface="Book Antiqua" panose="02040602050305030304" pitchFamily="18" charset="0"/>
              </a:rPr>
              <a:t>2</a:t>
            </a:r>
            <a:r>
              <a:rPr lang="cs-CZ" sz="2000" dirty="0">
                <a:latin typeface="Book Antiqua" panose="02040602050305030304" pitchFamily="18" charset="0"/>
              </a:rPr>
              <a:t>,</a:t>
            </a:r>
            <a:r>
              <a:rPr lang="en-GB" sz="2000" dirty="0">
                <a:latin typeface="Book Antiqua" panose="02040602050305030304" pitchFamily="18" charset="0"/>
              </a:rPr>
              <a:t>5 mg </a:t>
            </a:r>
            <a:r>
              <a:rPr lang="cs-CZ" sz="2000" dirty="0">
                <a:latin typeface="Book Antiqua" panose="02040602050305030304" pitchFamily="18" charset="0"/>
              </a:rPr>
              <a:t>nesnížil celkovou úmrtnost, srdeční infarkty ani cévní mozkové příhody ve srovnání s </a:t>
            </a:r>
            <a:r>
              <a:rPr lang="en-GB" sz="2000" dirty="0" err="1">
                <a:latin typeface="Book Antiqua" panose="02040602050305030304" pitchFamily="18" charset="0"/>
              </a:rPr>
              <a:t>placeb</a:t>
            </a:r>
            <a:r>
              <a:rPr lang="cs-CZ" sz="2000" dirty="0" err="1">
                <a:latin typeface="Book Antiqua" panose="02040602050305030304" pitchFamily="18" charset="0"/>
              </a:rPr>
              <a:t>em</a:t>
            </a:r>
            <a:r>
              <a:rPr lang="en-GB" sz="2000" dirty="0">
                <a:latin typeface="Book Antiqua" panose="02040602050305030304" pitchFamily="18" charset="0"/>
              </a:rPr>
              <a:t> </a:t>
            </a:r>
            <a:r>
              <a:rPr lang="cs-CZ" sz="2000" dirty="0">
                <a:latin typeface="Book Antiqua" panose="02040602050305030304" pitchFamily="18" charset="0"/>
              </a:rPr>
              <a:t>u nemocných se zhoršeným srdečním selháním, sníženou </a:t>
            </a:r>
            <a:r>
              <a:rPr lang="en-GB" sz="2000" dirty="0" err="1">
                <a:latin typeface="Book Antiqua" panose="02040602050305030304" pitchFamily="18" charset="0"/>
              </a:rPr>
              <a:t>eje</a:t>
            </a:r>
            <a:r>
              <a:rPr lang="cs-CZ" sz="2000" dirty="0" err="1">
                <a:latin typeface="Book Antiqua" panose="02040602050305030304" pitchFamily="18" charset="0"/>
              </a:rPr>
              <a:t>kční</a:t>
            </a:r>
            <a:r>
              <a:rPr lang="en-GB" sz="2000" dirty="0">
                <a:latin typeface="Book Antiqua" panose="02040602050305030304" pitchFamily="18" charset="0"/>
              </a:rPr>
              <a:t> </a:t>
            </a:r>
            <a:r>
              <a:rPr lang="en-GB" sz="2000" dirty="0" err="1">
                <a:latin typeface="Book Antiqua" panose="02040602050305030304" pitchFamily="18" charset="0"/>
              </a:rPr>
              <a:t>fra</a:t>
            </a:r>
            <a:r>
              <a:rPr lang="cs-CZ" sz="2000" dirty="0">
                <a:latin typeface="Book Antiqua" panose="02040602050305030304" pitchFamily="18" charset="0"/>
              </a:rPr>
              <a:t>k</a:t>
            </a:r>
            <a:r>
              <a:rPr lang="en-GB" sz="2000" dirty="0">
                <a:latin typeface="Book Antiqua" panose="02040602050305030304" pitchFamily="18" charset="0"/>
              </a:rPr>
              <a:t>c</a:t>
            </a:r>
            <a:r>
              <a:rPr lang="cs-CZ" sz="2000" dirty="0">
                <a:latin typeface="Book Antiqua" panose="02040602050305030304" pitchFamily="18" charset="0"/>
              </a:rPr>
              <a:t>í</a:t>
            </a:r>
            <a:r>
              <a:rPr lang="en-GB" sz="2000" dirty="0">
                <a:latin typeface="Book Antiqua" panose="02040602050305030304" pitchFamily="18" charset="0"/>
              </a:rPr>
              <a:t>, </a:t>
            </a:r>
            <a:r>
              <a:rPr lang="cs-CZ" sz="2000" dirty="0">
                <a:latin typeface="Book Antiqua" panose="02040602050305030304" pitchFamily="18" charset="0"/>
              </a:rPr>
              <a:t>ICHS a kteří neměli fibrilaci síní</a:t>
            </a:r>
            <a:endParaRPr lang="cs-CZ" sz="2000" dirty="0"/>
          </a:p>
        </p:txBody>
      </p:sp>
      <p:sp>
        <p:nvSpPr>
          <p:cNvPr id="7" name="Obdélník 6"/>
          <p:cNvSpPr/>
          <p:nvPr/>
        </p:nvSpPr>
        <p:spPr>
          <a:xfrm>
            <a:off x="6131566" y="6541705"/>
            <a:ext cx="2800767" cy="27148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97000"/>
              </a:lnSpc>
              <a:buClr>
                <a:srgbClr val="FFFFFF"/>
              </a:buClr>
              <a:buSzPct val="45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1200" dirty="0">
                <a:latin typeface="Book Antiqua" panose="02040602050305030304" pitchFamily="18" charset="0"/>
              </a:rPr>
              <a:t>N </a:t>
            </a:r>
            <a:r>
              <a:rPr lang="en-GB" sz="1200" dirty="0" err="1">
                <a:latin typeface="Book Antiqua" panose="02040602050305030304" pitchFamily="18" charset="0"/>
              </a:rPr>
              <a:t>Engl</a:t>
            </a:r>
            <a:r>
              <a:rPr lang="en-GB" sz="1200" dirty="0">
                <a:latin typeface="Book Antiqua" panose="02040602050305030304" pitchFamily="18" charset="0"/>
              </a:rPr>
              <a:t> J Med</a:t>
            </a:r>
            <a:r>
              <a:rPr lang="cs-CZ" sz="1200" dirty="0">
                <a:latin typeface="Book Antiqua" panose="02040602050305030304" pitchFamily="18" charset="0"/>
              </a:rPr>
              <a:t> 2018; </a:t>
            </a:r>
            <a:r>
              <a:rPr lang="en-GB" sz="1200" dirty="0">
                <a:latin typeface="Book Antiqua" panose="02040602050305030304" pitchFamily="18" charset="0"/>
              </a:rPr>
              <a:t>379</a:t>
            </a:r>
            <a:r>
              <a:rPr lang="cs-CZ" sz="1200" dirty="0">
                <a:latin typeface="Book Antiqua" panose="02040602050305030304" pitchFamily="18" charset="0"/>
              </a:rPr>
              <a:t> </a:t>
            </a:r>
            <a:r>
              <a:rPr lang="en-GB" sz="1200" dirty="0">
                <a:latin typeface="Book Antiqua" panose="02040602050305030304" pitchFamily="18" charset="0"/>
              </a:rPr>
              <a:t>(14):1332-1342</a:t>
            </a:r>
            <a:r>
              <a:rPr lang="cs-CZ" sz="1200" dirty="0">
                <a:latin typeface="Book Antiqua" panose="02040602050305030304" pitchFamily="18" charset="0"/>
              </a:rPr>
              <a:t> </a:t>
            </a:r>
            <a:endParaRPr lang="en-GB" sz="1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118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79400" y="116469"/>
            <a:ext cx="8559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0" u="none" strike="noStrike" baseline="0" dirty="0" smtClean="0">
                <a:latin typeface="Book Antiqua" panose="02040602050305030304" pitchFamily="18" charset="0"/>
              </a:rPr>
              <a:t>Clinical practice update on heart failure 2019:</a:t>
            </a:r>
          </a:p>
          <a:p>
            <a:pPr algn="ctr"/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pharmacotherapy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procedures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devices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and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patient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managemen</a:t>
            </a:r>
            <a:r>
              <a:rPr lang="cs-CZ" sz="1600" i="0" u="none" strike="noStrike" baseline="0" dirty="0" smtClean="0">
                <a:latin typeface="Book Antiqua" panose="02040602050305030304" pitchFamily="18" charset="0"/>
              </a:rPr>
              <a:t>t.</a:t>
            </a:r>
            <a:endParaRPr lang="cs-CZ" sz="1600" dirty="0">
              <a:latin typeface="Book Antiqua" panose="02040602050305030304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273299" y="701244"/>
            <a:ext cx="4572000" cy="457754"/>
          </a:xfrm>
          <a:prstGeom prst="rect">
            <a:avLst/>
          </a:prstGeom>
        </p:spPr>
        <p:txBody>
          <a:bodyPr>
            <a:spAutoFit/>
          </a:bodyPr>
          <a:lstStyle/>
          <a:p>
            <a:pPr marR="89535" lvl="0" algn="just" eaLnBrk="0" hangingPunct="0">
              <a:lnSpc>
                <a:spcPct val="150000"/>
              </a:lnSpc>
              <a:spcAft>
                <a:spcPts val="0"/>
              </a:spcAft>
              <a:tabLst>
                <a:tab pos="287020" algn="l"/>
              </a:tabLst>
            </a:pPr>
            <a:r>
              <a:rPr lang="cs-CZ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Fixní kombinace v léčbě srdečního selhání</a:t>
            </a:r>
            <a:endParaRPr lang="cs-CZ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94732" y="1286019"/>
            <a:ext cx="88646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510" marR="89535" algn="just" eaLnBrk="0" hangingPunct="0">
              <a:lnSpc>
                <a:spcPct val="150000"/>
              </a:lnSpc>
              <a:spcAft>
                <a:spcPts val="0"/>
              </a:spcAft>
            </a:pPr>
            <a:r>
              <a:rPr lang="cs-CZ" sz="2000" b="1" dirty="0">
                <a:latin typeface="Book Antiqua" panose="02040602050305030304" pitchFamily="18" charset="0"/>
                <a:ea typeface="Times New Roman" panose="02020603050405020304" pitchFamily="18" charset="0"/>
              </a:rPr>
              <a:t>Doporučení. </a:t>
            </a:r>
            <a:r>
              <a:rPr lang="cs-CZ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Nejsou k dispozici dostatečná data, která by vedla k vydání nových doporučení. </a:t>
            </a:r>
            <a:endParaRPr lang="cs-CZ" dirty="0"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270510" marR="89535" algn="just" eaLnBrk="0" hangingPunct="0">
              <a:lnSpc>
                <a:spcPct val="150000"/>
              </a:lnSpc>
              <a:spcAft>
                <a:spcPts val="0"/>
              </a:spcAft>
            </a:pPr>
            <a:r>
              <a:rPr lang="cs-CZ" sz="2000" b="1" dirty="0">
                <a:latin typeface="Book Antiqua" panose="02040602050305030304" pitchFamily="18" charset="0"/>
                <a:ea typeface="Times New Roman" panose="02020603050405020304" pitchFamily="18" charset="0"/>
              </a:rPr>
              <a:t>Podporující důkazy. </a:t>
            </a:r>
            <a:r>
              <a:rPr lang="cs-CZ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Postupné nasazení kombinace léků modifikujících průběh srdečního selhání vede k progresivnímu zlepšení prognózy pacientů s HFrEF. Podávání fixní kombinace léků zlepšuje adherenci k léčbě (</a:t>
            </a:r>
            <a:r>
              <a:rPr lang="cs-CZ" sz="2000" dirty="0" err="1">
                <a:latin typeface="Book Antiqua" panose="02040602050305030304" pitchFamily="18" charset="0"/>
                <a:ea typeface="Times New Roman" panose="02020603050405020304" pitchFamily="18" charset="0"/>
              </a:rPr>
              <a:t>compliance</a:t>
            </a:r>
            <a:r>
              <a:rPr lang="cs-CZ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) a klinické výsledky u pacientů s hypertenzí, ale u HF nebylo takové zlepšení dosud prokázáno.</a:t>
            </a:r>
            <a:endParaRPr lang="cs-CZ" dirty="0">
              <a:latin typeface="Book Antiqua" panose="02040602050305030304" pitchFamily="18" charset="0"/>
              <a:ea typeface="Times New Roman" panose="02020603050405020304" pitchFamily="18" charset="0"/>
            </a:endParaRPr>
          </a:p>
          <a:p>
            <a:pPr marL="270510" marR="89535" algn="just" eaLnBrk="0" hangingPunct="0">
              <a:lnSpc>
                <a:spcPct val="150000"/>
              </a:lnSpc>
              <a:spcAft>
                <a:spcPts val="0"/>
              </a:spcAft>
            </a:pPr>
            <a:r>
              <a:rPr lang="cs-CZ" sz="2000" b="1" dirty="0">
                <a:latin typeface="Book Antiqua" panose="02040602050305030304" pitchFamily="18" charset="0"/>
                <a:ea typeface="Times New Roman" panose="02020603050405020304" pitchFamily="18" charset="0"/>
              </a:rPr>
              <a:t>Směry dalšího vývoje. </a:t>
            </a:r>
            <a:r>
              <a:rPr lang="cs-CZ" sz="2000" dirty="0">
                <a:latin typeface="Book Antiqua" panose="02040602050305030304" pitchFamily="18" charset="0"/>
                <a:ea typeface="Times New Roman" panose="02020603050405020304" pitchFamily="18" charset="0"/>
              </a:rPr>
              <a:t>Řada doporučených léčiv není v klinické praxi využívána dostatečně a v cílových dávkách. Zjednodušení medikace a snižování počtu tablet je vítáno pacienty i lékaři a pomáhá zlepšit adherenci k léčbě.</a:t>
            </a:r>
            <a:endParaRPr lang="cs-CZ" dirty="0">
              <a:effectLst/>
              <a:latin typeface="Book Antiqua" panose="0204060205030503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885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79400" y="116469"/>
            <a:ext cx="8559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0" u="none" strike="noStrike" baseline="0" dirty="0" smtClean="0">
                <a:latin typeface="Book Antiqua" panose="02040602050305030304" pitchFamily="18" charset="0"/>
              </a:rPr>
              <a:t>Clinical practice update on heart failure 2019:</a:t>
            </a:r>
          </a:p>
          <a:p>
            <a:pPr algn="ctr"/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pharmacotherapy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procedures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,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devices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and </a:t>
            </a:r>
            <a:r>
              <a:rPr lang="cs-CZ" i="0" u="none" strike="noStrike" baseline="0" dirty="0" err="1" smtClean="0">
                <a:latin typeface="Book Antiqua" panose="02040602050305030304" pitchFamily="18" charset="0"/>
              </a:rPr>
              <a:t>patient</a:t>
            </a:r>
            <a:r>
              <a:rPr lang="cs-CZ" i="0" u="none" strike="noStrike" baseline="0" dirty="0" smtClean="0">
                <a:latin typeface="Book Antiqua" panose="02040602050305030304" pitchFamily="18" charset="0"/>
              </a:rPr>
              <a:t> management.</a:t>
            </a:r>
            <a:endParaRPr lang="cs-CZ" dirty="0">
              <a:latin typeface="Book Antiqua" panose="02040602050305030304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2206293" y="969376"/>
            <a:ext cx="4572000" cy="457754"/>
          </a:xfrm>
          <a:prstGeom prst="rect">
            <a:avLst/>
          </a:prstGeom>
        </p:spPr>
        <p:txBody>
          <a:bodyPr>
            <a:spAutoFit/>
          </a:bodyPr>
          <a:lstStyle/>
          <a:p>
            <a:pPr marR="89535" lvl="0" algn="just" eaLnBrk="0" hangingPunct="0">
              <a:lnSpc>
                <a:spcPct val="150000"/>
              </a:lnSpc>
              <a:spcAft>
                <a:spcPts val="0"/>
              </a:spcAft>
              <a:tabLst>
                <a:tab pos="287020" algn="l"/>
              </a:tabLst>
            </a:pPr>
            <a:r>
              <a:rPr lang="cs-CZ" b="1" kern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Fixní kombinace v léčbě srdečního selhání</a:t>
            </a:r>
            <a:endParaRPr lang="cs-CZ" b="1" kern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986365" y="1633707"/>
            <a:ext cx="7011856" cy="29634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200" dirty="0" err="1" smtClean="0">
                <a:latin typeface="Bookman Old Style" panose="02050604050505020204" pitchFamily="18" charset="0"/>
              </a:rPr>
              <a:t>ACEi</a:t>
            </a:r>
            <a:r>
              <a:rPr lang="cs-CZ" sz="3200" dirty="0" smtClean="0">
                <a:latin typeface="Bookman Old Style" panose="02050604050505020204" pitchFamily="18" charset="0"/>
              </a:rPr>
              <a:t>/sartany + </a:t>
            </a:r>
            <a:r>
              <a:rPr lang="cs-CZ" sz="3200" dirty="0" err="1" smtClean="0">
                <a:latin typeface="Bookman Old Style" panose="02050604050505020204" pitchFamily="18" charset="0"/>
              </a:rPr>
              <a:t>HChT</a:t>
            </a:r>
            <a:r>
              <a:rPr lang="cs-CZ" sz="3200" dirty="0" smtClean="0">
                <a:latin typeface="Bookman Old Style" panose="02050604050505020204" pitchFamily="18" charset="0"/>
              </a:rPr>
              <a:t>/indapamid</a:t>
            </a:r>
            <a:endParaRPr lang="cs-CZ" sz="3200" dirty="0" smtClean="0">
              <a:latin typeface="Bookman Old Style" panose="020506040505050202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Bookman Old Style" panose="02050604050505020204" pitchFamily="18" charset="0"/>
              </a:rPr>
              <a:t>perindopril + bisoprolol</a:t>
            </a: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Bookman Old Style" panose="02050604050505020204" pitchFamily="18" charset="0"/>
              </a:rPr>
              <a:t>chlorthalidon a </a:t>
            </a:r>
            <a:r>
              <a:rPr lang="cs-CZ" sz="3200" dirty="0" err="1" smtClean="0">
                <a:latin typeface="Bookman Old Style" panose="02050604050505020204" pitchFamily="18" charset="0"/>
              </a:rPr>
              <a:t>amilorid</a:t>
            </a:r>
            <a:endParaRPr lang="cs-CZ" sz="3200" dirty="0" smtClean="0">
              <a:latin typeface="Bookman Old Style" panose="02050604050505020204" pitchFamily="18" charset="0"/>
            </a:endParaRPr>
          </a:p>
          <a:p>
            <a:pPr>
              <a:lnSpc>
                <a:spcPct val="150000"/>
              </a:lnSpc>
            </a:pPr>
            <a:r>
              <a:rPr lang="cs-CZ" sz="3200" dirty="0" smtClean="0">
                <a:latin typeface="Bookman Old Style" panose="02050604050505020204" pitchFamily="18" charset="0"/>
              </a:rPr>
              <a:t>bisoprolol a </a:t>
            </a:r>
            <a:r>
              <a:rPr lang="cs-CZ" sz="3200" dirty="0" err="1" smtClean="0">
                <a:latin typeface="Bookman Old Style" panose="02050604050505020204" pitchFamily="18" charset="0"/>
              </a:rPr>
              <a:t>HChT</a:t>
            </a:r>
            <a:endParaRPr lang="cs-CZ" sz="3200" dirty="0">
              <a:latin typeface="Bookman Old Style" panose="020506040505050202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986365" y="5702069"/>
            <a:ext cx="7260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dirty="0" err="1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European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 </a:t>
            </a:r>
            <a:r>
              <a:rPr lang="cs-CZ" dirty="0" err="1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Journal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 </a:t>
            </a:r>
            <a:r>
              <a:rPr lang="cs-CZ" dirty="0" err="1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of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 </a:t>
            </a:r>
            <a:r>
              <a:rPr lang="cs-CZ" dirty="0" err="1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Heart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 </a:t>
            </a:r>
            <a:r>
              <a:rPr lang="cs-CZ" dirty="0" err="1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Failure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 (20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UniversLTStd"/>
              </a:rPr>
              <a:t>1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9) 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-Bold"/>
              </a:rPr>
              <a:t>CONSENSUS DOCUMENT 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doi: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UniversLTStd"/>
              </a:rPr>
              <a:t>1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0.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UniversLTStd"/>
              </a:rPr>
              <a:t>1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002/ejhf.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UniversLTStd"/>
              </a:rPr>
              <a:t>1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GillSansStd"/>
              </a:rPr>
              <a:t>53</a:t>
            </a:r>
            <a:r>
              <a:rPr lang="cs-CZ" dirty="0">
                <a:latin typeface="Book Antiqua" panose="02040602050305030304" pitchFamily="18" charset="0"/>
                <a:ea typeface="Times New Roman" panose="02020603050405020304" pitchFamily="18" charset="0"/>
                <a:cs typeface="UniversLTStd"/>
              </a:rPr>
              <a:t>1</a:t>
            </a:r>
            <a:endParaRPr lang="cs-CZ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6743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</TotalTime>
  <Words>305</Words>
  <Application>Microsoft Office PowerPoint</Application>
  <PresentationFormat>Předvádění na obrazovce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7" baseType="lpstr">
      <vt:lpstr>Arial</vt:lpstr>
      <vt:lpstr>Book Antiqua</vt:lpstr>
      <vt:lpstr>Bookman Old Style</vt:lpstr>
      <vt:lpstr>Calibri</vt:lpstr>
      <vt:lpstr>Calibri Light</vt:lpstr>
      <vt:lpstr>GillSansStd</vt:lpstr>
      <vt:lpstr>GillSansStd-Bold</vt:lpstr>
      <vt:lpstr>OTNEJMQuadraat</vt:lpstr>
      <vt:lpstr>Times New Roman</vt:lpstr>
      <vt:lpstr>UniversLTStd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Jiří</dc:creator>
  <cp:lastModifiedBy>Jiří</cp:lastModifiedBy>
  <cp:revision>11</cp:revision>
  <dcterms:created xsi:type="dcterms:W3CDTF">2019-10-06T15:45:49Z</dcterms:created>
  <dcterms:modified xsi:type="dcterms:W3CDTF">2019-10-12T10:57:24Z</dcterms:modified>
</cp:coreProperties>
</file>