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8" r:id="rId2"/>
    <p:sldId id="343" r:id="rId3"/>
    <p:sldId id="344" r:id="rId4"/>
    <p:sldId id="346" r:id="rId5"/>
    <p:sldId id="347" r:id="rId6"/>
    <p:sldId id="348" r:id="rId7"/>
    <p:sldId id="345" r:id="rId8"/>
    <p:sldId id="349" r:id="rId9"/>
    <p:sldId id="350" r:id="rId10"/>
    <p:sldId id="351" r:id="rId11"/>
    <p:sldId id="281" r:id="rId12"/>
    <p:sldId id="352" r:id="rId13"/>
    <p:sldId id="353" r:id="rId14"/>
    <p:sldId id="338" r:id="rId15"/>
    <p:sldId id="354" r:id="rId16"/>
    <p:sldId id="298" r:id="rId17"/>
    <p:sldId id="356" r:id="rId18"/>
    <p:sldId id="355" r:id="rId19"/>
    <p:sldId id="357" r:id="rId20"/>
    <p:sldId id="358" r:id="rId21"/>
    <p:sldId id="359" r:id="rId22"/>
    <p:sldId id="360" r:id="rId23"/>
    <p:sldId id="321" r:id="rId24"/>
    <p:sldId id="361" r:id="rId25"/>
    <p:sldId id="362" r:id="rId26"/>
    <p:sldId id="363" r:id="rId27"/>
    <p:sldId id="286" r:id="rId28"/>
    <p:sldId id="301" r:id="rId29"/>
    <p:sldId id="365" r:id="rId30"/>
    <p:sldId id="379" r:id="rId31"/>
    <p:sldId id="364" r:id="rId32"/>
    <p:sldId id="368" r:id="rId33"/>
    <p:sldId id="369" r:id="rId34"/>
    <p:sldId id="374" r:id="rId35"/>
    <p:sldId id="376" r:id="rId36"/>
    <p:sldId id="375" r:id="rId37"/>
    <p:sldId id="371" r:id="rId38"/>
    <p:sldId id="372" r:id="rId39"/>
    <p:sldId id="377" r:id="rId40"/>
    <p:sldId id="373" r:id="rId41"/>
    <p:sldId id="378" r:id="rId42"/>
    <p:sldId id="366" r:id="rId43"/>
    <p:sldId id="367" r:id="rId44"/>
    <p:sldId id="299" r:id="rId4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FFFFCC"/>
    <a:srgbClr val="8A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B8446-3693-4DFC-B1C4-06C5AFC3FFCD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50047-24E2-4C24-93DD-C0AC539A3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75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23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5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2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32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80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50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15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61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97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66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24239-5EC3-4893-B57A-48E7F6327BAE}" type="datetimeFigureOut">
              <a:rPr lang="cs-CZ" smtClean="0"/>
              <a:t>15. 10. 2019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A58C-2D47-4690-95D6-75F0BA16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6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.jpeg"/><Relationship Id="rId10" Type="http://schemas.openxmlformats.org/officeDocument/2006/relationships/image" Target="../media/image58.png"/><Relationship Id="rId4" Type="http://schemas.openxmlformats.org/officeDocument/2006/relationships/image" Target="../media/image5.jpeg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335"/>
            <a:ext cx="9144000" cy="134761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60000"/>
                </a:solidFill>
              </a:rPr>
              <a:t>Je důvod ke změně indikací </a:t>
            </a:r>
            <a:r>
              <a:rPr lang="cs-CZ" sz="3200" b="1" dirty="0" smtClean="0">
                <a:solidFill>
                  <a:srgbClr val="960000"/>
                </a:solidFill>
              </a:rPr>
              <a:t/>
            </a:r>
            <a:br>
              <a:rPr lang="cs-CZ" sz="3200" b="1" dirty="0" smtClean="0">
                <a:solidFill>
                  <a:srgbClr val="960000"/>
                </a:solidFill>
              </a:rPr>
            </a:br>
            <a:r>
              <a:rPr lang="cs-CZ" sz="3200" b="1" dirty="0" err="1" smtClean="0">
                <a:solidFill>
                  <a:srgbClr val="960000"/>
                </a:solidFill>
              </a:rPr>
              <a:t>sacubitril</a:t>
            </a:r>
            <a:r>
              <a:rPr lang="cs-CZ" sz="3200" b="1" dirty="0" smtClean="0">
                <a:solidFill>
                  <a:srgbClr val="960000"/>
                </a:solidFill>
              </a:rPr>
              <a:t>/</a:t>
            </a:r>
            <a:r>
              <a:rPr lang="cs-CZ" sz="3200" b="1" dirty="0" err="1" smtClean="0">
                <a:solidFill>
                  <a:srgbClr val="960000"/>
                </a:solidFill>
              </a:rPr>
              <a:t>valsartanu</a:t>
            </a:r>
            <a:r>
              <a:rPr lang="cs-CZ" sz="3200" b="1" dirty="0" smtClean="0">
                <a:solidFill>
                  <a:srgbClr val="960000"/>
                </a:solidFill>
              </a:rPr>
              <a:t> u </a:t>
            </a:r>
            <a:r>
              <a:rPr lang="cs-CZ" sz="3200" b="1" dirty="0" err="1">
                <a:solidFill>
                  <a:srgbClr val="960000"/>
                </a:solidFill>
              </a:rPr>
              <a:t>HFrEF</a:t>
            </a:r>
            <a:r>
              <a:rPr lang="cs-CZ" sz="3200" b="1" dirty="0">
                <a:solidFill>
                  <a:srgbClr val="960000"/>
                </a:solidFill>
              </a:rPr>
              <a:t>?</a:t>
            </a:r>
            <a:endParaRPr lang="cs-CZ" sz="2000" b="1" dirty="0">
              <a:solidFill>
                <a:srgbClr val="96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9702"/>
            <a:ext cx="8229600" cy="16662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Jan Krejčí </a:t>
            </a:r>
          </a:p>
          <a:p>
            <a:pPr marL="0" indent="0" algn="ctr">
              <a:buNone/>
            </a:pPr>
            <a:endParaRPr lang="cs-CZ" sz="1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I. interní </a:t>
            </a:r>
            <a:r>
              <a:rPr lang="cs-CZ" sz="2000" b="1" dirty="0" err="1" smtClean="0">
                <a:solidFill>
                  <a:srgbClr val="002060"/>
                </a:solidFill>
              </a:rPr>
              <a:t>kardioangiologická</a:t>
            </a:r>
            <a:r>
              <a:rPr lang="cs-CZ" sz="2000" b="1" dirty="0" smtClean="0">
                <a:solidFill>
                  <a:srgbClr val="002060"/>
                </a:solidFill>
              </a:rPr>
              <a:t> klinika FN USA a LF MU v Brně</a:t>
            </a:r>
          </a:p>
          <a:p>
            <a:pPr marL="514350" indent="-514350" algn="ctr">
              <a:buAutoNum type="romanUcPeriod"/>
            </a:pPr>
            <a:endParaRPr lang="cs-CZ" sz="1800" dirty="0" smtClean="0">
              <a:solidFill>
                <a:srgbClr val="002060"/>
              </a:solidFill>
            </a:endParaRPr>
          </a:p>
          <a:p>
            <a:pPr marL="514350" indent="-514350" algn="ctr">
              <a:buAutoNum type="romanUcPeriod"/>
            </a:pPr>
            <a:endParaRPr lang="cs-CZ" sz="1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přednáška 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byla podpořena společností </a:t>
            </a:r>
            <a:r>
              <a:rPr lang="cs-CZ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Novartis</a:t>
            </a:r>
            <a:endParaRPr lang="cs-CZ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60232" y="4651304"/>
            <a:ext cx="1046723" cy="44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38" y="4651304"/>
            <a:ext cx="765964" cy="4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0" y="1436385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0" y="4587974"/>
            <a:ext cx="914400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3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rgbClr val="960000"/>
                </a:solidFill>
              </a:rPr>
              <a:t>Jaká je dosavadní pozice </a:t>
            </a:r>
            <a:r>
              <a:rPr lang="cs-CZ" sz="2600" b="1" dirty="0" err="1">
                <a:solidFill>
                  <a:srgbClr val="960000"/>
                </a:solidFill>
              </a:rPr>
              <a:t>sacubitril</a:t>
            </a:r>
            <a:r>
              <a:rPr lang="cs-CZ" sz="2600" b="1" dirty="0">
                <a:solidFill>
                  <a:srgbClr val="960000"/>
                </a:solidFill>
              </a:rPr>
              <a:t>/</a:t>
            </a:r>
            <a:r>
              <a:rPr lang="cs-CZ" sz="2600" b="1" dirty="0" err="1">
                <a:solidFill>
                  <a:srgbClr val="960000"/>
                </a:solidFill>
              </a:rPr>
              <a:t>valsartanu</a:t>
            </a:r>
            <a:r>
              <a:rPr lang="cs-CZ" sz="2600" b="1" dirty="0">
                <a:solidFill>
                  <a:srgbClr val="960000"/>
                </a:solidFill>
              </a:rPr>
              <a:t> v léčbě </a:t>
            </a:r>
            <a:r>
              <a:rPr lang="cs-CZ" sz="2600" b="1" dirty="0" err="1">
                <a:solidFill>
                  <a:srgbClr val="960000"/>
                </a:solidFill>
              </a:rPr>
              <a:t>HFrEF</a:t>
            </a:r>
            <a:r>
              <a:rPr lang="cs-CZ" sz="2600" b="1" dirty="0">
                <a:solidFill>
                  <a:srgbClr val="960000"/>
                </a:solidFill>
              </a:rPr>
              <a:t>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8"/>
          <a:stretch/>
        </p:blipFill>
        <p:spPr bwMode="auto">
          <a:xfrm>
            <a:off x="3419872" y="1228177"/>
            <a:ext cx="3096344" cy="244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lů 15"/>
          <p:cNvSpPr/>
          <p:nvPr/>
        </p:nvSpPr>
        <p:spPr>
          <a:xfrm rot="16200000">
            <a:off x="3679899" y="3283216"/>
            <a:ext cx="200025" cy="41727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5261"/>
            <a:ext cx="3077278" cy="56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Zaoblený obdélník 18"/>
          <p:cNvSpPr/>
          <p:nvPr/>
        </p:nvSpPr>
        <p:spPr>
          <a:xfrm>
            <a:off x="4067944" y="3343839"/>
            <a:ext cx="702700" cy="2480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541878" y="4659982"/>
            <a:ext cx="2688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i="1" dirty="0">
                <a:latin typeface="Arial Narrow" panose="020B0606020202030204" pitchFamily="34" charset="0"/>
              </a:rPr>
              <a:t>Špinar et al. </a:t>
            </a:r>
            <a:r>
              <a:rPr lang="cs-CZ" sz="1200" i="1" dirty="0" err="1">
                <a:latin typeface="Arial Narrow" panose="020B0606020202030204" pitchFamily="34" charset="0"/>
              </a:rPr>
              <a:t>Cor</a:t>
            </a:r>
            <a:r>
              <a:rPr lang="cs-CZ" sz="1200" i="1" dirty="0">
                <a:latin typeface="Arial Narrow" panose="020B0606020202030204" pitchFamily="34" charset="0"/>
              </a:rPr>
              <a:t> et </a:t>
            </a:r>
            <a:r>
              <a:rPr lang="cs-CZ" sz="1200" i="1" dirty="0" err="1">
                <a:latin typeface="Arial Narrow" panose="020B0606020202030204" pitchFamily="34" charset="0"/>
              </a:rPr>
              <a:t>Vasa</a:t>
            </a:r>
            <a:r>
              <a:rPr lang="cs-CZ" sz="1200" i="1" dirty="0">
                <a:latin typeface="Arial Narrow" panose="020B0606020202030204" pitchFamily="34" charset="0"/>
              </a:rPr>
              <a:t> 2016;58:e530-e568</a:t>
            </a:r>
            <a:endParaRPr lang="fr-FR" sz="1200" i="1" dirty="0"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96" y="3671248"/>
            <a:ext cx="7382189" cy="73258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Šipka dolů 16"/>
          <p:cNvSpPr/>
          <p:nvPr/>
        </p:nvSpPr>
        <p:spPr>
          <a:xfrm rot="5400000">
            <a:off x="6339445" y="1462162"/>
            <a:ext cx="200025" cy="41727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22" name="Šipka dolů 21"/>
          <p:cNvSpPr/>
          <p:nvPr/>
        </p:nvSpPr>
        <p:spPr>
          <a:xfrm rot="5400000">
            <a:off x="6372191" y="2031076"/>
            <a:ext cx="200025" cy="41727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960000"/>
                </a:solidFill>
              </a:rPr>
              <a:t>Je tedy nějaký důvod ke změně </a:t>
            </a:r>
            <a:r>
              <a:rPr lang="cs-CZ" sz="2800" b="1" dirty="0" smtClean="0">
                <a:solidFill>
                  <a:srgbClr val="960000"/>
                </a:solidFill>
              </a:rPr>
              <a:t>stávajícího postavení </a:t>
            </a:r>
            <a:r>
              <a:rPr lang="cs-CZ" sz="2800" b="1" dirty="0" err="1">
                <a:solidFill>
                  <a:srgbClr val="960000"/>
                </a:solidFill>
              </a:rPr>
              <a:t>sacubitril</a:t>
            </a:r>
            <a:r>
              <a:rPr lang="cs-CZ" sz="2800" b="1" dirty="0">
                <a:solidFill>
                  <a:srgbClr val="960000"/>
                </a:solidFill>
              </a:rPr>
              <a:t>/</a:t>
            </a:r>
            <a:r>
              <a:rPr lang="cs-CZ" sz="2800" b="1" dirty="0" err="1">
                <a:solidFill>
                  <a:srgbClr val="960000"/>
                </a:solidFill>
              </a:rPr>
              <a:t>valsartanu</a:t>
            </a:r>
            <a:r>
              <a:rPr lang="cs-CZ" sz="2800" b="1" dirty="0">
                <a:solidFill>
                  <a:srgbClr val="960000"/>
                </a:solidFill>
              </a:rPr>
              <a:t> u </a:t>
            </a:r>
            <a:r>
              <a:rPr lang="cs-CZ" sz="2800" b="1" dirty="0" err="1">
                <a:solidFill>
                  <a:srgbClr val="960000"/>
                </a:solidFill>
              </a:rPr>
              <a:t>HFrEF</a:t>
            </a:r>
            <a:r>
              <a:rPr lang="cs-CZ" sz="2800" b="1" dirty="0">
                <a:solidFill>
                  <a:srgbClr val="960000"/>
                </a:solidFill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323528" y="2571750"/>
            <a:ext cx="1656184" cy="790399"/>
          </a:xfrm>
          <a:prstGeom prst="ellipse">
            <a:avLst/>
          </a:prstGeom>
          <a:solidFill>
            <a:srgbClr val="9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ANO !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0372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960000"/>
                </a:solidFill>
              </a:rPr>
              <a:t>Je tedy nějaký důvod ke změně stávajícího postavení </a:t>
            </a:r>
            <a:r>
              <a:rPr lang="cs-CZ" sz="2800" b="1" dirty="0" err="1">
                <a:solidFill>
                  <a:srgbClr val="960000"/>
                </a:solidFill>
              </a:rPr>
              <a:t>sacubitril</a:t>
            </a:r>
            <a:r>
              <a:rPr lang="cs-CZ" sz="2800" b="1" dirty="0">
                <a:solidFill>
                  <a:srgbClr val="960000"/>
                </a:solidFill>
              </a:rPr>
              <a:t>/</a:t>
            </a:r>
            <a:r>
              <a:rPr lang="cs-CZ" sz="2800" b="1" dirty="0" err="1">
                <a:solidFill>
                  <a:srgbClr val="960000"/>
                </a:solidFill>
              </a:rPr>
              <a:t>valsartanu</a:t>
            </a:r>
            <a:r>
              <a:rPr lang="cs-CZ" sz="2800" b="1" dirty="0">
                <a:solidFill>
                  <a:srgbClr val="960000"/>
                </a:solidFill>
              </a:rPr>
              <a:t> u </a:t>
            </a:r>
            <a:r>
              <a:rPr lang="cs-CZ" sz="2800" b="1" dirty="0" err="1">
                <a:solidFill>
                  <a:srgbClr val="960000"/>
                </a:solidFill>
              </a:rPr>
              <a:t>HFrEF</a:t>
            </a:r>
            <a:r>
              <a:rPr lang="cs-CZ" sz="2800" b="1" dirty="0">
                <a:solidFill>
                  <a:srgbClr val="960000"/>
                </a:solidFill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03598"/>
            <a:ext cx="4585393" cy="318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ál 9"/>
          <p:cNvSpPr/>
          <p:nvPr/>
        </p:nvSpPr>
        <p:spPr>
          <a:xfrm>
            <a:off x="323528" y="2571750"/>
            <a:ext cx="1656184" cy="790399"/>
          </a:xfrm>
          <a:prstGeom prst="ellipse">
            <a:avLst/>
          </a:prstGeom>
          <a:solidFill>
            <a:srgbClr val="9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ANO !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651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960000"/>
                </a:solidFill>
              </a:rPr>
              <a:t>Je tedy nějaký důvod ke změně stávajícího postavení </a:t>
            </a:r>
            <a:r>
              <a:rPr lang="cs-CZ" sz="2800" b="1" dirty="0" err="1">
                <a:solidFill>
                  <a:srgbClr val="960000"/>
                </a:solidFill>
              </a:rPr>
              <a:t>sacubitril</a:t>
            </a:r>
            <a:r>
              <a:rPr lang="cs-CZ" sz="2800" b="1" dirty="0">
                <a:solidFill>
                  <a:srgbClr val="960000"/>
                </a:solidFill>
              </a:rPr>
              <a:t>/</a:t>
            </a:r>
            <a:r>
              <a:rPr lang="cs-CZ" sz="2800" b="1" dirty="0" err="1">
                <a:solidFill>
                  <a:srgbClr val="960000"/>
                </a:solidFill>
              </a:rPr>
              <a:t>valsartanu</a:t>
            </a:r>
            <a:r>
              <a:rPr lang="cs-CZ" sz="2800" b="1" dirty="0">
                <a:solidFill>
                  <a:srgbClr val="960000"/>
                </a:solidFill>
              </a:rPr>
              <a:t> u </a:t>
            </a:r>
            <a:r>
              <a:rPr lang="cs-CZ" sz="2800" b="1" dirty="0" err="1">
                <a:solidFill>
                  <a:srgbClr val="960000"/>
                </a:solidFill>
              </a:rPr>
              <a:t>HFrEF</a:t>
            </a:r>
            <a:r>
              <a:rPr lang="cs-CZ" sz="2800" b="1" dirty="0">
                <a:solidFill>
                  <a:srgbClr val="960000"/>
                </a:solidFill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203598"/>
            <a:ext cx="4585393" cy="318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ál 9"/>
          <p:cNvSpPr/>
          <p:nvPr/>
        </p:nvSpPr>
        <p:spPr>
          <a:xfrm>
            <a:off x="323528" y="2571750"/>
            <a:ext cx="1656184" cy="790399"/>
          </a:xfrm>
          <a:prstGeom prst="ellipse">
            <a:avLst/>
          </a:prstGeom>
          <a:solidFill>
            <a:srgbClr val="9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ANO !</a:t>
            </a:r>
            <a:endParaRPr lang="cs-CZ" sz="2000" b="1" dirty="0"/>
          </a:p>
        </p:txBody>
      </p:sp>
      <p:sp>
        <p:nvSpPr>
          <p:cNvPr id="12" name="Ovál 11"/>
          <p:cNvSpPr/>
          <p:nvPr/>
        </p:nvSpPr>
        <p:spPr>
          <a:xfrm>
            <a:off x="6878863" y="2578824"/>
            <a:ext cx="1656184" cy="790399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PROČ ?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651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960000"/>
                </a:solidFill>
              </a:rPr>
              <a:t>Je tedy nějaký důvod ke změně stávajícího </a:t>
            </a:r>
            <a:r>
              <a:rPr lang="cs-CZ" sz="2800" b="1" dirty="0" smtClean="0">
                <a:solidFill>
                  <a:srgbClr val="960000"/>
                </a:solidFill>
              </a:rPr>
              <a:t>postavení </a:t>
            </a:r>
            <a:r>
              <a:rPr lang="cs-CZ" sz="2800" b="1" dirty="0" err="1">
                <a:solidFill>
                  <a:srgbClr val="960000"/>
                </a:solidFill>
              </a:rPr>
              <a:t>sacubitril</a:t>
            </a:r>
            <a:r>
              <a:rPr lang="cs-CZ" sz="2800" b="1" dirty="0">
                <a:solidFill>
                  <a:srgbClr val="960000"/>
                </a:solidFill>
              </a:rPr>
              <a:t>/</a:t>
            </a:r>
            <a:r>
              <a:rPr lang="cs-CZ" sz="2800" b="1" dirty="0" err="1">
                <a:solidFill>
                  <a:srgbClr val="960000"/>
                </a:solidFill>
              </a:rPr>
              <a:t>valsartanu</a:t>
            </a:r>
            <a:r>
              <a:rPr lang="cs-CZ" sz="2800" b="1" dirty="0">
                <a:solidFill>
                  <a:srgbClr val="960000"/>
                </a:solidFill>
              </a:rPr>
              <a:t> u </a:t>
            </a:r>
            <a:r>
              <a:rPr lang="cs-CZ" sz="2800" b="1" dirty="0" err="1">
                <a:solidFill>
                  <a:srgbClr val="960000"/>
                </a:solidFill>
              </a:rPr>
              <a:t>HFrEF</a:t>
            </a:r>
            <a:r>
              <a:rPr lang="cs-CZ" sz="2800" b="1" dirty="0">
                <a:solidFill>
                  <a:srgbClr val="960000"/>
                </a:solidFill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3596655" cy="204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51" y="2296078"/>
            <a:ext cx="4230440" cy="136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580112" y="3818868"/>
            <a:ext cx="2211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N </a:t>
            </a:r>
            <a:r>
              <a:rPr lang="cs-CZ" sz="1200" i="1" dirty="0" err="1"/>
              <a:t>Engl</a:t>
            </a:r>
            <a:r>
              <a:rPr lang="cs-CZ" sz="1200" i="1" dirty="0"/>
              <a:t> J Med 2019; 380:539-548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3527393"/>
            <a:ext cx="2755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 smtClean="0"/>
              <a:t>Eur J </a:t>
            </a:r>
            <a:r>
              <a:rPr lang="cs-CZ" sz="1200" i="1" dirty="0" err="1" smtClean="0"/>
              <a:t>Heart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Fail</a:t>
            </a:r>
            <a:r>
              <a:rPr lang="cs-CZ" sz="1200" i="1" dirty="0" smtClean="0"/>
              <a:t> 2019 </a:t>
            </a:r>
            <a:r>
              <a:rPr lang="cs-CZ" sz="1200" i="1" dirty="0"/>
              <a:t>Aug;21(8):998-1007</a:t>
            </a:r>
          </a:p>
        </p:txBody>
      </p:sp>
    </p:spTree>
    <p:extLst>
      <p:ext uri="{BB962C8B-B14F-4D97-AF65-F5344CB8AC3E}">
        <p14:creationId xmlns:p14="http://schemas.microsoft.com/office/powerpoint/2010/main" val="42070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PIONEER-HF</a:t>
            </a:r>
            <a:endParaRPr lang="cs-CZ" sz="1900" b="1" dirty="0">
              <a:solidFill>
                <a:srgbClr val="96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707904" y="4659982"/>
            <a:ext cx="2211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N </a:t>
            </a:r>
            <a:r>
              <a:rPr lang="cs-CZ" sz="1200" i="1" dirty="0" err="1"/>
              <a:t>Engl</a:t>
            </a:r>
            <a:r>
              <a:rPr lang="cs-CZ" sz="1200" i="1" dirty="0"/>
              <a:t> J Med 2019; 380:539-548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27" y="1275606"/>
            <a:ext cx="5652120" cy="3096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2790280" cy="90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7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5"/>
          <p:cNvSpPr txBox="1">
            <a:spLocks/>
          </p:cNvSpPr>
          <p:nvPr/>
        </p:nvSpPr>
        <p:spPr>
          <a:xfrm>
            <a:off x="168575" y="1347614"/>
            <a:ext cx="4308426" cy="292850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129 center v USA, 881 pacientů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medián randomizace 68hodin po přijetí pro akutní dekompenzaci HF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34% de novo HF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52% ACEI/ARB naivních 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NTproBNP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4812pg/ml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sTK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118mmHg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23% mělo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sTK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Calibri"/>
                <a:ea typeface="Tahoma" panose="020B0604030504040204" pitchFamily="34" charset="0"/>
                <a:cs typeface="Calibri"/>
              </a:rPr>
              <a:t>˂ 110mmHg</a:t>
            </a:r>
            <a:endParaRPr lang="cs-CZ" altLang="en-US" sz="2000" b="1" kern="0" dirty="0" smtClean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PIONEER-HF</a:t>
            </a:r>
            <a:endParaRPr lang="cs-CZ" sz="1900" b="1" dirty="0">
              <a:solidFill>
                <a:srgbClr val="96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707904" y="4659982"/>
            <a:ext cx="2211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N </a:t>
            </a:r>
            <a:r>
              <a:rPr lang="cs-CZ" sz="1200" i="1" dirty="0" err="1"/>
              <a:t>Engl</a:t>
            </a:r>
            <a:r>
              <a:rPr lang="cs-CZ" sz="1200" i="1" dirty="0"/>
              <a:t> J Med 2019; 380:539-548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01" y="2074805"/>
            <a:ext cx="4508660" cy="21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8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5"/>
          <p:cNvSpPr txBox="1">
            <a:spLocks/>
          </p:cNvSpPr>
          <p:nvPr/>
        </p:nvSpPr>
        <p:spPr>
          <a:xfrm>
            <a:off x="1043608" y="1491630"/>
            <a:ext cx="6350308" cy="243571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Primárním 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endpointem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byla změna hladin 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NTproBNP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ve 4. a 8. týdnu</a:t>
            </a:r>
          </a:p>
          <a:p>
            <a:pPr>
              <a:buClr>
                <a:srgbClr val="FF0000"/>
              </a:buClr>
              <a:defRPr/>
            </a:pPr>
            <a:endParaRPr lang="cs-CZ" altLang="en-US" sz="1800" b="1" kern="0" dirty="0" smtClean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Bezpečnostmími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endpointy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bylo zhoršení renálních funkcí, 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hyperkalemie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symptomatická hypotenze a 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angioedém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PIONEER-HF</a:t>
            </a:r>
            <a:endParaRPr lang="cs-CZ" sz="1900" b="1" dirty="0">
              <a:solidFill>
                <a:srgbClr val="96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707904" y="4659982"/>
            <a:ext cx="2211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N </a:t>
            </a:r>
            <a:r>
              <a:rPr lang="cs-CZ" sz="1200" i="1" dirty="0" err="1"/>
              <a:t>Engl</a:t>
            </a:r>
            <a:r>
              <a:rPr lang="cs-CZ" sz="1200" i="1" dirty="0"/>
              <a:t> J Med 2019; 380:539-548</a:t>
            </a:r>
          </a:p>
        </p:txBody>
      </p:sp>
    </p:spTree>
    <p:extLst>
      <p:ext uri="{BB962C8B-B14F-4D97-AF65-F5344CB8AC3E}">
        <p14:creationId xmlns:p14="http://schemas.microsoft.com/office/powerpoint/2010/main" val="25781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11" y="1543827"/>
            <a:ext cx="4033365" cy="2813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Zástupný symbol pro obsah 5"/>
          <p:cNvSpPr txBox="1">
            <a:spLocks/>
          </p:cNvSpPr>
          <p:nvPr/>
        </p:nvSpPr>
        <p:spPr>
          <a:xfrm>
            <a:off x="200944" y="1543827"/>
            <a:ext cx="4308426" cy="218005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Primárním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endpointem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byla změna hladin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NTproBNP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ve 4. a 8. týdnu</a:t>
            </a:r>
            <a:endParaRPr lang="cs-CZ" altLang="en-US" sz="2000" b="1" kern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cs-CZ" altLang="en-US" sz="2000" b="1" kern="0" dirty="0" smtClean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rgbClr val="FFFFC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- 46,7% u S/V   </a:t>
            </a:r>
            <a:r>
              <a:rPr lang="cs-CZ" altLang="en-US" sz="2000" b="1" kern="0" dirty="0" err="1" smtClean="0">
                <a:solidFill>
                  <a:srgbClr val="FFFFC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r>
              <a:rPr lang="cs-CZ" altLang="en-US" sz="2000" b="1" kern="0" dirty="0" smtClean="0">
                <a:solidFill>
                  <a:srgbClr val="FFFFC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- 25,3% u E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cs-CZ" altLang="en-US" sz="2000" b="1" kern="0" dirty="0">
                <a:solidFill>
                  <a:srgbClr val="FFFFC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 b="1" kern="0" dirty="0" smtClean="0">
                <a:solidFill>
                  <a:srgbClr val="FFFFC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	       (p &lt; 0.001)</a:t>
            </a: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PIONEER-HF - výsledky</a:t>
            </a:r>
            <a:endParaRPr lang="cs-CZ" sz="1900" b="1" dirty="0">
              <a:solidFill>
                <a:srgbClr val="96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707904" y="4659982"/>
            <a:ext cx="2211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N </a:t>
            </a:r>
            <a:r>
              <a:rPr lang="cs-CZ" sz="1200" i="1" dirty="0" err="1"/>
              <a:t>Engl</a:t>
            </a:r>
            <a:r>
              <a:rPr lang="cs-CZ" sz="1200" i="1" dirty="0"/>
              <a:t> J Med 2019; 380:539-548</a:t>
            </a:r>
          </a:p>
        </p:txBody>
      </p:sp>
    </p:spTree>
    <p:extLst>
      <p:ext uri="{BB962C8B-B14F-4D97-AF65-F5344CB8AC3E}">
        <p14:creationId xmlns:p14="http://schemas.microsoft.com/office/powerpoint/2010/main" val="15979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5"/>
          <p:cNvSpPr txBox="1">
            <a:spLocks/>
          </p:cNvSpPr>
          <p:nvPr/>
        </p:nvSpPr>
        <p:spPr>
          <a:xfrm>
            <a:off x="406252" y="1203598"/>
            <a:ext cx="6603304" cy="115212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Bezpečnostními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endpointy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bylo zhoršení renálních funkcí,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hyperkalemie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symptomatická hypotenze a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angioedém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PIONEER-HF - výsledky</a:t>
            </a:r>
            <a:endParaRPr lang="cs-CZ" sz="1900" b="1" dirty="0">
              <a:solidFill>
                <a:srgbClr val="96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707904" y="4659982"/>
            <a:ext cx="2211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N </a:t>
            </a:r>
            <a:r>
              <a:rPr lang="cs-CZ" sz="1200" i="1" dirty="0" err="1"/>
              <a:t>Engl</a:t>
            </a:r>
            <a:r>
              <a:rPr lang="cs-CZ" sz="1200" i="1" dirty="0"/>
              <a:t> J Med 2019; 380:539-548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8568"/>
            <a:ext cx="7783588" cy="158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2600" b="1" dirty="0" smtClean="0">
                <a:solidFill>
                  <a:srgbClr val="960000"/>
                </a:solidFill>
              </a:rPr>
              <a:t>Jaká je dosavadní pozice </a:t>
            </a:r>
            <a:r>
              <a:rPr lang="cs-CZ" sz="2600" b="1" dirty="0" err="1" smtClean="0">
                <a:solidFill>
                  <a:srgbClr val="960000"/>
                </a:solidFill>
              </a:rPr>
              <a:t>sacubitril</a:t>
            </a:r>
            <a:r>
              <a:rPr lang="cs-CZ" sz="2600" b="1" dirty="0">
                <a:solidFill>
                  <a:srgbClr val="960000"/>
                </a:solidFill>
              </a:rPr>
              <a:t>/</a:t>
            </a:r>
            <a:r>
              <a:rPr lang="cs-CZ" sz="2600" b="1" dirty="0" err="1" smtClean="0">
                <a:solidFill>
                  <a:srgbClr val="960000"/>
                </a:solidFill>
              </a:rPr>
              <a:t>valsartanu</a:t>
            </a:r>
            <a:r>
              <a:rPr lang="cs-CZ" sz="2600" b="1" dirty="0" smtClean="0">
                <a:solidFill>
                  <a:srgbClr val="960000"/>
                </a:solidFill>
              </a:rPr>
              <a:t> v léčbě </a:t>
            </a:r>
            <a:r>
              <a:rPr lang="cs-CZ" sz="2600" b="1" dirty="0" err="1" smtClean="0">
                <a:solidFill>
                  <a:srgbClr val="960000"/>
                </a:solidFill>
              </a:rPr>
              <a:t>HFrEF</a:t>
            </a:r>
            <a:r>
              <a:rPr lang="cs-CZ" sz="2600" b="1" dirty="0" smtClean="0">
                <a:solidFill>
                  <a:srgbClr val="960000"/>
                </a:solidFill>
              </a:rPr>
              <a:t>? </a:t>
            </a:r>
            <a:endParaRPr lang="cs-CZ" sz="2600" b="1" dirty="0">
              <a:solidFill>
                <a:srgbClr val="96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9" y="1172539"/>
            <a:ext cx="3743789" cy="8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49982"/>
            <a:ext cx="2196058" cy="2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4592" r="13397" b="18250"/>
          <a:stretch/>
        </p:blipFill>
        <p:spPr bwMode="auto">
          <a:xfrm>
            <a:off x="180139" y="2048323"/>
            <a:ext cx="3743789" cy="2451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69838"/>
              </p:ext>
            </p:extLst>
          </p:nvPr>
        </p:nvGraphicFramePr>
        <p:xfrm>
          <a:off x="4151175" y="1166421"/>
          <a:ext cx="4860031" cy="3373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2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54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359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kern="1200" dirty="0" err="1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MS Mincho"/>
                          <a:cs typeface="+mn-cs"/>
                        </a:rPr>
                        <a:t>Chara</a:t>
                      </a:r>
                      <a:r>
                        <a:rPr lang="cs-CZ" sz="900" b="1" kern="1200" dirty="0" err="1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MS Mincho"/>
                          <a:cs typeface="+mn-cs"/>
                        </a:rPr>
                        <a:t>kteristiky</a:t>
                      </a:r>
                      <a:r>
                        <a:rPr lang="en-GB" sz="900" b="1" kern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MS Mincho"/>
                          <a:cs typeface="+mn-cs"/>
                        </a:rPr>
                        <a:t>*</a:t>
                      </a:r>
                      <a:endParaRPr lang="en-GB" sz="900" b="1" kern="1200" dirty="0">
                        <a:solidFill>
                          <a:schemeClr val="accent2"/>
                        </a:solidFill>
                        <a:effectLst/>
                        <a:latin typeface="Arial"/>
                        <a:ea typeface="MS Mincho"/>
                        <a:cs typeface="+mn-cs"/>
                      </a:endParaRPr>
                    </a:p>
                  </a:txBody>
                  <a:tcPr marL="36000" marR="36000" marT="0" marB="0" anchor="b"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err="1" smtClean="0">
                          <a:solidFill>
                            <a:schemeClr val="bg1"/>
                          </a:solidFill>
                          <a:latin typeface="Arial"/>
                          <a:ea typeface="Cambria"/>
                          <a:cs typeface="Times New Roman"/>
                        </a:rPr>
                        <a:t>Sakubitril</a:t>
                      </a:r>
                      <a:r>
                        <a:rPr lang="cs-CZ" sz="900" b="1" dirty="0" smtClean="0">
                          <a:solidFill>
                            <a:schemeClr val="bg1"/>
                          </a:solidFill>
                          <a:latin typeface="Arial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/>
                          <a:ea typeface="Cambria"/>
                          <a:cs typeface="Times New Roman"/>
                        </a:rPr>
                        <a:t>valsartan </a:t>
                      </a:r>
                      <a:br>
                        <a:rPr lang="en-GB" sz="900" b="1" dirty="0" smtClean="0">
                          <a:solidFill>
                            <a:schemeClr val="bg1"/>
                          </a:solidFill>
                          <a:latin typeface="Arial"/>
                          <a:ea typeface="Cambria"/>
                          <a:cs typeface="Times New Roman"/>
                        </a:rPr>
                      </a:br>
                      <a:r>
                        <a:rPr lang="en-GB" sz="900" b="0" dirty="0" smtClean="0">
                          <a:solidFill>
                            <a:schemeClr val="bg1"/>
                          </a:solidFill>
                          <a:latin typeface="Arial"/>
                          <a:ea typeface="Cambria"/>
                          <a:cs typeface="Times New Roman"/>
                        </a:rPr>
                        <a:t>(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latin typeface="Arial"/>
                          <a:ea typeface="Cambria"/>
                          <a:cs typeface="Times New Roman"/>
                        </a:rPr>
                        <a:t>n=4187)</a:t>
                      </a:r>
                      <a:endParaRPr lang="en-US" sz="900" b="0" dirty="0">
                        <a:solidFill>
                          <a:schemeClr val="bg1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b"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7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Arial"/>
                          <a:ea typeface="Cambria"/>
                          <a:cs typeface="Times New Roman"/>
                        </a:rPr>
                        <a:t>Enalapril  </a:t>
                      </a: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 smtClean="0">
                          <a:solidFill>
                            <a:schemeClr val="bg1"/>
                          </a:solidFill>
                          <a:latin typeface="Arial"/>
                          <a:ea typeface="Cambria"/>
                          <a:cs typeface="Times New Roman"/>
                        </a:rPr>
                        <a:t>(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  <a:latin typeface="Arial"/>
                          <a:ea typeface="Cambria"/>
                          <a:cs typeface="Times New Roman"/>
                        </a:rPr>
                        <a:t>n=4212)</a:t>
                      </a:r>
                      <a:endParaRPr lang="en-US" sz="900" b="0" dirty="0">
                        <a:solidFill>
                          <a:schemeClr val="bg1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b"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112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635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Věk, roky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63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8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± 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11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5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63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8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± 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11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3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635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Ženy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 n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(%)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879 (21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0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)</a:t>
                      </a:r>
                      <a:endParaRPr lang="en-GB" sz="900" dirty="0" smtClean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953 (22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6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635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err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Isc</a:t>
                      </a:r>
                      <a:r>
                        <a:rPr lang="cs-CZ" sz="900" dirty="0" err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hemická</a:t>
                      </a:r>
                      <a:r>
                        <a:rPr lang="cs-CZ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kardiomyopatie,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n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(%)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2506 (59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9)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2530 (60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635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Ejekční</a:t>
                      </a:r>
                      <a:r>
                        <a:rPr lang="cs-CZ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frakce levé komory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 %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29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6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± 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6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29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4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± 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6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3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6626">
                <a:tc>
                  <a:txBody>
                    <a:bodyPr/>
                    <a:lstStyle/>
                    <a:p>
                      <a:pPr marL="266700" marR="0" indent="-203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Funkční třída 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NYHA,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n (%)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/>
                      </a:r>
                      <a:b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</a:b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II </a:t>
                      </a:r>
                      <a:b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</a:b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III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/>
                      </a:r>
                      <a:b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</a:b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2998 (71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6)</a:t>
                      </a:r>
                      <a:b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</a:b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969 (23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/>
                      </a:r>
                      <a:b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</a:b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2921 (69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3)</a:t>
                      </a:r>
                      <a:b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</a:b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1049 (24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9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635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Systolický</a:t>
                      </a:r>
                      <a:r>
                        <a:rPr lang="cs-CZ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TK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mmHg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122 ± 15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121 ± 15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635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Srdeční frekvence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tep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/min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72 ± 12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73 ± 12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635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NT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pro-BNP,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GB" sz="900" dirty="0" err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pg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/m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l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(IQR)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1631 (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885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–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3154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1594 (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886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–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3305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635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BNP,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pg/mL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(IQR)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255 (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155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–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474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251 (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153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–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465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635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Diabetes v anamnéze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n (%)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1451 (34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7)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1456 (34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6)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635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Léčba při randomizaci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 n (%)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3683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Diureti</a:t>
                      </a:r>
                      <a:r>
                        <a:rPr lang="cs-CZ" sz="900" dirty="0" err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ka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3363 (80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3)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3375 (80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3683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Srdeční glykosidy (d</a:t>
                      </a:r>
                      <a:r>
                        <a:rPr lang="en-GB" sz="900" dirty="0" err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igitalis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1223 (29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1316 (31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3683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el-GR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β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</a:t>
                      </a:r>
                      <a:r>
                        <a:rPr lang="en-GB" sz="900" dirty="0" err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blo</a:t>
                      </a:r>
                      <a:r>
                        <a:rPr lang="cs-CZ" sz="900" dirty="0" err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kátory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3899 (93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1)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3912</a:t>
                      </a:r>
                      <a:r>
                        <a:rPr lang="en-GB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(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92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9)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8876">
                <a:tc>
                  <a:txBody>
                    <a:bodyPr/>
                    <a:lstStyle/>
                    <a:p>
                      <a:pPr marL="3683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err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Mineralo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kortikoidní</a:t>
                      </a:r>
                      <a:r>
                        <a:rPr lang="cs-CZ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antagonisté 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2271 (54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2400 (57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0)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7752">
                <a:tc>
                  <a:txBody>
                    <a:bodyPr/>
                    <a:lstStyle/>
                    <a:p>
                      <a:pPr marL="3683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ICD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(</a:t>
                      </a:r>
                      <a:r>
                        <a:rPr lang="cs-CZ" sz="900" dirty="0" err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implantabilní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cs-CZ" sz="900" dirty="0" err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kardioverter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-defibrilátor)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623 (14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9)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620 (14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GB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7)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7752">
                <a:tc>
                  <a:txBody>
                    <a:bodyPr/>
                    <a:lstStyle/>
                    <a:p>
                      <a:pPr marL="368300" marR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CRT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(srdeční </a:t>
                      </a:r>
                      <a:r>
                        <a:rPr lang="cs-CZ" sz="900" dirty="0" err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resynchronizační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terapie)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292 (7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0)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282 (6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7)</a:t>
                      </a:r>
                      <a:endParaRPr lang="en-US" sz="900" dirty="0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0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PIONEER-HF - vývoj hodnot </a:t>
            </a:r>
            <a:r>
              <a:rPr lang="cs-CZ" sz="3200" b="1" dirty="0" err="1" smtClean="0">
                <a:solidFill>
                  <a:srgbClr val="960000"/>
                </a:solidFill>
              </a:rPr>
              <a:t>sTK</a:t>
            </a:r>
            <a:endParaRPr lang="cs-CZ" sz="1900" b="1" dirty="0">
              <a:solidFill>
                <a:srgbClr val="96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707904" y="4659982"/>
            <a:ext cx="2211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N </a:t>
            </a:r>
            <a:r>
              <a:rPr lang="cs-CZ" sz="1200" i="1" dirty="0" err="1"/>
              <a:t>Engl</a:t>
            </a:r>
            <a:r>
              <a:rPr lang="cs-CZ" sz="1200" i="1" dirty="0"/>
              <a:t> J Med 2019; 380:539-548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9" y="1347614"/>
            <a:ext cx="5455690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63" y="1094777"/>
            <a:ext cx="3321169" cy="339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4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PIONEER-HF – závěry:  </a:t>
            </a:r>
            <a:endParaRPr lang="cs-CZ" sz="1900" b="1" dirty="0">
              <a:solidFill>
                <a:srgbClr val="96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707904" y="4659982"/>
            <a:ext cx="2211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N </a:t>
            </a:r>
            <a:r>
              <a:rPr lang="cs-CZ" sz="1200" i="1" dirty="0" err="1"/>
              <a:t>Engl</a:t>
            </a:r>
            <a:r>
              <a:rPr lang="cs-CZ" sz="1200" i="1" dirty="0"/>
              <a:t> J Med 2019; 380:539-548</a:t>
            </a:r>
          </a:p>
        </p:txBody>
      </p:sp>
      <p:sp>
        <p:nvSpPr>
          <p:cNvPr id="11" name="Zástupný symbol pro obsah 5"/>
          <p:cNvSpPr txBox="1">
            <a:spLocks/>
          </p:cNvSpPr>
          <p:nvPr/>
        </p:nvSpPr>
        <p:spPr>
          <a:xfrm>
            <a:off x="325547" y="1275606"/>
            <a:ext cx="8492906" cy="309634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Zahájení terapie 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sacubitril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valsartanem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 nemocných s 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HFrEF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hospitalizovaných pro akutní dekompenzaci srdečního selhání vedlo signifikantně větší redukci hladin 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NTproBNP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ve srovnání s 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enalaprilem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Clr>
                <a:srgbClr val="FF0000"/>
              </a:buClr>
              <a:defRPr/>
            </a:pPr>
            <a:endParaRPr lang="cs-CZ" altLang="en-US" sz="1400" b="1" kern="0" dirty="0" smtClean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Výskyt sledovaných nežádoucích účinků se mezi oběma skupinami významně nelišil, cca 20% nemocných v obou skupinách ukončilo do 8</a:t>
            </a:r>
            <a:r>
              <a:rPr lang="cs-CZ" altLang="en-US" b="1" kern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týdne pro </a:t>
            </a:r>
            <a:r>
              <a:rPr lang="cs-CZ" altLang="en-US" b="1" kern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NÚ léčbu .</a:t>
            </a:r>
            <a:endParaRPr lang="cs-CZ" altLang="en-US" b="1" kern="0" dirty="0" smtClean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TRANSITION</a:t>
            </a:r>
            <a:endParaRPr lang="cs-CZ" sz="1900" b="1" dirty="0">
              <a:solidFill>
                <a:srgbClr val="96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9" y="1138012"/>
            <a:ext cx="2982708" cy="78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5" y="4659982"/>
            <a:ext cx="2878460" cy="2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9702"/>
            <a:ext cx="8444038" cy="2202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41" y="1772059"/>
            <a:ext cx="5553939" cy="3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11710"/>
            <a:ext cx="5666893" cy="39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00" y="2715766"/>
            <a:ext cx="5617819" cy="11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3456159" y="2349494"/>
            <a:ext cx="54363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518748" y="3246284"/>
            <a:ext cx="54363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622"/>
            <a:ext cx="275470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TRANSITION</a:t>
            </a:r>
            <a:endParaRPr lang="cs-CZ" sz="1900" b="1" dirty="0">
              <a:solidFill>
                <a:srgbClr val="96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390598" y="4659982"/>
            <a:ext cx="2755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 smtClean="0"/>
              <a:t>Eur J </a:t>
            </a:r>
            <a:r>
              <a:rPr lang="cs-CZ" sz="1200" i="1" dirty="0" err="1" smtClean="0"/>
              <a:t>Heart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Fail</a:t>
            </a:r>
            <a:r>
              <a:rPr lang="cs-CZ" sz="1200" i="1" dirty="0" smtClean="0"/>
              <a:t> 2019 </a:t>
            </a:r>
            <a:r>
              <a:rPr lang="cs-CZ" sz="1200" i="1" dirty="0"/>
              <a:t>Aug;21(8):998-1007</a:t>
            </a:r>
          </a:p>
        </p:txBody>
      </p:sp>
    </p:spTree>
    <p:extLst>
      <p:ext uri="{BB962C8B-B14F-4D97-AF65-F5344CB8AC3E}">
        <p14:creationId xmlns:p14="http://schemas.microsoft.com/office/powerpoint/2010/main" val="26313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TRANSITION</a:t>
            </a:r>
            <a:endParaRPr lang="cs-CZ" sz="1900" b="1" dirty="0">
              <a:solidFill>
                <a:srgbClr val="96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9" y="1138012"/>
            <a:ext cx="2982708" cy="78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5" y="4659982"/>
            <a:ext cx="2878460" cy="2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5"/>
          <p:cNvSpPr txBox="1">
            <a:spLocks/>
          </p:cNvSpPr>
          <p:nvPr/>
        </p:nvSpPr>
        <p:spPr>
          <a:xfrm>
            <a:off x="200943" y="2149244"/>
            <a:ext cx="8243267" cy="222270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8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Primárním 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endpointem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bylo zhodnocení rozdílu mezi skupinami se zahájením léčby před propuštěním a po propuštění v dosažení cílové dávky S/V  200mg BID na konci desátého týdne.</a:t>
            </a:r>
          </a:p>
        </p:txBody>
      </p:sp>
    </p:spTree>
    <p:extLst>
      <p:ext uri="{BB962C8B-B14F-4D97-AF65-F5344CB8AC3E}">
        <p14:creationId xmlns:p14="http://schemas.microsoft.com/office/powerpoint/2010/main" val="26921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TRANSITION</a:t>
            </a:r>
            <a:endParaRPr lang="cs-CZ" sz="1900" b="1" dirty="0">
              <a:solidFill>
                <a:srgbClr val="96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9" y="1138012"/>
            <a:ext cx="2982708" cy="78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5" y="4659982"/>
            <a:ext cx="2878460" cy="2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5"/>
          <p:cNvSpPr txBox="1">
            <a:spLocks/>
          </p:cNvSpPr>
          <p:nvPr/>
        </p:nvSpPr>
        <p:spPr>
          <a:xfrm>
            <a:off x="200944" y="2067694"/>
            <a:ext cx="8817086" cy="230425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8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Sekundární </a:t>
            </a:r>
            <a:r>
              <a:rPr lang="cs-CZ" altLang="en-US" sz="20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endpointy</a:t>
            </a: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byly zhodnocení rozdílu mezi oběma skupinami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1/ dosažení a udržení dávky 100mg nebo 200mg S/V BID po dobu alespoň 2 	týdnů do 10. týdne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2/  nasazení a udržení jakékoliv dávky S/V </a:t>
            </a:r>
            <a:r>
              <a:rPr lang="cs-CZ" altLang="en-US" sz="2000" b="1" kern="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 dobu alespoň 2 </a:t>
            </a:r>
            <a:r>
              <a:rPr lang="cs-CZ" altLang="en-US" sz="2000" b="1" kern="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týdnů </a:t>
            </a:r>
            <a:r>
              <a:rPr lang="cs-CZ" altLang="en-US" sz="2000" b="1" kern="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cs-CZ" altLang="en-US" sz="2000" b="1" kern="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10. t 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3/ nutnost trvalého vysazení medikace kvůli nežádoucím účinkům během 10 	týdnů</a:t>
            </a:r>
            <a:endParaRPr lang="cs-CZ" altLang="en-US" sz="2000" b="1" kern="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TRANSITION</a:t>
            </a:r>
            <a:endParaRPr lang="cs-CZ" sz="1900" b="1" dirty="0">
              <a:solidFill>
                <a:srgbClr val="96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26" y="4602525"/>
            <a:ext cx="2763347" cy="24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03599"/>
            <a:ext cx="4630888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13" y="2715766"/>
            <a:ext cx="4011559" cy="1651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3390599" y="4846350"/>
            <a:ext cx="2755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 smtClean="0"/>
              <a:t>Eur J </a:t>
            </a:r>
            <a:r>
              <a:rPr lang="cs-CZ" sz="1200" i="1" dirty="0" err="1" smtClean="0"/>
              <a:t>Heart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Fail</a:t>
            </a:r>
            <a:r>
              <a:rPr lang="cs-CZ" sz="1200" i="1" dirty="0" smtClean="0"/>
              <a:t> 2019 </a:t>
            </a:r>
            <a:r>
              <a:rPr lang="cs-CZ" sz="1200" i="1" dirty="0"/>
              <a:t>Aug;21(8):998-1007</a:t>
            </a:r>
          </a:p>
        </p:txBody>
      </p:sp>
    </p:spTree>
    <p:extLst>
      <p:ext uri="{BB962C8B-B14F-4D97-AF65-F5344CB8AC3E}">
        <p14:creationId xmlns:p14="http://schemas.microsoft.com/office/powerpoint/2010/main" val="20444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9" y="1131590"/>
            <a:ext cx="325556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8" y="1707655"/>
            <a:ext cx="4903080" cy="2520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TRANSITION – nasazení léčby</a:t>
            </a:r>
            <a:endParaRPr lang="cs-CZ" sz="1900" b="1" dirty="0">
              <a:solidFill>
                <a:srgbClr val="96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390598" y="4659982"/>
            <a:ext cx="2755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 smtClean="0"/>
              <a:t>Eur J </a:t>
            </a:r>
            <a:r>
              <a:rPr lang="cs-CZ" sz="1200" i="1" dirty="0" err="1" smtClean="0"/>
              <a:t>Heart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Fail</a:t>
            </a:r>
            <a:r>
              <a:rPr lang="cs-CZ" sz="1200" i="1" dirty="0" smtClean="0"/>
              <a:t> 2019 </a:t>
            </a:r>
            <a:r>
              <a:rPr lang="cs-CZ" sz="1200" i="1" dirty="0"/>
              <a:t>Aug;21(8):998-1007</a:t>
            </a:r>
          </a:p>
        </p:txBody>
      </p:sp>
    </p:spTree>
    <p:extLst>
      <p:ext uri="{BB962C8B-B14F-4D97-AF65-F5344CB8AC3E}">
        <p14:creationId xmlns:p14="http://schemas.microsoft.com/office/powerpoint/2010/main" val="2361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TRANSITION – </a:t>
            </a:r>
            <a:r>
              <a:rPr lang="cs-CZ" sz="3200" b="1" dirty="0" smtClean="0">
                <a:solidFill>
                  <a:srgbClr val="960000"/>
                </a:solidFill>
              </a:rPr>
              <a:t>výsledky</a:t>
            </a:r>
            <a:endParaRPr lang="cs-CZ" sz="1900" b="1" dirty="0">
              <a:solidFill>
                <a:srgbClr val="960000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7614"/>
            <a:ext cx="4706593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3390598" y="4659982"/>
            <a:ext cx="2755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 smtClean="0"/>
              <a:t>Eur J </a:t>
            </a:r>
            <a:r>
              <a:rPr lang="cs-CZ" sz="1200" i="1" dirty="0" err="1" smtClean="0"/>
              <a:t>Heart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Fail</a:t>
            </a:r>
            <a:r>
              <a:rPr lang="cs-CZ" sz="1200" i="1" dirty="0" smtClean="0"/>
              <a:t> 2019 </a:t>
            </a:r>
            <a:r>
              <a:rPr lang="cs-CZ" sz="1200" i="1" dirty="0"/>
              <a:t>Aug;21(8):998-1007</a:t>
            </a:r>
          </a:p>
        </p:txBody>
      </p:sp>
      <p:sp>
        <p:nvSpPr>
          <p:cNvPr id="15" name="Zástupný symbol pro obsah 5"/>
          <p:cNvSpPr txBox="1">
            <a:spLocks/>
          </p:cNvSpPr>
          <p:nvPr/>
        </p:nvSpPr>
        <p:spPr>
          <a:xfrm>
            <a:off x="154223" y="1635646"/>
            <a:ext cx="3650977" cy="222270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18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Primárním </a:t>
            </a:r>
            <a:r>
              <a:rPr lang="cs-CZ" altLang="en-US" sz="18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endpointem</a:t>
            </a:r>
            <a:r>
              <a:rPr lang="cs-CZ" altLang="en-US" sz="18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bylo zhodnocení rozdílu mezi skupinami se zahájením léčby před propuštěním a po propuštění v dosažení cílové dávky S/V  200mg BID na konci desátého týdne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4355976" y="1779662"/>
            <a:ext cx="1440160" cy="2664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2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TRANSITION – </a:t>
            </a:r>
            <a:r>
              <a:rPr lang="cs-CZ" sz="3200" b="1" dirty="0" smtClean="0">
                <a:solidFill>
                  <a:srgbClr val="960000"/>
                </a:solidFill>
              </a:rPr>
              <a:t>výsledky</a:t>
            </a:r>
            <a:endParaRPr lang="cs-CZ" sz="1900" b="1" dirty="0">
              <a:solidFill>
                <a:srgbClr val="960000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7614"/>
            <a:ext cx="4706593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3390598" y="4659982"/>
            <a:ext cx="2755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 smtClean="0"/>
              <a:t>Eur J </a:t>
            </a:r>
            <a:r>
              <a:rPr lang="cs-CZ" sz="1200" i="1" dirty="0" err="1" smtClean="0"/>
              <a:t>Heart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Fail</a:t>
            </a:r>
            <a:r>
              <a:rPr lang="cs-CZ" sz="1200" i="1" dirty="0" smtClean="0"/>
              <a:t> 2019 </a:t>
            </a:r>
            <a:r>
              <a:rPr lang="cs-CZ" sz="1200" i="1" dirty="0"/>
              <a:t>Aug;21(8):998-1007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5652120" y="1851669"/>
            <a:ext cx="3194425" cy="25909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5"/>
          <p:cNvSpPr txBox="1">
            <a:spLocks/>
          </p:cNvSpPr>
          <p:nvPr/>
        </p:nvSpPr>
        <p:spPr>
          <a:xfrm>
            <a:off x="200944" y="1347614"/>
            <a:ext cx="3722984" cy="302433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16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Sekundární </a:t>
            </a:r>
            <a:r>
              <a:rPr lang="cs-CZ" altLang="en-US" sz="1600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endpointy</a:t>
            </a:r>
            <a:r>
              <a:rPr lang="cs-CZ" altLang="en-US" sz="16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cs-CZ" altLang="en-US" sz="16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1/ dosažení a udržení dávky 100mg 	nebo 200mg S/V BID po dobu 	alespoň 2 týdnů do 10. týdne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cs-CZ" altLang="en-US" sz="16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2/  nasazení a udržení jakékoliv dávky 	S/V </a:t>
            </a:r>
            <a:r>
              <a:rPr lang="cs-CZ" altLang="en-US" sz="1600" b="1" kern="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 dobu alespoň 2 </a:t>
            </a:r>
            <a:r>
              <a:rPr lang="cs-CZ" altLang="en-US" sz="1600" b="1" kern="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týdnů 	do 10. t 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cs-CZ" altLang="en-US" sz="1600" b="1" kern="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3/ nutnost trvalého vysazení medikace 	kvůli nežádoucím účinkům 	během 10 	týdnů</a:t>
            </a:r>
            <a:endParaRPr lang="cs-CZ" altLang="en-US" sz="1600" b="1" kern="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rgbClr val="960000"/>
                </a:solidFill>
              </a:rPr>
              <a:t>Jaká je dosavadní pozice </a:t>
            </a:r>
            <a:r>
              <a:rPr lang="cs-CZ" sz="2600" b="1" dirty="0" err="1">
                <a:solidFill>
                  <a:srgbClr val="960000"/>
                </a:solidFill>
              </a:rPr>
              <a:t>sacubitril</a:t>
            </a:r>
            <a:r>
              <a:rPr lang="cs-CZ" sz="2600" b="1" dirty="0">
                <a:solidFill>
                  <a:srgbClr val="960000"/>
                </a:solidFill>
              </a:rPr>
              <a:t>/</a:t>
            </a:r>
            <a:r>
              <a:rPr lang="cs-CZ" sz="2600" b="1" dirty="0" err="1">
                <a:solidFill>
                  <a:srgbClr val="960000"/>
                </a:solidFill>
              </a:rPr>
              <a:t>valsartanu</a:t>
            </a:r>
            <a:r>
              <a:rPr lang="cs-CZ" sz="2600" b="1" dirty="0">
                <a:solidFill>
                  <a:srgbClr val="960000"/>
                </a:solidFill>
              </a:rPr>
              <a:t> v léčbě </a:t>
            </a:r>
            <a:r>
              <a:rPr lang="cs-CZ" sz="2600" b="1" dirty="0" err="1">
                <a:solidFill>
                  <a:srgbClr val="960000"/>
                </a:solidFill>
              </a:rPr>
              <a:t>HFrEF</a:t>
            </a:r>
            <a:r>
              <a:rPr lang="cs-CZ" sz="2600" b="1" dirty="0">
                <a:solidFill>
                  <a:srgbClr val="960000"/>
                </a:solidFill>
              </a:rPr>
              <a:t>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25001"/>
            <a:ext cx="2196058" cy="2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99992" y="170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Primární sledovaný </a:t>
            </a:r>
            <a:r>
              <a:rPr lang="cs-CZ" sz="2000" b="1" dirty="0" smtClean="0">
                <a:solidFill>
                  <a:srgbClr val="FF0000"/>
                </a:solidFill>
              </a:rPr>
              <a:t>cíl </a:t>
            </a:r>
            <a:r>
              <a:rPr lang="cs-CZ" sz="2000" b="1" dirty="0">
                <a:solidFill>
                  <a:srgbClr val="FF0000"/>
                </a:solidFill>
              </a:rPr>
              <a:t>20% redukce rizika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1600" b="1" dirty="0" smtClean="0"/>
              <a:t>(KV </a:t>
            </a:r>
            <a:r>
              <a:rPr lang="cs-CZ" sz="1600" b="1" dirty="0"/>
              <a:t>úmrtí nebo první hospitalizace </a:t>
            </a:r>
            <a:r>
              <a:rPr lang="cs-CZ" sz="1600" b="1" dirty="0" smtClean="0"/>
              <a:t>pro </a:t>
            </a:r>
            <a:r>
              <a:rPr lang="cs-CZ" sz="1600" b="1" dirty="0" err="1" smtClean="0"/>
              <a:t>srd</a:t>
            </a:r>
            <a:r>
              <a:rPr lang="cs-CZ" sz="1600" b="1" dirty="0" smtClean="0"/>
              <a:t>. selhání)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5" y="1131590"/>
            <a:ext cx="4200128" cy="3314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Šipka dolů 9"/>
          <p:cNvSpPr/>
          <p:nvPr/>
        </p:nvSpPr>
        <p:spPr>
          <a:xfrm rot="5041054">
            <a:off x="4829616" y="1882995"/>
            <a:ext cx="258974" cy="1235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6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960000"/>
                </a:solidFill>
              </a:rPr>
              <a:t>TRANSITION </a:t>
            </a:r>
            <a:r>
              <a:rPr lang="cs-CZ" sz="2800" b="1" dirty="0" smtClean="0">
                <a:solidFill>
                  <a:srgbClr val="960000"/>
                </a:solidFill>
              </a:rPr>
              <a:t>– prediktory dosažení cílové dávky</a:t>
            </a:r>
            <a:endParaRPr lang="cs-CZ" sz="2800" b="1" dirty="0">
              <a:solidFill>
                <a:srgbClr val="960000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3390598" y="4659982"/>
            <a:ext cx="2755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 smtClean="0"/>
              <a:t>Eur J </a:t>
            </a:r>
            <a:r>
              <a:rPr lang="cs-CZ" sz="1200" i="1" dirty="0" err="1" smtClean="0"/>
              <a:t>Heart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Fail</a:t>
            </a:r>
            <a:r>
              <a:rPr lang="cs-CZ" sz="1200" i="1" dirty="0" smtClean="0"/>
              <a:t> 2019 </a:t>
            </a:r>
            <a:r>
              <a:rPr lang="cs-CZ" sz="1200" i="1" dirty="0"/>
              <a:t>Aug;21(8):998-1007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13" y="1177603"/>
            <a:ext cx="5189767" cy="3273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960000"/>
                </a:solidFill>
              </a:rPr>
              <a:t>TRANSITION – </a:t>
            </a:r>
            <a:r>
              <a:rPr lang="cs-CZ" sz="3200" b="1" dirty="0" smtClean="0">
                <a:solidFill>
                  <a:srgbClr val="960000"/>
                </a:solidFill>
              </a:rPr>
              <a:t>závěry</a:t>
            </a:r>
            <a:endParaRPr lang="cs-CZ" sz="1900" b="1" dirty="0">
              <a:solidFill>
                <a:srgbClr val="960000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3390598" y="4659982"/>
            <a:ext cx="2755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 smtClean="0"/>
              <a:t>Eur J </a:t>
            </a:r>
            <a:r>
              <a:rPr lang="cs-CZ" sz="1200" i="1" dirty="0" err="1" smtClean="0"/>
              <a:t>Heart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Fail</a:t>
            </a:r>
            <a:r>
              <a:rPr lang="cs-CZ" sz="1200" i="1" dirty="0" smtClean="0"/>
              <a:t> 2019 </a:t>
            </a:r>
            <a:r>
              <a:rPr lang="cs-CZ" sz="1200" i="1" dirty="0"/>
              <a:t>Aug;21(8):998-1007</a:t>
            </a:r>
          </a:p>
        </p:txBody>
      </p:sp>
      <p:sp>
        <p:nvSpPr>
          <p:cNvPr id="15" name="Zástupný symbol pro obsah 5"/>
          <p:cNvSpPr txBox="1">
            <a:spLocks/>
          </p:cNvSpPr>
          <p:nvPr/>
        </p:nvSpPr>
        <p:spPr>
          <a:xfrm>
            <a:off x="325547" y="1563638"/>
            <a:ext cx="8492906" cy="237626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Zahájení terapie 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sacubitril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valsartanem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 nemocných s </a:t>
            </a:r>
            <a:r>
              <a:rPr lang="cs-CZ" altLang="en-US" b="1" kern="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HFrEF</a:t>
            </a: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hospitalizovaných pro akutní dekompenzaci srdečního selhání po stabilizaci stavu, ať už za hospitalizace či krátce po propuštění,  je bezpečné a vedlo k dosažení cílové dávky v desátém týdnu zhruba u poloviny nemocných.</a:t>
            </a:r>
          </a:p>
        </p:txBody>
      </p:sp>
    </p:spTree>
    <p:extLst>
      <p:ext uri="{BB962C8B-B14F-4D97-AF65-F5344CB8AC3E}">
        <p14:creationId xmlns:p14="http://schemas.microsoft.com/office/powerpoint/2010/main" val="29010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PROVE-HF</a:t>
            </a:r>
            <a:endParaRPr lang="cs-CZ" sz="1900" b="1" dirty="0">
              <a:solidFill>
                <a:srgbClr val="960000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7246"/>
            <a:ext cx="4045047" cy="12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9982"/>
            <a:ext cx="2736304" cy="1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107503" y="2994871"/>
            <a:ext cx="8705896" cy="151216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rgbClr val="960000"/>
                </a:solidFill>
              </a:rPr>
              <a:t>Prospe</a:t>
            </a:r>
            <a:r>
              <a:rPr lang="cs-CZ" sz="2000" b="1" dirty="0">
                <a:solidFill>
                  <a:srgbClr val="960000"/>
                </a:solidFill>
              </a:rPr>
              <a:t>k</a:t>
            </a:r>
            <a:r>
              <a:rPr lang="en-US" sz="2000" b="1" dirty="0" err="1">
                <a:solidFill>
                  <a:srgbClr val="960000"/>
                </a:solidFill>
              </a:rPr>
              <a:t>tiv</a:t>
            </a:r>
            <a:r>
              <a:rPr lang="cs-CZ" sz="2000" b="1" dirty="0" smtClean="0">
                <a:solidFill>
                  <a:srgbClr val="960000"/>
                </a:solidFill>
              </a:rPr>
              <a:t>ní studie,</a:t>
            </a:r>
            <a:r>
              <a:rPr lang="en-US" sz="2000" b="1" dirty="0" smtClean="0">
                <a:solidFill>
                  <a:srgbClr val="960000"/>
                </a:solidFill>
              </a:rPr>
              <a:t> </a:t>
            </a:r>
            <a:r>
              <a:rPr lang="en-US" sz="2000" b="1" dirty="0">
                <a:solidFill>
                  <a:srgbClr val="960000"/>
                </a:solidFill>
              </a:rPr>
              <a:t>12-m</a:t>
            </a:r>
            <a:r>
              <a:rPr lang="cs-CZ" sz="2000" b="1" dirty="0" err="1">
                <a:solidFill>
                  <a:srgbClr val="960000"/>
                </a:solidFill>
              </a:rPr>
              <a:t>ěsíců</a:t>
            </a:r>
            <a:r>
              <a:rPr lang="en-US" sz="2000" b="1" dirty="0">
                <a:solidFill>
                  <a:srgbClr val="960000"/>
                </a:solidFill>
              </a:rPr>
              <a:t>, single-group, open-label </a:t>
            </a:r>
            <a:r>
              <a:rPr lang="cs-CZ" sz="2000" b="1" dirty="0">
                <a:solidFill>
                  <a:srgbClr val="960000"/>
                </a:solidFill>
              </a:rPr>
              <a:t>studie</a:t>
            </a:r>
          </a:p>
          <a:p>
            <a:pPr>
              <a:spcBef>
                <a:spcPts val="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960000"/>
                </a:solidFill>
              </a:rPr>
              <a:t>korelace </a:t>
            </a:r>
            <a:r>
              <a:rPr lang="cs-CZ" sz="2000" b="1" dirty="0">
                <a:solidFill>
                  <a:srgbClr val="960000"/>
                </a:solidFill>
              </a:rPr>
              <a:t>změn </a:t>
            </a:r>
            <a:r>
              <a:rPr lang="en-US" sz="2000" b="1" dirty="0">
                <a:solidFill>
                  <a:srgbClr val="960000"/>
                </a:solidFill>
              </a:rPr>
              <a:t>NT-</a:t>
            </a:r>
            <a:r>
              <a:rPr lang="en-US" sz="2000" b="1" dirty="0" err="1">
                <a:solidFill>
                  <a:srgbClr val="960000"/>
                </a:solidFill>
              </a:rPr>
              <a:t>proBNP</a:t>
            </a:r>
            <a:r>
              <a:rPr lang="en-US" sz="2000" b="1" dirty="0">
                <a:solidFill>
                  <a:srgbClr val="960000"/>
                </a:solidFill>
              </a:rPr>
              <a:t> a</a:t>
            </a:r>
            <a:r>
              <a:rPr lang="cs-CZ" sz="2000" b="1" dirty="0">
                <a:solidFill>
                  <a:srgbClr val="960000"/>
                </a:solidFill>
              </a:rPr>
              <a:t> dlouhodobých parametrů srdeční </a:t>
            </a:r>
            <a:r>
              <a:rPr lang="cs-CZ" sz="2000" b="1" dirty="0" err="1">
                <a:solidFill>
                  <a:srgbClr val="960000"/>
                </a:solidFill>
              </a:rPr>
              <a:t>remodelace</a:t>
            </a:r>
            <a:endParaRPr lang="cs-CZ" sz="2000" b="1" dirty="0">
              <a:solidFill>
                <a:srgbClr val="960000"/>
              </a:solidFill>
            </a:endParaRPr>
          </a:p>
          <a:p>
            <a:pPr>
              <a:spcBef>
                <a:spcPts val="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960000"/>
                </a:solidFill>
              </a:rPr>
              <a:t>zařazeno</a:t>
            </a:r>
            <a:r>
              <a:rPr lang="en-US" sz="2000" b="1" dirty="0">
                <a:solidFill>
                  <a:srgbClr val="960000"/>
                </a:solidFill>
              </a:rPr>
              <a:t> 794 </a:t>
            </a:r>
            <a:r>
              <a:rPr lang="en-US" sz="2000" b="1" dirty="0" err="1">
                <a:solidFill>
                  <a:srgbClr val="960000"/>
                </a:solidFill>
              </a:rPr>
              <a:t>HFrEF</a:t>
            </a:r>
            <a:r>
              <a:rPr lang="en-US" sz="2000" b="1" dirty="0">
                <a:solidFill>
                  <a:srgbClr val="960000"/>
                </a:solidFill>
              </a:rPr>
              <a:t> p</a:t>
            </a:r>
            <a:r>
              <a:rPr lang="cs-CZ" sz="2000" b="1" dirty="0" err="1">
                <a:solidFill>
                  <a:srgbClr val="960000"/>
                </a:solidFill>
              </a:rPr>
              <a:t>acientů</a:t>
            </a:r>
            <a:r>
              <a:rPr lang="en-US" sz="2000" b="1" dirty="0">
                <a:solidFill>
                  <a:srgbClr val="960000"/>
                </a:solidFill>
              </a:rPr>
              <a:t> (LVEF ≤ 40%) </a:t>
            </a:r>
            <a:r>
              <a:rPr lang="cs-CZ" sz="2000" b="1" dirty="0">
                <a:solidFill>
                  <a:srgbClr val="960000"/>
                </a:solidFill>
              </a:rPr>
              <a:t>vhodných k </a:t>
            </a:r>
            <a:r>
              <a:rPr lang="en-US" sz="2000" b="1" dirty="0">
                <a:solidFill>
                  <a:srgbClr val="960000"/>
                </a:solidFill>
              </a:rPr>
              <a:t>S/V, symptomatic</a:t>
            </a:r>
            <a:r>
              <a:rPr lang="cs-CZ" sz="2000" b="1" dirty="0" err="1">
                <a:solidFill>
                  <a:srgbClr val="960000"/>
                </a:solidFill>
              </a:rPr>
              <a:t>kých</a:t>
            </a:r>
            <a:r>
              <a:rPr lang="en-US" sz="2000" b="1" dirty="0">
                <a:solidFill>
                  <a:srgbClr val="960000"/>
                </a:solidFill>
              </a:rPr>
              <a:t> (NYHA II-IV) </a:t>
            </a:r>
            <a:r>
              <a:rPr lang="cs-CZ" sz="2000" b="1" dirty="0">
                <a:solidFill>
                  <a:srgbClr val="960000"/>
                </a:solidFill>
              </a:rPr>
              <a:t>na stabilní dávce diuretik</a:t>
            </a:r>
            <a:endParaRPr lang="en-US" sz="2000" b="1" dirty="0">
              <a:solidFill>
                <a:srgbClr val="960000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5" t="37322" r="9371" b="16644"/>
          <a:stretch/>
        </p:blipFill>
        <p:spPr bwMode="auto">
          <a:xfrm>
            <a:off x="4513428" y="1203599"/>
            <a:ext cx="4313619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4" t="14598" r="4125" b="69810"/>
          <a:stretch/>
        </p:blipFill>
        <p:spPr bwMode="auto">
          <a:xfrm>
            <a:off x="7706955" y="1217246"/>
            <a:ext cx="1106444" cy="5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1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PROVE-HF - výsledky </a:t>
            </a:r>
            <a:r>
              <a:rPr lang="cs-CZ" sz="3200" b="1" dirty="0" err="1" smtClean="0">
                <a:solidFill>
                  <a:srgbClr val="960000"/>
                </a:solidFill>
              </a:rPr>
              <a:t>NTproBNP</a:t>
            </a:r>
            <a:endParaRPr lang="cs-CZ" sz="1900" b="1" dirty="0">
              <a:solidFill>
                <a:srgbClr val="960000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9982"/>
            <a:ext cx="2736304" cy="1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16" y="1419622"/>
            <a:ext cx="6535167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PROVE-HF - výsledky ECHO</a:t>
            </a:r>
            <a:endParaRPr lang="cs-CZ" sz="1900" b="1" dirty="0">
              <a:solidFill>
                <a:srgbClr val="960000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9982"/>
            <a:ext cx="2736304" cy="1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3598"/>
            <a:ext cx="69181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6876256" y="1347614"/>
            <a:ext cx="1296144" cy="27363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PROVE-HF - výsledky ECHO </a:t>
            </a:r>
            <a:r>
              <a:rPr lang="cs-CZ" sz="3200" b="1" i="1" dirty="0" smtClean="0">
                <a:solidFill>
                  <a:srgbClr val="960000"/>
                </a:solidFill>
              </a:rPr>
              <a:t>de novo HF</a:t>
            </a:r>
            <a:endParaRPr lang="cs-CZ" sz="1900" b="1" i="1" dirty="0">
              <a:solidFill>
                <a:srgbClr val="960000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9982"/>
            <a:ext cx="2736304" cy="1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32288"/>
            <a:ext cx="5373351" cy="33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404828" y="1132288"/>
            <a:ext cx="5373351" cy="881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prava 2"/>
          <p:cNvSpPr/>
          <p:nvPr/>
        </p:nvSpPr>
        <p:spPr>
          <a:xfrm>
            <a:off x="1072810" y="1593516"/>
            <a:ext cx="2296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8851710">
            <a:off x="5968788" y="1459799"/>
            <a:ext cx="229628" cy="177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6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PROVE-HF - korelace a závěry</a:t>
            </a:r>
            <a:endParaRPr lang="cs-CZ" sz="1900" b="1" dirty="0">
              <a:solidFill>
                <a:srgbClr val="960000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9982"/>
            <a:ext cx="2736304" cy="1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5538" y="1203598"/>
            <a:ext cx="5256584" cy="1280465"/>
          </a:xfrm>
          <a:prstGeom prst="rect">
            <a:avLst/>
          </a:prstGeo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6" y="2715766"/>
            <a:ext cx="8910527" cy="16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EVALUATE-HF</a:t>
            </a:r>
            <a:endParaRPr lang="cs-CZ" sz="1900" b="1" dirty="0">
              <a:solidFill>
                <a:srgbClr val="960000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158046"/>
            <a:ext cx="3692713" cy="90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9982"/>
            <a:ext cx="2952328" cy="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7" t="36879" r="21412" b="23055"/>
          <a:stretch/>
        </p:blipFill>
        <p:spPr bwMode="auto">
          <a:xfrm>
            <a:off x="124793" y="2339767"/>
            <a:ext cx="3718993" cy="1600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44219" y="3148581"/>
            <a:ext cx="3508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960000"/>
                </a:solidFill>
              </a:rPr>
              <a:t>Primární </a:t>
            </a:r>
            <a:r>
              <a:rPr lang="cs-CZ" b="1" dirty="0" err="1" smtClean="0">
                <a:solidFill>
                  <a:srgbClr val="960000"/>
                </a:solidFill>
              </a:rPr>
              <a:t>endpoint</a:t>
            </a:r>
            <a:r>
              <a:rPr lang="cs-CZ" b="1" dirty="0" smtClean="0">
                <a:solidFill>
                  <a:srgbClr val="960000"/>
                </a:solidFill>
              </a:rPr>
              <a:t>: změna impedance </a:t>
            </a:r>
            <a:r>
              <a:rPr lang="cs-CZ" b="1" dirty="0">
                <a:solidFill>
                  <a:srgbClr val="960000"/>
                </a:solidFill>
              </a:rPr>
              <a:t>aorty od vstupní hodnoty do </a:t>
            </a:r>
            <a:r>
              <a:rPr lang="en-US" b="1" dirty="0">
                <a:solidFill>
                  <a:srgbClr val="960000"/>
                </a:solidFill>
              </a:rPr>
              <a:t>12</a:t>
            </a:r>
            <a:r>
              <a:rPr lang="cs-CZ" b="1" dirty="0">
                <a:solidFill>
                  <a:srgbClr val="960000"/>
                </a:solidFill>
              </a:rPr>
              <a:t>. týdne </a:t>
            </a:r>
            <a:r>
              <a:rPr lang="en-US" b="1" dirty="0">
                <a:solidFill>
                  <a:srgbClr val="960000"/>
                </a:solidFill>
              </a:rPr>
              <a:t>(</a:t>
            </a:r>
            <a:r>
              <a:rPr lang="en-US" b="1" dirty="0" err="1">
                <a:solidFill>
                  <a:srgbClr val="960000"/>
                </a:solidFill>
              </a:rPr>
              <a:t>Zc</a:t>
            </a:r>
            <a:r>
              <a:rPr lang="en-US" b="1" dirty="0" smtClean="0">
                <a:solidFill>
                  <a:srgbClr val="960000"/>
                </a:solidFill>
              </a:rPr>
              <a:t>)</a:t>
            </a:r>
            <a:endParaRPr lang="en-US" b="1" dirty="0">
              <a:solidFill>
                <a:srgbClr val="960000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1" t="39596" r="16797" b="17314"/>
          <a:stretch/>
        </p:blipFill>
        <p:spPr bwMode="auto">
          <a:xfrm>
            <a:off x="7452320" y="3003798"/>
            <a:ext cx="1446663" cy="13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995936" y="1707654"/>
            <a:ext cx="508036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err="1" smtClean="0">
                <a:solidFill>
                  <a:srgbClr val="0070C0"/>
                </a:solidFill>
              </a:rPr>
              <a:t>Multicentr</a:t>
            </a:r>
            <a:r>
              <a:rPr lang="cs-CZ" b="1" dirty="0" err="1" smtClean="0">
                <a:solidFill>
                  <a:srgbClr val="0070C0"/>
                </a:solidFill>
              </a:rPr>
              <a:t>ická</a:t>
            </a:r>
            <a:r>
              <a:rPr lang="cs-CZ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randomiz</a:t>
            </a:r>
            <a:r>
              <a:rPr lang="cs-CZ" b="1" dirty="0" err="1" smtClean="0">
                <a:solidFill>
                  <a:srgbClr val="0070C0"/>
                </a:solidFill>
              </a:rPr>
              <a:t>ovaná</a:t>
            </a:r>
            <a:r>
              <a:rPr lang="cs-CZ" b="1" dirty="0" smtClean="0">
                <a:solidFill>
                  <a:srgbClr val="0070C0"/>
                </a:solidFill>
              </a:rPr>
              <a:t>, dvojitě slepá studie</a:t>
            </a:r>
            <a:endParaRPr lang="cs-CZ" b="1" dirty="0">
              <a:solidFill>
                <a:srgbClr val="0070C0"/>
              </a:solidFill>
            </a:endParaRPr>
          </a:p>
          <a:p>
            <a:pPr>
              <a:spcBef>
                <a:spcPts val="800"/>
              </a:spcBef>
            </a:pPr>
            <a:r>
              <a:rPr lang="cs-CZ" b="1" dirty="0" smtClean="0">
                <a:solidFill>
                  <a:srgbClr val="0070C0"/>
                </a:solidFill>
              </a:rPr>
              <a:t>Srovnání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S/V </a:t>
            </a:r>
            <a:r>
              <a:rPr lang="cs-CZ" b="1" dirty="0" err="1">
                <a:solidFill>
                  <a:srgbClr val="0070C0"/>
                </a:solidFill>
              </a:rPr>
              <a:t>vs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enalapril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na </a:t>
            </a:r>
            <a:r>
              <a:rPr lang="cs-CZ" b="1" dirty="0">
                <a:solidFill>
                  <a:srgbClr val="0070C0"/>
                </a:solidFill>
              </a:rPr>
              <a:t>snížení tuhosti </a:t>
            </a:r>
            <a:r>
              <a:rPr lang="en-US" b="1" dirty="0" err="1">
                <a:solidFill>
                  <a:srgbClr val="0070C0"/>
                </a:solidFill>
              </a:rPr>
              <a:t>centr</a:t>
            </a:r>
            <a:r>
              <a:rPr lang="cs-CZ" b="1" dirty="0">
                <a:solidFill>
                  <a:srgbClr val="0070C0"/>
                </a:solidFill>
              </a:rPr>
              <a:t>á</a:t>
            </a:r>
            <a:r>
              <a:rPr lang="en-US" b="1" dirty="0">
                <a:solidFill>
                  <a:srgbClr val="0070C0"/>
                </a:solidFill>
              </a:rPr>
              <a:t>l</a:t>
            </a:r>
            <a:r>
              <a:rPr lang="cs-CZ" b="1" dirty="0">
                <a:solidFill>
                  <a:srgbClr val="0070C0"/>
                </a:solidFill>
              </a:rPr>
              <a:t>ní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aort</a:t>
            </a:r>
            <a:r>
              <a:rPr lang="cs-CZ" b="1" dirty="0">
                <a:solidFill>
                  <a:srgbClr val="0070C0"/>
                </a:solidFill>
              </a:rPr>
              <a:t>y</a:t>
            </a:r>
            <a:r>
              <a:rPr lang="en-US" b="1" dirty="0">
                <a:solidFill>
                  <a:srgbClr val="0070C0"/>
                </a:solidFill>
              </a:rPr>
              <a:t> a</a:t>
            </a:r>
            <a:r>
              <a:rPr lang="cs-CZ" b="1" dirty="0">
                <a:solidFill>
                  <a:srgbClr val="0070C0"/>
                </a:solidFill>
              </a:rPr>
              <a:t> parametrů srdeční </a:t>
            </a:r>
            <a:r>
              <a:rPr lang="en-US" b="1" dirty="0">
                <a:solidFill>
                  <a:srgbClr val="0070C0"/>
                </a:solidFill>
              </a:rPr>
              <a:t>remodel</a:t>
            </a:r>
            <a:r>
              <a:rPr lang="cs-CZ" b="1" dirty="0" err="1">
                <a:solidFill>
                  <a:srgbClr val="0070C0"/>
                </a:solidFill>
              </a:rPr>
              <a:t>ace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7" t="14739" r="3970" b="67200"/>
          <a:stretch/>
        </p:blipFill>
        <p:spPr bwMode="auto">
          <a:xfrm>
            <a:off x="8053404" y="1139452"/>
            <a:ext cx="964626" cy="47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EVALUATE-HF - výsledky</a:t>
            </a:r>
            <a:endParaRPr lang="cs-CZ" sz="1900" b="1" dirty="0">
              <a:solidFill>
                <a:srgbClr val="960000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9982"/>
            <a:ext cx="2952328" cy="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5" t="36317" r="7810" b="14210"/>
          <a:stretch/>
        </p:blipFill>
        <p:spPr bwMode="auto">
          <a:xfrm>
            <a:off x="1979712" y="1287918"/>
            <a:ext cx="5112568" cy="3117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EVALUATE-HF - výsledky</a:t>
            </a:r>
            <a:endParaRPr lang="cs-CZ" sz="1900" b="1" dirty="0">
              <a:solidFill>
                <a:srgbClr val="960000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9982"/>
            <a:ext cx="2952328" cy="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6" t="38389" r="9684" b="15357"/>
          <a:stretch/>
        </p:blipFill>
        <p:spPr bwMode="auto">
          <a:xfrm>
            <a:off x="323528" y="1249148"/>
            <a:ext cx="4097522" cy="2258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1" t="24246" r="16481" b="14549"/>
          <a:stretch/>
        </p:blipFill>
        <p:spPr bwMode="auto">
          <a:xfrm>
            <a:off x="4860032" y="1960457"/>
            <a:ext cx="3972928" cy="2436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rgbClr val="960000"/>
                </a:solidFill>
              </a:rPr>
              <a:t>Jaká je dosavadní pozice </a:t>
            </a:r>
            <a:r>
              <a:rPr lang="cs-CZ" sz="2600" b="1" dirty="0" err="1">
                <a:solidFill>
                  <a:srgbClr val="960000"/>
                </a:solidFill>
              </a:rPr>
              <a:t>sacubitril</a:t>
            </a:r>
            <a:r>
              <a:rPr lang="cs-CZ" sz="2600" b="1" dirty="0">
                <a:solidFill>
                  <a:srgbClr val="960000"/>
                </a:solidFill>
              </a:rPr>
              <a:t>/</a:t>
            </a:r>
            <a:r>
              <a:rPr lang="cs-CZ" sz="2600" b="1" dirty="0" err="1">
                <a:solidFill>
                  <a:srgbClr val="960000"/>
                </a:solidFill>
              </a:rPr>
              <a:t>valsartanu</a:t>
            </a:r>
            <a:r>
              <a:rPr lang="cs-CZ" sz="2600" b="1" dirty="0">
                <a:solidFill>
                  <a:srgbClr val="960000"/>
                </a:solidFill>
              </a:rPr>
              <a:t> v léčbě </a:t>
            </a:r>
            <a:r>
              <a:rPr lang="cs-CZ" sz="2600" b="1" dirty="0" err="1">
                <a:solidFill>
                  <a:srgbClr val="960000"/>
                </a:solidFill>
              </a:rPr>
              <a:t>HFrEF</a:t>
            </a:r>
            <a:r>
              <a:rPr lang="cs-CZ" sz="2600" b="1" dirty="0">
                <a:solidFill>
                  <a:srgbClr val="960000"/>
                </a:solidFill>
              </a:rPr>
              <a:t>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25001"/>
            <a:ext cx="2196058" cy="2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lů 9"/>
          <p:cNvSpPr/>
          <p:nvPr/>
        </p:nvSpPr>
        <p:spPr>
          <a:xfrm rot="5056551">
            <a:off x="3352146" y="1349984"/>
            <a:ext cx="249792" cy="1247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4110276" y="1419622"/>
            <a:ext cx="4169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Kardiovaskulární </a:t>
            </a:r>
            <a:r>
              <a:rPr lang="cs-CZ" sz="1600" b="1" dirty="0" smtClean="0">
                <a:solidFill>
                  <a:srgbClr val="FF0000"/>
                </a:solidFill>
              </a:rPr>
              <a:t>mortalita:  </a:t>
            </a:r>
            <a:r>
              <a:rPr lang="cs-CZ" sz="1600" b="1" dirty="0">
                <a:solidFill>
                  <a:srgbClr val="FF0000"/>
                </a:solidFill>
              </a:rPr>
              <a:t>20% redukce rizika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800823" y="2355726"/>
            <a:ext cx="4343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Hospitalizace pro </a:t>
            </a:r>
            <a:r>
              <a:rPr lang="cs-CZ" sz="1600" b="1" dirty="0" err="1" smtClean="0">
                <a:solidFill>
                  <a:srgbClr val="FF0000"/>
                </a:solidFill>
              </a:rPr>
              <a:t>srd</a:t>
            </a:r>
            <a:r>
              <a:rPr lang="cs-CZ" sz="1600" b="1" dirty="0" smtClean="0">
                <a:solidFill>
                  <a:srgbClr val="FF0000"/>
                </a:solidFill>
              </a:rPr>
              <a:t>. </a:t>
            </a:r>
            <a:r>
              <a:rPr lang="cs-CZ" sz="1600" b="1" dirty="0">
                <a:solidFill>
                  <a:srgbClr val="FF0000"/>
                </a:solidFill>
              </a:rPr>
              <a:t>s</a:t>
            </a:r>
            <a:r>
              <a:rPr lang="cs-CZ" sz="1600" b="1" dirty="0" smtClean="0">
                <a:solidFill>
                  <a:srgbClr val="FF0000"/>
                </a:solidFill>
              </a:rPr>
              <a:t>elhání: 21% </a:t>
            </a:r>
            <a:r>
              <a:rPr lang="cs-CZ" sz="1600" b="1" dirty="0">
                <a:solidFill>
                  <a:srgbClr val="FF0000"/>
                </a:solidFill>
              </a:rPr>
              <a:t>redukce rizika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1" y="1131590"/>
            <a:ext cx="2341454" cy="1888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731"/>
            <a:ext cx="2355212" cy="1867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Šipka dolů 16"/>
          <p:cNvSpPr/>
          <p:nvPr/>
        </p:nvSpPr>
        <p:spPr>
          <a:xfrm rot="5056551">
            <a:off x="6016441" y="2267760"/>
            <a:ext cx="249792" cy="1247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2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71598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EVALUATE-HF - závěry</a:t>
            </a:r>
            <a:endParaRPr lang="cs-CZ" sz="1900" b="1" dirty="0">
              <a:solidFill>
                <a:srgbClr val="960000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9982"/>
            <a:ext cx="2952328" cy="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41659" y="1275606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b="1" dirty="0" err="1">
                <a:solidFill>
                  <a:srgbClr val="960000"/>
                </a:solidFill>
              </a:rPr>
              <a:t>S</a:t>
            </a:r>
            <a:r>
              <a:rPr lang="en-US" b="1" dirty="0" err="1" smtClean="0">
                <a:solidFill>
                  <a:srgbClr val="960000"/>
                </a:solidFill>
              </a:rPr>
              <a:t>acubitril</a:t>
            </a:r>
            <a:r>
              <a:rPr lang="en-US" b="1" dirty="0" smtClean="0">
                <a:solidFill>
                  <a:srgbClr val="960000"/>
                </a:solidFill>
              </a:rPr>
              <a:t>/valsartan</a:t>
            </a:r>
            <a:r>
              <a:rPr lang="cs-CZ" b="1" dirty="0" smtClean="0">
                <a:solidFill>
                  <a:srgbClr val="960000"/>
                </a:solidFill>
              </a:rPr>
              <a:t> u </a:t>
            </a:r>
            <a:r>
              <a:rPr lang="cs-CZ" b="1" dirty="0">
                <a:solidFill>
                  <a:srgbClr val="960000"/>
                </a:solidFill>
              </a:rPr>
              <a:t>pacientů s </a:t>
            </a:r>
            <a:r>
              <a:rPr lang="en-US" b="1" dirty="0" err="1">
                <a:solidFill>
                  <a:srgbClr val="960000"/>
                </a:solidFill>
              </a:rPr>
              <a:t>HFrEF</a:t>
            </a:r>
            <a:r>
              <a:rPr lang="cs-CZ" b="1" dirty="0">
                <a:solidFill>
                  <a:srgbClr val="960000"/>
                </a:solidFill>
              </a:rPr>
              <a:t> </a:t>
            </a:r>
            <a:r>
              <a:rPr lang="cs-CZ" b="1" dirty="0" smtClean="0">
                <a:solidFill>
                  <a:srgbClr val="960000"/>
                </a:solidFill>
              </a:rPr>
              <a:t>nesnížil </a:t>
            </a:r>
            <a:r>
              <a:rPr lang="cs-CZ" b="1" dirty="0">
                <a:solidFill>
                  <a:srgbClr val="960000"/>
                </a:solidFill>
              </a:rPr>
              <a:t>po 12 týdnech </a:t>
            </a:r>
            <a:r>
              <a:rPr lang="cs-CZ" b="1" dirty="0" smtClean="0">
                <a:solidFill>
                  <a:srgbClr val="960000"/>
                </a:solidFill>
              </a:rPr>
              <a:t>aortální impedanci</a:t>
            </a:r>
            <a:r>
              <a:rPr lang="en-US" b="1" dirty="0" smtClean="0">
                <a:solidFill>
                  <a:srgbClr val="960000"/>
                </a:solidFill>
              </a:rPr>
              <a:t> </a:t>
            </a:r>
            <a:r>
              <a:rPr lang="cs-CZ" b="1" dirty="0">
                <a:solidFill>
                  <a:srgbClr val="960000"/>
                </a:solidFill>
              </a:rPr>
              <a:t>ve srovnání s</a:t>
            </a:r>
            <a:r>
              <a:rPr lang="en-US" b="1" dirty="0">
                <a:solidFill>
                  <a:srgbClr val="960000"/>
                </a:solidFill>
              </a:rPr>
              <a:t> </a:t>
            </a:r>
            <a:r>
              <a:rPr lang="en-US" b="1" dirty="0" err="1">
                <a:solidFill>
                  <a:srgbClr val="960000"/>
                </a:solidFill>
              </a:rPr>
              <a:t>enalapril</a:t>
            </a:r>
            <a:r>
              <a:rPr lang="cs-CZ" b="1" dirty="0" err="1" smtClean="0">
                <a:solidFill>
                  <a:srgbClr val="960000"/>
                </a:solidFill>
              </a:rPr>
              <a:t>em</a:t>
            </a:r>
            <a:r>
              <a:rPr lang="cs-CZ" b="1" dirty="0" smtClean="0">
                <a:solidFill>
                  <a:srgbClr val="960000"/>
                </a:solidFill>
              </a:rPr>
              <a:t>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800" b="1" dirty="0">
              <a:solidFill>
                <a:srgbClr val="960000"/>
              </a:solidFill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960000"/>
                </a:solidFill>
              </a:rPr>
              <a:t>U </a:t>
            </a:r>
            <a:r>
              <a:rPr lang="cs-CZ" b="1" dirty="0" err="1">
                <a:solidFill>
                  <a:srgbClr val="960000"/>
                </a:solidFill>
              </a:rPr>
              <a:t>sacubitril</a:t>
            </a:r>
            <a:r>
              <a:rPr lang="cs-CZ" b="1" dirty="0">
                <a:solidFill>
                  <a:srgbClr val="960000"/>
                </a:solidFill>
              </a:rPr>
              <a:t>/</a:t>
            </a:r>
            <a:r>
              <a:rPr lang="cs-CZ" b="1" dirty="0" err="1">
                <a:solidFill>
                  <a:srgbClr val="960000"/>
                </a:solidFill>
              </a:rPr>
              <a:t>valsartanu</a:t>
            </a:r>
            <a:r>
              <a:rPr lang="cs-CZ" b="1" dirty="0">
                <a:solidFill>
                  <a:srgbClr val="960000"/>
                </a:solidFill>
              </a:rPr>
              <a:t> bylo </a:t>
            </a:r>
            <a:r>
              <a:rPr lang="cs-CZ" b="1" dirty="0" err="1">
                <a:solidFill>
                  <a:srgbClr val="960000"/>
                </a:solidFill>
              </a:rPr>
              <a:t>zjistěno</a:t>
            </a:r>
            <a:r>
              <a:rPr lang="cs-CZ" b="1" dirty="0">
                <a:solidFill>
                  <a:srgbClr val="960000"/>
                </a:solidFill>
              </a:rPr>
              <a:t> významné snížení objemů </a:t>
            </a:r>
            <a:r>
              <a:rPr lang="cs-CZ" b="1" dirty="0" smtClean="0">
                <a:solidFill>
                  <a:srgbClr val="960000"/>
                </a:solidFill>
              </a:rPr>
              <a:t>LK </a:t>
            </a:r>
            <a:r>
              <a:rPr lang="cs-CZ" b="1" dirty="0">
                <a:solidFill>
                  <a:srgbClr val="960000"/>
                </a:solidFill>
              </a:rPr>
              <a:t>a levé síně, stejně jako </a:t>
            </a:r>
            <a:r>
              <a:rPr lang="cs-CZ" b="1" dirty="0" smtClean="0">
                <a:solidFill>
                  <a:srgbClr val="960000"/>
                </a:solidFill>
              </a:rPr>
              <a:t>pokles</a:t>
            </a:r>
            <a:r>
              <a:rPr lang="en-US" b="1" dirty="0" smtClean="0">
                <a:solidFill>
                  <a:srgbClr val="960000"/>
                </a:solidFill>
              </a:rPr>
              <a:t> </a:t>
            </a:r>
            <a:r>
              <a:rPr lang="en-US" b="1" dirty="0">
                <a:solidFill>
                  <a:srgbClr val="960000"/>
                </a:solidFill>
              </a:rPr>
              <a:t>E/e’</a:t>
            </a:r>
            <a:r>
              <a:rPr lang="cs-CZ" b="1" dirty="0">
                <a:solidFill>
                  <a:srgbClr val="960000"/>
                </a:solidFill>
              </a:rPr>
              <a:t>, což poukazuje na pozitivní vliv na </a:t>
            </a:r>
            <a:r>
              <a:rPr lang="cs-CZ" b="1" dirty="0" err="1">
                <a:solidFill>
                  <a:srgbClr val="960000"/>
                </a:solidFill>
              </a:rPr>
              <a:t>remodelaci</a:t>
            </a:r>
            <a:r>
              <a:rPr lang="cs-CZ" b="1" dirty="0">
                <a:solidFill>
                  <a:srgbClr val="960000"/>
                </a:solidFill>
              </a:rPr>
              <a:t> </a:t>
            </a:r>
            <a:r>
              <a:rPr lang="cs-CZ" b="1" dirty="0" smtClean="0">
                <a:solidFill>
                  <a:srgbClr val="960000"/>
                </a:solidFill>
              </a:rPr>
              <a:t>LK </a:t>
            </a:r>
            <a:r>
              <a:rPr lang="cs-CZ" b="1" dirty="0">
                <a:solidFill>
                  <a:srgbClr val="960000"/>
                </a:solidFill>
              </a:rPr>
              <a:t>a plnicí tlaky </a:t>
            </a:r>
            <a:r>
              <a:rPr lang="cs-CZ" b="1" dirty="0" smtClean="0">
                <a:solidFill>
                  <a:srgbClr val="960000"/>
                </a:solidFill>
              </a:rPr>
              <a:t>LK.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800" b="1" dirty="0">
              <a:solidFill>
                <a:srgbClr val="960000"/>
              </a:solidFill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b="1" dirty="0" err="1" smtClean="0">
                <a:solidFill>
                  <a:srgbClr val="960000"/>
                </a:solidFill>
              </a:rPr>
              <a:t>Remodelace</a:t>
            </a:r>
            <a:r>
              <a:rPr lang="cs-CZ" b="1" dirty="0" smtClean="0">
                <a:solidFill>
                  <a:srgbClr val="960000"/>
                </a:solidFill>
              </a:rPr>
              <a:t> byla provázena významným poklesem </a:t>
            </a:r>
            <a:r>
              <a:rPr lang="cs-CZ" b="1" dirty="0">
                <a:solidFill>
                  <a:srgbClr val="960000"/>
                </a:solidFill>
              </a:rPr>
              <a:t>hladin </a:t>
            </a:r>
            <a:r>
              <a:rPr lang="cs-CZ" b="1" dirty="0" smtClean="0">
                <a:solidFill>
                  <a:srgbClr val="960000"/>
                </a:solidFill>
              </a:rPr>
              <a:t>biomarkerů a </a:t>
            </a:r>
            <a:r>
              <a:rPr lang="cs-CZ" b="1" dirty="0">
                <a:solidFill>
                  <a:srgbClr val="960000"/>
                </a:solidFill>
              </a:rPr>
              <a:t>celkové kvality </a:t>
            </a:r>
            <a:r>
              <a:rPr lang="cs-CZ" b="1" dirty="0" smtClean="0">
                <a:solidFill>
                  <a:srgbClr val="960000"/>
                </a:solidFill>
              </a:rPr>
              <a:t>života.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cs-CZ" sz="800" b="1" dirty="0" smtClean="0">
              <a:solidFill>
                <a:srgbClr val="960000"/>
              </a:solidFill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960000"/>
                </a:solidFill>
              </a:rPr>
              <a:t>Příznivé </a:t>
            </a:r>
            <a:r>
              <a:rPr lang="cs-CZ" b="1" dirty="0">
                <a:solidFill>
                  <a:srgbClr val="960000"/>
                </a:solidFill>
              </a:rPr>
              <a:t>klinické účinky </a:t>
            </a:r>
            <a:r>
              <a:rPr lang="en-US" b="1" dirty="0" err="1">
                <a:solidFill>
                  <a:srgbClr val="960000"/>
                </a:solidFill>
              </a:rPr>
              <a:t>sacubitril</a:t>
            </a:r>
            <a:r>
              <a:rPr lang="en-US" b="1" dirty="0">
                <a:solidFill>
                  <a:srgbClr val="960000"/>
                </a:solidFill>
              </a:rPr>
              <a:t>/valsartan</a:t>
            </a:r>
            <a:r>
              <a:rPr lang="cs-CZ" b="1" dirty="0">
                <a:solidFill>
                  <a:srgbClr val="960000"/>
                </a:solidFill>
              </a:rPr>
              <a:t>u</a:t>
            </a:r>
            <a:r>
              <a:rPr lang="en-US" b="1" dirty="0">
                <a:solidFill>
                  <a:srgbClr val="960000"/>
                </a:solidFill>
              </a:rPr>
              <a:t> </a:t>
            </a:r>
            <a:r>
              <a:rPr lang="cs-CZ" b="1" dirty="0" smtClean="0">
                <a:solidFill>
                  <a:srgbClr val="960000"/>
                </a:solidFill>
              </a:rPr>
              <a:t>nejsou </a:t>
            </a:r>
            <a:r>
              <a:rPr lang="cs-CZ" b="1" dirty="0">
                <a:solidFill>
                  <a:srgbClr val="960000"/>
                </a:solidFill>
              </a:rPr>
              <a:t>spojeny se změnami v tuhosti centrální </a:t>
            </a:r>
            <a:r>
              <a:rPr lang="cs-CZ" b="1" dirty="0" smtClean="0">
                <a:solidFill>
                  <a:srgbClr val="960000"/>
                </a:solidFill>
              </a:rPr>
              <a:t>aorty</a:t>
            </a:r>
            <a:r>
              <a:rPr lang="en-US" b="1" dirty="0" smtClean="0">
                <a:solidFill>
                  <a:srgbClr val="960000"/>
                </a:solidFill>
              </a:rPr>
              <a:t>, </a:t>
            </a:r>
            <a:r>
              <a:rPr lang="cs-CZ" b="1" dirty="0">
                <a:solidFill>
                  <a:srgbClr val="960000"/>
                </a:solidFill>
              </a:rPr>
              <a:t>ale </a:t>
            </a:r>
            <a:r>
              <a:rPr lang="cs-CZ" b="1" dirty="0" smtClean="0">
                <a:solidFill>
                  <a:srgbClr val="960000"/>
                </a:solidFill>
              </a:rPr>
              <a:t>mohou </a:t>
            </a:r>
            <a:r>
              <a:rPr lang="cs-CZ" b="1" dirty="0">
                <a:solidFill>
                  <a:srgbClr val="960000"/>
                </a:solidFill>
              </a:rPr>
              <a:t>být spojeny </a:t>
            </a:r>
            <a:r>
              <a:rPr lang="cs-CZ" b="1" dirty="0" smtClean="0">
                <a:solidFill>
                  <a:srgbClr val="960000"/>
                </a:solidFill>
              </a:rPr>
              <a:t>spíše s </a:t>
            </a:r>
            <a:r>
              <a:rPr lang="cs-CZ" b="1" dirty="0" err="1" smtClean="0">
                <a:solidFill>
                  <a:srgbClr val="960000"/>
                </a:solidFill>
              </a:rPr>
              <a:t>remodelací</a:t>
            </a:r>
            <a:r>
              <a:rPr lang="cs-CZ" b="1" dirty="0" smtClean="0">
                <a:solidFill>
                  <a:srgbClr val="960000"/>
                </a:solidFill>
              </a:rPr>
              <a:t> </a:t>
            </a:r>
            <a:r>
              <a:rPr lang="cs-CZ" b="1" dirty="0">
                <a:solidFill>
                  <a:srgbClr val="960000"/>
                </a:solidFill>
              </a:rPr>
              <a:t>myokardu a </a:t>
            </a:r>
            <a:r>
              <a:rPr lang="cs-CZ" b="1" dirty="0" smtClean="0">
                <a:solidFill>
                  <a:srgbClr val="960000"/>
                </a:solidFill>
              </a:rPr>
              <a:t>snížením napětí stěny LK.</a:t>
            </a:r>
            <a:endParaRPr lang="en-US" b="1" dirty="0">
              <a:solidFill>
                <a:srgbClr val="96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67694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960000"/>
                </a:solidFill>
              </a:rPr>
              <a:t>Je tedy nějaký důvod ke změně stávajícího postavení </a:t>
            </a:r>
            <a:r>
              <a:rPr lang="cs-CZ" sz="3200" b="1" dirty="0" err="1">
                <a:solidFill>
                  <a:srgbClr val="960000"/>
                </a:solidFill>
              </a:rPr>
              <a:t>sacubitril</a:t>
            </a:r>
            <a:r>
              <a:rPr lang="cs-CZ" sz="3200" b="1" dirty="0">
                <a:solidFill>
                  <a:srgbClr val="960000"/>
                </a:solidFill>
              </a:rPr>
              <a:t>/</a:t>
            </a:r>
            <a:r>
              <a:rPr lang="cs-CZ" sz="3200" b="1" dirty="0" err="1">
                <a:solidFill>
                  <a:srgbClr val="960000"/>
                </a:solidFill>
              </a:rPr>
              <a:t>valsartanu</a:t>
            </a:r>
            <a:r>
              <a:rPr lang="cs-CZ" sz="3200" b="1" dirty="0">
                <a:solidFill>
                  <a:srgbClr val="960000"/>
                </a:solidFill>
              </a:rPr>
              <a:t> u </a:t>
            </a:r>
            <a:r>
              <a:rPr lang="cs-CZ" sz="3200" b="1" dirty="0" err="1">
                <a:solidFill>
                  <a:srgbClr val="960000"/>
                </a:solidFill>
              </a:rPr>
              <a:t>HFrEF</a:t>
            </a:r>
            <a:r>
              <a:rPr lang="cs-CZ" sz="3200" b="1" dirty="0">
                <a:solidFill>
                  <a:srgbClr val="960000"/>
                </a:solidFill>
              </a:rPr>
              <a:t>?</a:t>
            </a:r>
            <a:endParaRPr lang="cs-CZ" sz="1800" b="1" dirty="0">
              <a:solidFill>
                <a:srgbClr val="96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3021214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960000"/>
                </a:solidFill>
              </a:rPr>
              <a:t>Je tedy nějaký důvod ke změně </a:t>
            </a:r>
            <a:r>
              <a:rPr lang="cs-CZ" sz="2400" b="1" dirty="0" smtClean="0">
                <a:solidFill>
                  <a:srgbClr val="960000"/>
                </a:solidFill>
              </a:rPr>
              <a:t>postavení</a:t>
            </a:r>
            <a:br>
              <a:rPr lang="cs-CZ" sz="2400" b="1" dirty="0" smtClean="0">
                <a:solidFill>
                  <a:srgbClr val="960000"/>
                </a:solidFill>
              </a:rPr>
            </a:br>
            <a:r>
              <a:rPr lang="cs-CZ" sz="2400" b="1" dirty="0" err="1" smtClean="0">
                <a:solidFill>
                  <a:srgbClr val="960000"/>
                </a:solidFill>
              </a:rPr>
              <a:t>sacubitril</a:t>
            </a:r>
            <a:r>
              <a:rPr lang="cs-CZ" sz="2400" b="1" dirty="0" smtClean="0">
                <a:solidFill>
                  <a:srgbClr val="960000"/>
                </a:solidFill>
              </a:rPr>
              <a:t>/</a:t>
            </a:r>
            <a:r>
              <a:rPr lang="cs-CZ" sz="2400" b="1" dirty="0" err="1" smtClean="0">
                <a:solidFill>
                  <a:srgbClr val="960000"/>
                </a:solidFill>
              </a:rPr>
              <a:t>valsartanu</a:t>
            </a:r>
            <a:r>
              <a:rPr lang="cs-CZ" sz="2400" b="1" dirty="0" smtClean="0">
                <a:solidFill>
                  <a:srgbClr val="960000"/>
                </a:solidFill>
              </a:rPr>
              <a:t> </a:t>
            </a:r>
            <a:r>
              <a:rPr lang="cs-CZ" sz="2400" b="1" dirty="0">
                <a:solidFill>
                  <a:srgbClr val="960000"/>
                </a:solidFill>
              </a:rPr>
              <a:t>u </a:t>
            </a:r>
            <a:r>
              <a:rPr lang="cs-CZ" sz="2400" b="1" dirty="0" err="1">
                <a:solidFill>
                  <a:srgbClr val="960000"/>
                </a:solidFill>
              </a:rPr>
              <a:t>HFrEF</a:t>
            </a:r>
            <a:r>
              <a:rPr lang="cs-CZ" sz="2400" b="1" dirty="0">
                <a:solidFill>
                  <a:srgbClr val="960000"/>
                </a:solidFill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5"/>
          <p:cNvSpPr txBox="1">
            <a:spLocks/>
          </p:cNvSpPr>
          <p:nvPr/>
        </p:nvSpPr>
        <p:spPr>
          <a:xfrm>
            <a:off x="325547" y="1275607"/>
            <a:ext cx="8492906" cy="2880319"/>
          </a:xfrm>
          <a:prstGeom prst="rect">
            <a:avLst/>
          </a:prstGeom>
          <a:solidFill>
            <a:srgbClr val="8A0000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Ve světle výsledků studií TRANSITION a PIONEER-HF lze konstatovat, že ano.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b="1" kern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Obě studie ukázaly na bezpečnost časného zahájení léčby S/V po předcházející akutní dekompenzaci srdečního selhání. 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Výsledky v obou studiích byly obdobné u nemocných s předchozí léčbou ACEI/ARB i bez ní.</a:t>
            </a:r>
          </a:p>
        </p:txBody>
      </p:sp>
    </p:spTree>
    <p:extLst>
      <p:ext uri="{BB962C8B-B14F-4D97-AF65-F5344CB8AC3E}">
        <p14:creationId xmlns:p14="http://schemas.microsoft.com/office/powerpoint/2010/main" val="31965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960000"/>
                </a:solidFill>
              </a:rPr>
              <a:t>Je tedy nějaký důvod ke </a:t>
            </a:r>
            <a:r>
              <a:rPr lang="cs-CZ" sz="2400" b="1">
                <a:solidFill>
                  <a:srgbClr val="960000"/>
                </a:solidFill>
              </a:rPr>
              <a:t>změně </a:t>
            </a:r>
            <a:r>
              <a:rPr lang="cs-CZ" sz="2400" b="1" smtClean="0">
                <a:solidFill>
                  <a:srgbClr val="960000"/>
                </a:solidFill>
              </a:rPr>
              <a:t>postavení</a:t>
            </a:r>
            <a:r>
              <a:rPr lang="cs-CZ" sz="2400" b="1" dirty="0">
                <a:solidFill>
                  <a:srgbClr val="960000"/>
                </a:solidFill>
              </a:rPr>
              <a:t/>
            </a:r>
            <a:br>
              <a:rPr lang="cs-CZ" sz="2400" b="1" dirty="0">
                <a:solidFill>
                  <a:srgbClr val="960000"/>
                </a:solidFill>
              </a:rPr>
            </a:br>
            <a:r>
              <a:rPr lang="cs-CZ" sz="2400" b="1" dirty="0" err="1">
                <a:solidFill>
                  <a:srgbClr val="960000"/>
                </a:solidFill>
              </a:rPr>
              <a:t>sacubitril</a:t>
            </a:r>
            <a:r>
              <a:rPr lang="cs-CZ" sz="2400" b="1" dirty="0">
                <a:solidFill>
                  <a:srgbClr val="960000"/>
                </a:solidFill>
              </a:rPr>
              <a:t>/</a:t>
            </a:r>
            <a:r>
              <a:rPr lang="cs-CZ" sz="2400" b="1" dirty="0" err="1">
                <a:solidFill>
                  <a:srgbClr val="960000"/>
                </a:solidFill>
              </a:rPr>
              <a:t>valsartanu</a:t>
            </a:r>
            <a:r>
              <a:rPr lang="cs-CZ" sz="2400" b="1" dirty="0">
                <a:solidFill>
                  <a:srgbClr val="960000"/>
                </a:solidFill>
              </a:rPr>
              <a:t> u </a:t>
            </a:r>
            <a:r>
              <a:rPr lang="cs-CZ" sz="2400" b="1" dirty="0" err="1">
                <a:solidFill>
                  <a:srgbClr val="960000"/>
                </a:solidFill>
              </a:rPr>
              <a:t>HFrEF</a:t>
            </a:r>
            <a:r>
              <a:rPr lang="cs-CZ" sz="2400" b="1" dirty="0">
                <a:solidFill>
                  <a:srgbClr val="960000"/>
                </a:solidFill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5"/>
          <p:cNvSpPr txBox="1">
            <a:spLocks/>
          </p:cNvSpPr>
          <p:nvPr/>
        </p:nvSpPr>
        <p:spPr>
          <a:xfrm>
            <a:off x="325547" y="1275607"/>
            <a:ext cx="8492906" cy="3096343"/>
          </a:xfrm>
          <a:prstGeom prst="rect">
            <a:avLst/>
          </a:prstGeom>
          <a:solidFill>
            <a:srgbClr val="8A0000"/>
          </a:solidFill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Ve světle výsledků studií TRANSITION a PIONEER-HF lze konstatovat, že ano.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Obě studie ukázaly na bezpečnost časného zahájení léčby S/V po předcházející akutní dekompenzaci srdečního selhání. </a:t>
            </a:r>
          </a:p>
          <a:p>
            <a:pPr>
              <a:buClr>
                <a:srgbClr val="FF0000"/>
              </a:buClr>
              <a:defRPr/>
            </a:pPr>
            <a:r>
              <a:rPr lang="cs-CZ" altLang="en-US" sz="2000" b="1" kern="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Výsledky v obou studiích byly obdobné u nemocných s předchozí léčbou ACEI/ARB i bez ní.</a:t>
            </a:r>
          </a:p>
          <a:p>
            <a:pPr>
              <a:buClr>
                <a:srgbClr val="FF0000"/>
              </a:buClr>
              <a:defRPr/>
            </a:pPr>
            <a:endParaRPr lang="cs-CZ" altLang="en-US" sz="1000" b="1" kern="0" dirty="0" smtClean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Clr>
                <a:srgbClr val="FF0000"/>
              </a:buClr>
              <a:buNone/>
              <a:defRPr/>
            </a:pPr>
            <a:r>
              <a:rPr lang="cs-CZ" altLang="en-US" sz="2800" b="1" kern="0" dirty="0" smtClean="0">
                <a:solidFill>
                  <a:srgbClr val="FFFFC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PROČ TEDY ČEKAT SE ZAHÁJENÍM LÉČBY ?</a:t>
            </a:r>
          </a:p>
          <a:p>
            <a:pPr>
              <a:buClr>
                <a:srgbClr val="FF0000"/>
              </a:buClr>
              <a:defRPr/>
            </a:pPr>
            <a:endParaRPr lang="cs-CZ" altLang="en-US" sz="1000" b="1" kern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3024336" cy="2023280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2454133" y="2427734"/>
            <a:ext cx="367240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960000"/>
                </a:solidFill>
              </a:rPr>
              <a:t>Děkuji za pozornost !</a:t>
            </a:r>
            <a:endParaRPr lang="cs-CZ" sz="3200" b="1" dirty="0">
              <a:solidFill>
                <a:srgbClr val="960000"/>
              </a:solidFill>
            </a:endParaRPr>
          </a:p>
        </p:txBody>
      </p:sp>
      <p:pic>
        <p:nvPicPr>
          <p:cNvPr id="9" name="Picture 2" descr="Výsledek obrázku pro DIETRICHSTEINSKÝ PALÁČ BR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7734"/>
            <a:ext cx="2662479" cy="19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0" y="4587974"/>
            <a:ext cx="914400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rgbClr val="960000"/>
                </a:solidFill>
              </a:rPr>
              <a:t>Jaká je dosavadní pozice </a:t>
            </a:r>
            <a:r>
              <a:rPr lang="cs-CZ" sz="2600" b="1" dirty="0" err="1">
                <a:solidFill>
                  <a:srgbClr val="960000"/>
                </a:solidFill>
              </a:rPr>
              <a:t>sacubitril</a:t>
            </a:r>
            <a:r>
              <a:rPr lang="cs-CZ" sz="2600" b="1" dirty="0">
                <a:solidFill>
                  <a:srgbClr val="960000"/>
                </a:solidFill>
              </a:rPr>
              <a:t>/</a:t>
            </a:r>
            <a:r>
              <a:rPr lang="cs-CZ" sz="2600" b="1" dirty="0" err="1">
                <a:solidFill>
                  <a:srgbClr val="960000"/>
                </a:solidFill>
              </a:rPr>
              <a:t>valsartanu</a:t>
            </a:r>
            <a:r>
              <a:rPr lang="cs-CZ" sz="2600" b="1" dirty="0">
                <a:solidFill>
                  <a:srgbClr val="960000"/>
                </a:solidFill>
              </a:rPr>
              <a:t> v léčbě </a:t>
            </a:r>
            <a:r>
              <a:rPr lang="cs-CZ" sz="2600" b="1" dirty="0" err="1">
                <a:solidFill>
                  <a:srgbClr val="960000"/>
                </a:solidFill>
              </a:rPr>
              <a:t>HFrEF</a:t>
            </a:r>
            <a:r>
              <a:rPr lang="cs-CZ" sz="2600" b="1" dirty="0">
                <a:solidFill>
                  <a:srgbClr val="960000"/>
                </a:solidFill>
              </a:rPr>
              <a:t>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25001"/>
            <a:ext cx="2196058" cy="2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6"/>
          <p:cNvGrpSpPr/>
          <p:nvPr/>
        </p:nvGrpSpPr>
        <p:grpSpPr>
          <a:xfrm>
            <a:off x="848919" y="1282980"/>
            <a:ext cx="6362986" cy="2991868"/>
            <a:chOff x="501650" y="1412776"/>
            <a:chExt cx="8574631" cy="4103434"/>
          </a:xfrm>
        </p:grpSpPr>
        <p:sp>
          <p:nvSpPr>
            <p:cNvPr id="56" name="Content Placeholder 1"/>
            <p:cNvSpPr txBox="1">
              <a:spLocks/>
            </p:cNvSpPr>
            <p:nvPr/>
          </p:nvSpPr>
          <p:spPr bwMode="gray">
            <a:xfrm>
              <a:off x="501650" y="1577327"/>
              <a:ext cx="8435975" cy="393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233363" indent="-233363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SzPct val="110000"/>
                <a:buFont typeface="Wingdings" pitchFamily="2" charset="2"/>
                <a:buChar char="§"/>
                <a:defRPr sz="1600" spc="-5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398463" indent="-163513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17B69"/>
                </a:buClr>
                <a:buFont typeface="Arial" charset="0"/>
                <a:buChar char="•"/>
                <a:defRPr sz="1600" spc="-50" baseline="0">
                  <a:solidFill>
                    <a:srgbClr val="000000"/>
                  </a:solidFill>
                  <a:latin typeface="+mn-lt"/>
                </a:defRPr>
              </a:lvl2pPr>
              <a:lvl3pPr marL="577850" indent="-177800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 typeface="Arial" charset="0"/>
                <a:buChar char="-"/>
                <a:defRPr sz="1600" spc="-50" baseline="0">
                  <a:solidFill>
                    <a:srgbClr val="000000"/>
                  </a:solidFill>
                  <a:latin typeface="+mn-lt"/>
                </a:defRPr>
              </a:lvl3pPr>
              <a:lvl4pPr marL="752475" indent="-173038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 typeface="Arial" charset="0"/>
                <a:buChar char="•"/>
                <a:defRPr sz="1600" spc="-50" baseline="0">
                  <a:solidFill>
                    <a:srgbClr val="000000"/>
                  </a:solidFill>
                  <a:latin typeface="+mn-lt"/>
                </a:defRPr>
              </a:lvl4pPr>
              <a:lvl5pPr marL="917575" indent="-163513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»"/>
                <a:defRPr sz="1600" spc="-50" baseline="0">
                  <a:solidFill>
                    <a:srgbClr val="000000"/>
                  </a:solidFill>
                  <a:latin typeface="+mn-lt"/>
                </a:defRPr>
              </a:lvl5pPr>
              <a:lvl6pPr marL="1374775" indent="-163513" algn="l" rtl="0" fontAlgn="base">
                <a:spcBef>
                  <a:spcPct val="0"/>
                </a:spcBef>
                <a:spcAft>
                  <a:spcPct val="2000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1831975" indent="-163513" algn="l" rtl="0" fontAlgn="base">
                <a:spcBef>
                  <a:spcPct val="0"/>
                </a:spcBef>
                <a:spcAft>
                  <a:spcPct val="2000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2289175" indent="-163513" algn="l" rtl="0" fontAlgn="base">
                <a:spcBef>
                  <a:spcPct val="0"/>
                </a:spcBef>
                <a:spcAft>
                  <a:spcPct val="2000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2746375" indent="-163513" algn="l" rtl="0" fontAlgn="base">
                <a:spcBef>
                  <a:spcPct val="0"/>
                </a:spcBef>
                <a:spcAft>
                  <a:spcPct val="2000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endParaRPr lang="en-GB" kern="0" spc="0" dirty="0" smtClean="0"/>
            </a:p>
            <a:p>
              <a:endParaRPr lang="en-GB" kern="0" spc="0" dirty="0"/>
            </a:p>
            <a:p>
              <a:endParaRPr lang="en-GB" kern="0" spc="0" dirty="0" smtClean="0"/>
            </a:p>
            <a:p>
              <a:endParaRPr lang="en-GB" kern="0" spc="0" dirty="0"/>
            </a:p>
            <a:p>
              <a:endParaRPr lang="en-GB" kern="0" spc="0" dirty="0" smtClean="0"/>
            </a:p>
            <a:p>
              <a:endParaRPr lang="en-GB" kern="0" spc="0" dirty="0"/>
            </a:p>
            <a:p>
              <a:endParaRPr lang="en-GB" kern="0" spc="0" dirty="0" smtClean="0"/>
            </a:p>
            <a:p>
              <a:endParaRPr lang="en-GB" kern="0" spc="0" dirty="0"/>
            </a:p>
            <a:p>
              <a:endParaRPr lang="en-GB" kern="0" spc="0" dirty="0" smtClean="0"/>
            </a:p>
            <a:p>
              <a:endParaRPr lang="en-GB" kern="0" spc="0" dirty="0"/>
            </a:p>
            <a:p>
              <a:endParaRPr lang="en-GB" kern="0" spc="0" dirty="0" smtClean="0"/>
            </a:p>
            <a:p>
              <a:endParaRPr lang="en-GB" kern="0" spc="0" dirty="0"/>
            </a:p>
            <a:p>
              <a:endParaRPr lang="en-GB" kern="0" spc="0" dirty="0" smtClean="0"/>
            </a:p>
          </p:txBody>
        </p:sp>
        <p:sp>
          <p:nvSpPr>
            <p:cNvPr id="57" name="TextBox 68"/>
            <p:cNvSpPr txBox="1"/>
            <p:nvPr/>
          </p:nvSpPr>
          <p:spPr>
            <a:xfrm>
              <a:off x="4191964" y="3765769"/>
              <a:ext cx="3926412" cy="6076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miter lim="800000"/>
              <a:headEnd/>
              <a:tailEnd/>
            </a:ln>
            <a:effectLst>
              <a:outerShdw blurRad="38100" dist="38100" dir="54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233363" indent="-233363" fontAlgn="base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SzPct val="110000"/>
                <a:buFont typeface="Wingdings" pitchFamily="2" charset="2"/>
                <a:buChar char="§"/>
                <a:defRPr sz="1600" spc="0" baseline="0">
                  <a:solidFill>
                    <a:srgbClr val="000000"/>
                  </a:solidFill>
                </a:defRPr>
              </a:lvl1pPr>
              <a:lvl2pPr marL="398463" indent="-163513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17B69"/>
                </a:buClr>
                <a:buFont typeface="Arial" charset="0"/>
                <a:buChar char="•"/>
                <a:defRPr sz="1600" spc="-50" baseline="0">
                  <a:solidFill>
                    <a:srgbClr val="000000"/>
                  </a:solidFill>
                </a:defRPr>
              </a:lvl2pPr>
              <a:lvl3pPr marL="577850" indent="-1778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 typeface="Arial" charset="0"/>
                <a:buChar char="-"/>
                <a:defRPr sz="1600" spc="-50" baseline="0">
                  <a:solidFill>
                    <a:srgbClr val="000000"/>
                  </a:solidFill>
                </a:defRPr>
              </a:lvl3pPr>
              <a:lvl4pPr marL="752475" indent="-173038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 typeface="Arial" charset="0"/>
                <a:buChar char="•"/>
                <a:defRPr sz="1600" spc="-50" baseline="0">
                  <a:solidFill>
                    <a:srgbClr val="000000"/>
                  </a:solidFill>
                </a:defRPr>
              </a:lvl4pPr>
              <a:lvl5pPr marL="917575" indent="-163513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»"/>
                <a:defRPr sz="1600" spc="-50" baseline="0">
                  <a:solidFill>
                    <a:srgbClr val="000000"/>
                  </a:solidFill>
                </a:defRPr>
              </a:lvl5pPr>
              <a:lvl6pPr marL="1374775" indent="-163513" fontAlgn="base">
                <a:spcBef>
                  <a:spcPct val="0"/>
                </a:spcBef>
                <a:spcAft>
                  <a:spcPct val="20000"/>
                </a:spcAft>
                <a:buChar char="»"/>
                <a:defRPr sz="1400">
                  <a:solidFill>
                    <a:schemeClr val="lt1"/>
                  </a:solidFill>
                </a:defRPr>
              </a:lvl6pPr>
              <a:lvl7pPr marL="1831975" indent="-163513" fontAlgn="base">
                <a:spcBef>
                  <a:spcPct val="0"/>
                </a:spcBef>
                <a:spcAft>
                  <a:spcPct val="20000"/>
                </a:spcAft>
                <a:buChar char="»"/>
                <a:defRPr sz="1400">
                  <a:solidFill>
                    <a:schemeClr val="lt1"/>
                  </a:solidFill>
                </a:defRPr>
              </a:lvl7pPr>
              <a:lvl8pPr marL="2289175" indent="-163513" fontAlgn="base">
                <a:spcBef>
                  <a:spcPct val="0"/>
                </a:spcBef>
                <a:spcAft>
                  <a:spcPct val="20000"/>
                </a:spcAft>
                <a:buChar char="»"/>
                <a:defRPr sz="1400">
                  <a:solidFill>
                    <a:schemeClr val="lt1"/>
                  </a:solidFill>
                </a:defRPr>
              </a:lvl8pPr>
              <a:lvl9pPr marL="2746375" indent="-163513" fontAlgn="base">
                <a:spcBef>
                  <a:spcPct val="0"/>
                </a:spcBef>
                <a:spcAft>
                  <a:spcPct val="20000"/>
                </a:spcAft>
                <a:buChar char="»"/>
                <a:defRPr sz="1400">
                  <a:solidFill>
                    <a:schemeClr val="lt1"/>
                  </a:solidFill>
                </a:defRPr>
              </a:lvl9pPr>
            </a:lstStyle>
            <a:p>
              <a:pPr marL="0" indent="0">
                <a:spcAft>
                  <a:spcPts val="0"/>
                </a:spcAft>
                <a:buClr>
                  <a:srgbClr val="FCAF17"/>
                </a:buClr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474749"/>
                  </a:solidFill>
                </a:rPr>
                <a:t>H</a:t>
              </a:r>
              <a:r>
                <a:rPr lang="cs-CZ" sz="1400" dirty="0" smtClean="0">
                  <a:solidFill>
                    <a:srgbClr val="474749"/>
                  </a:solidFill>
                </a:rPr>
                <a:t>R</a:t>
              </a:r>
              <a:r>
                <a:rPr lang="en-US" sz="1400" dirty="0" smtClean="0">
                  <a:solidFill>
                    <a:srgbClr val="474749"/>
                  </a:solidFill>
                </a:rPr>
                <a:t>=0.8</a:t>
              </a:r>
              <a:r>
                <a:rPr lang="cs-CZ" sz="1400" dirty="0" smtClean="0">
                  <a:solidFill>
                    <a:srgbClr val="474749"/>
                  </a:solidFill>
                </a:rPr>
                <a:t>0</a:t>
              </a:r>
              <a:r>
                <a:rPr lang="en-US" sz="1400" dirty="0" smtClean="0">
                  <a:solidFill>
                    <a:srgbClr val="474749"/>
                  </a:solidFill>
                </a:rPr>
                <a:t> (</a:t>
              </a:r>
              <a:r>
                <a:rPr lang="en-US" sz="1400" dirty="0">
                  <a:solidFill>
                    <a:srgbClr val="474749"/>
                  </a:solidFill>
                </a:rPr>
                <a:t>95% </a:t>
              </a:r>
              <a:r>
                <a:rPr lang="en-US" sz="1400" dirty="0" smtClean="0">
                  <a:solidFill>
                    <a:srgbClr val="474749"/>
                  </a:solidFill>
                </a:rPr>
                <a:t>CI: 0.68–0.94) p=0.008</a:t>
              </a:r>
              <a:endParaRPr lang="en-US" sz="1400" dirty="0">
                <a:solidFill>
                  <a:srgbClr val="474749"/>
                </a:solidFill>
              </a:endParaRPr>
            </a:p>
          </p:txBody>
        </p:sp>
        <p:sp>
          <p:nvSpPr>
            <p:cNvPr id="58" name="TextBox 69"/>
            <p:cNvSpPr txBox="1"/>
            <p:nvPr/>
          </p:nvSpPr>
          <p:spPr>
            <a:xfrm>
              <a:off x="2495810" y="1499948"/>
              <a:ext cx="2037598" cy="697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dirty="0" smtClean="0">
                  <a:solidFill>
                    <a:srgbClr val="474749"/>
                  </a:solidFill>
                </a:rPr>
                <a:t>Enalapril</a:t>
              </a:r>
            </a:p>
            <a:p>
              <a:pPr>
                <a:spcAft>
                  <a:spcPts val="600"/>
                </a:spcAft>
              </a:pPr>
              <a:r>
                <a:rPr lang="en-GB" sz="1600" smtClean="0">
                  <a:solidFill>
                    <a:srgbClr val="474749"/>
                  </a:solidFill>
                </a:rPr>
                <a:t>sakubitril/valsartan</a:t>
              </a:r>
              <a:endParaRPr lang="en-GB" sz="1600" dirty="0">
                <a:solidFill>
                  <a:srgbClr val="474749"/>
                </a:solidFill>
              </a:endParaRPr>
            </a:p>
          </p:txBody>
        </p:sp>
        <p:cxnSp>
          <p:nvCxnSpPr>
            <p:cNvPr id="59" name="Straight Connector 70"/>
            <p:cNvCxnSpPr/>
            <p:nvPr/>
          </p:nvCxnSpPr>
          <p:spPr bwMode="auto">
            <a:xfrm>
              <a:off x="2195736" y="1669912"/>
              <a:ext cx="288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9112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71"/>
            <p:cNvCxnSpPr/>
            <p:nvPr/>
          </p:nvCxnSpPr>
          <p:spPr bwMode="auto">
            <a:xfrm>
              <a:off x="2195736" y="1998670"/>
              <a:ext cx="288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8DB5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1" name="Line 6"/>
            <p:cNvSpPr>
              <a:spLocks noChangeShapeType="1"/>
            </p:cNvSpPr>
            <p:nvPr/>
          </p:nvSpPr>
          <p:spPr bwMode="auto">
            <a:xfrm>
              <a:off x="1893194" y="4548277"/>
              <a:ext cx="0" cy="92075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2766319" y="4548277"/>
              <a:ext cx="0" cy="92075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Line 14"/>
            <p:cNvSpPr>
              <a:spLocks noChangeShapeType="1"/>
            </p:cNvSpPr>
            <p:nvPr/>
          </p:nvSpPr>
          <p:spPr bwMode="auto">
            <a:xfrm>
              <a:off x="3636269" y="4548277"/>
              <a:ext cx="0" cy="92075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>
              <a:off x="4509394" y="4548277"/>
              <a:ext cx="0" cy="92075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5382519" y="4548277"/>
              <a:ext cx="0" cy="92075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6252469" y="4548277"/>
              <a:ext cx="0" cy="92075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>
              <a:off x="7125594" y="4548277"/>
              <a:ext cx="0" cy="92075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7995544" y="4548277"/>
              <a:ext cx="0" cy="92075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1893194" y="1562189"/>
              <a:ext cx="6108700" cy="2982913"/>
            </a:xfrm>
            <a:custGeom>
              <a:avLst/>
              <a:gdLst>
                <a:gd name="T0" fmla="*/ 40 w 3848"/>
                <a:gd name="T1" fmla="*/ 1853 h 1879"/>
                <a:gd name="T2" fmla="*/ 68 w 3848"/>
                <a:gd name="T3" fmla="*/ 1823 h 1879"/>
                <a:gd name="T4" fmla="*/ 100 w 3848"/>
                <a:gd name="T5" fmla="*/ 1789 h 1879"/>
                <a:gd name="T6" fmla="*/ 152 w 3848"/>
                <a:gd name="T7" fmla="*/ 1765 h 1879"/>
                <a:gd name="T8" fmla="*/ 180 w 3848"/>
                <a:gd name="T9" fmla="*/ 1745 h 1879"/>
                <a:gd name="T10" fmla="*/ 224 w 3848"/>
                <a:gd name="T11" fmla="*/ 1713 h 1879"/>
                <a:gd name="T12" fmla="*/ 256 w 3848"/>
                <a:gd name="T13" fmla="*/ 1695 h 1879"/>
                <a:gd name="T14" fmla="*/ 290 w 3848"/>
                <a:gd name="T15" fmla="*/ 1669 h 1879"/>
                <a:gd name="T16" fmla="*/ 316 w 3848"/>
                <a:gd name="T17" fmla="*/ 1641 h 1879"/>
                <a:gd name="T18" fmla="*/ 358 w 3848"/>
                <a:gd name="T19" fmla="*/ 1619 h 1879"/>
                <a:gd name="T20" fmla="*/ 406 w 3848"/>
                <a:gd name="T21" fmla="*/ 1579 h 1879"/>
                <a:gd name="T22" fmla="*/ 462 w 3848"/>
                <a:gd name="T23" fmla="*/ 1557 h 1879"/>
                <a:gd name="T24" fmla="*/ 498 w 3848"/>
                <a:gd name="T25" fmla="*/ 1521 h 1879"/>
                <a:gd name="T26" fmla="*/ 546 w 3848"/>
                <a:gd name="T27" fmla="*/ 1501 h 1879"/>
                <a:gd name="T28" fmla="*/ 620 w 3848"/>
                <a:gd name="T29" fmla="*/ 1471 h 1879"/>
                <a:gd name="T30" fmla="*/ 650 w 3848"/>
                <a:gd name="T31" fmla="*/ 1443 h 1879"/>
                <a:gd name="T32" fmla="*/ 682 w 3848"/>
                <a:gd name="T33" fmla="*/ 1421 h 1879"/>
                <a:gd name="T34" fmla="*/ 712 w 3848"/>
                <a:gd name="T35" fmla="*/ 1397 h 1879"/>
                <a:gd name="T36" fmla="*/ 740 w 3848"/>
                <a:gd name="T37" fmla="*/ 1369 h 1879"/>
                <a:gd name="T38" fmla="*/ 778 w 3848"/>
                <a:gd name="T39" fmla="*/ 1351 h 1879"/>
                <a:gd name="T40" fmla="*/ 812 w 3848"/>
                <a:gd name="T41" fmla="*/ 1315 h 1879"/>
                <a:gd name="T42" fmla="*/ 860 w 3848"/>
                <a:gd name="T43" fmla="*/ 1295 h 1879"/>
                <a:gd name="T44" fmla="*/ 924 w 3848"/>
                <a:gd name="T45" fmla="*/ 1263 h 1879"/>
                <a:gd name="T46" fmla="*/ 992 w 3848"/>
                <a:gd name="T47" fmla="*/ 1247 h 1879"/>
                <a:gd name="T48" fmla="*/ 1022 w 3848"/>
                <a:gd name="T49" fmla="*/ 1223 h 1879"/>
                <a:gd name="T50" fmla="*/ 1052 w 3848"/>
                <a:gd name="T51" fmla="*/ 1203 h 1879"/>
                <a:gd name="T52" fmla="*/ 1080 w 3848"/>
                <a:gd name="T53" fmla="*/ 1171 h 1879"/>
                <a:gd name="T54" fmla="*/ 1122 w 3848"/>
                <a:gd name="T55" fmla="*/ 1153 h 1879"/>
                <a:gd name="T56" fmla="*/ 1186 w 3848"/>
                <a:gd name="T57" fmla="*/ 1127 h 1879"/>
                <a:gd name="T58" fmla="*/ 1242 w 3848"/>
                <a:gd name="T59" fmla="*/ 1101 h 1879"/>
                <a:gd name="T60" fmla="*/ 1282 w 3848"/>
                <a:gd name="T61" fmla="*/ 1081 h 1879"/>
                <a:gd name="T62" fmla="*/ 1316 w 3848"/>
                <a:gd name="T63" fmla="*/ 1053 h 1879"/>
                <a:gd name="T64" fmla="*/ 1360 w 3848"/>
                <a:gd name="T65" fmla="*/ 1033 h 1879"/>
                <a:gd name="T66" fmla="*/ 1426 w 3848"/>
                <a:gd name="T67" fmla="*/ 1005 h 1879"/>
                <a:gd name="T68" fmla="*/ 1494 w 3848"/>
                <a:gd name="T69" fmla="*/ 985 h 1879"/>
                <a:gd name="T70" fmla="*/ 1546 w 3848"/>
                <a:gd name="T71" fmla="*/ 961 h 1879"/>
                <a:gd name="T72" fmla="*/ 1586 w 3848"/>
                <a:gd name="T73" fmla="*/ 939 h 1879"/>
                <a:gd name="T74" fmla="*/ 1632 w 3848"/>
                <a:gd name="T75" fmla="*/ 911 h 1879"/>
                <a:gd name="T76" fmla="*/ 1722 w 3848"/>
                <a:gd name="T77" fmla="*/ 881 h 1879"/>
                <a:gd name="T78" fmla="*/ 1754 w 3848"/>
                <a:gd name="T79" fmla="*/ 851 h 1879"/>
                <a:gd name="T80" fmla="*/ 1816 w 3848"/>
                <a:gd name="T81" fmla="*/ 815 h 1879"/>
                <a:gd name="T82" fmla="*/ 1856 w 3848"/>
                <a:gd name="T83" fmla="*/ 779 h 1879"/>
                <a:gd name="T84" fmla="*/ 1952 w 3848"/>
                <a:gd name="T85" fmla="*/ 747 h 1879"/>
                <a:gd name="T86" fmla="*/ 1970 w 3848"/>
                <a:gd name="T87" fmla="*/ 703 h 1879"/>
                <a:gd name="T88" fmla="*/ 2068 w 3848"/>
                <a:gd name="T89" fmla="*/ 669 h 1879"/>
                <a:gd name="T90" fmla="*/ 2132 w 3848"/>
                <a:gd name="T91" fmla="*/ 615 h 1879"/>
                <a:gd name="T92" fmla="*/ 2274 w 3848"/>
                <a:gd name="T93" fmla="*/ 585 h 1879"/>
                <a:gd name="T94" fmla="*/ 2344 w 3848"/>
                <a:gd name="T95" fmla="*/ 547 h 1879"/>
                <a:gd name="T96" fmla="*/ 2464 w 3848"/>
                <a:gd name="T97" fmla="*/ 515 h 1879"/>
                <a:gd name="T98" fmla="*/ 2526 w 3848"/>
                <a:gd name="T99" fmla="*/ 463 h 1879"/>
                <a:gd name="T100" fmla="*/ 2616 w 3848"/>
                <a:gd name="T101" fmla="*/ 419 h 1879"/>
                <a:gd name="T102" fmla="*/ 2638 w 3848"/>
                <a:gd name="T103" fmla="*/ 372 h 1879"/>
                <a:gd name="T104" fmla="*/ 2806 w 3848"/>
                <a:gd name="T105" fmla="*/ 324 h 1879"/>
                <a:gd name="T106" fmla="*/ 3002 w 3848"/>
                <a:gd name="T107" fmla="*/ 280 h 1879"/>
                <a:gd name="T108" fmla="*/ 3124 w 3848"/>
                <a:gd name="T109" fmla="*/ 214 h 1879"/>
                <a:gd name="T110" fmla="*/ 3306 w 3848"/>
                <a:gd name="T111" fmla="*/ 154 h 1879"/>
                <a:gd name="T112" fmla="*/ 3386 w 3848"/>
                <a:gd name="T113" fmla="*/ 62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48" h="1879">
                  <a:moveTo>
                    <a:pt x="0" y="1879"/>
                  </a:moveTo>
                  <a:lnTo>
                    <a:pt x="14" y="1879"/>
                  </a:lnTo>
                  <a:lnTo>
                    <a:pt x="14" y="1863"/>
                  </a:lnTo>
                  <a:lnTo>
                    <a:pt x="18" y="1863"/>
                  </a:lnTo>
                  <a:lnTo>
                    <a:pt x="18" y="1861"/>
                  </a:lnTo>
                  <a:lnTo>
                    <a:pt x="28" y="1861"/>
                  </a:lnTo>
                  <a:lnTo>
                    <a:pt x="28" y="1857"/>
                  </a:lnTo>
                  <a:lnTo>
                    <a:pt x="40" y="1857"/>
                  </a:lnTo>
                  <a:lnTo>
                    <a:pt x="40" y="1853"/>
                  </a:lnTo>
                  <a:lnTo>
                    <a:pt x="48" y="1853"/>
                  </a:lnTo>
                  <a:lnTo>
                    <a:pt x="48" y="1847"/>
                  </a:lnTo>
                  <a:lnTo>
                    <a:pt x="52" y="1847"/>
                  </a:lnTo>
                  <a:lnTo>
                    <a:pt x="52" y="1839"/>
                  </a:lnTo>
                  <a:lnTo>
                    <a:pt x="56" y="1839"/>
                  </a:lnTo>
                  <a:lnTo>
                    <a:pt x="56" y="1829"/>
                  </a:lnTo>
                  <a:lnTo>
                    <a:pt x="60" y="1829"/>
                  </a:lnTo>
                  <a:lnTo>
                    <a:pt x="60" y="1823"/>
                  </a:lnTo>
                  <a:lnTo>
                    <a:pt x="68" y="1823"/>
                  </a:lnTo>
                  <a:lnTo>
                    <a:pt x="68" y="1817"/>
                  </a:lnTo>
                  <a:lnTo>
                    <a:pt x="76" y="1817"/>
                  </a:lnTo>
                  <a:lnTo>
                    <a:pt x="76" y="1803"/>
                  </a:lnTo>
                  <a:lnTo>
                    <a:pt x="84" y="1803"/>
                  </a:lnTo>
                  <a:lnTo>
                    <a:pt x="84" y="1799"/>
                  </a:lnTo>
                  <a:lnTo>
                    <a:pt x="98" y="1799"/>
                  </a:lnTo>
                  <a:lnTo>
                    <a:pt x="98" y="1793"/>
                  </a:lnTo>
                  <a:lnTo>
                    <a:pt x="100" y="1793"/>
                  </a:lnTo>
                  <a:lnTo>
                    <a:pt x="100" y="1789"/>
                  </a:lnTo>
                  <a:lnTo>
                    <a:pt x="104" y="1789"/>
                  </a:lnTo>
                  <a:lnTo>
                    <a:pt x="104" y="1783"/>
                  </a:lnTo>
                  <a:lnTo>
                    <a:pt x="114" y="1783"/>
                  </a:lnTo>
                  <a:lnTo>
                    <a:pt x="114" y="1779"/>
                  </a:lnTo>
                  <a:lnTo>
                    <a:pt x="124" y="1779"/>
                  </a:lnTo>
                  <a:lnTo>
                    <a:pt x="124" y="1771"/>
                  </a:lnTo>
                  <a:lnTo>
                    <a:pt x="140" y="1771"/>
                  </a:lnTo>
                  <a:lnTo>
                    <a:pt x="140" y="1765"/>
                  </a:lnTo>
                  <a:lnTo>
                    <a:pt x="152" y="1765"/>
                  </a:lnTo>
                  <a:lnTo>
                    <a:pt x="152" y="1761"/>
                  </a:lnTo>
                  <a:lnTo>
                    <a:pt x="156" y="1761"/>
                  </a:lnTo>
                  <a:lnTo>
                    <a:pt x="156" y="1757"/>
                  </a:lnTo>
                  <a:lnTo>
                    <a:pt x="160" y="1757"/>
                  </a:lnTo>
                  <a:lnTo>
                    <a:pt x="160" y="1753"/>
                  </a:lnTo>
                  <a:lnTo>
                    <a:pt x="170" y="1753"/>
                  </a:lnTo>
                  <a:lnTo>
                    <a:pt x="170" y="1749"/>
                  </a:lnTo>
                  <a:lnTo>
                    <a:pt x="180" y="1749"/>
                  </a:lnTo>
                  <a:lnTo>
                    <a:pt x="180" y="1745"/>
                  </a:lnTo>
                  <a:lnTo>
                    <a:pt x="196" y="1745"/>
                  </a:lnTo>
                  <a:lnTo>
                    <a:pt x="196" y="1739"/>
                  </a:lnTo>
                  <a:lnTo>
                    <a:pt x="200" y="1739"/>
                  </a:lnTo>
                  <a:lnTo>
                    <a:pt x="200" y="1733"/>
                  </a:lnTo>
                  <a:lnTo>
                    <a:pt x="200" y="1727"/>
                  </a:lnTo>
                  <a:lnTo>
                    <a:pt x="210" y="1727"/>
                  </a:lnTo>
                  <a:lnTo>
                    <a:pt x="210" y="1717"/>
                  </a:lnTo>
                  <a:lnTo>
                    <a:pt x="224" y="1717"/>
                  </a:lnTo>
                  <a:lnTo>
                    <a:pt x="224" y="1713"/>
                  </a:lnTo>
                  <a:lnTo>
                    <a:pt x="228" y="1713"/>
                  </a:lnTo>
                  <a:lnTo>
                    <a:pt x="228" y="1709"/>
                  </a:lnTo>
                  <a:lnTo>
                    <a:pt x="240" y="1709"/>
                  </a:lnTo>
                  <a:lnTo>
                    <a:pt x="240" y="1705"/>
                  </a:lnTo>
                  <a:lnTo>
                    <a:pt x="246" y="1705"/>
                  </a:lnTo>
                  <a:lnTo>
                    <a:pt x="246" y="1701"/>
                  </a:lnTo>
                  <a:lnTo>
                    <a:pt x="254" y="1701"/>
                  </a:lnTo>
                  <a:lnTo>
                    <a:pt x="254" y="1695"/>
                  </a:lnTo>
                  <a:lnTo>
                    <a:pt x="256" y="1695"/>
                  </a:lnTo>
                  <a:lnTo>
                    <a:pt x="256" y="1691"/>
                  </a:lnTo>
                  <a:lnTo>
                    <a:pt x="270" y="1691"/>
                  </a:lnTo>
                  <a:lnTo>
                    <a:pt x="270" y="1687"/>
                  </a:lnTo>
                  <a:lnTo>
                    <a:pt x="280" y="1687"/>
                  </a:lnTo>
                  <a:lnTo>
                    <a:pt x="280" y="1683"/>
                  </a:lnTo>
                  <a:lnTo>
                    <a:pt x="286" y="1683"/>
                  </a:lnTo>
                  <a:lnTo>
                    <a:pt x="286" y="1675"/>
                  </a:lnTo>
                  <a:lnTo>
                    <a:pt x="290" y="1675"/>
                  </a:lnTo>
                  <a:lnTo>
                    <a:pt x="290" y="1669"/>
                  </a:lnTo>
                  <a:lnTo>
                    <a:pt x="294" y="1669"/>
                  </a:lnTo>
                  <a:lnTo>
                    <a:pt x="294" y="1663"/>
                  </a:lnTo>
                  <a:lnTo>
                    <a:pt x="306" y="1663"/>
                  </a:lnTo>
                  <a:lnTo>
                    <a:pt x="306" y="1657"/>
                  </a:lnTo>
                  <a:lnTo>
                    <a:pt x="310" y="1657"/>
                  </a:lnTo>
                  <a:lnTo>
                    <a:pt x="310" y="1653"/>
                  </a:lnTo>
                  <a:lnTo>
                    <a:pt x="310" y="1647"/>
                  </a:lnTo>
                  <a:lnTo>
                    <a:pt x="316" y="1647"/>
                  </a:lnTo>
                  <a:lnTo>
                    <a:pt x="316" y="1641"/>
                  </a:lnTo>
                  <a:lnTo>
                    <a:pt x="322" y="1641"/>
                  </a:lnTo>
                  <a:lnTo>
                    <a:pt x="322" y="1637"/>
                  </a:lnTo>
                  <a:lnTo>
                    <a:pt x="338" y="1637"/>
                  </a:lnTo>
                  <a:lnTo>
                    <a:pt x="338" y="1633"/>
                  </a:lnTo>
                  <a:lnTo>
                    <a:pt x="352" y="1633"/>
                  </a:lnTo>
                  <a:lnTo>
                    <a:pt x="352" y="1629"/>
                  </a:lnTo>
                  <a:lnTo>
                    <a:pt x="354" y="1629"/>
                  </a:lnTo>
                  <a:lnTo>
                    <a:pt x="354" y="1619"/>
                  </a:lnTo>
                  <a:lnTo>
                    <a:pt x="358" y="1619"/>
                  </a:lnTo>
                  <a:lnTo>
                    <a:pt x="358" y="1611"/>
                  </a:lnTo>
                  <a:lnTo>
                    <a:pt x="366" y="1611"/>
                  </a:lnTo>
                  <a:lnTo>
                    <a:pt x="366" y="1597"/>
                  </a:lnTo>
                  <a:lnTo>
                    <a:pt x="372" y="1597"/>
                  </a:lnTo>
                  <a:lnTo>
                    <a:pt x="372" y="1587"/>
                  </a:lnTo>
                  <a:lnTo>
                    <a:pt x="382" y="1587"/>
                  </a:lnTo>
                  <a:lnTo>
                    <a:pt x="382" y="1583"/>
                  </a:lnTo>
                  <a:lnTo>
                    <a:pt x="406" y="1583"/>
                  </a:lnTo>
                  <a:lnTo>
                    <a:pt x="406" y="1579"/>
                  </a:lnTo>
                  <a:lnTo>
                    <a:pt x="418" y="1579"/>
                  </a:lnTo>
                  <a:lnTo>
                    <a:pt x="418" y="1575"/>
                  </a:lnTo>
                  <a:lnTo>
                    <a:pt x="424" y="1575"/>
                  </a:lnTo>
                  <a:lnTo>
                    <a:pt x="424" y="1571"/>
                  </a:lnTo>
                  <a:lnTo>
                    <a:pt x="444" y="1571"/>
                  </a:lnTo>
                  <a:lnTo>
                    <a:pt x="444" y="1561"/>
                  </a:lnTo>
                  <a:lnTo>
                    <a:pt x="452" y="1561"/>
                  </a:lnTo>
                  <a:lnTo>
                    <a:pt x="452" y="1557"/>
                  </a:lnTo>
                  <a:lnTo>
                    <a:pt x="462" y="1557"/>
                  </a:lnTo>
                  <a:lnTo>
                    <a:pt x="462" y="1551"/>
                  </a:lnTo>
                  <a:lnTo>
                    <a:pt x="484" y="1551"/>
                  </a:lnTo>
                  <a:lnTo>
                    <a:pt x="484" y="1545"/>
                  </a:lnTo>
                  <a:lnTo>
                    <a:pt x="490" y="1545"/>
                  </a:lnTo>
                  <a:lnTo>
                    <a:pt x="490" y="1537"/>
                  </a:lnTo>
                  <a:lnTo>
                    <a:pt x="496" y="1537"/>
                  </a:lnTo>
                  <a:lnTo>
                    <a:pt x="496" y="1533"/>
                  </a:lnTo>
                  <a:lnTo>
                    <a:pt x="498" y="1533"/>
                  </a:lnTo>
                  <a:lnTo>
                    <a:pt x="498" y="1521"/>
                  </a:lnTo>
                  <a:lnTo>
                    <a:pt x="516" y="1521"/>
                  </a:lnTo>
                  <a:lnTo>
                    <a:pt x="516" y="1515"/>
                  </a:lnTo>
                  <a:lnTo>
                    <a:pt x="524" y="1515"/>
                  </a:lnTo>
                  <a:lnTo>
                    <a:pt x="524" y="1511"/>
                  </a:lnTo>
                  <a:lnTo>
                    <a:pt x="534" y="1511"/>
                  </a:lnTo>
                  <a:lnTo>
                    <a:pt x="534" y="1507"/>
                  </a:lnTo>
                  <a:lnTo>
                    <a:pt x="538" y="1507"/>
                  </a:lnTo>
                  <a:lnTo>
                    <a:pt x="538" y="1501"/>
                  </a:lnTo>
                  <a:lnTo>
                    <a:pt x="546" y="1501"/>
                  </a:lnTo>
                  <a:lnTo>
                    <a:pt x="546" y="1497"/>
                  </a:lnTo>
                  <a:lnTo>
                    <a:pt x="548" y="1497"/>
                  </a:lnTo>
                  <a:lnTo>
                    <a:pt x="548" y="1493"/>
                  </a:lnTo>
                  <a:lnTo>
                    <a:pt x="554" y="1493"/>
                  </a:lnTo>
                  <a:lnTo>
                    <a:pt x="554" y="1483"/>
                  </a:lnTo>
                  <a:lnTo>
                    <a:pt x="594" y="1483"/>
                  </a:lnTo>
                  <a:lnTo>
                    <a:pt x="594" y="1479"/>
                  </a:lnTo>
                  <a:lnTo>
                    <a:pt x="620" y="1479"/>
                  </a:lnTo>
                  <a:lnTo>
                    <a:pt x="620" y="1471"/>
                  </a:lnTo>
                  <a:lnTo>
                    <a:pt x="622" y="1471"/>
                  </a:lnTo>
                  <a:lnTo>
                    <a:pt x="622" y="1461"/>
                  </a:lnTo>
                  <a:lnTo>
                    <a:pt x="634" y="1461"/>
                  </a:lnTo>
                  <a:lnTo>
                    <a:pt x="634" y="1455"/>
                  </a:lnTo>
                  <a:lnTo>
                    <a:pt x="638" y="1455"/>
                  </a:lnTo>
                  <a:lnTo>
                    <a:pt x="638" y="1447"/>
                  </a:lnTo>
                  <a:lnTo>
                    <a:pt x="644" y="1447"/>
                  </a:lnTo>
                  <a:lnTo>
                    <a:pt x="644" y="1443"/>
                  </a:lnTo>
                  <a:lnTo>
                    <a:pt x="650" y="1443"/>
                  </a:lnTo>
                  <a:lnTo>
                    <a:pt x="650" y="1437"/>
                  </a:lnTo>
                  <a:lnTo>
                    <a:pt x="652" y="1437"/>
                  </a:lnTo>
                  <a:lnTo>
                    <a:pt x="652" y="1433"/>
                  </a:lnTo>
                  <a:lnTo>
                    <a:pt x="672" y="1433"/>
                  </a:lnTo>
                  <a:lnTo>
                    <a:pt x="672" y="1429"/>
                  </a:lnTo>
                  <a:lnTo>
                    <a:pt x="678" y="1429"/>
                  </a:lnTo>
                  <a:lnTo>
                    <a:pt x="678" y="1425"/>
                  </a:lnTo>
                  <a:lnTo>
                    <a:pt x="682" y="1425"/>
                  </a:lnTo>
                  <a:lnTo>
                    <a:pt x="682" y="1421"/>
                  </a:lnTo>
                  <a:lnTo>
                    <a:pt x="696" y="1421"/>
                  </a:lnTo>
                  <a:lnTo>
                    <a:pt x="696" y="1411"/>
                  </a:lnTo>
                  <a:lnTo>
                    <a:pt x="698" y="1411"/>
                  </a:lnTo>
                  <a:lnTo>
                    <a:pt x="698" y="1407"/>
                  </a:lnTo>
                  <a:lnTo>
                    <a:pt x="700" y="1407"/>
                  </a:lnTo>
                  <a:lnTo>
                    <a:pt x="700" y="1403"/>
                  </a:lnTo>
                  <a:lnTo>
                    <a:pt x="708" y="1403"/>
                  </a:lnTo>
                  <a:lnTo>
                    <a:pt x="708" y="1397"/>
                  </a:lnTo>
                  <a:lnTo>
                    <a:pt x="712" y="1397"/>
                  </a:lnTo>
                  <a:lnTo>
                    <a:pt x="712" y="1393"/>
                  </a:lnTo>
                  <a:lnTo>
                    <a:pt x="716" y="1393"/>
                  </a:lnTo>
                  <a:lnTo>
                    <a:pt x="716" y="1387"/>
                  </a:lnTo>
                  <a:lnTo>
                    <a:pt x="720" y="1387"/>
                  </a:lnTo>
                  <a:lnTo>
                    <a:pt x="720" y="1383"/>
                  </a:lnTo>
                  <a:lnTo>
                    <a:pt x="734" y="1383"/>
                  </a:lnTo>
                  <a:lnTo>
                    <a:pt x="734" y="1375"/>
                  </a:lnTo>
                  <a:lnTo>
                    <a:pt x="740" y="1375"/>
                  </a:lnTo>
                  <a:lnTo>
                    <a:pt x="740" y="1369"/>
                  </a:lnTo>
                  <a:lnTo>
                    <a:pt x="748" y="1369"/>
                  </a:lnTo>
                  <a:lnTo>
                    <a:pt x="748" y="1365"/>
                  </a:lnTo>
                  <a:lnTo>
                    <a:pt x="754" y="1365"/>
                  </a:lnTo>
                  <a:lnTo>
                    <a:pt x="754" y="1361"/>
                  </a:lnTo>
                  <a:lnTo>
                    <a:pt x="760" y="1361"/>
                  </a:lnTo>
                  <a:lnTo>
                    <a:pt x="760" y="1355"/>
                  </a:lnTo>
                  <a:lnTo>
                    <a:pt x="768" y="1355"/>
                  </a:lnTo>
                  <a:lnTo>
                    <a:pt x="768" y="1351"/>
                  </a:lnTo>
                  <a:lnTo>
                    <a:pt x="778" y="1351"/>
                  </a:lnTo>
                  <a:lnTo>
                    <a:pt x="778" y="1347"/>
                  </a:lnTo>
                  <a:lnTo>
                    <a:pt x="788" y="1347"/>
                  </a:lnTo>
                  <a:lnTo>
                    <a:pt x="788" y="1337"/>
                  </a:lnTo>
                  <a:lnTo>
                    <a:pt x="796" y="1337"/>
                  </a:lnTo>
                  <a:lnTo>
                    <a:pt x="796" y="1333"/>
                  </a:lnTo>
                  <a:lnTo>
                    <a:pt x="800" y="1333"/>
                  </a:lnTo>
                  <a:lnTo>
                    <a:pt x="800" y="1327"/>
                  </a:lnTo>
                  <a:lnTo>
                    <a:pt x="812" y="1327"/>
                  </a:lnTo>
                  <a:lnTo>
                    <a:pt x="812" y="1315"/>
                  </a:lnTo>
                  <a:lnTo>
                    <a:pt x="830" y="1315"/>
                  </a:lnTo>
                  <a:lnTo>
                    <a:pt x="830" y="1309"/>
                  </a:lnTo>
                  <a:lnTo>
                    <a:pt x="838" y="1309"/>
                  </a:lnTo>
                  <a:lnTo>
                    <a:pt x="838" y="1305"/>
                  </a:lnTo>
                  <a:lnTo>
                    <a:pt x="842" y="1305"/>
                  </a:lnTo>
                  <a:lnTo>
                    <a:pt x="842" y="1301"/>
                  </a:lnTo>
                  <a:lnTo>
                    <a:pt x="854" y="1301"/>
                  </a:lnTo>
                  <a:lnTo>
                    <a:pt x="854" y="1295"/>
                  </a:lnTo>
                  <a:lnTo>
                    <a:pt x="860" y="1295"/>
                  </a:lnTo>
                  <a:lnTo>
                    <a:pt x="860" y="1293"/>
                  </a:lnTo>
                  <a:lnTo>
                    <a:pt x="870" y="1293"/>
                  </a:lnTo>
                  <a:lnTo>
                    <a:pt x="870" y="1283"/>
                  </a:lnTo>
                  <a:lnTo>
                    <a:pt x="894" y="1283"/>
                  </a:lnTo>
                  <a:lnTo>
                    <a:pt x="894" y="1277"/>
                  </a:lnTo>
                  <a:lnTo>
                    <a:pt x="914" y="1277"/>
                  </a:lnTo>
                  <a:lnTo>
                    <a:pt x="914" y="1273"/>
                  </a:lnTo>
                  <a:lnTo>
                    <a:pt x="924" y="1273"/>
                  </a:lnTo>
                  <a:lnTo>
                    <a:pt x="924" y="1263"/>
                  </a:lnTo>
                  <a:lnTo>
                    <a:pt x="946" y="1263"/>
                  </a:lnTo>
                  <a:lnTo>
                    <a:pt x="946" y="1259"/>
                  </a:lnTo>
                  <a:lnTo>
                    <a:pt x="952" y="1259"/>
                  </a:lnTo>
                  <a:lnTo>
                    <a:pt x="952" y="1255"/>
                  </a:lnTo>
                  <a:lnTo>
                    <a:pt x="982" y="1255"/>
                  </a:lnTo>
                  <a:lnTo>
                    <a:pt x="982" y="1249"/>
                  </a:lnTo>
                  <a:lnTo>
                    <a:pt x="986" y="1249"/>
                  </a:lnTo>
                  <a:lnTo>
                    <a:pt x="986" y="1247"/>
                  </a:lnTo>
                  <a:lnTo>
                    <a:pt x="992" y="1247"/>
                  </a:lnTo>
                  <a:lnTo>
                    <a:pt x="992" y="1239"/>
                  </a:lnTo>
                  <a:lnTo>
                    <a:pt x="1004" y="1239"/>
                  </a:lnTo>
                  <a:lnTo>
                    <a:pt x="1004" y="1235"/>
                  </a:lnTo>
                  <a:lnTo>
                    <a:pt x="1008" y="1235"/>
                  </a:lnTo>
                  <a:lnTo>
                    <a:pt x="1008" y="1231"/>
                  </a:lnTo>
                  <a:lnTo>
                    <a:pt x="1016" y="1231"/>
                  </a:lnTo>
                  <a:lnTo>
                    <a:pt x="1016" y="1227"/>
                  </a:lnTo>
                  <a:lnTo>
                    <a:pt x="1022" y="1227"/>
                  </a:lnTo>
                  <a:lnTo>
                    <a:pt x="1022" y="1223"/>
                  </a:lnTo>
                  <a:lnTo>
                    <a:pt x="1024" y="1223"/>
                  </a:lnTo>
                  <a:lnTo>
                    <a:pt x="1024" y="1217"/>
                  </a:lnTo>
                  <a:lnTo>
                    <a:pt x="1034" y="1217"/>
                  </a:lnTo>
                  <a:lnTo>
                    <a:pt x="1034" y="1213"/>
                  </a:lnTo>
                  <a:lnTo>
                    <a:pt x="1036" y="1213"/>
                  </a:lnTo>
                  <a:lnTo>
                    <a:pt x="1036" y="1209"/>
                  </a:lnTo>
                  <a:lnTo>
                    <a:pt x="1048" y="1209"/>
                  </a:lnTo>
                  <a:lnTo>
                    <a:pt x="1048" y="1203"/>
                  </a:lnTo>
                  <a:lnTo>
                    <a:pt x="1052" y="1203"/>
                  </a:lnTo>
                  <a:lnTo>
                    <a:pt x="1052" y="1199"/>
                  </a:lnTo>
                  <a:lnTo>
                    <a:pt x="1060" y="1199"/>
                  </a:lnTo>
                  <a:lnTo>
                    <a:pt x="1060" y="1195"/>
                  </a:lnTo>
                  <a:lnTo>
                    <a:pt x="1068" y="1195"/>
                  </a:lnTo>
                  <a:lnTo>
                    <a:pt x="1068" y="1185"/>
                  </a:lnTo>
                  <a:lnTo>
                    <a:pt x="1074" y="1185"/>
                  </a:lnTo>
                  <a:lnTo>
                    <a:pt x="1074" y="1175"/>
                  </a:lnTo>
                  <a:lnTo>
                    <a:pt x="1080" y="1175"/>
                  </a:lnTo>
                  <a:lnTo>
                    <a:pt x="1080" y="1171"/>
                  </a:lnTo>
                  <a:lnTo>
                    <a:pt x="1088" y="1171"/>
                  </a:lnTo>
                  <a:lnTo>
                    <a:pt x="1088" y="1165"/>
                  </a:lnTo>
                  <a:lnTo>
                    <a:pt x="1100" y="1165"/>
                  </a:lnTo>
                  <a:lnTo>
                    <a:pt x="1100" y="1161"/>
                  </a:lnTo>
                  <a:lnTo>
                    <a:pt x="1114" y="1161"/>
                  </a:lnTo>
                  <a:lnTo>
                    <a:pt x="1114" y="1157"/>
                  </a:lnTo>
                  <a:lnTo>
                    <a:pt x="1118" y="1157"/>
                  </a:lnTo>
                  <a:lnTo>
                    <a:pt x="1118" y="1153"/>
                  </a:lnTo>
                  <a:lnTo>
                    <a:pt x="1122" y="1153"/>
                  </a:lnTo>
                  <a:lnTo>
                    <a:pt x="1122" y="1145"/>
                  </a:lnTo>
                  <a:lnTo>
                    <a:pt x="1122" y="1143"/>
                  </a:lnTo>
                  <a:lnTo>
                    <a:pt x="1134" y="1143"/>
                  </a:lnTo>
                  <a:lnTo>
                    <a:pt x="1134" y="1139"/>
                  </a:lnTo>
                  <a:lnTo>
                    <a:pt x="1144" y="1139"/>
                  </a:lnTo>
                  <a:lnTo>
                    <a:pt x="1144" y="1133"/>
                  </a:lnTo>
                  <a:lnTo>
                    <a:pt x="1166" y="1133"/>
                  </a:lnTo>
                  <a:lnTo>
                    <a:pt x="1166" y="1127"/>
                  </a:lnTo>
                  <a:lnTo>
                    <a:pt x="1186" y="1127"/>
                  </a:lnTo>
                  <a:lnTo>
                    <a:pt x="1186" y="1123"/>
                  </a:lnTo>
                  <a:lnTo>
                    <a:pt x="1200" y="1123"/>
                  </a:lnTo>
                  <a:lnTo>
                    <a:pt x="1200" y="1113"/>
                  </a:lnTo>
                  <a:lnTo>
                    <a:pt x="1230" y="1113"/>
                  </a:lnTo>
                  <a:lnTo>
                    <a:pt x="1230" y="1109"/>
                  </a:lnTo>
                  <a:lnTo>
                    <a:pt x="1238" y="1109"/>
                  </a:lnTo>
                  <a:lnTo>
                    <a:pt x="1238" y="1105"/>
                  </a:lnTo>
                  <a:lnTo>
                    <a:pt x="1242" y="1105"/>
                  </a:lnTo>
                  <a:lnTo>
                    <a:pt x="1242" y="1101"/>
                  </a:lnTo>
                  <a:lnTo>
                    <a:pt x="1250" y="1101"/>
                  </a:lnTo>
                  <a:lnTo>
                    <a:pt x="1250" y="1097"/>
                  </a:lnTo>
                  <a:lnTo>
                    <a:pt x="1254" y="1097"/>
                  </a:lnTo>
                  <a:lnTo>
                    <a:pt x="1254" y="1091"/>
                  </a:lnTo>
                  <a:lnTo>
                    <a:pt x="1262" y="1091"/>
                  </a:lnTo>
                  <a:lnTo>
                    <a:pt x="1262" y="1087"/>
                  </a:lnTo>
                  <a:lnTo>
                    <a:pt x="1278" y="1087"/>
                  </a:lnTo>
                  <a:lnTo>
                    <a:pt x="1278" y="1081"/>
                  </a:lnTo>
                  <a:lnTo>
                    <a:pt x="1282" y="1081"/>
                  </a:lnTo>
                  <a:lnTo>
                    <a:pt x="1282" y="1077"/>
                  </a:lnTo>
                  <a:lnTo>
                    <a:pt x="1302" y="1077"/>
                  </a:lnTo>
                  <a:lnTo>
                    <a:pt x="1302" y="1073"/>
                  </a:lnTo>
                  <a:lnTo>
                    <a:pt x="1306" y="1073"/>
                  </a:lnTo>
                  <a:lnTo>
                    <a:pt x="1306" y="1067"/>
                  </a:lnTo>
                  <a:lnTo>
                    <a:pt x="1308" y="1067"/>
                  </a:lnTo>
                  <a:lnTo>
                    <a:pt x="1308" y="1063"/>
                  </a:lnTo>
                  <a:lnTo>
                    <a:pt x="1316" y="1063"/>
                  </a:lnTo>
                  <a:lnTo>
                    <a:pt x="1316" y="1053"/>
                  </a:lnTo>
                  <a:lnTo>
                    <a:pt x="1324" y="1053"/>
                  </a:lnTo>
                  <a:lnTo>
                    <a:pt x="1324" y="1049"/>
                  </a:lnTo>
                  <a:lnTo>
                    <a:pt x="1328" y="1049"/>
                  </a:lnTo>
                  <a:lnTo>
                    <a:pt x="1328" y="1045"/>
                  </a:lnTo>
                  <a:lnTo>
                    <a:pt x="1336" y="1045"/>
                  </a:lnTo>
                  <a:lnTo>
                    <a:pt x="1336" y="1041"/>
                  </a:lnTo>
                  <a:lnTo>
                    <a:pt x="1346" y="1041"/>
                  </a:lnTo>
                  <a:lnTo>
                    <a:pt x="1346" y="1033"/>
                  </a:lnTo>
                  <a:lnTo>
                    <a:pt x="1360" y="1033"/>
                  </a:lnTo>
                  <a:lnTo>
                    <a:pt x="1360" y="1029"/>
                  </a:lnTo>
                  <a:lnTo>
                    <a:pt x="1362" y="1029"/>
                  </a:lnTo>
                  <a:lnTo>
                    <a:pt x="1362" y="1021"/>
                  </a:lnTo>
                  <a:lnTo>
                    <a:pt x="1366" y="1021"/>
                  </a:lnTo>
                  <a:lnTo>
                    <a:pt x="1366" y="1017"/>
                  </a:lnTo>
                  <a:lnTo>
                    <a:pt x="1372" y="1017"/>
                  </a:lnTo>
                  <a:lnTo>
                    <a:pt x="1372" y="1011"/>
                  </a:lnTo>
                  <a:lnTo>
                    <a:pt x="1426" y="1011"/>
                  </a:lnTo>
                  <a:lnTo>
                    <a:pt x="1426" y="1005"/>
                  </a:lnTo>
                  <a:lnTo>
                    <a:pt x="1450" y="1005"/>
                  </a:lnTo>
                  <a:lnTo>
                    <a:pt x="1450" y="1001"/>
                  </a:lnTo>
                  <a:lnTo>
                    <a:pt x="1462" y="1001"/>
                  </a:lnTo>
                  <a:lnTo>
                    <a:pt x="1462" y="997"/>
                  </a:lnTo>
                  <a:lnTo>
                    <a:pt x="1466" y="997"/>
                  </a:lnTo>
                  <a:lnTo>
                    <a:pt x="1466" y="991"/>
                  </a:lnTo>
                  <a:lnTo>
                    <a:pt x="1482" y="991"/>
                  </a:lnTo>
                  <a:lnTo>
                    <a:pt x="1482" y="985"/>
                  </a:lnTo>
                  <a:lnTo>
                    <a:pt x="1494" y="985"/>
                  </a:lnTo>
                  <a:lnTo>
                    <a:pt x="1494" y="981"/>
                  </a:lnTo>
                  <a:lnTo>
                    <a:pt x="1520" y="981"/>
                  </a:lnTo>
                  <a:lnTo>
                    <a:pt x="1520" y="975"/>
                  </a:lnTo>
                  <a:lnTo>
                    <a:pt x="1532" y="975"/>
                  </a:lnTo>
                  <a:lnTo>
                    <a:pt x="1532" y="971"/>
                  </a:lnTo>
                  <a:lnTo>
                    <a:pt x="1540" y="971"/>
                  </a:lnTo>
                  <a:lnTo>
                    <a:pt x="1540" y="967"/>
                  </a:lnTo>
                  <a:lnTo>
                    <a:pt x="1546" y="967"/>
                  </a:lnTo>
                  <a:lnTo>
                    <a:pt x="1546" y="961"/>
                  </a:lnTo>
                  <a:lnTo>
                    <a:pt x="1554" y="961"/>
                  </a:lnTo>
                  <a:lnTo>
                    <a:pt x="1554" y="955"/>
                  </a:lnTo>
                  <a:lnTo>
                    <a:pt x="1558" y="955"/>
                  </a:lnTo>
                  <a:lnTo>
                    <a:pt x="1558" y="949"/>
                  </a:lnTo>
                  <a:lnTo>
                    <a:pt x="1566" y="949"/>
                  </a:lnTo>
                  <a:lnTo>
                    <a:pt x="1566" y="945"/>
                  </a:lnTo>
                  <a:lnTo>
                    <a:pt x="1580" y="945"/>
                  </a:lnTo>
                  <a:lnTo>
                    <a:pt x="1580" y="939"/>
                  </a:lnTo>
                  <a:lnTo>
                    <a:pt x="1586" y="939"/>
                  </a:lnTo>
                  <a:lnTo>
                    <a:pt x="1586" y="933"/>
                  </a:lnTo>
                  <a:lnTo>
                    <a:pt x="1604" y="933"/>
                  </a:lnTo>
                  <a:lnTo>
                    <a:pt x="1604" y="927"/>
                  </a:lnTo>
                  <a:lnTo>
                    <a:pt x="1608" y="927"/>
                  </a:lnTo>
                  <a:lnTo>
                    <a:pt x="1608" y="923"/>
                  </a:lnTo>
                  <a:lnTo>
                    <a:pt x="1620" y="923"/>
                  </a:lnTo>
                  <a:lnTo>
                    <a:pt x="1620" y="917"/>
                  </a:lnTo>
                  <a:lnTo>
                    <a:pt x="1632" y="917"/>
                  </a:lnTo>
                  <a:lnTo>
                    <a:pt x="1632" y="911"/>
                  </a:lnTo>
                  <a:lnTo>
                    <a:pt x="1642" y="911"/>
                  </a:lnTo>
                  <a:lnTo>
                    <a:pt x="1642" y="897"/>
                  </a:lnTo>
                  <a:lnTo>
                    <a:pt x="1650" y="897"/>
                  </a:lnTo>
                  <a:lnTo>
                    <a:pt x="1650" y="889"/>
                  </a:lnTo>
                  <a:lnTo>
                    <a:pt x="1706" y="889"/>
                  </a:lnTo>
                  <a:lnTo>
                    <a:pt x="1706" y="885"/>
                  </a:lnTo>
                  <a:lnTo>
                    <a:pt x="1714" y="885"/>
                  </a:lnTo>
                  <a:lnTo>
                    <a:pt x="1714" y="881"/>
                  </a:lnTo>
                  <a:lnTo>
                    <a:pt x="1722" y="881"/>
                  </a:lnTo>
                  <a:lnTo>
                    <a:pt x="1722" y="873"/>
                  </a:lnTo>
                  <a:lnTo>
                    <a:pt x="1724" y="873"/>
                  </a:lnTo>
                  <a:lnTo>
                    <a:pt x="1724" y="867"/>
                  </a:lnTo>
                  <a:lnTo>
                    <a:pt x="1740" y="867"/>
                  </a:lnTo>
                  <a:lnTo>
                    <a:pt x="1740" y="861"/>
                  </a:lnTo>
                  <a:lnTo>
                    <a:pt x="1746" y="861"/>
                  </a:lnTo>
                  <a:lnTo>
                    <a:pt x="1746" y="857"/>
                  </a:lnTo>
                  <a:lnTo>
                    <a:pt x="1754" y="857"/>
                  </a:lnTo>
                  <a:lnTo>
                    <a:pt x="1754" y="851"/>
                  </a:lnTo>
                  <a:lnTo>
                    <a:pt x="1760" y="851"/>
                  </a:lnTo>
                  <a:lnTo>
                    <a:pt x="1760" y="845"/>
                  </a:lnTo>
                  <a:lnTo>
                    <a:pt x="1770" y="845"/>
                  </a:lnTo>
                  <a:lnTo>
                    <a:pt x="1770" y="825"/>
                  </a:lnTo>
                  <a:lnTo>
                    <a:pt x="1788" y="825"/>
                  </a:lnTo>
                  <a:lnTo>
                    <a:pt x="1788" y="821"/>
                  </a:lnTo>
                  <a:lnTo>
                    <a:pt x="1808" y="821"/>
                  </a:lnTo>
                  <a:lnTo>
                    <a:pt x="1808" y="815"/>
                  </a:lnTo>
                  <a:lnTo>
                    <a:pt x="1816" y="815"/>
                  </a:lnTo>
                  <a:lnTo>
                    <a:pt x="1816" y="809"/>
                  </a:lnTo>
                  <a:lnTo>
                    <a:pt x="1818" y="809"/>
                  </a:lnTo>
                  <a:lnTo>
                    <a:pt x="1818" y="803"/>
                  </a:lnTo>
                  <a:lnTo>
                    <a:pt x="1832" y="803"/>
                  </a:lnTo>
                  <a:lnTo>
                    <a:pt x="1832" y="791"/>
                  </a:lnTo>
                  <a:lnTo>
                    <a:pt x="1836" y="791"/>
                  </a:lnTo>
                  <a:lnTo>
                    <a:pt x="1836" y="785"/>
                  </a:lnTo>
                  <a:lnTo>
                    <a:pt x="1856" y="785"/>
                  </a:lnTo>
                  <a:lnTo>
                    <a:pt x="1856" y="779"/>
                  </a:lnTo>
                  <a:lnTo>
                    <a:pt x="1876" y="779"/>
                  </a:lnTo>
                  <a:lnTo>
                    <a:pt x="1876" y="773"/>
                  </a:lnTo>
                  <a:lnTo>
                    <a:pt x="1900" y="773"/>
                  </a:lnTo>
                  <a:lnTo>
                    <a:pt x="1900" y="761"/>
                  </a:lnTo>
                  <a:lnTo>
                    <a:pt x="1922" y="761"/>
                  </a:lnTo>
                  <a:lnTo>
                    <a:pt x="1922" y="753"/>
                  </a:lnTo>
                  <a:lnTo>
                    <a:pt x="1942" y="753"/>
                  </a:lnTo>
                  <a:lnTo>
                    <a:pt x="1942" y="747"/>
                  </a:lnTo>
                  <a:lnTo>
                    <a:pt x="1952" y="747"/>
                  </a:lnTo>
                  <a:lnTo>
                    <a:pt x="1952" y="735"/>
                  </a:lnTo>
                  <a:lnTo>
                    <a:pt x="1958" y="735"/>
                  </a:lnTo>
                  <a:lnTo>
                    <a:pt x="1958" y="723"/>
                  </a:lnTo>
                  <a:lnTo>
                    <a:pt x="1964" y="723"/>
                  </a:lnTo>
                  <a:lnTo>
                    <a:pt x="1964" y="715"/>
                  </a:lnTo>
                  <a:lnTo>
                    <a:pt x="1970" y="715"/>
                  </a:lnTo>
                  <a:lnTo>
                    <a:pt x="1970" y="709"/>
                  </a:lnTo>
                  <a:lnTo>
                    <a:pt x="1970" y="709"/>
                  </a:lnTo>
                  <a:lnTo>
                    <a:pt x="1970" y="703"/>
                  </a:lnTo>
                  <a:lnTo>
                    <a:pt x="1986" y="703"/>
                  </a:lnTo>
                  <a:lnTo>
                    <a:pt x="1986" y="695"/>
                  </a:lnTo>
                  <a:lnTo>
                    <a:pt x="2000" y="695"/>
                  </a:lnTo>
                  <a:lnTo>
                    <a:pt x="2000" y="689"/>
                  </a:lnTo>
                  <a:lnTo>
                    <a:pt x="2024" y="689"/>
                  </a:lnTo>
                  <a:lnTo>
                    <a:pt x="2024" y="677"/>
                  </a:lnTo>
                  <a:lnTo>
                    <a:pt x="2066" y="677"/>
                  </a:lnTo>
                  <a:lnTo>
                    <a:pt x="2066" y="669"/>
                  </a:lnTo>
                  <a:lnTo>
                    <a:pt x="2068" y="669"/>
                  </a:lnTo>
                  <a:lnTo>
                    <a:pt x="2068" y="655"/>
                  </a:lnTo>
                  <a:lnTo>
                    <a:pt x="2078" y="655"/>
                  </a:lnTo>
                  <a:lnTo>
                    <a:pt x="2078" y="649"/>
                  </a:lnTo>
                  <a:lnTo>
                    <a:pt x="2082" y="649"/>
                  </a:lnTo>
                  <a:lnTo>
                    <a:pt x="2082" y="635"/>
                  </a:lnTo>
                  <a:lnTo>
                    <a:pt x="2126" y="635"/>
                  </a:lnTo>
                  <a:lnTo>
                    <a:pt x="2126" y="629"/>
                  </a:lnTo>
                  <a:lnTo>
                    <a:pt x="2132" y="629"/>
                  </a:lnTo>
                  <a:lnTo>
                    <a:pt x="2132" y="615"/>
                  </a:lnTo>
                  <a:lnTo>
                    <a:pt x="2136" y="615"/>
                  </a:lnTo>
                  <a:lnTo>
                    <a:pt x="2136" y="607"/>
                  </a:lnTo>
                  <a:lnTo>
                    <a:pt x="2158" y="607"/>
                  </a:lnTo>
                  <a:lnTo>
                    <a:pt x="2158" y="599"/>
                  </a:lnTo>
                  <a:lnTo>
                    <a:pt x="2172" y="599"/>
                  </a:lnTo>
                  <a:lnTo>
                    <a:pt x="2172" y="593"/>
                  </a:lnTo>
                  <a:lnTo>
                    <a:pt x="2180" y="593"/>
                  </a:lnTo>
                  <a:lnTo>
                    <a:pt x="2180" y="585"/>
                  </a:lnTo>
                  <a:lnTo>
                    <a:pt x="2274" y="585"/>
                  </a:lnTo>
                  <a:lnTo>
                    <a:pt x="2274" y="579"/>
                  </a:lnTo>
                  <a:lnTo>
                    <a:pt x="2320" y="579"/>
                  </a:lnTo>
                  <a:lnTo>
                    <a:pt x="2320" y="569"/>
                  </a:lnTo>
                  <a:lnTo>
                    <a:pt x="2334" y="569"/>
                  </a:lnTo>
                  <a:lnTo>
                    <a:pt x="2334" y="563"/>
                  </a:lnTo>
                  <a:lnTo>
                    <a:pt x="2340" y="563"/>
                  </a:lnTo>
                  <a:lnTo>
                    <a:pt x="2340" y="555"/>
                  </a:lnTo>
                  <a:lnTo>
                    <a:pt x="2344" y="555"/>
                  </a:lnTo>
                  <a:lnTo>
                    <a:pt x="2344" y="547"/>
                  </a:lnTo>
                  <a:lnTo>
                    <a:pt x="2374" y="547"/>
                  </a:lnTo>
                  <a:lnTo>
                    <a:pt x="2374" y="539"/>
                  </a:lnTo>
                  <a:lnTo>
                    <a:pt x="2416" y="539"/>
                  </a:lnTo>
                  <a:lnTo>
                    <a:pt x="2416" y="531"/>
                  </a:lnTo>
                  <a:lnTo>
                    <a:pt x="2424" y="531"/>
                  </a:lnTo>
                  <a:lnTo>
                    <a:pt x="2424" y="523"/>
                  </a:lnTo>
                  <a:lnTo>
                    <a:pt x="2430" y="523"/>
                  </a:lnTo>
                  <a:lnTo>
                    <a:pt x="2430" y="515"/>
                  </a:lnTo>
                  <a:lnTo>
                    <a:pt x="2464" y="515"/>
                  </a:lnTo>
                  <a:lnTo>
                    <a:pt x="2464" y="507"/>
                  </a:lnTo>
                  <a:lnTo>
                    <a:pt x="2498" y="507"/>
                  </a:lnTo>
                  <a:lnTo>
                    <a:pt x="2498" y="489"/>
                  </a:lnTo>
                  <a:lnTo>
                    <a:pt x="2506" y="489"/>
                  </a:lnTo>
                  <a:lnTo>
                    <a:pt x="2506" y="481"/>
                  </a:lnTo>
                  <a:lnTo>
                    <a:pt x="2514" y="481"/>
                  </a:lnTo>
                  <a:lnTo>
                    <a:pt x="2514" y="473"/>
                  </a:lnTo>
                  <a:lnTo>
                    <a:pt x="2526" y="473"/>
                  </a:lnTo>
                  <a:lnTo>
                    <a:pt x="2526" y="463"/>
                  </a:lnTo>
                  <a:lnTo>
                    <a:pt x="2536" y="463"/>
                  </a:lnTo>
                  <a:lnTo>
                    <a:pt x="2536" y="455"/>
                  </a:lnTo>
                  <a:lnTo>
                    <a:pt x="2538" y="455"/>
                  </a:lnTo>
                  <a:lnTo>
                    <a:pt x="2538" y="437"/>
                  </a:lnTo>
                  <a:lnTo>
                    <a:pt x="2574" y="437"/>
                  </a:lnTo>
                  <a:lnTo>
                    <a:pt x="2574" y="429"/>
                  </a:lnTo>
                  <a:lnTo>
                    <a:pt x="2586" y="429"/>
                  </a:lnTo>
                  <a:lnTo>
                    <a:pt x="2586" y="419"/>
                  </a:lnTo>
                  <a:lnTo>
                    <a:pt x="2616" y="419"/>
                  </a:lnTo>
                  <a:lnTo>
                    <a:pt x="2616" y="411"/>
                  </a:lnTo>
                  <a:lnTo>
                    <a:pt x="2618" y="411"/>
                  </a:lnTo>
                  <a:lnTo>
                    <a:pt x="2618" y="403"/>
                  </a:lnTo>
                  <a:lnTo>
                    <a:pt x="2622" y="403"/>
                  </a:lnTo>
                  <a:lnTo>
                    <a:pt x="2622" y="395"/>
                  </a:lnTo>
                  <a:lnTo>
                    <a:pt x="2630" y="395"/>
                  </a:lnTo>
                  <a:lnTo>
                    <a:pt x="2630" y="383"/>
                  </a:lnTo>
                  <a:lnTo>
                    <a:pt x="2638" y="383"/>
                  </a:lnTo>
                  <a:lnTo>
                    <a:pt x="2638" y="372"/>
                  </a:lnTo>
                  <a:lnTo>
                    <a:pt x="2650" y="372"/>
                  </a:lnTo>
                  <a:lnTo>
                    <a:pt x="2650" y="354"/>
                  </a:lnTo>
                  <a:lnTo>
                    <a:pt x="2652" y="354"/>
                  </a:lnTo>
                  <a:lnTo>
                    <a:pt x="2652" y="346"/>
                  </a:lnTo>
                  <a:lnTo>
                    <a:pt x="2748" y="346"/>
                  </a:lnTo>
                  <a:lnTo>
                    <a:pt x="2748" y="334"/>
                  </a:lnTo>
                  <a:lnTo>
                    <a:pt x="2800" y="334"/>
                  </a:lnTo>
                  <a:lnTo>
                    <a:pt x="2800" y="324"/>
                  </a:lnTo>
                  <a:lnTo>
                    <a:pt x="2806" y="324"/>
                  </a:lnTo>
                  <a:lnTo>
                    <a:pt x="2806" y="314"/>
                  </a:lnTo>
                  <a:lnTo>
                    <a:pt x="2818" y="314"/>
                  </a:lnTo>
                  <a:lnTo>
                    <a:pt x="2818" y="304"/>
                  </a:lnTo>
                  <a:lnTo>
                    <a:pt x="2892" y="304"/>
                  </a:lnTo>
                  <a:lnTo>
                    <a:pt x="2974" y="304"/>
                  </a:lnTo>
                  <a:lnTo>
                    <a:pt x="2974" y="292"/>
                  </a:lnTo>
                  <a:lnTo>
                    <a:pt x="2996" y="292"/>
                  </a:lnTo>
                  <a:lnTo>
                    <a:pt x="2996" y="280"/>
                  </a:lnTo>
                  <a:lnTo>
                    <a:pt x="3002" y="280"/>
                  </a:lnTo>
                  <a:lnTo>
                    <a:pt x="3002" y="266"/>
                  </a:lnTo>
                  <a:lnTo>
                    <a:pt x="3074" y="266"/>
                  </a:lnTo>
                  <a:lnTo>
                    <a:pt x="3074" y="254"/>
                  </a:lnTo>
                  <a:lnTo>
                    <a:pt x="3092" y="254"/>
                  </a:lnTo>
                  <a:lnTo>
                    <a:pt x="3092" y="240"/>
                  </a:lnTo>
                  <a:lnTo>
                    <a:pt x="3118" y="240"/>
                  </a:lnTo>
                  <a:lnTo>
                    <a:pt x="3118" y="226"/>
                  </a:lnTo>
                  <a:lnTo>
                    <a:pt x="3124" y="226"/>
                  </a:lnTo>
                  <a:lnTo>
                    <a:pt x="3124" y="214"/>
                  </a:lnTo>
                  <a:lnTo>
                    <a:pt x="3136" y="214"/>
                  </a:lnTo>
                  <a:lnTo>
                    <a:pt x="3136" y="200"/>
                  </a:lnTo>
                  <a:lnTo>
                    <a:pt x="3158" y="200"/>
                  </a:lnTo>
                  <a:lnTo>
                    <a:pt x="3158" y="186"/>
                  </a:lnTo>
                  <a:lnTo>
                    <a:pt x="3210" y="186"/>
                  </a:lnTo>
                  <a:lnTo>
                    <a:pt x="3210" y="170"/>
                  </a:lnTo>
                  <a:lnTo>
                    <a:pt x="3238" y="170"/>
                  </a:lnTo>
                  <a:lnTo>
                    <a:pt x="3238" y="154"/>
                  </a:lnTo>
                  <a:lnTo>
                    <a:pt x="3306" y="154"/>
                  </a:lnTo>
                  <a:lnTo>
                    <a:pt x="3306" y="138"/>
                  </a:lnTo>
                  <a:lnTo>
                    <a:pt x="3334" y="138"/>
                  </a:lnTo>
                  <a:lnTo>
                    <a:pt x="3334" y="118"/>
                  </a:lnTo>
                  <a:lnTo>
                    <a:pt x="3362" y="118"/>
                  </a:lnTo>
                  <a:lnTo>
                    <a:pt x="3362" y="100"/>
                  </a:lnTo>
                  <a:lnTo>
                    <a:pt x="3368" y="100"/>
                  </a:lnTo>
                  <a:lnTo>
                    <a:pt x="3368" y="82"/>
                  </a:lnTo>
                  <a:lnTo>
                    <a:pt x="3386" y="82"/>
                  </a:lnTo>
                  <a:lnTo>
                    <a:pt x="3386" y="62"/>
                  </a:lnTo>
                  <a:lnTo>
                    <a:pt x="3532" y="62"/>
                  </a:lnTo>
                  <a:lnTo>
                    <a:pt x="3606" y="62"/>
                  </a:lnTo>
                  <a:lnTo>
                    <a:pt x="3606" y="32"/>
                  </a:lnTo>
                  <a:lnTo>
                    <a:pt x="3662" y="32"/>
                  </a:lnTo>
                  <a:lnTo>
                    <a:pt x="3662" y="0"/>
                  </a:lnTo>
                  <a:lnTo>
                    <a:pt x="3848" y="0"/>
                  </a:lnTo>
                </a:path>
              </a:pathLst>
            </a:custGeom>
            <a:noFill/>
            <a:ln w="28575" cap="flat">
              <a:solidFill>
                <a:srgbClr val="C9112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1893194" y="2054314"/>
              <a:ext cx="6108700" cy="2487613"/>
            </a:xfrm>
            <a:custGeom>
              <a:avLst/>
              <a:gdLst>
                <a:gd name="T0" fmla="*/ 46 w 3848"/>
                <a:gd name="T1" fmla="*/ 1549 h 1567"/>
                <a:gd name="T2" fmla="*/ 76 w 3848"/>
                <a:gd name="T3" fmla="*/ 1515 h 1567"/>
                <a:gd name="T4" fmla="*/ 100 w 3848"/>
                <a:gd name="T5" fmla="*/ 1501 h 1567"/>
                <a:gd name="T6" fmla="*/ 174 w 3848"/>
                <a:gd name="T7" fmla="*/ 1473 h 1567"/>
                <a:gd name="T8" fmla="*/ 222 w 3848"/>
                <a:gd name="T9" fmla="*/ 1453 h 1567"/>
                <a:gd name="T10" fmla="*/ 258 w 3848"/>
                <a:gd name="T11" fmla="*/ 1433 h 1567"/>
                <a:gd name="T12" fmla="*/ 280 w 3848"/>
                <a:gd name="T13" fmla="*/ 1415 h 1567"/>
                <a:gd name="T14" fmla="*/ 300 w 3848"/>
                <a:gd name="T15" fmla="*/ 1393 h 1567"/>
                <a:gd name="T16" fmla="*/ 430 w 3848"/>
                <a:gd name="T17" fmla="*/ 1375 h 1567"/>
                <a:gd name="T18" fmla="*/ 450 w 3848"/>
                <a:gd name="T19" fmla="*/ 1355 h 1567"/>
                <a:gd name="T20" fmla="*/ 486 w 3848"/>
                <a:gd name="T21" fmla="*/ 1333 h 1567"/>
                <a:gd name="T22" fmla="*/ 522 w 3848"/>
                <a:gd name="T23" fmla="*/ 1317 h 1567"/>
                <a:gd name="T24" fmla="*/ 534 w 3848"/>
                <a:gd name="T25" fmla="*/ 1293 h 1567"/>
                <a:gd name="T26" fmla="*/ 594 w 3848"/>
                <a:gd name="T27" fmla="*/ 1261 h 1567"/>
                <a:gd name="T28" fmla="*/ 622 w 3848"/>
                <a:gd name="T29" fmla="*/ 1241 h 1567"/>
                <a:gd name="T30" fmla="*/ 640 w 3848"/>
                <a:gd name="T31" fmla="*/ 1221 h 1567"/>
                <a:gd name="T32" fmla="*/ 668 w 3848"/>
                <a:gd name="T33" fmla="*/ 1205 h 1567"/>
                <a:gd name="T34" fmla="*/ 702 w 3848"/>
                <a:gd name="T35" fmla="*/ 1189 h 1567"/>
                <a:gd name="T36" fmla="*/ 764 w 3848"/>
                <a:gd name="T37" fmla="*/ 1175 h 1567"/>
                <a:gd name="T38" fmla="*/ 814 w 3848"/>
                <a:gd name="T39" fmla="*/ 1157 h 1567"/>
                <a:gd name="T40" fmla="*/ 890 w 3848"/>
                <a:gd name="T41" fmla="*/ 1143 h 1567"/>
                <a:gd name="T42" fmla="*/ 914 w 3848"/>
                <a:gd name="T43" fmla="*/ 1119 h 1567"/>
                <a:gd name="T44" fmla="*/ 948 w 3848"/>
                <a:gd name="T45" fmla="*/ 1099 h 1567"/>
                <a:gd name="T46" fmla="*/ 986 w 3848"/>
                <a:gd name="T47" fmla="*/ 1071 h 1567"/>
                <a:gd name="T48" fmla="*/ 1024 w 3848"/>
                <a:gd name="T49" fmla="*/ 1055 h 1567"/>
                <a:gd name="T50" fmla="*/ 1052 w 3848"/>
                <a:gd name="T51" fmla="*/ 1027 h 1567"/>
                <a:gd name="T52" fmla="*/ 1132 w 3848"/>
                <a:gd name="T53" fmla="*/ 1011 h 1567"/>
                <a:gd name="T54" fmla="*/ 1254 w 3848"/>
                <a:gd name="T55" fmla="*/ 993 h 1567"/>
                <a:gd name="T56" fmla="*/ 1280 w 3848"/>
                <a:gd name="T57" fmla="*/ 979 h 1567"/>
                <a:gd name="T58" fmla="*/ 1320 w 3848"/>
                <a:gd name="T59" fmla="*/ 955 h 1567"/>
                <a:gd name="T60" fmla="*/ 1370 w 3848"/>
                <a:gd name="T61" fmla="*/ 935 h 1567"/>
                <a:gd name="T62" fmla="*/ 1396 w 3848"/>
                <a:gd name="T63" fmla="*/ 913 h 1567"/>
                <a:gd name="T64" fmla="*/ 1438 w 3848"/>
                <a:gd name="T65" fmla="*/ 893 h 1567"/>
                <a:gd name="T66" fmla="*/ 1528 w 3848"/>
                <a:gd name="T67" fmla="*/ 873 h 1567"/>
                <a:gd name="T68" fmla="*/ 1618 w 3848"/>
                <a:gd name="T69" fmla="*/ 853 h 1567"/>
                <a:gd name="T70" fmla="*/ 1650 w 3848"/>
                <a:gd name="T71" fmla="*/ 827 h 1567"/>
                <a:gd name="T72" fmla="*/ 1690 w 3848"/>
                <a:gd name="T73" fmla="*/ 809 h 1567"/>
                <a:gd name="T74" fmla="*/ 1732 w 3848"/>
                <a:gd name="T75" fmla="*/ 787 h 1567"/>
                <a:gd name="T76" fmla="*/ 1788 w 3848"/>
                <a:gd name="T77" fmla="*/ 763 h 1567"/>
                <a:gd name="T78" fmla="*/ 1808 w 3848"/>
                <a:gd name="T79" fmla="*/ 745 h 1567"/>
                <a:gd name="T80" fmla="*/ 1886 w 3848"/>
                <a:gd name="T81" fmla="*/ 721 h 1567"/>
                <a:gd name="T82" fmla="*/ 1964 w 3848"/>
                <a:gd name="T83" fmla="*/ 703 h 1567"/>
                <a:gd name="T84" fmla="*/ 2004 w 3848"/>
                <a:gd name="T85" fmla="*/ 677 h 1567"/>
                <a:gd name="T86" fmla="*/ 2074 w 3848"/>
                <a:gd name="T87" fmla="*/ 655 h 1567"/>
                <a:gd name="T88" fmla="*/ 2096 w 3848"/>
                <a:gd name="T89" fmla="*/ 623 h 1567"/>
                <a:gd name="T90" fmla="*/ 2150 w 3848"/>
                <a:gd name="T91" fmla="*/ 603 h 1567"/>
                <a:gd name="T92" fmla="*/ 2198 w 3848"/>
                <a:gd name="T93" fmla="*/ 575 h 1567"/>
                <a:gd name="T94" fmla="*/ 2248 w 3848"/>
                <a:gd name="T95" fmla="*/ 551 h 1567"/>
                <a:gd name="T96" fmla="*/ 2292 w 3848"/>
                <a:gd name="T97" fmla="*/ 523 h 1567"/>
                <a:gd name="T98" fmla="*/ 2418 w 3848"/>
                <a:gd name="T99" fmla="*/ 499 h 1567"/>
                <a:gd name="T100" fmla="*/ 2566 w 3848"/>
                <a:gd name="T101" fmla="*/ 465 h 1567"/>
                <a:gd name="T102" fmla="*/ 2650 w 3848"/>
                <a:gd name="T103" fmla="*/ 437 h 1567"/>
                <a:gd name="T104" fmla="*/ 2692 w 3848"/>
                <a:gd name="T105" fmla="*/ 399 h 1567"/>
                <a:gd name="T106" fmla="*/ 2736 w 3848"/>
                <a:gd name="T107" fmla="*/ 369 h 1567"/>
                <a:gd name="T108" fmla="*/ 2760 w 3848"/>
                <a:gd name="T109" fmla="*/ 329 h 1567"/>
                <a:gd name="T110" fmla="*/ 2828 w 3848"/>
                <a:gd name="T111" fmla="*/ 287 h 1567"/>
                <a:gd name="T112" fmla="*/ 2934 w 3848"/>
                <a:gd name="T113" fmla="*/ 239 h 1567"/>
                <a:gd name="T114" fmla="*/ 3050 w 3848"/>
                <a:gd name="T115" fmla="*/ 191 h 1567"/>
                <a:gd name="T116" fmla="*/ 3286 w 3848"/>
                <a:gd name="T117" fmla="*/ 147 h 1567"/>
                <a:gd name="T118" fmla="*/ 3386 w 3848"/>
                <a:gd name="T119" fmla="*/ 75 h 1567"/>
                <a:gd name="T120" fmla="*/ 3848 w 3848"/>
                <a:gd name="T121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48" h="1567">
                  <a:moveTo>
                    <a:pt x="0" y="1567"/>
                  </a:moveTo>
                  <a:lnTo>
                    <a:pt x="18" y="1567"/>
                  </a:lnTo>
                  <a:lnTo>
                    <a:pt x="18" y="1555"/>
                  </a:lnTo>
                  <a:lnTo>
                    <a:pt x="34" y="1555"/>
                  </a:lnTo>
                  <a:lnTo>
                    <a:pt x="38" y="1555"/>
                  </a:lnTo>
                  <a:lnTo>
                    <a:pt x="38" y="1549"/>
                  </a:lnTo>
                  <a:lnTo>
                    <a:pt x="46" y="1549"/>
                  </a:lnTo>
                  <a:lnTo>
                    <a:pt x="46" y="1543"/>
                  </a:lnTo>
                  <a:lnTo>
                    <a:pt x="54" y="1543"/>
                  </a:lnTo>
                  <a:lnTo>
                    <a:pt x="54" y="1537"/>
                  </a:lnTo>
                  <a:lnTo>
                    <a:pt x="60" y="1537"/>
                  </a:lnTo>
                  <a:lnTo>
                    <a:pt x="60" y="1529"/>
                  </a:lnTo>
                  <a:lnTo>
                    <a:pt x="76" y="1529"/>
                  </a:lnTo>
                  <a:lnTo>
                    <a:pt x="76" y="1515"/>
                  </a:lnTo>
                  <a:lnTo>
                    <a:pt x="88" y="1515"/>
                  </a:lnTo>
                  <a:lnTo>
                    <a:pt x="88" y="1511"/>
                  </a:lnTo>
                  <a:lnTo>
                    <a:pt x="92" y="1511"/>
                  </a:lnTo>
                  <a:lnTo>
                    <a:pt x="92" y="1507"/>
                  </a:lnTo>
                  <a:lnTo>
                    <a:pt x="94" y="1507"/>
                  </a:lnTo>
                  <a:lnTo>
                    <a:pt x="94" y="1501"/>
                  </a:lnTo>
                  <a:lnTo>
                    <a:pt x="100" y="1501"/>
                  </a:lnTo>
                  <a:lnTo>
                    <a:pt x="100" y="1497"/>
                  </a:lnTo>
                  <a:lnTo>
                    <a:pt x="164" y="1497"/>
                  </a:lnTo>
                  <a:lnTo>
                    <a:pt x="164" y="1485"/>
                  </a:lnTo>
                  <a:lnTo>
                    <a:pt x="170" y="1485"/>
                  </a:lnTo>
                  <a:lnTo>
                    <a:pt x="170" y="1479"/>
                  </a:lnTo>
                  <a:lnTo>
                    <a:pt x="174" y="1479"/>
                  </a:lnTo>
                  <a:lnTo>
                    <a:pt x="174" y="1473"/>
                  </a:lnTo>
                  <a:lnTo>
                    <a:pt x="192" y="1473"/>
                  </a:lnTo>
                  <a:lnTo>
                    <a:pt x="192" y="1465"/>
                  </a:lnTo>
                  <a:lnTo>
                    <a:pt x="202" y="1465"/>
                  </a:lnTo>
                  <a:lnTo>
                    <a:pt x="202" y="1457"/>
                  </a:lnTo>
                  <a:lnTo>
                    <a:pt x="216" y="1457"/>
                  </a:lnTo>
                  <a:lnTo>
                    <a:pt x="216" y="1453"/>
                  </a:lnTo>
                  <a:lnTo>
                    <a:pt x="222" y="1453"/>
                  </a:lnTo>
                  <a:lnTo>
                    <a:pt x="222" y="1447"/>
                  </a:lnTo>
                  <a:lnTo>
                    <a:pt x="228" y="1447"/>
                  </a:lnTo>
                  <a:lnTo>
                    <a:pt x="228" y="1443"/>
                  </a:lnTo>
                  <a:lnTo>
                    <a:pt x="232" y="1443"/>
                  </a:lnTo>
                  <a:lnTo>
                    <a:pt x="232" y="1439"/>
                  </a:lnTo>
                  <a:lnTo>
                    <a:pt x="258" y="1439"/>
                  </a:lnTo>
                  <a:lnTo>
                    <a:pt x="258" y="1433"/>
                  </a:lnTo>
                  <a:lnTo>
                    <a:pt x="266" y="1433"/>
                  </a:lnTo>
                  <a:lnTo>
                    <a:pt x="266" y="1427"/>
                  </a:lnTo>
                  <a:lnTo>
                    <a:pt x="270" y="1427"/>
                  </a:lnTo>
                  <a:lnTo>
                    <a:pt x="270" y="1419"/>
                  </a:lnTo>
                  <a:lnTo>
                    <a:pt x="274" y="1419"/>
                  </a:lnTo>
                  <a:lnTo>
                    <a:pt x="274" y="1415"/>
                  </a:lnTo>
                  <a:lnTo>
                    <a:pt x="280" y="1415"/>
                  </a:lnTo>
                  <a:lnTo>
                    <a:pt x="280" y="1411"/>
                  </a:lnTo>
                  <a:lnTo>
                    <a:pt x="286" y="1411"/>
                  </a:lnTo>
                  <a:lnTo>
                    <a:pt x="286" y="1407"/>
                  </a:lnTo>
                  <a:lnTo>
                    <a:pt x="294" y="1407"/>
                  </a:lnTo>
                  <a:lnTo>
                    <a:pt x="294" y="1401"/>
                  </a:lnTo>
                  <a:lnTo>
                    <a:pt x="300" y="1401"/>
                  </a:lnTo>
                  <a:lnTo>
                    <a:pt x="300" y="1393"/>
                  </a:lnTo>
                  <a:lnTo>
                    <a:pt x="302" y="1393"/>
                  </a:lnTo>
                  <a:lnTo>
                    <a:pt x="302" y="1389"/>
                  </a:lnTo>
                  <a:lnTo>
                    <a:pt x="324" y="1389"/>
                  </a:lnTo>
                  <a:lnTo>
                    <a:pt x="324" y="1379"/>
                  </a:lnTo>
                  <a:lnTo>
                    <a:pt x="400" y="1379"/>
                  </a:lnTo>
                  <a:lnTo>
                    <a:pt x="400" y="1375"/>
                  </a:lnTo>
                  <a:lnTo>
                    <a:pt x="430" y="1375"/>
                  </a:lnTo>
                  <a:lnTo>
                    <a:pt x="430" y="1369"/>
                  </a:lnTo>
                  <a:lnTo>
                    <a:pt x="434" y="1369"/>
                  </a:lnTo>
                  <a:lnTo>
                    <a:pt x="434" y="1367"/>
                  </a:lnTo>
                  <a:lnTo>
                    <a:pt x="442" y="1367"/>
                  </a:lnTo>
                  <a:lnTo>
                    <a:pt x="442" y="1361"/>
                  </a:lnTo>
                  <a:lnTo>
                    <a:pt x="450" y="1361"/>
                  </a:lnTo>
                  <a:lnTo>
                    <a:pt x="450" y="1355"/>
                  </a:lnTo>
                  <a:lnTo>
                    <a:pt x="458" y="1355"/>
                  </a:lnTo>
                  <a:lnTo>
                    <a:pt x="458" y="1347"/>
                  </a:lnTo>
                  <a:lnTo>
                    <a:pt x="468" y="1347"/>
                  </a:lnTo>
                  <a:lnTo>
                    <a:pt x="468" y="1337"/>
                  </a:lnTo>
                  <a:lnTo>
                    <a:pt x="480" y="1337"/>
                  </a:lnTo>
                  <a:lnTo>
                    <a:pt x="480" y="1333"/>
                  </a:lnTo>
                  <a:lnTo>
                    <a:pt x="486" y="1333"/>
                  </a:lnTo>
                  <a:lnTo>
                    <a:pt x="486" y="1329"/>
                  </a:lnTo>
                  <a:lnTo>
                    <a:pt x="512" y="1329"/>
                  </a:lnTo>
                  <a:lnTo>
                    <a:pt x="512" y="1325"/>
                  </a:lnTo>
                  <a:lnTo>
                    <a:pt x="518" y="1325"/>
                  </a:lnTo>
                  <a:lnTo>
                    <a:pt x="518" y="1321"/>
                  </a:lnTo>
                  <a:lnTo>
                    <a:pt x="522" y="1321"/>
                  </a:lnTo>
                  <a:lnTo>
                    <a:pt x="522" y="1317"/>
                  </a:lnTo>
                  <a:lnTo>
                    <a:pt x="524" y="1317"/>
                  </a:lnTo>
                  <a:lnTo>
                    <a:pt x="524" y="1303"/>
                  </a:lnTo>
                  <a:lnTo>
                    <a:pt x="528" y="1303"/>
                  </a:lnTo>
                  <a:lnTo>
                    <a:pt x="528" y="1297"/>
                  </a:lnTo>
                  <a:lnTo>
                    <a:pt x="532" y="1297"/>
                  </a:lnTo>
                  <a:lnTo>
                    <a:pt x="532" y="1293"/>
                  </a:lnTo>
                  <a:lnTo>
                    <a:pt x="534" y="1293"/>
                  </a:lnTo>
                  <a:lnTo>
                    <a:pt x="534" y="1289"/>
                  </a:lnTo>
                  <a:lnTo>
                    <a:pt x="558" y="1289"/>
                  </a:lnTo>
                  <a:lnTo>
                    <a:pt x="558" y="1275"/>
                  </a:lnTo>
                  <a:lnTo>
                    <a:pt x="586" y="1275"/>
                  </a:lnTo>
                  <a:lnTo>
                    <a:pt x="586" y="1271"/>
                  </a:lnTo>
                  <a:lnTo>
                    <a:pt x="594" y="1271"/>
                  </a:lnTo>
                  <a:lnTo>
                    <a:pt x="594" y="1261"/>
                  </a:lnTo>
                  <a:lnTo>
                    <a:pt x="600" y="1261"/>
                  </a:lnTo>
                  <a:lnTo>
                    <a:pt x="600" y="1257"/>
                  </a:lnTo>
                  <a:lnTo>
                    <a:pt x="604" y="1257"/>
                  </a:lnTo>
                  <a:lnTo>
                    <a:pt x="604" y="1247"/>
                  </a:lnTo>
                  <a:lnTo>
                    <a:pt x="606" y="1247"/>
                  </a:lnTo>
                  <a:lnTo>
                    <a:pt x="606" y="1241"/>
                  </a:lnTo>
                  <a:lnTo>
                    <a:pt x="622" y="1241"/>
                  </a:lnTo>
                  <a:lnTo>
                    <a:pt x="622" y="1235"/>
                  </a:lnTo>
                  <a:lnTo>
                    <a:pt x="628" y="1235"/>
                  </a:lnTo>
                  <a:lnTo>
                    <a:pt x="628" y="1229"/>
                  </a:lnTo>
                  <a:lnTo>
                    <a:pt x="638" y="1229"/>
                  </a:lnTo>
                  <a:lnTo>
                    <a:pt x="638" y="1225"/>
                  </a:lnTo>
                  <a:lnTo>
                    <a:pt x="640" y="1225"/>
                  </a:lnTo>
                  <a:lnTo>
                    <a:pt x="640" y="1221"/>
                  </a:lnTo>
                  <a:lnTo>
                    <a:pt x="650" y="1221"/>
                  </a:lnTo>
                  <a:lnTo>
                    <a:pt x="650" y="1215"/>
                  </a:lnTo>
                  <a:lnTo>
                    <a:pt x="658" y="1215"/>
                  </a:lnTo>
                  <a:lnTo>
                    <a:pt x="658" y="1209"/>
                  </a:lnTo>
                  <a:lnTo>
                    <a:pt x="666" y="1209"/>
                  </a:lnTo>
                  <a:lnTo>
                    <a:pt x="666" y="1205"/>
                  </a:lnTo>
                  <a:lnTo>
                    <a:pt x="668" y="1205"/>
                  </a:lnTo>
                  <a:lnTo>
                    <a:pt x="668" y="1201"/>
                  </a:lnTo>
                  <a:lnTo>
                    <a:pt x="682" y="1201"/>
                  </a:lnTo>
                  <a:lnTo>
                    <a:pt x="682" y="1197"/>
                  </a:lnTo>
                  <a:lnTo>
                    <a:pt x="696" y="1197"/>
                  </a:lnTo>
                  <a:lnTo>
                    <a:pt x="696" y="1193"/>
                  </a:lnTo>
                  <a:lnTo>
                    <a:pt x="702" y="1193"/>
                  </a:lnTo>
                  <a:lnTo>
                    <a:pt x="702" y="1189"/>
                  </a:lnTo>
                  <a:lnTo>
                    <a:pt x="708" y="1189"/>
                  </a:lnTo>
                  <a:lnTo>
                    <a:pt x="708" y="1185"/>
                  </a:lnTo>
                  <a:lnTo>
                    <a:pt x="728" y="1185"/>
                  </a:lnTo>
                  <a:lnTo>
                    <a:pt x="728" y="1179"/>
                  </a:lnTo>
                  <a:lnTo>
                    <a:pt x="742" y="1179"/>
                  </a:lnTo>
                  <a:lnTo>
                    <a:pt x="742" y="1175"/>
                  </a:lnTo>
                  <a:lnTo>
                    <a:pt x="764" y="1175"/>
                  </a:lnTo>
                  <a:lnTo>
                    <a:pt x="764" y="1169"/>
                  </a:lnTo>
                  <a:lnTo>
                    <a:pt x="778" y="1169"/>
                  </a:lnTo>
                  <a:lnTo>
                    <a:pt x="778" y="1165"/>
                  </a:lnTo>
                  <a:lnTo>
                    <a:pt x="780" y="1165"/>
                  </a:lnTo>
                  <a:lnTo>
                    <a:pt x="780" y="1161"/>
                  </a:lnTo>
                  <a:lnTo>
                    <a:pt x="814" y="1161"/>
                  </a:lnTo>
                  <a:lnTo>
                    <a:pt x="814" y="1157"/>
                  </a:lnTo>
                  <a:lnTo>
                    <a:pt x="818" y="1157"/>
                  </a:lnTo>
                  <a:lnTo>
                    <a:pt x="818" y="1151"/>
                  </a:lnTo>
                  <a:lnTo>
                    <a:pt x="836" y="1151"/>
                  </a:lnTo>
                  <a:lnTo>
                    <a:pt x="836" y="1147"/>
                  </a:lnTo>
                  <a:lnTo>
                    <a:pt x="852" y="1147"/>
                  </a:lnTo>
                  <a:lnTo>
                    <a:pt x="852" y="1143"/>
                  </a:lnTo>
                  <a:lnTo>
                    <a:pt x="890" y="1143"/>
                  </a:lnTo>
                  <a:lnTo>
                    <a:pt x="890" y="1133"/>
                  </a:lnTo>
                  <a:lnTo>
                    <a:pt x="896" y="1133"/>
                  </a:lnTo>
                  <a:lnTo>
                    <a:pt x="896" y="1127"/>
                  </a:lnTo>
                  <a:lnTo>
                    <a:pt x="904" y="1127"/>
                  </a:lnTo>
                  <a:lnTo>
                    <a:pt x="904" y="1125"/>
                  </a:lnTo>
                  <a:lnTo>
                    <a:pt x="914" y="1125"/>
                  </a:lnTo>
                  <a:lnTo>
                    <a:pt x="914" y="1119"/>
                  </a:lnTo>
                  <a:lnTo>
                    <a:pt x="924" y="1119"/>
                  </a:lnTo>
                  <a:lnTo>
                    <a:pt x="924" y="1109"/>
                  </a:lnTo>
                  <a:lnTo>
                    <a:pt x="928" y="1109"/>
                  </a:lnTo>
                  <a:lnTo>
                    <a:pt x="928" y="1105"/>
                  </a:lnTo>
                  <a:lnTo>
                    <a:pt x="942" y="1105"/>
                  </a:lnTo>
                  <a:lnTo>
                    <a:pt x="942" y="1099"/>
                  </a:lnTo>
                  <a:lnTo>
                    <a:pt x="948" y="1099"/>
                  </a:lnTo>
                  <a:lnTo>
                    <a:pt x="948" y="1095"/>
                  </a:lnTo>
                  <a:lnTo>
                    <a:pt x="952" y="1095"/>
                  </a:lnTo>
                  <a:lnTo>
                    <a:pt x="952" y="1091"/>
                  </a:lnTo>
                  <a:lnTo>
                    <a:pt x="964" y="1091"/>
                  </a:lnTo>
                  <a:lnTo>
                    <a:pt x="964" y="1087"/>
                  </a:lnTo>
                  <a:lnTo>
                    <a:pt x="986" y="1087"/>
                  </a:lnTo>
                  <a:lnTo>
                    <a:pt x="986" y="1071"/>
                  </a:lnTo>
                  <a:lnTo>
                    <a:pt x="988" y="1071"/>
                  </a:lnTo>
                  <a:lnTo>
                    <a:pt x="988" y="1063"/>
                  </a:lnTo>
                  <a:lnTo>
                    <a:pt x="998" y="1063"/>
                  </a:lnTo>
                  <a:lnTo>
                    <a:pt x="998" y="1059"/>
                  </a:lnTo>
                  <a:lnTo>
                    <a:pt x="1006" y="1059"/>
                  </a:lnTo>
                  <a:lnTo>
                    <a:pt x="1006" y="1055"/>
                  </a:lnTo>
                  <a:lnTo>
                    <a:pt x="1024" y="1055"/>
                  </a:lnTo>
                  <a:lnTo>
                    <a:pt x="1024" y="1049"/>
                  </a:lnTo>
                  <a:lnTo>
                    <a:pt x="1034" y="1049"/>
                  </a:lnTo>
                  <a:lnTo>
                    <a:pt x="1034" y="1041"/>
                  </a:lnTo>
                  <a:lnTo>
                    <a:pt x="1038" y="1041"/>
                  </a:lnTo>
                  <a:lnTo>
                    <a:pt x="1038" y="1035"/>
                  </a:lnTo>
                  <a:lnTo>
                    <a:pt x="1052" y="1035"/>
                  </a:lnTo>
                  <a:lnTo>
                    <a:pt x="1052" y="1027"/>
                  </a:lnTo>
                  <a:lnTo>
                    <a:pt x="1064" y="1027"/>
                  </a:lnTo>
                  <a:lnTo>
                    <a:pt x="1064" y="1021"/>
                  </a:lnTo>
                  <a:lnTo>
                    <a:pt x="1084" y="1021"/>
                  </a:lnTo>
                  <a:lnTo>
                    <a:pt x="1084" y="1017"/>
                  </a:lnTo>
                  <a:lnTo>
                    <a:pt x="1102" y="1017"/>
                  </a:lnTo>
                  <a:lnTo>
                    <a:pt x="1102" y="1011"/>
                  </a:lnTo>
                  <a:lnTo>
                    <a:pt x="1132" y="1011"/>
                  </a:lnTo>
                  <a:lnTo>
                    <a:pt x="1132" y="1007"/>
                  </a:lnTo>
                  <a:lnTo>
                    <a:pt x="1166" y="1007"/>
                  </a:lnTo>
                  <a:lnTo>
                    <a:pt x="1166" y="1003"/>
                  </a:lnTo>
                  <a:lnTo>
                    <a:pt x="1186" y="1003"/>
                  </a:lnTo>
                  <a:lnTo>
                    <a:pt x="1186" y="999"/>
                  </a:lnTo>
                  <a:lnTo>
                    <a:pt x="1254" y="999"/>
                  </a:lnTo>
                  <a:lnTo>
                    <a:pt x="1254" y="993"/>
                  </a:lnTo>
                  <a:lnTo>
                    <a:pt x="1260" y="993"/>
                  </a:lnTo>
                  <a:lnTo>
                    <a:pt x="1260" y="989"/>
                  </a:lnTo>
                  <a:lnTo>
                    <a:pt x="1274" y="989"/>
                  </a:lnTo>
                  <a:lnTo>
                    <a:pt x="1274" y="985"/>
                  </a:lnTo>
                  <a:lnTo>
                    <a:pt x="1276" y="985"/>
                  </a:lnTo>
                  <a:lnTo>
                    <a:pt x="1276" y="979"/>
                  </a:lnTo>
                  <a:lnTo>
                    <a:pt x="1280" y="979"/>
                  </a:lnTo>
                  <a:lnTo>
                    <a:pt x="1280" y="975"/>
                  </a:lnTo>
                  <a:lnTo>
                    <a:pt x="1286" y="975"/>
                  </a:lnTo>
                  <a:lnTo>
                    <a:pt x="1286" y="965"/>
                  </a:lnTo>
                  <a:lnTo>
                    <a:pt x="1304" y="965"/>
                  </a:lnTo>
                  <a:lnTo>
                    <a:pt x="1304" y="961"/>
                  </a:lnTo>
                  <a:lnTo>
                    <a:pt x="1320" y="961"/>
                  </a:lnTo>
                  <a:lnTo>
                    <a:pt x="1320" y="955"/>
                  </a:lnTo>
                  <a:lnTo>
                    <a:pt x="1328" y="955"/>
                  </a:lnTo>
                  <a:lnTo>
                    <a:pt x="1328" y="951"/>
                  </a:lnTo>
                  <a:lnTo>
                    <a:pt x="1338" y="951"/>
                  </a:lnTo>
                  <a:lnTo>
                    <a:pt x="1338" y="941"/>
                  </a:lnTo>
                  <a:lnTo>
                    <a:pt x="1348" y="941"/>
                  </a:lnTo>
                  <a:lnTo>
                    <a:pt x="1348" y="935"/>
                  </a:lnTo>
                  <a:lnTo>
                    <a:pt x="1370" y="935"/>
                  </a:lnTo>
                  <a:lnTo>
                    <a:pt x="1370" y="933"/>
                  </a:lnTo>
                  <a:lnTo>
                    <a:pt x="1386" y="933"/>
                  </a:lnTo>
                  <a:lnTo>
                    <a:pt x="1386" y="927"/>
                  </a:lnTo>
                  <a:lnTo>
                    <a:pt x="1390" y="927"/>
                  </a:lnTo>
                  <a:lnTo>
                    <a:pt x="1390" y="919"/>
                  </a:lnTo>
                  <a:lnTo>
                    <a:pt x="1396" y="919"/>
                  </a:lnTo>
                  <a:lnTo>
                    <a:pt x="1396" y="913"/>
                  </a:lnTo>
                  <a:lnTo>
                    <a:pt x="1416" y="913"/>
                  </a:lnTo>
                  <a:lnTo>
                    <a:pt x="1416" y="909"/>
                  </a:lnTo>
                  <a:lnTo>
                    <a:pt x="1426" y="909"/>
                  </a:lnTo>
                  <a:lnTo>
                    <a:pt x="1426" y="903"/>
                  </a:lnTo>
                  <a:lnTo>
                    <a:pt x="1432" y="903"/>
                  </a:lnTo>
                  <a:lnTo>
                    <a:pt x="1432" y="893"/>
                  </a:lnTo>
                  <a:lnTo>
                    <a:pt x="1438" y="893"/>
                  </a:lnTo>
                  <a:lnTo>
                    <a:pt x="1438" y="889"/>
                  </a:lnTo>
                  <a:lnTo>
                    <a:pt x="1460" y="889"/>
                  </a:lnTo>
                  <a:lnTo>
                    <a:pt x="1460" y="885"/>
                  </a:lnTo>
                  <a:lnTo>
                    <a:pt x="1488" y="885"/>
                  </a:lnTo>
                  <a:lnTo>
                    <a:pt x="1488" y="879"/>
                  </a:lnTo>
                  <a:lnTo>
                    <a:pt x="1528" y="879"/>
                  </a:lnTo>
                  <a:lnTo>
                    <a:pt x="1528" y="873"/>
                  </a:lnTo>
                  <a:lnTo>
                    <a:pt x="1546" y="873"/>
                  </a:lnTo>
                  <a:lnTo>
                    <a:pt x="1546" y="869"/>
                  </a:lnTo>
                  <a:lnTo>
                    <a:pt x="1556" y="869"/>
                  </a:lnTo>
                  <a:lnTo>
                    <a:pt x="1556" y="863"/>
                  </a:lnTo>
                  <a:lnTo>
                    <a:pt x="1604" y="863"/>
                  </a:lnTo>
                  <a:lnTo>
                    <a:pt x="1604" y="853"/>
                  </a:lnTo>
                  <a:lnTo>
                    <a:pt x="1618" y="853"/>
                  </a:lnTo>
                  <a:lnTo>
                    <a:pt x="1618" y="849"/>
                  </a:lnTo>
                  <a:lnTo>
                    <a:pt x="1626" y="849"/>
                  </a:lnTo>
                  <a:lnTo>
                    <a:pt x="1626" y="843"/>
                  </a:lnTo>
                  <a:lnTo>
                    <a:pt x="1644" y="843"/>
                  </a:lnTo>
                  <a:lnTo>
                    <a:pt x="1644" y="831"/>
                  </a:lnTo>
                  <a:lnTo>
                    <a:pt x="1650" y="831"/>
                  </a:lnTo>
                  <a:lnTo>
                    <a:pt x="1650" y="827"/>
                  </a:lnTo>
                  <a:lnTo>
                    <a:pt x="1650" y="825"/>
                  </a:lnTo>
                  <a:lnTo>
                    <a:pt x="1654" y="825"/>
                  </a:lnTo>
                  <a:lnTo>
                    <a:pt x="1654" y="819"/>
                  </a:lnTo>
                  <a:lnTo>
                    <a:pt x="1684" y="819"/>
                  </a:lnTo>
                  <a:lnTo>
                    <a:pt x="1684" y="815"/>
                  </a:lnTo>
                  <a:lnTo>
                    <a:pt x="1690" y="815"/>
                  </a:lnTo>
                  <a:lnTo>
                    <a:pt x="1690" y="809"/>
                  </a:lnTo>
                  <a:lnTo>
                    <a:pt x="1706" y="809"/>
                  </a:lnTo>
                  <a:lnTo>
                    <a:pt x="1706" y="797"/>
                  </a:lnTo>
                  <a:lnTo>
                    <a:pt x="1726" y="797"/>
                  </a:lnTo>
                  <a:lnTo>
                    <a:pt x="1726" y="793"/>
                  </a:lnTo>
                  <a:lnTo>
                    <a:pt x="1730" y="793"/>
                  </a:lnTo>
                  <a:lnTo>
                    <a:pt x="1730" y="787"/>
                  </a:lnTo>
                  <a:lnTo>
                    <a:pt x="1732" y="787"/>
                  </a:lnTo>
                  <a:lnTo>
                    <a:pt x="1732" y="781"/>
                  </a:lnTo>
                  <a:lnTo>
                    <a:pt x="1766" y="781"/>
                  </a:lnTo>
                  <a:lnTo>
                    <a:pt x="1766" y="775"/>
                  </a:lnTo>
                  <a:lnTo>
                    <a:pt x="1778" y="775"/>
                  </a:lnTo>
                  <a:lnTo>
                    <a:pt x="1778" y="769"/>
                  </a:lnTo>
                  <a:lnTo>
                    <a:pt x="1788" y="769"/>
                  </a:lnTo>
                  <a:lnTo>
                    <a:pt x="1788" y="763"/>
                  </a:lnTo>
                  <a:lnTo>
                    <a:pt x="1790" y="763"/>
                  </a:lnTo>
                  <a:lnTo>
                    <a:pt x="1790" y="759"/>
                  </a:lnTo>
                  <a:lnTo>
                    <a:pt x="1802" y="759"/>
                  </a:lnTo>
                  <a:lnTo>
                    <a:pt x="1802" y="751"/>
                  </a:lnTo>
                  <a:lnTo>
                    <a:pt x="1806" y="751"/>
                  </a:lnTo>
                  <a:lnTo>
                    <a:pt x="1806" y="745"/>
                  </a:lnTo>
                  <a:lnTo>
                    <a:pt x="1808" y="745"/>
                  </a:lnTo>
                  <a:lnTo>
                    <a:pt x="1808" y="741"/>
                  </a:lnTo>
                  <a:lnTo>
                    <a:pt x="1854" y="741"/>
                  </a:lnTo>
                  <a:lnTo>
                    <a:pt x="1854" y="733"/>
                  </a:lnTo>
                  <a:lnTo>
                    <a:pt x="1876" y="733"/>
                  </a:lnTo>
                  <a:lnTo>
                    <a:pt x="1876" y="727"/>
                  </a:lnTo>
                  <a:lnTo>
                    <a:pt x="1886" y="727"/>
                  </a:lnTo>
                  <a:lnTo>
                    <a:pt x="1886" y="721"/>
                  </a:lnTo>
                  <a:lnTo>
                    <a:pt x="1894" y="721"/>
                  </a:lnTo>
                  <a:lnTo>
                    <a:pt x="1894" y="715"/>
                  </a:lnTo>
                  <a:lnTo>
                    <a:pt x="1916" y="715"/>
                  </a:lnTo>
                  <a:lnTo>
                    <a:pt x="1916" y="709"/>
                  </a:lnTo>
                  <a:lnTo>
                    <a:pt x="1960" y="709"/>
                  </a:lnTo>
                  <a:lnTo>
                    <a:pt x="1960" y="703"/>
                  </a:lnTo>
                  <a:lnTo>
                    <a:pt x="1964" y="703"/>
                  </a:lnTo>
                  <a:lnTo>
                    <a:pt x="1964" y="697"/>
                  </a:lnTo>
                  <a:lnTo>
                    <a:pt x="1984" y="697"/>
                  </a:lnTo>
                  <a:lnTo>
                    <a:pt x="1984" y="691"/>
                  </a:lnTo>
                  <a:lnTo>
                    <a:pt x="1988" y="691"/>
                  </a:lnTo>
                  <a:lnTo>
                    <a:pt x="1988" y="685"/>
                  </a:lnTo>
                  <a:lnTo>
                    <a:pt x="2004" y="685"/>
                  </a:lnTo>
                  <a:lnTo>
                    <a:pt x="2004" y="677"/>
                  </a:lnTo>
                  <a:lnTo>
                    <a:pt x="2022" y="677"/>
                  </a:lnTo>
                  <a:lnTo>
                    <a:pt x="2022" y="671"/>
                  </a:lnTo>
                  <a:lnTo>
                    <a:pt x="2040" y="671"/>
                  </a:lnTo>
                  <a:lnTo>
                    <a:pt x="2040" y="665"/>
                  </a:lnTo>
                  <a:lnTo>
                    <a:pt x="2070" y="665"/>
                  </a:lnTo>
                  <a:lnTo>
                    <a:pt x="2070" y="655"/>
                  </a:lnTo>
                  <a:lnTo>
                    <a:pt x="2074" y="655"/>
                  </a:lnTo>
                  <a:lnTo>
                    <a:pt x="2074" y="645"/>
                  </a:lnTo>
                  <a:lnTo>
                    <a:pt x="2086" y="645"/>
                  </a:lnTo>
                  <a:lnTo>
                    <a:pt x="2086" y="637"/>
                  </a:lnTo>
                  <a:lnTo>
                    <a:pt x="2090" y="637"/>
                  </a:lnTo>
                  <a:lnTo>
                    <a:pt x="2090" y="629"/>
                  </a:lnTo>
                  <a:lnTo>
                    <a:pt x="2096" y="629"/>
                  </a:lnTo>
                  <a:lnTo>
                    <a:pt x="2096" y="623"/>
                  </a:lnTo>
                  <a:lnTo>
                    <a:pt x="2108" y="623"/>
                  </a:lnTo>
                  <a:lnTo>
                    <a:pt x="2108" y="617"/>
                  </a:lnTo>
                  <a:lnTo>
                    <a:pt x="2116" y="617"/>
                  </a:lnTo>
                  <a:lnTo>
                    <a:pt x="2116" y="609"/>
                  </a:lnTo>
                  <a:lnTo>
                    <a:pt x="2132" y="609"/>
                  </a:lnTo>
                  <a:lnTo>
                    <a:pt x="2132" y="603"/>
                  </a:lnTo>
                  <a:lnTo>
                    <a:pt x="2150" y="603"/>
                  </a:lnTo>
                  <a:lnTo>
                    <a:pt x="2150" y="595"/>
                  </a:lnTo>
                  <a:lnTo>
                    <a:pt x="2168" y="595"/>
                  </a:lnTo>
                  <a:lnTo>
                    <a:pt x="2168" y="589"/>
                  </a:lnTo>
                  <a:lnTo>
                    <a:pt x="2182" y="589"/>
                  </a:lnTo>
                  <a:lnTo>
                    <a:pt x="2182" y="581"/>
                  </a:lnTo>
                  <a:lnTo>
                    <a:pt x="2198" y="581"/>
                  </a:lnTo>
                  <a:lnTo>
                    <a:pt x="2198" y="575"/>
                  </a:lnTo>
                  <a:lnTo>
                    <a:pt x="2202" y="575"/>
                  </a:lnTo>
                  <a:lnTo>
                    <a:pt x="2202" y="565"/>
                  </a:lnTo>
                  <a:lnTo>
                    <a:pt x="2240" y="565"/>
                  </a:lnTo>
                  <a:lnTo>
                    <a:pt x="2240" y="561"/>
                  </a:lnTo>
                  <a:lnTo>
                    <a:pt x="2242" y="561"/>
                  </a:lnTo>
                  <a:lnTo>
                    <a:pt x="2242" y="551"/>
                  </a:lnTo>
                  <a:lnTo>
                    <a:pt x="2248" y="551"/>
                  </a:lnTo>
                  <a:lnTo>
                    <a:pt x="2248" y="543"/>
                  </a:lnTo>
                  <a:lnTo>
                    <a:pt x="2258" y="543"/>
                  </a:lnTo>
                  <a:lnTo>
                    <a:pt x="2258" y="539"/>
                  </a:lnTo>
                  <a:lnTo>
                    <a:pt x="2274" y="539"/>
                  </a:lnTo>
                  <a:lnTo>
                    <a:pt x="2274" y="531"/>
                  </a:lnTo>
                  <a:lnTo>
                    <a:pt x="2292" y="531"/>
                  </a:lnTo>
                  <a:lnTo>
                    <a:pt x="2292" y="523"/>
                  </a:lnTo>
                  <a:lnTo>
                    <a:pt x="2306" y="523"/>
                  </a:lnTo>
                  <a:lnTo>
                    <a:pt x="2306" y="513"/>
                  </a:lnTo>
                  <a:lnTo>
                    <a:pt x="2360" y="513"/>
                  </a:lnTo>
                  <a:lnTo>
                    <a:pt x="2360" y="507"/>
                  </a:lnTo>
                  <a:lnTo>
                    <a:pt x="2388" y="507"/>
                  </a:lnTo>
                  <a:lnTo>
                    <a:pt x="2388" y="499"/>
                  </a:lnTo>
                  <a:lnTo>
                    <a:pt x="2418" y="499"/>
                  </a:lnTo>
                  <a:lnTo>
                    <a:pt x="2418" y="491"/>
                  </a:lnTo>
                  <a:lnTo>
                    <a:pt x="2464" y="491"/>
                  </a:lnTo>
                  <a:lnTo>
                    <a:pt x="2464" y="483"/>
                  </a:lnTo>
                  <a:lnTo>
                    <a:pt x="2472" y="483"/>
                  </a:lnTo>
                  <a:lnTo>
                    <a:pt x="2472" y="475"/>
                  </a:lnTo>
                  <a:lnTo>
                    <a:pt x="2566" y="475"/>
                  </a:lnTo>
                  <a:lnTo>
                    <a:pt x="2566" y="465"/>
                  </a:lnTo>
                  <a:lnTo>
                    <a:pt x="2568" y="465"/>
                  </a:lnTo>
                  <a:lnTo>
                    <a:pt x="2568" y="457"/>
                  </a:lnTo>
                  <a:lnTo>
                    <a:pt x="2608" y="457"/>
                  </a:lnTo>
                  <a:lnTo>
                    <a:pt x="2608" y="447"/>
                  </a:lnTo>
                  <a:lnTo>
                    <a:pt x="2628" y="447"/>
                  </a:lnTo>
                  <a:lnTo>
                    <a:pt x="2628" y="437"/>
                  </a:lnTo>
                  <a:lnTo>
                    <a:pt x="2650" y="437"/>
                  </a:lnTo>
                  <a:lnTo>
                    <a:pt x="2650" y="429"/>
                  </a:lnTo>
                  <a:lnTo>
                    <a:pt x="2660" y="429"/>
                  </a:lnTo>
                  <a:lnTo>
                    <a:pt x="2660" y="417"/>
                  </a:lnTo>
                  <a:lnTo>
                    <a:pt x="2672" y="417"/>
                  </a:lnTo>
                  <a:lnTo>
                    <a:pt x="2672" y="409"/>
                  </a:lnTo>
                  <a:lnTo>
                    <a:pt x="2692" y="409"/>
                  </a:lnTo>
                  <a:lnTo>
                    <a:pt x="2692" y="399"/>
                  </a:lnTo>
                  <a:lnTo>
                    <a:pt x="2694" y="399"/>
                  </a:lnTo>
                  <a:lnTo>
                    <a:pt x="2694" y="391"/>
                  </a:lnTo>
                  <a:lnTo>
                    <a:pt x="2696" y="391"/>
                  </a:lnTo>
                  <a:lnTo>
                    <a:pt x="2696" y="379"/>
                  </a:lnTo>
                  <a:lnTo>
                    <a:pt x="2730" y="379"/>
                  </a:lnTo>
                  <a:lnTo>
                    <a:pt x="2730" y="369"/>
                  </a:lnTo>
                  <a:lnTo>
                    <a:pt x="2736" y="369"/>
                  </a:lnTo>
                  <a:lnTo>
                    <a:pt x="2736" y="359"/>
                  </a:lnTo>
                  <a:lnTo>
                    <a:pt x="2740" y="359"/>
                  </a:lnTo>
                  <a:lnTo>
                    <a:pt x="2740" y="349"/>
                  </a:lnTo>
                  <a:lnTo>
                    <a:pt x="2750" y="349"/>
                  </a:lnTo>
                  <a:lnTo>
                    <a:pt x="2750" y="339"/>
                  </a:lnTo>
                  <a:lnTo>
                    <a:pt x="2760" y="339"/>
                  </a:lnTo>
                  <a:lnTo>
                    <a:pt x="2760" y="329"/>
                  </a:lnTo>
                  <a:lnTo>
                    <a:pt x="2802" y="329"/>
                  </a:lnTo>
                  <a:lnTo>
                    <a:pt x="2802" y="317"/>
                  </a:lnTo>
                  <a:lnTo>
                    <a:pt x="2812" y="317"/>
                  </a:lnTo>
                  <a:lnTo>
                    <a:pt x="2812" y="297"/>
                  </a:lnTo>
                  <a:lnTo>
                    <a:pt x="2816" y="297"/>
                  </a:lnTo>
                  <a:lnTo>
                    <a:pt x="2816" y="287"/>
                  </a:lnTo>
                  <a:lnTo>
                    <a:pt x="2828" y="287"/>
                  </a:lnTo>
                  <a:lnTo>
                    <a:pt x="2828" y="265"/>
                  </a:lnTo>
                  <a:lnTo>
                    <a:pt x="2852" y="265"/>
                  </a:lnTo>
                  <a:lnTo>
                    <a:pt x="2906" y="265"/>
                  </a:lnTo>
                  <a:lnTo>
                    <a:pt x="2906" y="253"/>
                  </a:lnTo>
                  <a:lnTo>
                    <a:pt x="2910" y="253"/>
                  </a:lnTo>
                  <a:lnTo>
                    <a:pt x="2910" y="239"/>
                  </a:lnTo>
                  <a:lnTo>
                    <a:pt x="2934" y="239"/>
                  </a:lnTo>
                  <a:lnTo>
                    <a:pt x="2934" y="227"/>
                  </a:lnTo>
                  <a:lnTo>
                    <a:pt x="3026" y="227"/>
                  </a:lnTo>
                  <a:lnTo>
                    <a:pt x="3026" y="215"/>
                  </a:lnTo>
                  <a:lnTo>
                    <a:pt x="3032" y="215"/>
                  </a:lnTo>
                  <a:lnTo>
                    <a:pt x="3032" y="203"/>
                  </a:lnTo>
                  <a:lnTo>
                    <a:pt x="3050" y="203"/>
                  </a:lnTo>
                  <a:lnTo>
                    <a:pt x="3050" y="191"/>
                  </a:lnTo>
                  <a:lnTo>
                    <a:pt x="3122" y="191"/>
                  </a:lnTo>
                  <a:lnTo>
                    <a:pt x="3122" y="177"/>
                  </a:lnTo>
                  <a:lnTo>
                    <a:pt x="3126" y="177"/>
                  </a:lnTo>
                  <a:lnTo>
                    <a:pt x="3126" y="163"/>
                  </a:lnTo>
                  <a:lnTo>
                    <a:pt x="3186" y="163"/>
                  </a:lnTo>
                  <a:lnTo>
                    <a:pt x="3186" y="147"/>
                  </a:lnTo>
                  <a:lnTo>
                    <a:pt x="3286" y="147"/>
                  </a:lnTo>
                  <a:lnTo>
                    <a:pt x="3286" y="131"/>
                  </a:lnTo>
                  <a:lnTo>
                    <a:pt x="3300" y="131"/>
                  </a:lnTo>
                  <a:lnTo>
                    <a:pt x="3300" y="111"/>
                  </a:lnTo>
                  <a:lnTo>
                    <a:pt x="3368" y="111"/>
                  </a:lnTo>
                  <a:lnTo>
                    <a:pt x="3368" y="97"/>
                  </a:lnTo>
                  <a:lnTo>
                    <a:pt x="3386" y="97"/>
                  </a:lnTo>
                  <a:lnTo>
                    <a:pt x="3386" y="75"/>
                  </a:lnTo>
                  <a:lnTo>
                    <a:pt x="3458" y="75"/>
                  </a:lnTo>
                  <a:lnTo>
                    <a:pt x="3458" y="50"/>
                  </a:lnTo>
                  <a:lnTo>
                    <a:pt x="3522" y="50"/>
                  </a:lnTo>
                  <a:lnTo>
                    <a:pt x="3522" y="24"/>
                  </a:lnTo>
                  <a:lnTo>
                    <a:pt x="3552" y="24"/>
                  </a:lnTo>
                  <a:lnTo>
                    <a:pt x="3552" y="0"/>
                  </a:lnTo>
                  <a:lnTo>
                    <a:pt x="3848" y="0"/>
                  </a:lnTo>
                </a:path>
              </a:pathLst>
            </a:custGeom>
            <a:noFill/>
            <a:ln w="28575" cap="flat">
              <a:solidFill>
                <a:srgbClr val="9EC7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TextBox 82"/>
            <p:cNvSpPr txBox="1"/>
            <p:nvPr/>
          </p:nvSpPr>
          <p:spPr>
            <a:xfrm>
              <a:off x="1644650" y="4621302"/>
              <a:ext cx="7431631" cy="32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58750" algn="ctr"/>
                  <a:tab pos="1035050" algn="ctr"/>
                  <a:tab pos="1905000" algn="ctr"/>
                  <a:tab pos="2774950" algn="ctr"/>
                  <a:tab pos="3651250" algn="ctr"/>
                  <a:tab pos="4521200" algn="ctr"/>
                  <a:tab pos="5391150" algn="ctr"/>
                  <a:tab pos="6261100" algn="ctr"/>
                </a:tabLst>
              </a:pPr>
              <a:r>
                <a:rPr lang="en-GB" sz="1400" dirty="0" smtClean="0"/>
                <a:t>	0              180</a:t>
              </a:r>
              <a:r>
                <a:rPr lang="en-GB" sz="1400" dirty="0"/>
                <a:t> </a:t>
              </a:r>
              <a:r>
                <a:rPr lang="en-GB" sz="1400" dirty="0" smtClean="0"/>
                <a:t>         360	           540	          720	           900	        1,080	       1,260</a:t>
              </a:r>
              <a:endParaRPr lang="en-GB" sz="1400" dirty="0"/>
            </a:p>
          </p:txBody>
        </p:sp>
        <p:sp>
          <p:nvSpPr>
            <p:cNvPr id="72" name="TextBox 83"/>
            <p:cNvSpPr txBox="1"/>
            <p:nvPr/>
          </p:nvSpPr>
          <p:spPr>
            <a:xfrm>
              <a:off x="1167706" y="4377770"/>
              <a:ext cx="679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/>
                <a:t>0</a:t>
              </a:r>
              <a:endParaRPr lang="en-GB" sz="1400" dirty="0"/>
            </a:p>
          </p:txBody>
        </p:sp>
        <p:sp>
          <p:nvSpPr>
            <p:cNvPr id="73" name="TextBox 84"/>
            <p:cNvSpPr txBox="1"/>
            <p:nvPr/>
          </p:nvSpPr>
          <p:spPr>
            <a:xfrm>
              <a:off x="1167706" y="3785275"/>
              <a:ext cx="679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/>
                <a:t>0.02</a:t>
              </a:r>
              <a:endParaRPr lang="en-GB" sz="1400" dirty="0"/>
            </a:p>
          </p:txBody>
        </p:sp>
        <p:sp>
          <p:nvSpPr>
            <p:cNvPr id="74" name="TextBox 85"/>
            <p:cNvSpPr txBox="1"/>
            <p:nvPr/>
          </p:nvSpPr>
          <p:spPr>
            <a:xfrm>
              <a:off x="1167706" y="3192721"/>
              <a:ext cx="679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/>
                <a:t>0.04</a:t>
              </a:r>
              <a:endParaRPr lang="en-GB" sz="1400" dirty="0"/>
            </a:p>
          </p:txBody>
        </p:sp>
        <p:sp>
          <p:nvSpPr>
            <p:cNvPr id="75" name="TextBox 86"/>
            <p:cNvSpPr txBox="1"/>
            <p:nvPr/>
          </p:nvSpPr>
          <p:spPr>
            <a:xfrm>
              <a:off x="1167706" y="2600226"/>
              <a:ext cx="679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/>
                <a:t>0.06</a:t>
              </a:r>
              <a:endParaRPr lang="en-GB" sz="1400" dirty="0"/>
            </a:p>
          </p:txBody>
        </p:sp>
        <p:sp>
          <p:nvSpPr>
            <p:cNvPr id="76" name="TextBox 87"/>
            <p:cNvSpPr txBox="1"/>
            <p:nvPr/>
          </p:nvSpPr>
          <p:spPr>
            <a:xfrm>
              <a:off x="1167706" y="2005271"/>
              <a:ext cx="679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/>
                <a:t>0.08</a:t>
              </a:r>
              <a:endParaRPr lang="en-GB" sz="1400" dirty="0"/>
            </a:p>
          </p:txBody>
        </p:sp>
        <p:sp>
          <p:nvSpPr>
            <p:cNvPr id="77" name="TextBox 88"/>
            <p:cNvSpPr txBox="1"/>
            <p:nvPr/>
          </p:nvSpPr>
          <p:spPr>
            <a:xfrm>
              <a:off x="1167706" y="1412776"/>
              <a:ext cx="679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/>
                <a:t>0.10</a:t>
              </a:r>
              <a:endParaRPr lang="en-GB" sz="1400" dirty="0"/>
            </a:p>
          </p:txBody>
        </p:sp>
        <p:sp>
          <p:nvSpPr>
            <p:cNvPr id="78" name="TextBox 89"/>
            <p:cNvSpPr txBox="1"/>
            <p:nvPr/>
          </p:nvSpPr>
          <p:spPr>
            <a:xfrm>
              <a:off x="1969988" y="4866396"/>
              <a:ext cx="6148388" cy="357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Počet dnů od randomizace</a:t>
              </a:r>
              <a:endParaRPr lang="en-GB" sz="1600" dirty="0"/>
            </a:p>
          </p:txBody>
        </p:sp>
        <p:sp>
          <p:nvSpPr>
            <p:cNvPr id="79" name="Line 7"/>
            <p:cNvSpPr>
              <a:spLocks noChangeShapeType="1"/>
            </p:cNvSpPr>
            <p:nvPr/>
          </p:nvSpPr>
          <p:spPr bwMode="auto">
            <a:xfrm flipH="1">
              <a:off x="1797944" y="4545103"/>
              <a:ext cx="92075" cy="0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Line 8"/>
            <p:cNvSpPr>
              <a:spLocks noChangeShapeType="1"/>
            </p:cNvSpPr>
            <p:nvPr/>
          </p:nvSpPr>
          <p:spPr bwMode="auto">
            <a:xfrm flipH="1">
              <a:off x="1797944" y="3951378"/>
              <a:ext cx="92075" cy="0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Line 9"/>
            <p:cNvSpPr>
              <a:spLocks noChangeShapeType="1"/>
            </p:cNvSpPr>
            <p:nvPr/>
          </p:nvSpPr>
          <p:spPr bwMode="auto">
            <a:xfrm flipH="1">
              <a:off x="1797944" y="3357653"/>
              <a:ext cx="92075" cy="0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" name="Line 10"/>
            <p:cNvSpPr>
              <a:spLocks noChangeShapeType="1"/>
            </p:cNvSpPr>
            <p:nvPr/>
          </p:nvSpPr>
          <p:spPr bwMode="auto">
            <a:xfrm flipH="1">
              <a:off x="1797944" y="2763928"/>
              <a:ext cx="92075" cy="0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Line 11"/>
            <p:cNvSpPr>
              <a:spLocks noChangeShapeType="1"/>
            </p:cNvSpPr>
            <p:nvPr/>
          </p:nvSpPr>
          <p:spPr bwMode="auto">
            <a:xfrm flipH="1">
              <a:off x="1797944" y="2170203"/>
              <a:ext cx="92075" cy="0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Line 12"/>
            <p:cNvSpPr>
              <a:spLocks noChangeShapeType="1"/>
            </p:cNvSpPr>
            <p:nvPr/>
          </p:nvSpPr>
          <p:spPr bwMode="auto">
            <a:xfrm flipH="1">
              <a:off x="1797944" y="1574890"/>
              <a:ext cx="92075" cy="0"/>
            </a:xfrm>
            <a:prstGeom prst="line">
              <a:avLst/>
            </a:prstGeom>
            <a:noFill/>
            <a:ln w="28575" cap="flat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5" name="Freeform 22"/>
            <p:cNvSpPr>
              <a:spLocks/>
            </p:cNvSpPr>
            <p:nvPr/>
          </p:nvSpPr>
          <p:spPr bwMode="auto">
            <a:xfrm>
              <a:off x="1890019" y="1574890"/>
              <a:ext cx="6102350" cy="2970213"/>
            </a:xfrm>
            <a:custGeom>
              <a:avLst/>
              <a:gdLst>
                <a:gd name="T0" fmla="*/ 0 w 3844"/>
                <a:gd name="T1" fmla="*/ 0 h 1871"/>
                <a:gd name="T2" fmla="*/ 0 w 3844"/>
                <a:gd name="T3" fmla="*/ 1871 h 1871"/>
                <a:gd name="T4" fmla="*/ 3844 w 3844"/>
                <a:gd name="T5" fmla="*/ 1871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4" h="1871">
                  <a:moveTo>
                    <a:pt x="0" y="0"/>
                  </a:moveTo>
                  <a:lnTo>
                    <a:pt x="0" y="1871"/>
                  </a:lnTo>
                  <a:lnTo>
                    <a:pt x="3844" y="1871"/>
                  </a:lnTo>
                </a:path>
              </a:pathLst>
            </a:custGeom>
            <a:noFill/>
            <a:ln w="28575" cap="sq">
              <a:solidFill>
                <a:srgbClr val="4747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7" name="TextBox 99"/>
            <p:cNvSpPr txBox="1"/>
            <p:nvPr/>
          </p:nvSpPr>
          <p:spPr>
            <a:xfrm rot="16200000">
              <a:off x="-776474" y="3076982"/>
              <a:ext cx="3356352" cy="366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Kumulativní odhad příhody</a:t>
              </a:r>
              <a:endParaRPr lang="en-GB" sz="1600" dirty="0"/>
            </a:p>
          </p:txBody>
        </p:sp>
      </p:grpSp>
      <p:sp>
        <p:nvSpPr>
          <p:cNvPr id="3" name="Ovál 2"/>
          <p:cNvSpPr/>
          <p:nvPr/>
        </p:nvSpPr>
        <p:spPr>
          <a:xfrm>
            <a:off x="7020272" y="2069383"/>
            <a:ext cx="1656184" cy="790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SCD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564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960000"/>
                </a:solidFill>
              </a:rPr>
              <a:t>Jaká je dnešní pozice </a:t>
            </a:r>
            <a:r>
              <a:rPr lang="cs-CZ" sz="2800" b="1" dirty="0" err="1" smtClean="0">
                <a:solidFill>
                  <a:srgbClr val="960000"/>
                </a:solidFill>
              </a:rPr>
              <a:t>sacubitril</a:t>
            </a:r>
            <a:r>
              <a:rPr lang="cs-CZ" sz="2800" b="1" dirty="0">
                <a:solidFill>
                  <a:srgbClr val="960000"/>
                </a:solidFill>
              </a:rPr>
              <a:t>/</a:t>
            </a:r>
            <a:r>
              <a:rPr lang="cs-CZ" sz="2800" b="1" dirty="0" err="1" smtClean="0">
                <a:solidFill>
                  <a:srgbClr val="960000"/>
                </a:solidFill>
              </a:rPr>
              <a:t>valsartanu</a:t>
            </a:r>
            <a:r>
              <a:rPr lang="cs-CZ" sz="2800" b="1" dirty="0" smtClean="0">
                <a:solidFill>
                  <a:srgbClr val="960000"/>
                </a:solidFill>
              </a:rPr>
              <a:t> v léčbě </a:t>
            </a:r>
            <a:r>
              <a:rPr lang="cs-CZ" sz="2800" b="1" dirty="0" err="1" smtClean="0">
                <a:solidFill>
                  <a:srgbClr val="960000"/>
                </a:solidFill>
              </a:rPr>
              <a:t>HFrEF</a:t>
            </a:r>
            <a:r>
              <a:rPr lang="cs-CZ" sz="2800" b="1" dirty="0" smtClean="0">
                <a:solidFill>
                  <a:srgbClr val="960000"/>
                </a:solidFill>
              </a:rPr>
              <a:t>? </a:t>
            </a:r>
            <a:endParaRPr lang="cs-CZ" sz="2800" b="1" dirty="0">
              <a:solidFill>
                <a:srgbClr val="96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25001"/>
            <a:ext cx="2196058" cy="2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6012160" y="2283718"/>
            <a:ext cx="1656184" cy="790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Celková mortalita</a:t>
            </a:r>
            <a:endParaRPr lang="cs-CZ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0" y="1226986"/>
            <a:ext cx="4589160" cy="3016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rgbClr val="960000"/>
                </a:solidFill>
              </a:rPr>
              <a:t>Jaká je dosavadní pozice </a:t>
            </a:r>
            <a:r>
              <a:rPr lang="cs-CZ" sz="2600" b="1" dirty="0" err="1">
                <a:solidFill>
                  <a:srgbClr val="960000"/>
                </a:solidFill>
              </a:rPr>
              <a:t>sacubitril</a:t>
            </a:r>
            <a:r>
              <a:rPr lang="cs-CZ" sz="2600" b="1" dirty="0">
                <a:solidFill>
                  <a:srgbClr val="960000"/>
                </a:solidFill>
              </a:rPr>
              <a:t>/</a:t>
            </a:r>
            <a:r>
              <a:rPr lang="cs-CZ" sz="2600" b="1" dirty="0" err="1">
                <a:solidFill>
                  <a:srgbClr val="960000"/>
                </a:solidFill>
              </a:rPr>
              <a:t>valsartanu</a:t>
            </a:r>
            <a:r>
              <a:rPr lang="cs-CZ" sz="2600" b="1" dirty="0">
                <a:solidFill>
                  <a:srgbClr val="960000"/>
                </a:solidFill>
              </a:rPr>
              <a:t> v léčbě </a:t>
            </a:r>
            <a:r>
              <a:rPr lang="cs-CZ" sz="2600" b="1" dirty="0" err="1">
                <a:solidFill>
                  <a:srgbClr val="960000"/>
                </a:solidFill>
              </a:rPr>
              <a:t>HFrEF</a:t>
            </a:r>
            <a:r>
              <a:rPr lang="cs-CZ" sz="2600" b="1" dirty="0">
                <a:solidFill>
                  <a:srgbClr val="960000"/>
                </a:solidFill>
              </a:rPr>
              <a:t>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25001"/>
            <a:ext cx="2196058" cy="2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"/>
          <p:cNvGrpSpPr>
            <a:grpSpLocks noChangeAspect="1"/>
          </p:cNvGrpSpPr>
          <p:nvPr/>
        </p:nvGrpSpPr>
        <p:grpSpPr>
          <a:xfrm>
            <a:off x="641400" y="1296858"/>
            <a:ext cx="5909790" cy="3035586"/>
            <a:chOff x="598167" y="1402116"/>
            <a:chExt cx="7729665" cy="3970370"/>
          </a:xfrm>
        </p:grpSpPr>
        <p:sp>
          <p:nvSpPr>
            <p:cNvPr id="13" name="TextBox 6"/>
            <p:cNvSpPr txBox="1"/>
            <p:nvPr/>
          </p:nvSpPr>
          <p:spPr>
            <a:xfrm>
              <a:off x="2108424" y="2325009"/>
              <a:ext cx="4524603" cy="607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miter lim="800000"/>
              <a:headEnd/>
              <a:tailEnd/>
            </a:ln>
            <a:effectLst>
              <a:outerShdw blurRad="38100" dist="38100" dir="54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233363" indent="-233363" fontAlgn="base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SzPct val="110000"/>
                <a:buFont typeface="Wingdings" pitchFamily="2" charset="2"/>
                <a:buChar char="§"/>
                <a:defRPr sz="1600" spc="0" baseline="0">
                  <a:solidFill>
                    <a:srgbClr val="000000"/>
                  </a:solidFill>
                </a:defRPr>
              </a:lvl1pPr>
              <a:lvl2pPr marL="398463" indent="-163513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17B69"/>
                </a:buClr>
                <a:buFont typeface="Arial" charset="0"/>
                <a:buChar char="•"/>
                <a:defRPr sz="1600" spc="-50" baseline="0">
                  <a:solidFill>
                    <a:srgbClr val="000000"/>
                  </a:solidFill>
                </a:defRPr>
              </a:lvl2pPr>
              <a:lvl3pPr marL="577850" indent="-1778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 typeface="Arial" charset="0"/>
                <a:buChar char="-"/>
                <a:defRPr sz="1600" spc="-50" baseline="0">
                  <a:solidFill>
                    <a:srgbClr val="000000"/>
                  </a:solidFill>
                </a:defRPr>
              </a:lvl3pPr>
              <a:lvl4pPr marL="752475" indent="-173038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 typeface="Arial" charset="0"/>
                <a:buChar char="•"/>
                <a:defRPr sz="1600" spc="-50" baseline="0">
                  <a:solidFill>
                    <a:srgbClr val="000000"/>
                  </a:solidFill>
                </a:defRPr>
              </a:lvl4pPr>
              <a:lvl5pPr marL="917575" indent="-163513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»"/>
                <a:defRPr sz="1600" spc="-50" baseline="0">
                  <a:solidFill>
                    <a:srgbClr val="000000"/>
                  </a:solidFill>
                </a:defRPr>
              </a:lvl5pPr>
              <a:lvl6pPr marL="1374775" indent="-163513" fontAlgn="base">
                <a:spcBef>
                  <a:spcPct val="0"/>
                </a:spcBef>
                <a:spcAft>
                  <a:spcPct val="20000"/>
                </a:spcAft>
                <a:buChar char="»"/>
                <a:defRPr sz="1400">
                  <a:solidFill>
                    <a:schemeClr val="lt1"/>
                  </a:solidFill>
                </a:defRPr>
              </a:lvl6pPr>
              <a:lvl7pPr marL="1831975" indent="-163513" fontAlgn="base">
                <a:spcBef>
                  <a:spcPct val="0"/>
                </a:spcBef>
                <a:spcAft>
                  <a:spcPct val="20000"/>
                </a:spcAft>
                <a:buChar char="»"/>
                <a:defRPr sz="1400">
                  <a:solidFill>
                    <a:schemeClr val="lt1"/>
                  </a:solidFill>
                </a:defRPr>
              </a:lvl7pPr>
              <a:lvl8pPr marL="2289175" indent="-163513" fontAlgn="base">
                <a:spcBef>
                  <a:spcPct val="0"/>
                </a:spcBef>
                <a:spcAft>
                  <a:spcPct val="20000"/>
                </a:spcAft>
                <a:buChar char="»"/>
                <a:defRPr sz="1400">
                  <a:solidFill>
                    <a:schemeClr val="lt1"/>
                  </a:solidFill>
                </a:defRPr>
              </a:lvl8pPr>
              <a:lvl9pPr marL="2746375" indent="-163513" fontAlgn="base">
                <a:spcBef>
                  <a:spcPct val="0"/>
                </a:spcBef>
                <a:spcAft>
                  <a:spcPct val="20000"/>
                </a:spcAft>
                <a:buChar char="»"/>
                <a:defRPr sz="1400">
                  <a:solidFill>
                    <a:schemeClr val="lt1"/>
                  </a:solidFill>
                </a:defRPr>
              </a:lvl9pPr>
            </a:lstStyle>
            <a:p>
              <a:pPr marL="0" indent="0">
                <a:spcAft>
                  <a:spcPts val="0"/>
                </a:spcAft>
                <a:buClr>
                  <a:srgbClr val="FCAF17"/>
                </a:buCl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Rate ratio 0.77 </a:t>
              </a:r>
              <a:r>
                <a:rPr lang="en-US" sz="1200" dirty="0">
                  <a:solidFill>
                    <a:schemeClr val="tx1"/>
                  </a:solidFill>
                </a:rPr>
                <a:t>(95% </a:t>
              </a:r>
              <a:r>
                <a:rPr lang="en-US" sz="1200" dirty="0" smtClean="0">
                  <a:solidFill>
                    <a:schemeClr val="tx1"/>
                  </a:solidFill>
                </a:rPr>
                <a:t>CI: 0.67–0.89)</a:t>
              </a:r>
            </a:p>
            <a:p>
              <a:pPr marL="0" indent="0">
                <a:spcAft>
                  <a:spcPts val="0"/>
                </a:spcAft>
                <a:buClr>
                  <a:srgbClr val="FCAF17"/>
                </a:buCl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p&lt;0.001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 rot="16200000">
              <a:off x="-760539" y="2955174"/>
              <a:ext cx="3373994" cy="65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/>
                <a:t>Kumulativní počet hospitalizací pro HF na 100 pacientů</a:t>
              </a:r>
              <a:endParaRPr lang="en-GB" sz="1000" dirty="0"/>
            </a:p>
          </p:txBody>
        </p:sp>
        <p:sp>
          <p:nvSpPr>
            <p:cNvPr id="17" name="TextBox 10"/>
            <p:cNvSpPr txBox="1"/>
            <p:nvPr/>
          </p:nvSpPr>
          <p:spPr>
            <a:xfrm>
              <a:off x="1442021" y="1417213"/>
              <a:ext cx="401334" cy="3221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400" dirty="0" smtClean="0"/>
                <a:t>60</a:t>
              </a:r>
              <a:endParaRPr lang="en-GB" sz="1400" dirty="0"/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1442021" y="2551112"/>
              <a:ext cx="401334" cy="3221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400" dirty="0" smtClean="0"/>
                <a:t>40</a:t>
              </a:r>
              <a:endParaRPr lang="en-GB" sz="1400" dirty="0"/>
            </a:p>
          </p:txBody>
        </p:sp>
        <p:sp>
          <p:nvSpPr>
            <p:cNvPr id="19" name="TextBox 12"/>
            <p:cNvSpPr txBox="1"/>
            <p:nvPr/>
          </p:nvSpPr>
          <p:spPr>
            <a:xfrm>
              <a:off x="1442021" y="3685010"/>
              <a:ext cx="401334" cy="3221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400" dirty="0" smtClean="0"/>
                <a:t>20</a:t>
              </a:r>
              <a:endParaRPr lang="en-GB" sz="1400" dirty="0"/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1546047" y="4818909"/>
              <a:ext cx="297309" cy="3221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400" dirty="0" smtClean="0"/>
                <a:t>0</a:t>
              </a:r>
              <a:endParaRPr lang="en-GB" sz="1400" dirty="0"/>
            </a:p>
          </p:txBody>
        </p:sp>
        <p:sp>
          <p:nvSpPr>
            <p:cNvPr id="21" name="TextBox 14"/>
            <p:cNvSpPr txBox="1"/>
            <p:nvPr/>
          </p:nvSpPr>
          <p:spPr>
            <a:xfrm>
              <a:off x="1750221" y="5050345"/>
              <a:ext cx="297309" cy="322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0</a:t>
              </a:r>
              <a:endParaRPr lang="en-GB" sz="1400" dirty="0"/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2410372" y="5050345"/>
              <a:ext cx="505358" cy="322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180</a:t>
              </a:r>
              <a:endParaRPr lang="en-GB" sz="1400" dirty="0"/>
            </a:p>
          </p:txBody>
        </p:sp>
        <p:sp>
          <p:nvSpPr>
            <p:cNvPr id="23" name="TextBox 16"/>
            <p:cNvSpPr txBox="1"/>
            <p:nvPr/>
          </p:nvSpPr>
          <p:spPr>
            <a:xfrm>
              <a:off x="3163824" y="5050345"/>
              <a:ext cx="505358" cy="322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360</a:t>
              </a:r>
              <a:endParaRPr lang="en-GB" sz="1400" dirty="0"/>
            </a:p>
          </p:txBody>
        </p:sp>
        <p:sp>
          <p:nvSpPr>
            <p:cNvPr id="24" name="TextBox 17"/>
            <p:cNvSpPr txBox="1"/>
            <p:nvPr/>
          </p:nvSpPr>
          <p:spPr>
            <a:xfrm>
              <a:off x="7666436" y="5050345"/>
              <a:ext cx="661396" cy="322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1,440</a:t>
              </a:r>
              <a:endParaRPr lang="en-GB" sz="1400" dirty="0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1802707" y="1583746"/>
              <a:ext cx="90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1802707" y="2714980"/>
              <a:ext cx="90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1802707" y="4411831"/>
              <a:ext cx="90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1802707" y="4977449"/>
              <a:ext cx="90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V="1">
              <a:off x="1894782" y="4977449"/>
              <a:ext cx="0" cy="900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V="1">
              <a:off x="2657576" y="4977449"/>
              <a:ext cx="0" cy="900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V="1">
              <a:off x="4945958" y="4977449"/>
              <a:ext cx="0" cy="900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V="1">
              <a:off x="7997132" y="4977449"/>
              <a:ext cx="0" cy="900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TextBox 26"/>
            <p:cNvSpPr txBox="1"/>
            <p:nvPr/>
          </p:nvSpPr>
          <p:spPr>
            <a:xfrm>
              <a:off x="2505082" y="1402116"/>
              <a:ext cx="2634510" cy="62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dirty="0" err="1" smtClean="0"/>
                <a:t>Enalapril</a:t>
              </a:r>
              <a:r>
                <a:rPr lang="en-GB" sz="1400" dirty="0" smtClean="0"/>
                <a:t> (N=4,212)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 err="1" smtClean="0"/>
                <a:t>sakubitril</a:t>
              </a:r>
              <a:r>
                <a:rPr lang="en-GB" sz="1400" dirty="0" smtClean="0"/>
                <a:t>/valsartan (N=4,187)</a:t>
              </a:r>
              <a:endParaRPr lang="en-GB" sz="1400" dirty="0"/>
            </a:p>
          </p:txBody>
        </p:sp>
        <p:cxnSp>
          <p:nvCxnSpPr>
            <p:cNvPr id="34" name="Straight Connector 27"/>
            <p:cNvCxnSpPr/>
            <p:nvPr/>
          </p:nvCxnSpPr>
          <p:spPr bwMode="auto">
            <a:xfrm>
              <a:off x="2119536" y="1723895"/>
              <a:ext cx="288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9112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28"/>
            <p:cNvCxnSpPr/>
            <p:nvPr/>
          </p:nvCxnSpPr>
          <p:spPr bwMode="auto">
            <a:xfrm>
              <a:off x="2119536" y="2052653"/>
              <a:ext cx="288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8DB5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1802707" y="3846214"/>
              <a:ext cx="90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1802707" y="3280597"/>
              <a:ext cx="90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1802707" y="2149363"/>
              <a:ext cx="90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TextBox 32"/>
            <p:cNvSpPr txBox="1"/>
            <p:nvPr/>
          </p:nvSpPr>
          <p:spPr>
            <a:xfrm>
              <a:off x="1442021" y="1990824"/>
              <a:ext cx="401334" cy="3221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400" dirty="0" smtClean="0"/>
                <a:t>50</a:t>
              </a:r>
              <a:endParaRPr lang="en-GB" sz="1400" dirty="0"/>
            </a:p>
          </p:txBody>
        </p:sp>
        <p:sp>
          <p:nvSpPr>
            <p:cNvPr id="40" name="TextBox 33"/>
            <p:cNvSpPr txBox="1"/>
            <p:nvPr/>
          </p:nvSpPr>
          <p:spPr>
            <a:xfrm>
              <a:off x="1442021" y="3115133"/>
              <a:ext cx="401334" cy="3221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400" dirty="0" smtClean="0"/>
                <a:t>30</a:t>
              </a:r>
              <a:endParaRPr lang="en-GB" sz="1400" dirty="0"/>
            </a:p>
          </p:txBody>
        </p:sp>
        <p:sp>
          <p:nvSpPr>
            <p:cNvPr id="41" name="TextBox 34"/>
            <p:cNvSpPr txBox="1"/>
            <p:nvPr/>
          </p:nvSpPr>
          <p:spPr>
            <a:xfrm>
              <a:off x="1442021" y="4251296"/>
              <a:ext cx="401334" cy="3221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400" dirty="0" smtClean="0"/>
                <a:t>10</a:t>
              </a:r>
              <a:endParaRPr lang="en-GB" sz="1400" dirty="0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 flipV="1">
              <a:off x="7234340" y="4977449"/>
              <a:ext cx="0" cy="900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 flipV="1">
              <a:off x="6471546" y="4977449"/>
              <a:ext cx="0" cy="900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V="1">
              <a:off x="5708752" y="4977449"/>
              <a:ext cx="0" cy="900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 flipV="1">
              <a:off x="4183164" y="4977449"/>
              <a:ext cx="0" cy="900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 flipV="1">
              <a:off x="3420370" y="4977449"/>
              <a:ext cx="0" cy="900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TextBox 40"/>
            <p:cNvSpPr txBox="1"/>
            <p:nvPr/>
          </p:nvSpPr>
          <p:spPr>
            <a:xfrm>
              <a:off x="3928919" y="5050345"/>
              <a:ext cx="505358" cy="322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540</a:t>
              </a:r>
              <a:endParaRPr lang="en-GB" sz="1400" dirty="0"/>
            </a:p>
          </p:txBody>
        </p:sp>
        <p:sp>
          <p:nvSpPr>
            <p:cNvPr id="48" name="TextBox 41"/>
            <p:cNvSpPr txBox="1"/>
            <p:nvPr/>
          </p:nvSpPr>
          <p:spPr>
            <a:xfrm>
              <a:off x="4697804" y="5050345"/>
              <a:ext cx="505358" cy="322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720</a:t>
              </a:r>
              <a:endParaRPr lang="en-GB" sz="1400" dirty="0"/>
            </a:p>
          </p:txBody>
        </p:sp>
        <p:sp>
          <p:nvSpPr>
            <p:cNvPr id="49" name="TextBox 42"/>
            <p:cNvSpPr txBox="1"/>
            <p:nvPr/>
          </p:nvSpPr>
          <p:spPr>
            <a:xfrm>
              <a:off x="5460596" y="5050345"/>
              <a:ext cx="505358" cy="322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900</a:t>
              </a:r>
              <a:endParaRPr lang="en-GB" sz="1400" dirty="0"/>
            </a:p>
          </p:txBody>
        </p:sp>
        <p:sp>
          <p:nvSpPr>
            <p:cNvPr id="50" name="TextBox 43"/>
            <p:cNvSpPr txBox="1"/>
            <p:nvPr/>
          </p:nvSpPr>
          <p:spPr>
            <a:xfrm>
              <a:off x="6140478" y="5050345"/>
              <a:ext cx="661396" cy="322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1,080</a:t>
              </a:r>
              <a:endParaRPr lang="en-GB" sz="1400" dirty="0"/>
            </a:p>
          </p:txBody>
        </p:sp>
        <p:sp>
          <p:nvSpPr>
            <p:cNvPr id="51" name="TextBox 44"/>
            <p:cNvSpPr txBox="1"/>
            <p:nvPr/>
          </p:nvSpPr>
          <p:spPr>
            <a:xfrm>
              <a:off x="6903270" y="5050345"/>
              <a:ext cx="661396" cy="322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1,260</a:t>
              </a:r>
              <a:endParaRPr lang="en-GB" sz="1400" dirty="0"/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1920130" y="3037562"/>
              <a:ext cx="5908572" cy="1943601"/>
            </a:xfrm>
            <a:custGeom>
              <a:avLst/>
              <a:gdLst>
                <a:gd name="T0" fmla="*/ 57 w 4424"/>
                <a:gd name="T1" fmla="*/ 1406 h 1449"/>
                <a:gd name="T2" fmla="*/ 185 w 4424"/>
                <a:gd name="T3" fmla="*/ 1385 h 1449"/>
                <a:gd name="T4" fmla="*/ 251 w 4424"/>
                <a:gd name="T5" fmla="*/ 1356 h 1449"/>
                <a:gd name="T6" fmla="*/ 320 w 4424"/>
                <a:gd name="T7" fmla="*/ 1337 h 1449"/>
                <a:gd name="T8" fmla="*/ 374 w 4424"/>
                <a:gd name="T9" fmla="*/ 1307 h 1449"/>
                <a:gd name="T10" fmla="*/ 478 w 4424"/>
                <a:gd name="T11" fmla="*/ 1283 h 1449"/>
                <a:gd name="T12" fmla="*/ 544 w 4424"/>
                <a:gd name="T13" fmla="*/ 1259 h 1449"/>
                <a:gd name="T14" fmla="*/ 620 w 4424"/>
                <a:gd name="T15" fmla="*/ 1238 h 1449"/>
                <a:gd name="T16" fmla="*/ 672 w 4424"/>
                <a:gd name="T17" fmla="*/ 1205 h 1449"/>
                <a:gd name="T18" fmla="*/ 755 w 4424"/>
                <a:gd name="T19" fmla="*/ 1174 h 1449"/>
                <a:gd name="T20" fmla="*/ 812 w 4424"/>
                <a:gd name="T21" fmla="*/ 1150 h 1449"/>
                <a:gd name="T22" fmla="*/ 890 w 4424"/>
                <a:gd name="T23" fmla="*/ 1134 h 1449"/>
                <a:gd name="T24" fmla="*/ 949 w 4424"/>
                <a:gd name="T25" fmla="*/ 1101 h 1449"/>
                <a:gd name="T26" fmla="*/ 1011 w 4424"/>
                <a:gd name="T27" fmla="*/ 1082 h 1449"/>
                <a:gd name="T28" fmla="*/ 1074 w 4424"/>
                <a:gd name="T29" fmla="*/ 1056 h 1449"/>
                <a:gd name="T30" fmla="*/ 1160 w 4424"/>
                <a:gd name="T31" fmla="*/ 1037 h 1449"/>
                <a:gd name="T32" fmla="*/ 1223 w 4424"/>
                <a:gd name="T33" fmla="*/ 1004 h 1449"/>
                <a:gd name="T34" fmla="*/ 1299 w 4424"/>
                <a:gd name="T35" fmla="*/ 987 h 1449"/>
                <a:gd name="T36" fmla="*/ 1375 w 4424"/>
                <a:gd name="T37" fmla="*/ 949 h 1449"/>
                <a:gd name="T38" fmla="*/ 1453 w 4424"/>
                <a:gd name="T39" fmla="*/ 928 h 1449"/>
                <a:gd name="T40" fmla="*/ 1498 w 4424"/>
                <a:gd name="T41" fmla="*/ 902 h 1449"/>
                <a:gd name="T42" fmla="*/ 1590 w 4424"/>
                <a:gd name="T43" fmla="*/ 885 h 1449"/>
                <a:gd name="T44" fmla="*/ 1644 w 4424"/>
                <a:gd name="T45" fmla="*/ 859 h 1449"/>
                <a:gd name="T46" fmla="*/ 1751 w 4424"/>
                <a:gd name="T47" fmla="*/ 840 h 1449"/>
                <a:gd name="T48" fmla="*/ 1822 w 4424"/>
                <a:gd name="T49" fmla="*/ 812 h 1449"/>
                <a:gd name="T50" fmla="*/ 1879 w 4424"/>
                <a:gd name="T51" fmla="*/ 795 h 1449"/>
                <a:gd name="T52" fmla="*/ 1914 w 4424"/>
                <a:gd name="T53" fmla="*/ 774 h 1449"/>
                <a:gd name="T54" fmla="*/ 1959 w 4424"/>
                <a:gd name="T55" fmla="*/ 762 h 1449"/>
                <a:gd name="T56" fmla="*/ 2009 w 4424"/>
                <a:gd name="T57" fmla="*/ 741 h 1449"/>
                <a:gd name="T58" fmla="*/ 2084 w 4424"/>
                <a:gd name="T59" fmla="*/ 729 h 1449"/>
                <a:gd name="T60" fmla="*/ 2120 w 4424"/>
                <a:gd name="T61" fmla="*/ 708 h 1449"/>
                <a:gd name="T62" fmla="*/ 2179 w 4424"/>
                <a:gd name="T63" fmla="*/ 691 h 1449"/>
                <a:gd name="T64" fmla="*/ 2226 w 4424"/>
                <a:gd name="T65" fmla="*/ 670 h 1449"/>
                <a:gd name="T66" fmla="*/ 2295 w 4424"/>
                <a:gd name="T67" fmla="*/ 655 h 1449"/>
                <a:gd name="T68" fmla="*/ 2342 w 4424"/>
                <a:gd name="T69" fmla="*/ 629 h 1449"/>
                <a:gd name="T70" fmla="*/ 2442 w 4424"/>
                <a:gd name="T71" fmla="*/ 613 h 1449"/>
                <a:gd name="T72" fmla="*/ 2494 w 4424"/>
                <a:gd name="T73" fmla="*/ 582 h 1449"/>
                <a:gd name="T74" fmla="*/ 2581 w 4424"/>
                <a:gd name="T75" fmla="*/ 565 h 1449"/>
                <a:gd name="T76" fmla="*/ 2631 w 4424"/>
                <a:gd name="T77" fmla="*/ 539 h 1449"/>
                <a:gd name="T78" fmla="*/ 2718 w 4424"/>
                <a:gd name="T79" fmla="*/ 523 h 1449"/>
                <a:gd name="T80" fmla="*/ 2759 w 4424"/>
                <a:gd name="T81" fmla="*/ 499 h 1449"/>
                <a:gd name="T82" fmla="*/ 2834 w 4424"/>
                <a:gd name="T83" fmla="*/ 485 h 1449"/>
                <a:gd name="T84" fmla="*/ 2870 w 4424"/>
                <a:gd name="T85" fmla="*/ 466 h 1449"/>
                <a:gd name="T86" fmla="*/ 2953 w 4424"/>
                <a:gd name="T87" fmla="*/ 452 h 1449"/>
                <a:gd name="T88" fmla="*/ 2993 w 4424"/>
                <a:gd name="T89" fmla="*/ 423 h 1449"/>
                <a:gd name="T90" fmla="*/ 3123 w 4424"/>
                <a:gd name="T91" fmla="*/ 397 h 1449"/>
                <a:gd name="T92" fmla="*/ 3222 w 4424"/>
                <a:gd name="T93" fmla="*/ 374 h 1449"/>
                <a:gd name="T94" fmla="*/ 3284 w 4424"/>
                <a:gd name="T95" fmla="*/ 355 h 1449"/>
                <a:gd name="T96" fmla="*/ 3390 w 4424"/>
                <a:gd name="T97" fmla="*/ 329 h 1449"/>
                <a:gd name="T98" fmla="*/ 3478 w 4424"/>
                <a:gd name="T99" fmla="*/ 314 h 1449"/>
                <a:gd name="T100" fmla="*/ 3549 w 4424"/>
                <a:gd name="T101" fmla="*/ 286 h 1449"/>
                <a:gd name="T102" fmla="*/ 3627 w 4424"/>
                <a:gd name="T103" fmla="*/ 270 h 1449"/>
                <a:gd name="T104" fmla="*/ 3684 w 4424"/>
                <a:gd name="T105" fmla="*/ 243 h 1449"/>
                <a:gd name="T106" fmla="*/ 3797 w 4424"/>
                <a:gd name="T107" fmla="*/ 227 h 1449"/>
                <a:gd name="T108" fmla="*/ 3889 w 4424"/>
                <a:gd name="T109" fmla="*/ 196 h 1449"/>
                <a:gd name="T110" fmla="*/ 3996 w 4424"/>
                <a:gd name="T111" fmla="*/ 177 h 1449"/>
                <a:gd name="T112" fmla="*/ 4164 w 4424"/>
                <a:gd name="T113" fmla="*/ 125 h 1449"/>
                <a:gd name="T114" fmla="*/ 4225 w 4424"/>
                <a:gd name="T115" fmla="*/ 104 h 1449"/>
                <a:gd name="T116" fmla="*/ 4424 w 4424"/>
                <a:gd name="T117" fmla="*/ 0 h 1449"/>
                <a:gd name="connsiteX0" fmla="*/ 0 w 9957"/>
                <a:gd name="connsiteY0" fmla="*/ 10000 h 10000"/>
                <a:gd name="connsiteX1" fmla="*/ 0 w 9957"/>
                <a:gd name="connsiteY1" fmla="*/ 9800 h 10000"/>
                <a:gd name="connsiteX2" fmla="*/ 86 w 9957"/>
                <a:gd name="connsiteY2" fmla="*/ 9800 h 10000"/>
                <a:gd name="connsiteX3" fmla="*/ 86 w 9957"/>
                <a:gd name="connsiteY3" fmla="*/ 9703 h 10000"/>
                <a:gd name="connsiteX4" fmla="*/ 203 w 9957"/>
                <a:gd name="connsiteY4" fmla="*/ 9703 h 10000"/>
                <a:gd name="connsiteX5" fmla="*/ 203 w 9957"/>
                <a:gd name="connsiteY5" fmla="*/ 9620 h 10000"/>
                <a:gd name="connsiteX6" fmla="*/ 289 w 9957"/>
                <a:gd name="connsiteY6" fmla="*/ 9620 h 10000"/>
                <a:gd name="connsiteX7" fmla="*/ 289 w 9957"/>
                <a:gd name="connsiteY7" fmla="*/ 9558 h 10000"/>
                <a:gd name="connsiteX8" fmla="*/ 375 w 9957"/>
                <a:gd name="connsiteY8" fmla="*/ 9558 h 10000"/>
                <a:gd name="connsiteX9" fmla="*/ 375 w 9957"/>
                <a:gd name="connsiteY9" fmla="*/ 9510 h 10000"/>
                <a:gd name="connsiteX10" fmla="*/ 454 w 9957"/>
                <a:gd name="connsiteY10" fmla="*/ 9510 h 10000"/>
                <a:gd name="connsiteX11" fmla="*/ 454 w 9957"/>
                <a:gd name="connsiteY11" fmla="*/ 9427 h 10000"/>
                <a:gd name="connsiteX12" fmla="*/ 524 w 9957"/>
                <a:gd name="connsiteY12" fmla="*/ 9427 h 10000"/>
                <a:gd name="connsiteX13" fmla="*/ 524 w 9957"/>
                <a:gd name="connsiteY13" fmla="*/ 9358 h 10000"/>
                <a:gd name="connsiteX14" fmla="*/ 590 w 9957"/>
                <a:gd name="connsiteY14" fmla="*/ 9358 h 10000"/>
                <a:gd name="connsiteX15" fmla="*/ 590 w 9957"/>
                <a:gd name="connsiteY15" fmla="*/ 9282 h 10000"/>
                <a:gd name="connsiteX16" fmla="*/ 642 w 9957"/>
                <a:gd name="connsiteY16" fmla="*/ 9282 h 10000"/>
                <a:gd name="connsiteX17" fmla="*/ 642 w 9957"/>
                <a:gd name="connsiteY17" fmla="*/ 9227 h 10000"/>
                <a:gd name="connsiteX18" fmla="*/ 680 w 9957"/>
                <a:gd name="connsiteY18" fmla="*/ 9227 h 10000"/>
                <a:gd name="connsiteX19" fmla="*/ 680 w 9957"/>
                <a:gd name="connsiteY19" fmla="*/ 9165 h 10000"/>
                <a:gd name="connsiteX20" fmla="*/ 739 w 9957"/>
                <a:gd name="connsiteY20" fmla="*/ 9165 h 10000"/>
                <a:gd name="connsiteX21" fmla="*/ 739 w 9957"/>
                <a:gd name="connsiteY21" fmla="*/ 9082 h 10000"/>
                <a:gd name="connsiteX22" fmla="*/ 802 w 9957"/>
                <a:gd name="connsiteY22" fmla="*/ 9082 h 10000"/>
                <a:gd name="connsiteX23" fmla="*/ 802 w 9957"/>
                <a:gd name="connsiteY23" fmla="*/ 9020 h 10000"/>
                <a:gd name="connsiteX24" fmla="*/ 888 w 9957"/>
                <a:gd name="connsiteY24" fmla="*/ 9020 h 10000"/>
                <a:gd name="connsiteX25" fmla="*/ 888 w 9957"/>
                <a:gd name="connsiteY25" fmla="*/ 8916 h 10000"/>
                <a:gd name="connsiteX26" fmla="*/ 979 w 9957"/>
                <a:gd name="connsiteY26" fmla="*/ 8916 h 10000"/>
                <a:gd name="connsiteX27" fmla="*/ 979 w 9957"/>
                <a:gd name="connsiteY27" fmla="*/ 8854 h 10000"/>
                <a:gd name="connsiteX28" fmla="*/ 1037 w 9957"/>
                <a:gd name="connsiteY28" fmla="*/ 8854 h 10000"/>
                <a:gd name="connsiteX29" fmla="*/ 1037 w 9957"/>
                <a:gd name="connsiteY29" fmla="*/ 8806 h 10000"/>
                <a:gd name="connsiteX30" fmla="*/ 1112 w 9957"/>
                <a:gd name="connsiteY30" fmla="*/ 8806 h 10000"/>
                <a:gd name="connsiteX31" fmla="*/ 1112 w 9957"/>
                <a:gd name="connsiteY31" fmla="*/ 8737 h 10000"/>
                <a:gd name="connsiteX32" fmla="*/ 1187 w 9957"/>
                <a:gd name="connsiteY32" fmla="*/ 8737 h 10000"/>
                <a:gd name="connsiteX33" fmla="*/ 1187 w 9957"/>
                <a:gd name="connsiteY33" fmla="*/ 8689 h 10000"/>
                <a:gd name="connsiteX34" fmla="*/ 1241 w 9957"/>
                <a:gd name="connsiteY34" fmla="*/ 8689 h 10000"/>
                <a:gd name="connsiteX35" fmla="*/ 1241 w 9957"/>
                <a:gd name="connsiteY35" fmla="*/ 8606 h 10000"/>
                <a:gd name="connsiteX36" fmla="*/ 1300 w 9957"/>
                <a:gd name="connsiteY36" fmla="*/ 8606 h 10000"/>
                <a:gd name="connsiteX37" fmla="*/ 1300 w 9957"/>
                <a:gd name="connsiteY37" fmla="*/ 8544 h 10000"/>
                <a:gd name="connsiteX38" fmla="*/ 1358 w 9957"/>
                <a:gd name="connsiteY38" fmla="*/ 8544 h 10000"/>
                <a:gd name="connsiteX39" fmla="*/ 1358 w 9957"/>
                <a:gd name="connsiteY39" fmla="*/ 8496 h 10000"/>
                <a:gd name="connsiteX40" fmla="*/ 1424 w 9957"/>
                <a:gd name="connsiteY40" fmla="*/ 8496 h 10000"/>
                <a:gd name="connsiteX41" fmla="*/ 1424 w 9957"/>
                <a:gd name="connsiteY41" fmla="*/ 8378 h 10000"/>
                <a:gd name="connsiteX42" fmla="*/ 1476 w 9957"/>
                <a:gd name="connsiteY42" fmla="*/ 8378 h 10000"/>
                <a:gd name="connsiteX43" fmla="*/ 1476 w 9957"/>
                <a:gd name="connsiteY43" fmla="*/ 8316 h 10000"/>
                <a:gd name="connsiteX44" fmla="*/ 1535 w 9957"/>
                <a:gd name="connsiteY44" fmla="*/ 8316 h 10000"/>
                <a:gd name="connsiteX45" fmla="*/ 1535 w 9957"/>
                <a:gd name="connsiteY45" fmla="*/ 8185 h 10000"/>
                <a:gd name="connsiteX46" fmla="*/ 1605 w 9957"/>
                <a:gd name="connsiteY46" fmla="*/ 8185 h 10000"/>
                <a:gd name="connsiteX47" fmla="*/ 1605 w 9957"/>
                <a:gd name="connsiteY47" fmla="*/ 8102 h 10000"/>
                <a:gd name="connsiteX48" fmla="*/ 1664 w 9957"/>
                <a:gd name="connsiteY48" fmla="*/ 8102 h 10000"/>
                <a:gd name="connsiteX49" fmla="*/ 1664 w 9957"/>
                <a:gd name="connsiteY49" fmla="*/ 8054 h 10000"/>
                <a:gd name="connsiteX50" fmla="*/ 1722 w 9957"/>
                <a:gd name="connsiteY50" fmla="*/ 8054 h 10000"/>
                <a:gd name="connsiteX51" fmla="*/ 1722 w 9957"/>
                <a:gd name="connsiteY51" fmla="*/ 8006 h 10000"/>
                <a:gd name="connsiteX52" fmla="*/ 1792 w 9957"/>
                <a:gd name="connsiteY52" fmla="*/ 8006 h 10000"/>
                <a:gd name="connsiteX53" fmla="*/ 1792 w 9957"/>
                <a:gd name="connsiteY53" fmla="*/ 7937 h 10000"/>
                <a:gd name="connsiteX54" fmla="*/ 1863 w 9957"/>
                <a:gd name="connsiteY54" fmla="*/ 7937 h 10000"/>
                <a:gd name="connsiteX55" fmla="*/ 1863 w 9957"/>
                <a:gd name="connsiteY55" fmla="*/ 7874 h 10000"/>
                <a:gd name="connsiteX56" fmla="*/ 1921 w 9957"/>
                <a:gd name="connsiteY56" fmla="*/ 7874 h 10000"/>
                <a:gd name="connsiteX57" fmla="*/ 1921 w 9957"/>
                <a:gd name="connsiteY57" fmla="*/ 7826 h 10000"/>
                <a:gd name="connsiteX58" fmla="*/ 1969 w 9957"/>
                <a:gd name="connsiteY58" fmla="*/ 7826 h 10000"/>
                <a:gd name="connsiteX59" fmla="*/ 1969 w 9957"/>
                <a:gd name="connsiteY59" fmla="*/ 7709 h 10000"/>
                <a:gd name="connsiteX60" fmla="*/ 2032 w 9957"/>
                <a:gd name="connsiteY60" fmla="*/ 7709 h 10000"/>
                <a:gd name="connsiteX61" fmla="*/ 2032 w 9957"/>
                <a:gd name="connsiteY61" fmla="*/ 7660 h 10000"/>
                <a:gd name="connsiteX62" fmla="*/ 2102 w 9957"/>
                <a:gd name="connsiteY62" fmla="*/ 7660 h 10000"/>
                <a:gd name="connsiteX63" fmla="*/ 2102 w 9957"/>
                <a:gd name="connsiteY63" fmla="*/ 7598 h 10000"/>
                <a:gd name="connsiteX64" fmla="*/ 2145 w 9957"/>
                <a:gd name="connsiteY64" fmla="*/ 7598 h 10000"/>
                <a:gd name="connsiteX65" fmla="*/ 2145 w 9957"/>
                <a:gd name="connsiteY65" fmla="*/ 7529 h 10000"/>
                <a:gd name="connsiteX66" fmla="*/ 2193 w 9957"/>
                <a:gd name="connsiteY66" fmla="*/ 7529 h 10000"/>
                <a:gd name="connsiteX67" fmla="*/ 2193 w 9957"/>
                <a:gd name="connsiteY67" fmla="*/ 7467 h 10000"/>
                <a:gd name="connsiteX68" fmla="*/ 2242 w 9957"/>
                <a:gd name="connsiteY68" fmla="*/ 7467 h 10000"/>
                <a:gd name="connsiteX69" fmla="*/ 2242 w 9957"/>
                <a:gd name="connsiteY69" fmla="*/ 7433 h 10000"/>
                <a:gd name="connsiteX70" fmla="*/ 2317 w 9957"/>
                <a:gd name="connsiteY70" fmla="*/ 7433 h 10000"/>
                <a:gd name="connsiteX71" fmla="*/ 2317 w 9957"/>
                <a:gd name="connsiteY71" fmla="*/ 7364 h 10000"/>
                <a:gd name="connsiteX72" fmla="*/ 2385 w 9957"/>
                <a:gd name="connsiteY72" fmla="*/ 7364 h 10000"/>
                <a:gd name="connsiteX73" fmla="*/ 2385 w 9957"/>
                <a:gd name="connsiteY73" fmla="*/ 7288 h 10000"/>
                <a:gd name="connsiteX74" fmla="*/ 2459 w 9957"/>
                <a:gd name="connsiteY74" fmla="*/ 7288 h 10000"/>
                <a:gd name="connsiteX75" fmla="*/ 2459 w 9957"/>
                <a:gd name="connsiteY75" fmla="*/ 7219 h 10000"/>
                <a:gd name="connsiteX76" fmla="*/ 2520 w 9957"/>
                <a:gd name="connsiteY76" fmla="*/ 7219 h 10000"/>
                <a:gd name="connsiteX77" fmla="*/ 2520 w 9957"/>
                <a:gd name="connsiteY77" fmla="*/ 7157 h 10000"/>
                <a:gd name="connsiteX78" fmla="*/ 2579 w 9957"/>
                <a:gd name="connsiteY78" fmla="*/ 7157 h 10000"/>
                <a:gd name="connsiteX79" fmla="*/ 2579 w 9957"/>
                <a:gd name="connsiteY79" fmla="*/ 7074 h 10000"/>
                <a:gd name="connsiteX80" fmla="*/ 2658 w 9957"/>
                <a:gd name="connsiteY80" fmla="*/ 7074 h 10000"/>
                <a:gd name="connsiteX81" fmla="*/ 2658 w 9957"/>
                <a:gd name="connsiteY81" fmla="*/ 6977 h 10000"/>
                <a:gd name="connsiteX82" fmla="*/ 2721 w 9957"/>
                <a:gd name="connsiteY82" fmla="*/ 6977 h 10000"/>
                <a:gd name="connsiteX83" fmla="*/ 2721 w 9957"/>
                <a:gd name="connsiteY83" fmla="*/ 6929 h 10000"/>
                <a:gd name="connsiteX84" fmla="*/ 2764 w 9957"/>
                <a:gd name="connsiteY84" fmla="*/ 6929 h 10000"/>
                <a:gd name="connsiteX85" fmla="*/ 2764 w 9957"/>
                <a:gd name="connsiteY85" fmla="*/ 6894 h 10000"/>
                <a:gd name="connsiteX86" fmla="*/ 2823 w 9957"/>
                <a:gd name="connsiteY86" fmla="*/ 6894 h 10000"/>
                <a:gd name="connsiteX87" fmla="*/ 2823 w 9957"/>
                <a:gd name="connsiteY87" fmla="*/ 6812 h 10000"/>
                <a:gd name="connsiteX88" fmla="*/ 2893 w 9957"/>
                <a:gd name="connsiteY88" fmla="*/ 6812 h 10000"/>
                <a:gd name="connsiteX89" fmla="*/ 2893 w 9957"/>
                <a:gd name="connsiteY89" fmla="*/ 6743 h 10000"/>
                <a:gd name="connsiteX90" fmla="*/ 2984 w 9957"/>
                <a:gd name="connsiteY90" fmla="*/ 6743 h 10000"/>
                <a:gd name="connsiteX91" fmla="*/ 2984 w 9957"/>
                <a:gd name="connsiteY91" fmla="*/ 6667 h 10000"/>
                <a:gd name="connsiteX92" fmla="*/ 3065 w 9957"/>
                <a:gd name="connsiteY92" fmla="*/ 6667 h 10000"/>
                <a:gd name="connsiteX93" fmla="*/ 3065 w 9957"/>
                <a:gd name="connsiteY93" fmla="*/ 6549 h 10000"/>
                <a:gd name="connsiteX94" fmla="*/ 3128 w 9957"/>
                <a:gd name="connsiteY94" fmla="*/ 6549 h 10000"/>
                <a:gd name="connsiteX95" fmla="*/ 3128 w 9957"/>
                <a:gd name="connsiteY95" fmla="*/ 6467 h 10000"/>
                <a:gd name="connsiteX96" fmla="*/ 3183 w 9957"/>
                <a:gd name="connsiteY96" fmla="*/ 6467 h 10000"/>
                <a:gd name="connsiteX97" fmla="*/ 3183 w 9957"/>
                <a:gd name="connsiteY97" fmla="*/ 6404 h 10000"/>
                <a:gd name="connsiteX98" fmla="*/ 3241 w 9957"/>
                <a:gd name="connsiteY98" fmla="*/ 6404 h 10000"/>
                <a:gd name="connsiteX99" fmla="*/ 3241 w 9957"/>
                <a:gd name="connsiteY99" fmla="*/ 6356 h 10000"/>
                <a:gd name="connsiteX100" fmla="*/ 3289 w 9957"/>
                <a:gd name="connsiteY100" fmla="*/ 6356 h 10000"/>
                <a:gd name="connsiteX101" fmla="*/ 3289 w 9957"/>
                <a:gd name="connsiteY101" fmla="*/ 6308 h 10000"/>
                <a:gd name="connsiteX102" fmla="*/ 3343 w 9957"/>
                <a:gd name="connsiteY102" fmla="*/ 6308 h 10000"/>
                <a:gd name="connsiteX103" fmla="*/ 3343 w 9957"/>
                <a:gd name="connsiteY103" fmla="*/ 6225 h 10000"/>
                <a:gd name="connsiteX104" fmla="*/ 3402 w 9957"/>
                <a:gd name="connsiteY104" fmla="*/ 6225 h 10000"/>
                <a:gd name="connsiteX105" fmla="*/ 3402 w 9957"/>
                <a:gd name="connsiteY105" fmla="*/ 6156 h 10000"/>
                <a:gd name="connsiteX106" fmla="*/ 3476 w 9957"/>
                <a:gd name="connsiteY106" fmla="*/ 6156 h 10000"/>
                <a:gd name="connsiteX107" fmla="*/ 3476 w 9957"/>
                <a:gd name="connsiteY107" fmla="*/ 6108 h 10000"/>
                <a:gd name="connsiteX108" fmla="*/ 3551 w 9957"/>
                <a:gd name="connsiteY108" fmla="*/ 6108 h 10000"/>
                <a:gd name="connsiteX109" fmla="*/ 3551 w 9957"/>
                <a:gd name="connsiteY109" fmla="*/ 6059 h 10000"/>
                <a:gd name="connsiteX110" fmla="*/ 3614 w 9957"/>
                <a:gd name="connsiteY110" fmla="*/ 6059 h 10000"/>
                <a:gd name="connsiteX111" fmla="*/ 3614 w 9957"/>
                <a:gd name="connsiteY111" fmla="*/ 5997 h 10000"/>
                <a:gd name="connsiteX112" fmla="*/ 3673 w 9957"/>
                <a:gd name="connsiteY112" fmla="*/ 5997 h 10000"/>
                <a:gd name="connsiteX113" fmla="*/ 3673 w 9957"/>
                <a:gd name="connsiteY113" fmla="*/ 5928 h 10000"/>
                <a:gd name="connsiteX114" fmla="*/ 3775 w 9957"/>
                <a:gd name="connsiteY114" fmla="*/ 5928 h 10000"/>
                <a:gd name="connsiteX115" fmla="*/ 3775 w 9957"/>
                <a:gd name="connsiteY115" fmla="*/ 5832 h 10000"/>
                <a:gd name="connsiteX116" fmla="*/ 3809 w 9957"/>
                <a:gd name="connsiteY116" fmla="*/ 5832 h 10000"/>
                <a:gd name="connsiteX117" fmla="*/ 3809 w 9957"/>
                <a:gd name="connsiteY117" fmla="*/ 5797 h 10000"/>
                <a:gd name="connsiteX118" fmla="*/ 3915 w 9957"/>
                <a:gd name="connsiteY118" fmla="*/ 5797 h 10000"/>
                <a:gd name="connsiteX119" fmla="*/ 3915 w 9957"/>
                <a:gd name="connsiteY119" fmla="*/ 5714 h 10000"/>
                <a:gd name="connsiteX120" fmla="*/ 3974 w 9957"/>
                <a:gd name="connsiteY120" fmla="*/ 5714 h 10000"/>
                <a:gd name="connsiteX121" fmla="*/ 3974 w 9957"/>
                <a:gd name="connsiteY121" fmla="*/ 5666 h 10000"/>
                <a:gd name="connsiteX122" fmla="*/ 4075 w 9957"/>
                <a:gd name="connsiteY122" fmla="*/ 5666 h 10000"/>
                <a:gd name="connsiteX123" fmla="*/ 4075 w 9957"/>
                <a:gd name="connsiteY123" fmla="*/ 5604 h 10000"/>
                <a:gd name="connsiteX124" fmla="*/ 4112 w 9957"/>
                <a:gd name="connsiteY124" fmla="*/ 5604 h 10000"/>
                <a:gd name="connsiteX125" fmla="*/ 4112 w 9957"/>
                <a:gd name="connsiteY125" fmla="*/ 5535 h 10000"/>
                <a:gd name="connsiteX126" fmla="*/ 4161 w 9957"/>
                <a:gd name="connsiteY126" fmla="*/ 5535 h 10000"/>
                <a:gd name="connsiteX127" fmla="*/ 4161 w 9957"/>
                <a:gd name="connsiteY127" fmla="*/ 5487 h 10000"/>
                <a:gd name="connsiteX128" fmla="*/ 4204 w 9957"/>
                <a:gd name="connsiteY128" fmla="*/ 5487 h 10000"/>
                <a:gd name="connsiteX129" fmla="*/ 4204 w 9957"/>
                <a:gd name="connsiteY129" fmla="*/ 5438 h 10000"/>
                <a:gd name="connsiteX130" fmla="*/ 4240 w 9957"/>
                <a:gd name="connsiteY130" fmla="*/ 5438 h 10000"/>
                <a:gd name="connsiteX131" fmla="*/ 4240 w 9957"/>
                <a:gd name="connsiteY131" fmla="*/ 5390 h 10000"/>
                <a:gd name="connsiteX132" fmla="*/ 4283 w 9957"/>
                <a:gd name="connsiteY132" fmla="*/ 5390 h 10000"/>
                <a:gd name="connsiteX133" fmla="*/ 4283 w 9957"/>
                <a:gd name="connsiteY133" fmla="*/ 5342 h 10000"/>
                <a:gd name="connsiteX134" fmla="*/ 4322 w 9957"/>
                <a:gd name="connsiteY134" fmla="*/ 5342 h 10000"/>
                <a:gd name="connsiteX135" fmla="*/ 4322 w 9957"/>
                <a:gd name="connsiteY135" fmla="*/ 5293 h 10000"/>
                <a:gd name="connsiteX136" fmla="*/ 4349 w 9957"/>
                <a:gd name="connsiteY136" fmla="*/ 5293 h 10000"/>
                <a:gd name="connsiteX137" fmla="*/ 4349 w 9957"/>
                <a:gd name="connsiteY137" fmla="*/ 5259 h 10000"/>
                <a:gd name="connsiteX138" fmla="*/ 4385 w 9957"/>
                <a:gd name="connsiteY138" fmla="*/ 5259 h 10000"/>
                <a:gd name="connsiteX139" fmla="*/ 4385 w 9957"/>
                <a:gd name="connsiteY139" fmla="*/ 5210 h 10000"/>
                <a:gd name="connsiteX140" fmla="*/ 4439 w 9957"/>
                <a:gd name="connsiteY140" fmla="*/ 5210 h 10000"/>
                <a:gd name="connsiteX141" fmla="*/ 4439 w 9957"/>
                <a:gd name="connsiteY141" fmla="*/ 5176 h 10000"/>
                <a:gd name="connsiteX142" fmla="*/ 4498 w 9957"/>
                <a:gd name="connsiteY142" fmla="*/ 5176 h 10000"/>
                <a:gd name="connsiteX143" fmla="*/ 4498 w 9957"/>
                <a:gd name="connsiteY143" fmla="*/ 5114 h 10000"/>
                <a:gd name="connsiteX144" fmla="*/ 4534 w 9957"/>
                <a:gd name="connsiteY144" fmla="*/ 5114 h 10000"/>
                <a:gd name="connsiteX145" fmla="*/ 4534 w 9957"/>
                <a:gd name="connsiteY145" fmla="*/ 5079 h 10000"/>
                <a:gd name="connsiteX146" fmla="*/ 4589 w 9957"/>
                <a:gd name="connsiteY146" fmla="*/ 5079 h 10000"/>
                <a:gd name="connsiteX147" fmla="*/ 4589 w 9957"/>
                <a:gd name="connsiteY147" fmla="*/ 5031 h 10000"/>
                <a:gd name="connsiteX148" fmla="*/ 4668 w 9957"/>
                <a:gd name="connsiteY148" fmla="*/ 5031 h 10000"/>
                <a:gd name="connsiteX149" fmla="*/ 4668 w 9957"/>
                <a:gd name="connsiteY149" fmla="*/ 4997 h 10000"/>
                <a:gd name="connsiteX150" fmla="*/ 4706 w 9957"/>
                <a:gd name="connsiteY150" fmla="*/ 4997 h 10000"/>
                <a:gd name="connsiteX151" fmla="*/ 4706 w 9957"/>
                <a:gd name="connsiteY151" fmla="*/ 4934 h 10000"/>
                <a:gd name="connsiteX152" fmla="*/ 4749 w 9957"/>
                <a:gd name="connsiteY152" fmla="*/ 4934 h 10000"/>
                <a:gd name="connsiteX153" fmla="*/ 4749 w 9957"/>
                <a:gd name="connsiteY153" fmla="*/ 4886 h 10000"/>
                <a:gd name="connsiteX154" fmla="*/ 4808 w 9957"/>
                <a:gd name="connsiteY154" fmla="*/ 4886 h 10000"/>
                <a:gd name="connsiteX155" fmla="*/ 4808 w 9957"/>
                <a:gd name="connsiteY155" fmla="*/ 4817 h 10000"/>
                <a:gd name="connsiteX156" fmla="*/ 4839 w 9957"/>
                <a:gd name="connsiteY156" fmla="*/ 4817 h 10000"/>
                <a:gd name="connsiteX157" fmla="*/ 4839 w 9957"/>
                <a:gd name="connsiteY157" fmla="*/ 4769 h 10000"/>
                <a:gd name="connsiteX158" fmla="*/ 4882 w 9957"/>
                <a:gd name="connsiteY158" fmla="*/ 4769 h 10000"/>
                <a:gd name="connsiteX159" fmla="*/ 4882 w 9957"/>
                <a:gd name="connsiteY159" fmla="*/ 4707 h 10000"/>
                <a:gd name="connsiteX160" fmla="*/ 4930 w 9957"/>
                <a:gd name="connsiteY160" fmla="*/ 4707 h 10000"/>
                <a:gd name="connsiteX161" fmla="*/ 4930 w 9957"/>
                <a:gd name="connsiteY161" fmla="*/ 4672 h 10000"/>
                <a:gd name="connsiteX162" fmla="*/ 4989 w 9957"/>
                <a:gd name="connsiteY162" fmla="*/ 4672 h 10000"/>
                <a:gd name="connsiteX163" fmla="*/ 4989 w 9957"/>
                <a:gd name="connsiteY163" fmla="*/ 4624 h 10000"/>
                <a:gd name="connsiteX164" fmla="*/ 5043 w 9957"/>
                <a:gd name="connsiteY164" fmla="*/ 4624 h 10000"/>
                <a:gd name="connsiteX165" fmla="*/ 5043 w 9957"/>
                <a:gd name="connsiteY165" fmla="*/ 4576 h 10000"/>
                <a:gd name="connsiteX166" fmla="*/ 5102 w 9957"/>
                <a:gd name="connsiteY166" fmla="*/ 4576 h 10000"/>
                <a:gd name="connsiteX167" fmla="*/ 5102 w 9957"/>
                <a:gd name="connsiteY167" fmla="*/ 4520 h 10000"/>
                <a:gd name="connsiteX168" fmla="*/ 5145 w 9957"/>
                <a:gd name="connsiteY168" fmla="*/ 4520 h 10000"/>
                <a:gd name="connsiteX169" fmla="*/ 5145 w 9957"/>
                <a:gd name="connsiteY169" fmla="*/ 4472 h 10000"/>
                <a:gd name="connsiteX170" fmla="*/ 5192 w 9957"/>
                <a:gd name="connsiteY170" fmla="*/ 4472 h 10000"/>
                <a:gd name="connsiteX171" fmla="*/ 5192 w 9957"/>
                <a:gd name="connsiteY171" fmla="*/ 4410 h 10000"/>
                <a:gd name="connsiteX172" fmla="*/ 5251 w 9957"/>
                <a:gd name="connsiteY172" fmla="*/ 4410 h 10000"/>
                <a:gd name="connsiteX173" fmla="*/ 5251 w 9957"/>
                <a:gd name="connsiteY173" fmla="*/ 4341 h 10000"/>
                <a:gd name="connsiteX174" fmla="*/ 5310 w 9957"/>
                <a:gd name="connsiteY174" fmla="*/ 4341 h 10000"/>
                <a:gd name="connsiteX175" fmla="*/ 5310 w 9957"/>
                <a:gd name="connsiteY175" fmla="*/ 4279 h 10000"/>
                <a:gd name="connsiteX176" fmla="*/ 5359 w 9957"/>
                <a:gd name="connsiteY176" fmla="*/ 4279 h 10000"/>
                <a:gd name="connsiteX177" fmla="*/ 5359 w 9957"/>
                <a:gd name="connsiteY177" fmla="*/ 4231 h 10000"/>
                <a:gd name="connsiteX178" fmla="*/ 5477 w 9957"/>
                <a:gd name="connsiteY178" fmla="*/ 4231 h 10000"/>
                <a:gd name="connsiteX179" fmla="*/ 5477 w 9957"/>
                <a:gd name="connsiteY179" fmla="*/ 4161 h 10000"/>
                <a:gd name="connsiteX180" fmla="*/ 5545 w 9957"/>
                <a:gd name="connsiteY180" fmla="*/ 4161 h 10000"/>
                <a:gd name="connsiteX181" fmla="*/ 5545 w 9957"/>
                <a:gd name="connsiteY181" fmla="*/ 4086 h 10000"/>
                <a:gd name="connsiteX182" fmla="*/ 5594 w 9957"/>
                <a:gd name="connsiteY182" fmla="*/ 4086 h 10000"/>
                <a:gd name="connsiteX183" fmla="*/ 5594 w 9957"/>
                <a:gd name="connsiteY183" fmla="*/ 4017 h 10000"/>
                <a:gd name="connsiteX184" fmla="*/ 5637 w 9957"/>
                <a:gd name="connsiteY184" fmla="*/ 4017 h 10000"/>
                <a:gd name="connsiteX185" fmla="*/ 5637 w 9957"/>
                <a:gd name="connsiteY185" fmla="*/ 3968 h 10000"/>
                <a:gd name="connsiteX186" fmla="*/ 5712 w 9957"/>
                <a:gd name="connsiteY186" fmla="*/ 3968 h 10000"/>
                <a:gd name="connsiteX187" fmla="*/ 5712 w 9957"/>
                <a:gd name="connsiteY187" fmla="*/ 3899 h 10000"/>
                <a:gd name="connsiteX188" fmla="*/ 5791 w 9957"/>
                <a:gd name="connsiteY188" fmla="*/ 3899 h 10000"/>
                <a:gd name="connsiteX189" fmla="*/ 5791 w 9957"/>
                <a:gd name="connsiteY189" fmla="*/ 3837 h 10000"/>
                <a:gd name="connsiteX190" fmla="*/ 5850 w 9957"/>
                <a:gd name="connsiteY190" fmla="*/ 3837 h 10000"/>
                <a:gd name="connsiteX191" fmla="*/ 5850 w 9957"/>
                <a:gd name="connsiteY191" fmla="*/ 3775 h 10000"/>
                <a:gd name="connsiteX192" fmla="*/ 5904 w 9957"/>
                <a:gd name="connsiteY192" fmla="*/ 3775 h 10000"/>
                <a:gd name="connsiteX193" fmla="*/ 5904 w 9957"/>
                <a:gd name="connsiteY193" fmla="*/ 3720 h 10000"/>
                <a:gd name="connsiteX194" fmla="*/ 5967 w 9957"/>
                <a:gd name="connsiteY194" fmla="*/ 3720 h 10000"/>
                <a:gd name="connsiteX195" fmla="*/ 5967 w 9957"/>
                <a:gd name="connsiteY195" fmla="*/ 3644 h 10000"/>
                <a:gd name="connsiteX196" fmla="*/ 6022 w 9957"/>
                <a:gd name="connsiteY196" fmla="*/ 3644 h 10000"/>
                <a:gd name="connsiteX197" fmla="*/ 6022 w 9957"/>
                <a:gd name="connsiteY197" fmla="*/ 3609 h 10000"/>
                <a:gd name="connsiteX198" fmla="*/ 6101 w 9957"/>
                <a:gd name="connsiteY198" fmla="*/ 3609 h 10000"/>
                <a:gd name="connsiteX199" fmla="*/ 6101 w 9957"/>
                <a:gd name="connsiteY199" fmla="*/ 3527 h 10000"/>
                <a:gd name="connsiteX200" fmla="*/ 6155 w 9957"/>
                <a:gd name="connsiteY200" fmla="*/ 3527 h 10000"/>
                <a:gd name="connsiteX201" fmla="*/ 6155 w 9957"/>
                <a:gd name="connsiteY201" fmla="*/ 3478 h 10000"/>
                <a:gd name="connsiteX202" fmla="*/ 6193 w 9957"/>
                <a:gd name="connsiteY202" fmla="*/ 3478 h 10000"/>
                <a:gd name="connsiteX203" fmla="*/ 6193 w 9957"/>
                <a:gd name="connsiteY203" fmla="*/ 3444 h 10000"/>
                <a:gd name="connsiteX204" fmla="*/ 6241 w 9957"/>
                <a:gd name="connsiteY204" fmla="*/ 3444 h 10000"/>
                <a:gd name="connsiteX205" fmla="*/ 6241 w 9957"/>
                <a:gd name="connsiteY205" fmla="*/ 3395 h 10000"/>
                <a:gd name="connsiteX206" fmla="*/ 6295 w 9957"/>
                <a:gd name="connsiteY206" fmla="*/ 3395 h 10000"/>
                <a:gd name="connsiteX207" fmla="*/ 6295 w 9957"/>
                <a:gd name="connsiteY207" fmla="*/ 3347 h 10000"/>
                <a:gd name="connsiteX208" fmla="*/ 6363 w 9957"/>
                <a:gd name="connsiteY208" fmla="*/ 3347 h 10000"/>
                <a:gd name="connsiteX209" fmla="*/ 6363 w 9957"/>
                <a:gd name="connsiteY209" fmla="*/ 3313 h 10000"/>
                <a:gd name="connsiteX210" fmla="*/ 6413 w 9957"/>
                <a:gd name="connsiteY210" fmla="*/ 3313 h 10000"/>
                <a:gd name="connsiteX211" fmla="*/ 6413 w 9957"/>
                <a:gd name="connsiteY211" fmla="*/ 3264 h 10000"/>
                <a:gd name="connsiteX212" fmla="*/ 6444 w 9957"/>
                <a:gd name="connsiteY212" fmla="*/ 3264 h 10000"/>
                <a:gd name="connsiteX213" fmla="*/ 6444 w 9957"/>
                <a:gd name="connsiteY213" fmla="*/ 3216 h 10000"/>
                <a:gd name="connsiteX214" fmla="*/ 6496 w 9957"/>
                <a:gd name="connsiteY214" fmla="*/ 3216 h 10000"/>
                <a:gd name="connsiteX215" fmla="*/ 6496 w 9957"/>
                <a:gd name="connsiteY215" fmla="*/ 3182 h 10000"/>
                <a:gd name="connsiteX216" fmla="*/ 6523 w 9957"/>
                <a:gd name="connsiteY216" fmla="*/ 3182 h 10000"/>
                <a:gd name="connsiteX217" fmla="*/ 6523 w 9957"/>
                <a:gd name="connsiteY217" fmla="*/ 3119 h 10000"/>
                <a:gd name="connsiteX218" fmla="*/ 6632 w 9957"/>
                <a:gd name="connsiteY218" fmla="*/ 3119 h 10000"/>
                <a:gd name="connsiteX219" fmla="*/ 6632 w 9957"/>
                <a:gd name="connsiteY219" fmla="*/ 3050 h 10000"/>
                <a:gd name="connsiteX220" fmla="*/ 6664 w 9957"/>
                <a:gd name="connsiteY220" fmla="*/ 3050 h 10000"/>
                <a:gd name="connsiteX221" fmla="*/ 6664 w 9957"/>
                <a:gd name="connsiteY221" fmla="*/ 2988 h 10000"/>
                <a:gd name="connsiteX222" fmla="*/ 6722 w 9957"/>
                <a:gd name="connsiteY222" fmla="*/ 2988 h 10000"/>
                <a:gd name="connsiteX223" fmla="*/ 6722 w 9957"/>
                <a:gd name="connsiteY223" fmla="*/ 2919 h 10000"/>
                <a:gd name="connsiteX224" fmla="*/ 6872 w 9957"/>
                <a:gd name="connsiteY224" fmla="*/ 2919 h 10000"/>
                <a:gd name="connsiteX225" fmla="*/ 6872 w 9957"/>
                <a:gd name="connsiteY225" fmla="*/ 2857 h 10000"/>
                <a:gd name="connsiteX226" fmla="*/ 6926 w 9957"/>
                <a:gd name="connsiteY226" fmla="*/ 2857 h 10000"/>
                <a:gd name="connsiteX227" fmla="*/ 6926 w 9957"/>
                <a:gd name="connsiteY227" fmla="*/ 2740 h 10000"/>
                <a:gd name="connsiteX228" fmla="*/ 7016 w 9957"/>
                <a:gd name="connsiteY228" fmla="*/ 2740 h 10000"/>
                <a:gd name="connsiteX229" fmla="*/ 7016 w 9957"/>
                <a:gd name="connsiteY229" fmla="*/ 2678 h 10000"/>
                <a:gd name="connsiteX230" fmla="*/ 7064 w 9957"/>
                <a:gd name="connsiteY230" fmla="*/ 2678 h 10000"/>
                <a:gd name="connsiteX231" fmla="*/ 7064 w 9957"/>
                <a:gd name="connsiteY231" fmla="*/ 2643 h 10000"/>
                <a:gd name="connsiteX232" fmla="*/ 7240 w 9957"/>
                <a:gd name="connsiteY232" fmla="*/ 2643 h 10000"/>
                <a:gd name="connsiteX233" fmla="*/ 7240 w 9957"/>
                <a:gd name="connsiteY233" fmla="*/ 2581 h 10000"/>
                <a:gd name="connsiteX234" fmla="*/ 7299 w 9957"/>
                <a:gd name="connsiteY234" fmla="*/ 2581 h 10000"/>
                <a:gd name="connsiteX235" fmla="*/ 7299 w 9957"/>
                <a:gd name="connsiteY235" fmla="*/ 2512 h 10000"/>
                <a:gd name="connsiteX236" fmla="*/ 7342 w 9957"/>
                <a:gd name="connsiteY236" fmla="*/ 2512 h 10000"/>
                <a:gd name="connsiteX237" fmla="*/ 7342 w 9957"/>
                <a:gd name="connsiteY237" fmla="*/ 2450 h 10000"/>
                <a:gd name="connsiteX238" fmla="*/ 7380 w 9957"/>
                <a:gd name="connsiteY238" fmla="*/ 2450 h 10000"/>
                <a:gd name="connsiteX239" fmla="*/ 7380 w 9957"/>
                <a:gd name="connsiteY239" fmla="*/ 2402 h 10000"/>
                <a:gd name="connsiteX240" fmla="*/ 7561 w 9957"/>
                <a:gd name="connsiteY240" fmla="*/ 2402 h 10000"/>
                <a:gd name="connsiteX241" fmla="*/ 7561 w 9957"/>
                <a:gd name="connsiteY241" fmla="*/ 2319 h 10000"/>
                <a:gd name="connsiteX242" fmla="*/ 7620 w 9957"/>
                <a:gd name="connsiteY242" fmla="*/ 2319 h 10000"/>
                <a:gd name="connsiteX243" fmla="*/ 7620 w 9957"/>
                <a:gd name="connsiteY243" fmla="*/ 2271 h 10000"/>
                <a:gd name="connsiteX244" fmla="*/ 7706 w 9957"/>
                <a:gd name="connsiteY244" fmla="*/ 2271 h 10000"/>
                <a:gd name="connsiteX245" fmla="*/ 7706 w 9957"/>
                <a:gd name="connsiteY245" fmla="*/ 2222 h 10000"/>
                <a:gd name="connsiteX246" fmla="*/ 7760 w 9957"/>
                <a:gd name="connsiteY246" fmla="*/ 2222 h 10000"/>
                <a:gd name="connsiteX247" fmla="*/ 7760 w 9957"/>
                <a:gd name="connsiteY247" fmla="*/ 2167 h 10000"/>
                <a:gd name="connsiteX248" fmla="*/ 7819 w 9957"/>
                <a:gd name="connsiteY248" fmla="*/ 2167 h 10000"/>
                <a:gd name="connsiteX249" fmla="*/ 7819 w 9957"/>
                <a:gd name="connsiteY249" fmla="*/ 2105 h 10000"/>
                <a:gd name="connsiteX250" fmla="*/ 7871 w 9957"/>
                <a:gd name="connsiteY250" fmla="*/ 2105 h 10000"/>
                <a:gd name="connsiteX251" fmla="*/ 7871 w 9957"/>
                <a:gd name="connsiteY251" fmla="*/ 2057 h 10000"/>
                <a:gd name="connsiteX252" fmla="*/ 7979 w 9957"/>
                <a:gd name="connsiteY252" fmla="*/ 2057 h 10000"/>
                <a:gd name="connsiteX253" fmla="*/ 7979 w 9957"/>
                <a:gd name="connsiteY253" fmla="*/ 1974 h 10000"/>
                <a:gd name="connsiteX254" fmla="*/ 8058 w 9957"/>
                <a:gd name="connsiteY254" fmla="*/ 1974 h 10000"/>
                <a:gd name="connsiteX255" fmla="*/ 8058 w 9957"/>
                <a:gd name="connsiteY255" fmla="*/ 1925 h 10000"/>
                <a:gd name="connsiteX256" fmla="*/ 8117 w 9957"/>
                <a:gd name="connsiteY256" fmla="*/ 1925 h 10000"/>
                <a:gd name="connsiteX257" fmla="*/ 8117 w 9957"/>
                <a:gd name="connsiteY257" fmla="*/ 1863 h 10000"/>
                <a:gd name="connsiteX258" fmla="*/ 8155 w 9957"/>
                <a:gd name="connsiteY258" fmla="*/ 1863 h 10000"/>
                <a:gd name="connsiteX259" fmla="*/ 8155 w 9957"/>
                <a:gd name="connsiteY259" fmla="*/ 1808 h 10000"/>
                <a:gd name="connsiteX260" fmla="*/ 8207 w 9957"/>
                <a:gd name="connsiteY260" fmla="*/ 1808 h 10000"/>
                <a:gd name="connsiteX261" fmla="*/ 8207 w 9957"/>
                <a:gd name="connsiteY261" fmla="*/ 1746 h 10000"/>
                <a:gd name="connsiteX262" fmla="*/ 8284 w 9957"/>
                <a:gd name="connsiteY262" fmla="*/ 1746 h 10000"/>
                <a:gd name="connsiteX263" fmla="*/ 8284 w 9957"/>
                <a:gd name="connsiteY263" fmla="*/ 1677 h 10000"/>
                <a:gd name="connsiteX264" fmla="*/ 8332 w 9957"/>
                <a:gd name="connsiteY264" fmla="*/ 1677 h 10000"/>
                <a:gd name="connsiteX265" fmla="*/ 8332 w 9957"/>
                <a:gd name="connsiteY265" fmla="*/ 1615 h 10000"/>
                <a:gd name="connsiteX266" fmla="*/ 8402 w 9957"/>
                <a:gd name="connsiteY266" fmla="*/ 1615 h 10000"/>
                <a:gd name="connsiteX267" fmla="*/ 8402 w 9957"/>
                <a:gd name="connsiteY267" fmla="*/ 1567 h 10000"/>
                <a:gd name="connsiteX268" fmla="*/ 8540 w 9957"/>
                <a:gd name="connsiteY268" fmla="*/ 1567 h 10000"/>
                <a:gd name="connsiteX269" fmla="*/ 8540 w 9957"/>
                <a:gd name="connsiteY269" fmla="*/ 1484 h 10000"/>
                <a:gd name="connsiteX270" fmla="*/ 8567 w 9957"/>
                <a:gd name="connsiteY270" fmla="*/ 1484 h 10000"/>
                <a:gd name="connsiteX271" fmla="*/ 8567 w 9957"/>
                <a:gd name="connsiteY271" fmla="*/ 1401 h 10000"/>
                <a:gd name="connsiteX272" fmla="*/ 8748 w 9957"/>
                <a:gd name="connsiteY272" fmla="*/ 1401 h 10000"/>
                <a:gd name="connsiteX273" fmla="*/ 8748 w 9957"/>
                <a:gd name="connsiteY273" fmla="*/ 1353 h 10000"/>
                <a:gd name="connsiteX274" fmla="*/ 8865 w 9957"/>
                <a:gd name="connsiteY274" fmla="*/ 1353 h 10000"/>
                <a:gd name="connsiteX275" fmla="*/ 8865 w 9957"/>
                <a:gd name="connsiteY275" fmla="*/ 1291 h 10000"/>
                <a:gd name="connsiteX276" fmla="*/ 8899 w 9957"/>
                <a:gd name="connsiteY276" fmla="*/ 1291 h 10000"/>
                <a:gd name="connsiteX277" fmla="*/ 8899 w 9957"/>
                <a:gd name="connsiteY277" fmla="*/ 1222 h 10000"/>
                <a:gd name="connsiteX278" fmla="*/ 8990 w 9957"/>
                <a:gd name="connsiteY278" fmla="*/ 1222 h 10000"/>
                <a:gd name="connsiteX279" fmla="*/ 8990 w 9957"/>
                <a:gd name="connsiteY279" fmla="*/ 1028 h 10000"/>
                <a:gd name="connsiteX280" fmla="*/ 9170 w 9957"/>
                <a:gd name="connsiteY280" fmla="*/ 1028 h 10000"/>
                <a:gd name="connsiteX281" fmla="*/ 9170 w 9957"/>
                <a:gd name="connsiteY281" fmla="*/ 945 h 10000"/>
                <a:gd name="connsiteX282" fmla="*/ 9369 w 9957"/>
                <a:gd name="connsiteY282" fmla="*/ 945 h 10000"/>
                <a:gd name="connsiteX283" fmla="*/ 9369 w 9957"/>
                <a:gd name="connsiteY283" fmla="*/ 863 h 10000"/>
                <a:gd name="connsiteX284" fmla="*/ 9421 w 9957"/>
                <a:gd name="connsiteY284" fmla="*/ 863 h 10000"/>
                <a:gd name="connsiteX285" fmla="*/ 9421 w 9957"/>
                <a:gd name="connsiteY285" fmla="*/ 780 h 10000"/>
                <a:gd name="connsiteX286" fmla="*/ 9460 w 9957"/>
                <a:gd name="connsiteY286" fmla="*/ 780 h 10000"/>
                <a:gd name="connsiteX287" fmla="*/ 9460 w 9957"/>
                <a:gd name="connsiteY287" fmla="*/ 718 h 10000"/>
                <a:gd name="connsiteX288" fmla="*/ 9507 w 9957"/>
                <a:gd name="connsiteY288" fmla="*/ 718 h 10000"/>
                <a:gd name="connsiteX289" fmla="*/ 9507 w 9957"/>
                <a:gd name="connsiteY289" fmla="*/ 649 h 10000"/>
                <a:gd name="connsiteX290" fmla="*/ 9733 w 9957"/>
                <a:gd name="connsiteY290" fmla="*/ 649 h 10000"/>
                <a:gd name="connsiteX291" fmla="*/ 9733 w 9957"/>
                <a:gd name="connsiteY291" fmla="*/ 455 h 10000"/>
                <a:gd name="connsiteX292" fmla="*/ 9957 w 9957"/>
                <a:gd name="connsiteY292" fmla="*/ 455 h 10000"/>
                <a:gd name="connsiteX293" fmla="*/ 9957 w 9957"/>
                <a:gd name="connsiteY29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9957" h="10000">
                  <a:moveTo>
                    <a:pt x="0" y="10000"/>
                  </a:moveTo>
                  <a:lnTo>
                    <a:pt x="0" y="9800"/>
                  </a:lnTo>
                  <a:lnTo>
                    <a:pt x="86" y="9800"/>
                  </a:lnTo>
                  <a:lnTo>
                    <a:pt x="86" y="9703"/>
                  </a:lnTo>
                  <a:lnTo>
                    <a:pt x="203" y="9703"/>
                  </a:lnTo>
                  <a:lnTo>
                    <a:pt x="203" y="9620"/>
                  </a:lnTo>
                  <a:lnTo>
                    <a:pt x="289" y="9620"/>
                  </a:lnTo>
                  <a:lnTo>
                    <a:pt x="289" y="9558"/>
                  </a:lnTo>
                  <a:lnTo>
                    <a:pt x="375" y="9558"/>
                  </a:lnTo>
                  <a:lnTo>
                    <a:pt x="375" y="9510"/>
                  </a:lnTo>
                  <a:lnTo>
                    <a:pt x="454" y="9510"/>
                  </a:lnTo>
                  <a:lnTo>
                    <a:pt x="454" y="9427"/>
                  </a:lnTo>
                  <a:lnTo>
                    <a:pt x="524" y="9427"/>
                  </a:lnTo>
                  <a:lnTo>
                    <a:pt x="524" y="9358"/>
                  </a:lnTo>
                  <a:lnTo>
                    <a:pt x="590" y="9358"/>
                  </a:lnTo>
                  <a:lnTo>
                    <a:pt x="590" y="9282"/>
                  </a:lnTo>
                  <a:lnTo>
                    <a:pt x="642" y="9282"/>
                  </a:lnTo>
                  <a:lnTo>
                    <a:pt x="642" y="9227"/>
                  </a:lnTo>
                  <a:lnTo>
                    <a:pt x="680" y="9227"/>
                  </a:lnTo>
                  <a:lnTo>
                    <a:pt x="680" y="9165"/>
                  </a:lnTo>
                  <a:lnTo>
                    <a:pt x="739" y="9165"/>
                  </a:lnTo>
                  <a:lnTo>
                    <a:pt x="739" y="9082"/>
                  </a:lnTo>
                  <a:lnTo>
                    <a:pt x="802" y="9082"/>
                  </a:lnTo>
                  <a:lnTo>
                    <a:pt x="802" y="9020"/>
                  </a:lnTo>
                  <a:lnTo>
                    <a:pt x="888" y="9020"/>
                  </a:lnTo>
                  <a:lnTo>
                    <a:pt x="888" y="8916"/>
                  </a:lnTo>
                  <a:lnTo>
                    <a:pt x="979" y="8916"/>
                  </a:lnTo>
                  <a:lnTo>
                    <a:pt x="979" y="8854"/>
                  </a:lnTo>
                  <a:lnTo>
                    <a:pt x="1037" y="8854"/>
                  </a:lnTo>
                  <a:lnTo>
                    <a:pt x="1037" y="8806"/>
                  </a:lnTo>
                  <a:lnTo>
                    <a:pt x="1112" y="8806"/>
                  </a:lnTo>
                  <a:lnTo>
                    <a:pt x="1112" y="8737"/>
                  </a:lnTo>
                  <a:lnTo>
                    <a:pt x="1187" y="8737"/>
                  </a:lnTo>
                  <a:lnTo>
                    <a:pt x="1187" y="8689"/>
                  </a:lnTo>
                  <a:lnTo>
                    <a:pt x="1241" y="8689"/>
                  </a:lnTo>
                  <a:lnTo>
                    <a:pt x="1241" y="8606"/>
                  </a:lnTo>
                  <a:lnTo>
                    <a:pt x="1300" y="8606"/>
                  </a:lnTo>
                  <a:lnTo>
                    <a:pt x="1300" y="8544"/>
                  </a:lnTo>
                  <a:lnTo>
                    <a:pt x="1358" y="8544"/>
                  </a:lnTo>
                  <a:lnTo>
                    <a:pt x="1358" y="8496"/>
                  </a:lnTo>
                  <a:lnTo>
                    <a:pt x="1424" y="8496"/>
                  </a:lnTo>
                  <a:lnTo>
                    <a:pt x="1424" y="8378"/>
                  </a:lnTo>
                  <a:lnTo>
                    <a:pt x="1476" y="8378"/>
                  </a:lnTo>
                  <a:lnTo>
                    <a:pt x="1476" y="8316"/>
                  </a:lnTo>
                  <a:lnTo>
                    <a:pt x="1535" y="8316"/>
                  </a:lnTo>
                  <a:lnTo>
                    <a:pt x="1535" y="8185"/>
                  </a:lnTo>
                  <a:lnTo>
                    <a:pt x="1605" y="8185"/>
                  </a:lnTo>
                  <a:lnTo>
                    <a:pt x="1605" y="8102"/>
                  </a:lnTo>
                  <a:lnTo>
                    <a:pt x="1664" y="8102"/>
                  </a:lnTo>
                  <a:lnTo>
                    <a:pt x="1664" y="8054"/>
                  </a:lnTo>
                  <a:lnTo>
                    <a:pt x="1722" y="8054"/>
                  </a:lnTo>
                  <a:lnTo>
                    <a:pt x="1722" y="8006"/>
                  </a:lnTo>
                  <a:lnTo>
                    <a:pt x="1792" y="8006"/>
                  </a:lnTo>
                  <a:lnTo>
                    <a:pt x="1792" y="7937"/>
                  </a:lnTo>
                  <a:lnTo>
                    <a:pt x="1863" y="7937"/>
                  </a:lnTo>
                  <a:lnTo>
                    <a:pt x="1863" y="7874"/>
                  </a:lnTo>
                  <a:lnTo>
                    <a:pt x="1921" y="7874"/>
                  </a:lnTo>
                  <a:lnTo>
                    <a:pt x="1921" y="7826"/>
                  </a:lnTo>
                  <a:lnTo>
                    <a:pt x="1969" y="7826"/>
                  </a:lnTo>
                  <a:lnTo>
                    <a:pt x="1969" y="7709"/>
                  </a:lnTo>
                  <a:lnTo>
                    <a:pt x="2032" y="7709"/>
                  </a:lnTo>
                  <a:lnTo>
                    <a:pt x="2032" y="7660"/>
                  </a:lnTo>
                  <a:lnTo>
                    <a:pt x="2102" y="7660"/>
                  </a:lnTo>
                  <a:lnTo>
                    <a:pt x="2102" y="7598"/>
                  </a:lnTo>
                  <a:lnTo>
                    <a:pt x="2145" y="7598"/>
                  </a:lnTo>
                  <a:lnTo>
                    <a:pt x="2145" y="7529"/>
                  </a:lnTo>
                  <a:lnTo>
                    <a:pt x="2193" y="7529"/>
                  </a:lnTo>
                  <a:lnTo>
                    <a:pt x="2193" y="7467"/>
                  </a:lnTo>
                  <a:lnTo>
                    <a:pt x="2242" y="7467"/>
                  </a:lnTo>
                  <a:lnTo>
                    <a:pt x="2242" y="7433"/>
                  </a:lnTo>
                  <a:lnTo>
                    <a:pt x="2317" y="7433"/>
                  </a:lnTo>
                  <a:lnTo>
                    <a:pt x="2317" y="7364"/>
                  </a:lnTo>
                  <a:lnTo>
                    <a:pt x="2385" y="7364"/>
                  </a:lnTo>
                  <a:lnTo>
                    <a:pt x="2385" y="7288"/>
                  </a:lnTo>
                  <a:lnTo>
                    <a:pt x="2459" y="7288"/>
                  </a:lnTo>
                  <a:lnTo>
                    <a:pt x="2459" y="7219"/>
                  </a:lnTo>
                  <a:lnTo>
                    <a:pt x="2520" y="7219"/>
                  </a:lnTo>
                  <a:lnTo>
                    <a:pt x="2520" y="7157"/>
                  </a:lnTo>
                  <a:lnTo>
                    <a:pt x="2579" y="7157"/>
                  </a:lnTo>
                  <a:lnTo>
                    <a:pt x="2579" y="7074"/>
                  </a:lnTo>
                  <a:lnTo>
                    <a:pt x="2658" y="7074"/>
                  </a:lnTo>
                  <a:lnTo>
                    <a:pt x="2658" y="6977"/>
                  </a:lnTo>
                  <a:lnTo>
                    <a:pt x="2721" y="6977"/>
                  </a:lnTo>
                  <a:lnTo>
                    <a:pt x="2721" y="6929"/>
                  </a:lnTo>
                  <a:lnTo>
                    <a:pt x="2764" y="6929"/>
                  </a:lnTo>
                  <a:lnTo>
                    <a:pt x="2764" y="6894"/>
                  </a:lnTo>
                  <a:lnTo>
                    <a:pt x="2823" y="6894"/>
                  </a:lnTo>
                  <a:lnTo>
                    <a:pt x="2823" y="6812"/>
                  </a:lnTo>
                  <a:lnTo>
                    <a:pt x="2893" y="6812"/>
                  </a:lnTo>
                  <a:lnTo>
                    <a:pt x="2893" y="6743"/>
                  </a:lnTo>
                  <a:lnTo>
                    <a:pt x="2984" y="6743"/>
                  </a:lnTo>
                  <a:lnTo>
                    <a:pt x="2984" y="6667"/>
                  </a:lnTo>
                  <a:lnTo>
                    <a:pt x="3065" y="6667"/>
                  </a:lnTo>
                  <a:lnTo>
                    <a:pt x="3065" y="6549"/>
                  </a:lnTo>
                  <a:lnTo>
                    <a:pt x="3128" y="6549"/>
                  </a:lnTo>
                  <a:lnTo>
                    <a:pt x="3128" y="6467"/>
                  </a:lnTo>
                  <a:lnTo>
                    <a:pt x="3183" y="6467"/>
                  </a:lnTo>
                  <a:lnTo>
                    <a:pt x="3183" y="6404"/>
                  </a:lnTo>
                  <a:lnTo>
                    <a:pt x="3241" y="6404"/>
                  </a:lnTo>
                  <a:lnTo>
                    <a:pt x="3241" y="6356"/>
                  </a:lnTo>
                  <a:lnTo>
                    <a:pt x="3289" y="6356"/>
                  </a:lnTo>
                  <a:lnTo>
                    <a:pt x="3289" y="6308"/>
                  </a:lnTo>
                  <a:lnTo>
                    <a:pt x="3343" y="6308"/>
                  </a:lnTo>
                  <a:lnTo>
                    <a:pt x="3343" y="6225"/>
                  </a:lnTo>
                  <a:lnTo>
                    <a:pt x="3402" y="6225"/>
                  </a:lnTo>
                  <a:lnTo>
                    <a:pt x="3402" y="6156"/>
                  </a:lnTo>
                  <a:lnTo>
                    <a:pt x="3476" y="6156"/>
                  </a:lnTo>
                  <a:lnTo>
                    <a:pt x="3476" y="6108"/>
                  </a:lnTo>
                  <a:lnTo>
                    <a:pt x="3551" y="6108"/>
                  </a:lnTo>
                  <a:lnTo>
                    <a:pt x="3551" y="6059"/>
                  </a:lnTo>
                  <a:lnTo>
                    <a:pt x="3614" y="6059"/>
                  </a:lnTo>
                  <a:lnTo>
                    <a:pt x="3614" y="5997"/>
                  </a:lnTo>
                  <a:lnTo>
                    <a:pt x="3673" y="5997"/>
                  </a:lnTo>
                  <a:lnTo>
                    <a:pt x="3673" y="5928"/>
                  </a:lnTo>
                  <a:lnTo>
                    <a:pt x="3775" y="5928"/>
                  </a:lnTo>
                  <a:lnTo>
                    <a:pt x="3775" y="5832"/>
                  </a:lnTo>
                  <a:lnTo>
                    <a:pt x="3809" y="5832"/>
                  </a:lnTo>
                  <a:lnTo>
                    <a:pt x="3809" y="5797"/>
                  </a:lnTo>
                  <a:lnTo>
                    <a:pt x="3915" y="5797"/>
                  </a:lnTo>
                  <a:lnTo>
                    <a:pt x="3915" y="5714"/>
                  </a:lnTo>
                  <a:lnTo>
                    <a:pt x="3974" y="5714"/>
                  </a:lnTo>
                  <a:lnTo>
                    <a:pt x="3974" y="5666"/>
                  </a:lnTo>
                  <a:lnTo>
                    <a:pt x="4075" y="5666"/>
                  </a:lnTo>
                  <a:lnTo>
                    <a:pt x="4075" y="5604"/>
                  </a:lnTo>
                  <a:lnTo>
                    <a:pt x="4112" y="5604"/>
                  </a:lnTo>
                  <a:lnTo>
                    <a:pt x="4112" y="5535"/>
                  </a:lnTo>
                  <a:lnTo>
                    <a:pt x="4161" y="5535"/>
                  </a:lnTo>
                  <a:lnTo>
                    <a:pt x="4161" y="5487"/>
                  </a:lnTo>
                  <a:lnTo>
                    <a:pt x="4204" y="5487"/>
                  </a:lnTo>
                  <a:lnTo>
                    <a:pt x="4204" y="5438"/>
                  </a:lnTo>
                  <a:lnTo>
                    <a:pt x="4240" y="5438"/>
                  </a:lnTo>
                  <a:lnTo>
                    <a:pt x="4240" y="5390"/>
                  </a:lnTo>
                  <a:lnTo>
                    <a:pt x="4283" y="5390"/>
                  </a:lnTo>
                  <a:lnTo>
                    <a:pt x="4283" y="5342"/>
                  </a:lnTo>
                  <a:lnTo>
                    <a:pt x="4322" y="5342"/>
                  </a:lnTo>
                  <a:lnTo>
                    <a:pt x="4322" y="5293"/>
                  </a:lnTo>
                  <a:lnTo>
                    <a:pt x="4349" y="5293"/>
                  </a:lnTo>
                  <a:lnTo>
                    <a:pt x="4349" y="5259"/>
                  </a:lnTo>
                  <a:lnTo>
                    <a:pt x="4385" y="5259"/>
                  </a:lnTo>
                  <a:lnTo>
                    <a:pt x="4385" y="5210"/>
                  </a:lnTo>
                  <a:lnTo>
                    <a:pt x="4439" y="5210"/>
                  </a:lnTo>
                  <a:lnTo>
                    <a:pt x="4439" y="5176"/>
                  </a:lnTo>
                  <a:lnTo>
                    <a:pt x="4498" y="5176"/>
                  </a:lnTo>
                  <a:lnTo>
                    <a:pt x="4498" y="5114"/>
                  </a:lnTo>
                  <a:lnTo>
                    <a:pt x="4534" y="5114"/>
                  </a:lnTo>
                  <a:lnTo>
                    <a:pt x="4534" y="5079"/>
                  </a:lnTo>
                  <a:lnTo>
                    <a:pt x="4589" y="5079"/>
                  </a:lnTo>
                  <a:lnTo>
                    <a:pt x="4589" y="5031"/>
                  </a:lnTo>
                  <a:lnTo>
                    <a:pt x="4668" y="5031"/>
                  </a:lnTo>
                  <a:lnTo>
                    <a:pt x="4668" y="4997"/>
                  </a:lnTo>
                  <a:lnTo>
                    <a:pt x="4706" y="4997"/>
                  </a:lnTo>
                  <a:lnTo>
                    <a:pt x="4706" y="4934"/>
                  </a:lnTo>
                  <a:lnTo>
                    <a:pt x="4749" y="4934"/>
                  </a:lnTo>
                  <a:lnTo>
                    <a:pt x="4749" y="4886"/>
                  </a:lnTo>
                  <a:lnTo>
                    <a:pt x="4808" y="4886"/>
                  </a:lnTo>
                  <a:lnTo>
                    <a:pt x="4808" y="4817"/>
                  </a:lnTo>
                  <a:lnTo>
                    <a:pt x="4839" y="4817"/>
                  </a:lnTo>
                  <a:lnTo>
                    <a:pt x="4839" y="4769"/>
                  </a:lnTo>
                  <a:lnTo>
                    <a:pt x="4882" y="4769"/>
                  </a:lnTo>
                  <a:lnTo>
                    <a:pt x="4882" y="4707"/>
                  </a:lnTo>
                  <a:lnTo>
                    <a:pt x="4930" y="4707"/>
                  </a:lnTo>
                  <a:lnTo>
                    <a:pt x="4930" y="4672"/>
                  </a:lnTo>
                  <a:lnTo>
                    <a:pt x="4989" y="4672"/>
                  </a:lnTo>
                  <a:lnTo>
                    <a:pt x="4989" y="4624"/>
                  </a:lnTo>
                  <a:lnTo>
                    <a:pt x="5043" y="4624"/>
                  </a:lnTo>
                  <a:lnTo>
                    <a:pt x="5043" y="4576"/>
                  </a:lnTo>
                  <a:lnTo>
                    <a:pt x="5102" y="4576"/>
                  </a:lnTo>
                  <a:lnTo>
                    <a:pt x="5102" y="4520"/>
                  </a:lnTo>
                  <a:lnTo>
                    <a:pt x="5145" y="4520"/>
                  </a:lnTo>
                  <a:lnTo>
                    <a:pt x="5145" y="4472"/>
                  </a:lnTo>
                  <a:lnTo>
                    <a:pt x="5192" y="4472"/>
                  </a:lnTo>
                  <a:lnTo>
                    <a:pt x="5192" y="4410"/>
                  </a:lnTo>
                  <a:lnTo>
                    <a:pt x="5251" y="4410"/>
                  </a:lnTo>
                  <a:lnTo>
                    <a:pt x="5251" y="4341"/>
                  </a:lnTo>
                  <a:lnTo>
                    <a:pt x="5310" y="4341"/>
                  </a:lnTo>
                  <a:lnTo>
                    <a:pt x="5310" y="4279"/>
                  </a:lnTo>
                  <a:lnTo>
                    <a:pt x="5359" y="4279"/>
                  </a:lnTo>
                  <a:lnTo>
                    <a:pt x="5359" y="4231"/>
                  </a:lnTo>
                  <a:lnTo>
                    <a:pt x="5477" y="4231"/>
                  </a:lnTo>
                  <a:lnTo>
                    <a:pt x="5477" y="4161"/>
                  </a:lnTo>
                  <a:lnTo>
                    <a:pt x="5545" y="4161"/>
                  </a:lnTo>
                  <a:lnTo>
                    <a:pt x="5545" y="4086"/>
                  </a:lnTo>
                  <a:lnTo>
                    <a:pt x="5594" y="4086"/>
                  </a:lnTo>
                  <a:lnTo>
                    <a:pt x="5594" y="4017"/>
                  </a:lnTo>
                  <a:lnTo>
                    <a:pt x="5637" y="4017"/>
                  </a:lnTo>
                  <a:lnTo>
                    <a:pt x="5637" y="3968"/>
                  </a:lnTo>
                  <a:lnTo>
                    <a:pt x="5712" y="3968"/>
                  </a:lnTo>
                  <a:lnTo>
                    <a:pt x="5712" y="3899"/>
                  </a:lnTo>
                  <a:lnTo>
                    <a:pt x="5791" y="3899"/>
                  </a:lnTo>
                  <a:lnTo>
                    <a:pt x="5791" y="3837"/>
                  </a:lnTo>
                  <a:lnTo>
                    <a:pt x="5850" y="3837"/>
                  </a:lnTo>
                  <a:lnTo>
                    <a:pt x="5850" y="3775"/>
                  </a:lnTo>
                  <a:lnTo>
                    <a:pt x="5904" y="3775"/>
                  </a:lnTo>
                  <a:lnTo>
                    <a:pt x="5904" y="3720"/>
                  </a:lnTo>
                  <a:lnTo>
                    <a:pt x="5967" y="3720"/>
                  </a:lnTo>
                  <a:lnTo>
                    <a:pt x="5967" y="3644"/>
                  </a:lnTo>
                  <a:lnTo>
                    <a:pt x="6022" y="3644"/>
                  </a:lnTo>
                  <a:lnTo>
                    <a:pt x="6022" y="3609"/>
                  </a:lnTo>
                  <a:lnTo>
                    <a:pt x="6101" y="3609"/>
                  </a:lnTo>
                  <a:lnTo>
                    <a:pt x="6101" y="3527"/>
                  </a:lnTo>
                  <a:lnTo>
                    <a:pt x="6155" y="3527"/>
                  </a:lnTo>
                  <a:lnTo>
                    <a:pt x="6155" y="3478"/>
                  </a:lnTo>
                  <a:lnTo>
                    <a:pt x="6193" y="3478"/>
                  </a:lnTo>
                  <a:lnTo>
                    <a:pt x="6193" y="3444"/>
                  </a:lnTo>
                  <a:lnTo>
                    <a:pt x="6241" y="3444"/>
                  </a:lnTo>
                  <a:lnTo>
                    <a:pt x="6241" y="3395"/>
                  </a:lnTo>
                  <a:lnTo>
                    <a:pt x="6295" y="3395"/>
                  </a:lnTo>
                  <a:lnTo>
                    <a:pt x="6295" y="3347"/>
                  </a:lnTo>
                  <a:lnTo>
                    <a:pt x="6363" y="3347"/>
                  </a:lnTo>
                  <a:lnTo>
                    <a:pt x="6363" y="3313"/>
                  </a:lnTo>
                  <a:lnTo>
                    <a:pt x="6413" y="3313"/>
                  </a:lnTo>
                  <a:lnTo>
                    <a:pt x="6413" y="3264"/>
                  </a:lnTo>
                  <a:lnTo>
                    <a:pt x="6444" y="3264"/>
                  </a:lnTo>
                  <a:lnTo>
                    <a:pt x="6444" y="3216"/>
                  </a:lnTo>
                  <a:lnTo>
                    <a:pt x="6496" y="3216"/>
                  </a:lnTo>
                  <a:lnTo>
                    <a:pt x="6496" y="3182"/>
                  </a:lnTo>
                  <a:lnTo>
                    <a:pt x="6523" y="3182"/>
                  </a:lnTo>
                  <a:lnTo>
                    <a:pt x="6523" y="3119"/>
                  </a:lnTo>
                  <a:lnTo>
                    <a:pt x="6632" y="3119"/>
                  </a:lnTo>
                  <a:lnTo>
                    <a:pt x="6632" y="3050"/>
                  </a:lnTo>
                  <a:lnTo>
                    <a:pt x="6664" y="3050"/>
                  </a:lnTo>
                  <a:lnTo>
                    <a:pt x="6664" y="2988"/>
                  </a:lnTo>
                  <a:lnTo>
                    <a:pt x="6722" y="2988"/>
                  </a:lnTo>
                  <a:lnTo>
                    <a:pt x="6722" y="2919"/>
                  </a:lnTo>
                  <a:lnTo>
                    <a:pt x="6872" y="2919"/>
                  </a:lnTo>
                  <a:lnTo>
                    <a:pt x="6872" y="2857"/>
                  </a:lnTo>
                  <a:lnTo>
                    <a:pt x="6926" y="2857"/>
                  </a:lnTo>
                  <a:lnTo>
                    <a:pt x="6926" y="2740"/>
                  </a:lnTo>
                  <a:lnTo>
                    <a:pt x="7016" y="2740"/>
                  </a:lnTo>
                  <a:lnTo>
                    <a:pt x="7016" y="2678"/>
                  </a:lnTo>
                  <a:lnTo>
                    <a:pt x="7064" y="2678"/>
                  </a:lnTo>
                  <a:lnTo>
                    <a:pt x="7064" y="2643"/>
                  </a:lnTo>
                  <a:lnTo>
                    <a:pt x="7240" y="2643"/>
                  </a:lnTo>
                  <a:lnTo>
                    <a:pt x="7240" y="2581"/>
                  </a:lnTo>
                  <a:lnTo>
                    <a:pt x="7299" y="2581"/>
                  </a:lnTo>
                  <a:lnTo>
                    <a:pt x="7299" y="2512"/>
                  </a:lnTo>
                  <a:lnTo>
                    <a:pt x="7342" y="2512"/>
                  </a:lnTo>
                  <a:lnTo>
                    <a:pt x="7342" y="2450"/>
                  </a:lnTo>
                  <a:lnTo>
                    <a:pt x="7380" y="2450"/>
                  </a:lnTo>
                  <a:lnTo>
                    <a:pt x="7380" y="2402"/>
                  </a:lnTo>
                  <a:lnTo>
                    <a:pt x="7561" y="2402"/>
                  </a:lnTo>
                  <a:lnTo>
                    <a:pt x="7561" y="2319"/>
                  </a:lnTo>
                  <a:lnTo>
                    <a:pt x="7620" y="2319"/>
                  </a:lnTo>
                  <a:lnTo>
                    <a:pt x="7620" y="2271"/>
                  </a:lnTo>
                  <a:lnTo>
                    <a:pt x="7706" y="2271"/>
                  </a:lnTo>
                  <a:lnTo>
                    <a:pt x="7706" y="2222"/>
                  </a:lnTo>
                  <a:lnTo>
                    <a:pt x="7760" y="2222"/>
                  </a:lnTo>
                  <a:lnTo>
                    <a:pt x="7760" y="2167"/>
                  </a:lnTo>
                  <a:lnTo>
                    <a:pt x="7819" y="2167"/>
                  </a:lnTo>
                  <a:lnTo>
                    <a:pt x="7819" y="2105"/>
                  </a:lnTo>
                  <a:lnTo>
                    <a:pt x="7871" y="2105"/>
                  </a:lnTo>
                  <a:lnTo>
                    <a:pt x="7871" y="2057"/>
                  </a:lnTo>
                  <a:lnTo>
                    <a:pt x="7979" y="2057"/>
                  </a:lnTo>
                  <a:lnTo>
                    <a:pt x="7979" y="1974"/>
                  </a:lnTo>
                  <a:lnTo>
                    <a:pt x="8058" y="1974"/>
                  </a:lnTo>
                  <a:lnTo>
                    <a:pt x="8058" y="1925"/>
                  </a:lnTo>
                  <a:lnTo>
                    <a:pt x="8117" y="1925"/>
                  </a:lnTo>
                  <a:lnTo>
                    <a:pt x="8117" y="1863"/>
                  </a:lnTo>
                  <a:lnTo>
                    <a:pt x="8155" y="1863"/>
                  </a:lnTo>
                  <a:lnTo>
                    <a:pt x="8155" y="1808"/>
                  </a:lnTo>
                  <a:lnTo>
                    <a:pt x="8207" y="1808"/>
                  </a:lnTo>
                  <a:lnTo>
                    <a:pt x="8207" y="1746"/>
                  </a:lnTo>
                  <a:lnTo>
                    <a:pt x="8284" y="1746"/>
                  </a:lnTo>
                  <a:lnTo>
                    <a:pt x="8284" y="1677"/>
                  </a:lnTo>
                  <a:lnTo>
                    <a:pt x="8332" y="1677"/>
                  </a:lnTo>
                  <a:lnTo>
                    <a:pt x="8332" y="1615"/>
                  </a:lnTo>
                  <a:lnTo>
                    <a:pt x="8402" y="1615"/>
                  </a:lnTo>
                  <a:lnTo>
                    <a:pt x="8402" y="1567"/>
                  </a:lnTo>
                  <a:lnTo>
                    <a:pt x="8540" y="1567"/>
                  </a:lnTo>
                  <a:lnTo>
                    <a:pt x="8540" y="1484"/>
                  </a:lnTo>
                  <a:lnTo>
                    <a:pt x="8567" y="1484"/>
                  </a:lnTo>
                  <a:lnTo>
                    <a:pt x="8567" y="1401"/>
                  </a:lnTo>
                  <a:lnTo>
                    <a:pt x="8748" y="1401"/>
                  </a:lnTo>
                  <a:lnTo>
                    <a:pt x="8748" y="1353"/>
                  </a:lnTo>
                  <a:lnTo>
                    <a:pt x="8865" y="1353"/>
                  </a:lnTo>
                  <a:lnTo>
                    <a:pt x="8865" y="1291"/>
                  </a:lnTo>
                  <a:lnTo>
                    <a:pt x="8899" y="1291"/>
                  </a:lnTo>
                  <a:lnTo>
                    <a:pt x="8899" y="1222"/>
                  </a:lnTo>
                  <a:lnTo>
                    <a:pt x="8990" y="1222"/>
                  </a:lnTo>
                  <a:lnTo>
                    <a:pt x="8990" y="1028"/>
                  </a:lnTo>
                  <a:lnTo>
                    <a:pt x="9170" y="1028"/>
                  </a:lnTo>
                  <a:lnTo>
                    <a:pt x="9170" y="945"/>
                  </a:lnTo>
                  <a:lnTo>
                    <a:pt x="9369" y="945"/>
                  </a:lnTo>
                  <a:lnTo>
                    <a:pt x="9369" y="863"/>
                  </a:lnTo>
                  <a:lnTo>
                    <a:pt x="9421" y="863"/>
                  </a:lnTo>
                  <a:lnTo>
                    <a:pt x="9421" y="780"/>
                  </a:lnTo>
                  <a:lnTo>
                    <a:pt x="9460" y="780"/>
                  </a:lnTo>
                  <a:lnTo>
                    <a:pt x="9460" y="718"/>
                  </a:lnTo>
                  <a:lnTo>
                    <a:pt x="9507" y="718"/>
                  </a:lnTo>
                  <a:lnTo>
                    <a:pt x="9507" y="649"/>
                  </a:lnTo>
                  <a:lnTo>
                    <a:pt x="9733" y="649"/>
                  </a:lnTo>
                  <a:lnTo>
                    <a:pt x="9733" y="455"/>
                  </a:lnTo>
                  <a:lnTo>
                    <a:pt x="9957" y="455"/>
                  </a:lnTo>
                  <a:lnTo>
                    <a:pt x="9957" y="0"/>
                  </a:lnTo>
                </a:path>
              </a:pathLst>
            </a:custGeom>
            <a:noFill/>
            <a:ln w="28575" cap="flat" cmpd="sng" algn="ctr">
              <a:solidFill>
                <a:srgbClr val="B8DB5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1894612" y="2499685"/>
              <a:ext cx="5934089" cy="2481478"/>
            </a:xfrm>
            <a:custGeom>
              <a:avLst/>
              <a:gdLst>
                <a:gd name="T0" fmla="*/ 76 w 4424"/>
                <a:gd name="T1" fmla="*/ 1809 h 1850"/>
                <a:gd name="T2" fmla="*/ 140 w 4424"/>
                <a:gd name="T3" fmla="*/ 1776 h 1850"/>
                <a:gd name="T4" fmla="*/ 228 w 4424"/>
                <a:gd name="T5" fmla="*/ 1755 h 1850"/>
                <a:gd name="T6" fmla="*/ 291 w 4424"/>
                <a:gd name="T7" fmla="*/ 1712 h 1850"/>
                <a:gd name="T8" fmla="*/ 369 w 4424"/>
                <a:gd name="T9" fmla="*/ 1686 h 1850"/>
                <a:gd name="T10" fmla="*/ 438 w 4424"/>
                <a:gd name="T11" fmla="*/ 1644 h 1850"/>
                <a:gd name="T12" fmla="*/ 537 w 4424"/>
                <a:gd name="T13" fmla="*/ 1622 h 1850"/>
                <a:gd name="T14" fmla="*/ 594 w 4424"/>
                <a:gd name="T15" fmla="*/ 1584 h 1850"/>
                <a:gd name="T16" fmla="*/ 663 w 4424"/>
                <a:gd name="T17" fmla="*/ 1556 h 1850"/>
                <a:gd name="T18" fmla="*/ 715 w 4424"/>
                <a:gd name="T19" fmla="*/ 1513 h 1850"/>
                <a:gd name="T20" fmla="*/ 791 w 4424"/>
                <a:gd name="T21" fmla="*/ 1485 h 1850"/>
                <a:gd name="T22" fmla="*/ 854 w 4424"/>
                <a:gd name="T23" fmla="*/ 1450 h 1850"/>
                <a:gd name="T24" fmla="*/ 940 w 4424"/>
                <a:gd name="T25" fmla="*/ 1423 h 1850"/>
                <a:gd name="T26" fmla="*/ 984 w 4424"/>
                <a:gd name="T27" fmla="*/ 1386 h 1850"/>
                <a:gd name="T28" fmla="*/ 1074 w 4424"/>
                <a:gd name="T29" fmla="*/ 1364 h 1850"/>
                <a:gd name="T30" fmla="*/ 1131 w 4424"/>
                <a:gd name="T31" fmla="*/ 1329 h 1850"/>
                <a:gd name="T32" fmla="*/ 1200 w 4424"/>
                <a:gd name="T33" fmla="*/ 1300 h 1850"/>
                <a:gd name="T34" fmla="*/ 1254 w 4424"/>
                <a:gd name="T35" fmla="*/ 1265 h 1850"/>
                <a:gd name="T36" fmla="*/ 1363 w 4424"/>
                <a:gd name="T37" fmla="*/ 1236 h 1850"/>
                <a:gd name="T38" fmla="*/ 1413 w 4424"/>
                <a:gd name="T39" fmla="*/ 1191 h 1850"/>
                <a:gd name="T40" fmla="*/ 1495 w 4424"/>
                <a:gd name="T41" fmla="*/ 1168 h 1850"/>
                <a:gd name="T42" fmla="*/ 1555 w 4424"/>
                <a:gd name="T43" fmla="*/ 1130 h 1850"/>
                <a:gd name="T44" fmla="*/ 1661 w 4424"/>
                <a:gd name="T45" fmla="*/ 1101 h 1850"/>
                <a:gd name="T46" fmla="*/ 1737 w 4424"/>
                <a:gd name="T47" fmla="*/ 1064 h 1850"/>
                <a:gd name="T48" fmla="*/ 1841 w 4424"/>
                <a:gd name="T49" fmla="*/ 1042 h 1850"/>
                <a:gd name="T50" fmla="*/ 1893 w 4424"/>
                <a:gd name="T51" fmla="*/ 995 h 1850"/>
                <a:gd name="T52" fmla="*/ 1966 w 4424"/>
                <a:gd name="T53" fmla="*/ 971 h 1850"/>
                <a:gd name="T54" fmla="*/ 2032 w 4424"/>
                <a:gd name="T55" fmla="*/ 938 h 1850"/>
                <a:gd name="T56" fmla="*/ 2115 w 4424"/>
                <a:gd name="T57" fmla="*/ 917 h 1850"/>
                <a:gd name="T58" fmla="*/ 2163 w 4424"/>
                <a:gd name="T59" fmla="*/ 884 h 1850"/>
                <a:gd name="T60" fmla="*/ 2236 w 4424"/>
                <a:gd name="T61" fmla="*/ 862 h 1850"/>
                <a:gd name="T62" fmla="*/ 2283 w 4424"/>
                <a:gd name="T63" fmla="*/ 832 h 1850"/>
                <a:gd name="T64" fmla="*/ 2361 w 4424"/>
                <a:gd name="T65" fmla="*/ 805 h 1850"/>
                <a:gd name="T66" fmla="*/ 2437 w 4424"/>
                <a:gd name="T67" fmla="*/ 770 h 1850"/>
                <a:gd name="T68" fmla="*/ 2517 w 4424"/>
                <a:gd name="T69" fmla="*/ 739 h 1850"/>
                <a:gd name="T70" fmla="*/ 2595 w 4424"/>
                <a:gd name="T71" fmla="*/ 701 h 1850"/>
                <a:gd name="T72" fmla="*/ 2690 w 4424"/>
                <a:gd name="T73" fmla="*/ 675 h 1850"/>
                <a:gd name="T74" fmla="*/ 2754 w 4424"/>
                <a:gd name="T75" fmla="*/ 640 h 1850"/>
                <a:gd name="T76" fmla="*/ 2865 w 4424"/>
                <a:gd name="T77" fmla="*/ 611 h 1850"/>
                <a:gd name="T78" fmla="*/ 2915 w 4424"/>
                <a:gd name="T79" fmla="*/ 583 h 1850"/>
                <a:gd name="T80" fmla="*/ 2979 w 4424"/>
                <a:gd name="T81" fmla="*/ 559 h 1850"/>
                <a:gd name="T82" fmla="*/ 3057 w 4424"/>
                <a:gd name="T83" fmla="*/ 524 h 1850"/>
                <a:gd name="T84" fmla="*/ 3144 w 4424"/>
                <a:gd name="T85" fmla="*/ 498 h 1850"/>
                <a:gd name="T86" fmla="*/ 3236 w 4424"/>
                <a:gd name="T87" fmla="*/ 467 h 1850"/>
                <a:gd name="T88" fmla="*/ 3364 w 4424"/>
                <a:gd name="T89" fmla="*/ 443 h 1850"/>
                <a:gd name="T90" fmla="*/ 3423 w 4424"/>
                <a:gd name="T91" fmla="*/ 408 h 1850"/>
                <a:gd name="T92" fmla="*/ 3520 w 4424"/>
                <a:gd name="T93" fmla="*/ 384 h 1850"/>
                <a:gd name="T94" fmla="*/ 3598 w 4424"/>
                <a:gd name="T95" fmla="*/ 346 h 1850"/>
                <a:gd name="T96" fmla="*/ 3686 w 4424"/>
                <a:gd name="T97" fmla="*/ 320 h 1850"/>
                <a:gd name="T98" fmla="*/ 3733 w 4424"/>
                <a:gd name="T99" fmla="*/ 292 h 1850"/>
                <a:gd name="T100" fmla="*/ 3821 w 4424"/>
                <a:gd name="T101" fmla="*/ 270 h 1850"/>
                <a:gd name="T102" fmla="*/ 3946 w 4424"/>
                <a:gd name="T103" fmla="*/ 228 h 1850"/>
                <a:gd name="T104" fmla="*/ 4074 w 4424"/>
                <a:gd name="T105" fmla="*/ 192 h 1850"/>
                <a:gd name="T106" fmla="*/ 4190 w 4424"/>
                <a:gd name="T107" fmla="*/ 140 h 1850"/>
                <a:gd name="T108" fmla="*/ 4424 w 4424"/>
                <a:gd name="T109" fmla="*/ 83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24" h="1850">
                  <a:moveTo>
                    <a:pt x="0" y="1850"/>
                  </a:moveTo>
                  <a:lnTo>
                    <a:pt x="0" y="1826"/>
                  </a:lnTo>
                  <a:lnTo>
                    <a:pt x="50" y="1826"/>
                  </a:lnTo>
                  <a:lnTo>
                    <a:pt x="50" y="1809"/>
                  </a:lnTo>
                  <a:lnTo>
                    <a:pt x="76" y="1809"/>
                  </a:lnTo>
                  <a:lnTo>
                    <a:pt x="76" y="1800"/>
                  </a:lnTo>
                  <a:lnTo>
                    <a:pt x="100" y="1800"/>
                  </a:lnTo>
                  <a:lnTo>
                    <a:pt x="100" y="1790"/>
                  </a:lnTo>
                  <a:lnTo>
                    <a:pt x="140" y="1790"/>
                  </a:lnTo>
                  <a:lnTo>
                    <a:pt x="140" y="1776"/>
                  </a:lnTo>
                  <a:lnTo>
                    <a:pt x="166" y="1776"/>
                  </a:lnTo>
                  <a:lnTo>
                    <a:pt x="166" y="1767"/>
                  </a:lnTo>
                  <a:lnTo>
                    <a:pt x="204" y="1767"/>
                  </a:lnTo>
                  <a:lnTo>
                    <a:pt x="204" y="1755"/>
                  </a:lnTo>
                  <a:lnTo>
                    <a:pt x="228" y="1755"/>
                  </a:lnTo>
                  <a:lnTo>
                    <a:pt x="228" y="1743"/>
                  </a:lnTo>
                  <a:lnTo>
                    <a:pt x="263" y="1743"/>
                  </a:lnTo>
                  <a:lnTo>
                    <a:pt x="263" y="1727"/>
                  </a:lnTo>
                  <a:lnTo>
                    <a:pt x="291" y="1727"/>
                  </a:lnTo>
                  <a:lnTo>
                    <a:pt x="291" y="1712"/>
                  </a:lnTo>
                  <a:lnTo>
                    <a:pt x="322" y="1712"/>
                  </a:lnTo>
                  <a:lnTo>
                    <a:pt x="322" y="1701"/>
                  </a:lnTo>
                  <a:lnTo>
                    <a:pt x="346" y="1701"/>
                  </a:lnTo>
                  <a:lnTo>
                    <a:pt x="346" y="1686"/>
                  </a:lnTo>
                  <a:lnTo>
                    <a:pt x="369" y="1686"/>
                  </a:lnTo>
                  <a:lnTo>
                    <a:pt x="369" y="1672"/>
                  </a:lnTo>
                  <a:lnTo>
                    <a:pt x="400" y="1672"/>
                  </a:lnTo>
                  <a:lnTo>
                    <a:pt x="400" y="1658"/>
                  </a:lnTo>
                  <a:lnTo>
                    <a:pt x="438" y="1658"/>
                  </a:lnTo>
                  <a:lnTo>
                    <a:pt x="438" y="1644"/>
                  </a:lnTo>
                  <a:lnTo>
                    <a:pt x="471" y="1644"/>
                  </a:lnTo>
                  <a:lnTo>
                    <a:pt x="471" y="1632"/>
                  </a:lnTo>
                  <a:lnTo>
                    <a:pt x="507" y="1632"/>
                  </a:lnTo>
                  <a:lnTo>
                    <a:pt x="507" y="1622"/>
                  </a:lnTo>
                  <a:lnTo>
                    <a:pt x="537" y="1622"/>
                  </a:lnTo>
                  <a:lnTo>
                    <a:pt x="537" y="1608"/>
                  </a:lnTo>
                  <a:lnTo>
                    <a:pt x="568" y="1608"/>
                  </a:lnTo>
                  <a:lnTo>
                    <a:pt x="568" y="1596"/>
                  </a:lnTo>
                  <a:lnTo>
                    <a:pt x="594" y="1596"/>
                  </a:lnTo>
                  <a:lnTo>
                    <a:pt x="594" y="1584"/>
                  </a:lnTo>
                  <a:lnTo>
                    <a:pt x="620" y="1584"/>
                  </a:lnTo>
                  <a:lnTo>
                    <a:pt x="620" y="1570"/>
                  </a:lnTo>
                  <a:lnTo>
                    <a:pt x="646" y="1570"/>
                  </a:lnTo>
                  <a:lnTo>
                    <a:pt x="646" y="1556"/>
                  </a:lnTo>
                  <a:lnTo>
                    <a:pt x="663" y="1556"/>
                  </a:lnTo>
                  <a:lnTo>
                    <a:pt x="663" y="1544"/>
                  </a:lnTo>
                  <a:lnTo>
                    <a:pt x="694" y="1544"/>
                  </a:lnTo>
                  <a:lnTo>
                    <a:pt x="694" y="1525"/>
                  </a:lnTo>
                  <a:lnTo>
                    <a:pt x="715" y="1525"/>
                  </a:lnTo>
                  <a:lnTo>
                    <a:pt x="715" y="1513"/>
                  </a:lnTo>
                  <a:lnTo>
                    <a:pt x="738" y="1513"/>
                  </a:lnTo>
                  <a:lnTo>
                    <a:pt x="738" y="1499"/>
                  </a:lnTo>
                  <a:lnTo>
                    <a:pt x="764" y="1499"/>
                  </a:lnTo>
                  <a:lnTo>
                    <a:pt x="764" y="1485"/>
                  </a:lnTo>
                  <a:lnTo>
                    <a:pt x="791" y="1485"/>
                  </a:lnTo>
                  <a:lnTo>
                    <a:pt x="791" y="1476"/>
                  </a:lnTo>
                  <a:lnTo>
                    <a:pt x="835" y="1476"/>
                  </a:lnTo>
                  <a:lnTo>
                    <a:pt x="835" y="1461"/>
                  </a:lnTo>
                  <a:lnTo>
                    <a:pt x="854" y="1461"/>
                  </a:lnTo>
                  <a:lnTo>
                    <a:pt x="854" y="1450"/>
                  </a:lnTo>
                  <a:lnTo>
                    <a:pt x="883" y="1450"/>
                  </a:lnTo>
                  <a:lnTo>
                    <a:pt x="883" y="1435"/>
                  </a:lnTo>
                  <a:lnTo>
                    <a:pt x="909" y="1435"/>
                  </a:lnTo>
                  <a:lnTo>
                    <a:pt x="909" y="1423"/>
                  </a:lnTo>
                  <a:lnTo>
                    <a:pt x="940" y="1423"/>
                  </a:lnTo>
                  <a:lnTo>
                    <a:pt x="940" y="1412"/>
                  </a:lnTo>
                  <a:lnTo>
                    <a:pt x="963" y="1412"/>
                  </a:lnTo>
                  <a:lnTo>
                    <a:pt x="963" y="1397"/>
                  </a:lnTo>
                  <a:lnTo>
                    <a:pt x="984" y="1397"/>
                  </a:lnTo>
                  <a:lnTo>
                    <a:pt x="984" y="1386"/>
                  </a:lnTo>
                  <a:lnTo>
                    <a:pt x="1015" y="1386"/>
                  </a:lnTo>
                  <a:lnTo>
                    <a:pt x="1015" y="1374"/>
                  </a:lnTo>
                  <a:lnTo>
                    <a:pt x="1051" y="1374"/>
                  </a:lnTo>
                  <a:lnTo>
                    <a:pt x="1051" y="1364"/>
                  </a:lnTo>
                  <a:lnTo>
                    <a:pt x="1074" y="1364"/>
                  </a:lnTo>
                  <a:lnTo>
                    <a:pt x="1074" y="1350"/>
                  </a:lnTo>
                  <a:lnTo>
                    <a:pt x="1107" y="1350"/>
                  </a:lnTo>
                  <a:lnTo>
                    <a:pt x="1107" y="1341"/>
                  </a:lnTo>
                  <a:lnTo>
                    <a:pt x="1131" y="1341"/>
                  </a:lnTo>
                  <a:lnTo>
                    <a:pt x="1131" y="1329"/>
                  </a:lnTo>
                  <a:lnTo>
                    <a:pt x="1155" y="1329"/>
                  </a:lnTo>
                  <a:lnTo>
                    <a:pt x="1155" y="1315"/>
                  </a:lnTo>
                  <a:lnTo>
                    <a:pt x="1178" y="1315"/>
                  </a:lnTo>
                  <a:lnTo>
                    <a:pt x="1178" y="1300"/>
                  </a:lnTo>
                  <a:lnTo>
                    <a:pt x="1200" y="1300"/>
                  </a:lnTo>
                  <a:lnTo>
                    <a:pt x="1200" y="1286"/>
                  </a:lnTo>
                  <a:lnTo>
                    <a:pt x="1226" y="1286"/>
                  </a:lnTo>
                  <a:lnTo>
                    <a:pt x="1226" y="1277"/>
                  </a:lnTo>
                  <a:lnTo>
                    <a:pt x="1254" y="1277"/>
                  </a:lnTo>
                  <a:lnTo>
                    <a:pt x="1254" y="1265"/>
                  </a:lnTo>
                  <a:lnTo>
                    <a:pt x="1297" y="1265"/>
                  </a:lnTo>
                  <a:lnTo>
                    <a:pt x="1297" y="1248"/>
                  </a:lnTo>
                  <a:lnTo>
                    <a:pt x="1330" y="1248"/>
                  </a:lnTo>
                  <a:lnTo>
                    <a:pt x="1330" y="1236"/>
                  </a:lnTo>
                  <a:lnTo>
                    <a:pt x="1363" y="1236"/>
                  </a:lnTo>
                  <a:lnTo>
                    <a:pt x="1363" y="1220"/>
                  </a:lnTo>
                  <a:lnTo>
                    <a:pt x="1391" y="1220"/>
                  </a:lnTo>
                  <a:lnTo>
                    <a:pt x="1391" y="1208"/>
                  </a:lnTo>
                  <a:lnTo>
                    <a:pt x="1413" y="1208"/>
                  </a:lnTo>
                  <a:lnTo>
                    <a:pt x="1413" y="1191"/>
                  </a:lnTo>
                  <a:lnTo>
                    <a:pt x="1441" y="1191"/>
                  </a:lnTo>
                  <a:lnTo>
                    <a:pt x="1441" y="1182"/>
                  </a:lnTo>
                  <a:lnTo>
                    <a:pt x="1465" y="1182"/>
                  </a:lnTo>
                  <a:lnTo>
                    <a:pt x="1465" y="1168"/>
                  </a:lnTo>
                  <a:lnTo>
                    <a:pt x="1495" y="1168"/>
                  </a:lnTo>
                  <a:lnTo>
                    <a:pt x="1495" y="1154"/>
                  </a:lnTo>
                  <a:lnTo>
                    <a:pt x="1524" y="1154"/>
                  </a:lnTo>
                  <a:lnTo>
                    <a:pt x="1524" y="1142"/>
                  </a:lnTo>
                  <a:lnTo>
                    <a:pt x="1555" y="1142"/>
                  </a:lnTo>
                  <a:lnTo>
                    <a:pt x="1555" y="1130"/>
                  </a:lnTo>
                  <a:lnTo>
                    <a:pt x="1595" y="1130"/>
                  </a:lnTo>
                  <a:lnTo>
                    <a:pt x="1595" y="1120"/>
                  </a:lnTo>
                  <a:lnTo>
                    <a:pt x="1626" y="1120"/>
                  </a:lnTo>
                  <a:lnTo>
                    <a:pt x="1626" y="1101"/>
                  </a:lnTo>
                  <a:lnTo>
                    <a:pt x="1661" y="1101"/>
                  </a:lnTo>
                  <a:lnTo>
                    <a:pt x="1661" y="1092"/>
                  </a:lnTo>
                  <a:lnTo>
                    <a:pt x="1697" y="1092"/>
                  </a:lnTo>
                  <a:lnTo>
                    <a:pt x="1697" y="1075"/>
                  </a:lnTo>
                  <a:lnTo>
                    <a:pt x="1737" y="1075"/>
                  </a:lnTo>
                  <a:lnTo>
                    <a:pt x="1737" y="1064"/>
                  </a:lnTo>
                  <a:lnTo>
                    <a:pt x="1765" y="1064"/>
                  </a:lnTo>
                  <a:lnTo>
                    <a:pt x="1765" y="1056"/>
                  </a:lnTo>
                  <a:lnTo>
                    <a:pt x="1805" y="1056"/>
                  </a:lnTo>
                  <a:lnTo>
                    <a:pt x="1805" y="1042"/>
                  </a:lnTo>
                  <a:lnTo>
                    <a:pt x="1841" y="1042"/>
                  </a:lnTo>
                  <a:lnTo>
                    <a:pt x="1841" y="1026"/>
                  </a:lnTo>
                  <a:lnTo>
                    <a:pt x="1867" y="1026"/>
                  </a:lnTo>
                  <a:lnTo>
                    <a:pt x="1867" y="1011"/>
                  </a:lnTo>
                  <a:lnTo>
                    <a:pt x="1893" y="1011"/>
                  </a:lnTo>
                  <a:lnTo>
                    <a:pt x="1893" y="995"/>
                  </a:lnTo>
                  <a:lnTo>
                    <a:pt x="1917" y="995"/>
                  </a:lnTo>
                  <a:lnTo>
                    <a:pt x="1917" y="985"/>
                  </a:lnTo>
                  <a:lnTo>
                    <a:pt x="1935" y="985"/>
                  </a:lnTo>
                  <a:lnTo>
                    <a:pt x="1935" y="971"/>
                  </a:lnTo>
                  <a:lnTo>
                    <a:pt x="1966" y="971"/>
                  </a:lnTo>
                  <a:lnTo>
                    <a:pt x="1966" y="962"/>
                  </a:lnTo>
                  <a:lnTo>
                    <a:pt x="2006" y="962"/>
                  </a:lnTo>
                  <a:lnTo>
                    <a:pt x="2006" y="948"/>
                  </a:lnTo>
                  <a:lnTo>
                    <a:pt x="2032" y="948"/>
                  </a:lnTo>
                  <a:lnTo>
                    <a:pt x="2032" y="938"/>
                  </a:lnTo>
                  <a:lnTo>
                    <a:pt x="2058" y="938"/>
                  </a:lnTo>
                  <a:lnTo>
                    <a:pt x="2058" y="929"/>
                  </a:lnTo>
                  <a:lnTo>
                    <a:pt x="2089" y="929"/>
                  </a:lnTo>
                  <a:lnTo>
                    <a:pt x="2089" y="917"/>
                  </a:lnTo>
                  <a:lnTo>
                    <a:pt x="2115" y="917"/>
                  </a:lnTo>
                  <a:lnTo>
                    <a:pt x="2115" y="905"/>
                  </a:lnTo>
                  <a:lnTo>
                    <a:pt x="2139" y="905"/>
                  </a:lnTo>
                  <a:lnTo>
                    <a:pt x="2139" y="893"/>
                  </a:lnTo>
                  <a:lnTo>
                    <a:pt x="2163" y="893"/>
                  </a:lnTo>
                  <a:lnTo>
                    <a:pt x="2163" y="884"/>
                  </a:lnTo>
                  <a:lnTo>
                    <a:pt x="2181" y="884"/>
                  </a:lnTo>
                  <a:lnTo>
                    <a:pt x="2181" y="874"/>
                  </a:lnTo>
                  <a:lnTo>
                    <a:pt x="2207" y="874"/>
                  </a:lnTo>
                  <a:lnTo>
                    <a:pt x="2207" y="862"/>
                  </a:lnTo>
                  <a:lnTo>
                    <a:pt x="2236" y="862"/>
                  </a:lnTo>
                  <a:lnTo>
                    <a:pt x="2236" y="853"/>
                  </a:lnTo>
                  <a:lnTo>
                    <a:pt x="2262" y="853"/>
                  </a:lnTo>
                  <a:lnTo>
                    <a:pt x="2262" y="841"/>
                  </a:lnTo>
                  <a:lnTo>
                    <a:pt x="2283" y="841"/>
                  </a:lnTo>
                  <a:lnTo>
                    <a:pt x="2283" y="832"/>
                  </a:lnTo>
                  <a:lnTo>
                    <a:pt x="2304" y="832"/>
                  </a:lnTo>
                  <a:lnTo>
                    <a:pt x="2304" y="820"/>
                  </a:lnTo>
                  <a:lnTo>
                    <a:pt x="2335" y="820"/>
                  </a:lnTo>
                  <a:lnTo>
                    <a:pt x="2335" y="805"/>
                  </a:lnTo>
                  <a:lnTo>
                    <a:pt x="2361" y="805"/>
                  </a:lnTo>
                  <a:lnTo>
                    <a:pt x="2361" y="791"/>
                  </a:lnTo>
                  <a:lnTo>
                    <a:pt x="2397" y="791"/>
                  </a:lnTo>
                  <a:lnTo>
                    <a:pt x="2397" y="779"/>
                  </a:lnTo>
                  <a:lnTo>
                    <a:pt x="2437" y="779"/>
                  </a:lnTo>
                  <a:lnTo>
                    <a:pt x="2437" y="770"/>
                  </a:lnTo>
                  <a:lnTo>
                    <a:pt x="2470" y="770"/>
                  </a:lnTo>
                  <a:lnTo>
                    <a:pt x="2470" y="756"/>
                  </a:lnTo>
                  <a:lnTo>
                    <a:pt x="2496" y="756"/>
                  </a:lnTo>
                  <a:lnTo>
                    <a:pt x="2496" y="739"/>
                  </a:lnTo>
                  <a:lnTo>
                    <a:pt x="2517" y="739"/>
                  </a:lnTo>
                  <a:lnTo>
                    <a:pt x="2517" y="730"/>
                  </a:lnTo>
                  <a:lnTo>
                    <a:pt x="2562" y="730"/>
                  </a:lnTo>
                  <a:lnTo>
                    <a:pt x="2562" y="715"/>
                  </a:lnTo>
                  <a:lnTo>
                    <a:pt x="2595" y="715"/>
                  </a:lnTo>
                  <a:lnTo>
                    <a:pt x="2595" y="701"/>
                  </a:lnTo>
                  <a:lnTo>
                    <a:pt x="2626" y="701"/>
                  </a:lnTo>
                  <a:lnTo>
                    <a:pt x="2626" y="689"/>
                  </a:lnTo>
                  <a:lnTo>
                    <a:pt x="2657" y="689"/>
                  </a:lnTo>
                  <a:lnTo>
                    <a:pt x="2657" y="675"/>
                  </a:lnTo>
                  <a:lnTo>
                    <a:pt x="2690" y="675"/>
                  </a:lnTo>
                  <a:lnTo>
                    <a:pt x="2690" y="663"/>
                  </a:lnTo>
                  <a:lnTo>
                    <a:pt x="2721" y="663"/>
                  </a:lnTo>
                  <a:lnTo>
                    <a:pt x="2721" y="652"/>
                  </a:lnTo>
                  <a:lnTo>
                    <a:pt x="2754" y="652"/>
                  </a:lnTo>
                  <a:lnTo>
                    <a:pt x="2754" y="640"/>
                  </a:lnTo>
                  <a:lnTo>
                    <a:pt x="2785" y="640"/>
                  </a:lnTo>
                  <a:lnTo>
                    <a:pt x="2785" y="623"/>
                  </a:lnTo>
                  <a:lnTo>
                    <a:pt x="2825" y="623"/>
                  </a:lnTo>
                  <a:lnTo>
                    <a:pt x="2825" y="611"/>
                  </a:lnTo>
                  <a:lnTo>
                    <a:pt x="2865" y="611"/>
                  </a:lnTo>
                  <a:lnTo>
                    <a:pt x="2865" y="602"/>
                  </a:lnTo>
                  <a:lnTo>
                    <a:pt x="2891" y="602"/>
                  </a:lnTo>
                  <a:lnTo>
                    <a:pt x="2891" y="590"/>
                  </a:lnTo>
                  <a:lnTo>
                    <a:pt x="2915" y="590"/>
                  </a:lnTo>
                  <a:lnTo>
                    <a:pt x="2915" y="583"/>
                  </a:lnTo>
                  <a:lnTo>
                    <a:pt x="2929" y="583"/>
                  </a:lnTo>
                  <a:lnTo>
                    <a:pt x="2929" y="573"/>
                  </a:lnTo>
                  <a:lnTo>
                    <a:pt x="2960" y="573"/>
                  </a:lnTo>
                  <a:lnTo>
                    <a:pt x="2960" y="559"/>
                  </a:lnTo>
                  <a:lnTo>
                    <a:pt x="2979" y="559"/>
                  </a:lnTo>
                  <a:lnTo>
                    <a:pt x="2979" y="547"/>
                  </a:lnTo>
                  <a:lnTo>
                    <a:pt x="3033" y="547"/>
                  </a:lnTo>
                  <a:lnTo>
                    <a:pt x="3033" y="536"/>
                  </a:lnTo>
                  <a:lnTo>
                    <a:pt x="3057" y="536"/>
                  </a:lnTo>
                  <a:lnTo>
                    <a:pt x="3057" y="524"/>
                  </a:lnTo>
                  <a:lnTo>
                    <a:pt x="3078" y="524"/>
                  </a:lnTo>
                  <a:lnTo>
                    <a:pt x="3078" y="509"/>
                  </a:lnTo>
                  <a:lnTo>
                    <a:pt x="3118" y="509"/>
                  </a:lnTo>
                  <a:lnTo>
                    <a:pt x="3118" y="498"/>
                  </a:lnTo>
                  <a:lnTo>
                    <a:pt x="3144" y="498"/>
                  </a:lnTo>
                  <a:lnTo>
                    <a:pt x="3144" y="488"/>
                  </a:lnTo>
                  <a:lnTo>
                    <a:pt x="3218" y="488"/>
                  </a:lnTo>
                  <a:lnTo>
                    <a:pt x="3218" y="476"/>
                  </a:lnTo>
                  <a:lnTo>
                    <a:pt x="3236" y="476"/>
                  </a:lnTo>
                  <a:lnTo>
                    <a:pt x="3236" y="467"/>
                  </a:lnTo>
                  <a:lnTo>
                    <a:pt x="3265" y="467"/>
                  </a:lnTo>
                  <a:lnTo>
                    <a:pt x="3265" y="453"/>
                  </a:lnTo>
                  <a:lnTo>
                    <a:pt x="3277" y="453"/>
                  </a:lnTo>
                  <a:lnTo>
                    <a:pt x="3277" y="443"/>
                  </a:lnTo>
                  <a:lnTo>
                    <a:pt x="3364" y="443"/>
                  </a:lnTo>
                  <a:lnTo>
                    <a:pt x="3364" y="429"/>
                  </a:lnTo>
                  <a:lnTo>
                    <a:pt x="3388" y="429"/>
                  </a:lnTo>
                  <a:lnTo>
                    <a:pt x="3388" y="420"/>
                  </a:lnTo>
                  <a:lnTo>
                    <a:pt x="3423" y="420"/>
                  </a:lnTo>
                  <a:lnTo>
                    <a:pt x="3423" y="408"/>
                  </a:lnTo>
                  <a:lnTo>
                    <a:pt x="3449" y="408"/>
                  </a:lnTo>
                  <a:lnTo>
                    <a:pt x="3449" y="396"/>
                  </a:lnTo>
                  <a:lnTo>
                    <a:pt x="3483" y="396"/>
                  </a:lnTo>
                  <a:lnTo>
                    <a:pt x="3483" y="384"/>
                  </a:lnTo>
                  <a:lnTo>
                    <a:pt x="3520" y="384"/>
                  </a:lnTo>
                  <a:lnTo>
                    <a:pt x="3520" y="375"/>
                  </a:lnTo>
                  <a:lnTo>
                    <a:pt x="3561" y="375"/>
                  </a:lnTo>
                  <a:lnTo>
                    <a:pt x="3561" y="358"/>
                  </a:lnTo>
                  <a:lnTo>
                    <a:pt x="3598" y="358"/>
                  </a:lnTo>
                  <a:lnTo>
                    <a:pt x="3598" y="346"/>
                  </a:lnTo>
                  <a:lnTo>
                    <a:pt x="3617" y="346"/>
                  </a:lnTo>
                  <a:lnTo>
                    <a:pt x="3617" y="334"/>
                  </a:lnTo>
                  <a:lnTo>
                    <a:pt x="3639" y="334"/>
                  </a:lnTo>
                  <a:lnTo>
                    <a:pt x="3639" y="320"/>
                  </a:lnTo>
                  <a:lnTo>
                    <a:pt x="3686" y="320"/>
                  </a:lnTo>
                  <a:lnTo>
                    <a:pt x="3686" y="306"/>
                  </a:lnTo>
                  <a:lnTo>
                    <a:pt x="3707" y="306"/>
                  </a:lnTo>
                  <a:lnTo>
                    <a:pt x="3707" y="296"/>
                  </a:lnTo>
                  <a:lnTo>
                    <a:pt x="3733" y="296"/>
                  </a:lnTo>
                  <a:lnTo>
                    <a:pt x="3733" y="292"/>
                  </a:lnTo>
                  <a:lnTo>
                    <a:pt x="3771" y="292"/>
                  </a:lnTo>
                  <a:lnTo>
                    <a:pt x="3771" y="282"/>
                  </a:lnTo>
                  <a:lnTo>
                    <a:pt x="3802" y="282"/>
                  </a:lnTo>
                  <a:lnTo>
                    <a:pt x="3802" y="270"/>
                  </a:lnTo>
                  <a:lnTo>
                    <a:pt x="3821" y="270"/>
                  </a:lnTo>
                  <a:lnTo>
                    <a:pt x="3821" y="254"/>
                  </a:lnTo>
                  <a:lnTo>
                    <a:pt x="3927" y="254"/>
                  </a:lnTo>
                  <a:lnTo>
                    <a:pt x="3927" y="242"/>
                  </a:lnTo>
                  <a:lnTo>
                    <a:pt x="3946" y="242"/>
                  </a:lnTo>
                  <a:lnTo>
                    <a:pt x="3946" y="228"/>
                  </a:lnTo>
                  <a:lnTo>
                    <a:pt x="3991" y="228"/>
                  </a:lnTo>
                  <a:lnTo>
                    <a:pt x="3991" y="204"/>
                  </a:lnTo>
                  <a:lnTo>
                    <a:pt x="4008" y="204"/>
                  </a:lnTo>
                  <a:lnTo>
                    <a:pt x="4008" y="192"/>
                  </a:lnTo>
                  <a:lnTo>
                    <a:pt x="4074" y="192"/>
                  </a:lnTo>
                  <a:lnTo>
                    <a:pt x="4074" y="180"/>
                  </a:lnTo>
                  <a:lnTo>
                    <a:pt x="4159" y="180"/>
                  </a:lnTo>
                  <a:lnTo>
                    <a:pt x="4159" y="159"/>
                  </a:lnTo>
                  <a:lnTo>
                    <a:pt x="4190" y="159"/>
                  </a:lnTo>
                  <a:lnTo>
                    <a:pt x="4190" y="140"/>
                  </a:lnTo>
                  <a:lnTo>
                    <a:pt x="4216" y="140"/>
                  </a:lnTo>
                  <a:lnTo>
                    <a:pt x="4216" y="119"/>
                  </a:lnTo>
                  <a:lnTo>
                    <a:pt x="4325" y="119"/>
                  </a:lnTo>
                  <a:lnTo>
                    <a:pt x="4325" y="83"/>
                  </a:lnTo>
                  <a:lnTo>
                    <a:pt x="4424" y="83"/>
                  </a:lnTo>
                  <a:lnTo>
                    <a:pt x="4424" y="0"/>
                  </a:lnTo>
                </a:path>
              </a:pathLst>
            </a:custGeom>
            <a:noFill/>
            <a:ln w="28575" cap="flat" cmpd="sng" algn="ctr">
              <a:solidFill>
                <a:srgbClr val="C9112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894782" y="1583746"/>
              <a:ext cx="6102350" cy="3393703"/>
            </a:xfrm>
            <a:custGeom>
              <a:avLst/>
              <a:gdLst>
                <a:gd name="T0" fmla="*/ 0 w 3844"/>
                <a:gd name="T1" fmla="*/ 0 h 1302"/>
                <a:gd name="T2" fmla="*/ 0 w 3844"/>
                <a:gd name="T3" fmla="*/ 1302 h 1302"/>
                <a:gd name="T4" fmla="*/ 3844 w 3844"/>
                <a:gd name="T5" fmla="*/ 13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4" h="1302">
                  <a:moveTo>
                    <a:pt x="0" y="0"/>
                  </a:moveTo>
                  <a:lnTo>
                    <a:pt x="0" y="1302"/>
                  </a:lnTo>
                  <a:lnTo>
                    <a:pt x="3844" y="1302"/>
                  </a:lnTo>
                </a:path>
              </a:pathLst>
            </a:cu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Ovál 54"/>
          <p:cNvSpPr/>
          <p:nvPr/>
        </p:nvSpPr>
        <p:spPr>
          <a:xfrm>
            <a:off x="6372200" y="2069383"/>
            <a:ext cx="2304256" cy="1294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Opakované hospitalizace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426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rgbClr val="960000"/>
                </a:solidFill>
              </a:rPr>
              <a:t>Jaká je dosavadní pozice </a:t>
            </a:r>
            <a:r>
              <a:rPr lang="cs-CZ" sz="2600" b="1" dirty="0" err="1">
                <a:solidFill>
                  <a:srgbClr val="960000"/>
                </a:solidFill>
              </a:rPr>
              <a:t>sacubitril</a:t>
            </a:r>
            <a:r>
              <a:rPr lang="cs-CZ" sz="2600" b="1" dirty="0">
                <a:solidFill>
                  <a:srgbClr val="960000"/>
                </a:solidFill>
              </a:rPr>
              <a:t>/</a:t>
            </a:r>
            <a:r>
              <a:rPr lang="cs-CZ" sz="2600" b="1" dirty="0" err="1">
                <a:solidFill>
                  <a:srgbClr val="960000"/>
                </a:solidFill>
              </a:rPr>
              <a:t>valsartanu</a:t>
            </a:r>
            <a:r>
              <a:rPr lang="cs-CZ" sz="2600" b="1" dirty="0">
                <a:solidFill>
                  <a:srgbClr val="960000"/>
                </a:solidFill>
              </a:rPr>
              <a:t> v léčbě </a:t>
            </a:r>
            <a:r>
              <a:rPr lang="cs-CZ" sz="2600" b="1" dirty="0" err="1">
                <a:solidFill>
                  <a:srgbClr val="960000"/>
                </a:solidFill>
              </a:rPr>
              <a:t>HFrEF</a:t>
            </a:r>
            <a:r>
              <a:rPr lang="cs-CZ" sz="2600" b="1" dirty="0">
                <a:solidFill>
                  <a:srgbClr val="960000"/>
                </a:solidFill>
              </a:rPr>
              <a:t>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1151620" y="3474246"/>
            <a:ext cx="1656184" cy="790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Kvalita života</a:t>
            </a:r>
            <a:endParaRPr lang="cs-CZ" sz="2000" b="1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7695"/>
            <a:ext cx="5422851" cy="219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7" y="1131590"/>
            <a:ext cx="4147980" cy="53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07" y="4704288"/>
            <a:ext cx="3338255" cy="12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aoblený obdélník 44"/>
          <p:cNvSpPr/>
          <p:nvPr/>
        </p:nvSpPr>
        <p:spPr>
          <a:xfrm>
            <a:off x="3491881" y="4066032"/>
            <a:ext cx="5256584" cy="2480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Zaoblený obdélník 45"/>
          <p:cNvSpPr/>
          <p:nvPr/>
        </p:nvSpPr>
        <p:spPr>
          <a:xfrm>
            <a:off x="3491880" y="3651870"/>
            <a:ext cx="5256584" cy="2480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07654"/>
            <a:ext cx="1050473" cy="11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2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598"/>
            <a:ext cx="9144000" cy="93610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rgbClr val="960000"/>
                </a:solidFill>
              </a:rPr>
              <a:t>Jaká je dosavadní pozice </a:t>
            </a:r>
            <a:r>
              <a:rPr lang="cs-CZ" sz="2600" b="1" dirty="0" err="1">
                <a:solidFill>
                  <a:srgbClr val="960000"/>
                </a:solidFill>
              </a:rPr>
              <a:t>sacubitril</a:t>
            </a:r>
            <a:r>
              <a:rPr lang="cs-CZ" sz="2600" b="1" dirty="0">
                <a:solidFill>
                  <a:srgbClr val="960000"/>
                </a:solidFill>
              </a:rPr>
              <a:t>/</a:t>
            </a:r>
            <a:r>
              <a:rPr lang="cs-CZ" sz="2600" b="1" dirty="0" err="1">
                <a:solidFill>
                  <a:srgbClr val="960000"/>
                </a:solidFill>
              </a:rPr>
              <a:t>valsartanu</a:t>
            </a:r>
            <a:r>
              <a:rPr lang="cs-CZ" sz="2600" b="1" dirty="0">
                <a:solidFill>
                  <a:srgbClr val="960000"/>
                </a:solidFill>
              </a:rPr>
              <a:t> v léčbě </a:t>
            </a:r>
            <a:r>
              <a:rPr lang="cs-CZ" sz="2600" b="1" dirty="0" err="1">
                <a:solidFill>
                  <a:srgbClr val="960000"/>
                </a:solidFill>
              </a:rPr>
              <a:t>HFrEF</a:t>
            </a:r>
            <a:r>
              <a:rPr lang="cs-CZ" sz="2600" b="1" dirty="0">
                <a:solidFill>
                  <a:srgbClr val="960000"/>
                </a:solidFill>
              </a:rPr>
              <a:t>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1812" r="73916" b="76418"/>
          <a:stretch/>
        </p:blipFill>
        <p:spPr bwMode="auto">
          <a:xfrm>
            <a:off x="107503" y="4620985"/>
            <a:ext cx="1700987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2" y="4620985"/>
            <a:ext cx="1147638" cy="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680842" y="4659982"/>
            <a:ext cx="102611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Lékařská fakulta MU Brno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9982"/>
            <a:ext cx="750890" cy="4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0" y="102783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899592" y="2660604"/>
            <a:ext cx="1656184" cy="790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Kvalita života</a:t>
            </a:r>
            <a:endParaRPr lang="cs-CZ" sz="20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30" y="1635646"/>
            <a:ext cx="5310985" cy="2768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9" y="1196377"/>
            <a:ext cx="3322362" cy="8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59832" y="4667557"/>
            <a:ext cx="32480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3573883" y="4190046"/>
            <a:ext cx="5102573" cy="2480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3573882" y="3782238"/>
            <a:ext cx="5102573" cy="2480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8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1318</Words>
  <Application>Microsoft Office PowerPoint</Application>
  <PresentationFormat>Předvádění na obrazovce (16:9)</PresentationFormat>
  <Paragraphs>227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systému Office</vt:lpstr>
      <vt:lpstr>Je důvod ke změně indikací  sacubitril/valsartanu u HFrEF?</vt:lpstr>
      <vt:lpstr>Jaká je dosavadní pozice sacubitril/valsartanu v léčbě HFrEF? </vt:lpstr>
      <vt:lpstr>Jaká je dosavadní pozice sacubitril/valsartanu v léčbě HFrEF? </vt:lpstr>
      <vt:lpstr>Jaká je dosavadní pozice sacubitril/valsartanu v léčbě HFrEF? </vt:lpstr>
      <vt:lpstr>Jaká je dosavadní pozice sacubitril/valsartanu v léčbě HFrEF? </vt:lpstr>
      <vt:lpstr>Jaká je dnešní pozice sacubitril/valsartanu v léčbě HFrEF? </vt:lpstr>
      <vt:lpstr>Jaká je dosavadní pozice sacubitril/valsartanu v léčbě HFrEF? </vt:lpstr>
      <vt:lpstr>Jaká je dosavadní pozice sacubitril/valsartanu v léčbě HFrEF? </vt:lpstr>
      <vt:lpstr>Jaká je dosavadní pozice sacubitril/valsartanu v léčbě HFrEF? </vt:lpstr>
      <vt:lpstr>Jaká je dosavadní pozice sacubitril/valsartanu v léčbě HFrEF? </vt:lpstr>
      <vt:lpstr>Je tedy nějaký důvod ke změně stávajícího postavení sacubitril/valsartanu u HFrEF?</vt:lpstr>
      <vt:lpstr>Je tedy nějaký důvod ke změně stávajícího postavení sacubitril/valsartanu u HFrEF?</vt:lpstr>
      <vt:lpstr>Je tedy nějaký důvod ke změně stávajícího postavení sacubitril/valsartanu u HFrEF?</vt:lpstr>
      <vt:lpstr>Je tedy nějaký důvod ke změně stávajícího postavení sacubitril/valsartanu u HFrEF?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Je tedy nějaký důvod ke změně stávajícího postavení sacubitril/valsartanu u HFrEF?</vt:lpstr>
      <vt:lpstr>Je tedy nějaký důvod ke změně postavení sacubitril/valsartanu u HFrEF?</vt:lpstr>
      <vt:lpstr>Je tedy nějaký důvod ke změně postavení sacubitril/valsartanu u HFrEF?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Kazustika CRT</dc:title>
  <dc:creator>JK</dc:creator>
  <cp:lastModifiedBy>JK</cp:lastModifiedBy>
  <cp:revision>102</cp:revision>
  <dcterms:created xsi:type="dcterms:W3CDTF">2019-05-31T19:58:52Z</dcterms:created>
  <dcterms:modified xsi:type="dcterms:W3CDTF">2019-10-15T20:32:38Z</dcterms:modified>
</cp:coreProperties>
</file>