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7" r:id="rId10"/>
    <p:sldId id="268" r:id="rId11"/>
    <p:sldId id="263" r:id="rId12"/>
    <p:sldId id="264" r:id="rId13"/>
    <p:sldId id="266" r:id="rId1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2673D2-18CB-434D-9770-828E3BC62517}" type="datetimeFigureOut">
              <a:rPr lang="cs-CZ" smtClean="0"/>
              <a:t>14.10.2019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7EF22B-7217-42F3-87B7-622ACC9494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2163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6B330E0-D1C7-4509-B762-38A259CEEA40}" type="slidenum">
              <a:rPr lang="en-US" altLang="cs-CZ" smtClean="0"/>
              <a:pPr/>
              <a:t>4</a:t>
            </a:fld>
            <a:endParaRPr lang="en-US" altLang="cs-CZ" smtClean="0"/>
          </a:p>
        </p:txBody>
      </p:sp>
      <p:sp>
        <p:nvSpPr>
          <p:cNvPr id="2253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11175" y="612775"/>
            <a:ext cx="5381625" cy="3027363"/>
          </a:xfrm>
          <a:solidFill>
            <a:srgbClr val="FFFFFF"/>
          </a:solidFill>
          <a:ln/>
        </p:spPr>
      </p:sp>
      <p:sp>
        <p:nvSpPr>
          <p:cNvPr id="22532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39763" y="3833813"/>
            <a:ext cx="5122862" cy="36337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>
              <a:lnSpc>
                <a:spcPct val="104000"/>
              </a:lnSpc>
              <a:spcBef>
                <a:spcPct val="0"/>
              </a:spcBef>
              <a:tabLst>
                <a:tab pos="641350" algn="l"/>
                <a:tab pos="1282700" algn="l"/>
                <a:tab pos="1924050" algn="l"/>
                <a:tab pos="2565400" algn="l"/>
                <a:tab pos="3206750" algn="l"/>
                <a:tab pos="3849688" algn="l"/>
                <a:tab pos="4491038" algn="l"/>
              </a:tabLst>
            </a:pPr>
            <a:r>
              <a:rPr lang="en-US" altLang="cs-CZ" sz="90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Figure 2. Time-to-Event Curves for Death from Any Cause, Cardiovascular Death, and Sudden Cardiac Death.</a:t>
            </a:r>
          </a:p>
        </p:txBody>
      </p:sp>
    </p:spTree>
    <p:extLst>
      <p:ext uri="{BB962C8B-B14F-4D97-AF65-F5344CB8AC3E}">
        <p14:creationId xmlns:p14="http://schemas.microsoft.com/office/powerpoint/2010/main" val="22582887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C56B38F-EC4A-4B53-8EF7-317A2392EFA8}" type="slidenum">
              <a:rPr lang="en-US" smtClean="0">
                <a:ea typeface="ヒラギノ角ゴ Pro W3"/>
                <a:cs typeface="ヒラギノ角ゴ Pro W3"/>
              </a:rPr>
              <a:pPr/>
              <a:t>9</a:t>
            </a:fld>
            <a:endParaRPr lang="en-US">
              <a:ea typeface="ヒラギノ角ゴ Pro W3"/>
              <a:cs typeface="ヒラギノ角ゴ Pro W3"/>
            </a:endParaRPr>
          </a:p>
        </p:txBody>
      </p:sp>
      <p:sp>
        <p:nvSpPr>
          <p:cNvPr id="19458" name="Rectangle 7"/>
          <p:cNvSpPr txBox="1">
            <a:spLocks noGrp="1" noChangeArrowheads="1"/>
          </p:cNvSpPr>
          <p:nvPr/>
        </p:nvSpPr>
        <p:spPr bwMode="auto">
          <a:xfrm>
            <a:off x="4016375" y="8904288"/>
            <a:ext cx="3070225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038" tIns="47020" rIns="94038" bIns="47020" anchor="b"/>
          <a:lstStyle/>
          <a:p>
            <a:pPr algn="r" defTabSz="939800"/>
            <a:fld id="{1503E6FF-46BE-4FDC-873A-65694A840145}" type="slidenum">
              <a:rPr lang="en-US" sz="1200" b="0" i="0">
                <a:solidFill>
                  <a:schemeClr val="tx1"/>
                </a:solidFill>
                <a:cs typeface="ヒラギノ角ゴ Pro W3"/>
              </a:rPr>
              <a:pPr algn="r" defTabSz="939800"/>
              <a:t>9</a:t>
            </a:fld>
            <a:endParaRPr lang="en-US" sz="1200" b="0" i="0">
              <a:solidFill>
                <a:schemeClr val="tx1"/>
              </a:solidFill>
              <a:cs typeface="ヒラギノ角ゴ Pro W3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19100" y="703263"/>
            <a:ext cx="6248400" cy="3516312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430" tIns="46215" rIns="92430" bIns="46215"/>
          <a:lstStyle/>
          <a:p>
            <a:pPr marL="228600" indent="-228600" eaLnBrk="1" hangingPunct="1"/>
            <a:r>
              <a:rPr lang="en-US"/>
              <a:t>This is the </a:t>
            </a:r>
            <a:r>
              <a:rPr lang="en-US" b="1"/>
              <a:t>Bulleted List</a:t>
            </a:r>
            <a:r>
              <a:rPr lang="en-US"/>
              <a:t> slide.</a:t>
            </a:r>
          </a:p>
          <a:p>
            <a:pPr marL="228600" indent="-228600" eaLnBrk="1" hangingPunct="1"/>
            <a:r>
              <a:rPr lang="en-US"/>
              <a:t>To create this particular slide, click the </a:t>
            </a:r>
            <a:r>
              <a:rPr lang="en-US" b="1" i="1"/>
              <a:t>NEW SLIDE</a:t>
            </a:r>
            <a:r>
              <a:rPr lang="en-US"/>
              <a:t> button on your toolbar and choose the </a:t>
            </a:r>
            <a:r>
              <a:rPr lang="en-US" b="1" i="1"/>
              <a:t>BULLETED LIST</a:t>
            </a:r>
            <a:r>
              <a:rPr lang="en-US"/>
              <a:t> format. (Top row, second from left)</a:t>
            </a:r>
          </a:p>
          <a:p>
            <a:pPr marL="228600" indent="-228600" eaLnBrk="1" hangingPunct="1"/>
            <a:r>
              <a:rPr lang="en-US"/>
              <a:t>The </a:t>
            </a:r>
            <a:r>
              <a:rPr lang="en-US" b="1"/>
              <a:t>Sub-Heading</a:t>
            </a:r>
            <a:r>
              <a:rPr lang="en-US"/>
              <a:t> and </a:t>
            </a:r>
            <a:r>
              <a:rPr lang="en-US" b="1"/>
              <a:t>footnote</a:t>
            </a:r>
            <a:r>
              <a:rPr lang="en-US"/>
              <a:t> will not appear when you insert a new slide. If you need either one, copy and paste it from the sample slide.</a:t>
            </a:r>
          </a:p>
          <a:p>
            <a:pPr marL="228600" indent="-228600" eaLnBrk="1" hangingPunct="1"/>
            <a:r>
              <a:rPr lang="en-US"/>
              <a:t>If you choose not to use a </a:t>
            </a:r>
            <a:r>
              <a:rPr lang="en-US" b="1"/>
              <a:t>Sub-Heading</a:t>
            </a:r>
            <a:r>
              <a:rPr lang="en-US"/>
              <a:t>, let us know when you hand in your presentation for clean-up and we’ll adjust where the bullets begin on your master page.</a:t>
            </a:r>
          </a:p>
          <a:p>
            <a:pPr marL="228600" indent="-228600" eaLnBrk="1" hangingPunct="1"/>
            <a:r>
              <a:rPr lang="en-US"/>
              <a:t>Also, be sure to insert the presentation title onto the </a:t>
            </a:r>
            <a:r>
              <a:rPr lang="en-US" b="1" i="1"/>
              <a:t>BULLETED LIST</a:t>
            </a:r>
            <a:r>
              <a:rPr lang="en-US"/>
              <a:t> </a:t>
            </a:r>
            <a:r>
              <a:rPr lang="en-US" b="1" i="1"/>
              <a:t>MASTER</a:t>
            </a:r>
            <a:r>
              <a:rPr lang="en-US"/>
              <a:t> as follows:</a:t>
            </a:r>
          </a:p>
          <a:p>
            <a:pPr marL="228600" indent="-228600" eaLnBrk="1" hangingPunct="1">
              <a:buFontTx/>
              <a:buAutoNum type="arabicPeriod"/>
            </a:pPr>
            <a:r>
              <a:rPr lang="en-US"/>
              <a:t>Choose </a:t>
            </a:r>
            <a:r>
              <a:rPr lang="en-US" b="1" i="1"/>
              <a:t>View / Master / Slide Master</a:t>
            </a:r>
            <a:r>
              <a:rPr lang="en-US"/>
              <a:t> from your menu.</a:t>
            </a:r>
          </a:p>
          <a:p>
            <a:pPr marL="228600" indent="-228600" eaLnBrk="1" hangingPunct="1">
              <a:buFontTx/>
              <a:buAutoNum type="arabicPeriod"/>
            </a:pPr>
            <a:r>
              <a:rPr lang="en-US"/>
              <a:t>Select the text at the bottom of the slide and type in a short version of your presentation title.</a:t>
            </a:r>
          </a:p>
          <a:p>
            <a:pPr marL="228600" indent="-228600" eaLnBrk="1" hangingPunct="1">
              <a:buFontTx/>
              <a:buAutoNum type="arabicPeriod"/>
            </a:pPr>
            <a:r>
              <a:rPr lang="en-US"/>
              <a:t>Click the </a:t>
            </a:r>
            <a:r>
              <a:rPr lang="en-US" b="1" i="1"/>
              <a:t>SLIDE VIEW</a:t>
            </a:r>
            <a:r>
              <a:rPr lang="en-US"/>
              <a:t> button in the lower left hand part of your screen to return to the slide show. (Small white rectangle)</a:t>
            </a:r>
          </a:p>
        </p:txBody>
      </p:sp>
    </p:spTree>
    <p:extLst>
      <p:ext uri="{BB962C8B-B14F-4D97-AF65-F5344CB8AC3E}">
        <p14:creationId xmlns:p14="http://schemas.microsoft.com/office/powerpoint/2010/main" val="1004964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AD293-93DF-4A36-B19E-08424D6A50D8}" type="datetimeFigureOut">
              <a:rPr lang="cs-CZ" smtClean="0"/>
              <a:t>14.10.2019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6907B-0510-4044-821B-B79841FAD84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504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AD293-93DF-4A36-B19E-08424D6A50D8}" type="datetimeFigureOut">
              <a:rPr lang="cs-CZ" smtClean="0"/>
              <a:t>14.10.2019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6907B-0510-4044-821B-B79841FAD84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931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AD293-93DF-4A36-B19E-08424D6A50D8}" type="datetimeFigureOut">
              <a:rPr lang="cs-CZ" smtClean="0"/>
              <a:t>14.10.2019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6907B-0510-4044-821B-B79841FAD84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6266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986" y="274544"/>
            <a:ext cx="10972031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648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AD293-93DF-4A36-B19E-08424D6A50D8}" type="datetimeFigureOut">
              <a:rPr lang="cs-CZ" smtClean="0"/>
              <a:t>14.10.2019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6907B-0510-4044-821B-B79841FAD84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8809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AD293-93DF-4A36-B19E-08424D6A50D8}" type="datetimeFigureOut">
              <a:rPr lang="cs-CZ" smtClean="0"/>
              <a:t>14.10.2019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6907B-0510-4044-821B-B79841FAD84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4534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AD293-93DF-4A36-B19E-08424D6A50D8}" type="datetimeFigureOut">
              <a:rPr lang="cs-CZ" smtClean="0"/>
              <a:t>14.10.2019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6907B-0510-4044-821B-B79841FAD84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4948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AD293-93DF-4A36-B19E-08424D6A50D8}" type="datetimeFigureOut">
              <a:rPr lang="cs-CZ" smtClean="0"/>
              <a:t>14.10.2019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6907B-0510-4044-821B-B79841FAD84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5276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AD293-93DF-4A36-B19E-08424D6A50D8}" type="datetimeFigureOut">
              <a:rPr lang="cs-CZ" smtClean="0"/>
              <a:t>14.10.2019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6907B-0510-4044-821B-B79841FAD84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9655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AD293-93DF-4A36-B19E-08424D6A50D8}" type="datetimeFigureOut">
              <a:rPr lang="cs-CZ" smtClean="0"/>
              <a:t>14.10.2019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6907B-0510-4044-821B-B79841FAD84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26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AD293-93DF-4A36-B19E-08424D6A50D8}" type="datetimeFigureOut">
              <a:rPr lang="cs-CZ" smtClean="0"/>
              <a:t>14.10.2019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6907B-0510-4044-821B-B79841FAD84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2849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AD293-93DF-4A36-B19E-08424D6A50D8}" type="datetimeFigureOut">
              <a:rPr lang="cs-CZ" smtClean="0"/>
              <a:t>14.10.2019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6907B-0510-4044-821B-B79841FAD84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5183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AD293-93DF-4A36-B19E-08424D6A50D8}" type="datetimeFigureOut">
              <a:rPr lang="cs-CZ" smtClean="0"/>
              <a:t>14.10.2019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A6907B-0510-4044-821B-B79841FAD84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0983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Clinical</a:t>
            </a:r>
            <a:r>
              <a:rPr lang="cs-CZ" dirty="0" smtClean="0"/>
              <a:t> </a:t>
            </a:r>
            <a:r>
              <a:rPr lang="cs-CZ" dirty="0" err="1" smtClean="0"/>
              <a:t>practice</a:t>
            </a:r>
            <a:r>
              <a:rPr lang="cs-CZ" dirty="0" smtClean="0"/>
              <a:t> update </a:t>
            </a:r>
            <a:br>
              <a:rPr lang="cs-CZ" dirty="0" smtClean="0"/>
            </a:br>
            <a:r>
              <a:rPr lang="cs-CZ" dirty="0" smtClean="0"/>
              <a:t>on </a:t>
            </a:r>
            <a:r>
              <a:rPr lang="cs-CZ" dirty="0" err="1" smtClean="0"/>
              <a:t>heart</a:t>
            </a:r>
            <a:r>
              <a:rPr lang="cs-CZ" dirty="0" smtClean="0"/>
              <a:t> </a:t>
            </a:r>
            <a:r>
              <a:rPr lang="cs-CZ" dirty="0" err="1" smtClean="0"/>
              <a:t>failure</a:t>
            </a:r>
            <a:r>
              <a:rPr lang="cs-CZ" dirty="0" smtClean="0"/>
              <a:t> 2019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cs-CZ" sz="7000" dirty="0" smtClean="0"/>
              <a:t>Implantace ICD </a:t>
            </a:r>
          </a:p>
          <a:p>
            <a:r>
              <a:rPr lang="cs-CZ" sz="7000" dirty="0" smtClean="0"/>
              <a:t>Ablace fibrilace síní</a:t>
            </a:r>
          </a:p>
          <a:p>
            <a:r>
              <a:rPr lang="cs-CZ" sz="7000" dirty="0" err="1" smtClean="0"/>
              <a:t>MitraClip</a:t>
            </a:r>
            <a:endParaRPr lang="cs-CZ" sz="7000" dirty="0" smtClean="0"/>
          </a:p>
          <a:p>
            <a:endParaRPr lang="cs-CZ" dirty="0"/>
          </a:p>
          <a:p>
            <a:endParaRPr lang="cs-CZ" dirty="0" smtClean="0"/>
          </a:p>
        </p:txBody>
      </p:sp>
      <p:sp>
        <p:nvSpPr>
          <p:cNvPr id="4" name="Obdélník 3"/>
          <p:cNvSpPr/>
          <p:nvPr/>
        </p:nvSpPr>
        <p:spPr>
          <a:xfrm>
            <a:off x="5395784" y="5585424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 smtClean="0"/>
              <a:t>Filip Málek</a:t>
            </a:r>
          </a:p>
          <a:p>
            <a:r>
              <a:rPr lang="cs-CZ" dirty="0" smtClean="0"/>
              <a:t>Konference ČASS 16.10.2019 Brno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47946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39A4D-2DB4-6B41-8CF1-CA604BC6B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900" y="63500"/>
            <a:ext cx="11760200" cy="755651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Why are the COAPT Results so Different from MITRA-FR? </a:t>
            </a:r>
            <a:r>
              <a:rPr lang="en-US" sz="3733" dirty="0"/>
              <a:t>Possible Reasons</a:t>
            </a:r>
            <a:endParaRPr lang="en-US" sz="3200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5E7BFD5B-B316-2541-93DF-618714ADB32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5646449"/>
              </p:ext>
            </p:extLst>
          </p:nvPr>
        </p:nvGraphicFramePr>
        <p:xfrm>
          <a:off x="330202" y="1276352"/>
          <a:ext cx="11531599" cy="5175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9199">
                  <a:extLst>
                    <a:ext uri="{9D8B030D-6E8A-4147-A177-3AD203B41FA5}">
                      <a16:colId xmlns:a16="http://schemas.microsoft.com/office/drawing/2014/main" val="1258558932"/>
                    </a:ext>
                  </a:extLst>
                </a:gridCol>
                <a:gridCol w="4025900">
                  <a:extLst>
                    <a:ext uri="{9D8B030D-6E8A-4147-A177-3AD203B41FA5}">
                      <a16:colId xmlns:a16="http://schemas.microsoft.com/office/drawing/2014/main" val="2148669369"/>
                    </a:ext>
                  </a:extLst>
                </a:gridCol>
                <a:gridCol w="3746500">
                  <a:extLst>
                    <a:ext uri="{9D8B030D-6E8A-4147-A177-3AD203B41FA5}">
                      <a16:colId xmlns:a16="http://schemas.microsoft.com/office/drawing/2014/main" val="2470175233"/>
                    </a:ext>
                  </a:extLst>
                </a:gridCol>
              </a:tblGrid>
              <a:tr h="458567"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MITRA-FR (n=304)</a:t>
                      </a:r>
                    </a:p>
                  </a:txBody>
                  <a:tcPr marL="121920" marR="121920" marT="60960" marB="609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COAPT (n=614)</a:t>
                      </a:r>
                    </a:p>
                  </a:txBody>
                  <a:tcPr marL="121920" marR="121920" marT="60960" marB="6096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0099092"/>
                  </a:ext>
                </a:extLst>
              </a:tr>
              <a:tr h="1113661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Severe MR entry criteria</a:t>
                      </a:r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Severe FMR by EU guidelines: EROA &gt;20 mm</a:t>
                      </a:r>
                      <a:r>
                        <a:rPr lang="en-US" sz="2000" baseline="3000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</a:rPr>
                        <a:t> or                       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RV &gt;30 mL/beat</a:t>
                      </a:r>
                    </a:p>
                  </a:txBody>
                  <a:tcPr marL="121920" marR="121920" marT="60960" marB="609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Severe FMR by US guidelines: EROA &gt;30 mm</a:t>
                      </a:r>
                      <a:r>
                        <a:rPr lang="en-US" sz="2000" baseline="3000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</a:rPr>
                        <a:t> or                     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RV &gt;45 mL/beat</a:t>
                      </a:r>
                    </a:p>
                  </a:txBody>
                  <a:tcPr marL="121920" marR="121920" marT="60960" marB="6096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6126237"/>
                  </a:ext>
                </a:extLst>
              </a:tr>
              <a:tr h="458567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EROA (mean ± SD)</a:t>
                      </a:r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31 ± 10 mm</a:t>
                      </a:r>
                      <a:r>
                        <a:rPr lang="en-US" sz="2000" baseline="300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21920" marR="121920" marT="60960" marB="609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41 ± 15 mm</a:t>
                      </a:r>
                      <a:r>
                        <a:rPr lang="en-US" sz="2000" baseline="300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marL="121920" marR="121920" marT="60960" marB="6096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1494976"/>
                  </a:ext>
                </a:extLst>
              </a:tr>
              <a:tr h="3275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LVEDV (mean ± SD) </a:t>
                      </a:r>
                      <a:endParaRPr lang="en-US" sz="2000" baseline="30000" dirty="0">
                        <a:solidFill>
                          <a:schemeClr val="tx1"/>
                        </a:solidFill>
                      </a:endParaRPr>
                    </a:p>
                  </a:txBody>
                  <a:tcPr marL="121920" marR="1219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135 ± 35 mL/m</a:t>
                      </a:r>
                      <a:r>
                        <a:rPr lang="en-US" sz="2000" baseline="300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marL="121920" marR="12192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101 ± 34 mL/m</a:t>
                      </a:r>
                      <a:r>
                        <a:rPr lang="en-US" sz="2000" baseline="300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marL="121920" marR="12192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018554"/>
                  </a:ext>
                </a:extLst>
              </a:tr>
              <a:tr h="1441208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GDMT at baseline and FU</a:t>
                      </a:r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Receiving HF meds at baseline – allowed variable adjustment in each group during follow-up per “real-world” practice</a:t>
                      </a:r>
                    </a:p>
                  </a:txBody>
                  <a:tcPr marL="121920" marR="121920" marT="60960" marB="609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CEC confirmed pts were failing maximally-tolerated GDMT at baseline – few major changes during follow-up </a:t>
                      </a:r>
                    </a:p>
                  </a:txBody>
                  <a:tcPr marL="121920" marR="121920" marT="60960" marB="6096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0125237"/>
                  </a:ext>
                </a:extLst>
              </a:tr>
              <a:tr h="458567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Acute results: No clip / ≥3+ MR</a:t>
                      </a:r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 9% / 9%</a:t>
                      </a:r>
                    </a:p>
                  </a:txBody>
                  <a:tcPr marL="121920" marR="121920" marT="60960" marB="609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5% / 5%</a:t>
                      </a:r>
                    </a:p>
                  </a:txBody>
                  <a:tcPr marL="121920" marR="121920" marT="60960" marB="6096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6504625"/>
                  </a:ext>
                </a:extLst>
              </a:tr>
              <a:tr h="458567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Procedural complications*</a:t>
                      </a:r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14.6%</a:t>
                      </a:r>
                    </a:p>
                  </a:txBody>
                  <a:tcPr marL="121920" marR="121920" marT="60960" marB="609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8.5%</a:t>
                      </a:r>
                    </a:p>
                  </a:txBody>
                  <a:tcPr marL="121920" marR="121920" marT="60960" marB="6096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0948744"/>
                  </a:ext>
                </a:extLst>
              </a:tr>
              <a:tr h="458567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12-mo MitraClip ≥3+ MR </a:t>
                      </a:r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17%</a:t>
                      </a:r>
                    </a:p>
                  </a:txBody>
                  <a:tcPr marL="121920" marR="121920" marT="60960" marB="609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5%</a:t>
                      </a:r>
                    </a:p>
                  </a:txBody>
                  <a:tcPr marL="121920" marR="121920" marT="60960" marB="6096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32937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434A4C3-BCEE-1845-B84A-F013DD9408E4}"/>
              </a:ext>
            </a:extLst>
          </p:cNvPr>
          <p:cNvSpPr txBox="1"/>
          <p:nvPr/>
        </p:nvSpPr>
        <p:spPr>
          <a:xfrm>
            <a:off x="254000" y="6492558"/>
            <a:ext cx="11684000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33" dirty="0"/>
              <a:t>*MITRA-FR </a:t>
            </a:r>
            <a:r>
              <a:rPr lang="en-US" sz="1333" dirty="0" err="1"/>
              <a:t>defn</a:t>
            </a:r>
            <a:r>
              <a:rPr lang="en-US" sz="1333" dirty="0"/>
              <a:t>: device implant failure, </a:t>
            </a:r>
            <a:r>
              <a:rPr lang="en-US" sz="1333" dirty="0" err="1"/>
              <a:t>transf</a:t>
            </a:r>
            <a:r>
              <a:rPr lang="en-US" sz="1333" dirty="0"/>
              <a:t> or </a:t>
            </a:r>
            <a:r>
              <a:rPr lang="en-US" sz="1333" dirty="0" err="1"/>
              <a:t>vasc</a:t>
            </a:r>
            <a:r>
              <a:rPr lang="en-US" sz="1333" dirty="0"/>
              <a:t> </a:t>
            </a:r>
            <a:r>
              <a:rPr lang="en-US" sz="1333" dirty="0" err="1"/>
              <a:t>compl</a:t>
            </a:r>
            <a:r>
              <a:rPr lang="en-US" sz="1333" dirty="0"/>
              <a:t> </a:t>
            </a:r>
            <a:r>
              <a:rPr lang="en-US" sz="1333" dirty="0" err="1"/>
              <a:t>req</a:t>
            </a:r>
            <a:r>
              <a:rPr lang="en-US" sz="1333" dirty="0"/>
              <a:t> </a:t>
            </a:r>
            <a:r>
              <a:rPr lang="en-US" sz="1333" dirty="0" err="1"/>
              <a:t>surg</a:t>
            </a:r>
            <a:r>
              <a:rPr lang="en-US" sz="1333" dirty="0"/>
              <a:t>, ASD, card shock, cardiac embolism/stroke, tamponade, </a:t>
            </a:r>
            <a:r>
              <a:rPr lang="en-US" sz="1333" dirty="0" err="1"/>
              <a:t>urg</a:t>
            </a:r>
            <a:r>
              <a:rPr lang="en-US" sz="1333" dirty="0"/>
              <a:t> card </a:t>
            </a:r>
            <a:r>
              <a:rPr lang="en-US" sz="1333" dirty="0" err="1"/>
              <a:t>surg</a:t>
            </a:r>
            <a:r>
              <a:rPr lang="en-US" sz="1333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01372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Vstupní kritéria studie COAPT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Symptomatická funkční MR 3+ nebo 4+ u ischemické nebo neischemické KMP</a:t>
            </a:r>
          </a:p>
          <a:p>
            <a:r>
              <a:rPr lang="cs-CZ" dirty="0" smtClean="0"/>
              <a:t>Adekvátní terapie ICHS a SS</a:t>
            </a:r>
          </a:p>
          <a:p>
            <a:r>
              <a:rPr lang="cs-CZ" dirty="0" smtClean="0"/>
              <a:t>NYHA II, III nebo ambulantní NYHA IV</a:t>
            </a:r>
          </a:p>
          <a:p>
            <a:r>
              <a:rPr lang="cs-CZ" dirty="0" smtClean="0"/>
              <a:t>Alespoň jedna hospitalizace pro SS v posledních 12 měsících a zvýšená koncentrace BNP ≥ 300 nebo NT-</a:t>
            </a:r>
            <a:r>
              <a:rPr lang="cs-CZ" dirty="0" err="1" smtClean="0"/>
              <a:t>proBNP</a:t>
            </a:r>
            <a:r>
              <a:rPr lang="cs-CZ" dirty="0" smtClean="0"/>
              <a:t> ≥ 1500 </a:t>
            </a:r>
            <a:r>
              <a:rPr lang="cs-CZ" dirty="0" err="1" smtClean="0"/>
              <a:t>pg</a:t>
            </a:r>
            <a:r>
              <a:rPr lang="cs-CZ" dirty="0" smtClean="0"/>
              <a:t>/ml</a:t>
            </a:r>
          </a:p>
          <a:p>
            <a:r>
              <a:rPr lang="cs-CZ" dirty="0" smtClean="0"/>
              <a:t>Není indikace pro chirurgické řešení</a:t>
            </a:r>
          </a:p>
          <a:p>
            <a:r>
              <a:rPr lang="cs-CZ" dirty="0" smtClean="0"/>
              <a:t>LV EF ≥ 20% a ≤ 50 %, LV EDD ≤ 70 mm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9191626" y="6311900"/>
            <a:ext cx="1558752" cy="2873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cs-CZ" sz="800" i="1" dirty="0" err="1" smtClean="0">
                <a:solidFill>
                  <a:schemeClr val="tx1"/>
                </a:solidFill>
              </a:rPr>
              <a:t>Seferovic</a:t>
            </a:r>
            <a:r>
              <a:rPr lang="cs-CZ" sz="800" i="1" dirty="0" smtClean="0">
                <a:solidFill>
                  <a:schemeClr val="tx1"/>
                </a:solidFill>
              </a:rPr>
              <a:t> PM, </a:t>
            </a:r>
            <a:r>
              <a:rPr lang="cs-CZ" sz="800" i="1" dirty="0">
                <a:solidFill>
                  <a:schemeClr val="tx1"/>
                </a:solidFill>
              </a:rPr>
              <a:t>et al. </a:t>
            </a:r>
          </a:p>
          <a:p>
            <a:pPr algn="ctr" eaLnBrk="1" hangingPunct="1">
              <a:defRPr/>
            </a:pPr>
            <a:r>
              <a:rPr lang="cs-CZ" sz="800" i="1" dirty="0" smtClean="0">
                <a:solidFill>
                  <a:schemeClr val="tx1"/>
                </a:solidFill>
              </a:rPr>
              <a:t>EJHF 2019</a:t>
            </a:r>
            <a:endParaRPr lang="cs-CZ" sz="8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1676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Hlavní vylučovací kritéria studie COAPT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Indikace k </a:t>
            </a:r>
            <a:r>
              <a:rPr lang="cs-CZ" dirty="0" err="1" smtClean="0"/>
              <a:t>revaskularizaci</a:t>
            </a:r>
            <a:r>
              <a:rPr lang="cs-CZ" dirty="0" smtClean="0"/>
              <a:t>, aortální nebo trikuspidální vada</a:t>
            </a:r>
          </a:p>
          <a:p>
            <a:r>
              <a:rPr lang="cs-CZ" dirty="0" smtClean="0"/>
              <a:t>Recentní CABG, TAVI, PCI</a:t>
            </a:r>
          </a:p>
          <a:p>
            <a:r>
              <a:rPr lang="cs-CZ" dirty="0" smtClean="0"/>
              <a:t>Pokročilá CHOPN</a:t>
            </a:r>
          </a:p>
          <a:p>
            <a:r>
              <a:rPr lang="cs-CZ" dirty="0" smtClean="0"/>
              <a:t>Recentní CMP, stenóza karotidy</a:t>
            </a:r>
          </a:p>
          <a:p>
            <a:r>
              <a:rPr lang="cs-CZ" dirty="0" smtClean="0"/>
              <a:t>Pokročilé SS (stadium D dle ACC/AHA)</a:t>
            </a:r>
          </a:p>
          <a:p>
            <a:r>
              <a:rPr lang="cs-CZ" dirty="0" smtClean="0"/>
              <a:t>Významná plicní hypertenze a PVR, dysfunkce PK</a:t>
            </a:r>
          </a:p>
          <a:p>
            <a:r>
              <a:rPr lang="cs-CZ" dirty="0" err="1" smtClean="0"/>
              <a:t>Hemodynamická</a:t>
            </a:r>
            <a:r>
              <a:rPr lang="cs-CZ" dirty="0" smtClean="0"/>
              <a:t> nestabilita</a:t>
            </a:r>
          </a:p>
          <a:p>
            <a:r>
              <a:rPr lang="cs-CZ" dirty="0" smtClean="0"/>
              <a:t>Nepříznivé anatomické parametry mitrální chlopně</a:t>
            </a:r>
          </a:p>
          <a:p>
            <a:r>
              <a:rPr lang="cs-CZ" dirty="0" smtClean="0"/>
              <a:t>Tromby, endokarditida, atd.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9191626" y="6311900"/>
            <a:ext cx="1558752" cy="2873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cs-CZ" sz="800" i="1" dirty="0" err="1" smtClean="0">
                <a:solidFill>
                  <a:schemeClr val="tx1"/>
                </a:solidFill>
              </a:rPr>
              <a:t>Seferovic</a:t>
            </a:r>
            <a:r>
              <a:rPr lang="cs-CZ" sz="800" i="1" dirty="0" smtClean="0">
                <a:solidFill>
                  <a:schemeClr val="tx1"/>
                </a:solidFill>
              </a:rPr>
              <a:t> PM, </a:t>
            </a:r>
            <a:r>
              <a:rPr lang="cs-CZ" sz="800" i="1" dirty="0">
                <a:solidFill>
                  <a:schemeClr val="tx1"/>
                </a:solidFill>
              </a:rPr>
              <a:t>et al. </a:t>
            </a:r>
          </a:p>
          <a:p>
            <a:pPr algn="ctr" eaLnBrk="1" hangingPunct="1">
              <a:defRPr/>
            </a:pPr>
            <a:r>
              <a:rPr lang="cs-CZ" sz="800" i="1" dirty="0" smtClean="0">
                <a:solidFill>
                  <a:schemeClr val="tx1"/>
                </a:solidFill>
              </a:rPr>
              <a:t>EJHF 2019</a:t>
            </a:r>
            <a:endParaRPr lang="cs-CZ" sz="8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51904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63750" y="3068638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cs-CZ" dirty="0" smtClean="0"/>
              <a:t>Děkuji za pozornost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6130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3222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81200" y="115888"/>
            <a:ext cx="8229600" cy="1143000"/>
          </a:xfrm>
        </p:spPr>
        <p:txBody>
          <a:bodyPr/>
          <a:lstStyle/>
          <a:p>
            <a:pPr algn="ctr">
              <a:defRPr/>
            </a:pPr>
            <a:r>
              <a:rPr lang="cs-CZ" sz="3200" dirty="0"/>
              <a:t>Indikace pro ICD u srdečního selhání </a:t>
            </a:r>
            <a:br>
              <a:rPr lang="cs-CZ" sz="3200" dirty="0"/>
            </a:br>
            <a:r>
              <a:rPr lang="cs-CZ" sz="3200" dirty="0"/>
              <a:t>podle etiologie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1774825" y="1196976"/>
          <a:ext cx="7345362" cy="53038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4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84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84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0117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Charakteristika</a:t>
                      </a:r>
                      <a:endParaRPr lang="cs-CZ" sz="1800" dirty="0"/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Opatření</a:t>
                      </a:r>
                      <a:endParaRPr lang="cs-CZ" sz="1800" dirty="0"/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Třída doporučení </a:t>
                      </a:r>
                    </a:p>
                    <a:p>
                      <a:r>
                        <a:rPr lang="cs-CZ" sz="1800" dirty="0" smtClean="0"/>
                        <a:t>a úroveň znalostí</a:t>
                      </a:r>
                      <a:endParaRPr lang="cs-CZ" sz="1800" dirty="0"/>
                    </a:p>
                  </a:txBody>
                  <a:tcPr marL="91447" marR="9144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8795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Sekundární prevence</a:t>
                      </a:r>
                    </a:p>
                    <a:p>
                      <a:r>
                        <a:rPr lang="cs-CZ" sz="1800" dirty="0" smtClean="0"/>
                        <a:t>(po dokumentované VT/VF)</a:t>
                      </a:r>
                      <a:endParaRPr lang="cs-CZ" sz="1800" dirty="0"/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Doporučeno ke snížení rizika náhlé smrti</a:t>
                      </a:r>
                      <a:r>
                        <a:rPr lang="cs-CZ" sz="1800" baseline="0" dirty="0" smtClean="0"/>
                        <a:t> a úmrtí z jakékoli příčiny</a:t>
                      </a:r>
                      <a:endParaRPr lang="cs-CZ" sz="1800" dirty="0"/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IA</a:t>
                      </a:r>
                      <a:endParaRPr lang="cs-CZ" sz="1800" dirty="0"/>
                    </a:p>
                  </a:txBody>
                  <a:tcPr marL="91447" marR="9144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456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Primární prevence</a:t>
                      </a:r>
                    </a:p>
                    <a:p>
                      <a:r>
                        <a:rPr lang="cs-CZ" sz="1800" dirty="0" smtClean="0"/>
                        <a:t>NYHA II-III</a:t>
                      </a:r>
                      <a:endParaRPr lang="cs-CZ" sz="1800" dirty="0"/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LV EF ≤ 35 %,</a:t>
                      </a:r>
                      <a:r>
                        <a:rPr lang="cs-CZ" sz="1800" baseline="0" dirty="0" smtClean="0"/>
                        <a:t> </a:t>
                      </a:r>
                      <a:r>
                        <a:rPr lang="cs-CZ" sz="1800" dirty="0" smtClean="0"/>
                        <a:t>ICHS </a:t>
                      </a:r>
                    </a:p>
                    <a:p>
                      <a:r>
                        <a:rPr lang="cs-CZ" sz="1800" dirty="0" smtClean="0"/>
                        <a:t>(&gt; 40 dní po IM), </a:t>
                      </a:r>
                    </a:p>
                    <a:p>
                      <a:r>
                        <a:rPr lang="cs-CZ" sz="1800" b="1" dirty="0" smtClean="0"/>
                        <a:t>DKMP</a:t>
                      </a:r>
                      <a:endParaRPr lang="cs-CZ" sz="1800" b="1" dirty="0"/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IA</a:t>
                      </a:r>
                    </a:p>
                    <a:p>
                      <a:endParaRPr lang="cs-CZ" sz="1800" dirty="0" smtClean="0"/>
                    </a:p>
                    <a:p>
                      <a:r>
                        <a:rPr lang="cs-CZ" sz="1800" b="1" dirty="0" smtClean="0"/>
                        <a:t>IB</a:t>
                      </a:r>
                      <a:endParaRPr lang="cs-CZ" sz="1800" b="1" dirty="0"/>
                    </a:p>
                  </a:txBody>
                  <a:tcPr marL="91447" marR="9144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79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ICD po IM &lt;</a:t>
                      </a:r>
                      <a:r>
                        <a:rPr lang="cs-CZ" sz="1800" baseline="0" dirty="0" smtClean="0"/>
                        <a:t> 40 dní</a:t>
                      </a:r>
                      <a:endParaRPr lang="cs-CZ" sz="1800" dirty="0"/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Nedoporučeno</a:t>
                      </a:r>
                      <a:endParaRPr lang="cs-CZ" sz="1800" dirty="0"/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IIIA</a:t>
                      </a:r>
                      <a:endParaRPr lang="cs-CZ" sz="1800" dirty="0"/>
                    </a:p>
                  </a:txBody>
                  <a:tcPr marL="91447" marR="9144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117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ICD u NYHA IV</a:t>
                      </a:r>
                      <a:endParaRPr lang="cs-CZ" sz="1800" dirty="0"/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Pouze při indikaci CRT, LVAD nebo OTS</a:t>
                      </a:r>
                      <a:endParaRPr lang="cs-CZ" sz="1800" dirty="0"/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IIIC</a:t>
                      </a:r>
                      <a:endParaRPr lang="cs-CZ" sz="1800" dirty="0"/>
                    </a:p>
                  </a:txBody>
                  <a:tcPr marL="91447" marR="91447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0117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Výměna ICD</a:t>
                      </a:r>
                      <a:endParaRPr lang="cs-CZ" sz="1800" dirty="0"/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Nutné zhodnocení stavu pacienta</a:t>
                      </a:r>
                      <a:endParaRPr lang="cs-CZ" sz="1800" dirty="0"/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r>
                        <a:rPr lang="cs-CZ" sz="1800" dirty="0" err="1" smtClean="0"/>
                        <a:t>IIaC</a:t>
                      </a:r>
                      <a:endParaRPr lang="cs-CZ" sz="1800" dirty="0"/>
                    </a:p>
                  </a:txBody>
                  <a:tcPr marL="91447" marR="91447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14456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Externí (</a:t>
                      </a:r>
                      <a:r>
                        <a:rPr lang="cs-CZ" sz="1800" dirty="0" err="1" smtClean="0"/>
                        <a:t>wearable</a:t>
                      </a:r>
                      <a:r>
                        <a:rPr lang="cs-CZ" sz="1800" dirty="0" smtClean="0"/>
                        <a:t>)</a:t>
                      </a:r>
                      <a:r>
                        <a:rPr lang="cs-CZ" sz="1800" baseline="0" dirty="0" smtClean="0"/>
                        <a:t> ICD</a:t>
                      </a:r>
                      <a:endParaRPr lang="cs-CZ" sz="1800" dirty="0"/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Most k implantaci ICD </a:t>
                      </a:r>
                    </a:p>
                    <a:p>
                      <a:r>
                        <a:rPr lang="cs-CZ" sz="1800" dirty="0" smtClean="0"/>
                        <a:t>u pacientů s vysokým rizikem NS</a:t>
                      </a:r>
                      <a:endParaRPr lang="cs-CZ" sz="1800" dirty="0"/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r>
                        <a:rPr lang="cs-CZ" sz="1800" dirty="0" err="1" smtClean="0"/>
                        <a:t>IIbC</a:t>
                      </a:r>
                      <a:endParaRPr lang="cs-CZ" sz="1800" dirty="0"/>
                    </a:p>
                  </a:txBody>
                  <a:tcPr marL="91447" marR="91447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Obdélník 4"/>
          <p:cNvSpPr/>
          <p:nvPr/>
        </p:nvSpPr>
        <p:spPr>
          <a:xfrm>
            <a:off x="9191626" y="6500814"/>
            <a:ext cx="1368425" cy="984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cs-CZ" sz="800" i="1" dirty="0" err="1">
                <a:solidFill>
                  <a:schemeClr val="tx1"/>
                </a:solidFill>
              </a:rPr>
              <a:t>Ponikowski</a:t>
            </a:r>
            <a:r>
              <a:rPr lang="cs-CZ" sz="800" i="1" dirty="0">
                <a:solidFill>
                  <a:schemeClr val="tx1"/>
                </a:solidFill>
              </a:rPr>
              <a:t> P, et al. </a:t>
            </a:r>
          </a:p>
          <a:p>
            <a:pPr algn="ctr" eaLnBrk="1" hangingPunct="1">
              <a:defRPr/>
            </a:pPr>
            <a:r>
              <a:rPr lang="cs-CZ" sz="800" i="1" dirty="0">
                <a:solidFill>
                  <a:schemeClr val="tx1"/>
                </a:solidFill>
              </a:rPr>
              <a:t>ESC </a:t>
            </a:r>
            <a:r>
              <a:rPr lang="cs-CZ" sz="800" i="1" dirty="0" err="1">
                <a:solidFill>
                  <a:schemeClr val="tx1"/>
                </a:solidFill>
              </a:rPr>
              <a:t>Guidelines</a:t>
            </a:r>
            <a:r>
              <a:rPr lang="cs-CZ" sz="800" i="1" dirty="0">
                <a:solidFill>
                  <a:schemeClr val="tx1"/>
                </a:solidFill>
              </a:rPr>
              <a:t> 2016</a:t>
            </a:r>
          </a:p>
        </p:txBody>
      </p:sp>
    </p:spTree>
    <p:extLst>
      <p:ext uri="{BB962C8B-B14F-4D97-AF65-F5344CB8AC3E}">
        <p14:creationId xmlns:p14="http://schemas.microsoft.com/office/powerpoint/2010/main" val="1347161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923088" y="6165851"/>
            <a:ext cx="2844800" cy="320675"/>
          </a:xfrm>
          <a:ln cap="flat">
            <a:round/>
            <a:headEnd/>
            <a:tailEnd/>
          </a:ln>
        </p:spPr>
        <p:txBody>
          <a:bodyPr vert="horz" lIns="0" tIns="12211" rIns="0" bIns="0" rtlCol="0" anchor="ctr">
            <a:normAutofit/>
          </a:bodyPr>
          <a:lstStyle/>
          <a:p>
            <a:pPr>
              <a:tabLst>
                <a:tab pos="649628" algn="l"/>
                <a:tab pos="1299256" algn="l"/>
                <a:tab pos="1948884" algn="l"/>
                <a:tab pos="2598511" algn="l"/>
                <a:tab pos="3248139" algn="l"/>
                <a:tab pos="3897767" algn="l"/>
                <a:tab pos="4547395" algn="l"/>
                <a:tab pos="5197023" algn="l"/>
                <a:tab pos="5846651" algn="l"/>
              </a:tabLst>
              <a:defRPr/>
            </a:pPr>
            <a:r>
              <a:rPr lang="en-US" sz="900" i="1" dirty="0" err="1">
                <a:ea typeface="Arial Unicode MS" pitchFamily="34" charset="-128"/>
                <a:cs typeface="Arial Unicode MS" pitchFamily="34" charset="-128"/>
              </a:rPr>
              <a:t>Køber</a:t>
            </a:r>
            <a:r>
              <a:rPr lang="en-US" sz="900" i="1" dirty="0">
                <a:ea typeface="Arial Unicode MS" pitchFamily="34" charset="-128"/>
                <a:cs typeface="Arial Unicode MS" pitchFamily="34" charset="-128"/>
              </a:rPr>
              <a:t> L et al. N </a:t>
            </a:r>
            <a:r>
              <a:rPr lang="en-US" sz="900" i="1" dirty="0" err="1">
                <a:ea typeface="Arial Unicode MS" pitchFamily="34" charset="-128"/>
                <a:cs typeface="Arial Unicode MS" pitchFamily="34" charset="-128"/>
              </a:rPr>
              <a:t>Engl</a:t>
            </a:r>
            <a:r>
              <a:rPr lang="en-US" sz="900" i="1" dirty="0">
                <a:ea typeface="Arial Unicode MS" pitchFamily="34" charset="-128"/>
                <a:cs typeface="Arial Unicode MS" pitchFamily="34" charset="-128"/>
              </a:rPr>
              <a:t> J Med 2016;375:1221-1230.</a:t>
            </a:r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875" y="1773239"/>
            <a:ext cx="3511550" cy="417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1508" name="AutoShape 4"/>
          <p:cNvSpPr>
            <a:spLocks noChangeArrowheads="1"/>
          </p:cNvSpPr>
          <p:nvPr/>
        </p:nvSpPr>
        <p:spPr bwMode="auto">
          <a:xfrm>
            <a:off x="1939925" y="292101"/>
            <a:ext cx="8312150" cy="646113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0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 anchorCtr="1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tabLst>
                <a:tab pos="649288" algn="l"/>
                <a:tab pos="1298575" algn="l"/>
                <a:tab pos="1947863" algn="l"/>
                <a:tab pos="2597150" algn="l"/>
                <a:tab pos="3248025" algn="l"/>
                <a:tab pos="3897313" algn="l"/>
                <a:tab pos="4546600" algn="l"/>
                <a:tab pos="5195888" algn="l"/>
                <a:tab pos="5845175" algn="l"/>
                <a:tab pos="6496050" algn="l"/>
                <a:tab pos="7145338" algn="l"/>
                <a:tab pos="779462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649288" algn="l"/>
                <a:tab pos="1298575" algn="l"/>
                <a:tab pos="1947863" algn="l"/>
                <a:tab pos="2597150" algn="l"/>
                <a:tab pos="3248025" algn="l"/>
                <a:tab pos="3897313" algn="l"/>
                <a:tab pos="4546600" algn="l"/>
                <a:tab pos="5195888" algn="l"/>
                <a:tab pos="5845175" algn="l"/>
                <a:tab pos="6496050" algn="l"/>
                <a:tab pos="7145338" algn="l"/>
                <a:tab pos="779462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tabLst>
                <a:tab pos="649288" algn="l"/>
                <a:tab pos="1298575" algn="l"/>
                <a:tab pos="1947863" algn="l"/>
                <a:tab pos="2597150" algn="l"/>
                <a:tab pos="3248025" algn="l"/>
                <a:tab pos="3897313" algn="l"/>
                <a:tab pos="4546600" algn="l"/>
                <a:tab pos="5195888" algn="l"/>
                <a:tab pos="5845175" algn="l"/>
                <a:tab pos="6496050" algn="l"/>
                <a:tab pos="7145338" algn="l"/>
                <a:tab pos="779462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649288" algn="l"/>
                <a:tab pos="1298575" algn="l"/>
                <a:tab pos="1947863" algn="l"/>
                <a:tab pos="2597150" algn="l"/>
                <a:tab pos="3248025" algn="l"/>
                <a:tab pos="3897313" algn="l"/>
                <a:tab pos="4546600" algn="l"/>
                <a:tab pos="5195888" algn="l"/>
                <a:tab pos="5845175" algn="l"/>
                <a:tab pos="6496050" algn="l"/>
                <a:tab pos="7145338" algn="l"/>
                <a:tab pos="77946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tabLst>
                <a:tab pos="649288" algn="l"/>
                <a:tab pos="1298575" algn="l"/>
                <a:tab pos="1947863" algn="l"/>
                <a:tab pos="2597150" algn="l"/>
                <a:tab pos="3248025" algn="l"/>
                <a:tab pos="3897313" algn="l"/>
                <a:tab pos="4546600" algn="l"/>
                <a:tab pos="5195888" algn="l"/>
                <a:tab pos="5845175" algn="l"/>
                <a:tab pos="6496050" algn="l"/>
                <a:tab pos="7145338" algn="l"/>
                <a:tab pos="77946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tabLst>
                <a:tab pos="649288" algn="l"/>
                <a:tab pos="1298575" algn="l"/>
                <a:tab pos="1947863" algn="l"/>
                <a:tab pos="2597150" algn="l"/>
                <a:tab pos="3248025" algn="l"/>
                <a:tab pos="3897313" algn="l"/>
                <a:tab pos="4546600" algn="l"/>
                <a:tab pos="5195888" algn="l"/>
                <a:tab pos="5845175" algn="l"/>
                <a:tab pos="6496050" algn="l"/>
                <a:tab pos="7145338" algn="l"/>
                <a:tab pos="77946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tabLst>
                <a:tab pos="649288" algn="l"/>
                <a:tab pos="1298575" algn="l"/>
                <a:tab pos="1947863" algn="l"/>
                <a:tab pos="2597150" algn="l"/>
                <a:tab pos="3248025" algn="l"/>
                <a:tab pos="3897313" algn="l"/>
                <a:tab pos="4546600" algn="l"/>
                <a:tab pos="5195888" algn="l"/>
                <a:tab pos="5845175" algn="l"/>
                <a:tab pos="6496050" algn="l"/>
                <a:tab pos="7145338" algn="l"/>
                <a:tab pos="77946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tabLst>
                <a:tab pos="649288" algn="l"/>
                <a:tab pos="1298575" algn="l"/>
                <a:tab pos="1947863" algn="l"/>
                <a:tab pos="2597150" algn="l"/>
                <a:tab pos="3248025" algn="l"/>
                <a:tab pos="3897313" algn="l"/>
                <a:tab pos="4546600" algn="l"/>
                <a:tab pos="5195888" algn="l"/>
                <a:tab pos="5845175" algn="l"/>
                <a:tab pos="6496050" algn="l"/>
                <a:tab pos="7145338" algn="l"/>
                <a:tab pos="77946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tabLst>
                <a:tab pos="649288" algn="l"/>
                <a:tab pos="1298575" algn="l"/>
                <a:tab pos="1947863" algn="l"/>
                <a:tab pos="2597150" algn="l"/>
                <a:tab pos="3248025" algn="l"/>
                <a:tab pos="3897313" algn="l"/>
                <a:tab pos="4546600" algn="l"/>
                <a:tab pos="5195888" algn="l"/>
                <a:tab pos="5845175" algn="l"/>
                <a:tab pos="6496050" algn="l"/>
                <a:tab pos="7145338" algn="l"/>
                <a:tab pos="77946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7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400" b="1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Výsledky studie DANISH</a:t>
            </a:r>
          </a:p>
          <a:p>
            <a:pPr algn="ctr">
              <a:lnSpc>
                <a:spcPct val="97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2400" b="1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76% idiopatická DKMP</a:t>
            </a:r>
            <a:endParaRPr lang="en-US" altLang="cs-CZ" sz="2400" b="1" dirty="0"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5236010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Konsenzus na základě výsledků studie DANISH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Neimplantovat ICD pacientům s neischemickým HF má být zváženo</a:t>
            </a:r>
          </a:p>
          <a:p>
            <a:pPr marL="0" indent="0">
              <a:buNone/>
            </a:pPr>
            <a:r>
              <a:rPr lang="cs-CZ" dirty="0" smtClean="0"/>
              <a:t>1. &gt; 70 let, </a:t>
            </a:r>
          </a:p>
          <a:p>
            <a:pPr marL="0" indent="0">
              <a:buNone/>
            </a:pPr>
            <a:r>
              <a:rPr lang="cs-CZ" dirty="0" smtClean="0"/>
              <a:t>2. NYHA III/IV</a:t>
            </a:r>
          </a:p>
          <a:p>
            <a:pPr marL="0" indent="0">
              <a:buNone/>
            </a:pPr>
            <a:r>
              <a:rPr lang="cs-CZ" dirty="0" smtClean="0"/>
              <a:t>3. Závažné komorbidity (pokročilé plicní onemocnění nebo CKD IV)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Praktické poznámky: pro pacienty &lt; 70 let je ICD v primární prevenci </a:t>
            </a:r>
          </a:p>
          <a:p>
            <a:pPr marL="0" indent="0">
              <a:buNone/>
            </a:pPr>
            <a:r>
              <a:rPr lang="cs-CZ" dirty="0" smtClean="0"/>
              <a:t>doporučeno, snížení rizika NS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9191626" y="6311900"/>
            <a:ext cx="1558752" cy="2873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cs-CZ" sz="800" i="1" dirty="0" err="1" smtClean="0">
                <a:solidFill>
                  <a:schemeClr val="tx1"/>
                </a:solidFill>
              </a:rPr>
              <a:t>Seferovic</a:t>
            </a:r>
            <a:r>
              <a:rPr lang="cs-CZ" sz="800" i="1" dirty="0" smtClean="0">
                <a:solidFill>
                  <a:schemeClr val="tx1"/>
                </a:solidFill>
              </a:rPr>
              <a:t> PM, </a:t>
            </a:r>
            <a:r>
              <a:rPr lang="cs-CZ" sz="800" i="1" dirty="0">
                <a:solidFill>
                  <a:schemeClr val="tx1"/>
                </a:solidFill>
              </a:rPr>
              <a:t>et al. </a:t>
            </a:r>
          </a:p>
          <a:p>
            <a:pPr algn="ctr" eaLnBrk="1" hangingPunct="1">
              <a:defRPr/>
            </a:pPr>
            <a:r>
              <a:rPr lang="cs-CZ" sz="800" i="1" dirty="0" smtClean="0">
                <a:solidFill>
                  <a:schemeClr val="tx1"/>
                </a:solidFill>
              </a:rPr>
              <a:t>EJHF 2019</a:t>
            </a:r>
            <a:endParaRPr lang="cs-CZ" sz="8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142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Ablace fibrilace síní u srdečního selhání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 smtClean="0"/>
              <a:t>Konsenzus </a:t>
            </a:r>
          </a:p>
          <a:p>
            <a:r>
              <a:rPr lang="cs-CZ" sz="2400" dirty="0" smtClean="0"/>
              <a:t>Izolace plicních žil (IPV) může být zvážena u paroxyzmální symptomatické FS</a:t>
            </a:r>
          </a:p>
          <a:p>
            <a:r>
              <a:rPr lang="cs-CZ" sz="2400" dirty="0" smtClean="0"/>
              <a:t>Ablace A-V </a:t>
            </a:r>
            <a:r>
              <a:rPr lang="cs-CZ" sz="2400" dirty="0" err="1" smtClean="0"/>
              <a:t>junkce</a:t>
            </a:r>
            <a:r>
              <a:rPr lang="cs-CZ" sz="2400" dirty="0" smtClean="0"/>
              <a:t> + CRT může být zvážena u symptomatické FS a selhání IPV</a:t>
            </a:r>
          </a:p>
          <a:p>
            <a:r>
              <a:rPr lang="cs-CZ" sz="2400" dirty="0" smtClean="0"/>
              <a:t>IPV u perzistující FS může být zvážena (u pacientů s ICD nebo CRT)</a:t>
            </a:r>
          </a:p>
          <a:p>
            <a:r>
              <a:rPr lang="cs-CZ" sz="2400" dirty="0" smtClean="0"/>
              <a:t>Ablace A-V </a:t>
            </a:r>
            <a:r>
              <a:rPr lang="cs-CZ" sz="2400" dirty="0" err="1" smtClean="0"/>
              <a:t>junkce</a:t>
            </a:r>
            <a:r>
              <a:rPr lang="cs-CZ" sz="2400" dirty="0" smtClean="0"/>
              <a:t> </a:t>
            </a:r>
            <a:r>
              <a:rPr lang="cs-CZ" sz="2400" dirty="0" smtClean="0"/>
              <a:t>se při dobré kontrole TF u permanentní FS u pacientů s CRT nedoporučuje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Praktické poznámky: indikace k trvalé </a:t>
            </a:r>
            <a:r>
              <a:rPr lang="cs-CZ" sz="2400" dirty="0" err="1" smtClean="0"/>
              <a:t>antikoagulaci</a:t>
            </a:r>
            <a:r>
              <a:rPr lang="cs-CZ" sz="2400" dirty="0" smtClean="0"/>
              <a:t>, IPV lepší než </a:t>
            </a:r>
            <a:r>
              <a:rPr lang="cs-CZ" sz="2400" dirty="0" err="1" smtClean="0"/>
              <a:t>amiodaron</a:t>
            </a:r>
            <a:r>
              <a:rPr lang="cs-CZ" sz="2400" dirty="0" smtClean="0"/>
              <a:t> </a:t>
            </a:r>
          </a:p>
          <a:p>
            <a:pPr marL="0" indent="0">
              <a:buNone/>
            </a:pPr>
            <a:r>
              <a:rPr lang="cs-CZ" sz="2400" dirty="0" smtClean="0"/>
              <a:t>u paroxyzmální FS, preferenčně u CRT</a:t>
            </a:r>
          </a:p>
          <a:p>
            <a:endParaRPr lang="cs-CZ" sz="2400" dirty="0"/>
          </a:p>
        </p:txBody>
      </p:sp>
      <p:sp>
        <p:nvSpPr>
          <p:cNvPr id="4" name="Obdélník 3"/>
          <p:cNvSpPr/>
          <p:nvPr/>
        </p:nvSpPr>
        <p:spPr>
          <a:xfrm>
            <a:off x="9191626" y="6311900"/>
            <a:ext cx="1558752" cy="2873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cs-CZ" sz="800" i="1" dirty="0" err="1" smtClean="0">
                <a:solidFill>
                  <a:schemeClr val="tx1"/>
                </a:solidFill>
              </a:rPr>
              <a:t>Seferovic</a:t>
            </a:r>
            <a:r>
              <a:rPr lang="cs-CZ" sz="800" i="1" dirty="0" smtClean="0">
                <a:solidFill>
                  <a:schemeClr val="tx1"/>
                </a:solidFill>
              </a:rPr>
              <a:t> PM, </a:t>
            </a:r>
            <a:r>
              <a:rPr lang="cs-CZ" sz="800" i="1" dirty="0">
                <a:solidFill>
                  <a:schemeClr val="tx1"/>
                </a:solidFill>
              </a:rPr>
              <a:t>et al. </a:t>
            </a:r>
          </a:p>
          <a:p>
            <a:pPr algn="ctr" eaLnBrk="1" hangingPunct="1">
              <a:defRPr/>
            </a:pPr>
            <a:r>
              <a:rPr lang="cs-CZ" sz="800" i="1" dirty="0" smtClean="0">
                <a:solidFill>
                  <a:schemeClr val="tx1"/>
                </a:solidFill>
              </a:rPr>
              <a:t>EJHF 2019</a:t>
            </a:r>
            <a:endParaRPr lang="cs-CZ" sz="8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4095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Studie IPV u fibrilace síní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Studie CABANA, 2204 pacientů, 15 % mělo HF, </a:t>
            </a:r>
            <a:r>
              <a:rPr lang="cs-CZ" dirty="0" err="1" smtClean="0"/>
              <a:t>parox</a:t>
            </a:r>
            <a:r>
              <a:rPr lang="cs-CZ" dirty="0" smtClean="0"/>
              <a:t>. + </a:t>
            </a:r>
            <a:r>
              <a:rPr lang="cs-CZ" dirty="0" err="1" smtClean="0"/>
              <a:t>perzist</a:t>
            </a:r>
            <a:r>
              <a:rPr lang="cs-CZ" dirty="0" smtClean="0"/>
              <a:t>. FS</a:t>
            </a:r>
          </a:p>
          <a:p>
            <a:r>
              <a:rPr lang="cs-CZ" dirty="0" smtClean="0"/>
              <a:t>Ablace vs. konvenční farmakoterapie</a:t>
            </a:r>
          </a:p>
          <a:p>
            <a:r>
              <a:rPr lang="cs-CZ" dirty="0" smtClean="0"/>
              <a:t>Žádný dopad na mortalitu</a:t>
            </a:r>
          </a:p>
          <a:p>
            <a:r>
              <a:rPr lang="cs-CZ" dirty="0" smtClean="0"/>
              <a:t>Zlepšení kvality života</a:t>
            </a:r>
          </a:p>
          <a:p>
            <a:endParaRPr lang="cs-CZ" dirty="0"/>
          </a:p>
          <a:p>
            <a:r>
              <a:rPr lang="cs-CZ" dirty="0" smtClean="0"/>
              <a:t>Studie CASTLE-AF, pacienti s </a:t>
            </a:r>
            <a:r>
              <a:rPr lang="cs-CZ" dirty="0" err="1" smtClean="0"/>
              <a:t>HFrEF</a:t>
            </a:r>
            <a:r>
              <a:rPr lang="cs-CZ" dirty="0" smtClean="0"/>
              <a:t> (EF &lt; 35%) a perzistující FS</a:t>
            </a:r>
          </a:p>
          <a:p>
            <a:r>
              <a:rPr lang="cs-CZ" dirty="0" smtClean="0"/>
              <a:t>Z 3103 pac. randomizováno pouze 363 – kontrola rytmu </a:t>
            </a:r>
            <a:r>
              <a:rPr lang="cs-CZ" dirty="0" err="1" smtClean="0"/>
              <a:t>vs</a:t>
            </a:r>
            <a:r>
              <a:rPr lang="cs-CZ" dirty="0" smtClean="0"/>
              <a:t> frekvence</a:t>
            </a:r>
          </a:p>
          <a:p>
            <a:r>
              <a:rPr lang="cs-CZ" dirty="0" smtClean="0"/>
              <a:t>Vysoké procento selhání ablace (25%)</a:t>
            </a:r>
          </a:p>
          <a:p>
            <a:r>
              <a:rPr lang="cs-CZ" dirty="0" smtClean="0"/>
              <a:t>Prokázáno snížení mortality p &lt; 0.01 při ablaci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9191626" y="6311900"/>
            <a:ext cx="1558752" cy="2873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cs-CZ" sz="800" i="1" dirty="0" err="1" smtClean="0">
                <a:solidFill>
                  <a:schemeClr val="tx1"/>
                </a:solidFill>
              </a:rPr>
              <a:t>Seferovic</a:t>
            </a:r>
            <a:r>
              <a:rPr lang="cs-CZ" sz="800" i="1" dirty="0" smtClean="0">
                <a:solidFill>
                  <a:schemeClr val="tx1"/>
                </a:solidFill>
              </a:rPr>
              <a:t> PM, </a:t>
            </a:r>
            <a:r>
              <a:rPr lang="cs-CZ" sz="800" i="1" dirty="0">
                <a:solidFill>
                  <a:schemeClr val="tx1"/>
                </a:solidFill>
              </a:rPr>
              <a:t>et al. </a:t>
            </a:r>
          </a:p>
          <a:p>
            <a:pPr algn="ctr" eaLnBrk="1" hangingPunct="1">
              <a:defRPr/>
            </a:pPr>
            <a:r>
              <a:rPr lang="cs-CZ" sz="800" i="1" dirty="0" smtClean="0">
                <a:solidFill>
                  <a:schemeClr val="tx1"/>
                </a:solidFill>
              </a:rPr>
              <a:t>EJHF 2019</a:t>
            </a:r>
            <a:endParaRPr lang="cs-CZ" sz="8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0664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MitraClip</a:t>
            </a:r>
            <a:r>
              <a:rPr lang="cs-CZ" dirty="0" smtClean="0"/>
              <a:t> u symptomatické funkční MR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u="sng" dirty="0" smtClean="0"/>
              <a:t>Konsenzus</a:t>
            </a:r>
            <a:r>
              <a:rPr lang="cs-CZ" dirty="0" smtClean="0"/>
              <a:t>: referovat pacienty do centra s multidisciplinárním týmem</a:t>
            </a:r>
          </a:p>
          <a:p>
            <a:r>
              <a:rPr lang="cs-CZ" dirty="0" smtClean="0"/>
              <a:t>Studie MITRA-HF a COAPT – rozdílná selekční kritéria a výsledky</a:t>
            </a:r>
          </a:p>
          <a:p>
            <a:pPr marL="0" indent="0">
              <a:buNone/>
            </a:pPr>
            <a:r>
              <a:rPr lang="cs-CZ" dirty="0" smtClean="0"/>
              <a:t>Rozdíly v optimální farmakoterapii:</a:t>
            </a:r>
          </a:p>
          <a:p>
            <a:r>
              <a:rPr lang="cs-CZ" dirty="0" smtClean="0"/>
              <a:t>Blokátory RAAS  MITRA-HF 63 %  </a:t>
            </a:r>
            <a:r>
              <a:rPr lang="cs-CZ" dirty="0" err="1" smtClean="0"/>
              <a:t>vs</a:t>
            </a:r>
            <a:r>
              <a:rPr lang="cs-CZ" dirty="0" smtClean="0"/>
              <a:t> COAPT 77 %, p = 0.002</a:t>
            </a:r>
          </a:p>
          <a:p>
            <a:r>
              <a:rPr lang="cs-CZ" dirty="0" smtClean="0"/>
              <a:t>Betablokátory 87 % </a:t>
            </a:r>
            <a:r>
              <a:rPr lang="cs-CZ" dirty="0" err="1" smtClean="0"/>
              <a:t>vs</a:t>
            </a:r>
            <a:r>
              <a:rPr lang="cs-CZ" dirty="0" smtClean="0"/>
              <a:t> 93%, p = 0.02</a:t>
            </a:r>
          </a:p>
          <a:p>
            <a:r>
              <a:rPr lang="cs-CZ" dirty="0" smtClean="0"/>
              <a:t>Rozdíly v EF LK – MITRA-HF 33 % </a:t>
            </a:r>
            <a:r>
              <a:rPr lang="cs-CZ" dirty="0" err="1" smtClean="0"/>
              <a:t>vs</a:t>
            </a:r>
            <a:r>
              <a:rPr lang="cs-CZ" dirty="0" smtClean="0"/>
              <a:t> COAPT 31 %</a:t>
            </a:r>
          </a:p>
          <a:p>
            <a:r>
              <a:rPr lang="cs-CZ" dirty="0" smtClean="0"/>
              <a:t>V LV EDD    68±8 mm </a:t>
            </a:r>
            <a:r>
              <a:rPr lang="cs-CZ" dirty="0" err="1" smtClean="0"/>
              <a:t>vs</a:t>
            </a:r>
            <a:r>
              <a:rPr lang="cs-CZ" dirty="0" smtClean="0"/>
              <a:t> 62±7 mm</a:t>
            </a:r>
          </a:p>
          <a:p>
            <a:r>
              <a:rPr lang="cs-CZ" dirty="0" smtClean="0"/>
              <a:t>COAPT – snížení mortality (RR 38, p &lt; 0.001), HF hospitalizace </a:t>
            </a:r>
          </a:p>
          <a:p>
            <a:pPr marL="0" indent="0">
              <a:buNone/>
            </a:pPr>
            <a:r>
              <a:rPr lang="cs-CZ" dirty="0" smtClean="0"/>
              <a:t>RR 47 % p &lt; 0.001, žádný benefit v MITRA- HF</a:t>
            </a:r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9191626" y="6311900"/>
            <a:ext cx="1558752" cy="2873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cs-CZ" sz="800" i="1" dirty="0" err="1" smtClean="0">
                <a:solidFill>
                  <a:schemeClr val="tx1"/>
                </a:solidFill>
              </a:rPr>
              <a:t>Seferovic</a:t>
            </a:r>
            <a:r>
              <a:rPr lang="cs-CZ" sz="800" i="1" dirty="0" smtClean="0">
                <a:solidFill>
                  <a:schemeClr val="tx1"/>
                </a:solidFill>
              </a:rPr>
              <a:t> PM, </a:t>
            </a:r>
            <a:r>
              <a:rPr lang="cs-CZ" sz="800" i="1" dirty="0">
                <a:solidFill>
                  <a:schemeClr val="tx1"/>
                </a:solidFill>
              </a:rPr>
              <a:t>et al. </a:t>
            </a:r>
          </a:p>
          <a:p>
            <a:pPr algn="ctr" eaLnBrk="1" hangingPunct="1">
              <a:defRPr/>
            </a:pPr>
            <a:r>
              <a:rPr lang="cs-CZ" sz="800" i="1" dirty="0" smtClean="0">
                <a:solidFill>
                  <a:schemeClr val="tx1"/>
                </a:solidFill>
              </a:rPr>
              <a:t>EJHF 2019</a:t>
            </a:r>
            <a:endParaRPr lang="cs-CZ" sz="8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575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title"/>
          </p:nvPr>
        </p:nvSpPr>
        <p:spPr>
          <a:xfrm>
            <a:off x="992370" y="338451"/>
            <a:ext cx="10358967" cy="755651"/>
          </a:xfrm>
        </p:spPr>
        <p:txBody>
          <a:bodyPr>
            <a:normAutofit fontScale="90000"/>
          </a:bodyPr>
          <a:lstStyle/>
          <a:p>
            <a:pPr algn="ctr" eaLnBrk="1" hangingPunct="1">
              <a:buClr>
                <a:srgbClr val="FDE25E"/>
              </a:buClr>
            </a:pPr>
            <a:r>
              <a:rPr lang="en-US" sz="4267" dirty="0">
                <a:latin typeface="Arial" panose="020B0604020202020204" pitchFamily="34" charset="0"/>
                <a:cs typeface="Arial" panose="020B0604020202020204" pitchFamily="34" charset="0"/>
              </a:rPr>
              <a:t>Primary Effectiveness Endpoint</a:t>
            </a:r>
            <a:br>
              <a:rPr lang="en-US" sz="4267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733" dirty="0">
                <a:latin typeface="Arial" panose="020B0604020202020204" pitchFamily="34" charset="0"/>
                <a:cs typeface="Arial" panose="020B0604020202020204" pitchFamily="34" charset="0"/>
              </a:rPr>
              <a:t>All Hospitalizations for HF within 24 months</a:t>
            </a:r>
            <a:endParaRPr lang="en-US" sz="4267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279234C-3726-F745-BE0B-4C28A346BFE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9104" b="14030"/>
          <a:stretch/>
        </p:blipFill>
        <p:spPr bwMode="auto">
          <a:xfrm>
            <a:off x="0" y="0"/>
            <a:ext cx="1555901" cy="555413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</p:pic>
      <p:sp>
        <p:nvSpPr>
          <p:cNvPr id="84" name="AutoShape 3">
            <a:extLst>
              <a:ext uri="{FF2B5EF4-FFF2-40B4-BE49-F238E27FC236}">
                <a16:creationId xmlns:a16="http://schemas.microsoft.com/office/drawing/2014/main" id="{11150DCE-DAAA-C74F-9495-86536DF73FBC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-900706" y="2237663"/>
            <a:ext cx="7478265" cy="5611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219170">
              <a:defRPr/>
            </a:pPr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AutoShape 3">
            <a:extLst>
              <a:ext uri="{FF2B5EF4-FFF2-40B4-BE49-F238E27FC236}">
                <a16:creationId xmlns:a16="http://schemas.microsoft.com/office/drawing/2014/main" id="{D79A560B-4494-394C-8E18-EC3C83EA640B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-1007165" y="2250915"/>
            <a:ext cx="7478265" cy="5611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219170">
              <a:defRPr/>
            </a:pPr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Line 31">
            <a:extLst>
              <a:ext uri="{FF2B5EF4-FFF2-40B4-BE49-F238E27FC236}">
                <a16:creationId xmlns:a16="http://schemas.microsoft.com/office/drawing/2014/main" id="{BBD8502F-FECF-2B45-A14B-B81DF6FF3D4F}"/>
              </a:ext>
            </a:extLst>
          </p:cNvPr>
          <p:cNvSpPr>
            <a:spLocks noChangeShapeType="1"/>
          </p:cNvSpPr>
          <p:nvPr/>
        </p:nvSpPr>
        <p:spPr bwMode="auto">
          <a:xfrm>
            <a:off x="2339603" y="5438525"/>
            <a:ext cx="7425205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9" name="Line 41">
            <a:extLst>
              <a:ext uri="{FF2B5EF4-FFF2-40B4-BE49-F238E27FC236}">
                <a16:creationId xmlns:a16="http://schemas.microsoft.com/office/drawing/2014/main" id="{1B65A4D4-CD76-DD4F-A6D7-C422A22D54C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39603" y="1576671"/>
            <a:ext cx="0" cy="3861855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13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5" name="Rectangle 18434">
            <a:extLst>
              <a:ext uri="{FF2B5EF4-FFF2-40B4-BE49-F238E27FC236}">
                <a16:creationId xmlns:a16="http://schemas.microsoft.com/office/drawing/2014/main" id="{54EEEF38-FA5E-544D-84B9-AF602051D9D0}"/>
              </a:ext>
            </a:extLst>
          </p:cNvPr>
          <p:cNvSpPr/>
          <p:nvPr/>
        </p:nvSpPr>
        <p:spPr bwMode="auto">
          <a:xfrm>
            <a:off x="2339603" y="1573661"/>
            <a:ext cx="8526839" cy="3864864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algn="r" defTabSz="1219170" fontAlgn="base">
              <a:spcBef>
                <a:spcPct val="0"/>
              </a:spcBef>
              <a:spcAft>
                <a:spcPct val="0"/>
              </a:spcAft>
            </a:pPr>
            <a:endParaRPr lang="en-US" sz="2400" b="1" i="1">
              <a:solidFill>
                <a:srgbClr val="FFCC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ヒラギノ角ゴ Pro W3" pitchFamily="-111" charset="-128"/>
              <a:cs typeface="Arial" panose="020B0604020202020204" pitchFamily="34" charset="0"/>
            </a:endParaRPr>
          </a:p>
        </p:txBody>
      </p:sp>
      <p:sp>
        <p:nvSpPr>
          <p:cNvPr id="87" name="AutoShape 27">
            <a:extLst>
              <a:ext uri="{FF2B5EF4-FFF2-40B4-BE49-F238E27FC236}">
                <a16:creationId xmlns:a16="http://schemas.microsoft.com/office/drawing/2014/main" id="{647EAB37-716E-E44F-B197-03C6EC29D94D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861364" y="1437123"/>
            <a:ext cx="9913707" cy="5303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977A0E9C-BD1A-5444-8499-09C59E49488D}"/>
              </a:ext>
            </a:extLst>
          </p:cNvPr>
          <p:cNvSpPr txBox="1"/>
          <p:nvPr/>
        </p:nvSpPr>
        <p:spPr>
          <a:xfrm>
            <a:off x="7002459" y="4003668"/>
            <a:ext cx="3502255" cy="1175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133" dirty="0">
                <a:latin typeface="Arial" panose="020B0604020202020204" pitchFamily="34" charset="0"/>
                <a:cs typeface="Arial" panose="020B0604020202020204" pitchFamily="34" charset="0"/>
              </a:rPr>
              <a:t>HR (95% CI] =</a:t>
            </a:r>
          </a:p>
          <a:p>
            <a:pPr algn="ctr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133" dirty="0">
                <a:latin typeface="Arial" panose="020B0604020202020204" pitchFamily="34" charset="0"/>
                <a:cs typeface="Arial" panose="020B0604020202020204" pitchFamily="34" charset="0"/>
              </a:rPr>
              <a:t>0.53 [0.40-0.70]</a:t>
            </a:r>
          </a:p>
          <a:p>
            <a:pPr algn="ctr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133" dirty="0">
                <a:latin typeface="Arial" panose="020B0604020202020204" pitchFamily="34" charset="0"/>
                <a:cs typeface="Arial" panose="020B0604020202020204" pitchFamily="34" charset="0"/>
              </a:rPr>
              <a:t>P&lt;0.001</a:t>
            </a:r>
          </a:p>
        </p:txBody>
      </p:sp>
      <p:sp>
        <p:nvSpPr>
          <p:cNvPr id="88" name="Freeform 87">
            <a:extLst>
              <a:ext uri="{FF2B5EF4-FFF2-40B4-BE49-F238E27FC236}">
                <a16:creationId xmlns:a16="http://schemas.microsoft.com/office/drawing/2014/main" id="{66EB342D-EDD3-2A4C-8EA9-051A12F13DA4}"/>
              </a:ext>
            </a:extLst>
          </p:cNvPr>
          <p:cNvSpPr>
            <a:spLocks/>
          </p:cNvSpPr>
          <p:nvPr/>
        </p:nvSpPr>
        <p:spPr bwMode="auto">
          <a:xfrm>
            <a:off x="7442543" y="3412839"/>
            <a:ext cx="2322264" cy="379040"/>
          </a:xfrm>
          <a:custGeom>
            <a:avLst/>
            <a:gdLst>
              <a:gd name="T0" fmla="*/ 2 w 151"/>
              <a:gd name="T1" fmla="*/ 44 h 46"/>
              <a:gd name="T2" fmla="*/ 5 w 151"/>
              <a:gd name="T3" fmla="*/ 44 h 46"/>
              <a:gd name="T4" fmla="*/ 7 w 151"/>
              <a:gd name="T5" fmla="*/ 44 h 46"/>
              <a:gd name="T6" fmla="*/ 10 w 151"/>
              <a:gd name="T7" fmla="*/ 44 h 46"/>
              <a:gd name="T8" fmla="*/ 13 w 151"/>
              <a:gd name="T9" fmla="*/ 44 h 46"/>
              <a:gd name="T10" fmla="*/ 15 w 151"/>
              <a:gd name="T11" fmla="*/ 44 h 46"/>
              <a:gd name="T12" fmla="*/ 18 w 151"/>
              <a:gd name="T13" fmla="*/ 44 h 46"/>
              <a:gd name="T14" fmla="*/ 21 w 151"/>
              <a:gd name="T15" fmla="*/ 43 h 46"/>
              <a:gd name="T16" fmla="*/ 23 w 151"/>
              <a:gd name="T17" fmla="*/ 43 h 46"/>
              <a:gd name="T18" fmla="*/ 26 w 151"/>
              <a:gd name="T19" fmla="*/ 43 h 46"/>
              <a:gd name="T20" fmla="*/ 29 w 151"/>
              <a:gd name="T21" fmla="*/ 43 h 46"/>
              <a:gd name="T22" fmla="*/ 31 w 151"/>
              <a:gd name="T23" fmla="*/ 41 h 46"/>
              <a:gd name="T24" fmla="*/ 34 w 151"/>
              <a:gd name="T25" fmla="*/ 41 h 46"/>
              <a:gd name="T26" fmla="*/ 36 w 151"/>
              <a:gd name="T27" fmla="*/ 41 h 46"/>
              <a:gd name="T28" fmla="*/ 39 w 151"/>
              <a:gd name="T29" fmla="*/ 41 h 46"/>
              <a:gd name="T30" fmla="*/ 42 w 151"/>
              <a:gd name="T31" fmla="*/ 40 h 46"/>
              <a:gd name="T32" fmla="*/ 44 w 151"/>
              <a:gd name="T33" fmla="*/ 38 h 46"/>
              <a:gd name="T34" fmla="*/ 47 w 151"/>
              <a:gd name="T35" fmla="*/ 38 h 46"/>
              <a:gd name="T36" fmla="*/ 50 w 151"/>
              <a:gd name="T37" fmla="*/ 36 h 46"/>
              <a:gd name="T38" fmla="*/ 52 w 151"/>
              <a:gd name="T39" fmla="*/ 35 h 46"/>
              <a:gd name="T40" fmla="*/ 55 w 151"/>
              <a:gd name="T41" fmla="*/ 35 h 46"/>
              <a:gd name="T42" fmla="*/ 58 w 151"/>
              <a:gd name="T43" fmla="*/ 33 h 46"/>
              <a:gd name="T44" fmla="*/ 60 w 151"/>
              <a:gd name="T45" fmla="*/ 33 h 46"/>
              <a:gd name="T46" fmla="*/ 63 w 151"/>
              <a:gd name="T47" fmla="*/ 32 h 46"/>
              <a:gd name="T48" fmla="*/ 66 w 151"/>
              <a:gd name="T49" fmla="*/ 32 h 46"/>
              <a:gd name="T50" fmla="*/ 68 w 151"/>
              <a:gd name="T51" fmla="*/ 32 h 46"/>
              <a:gd name="T52" fmla="*/ 71 w 151"/>
              <a:gd name="T53" fmla="*/ 29 h 46"/>
              <a:gd name="T54" fmla="*/ 73 w 151"/>
              <a:gd name="T55" fmla="*/ 29 h 46"/>
              <a:gd name="T56" fmla="*/ 76 w 151"/>
              <a:gd name="T57" fmla="*/ 29 h 46"/>
              <a:gd name="T58" fmla="*/ 79 w 151"/>
              <a:gd name="T59" fmla="*/ 27 h 46"/>
              <a:gd name="T60" fmla="*/ 81 w 151"/>
              <a:gd name="T61" fmla="*/ 24 h 46"/>
              <a:gd name="T62" fmla="*/ 84 w 151"/>
              <a:gd name="T63" fmla="*/ 24 h 46"/>
              <a:gd name="T64" fmla="*/ 87 w 151"/>
              <a:gd name="T65" fmla="*/ 21 h 46"/>
              <a:gd name="T66" fmla="*/ 89 w 151"/>
              <a:gd name="T67" fmla="*/ 21 h 46"/>
              <a:gd name="T68" fmla="*/ 92 w 151"/>
              <a:gd name="T69" fmla="*/ 19 h 46"/>
              <a:gd name="T70" fmla="*/ 95 w 151"/>
              <a:gd name="T71" fmla="*/ 16 h 46"/>
              <a:gd name="T72" fmla="*/ 97 w 151"/>
              <a:gd name="T73" fmla="*/ 15 h 46"/>
              <a:gd name="T74" fmla="*/ 100 w 151"/>
              <a:gd name="T75" fmla="*/ 15 h 46"/>
              <a:gd name="T76" fmla="*/ 102 w 151"/>
              <a:gd name="T77" fmla="*/ 13 h 46"/>
              <a:gd name="T78" fmla="*/ 105 w 151"/>
              <a:gd name="T79" fmla="*/ 13 h 46"/>
              <a:gd name="T80" fmla="*/ 108 w 151"/>
              <a:gd name="T81" fmla="*/ 13 h 46"/>
              <a:gd name="T82" fmla="*/ 110 w 151"/>
              <a:gd name="T83" fmla="*/ 13 h 46"/>
              <a:gd name="T84" fmla="*/ 113 w 151"/>
              <a:gd name="T85" fmla="*/ 11 h 46"/>
              <a:gd name="T86" fmla="*/ 116 w 151"/>
              <a:gd name="T87" fmla="*/ 11 h 46"/>
              <a:gd name="T88" fmla="*/ 118 w 151"/>
              <a:gd name="T89" fmla="*/ 11 h 46"/>
              <a:gd name="T90" fmla="*/ 121 w 151"/>
              <a:gd name="T91" fmla="*/ 10 h 46"/>
              <a:gd name="T92" fmla="*/ 124 w 151"/>
              <a:gd name="T93" fmla="*/ 8 h 46"/>
              <a:gd name="T94" fmla="*/ 126 w 151"/>
              <a:gd name="T95" fmla="*/ 8 h 46"/>
              <a:gd name="T96" fmla="*/ 129 w 151"/>
              <a:gd name="T97" fmla="*/ 7 h 46"/>
              <a:gd name="T98" fmla="*/ 132 w 151"/>
              <a:gd name="T99" fmla="*/ 7 h 46"/>
              <a:gd name="T100" fmla="*/ 134 w 151"/>
              <a:gd name="T101" fmla="*/ 5 h 46"/>
              <a:gd name="T102" fmla="*/ 137 w 151"/>
              <a:gd name="T103" fmla="*/ 4 h 46"/>
              <a:gd name="T104" fmla="*/ 139 w 151"/>
              <a:gd name="T105" fmla="*/ 4 h 46"/>
              <a:gd name="T106" fmla="*/ 142 w 151"/>
              <a:gd name="T107" fmla="*/ 2 h 46"/>
              <a:gd name="T108" fmla="*/ 145 w 151"/>
              <a:gd name="T109" fmla="*/ 2 h 46"/>
              <a:gd name="T110" fmla="*/ 147 w 151"/>
              <a:gd name="T111" fmla="*/ 0 h 46"/>
              <a:gd name="T112" fmla="*/ 150 w 151"/>
              <a:gd name="T113" fmla="*/ 0 h 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/>
          </a:custGeom>
          <a:noFill/>
          <a:ln w="9525" cap="rnd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Line 32">
            <a:extLst>
              <a:ext uri="{FF2B5EF4-FFF2-40B4-BE49-F238E27FC236}">
                <a16:creationId xmlns:a16="http://schemas.microsoft.com/office/drawing/2014/main" id="{FC1EF746-BCDD-A44B-BC7A-C1DD7269F10B}"/>
              </a:ext>
            </a:extLst>
          </p:cNvPr>
          <p:cNvSpPr>
            <a:spLocks noChangeShapeType="1"/>
          </p:cNvSpPr>
          <p:nvPr/>
        </p:nvSpPr>
        <p:spPr bwMode="auto">
          <a:xfrm>
            <a:off x="2339603" y="5438526"/>
            <a:ext cx="0" cy="40389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13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1" name="Line 33">
            <a:extLst>
              <a:ext uri="{FF2B5EF4-FFF2-40B4-BE49-F238E27FC236}">
                <a16:creationId xmlns:a16="http://schemas.microsoft.com/office/drawing/2014/main" id="{7FA34143-E35B-AE48-BF19-0E00D2A6FB66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571" y="5438526"/>
            <a:ext cx="0" cy="40389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" name="Line 34">
            <a:extLst>
              <a:ext uri="{FF2B5EF4-FFF2-40B4-BE49-F238E27FC236}">
                <a16:creationId xmlns:a16="http://schemas.microsoft.com/office/drawing/2014/main" id="{8EC7E463-4A3E-0E4A-BD31-4DE7FA2190A5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8424" y="5438526"/>
            <a:ext cx="0" cy="40389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" name="Line 35">
            <a:extLst>
              <a:ext uri="{FF2B5EF4-FFF2-40B4-BE49-F238E27FC236}">
                <a16:creationId xmlns:a16="http://schemas.microsoft.com/office/drawing/2014/main" id="{17BC79D0-C125-344D-9A69-1C24AA4890E2}"/>
              </a:ext>
            </a:extLst>
          </p:cNvPr>
          <p:cNvSpPr>
            <a:spLocks noChangeShapeType="1"/>
          </p:cNvSpPr>
          <p:nvPr/>
        </p:nvSpPr>
        <p:spPr bwMode="auto">
          <a:xfrm>
            <a:off x="5122797" y="5438526"/>
            <a:ext cx="0" cy="40389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4" name="Line 36">
            <a:extLst>
              <a:ext uri="{FF2B5EF4-FFF2-40B4-BE49-F238E27FC236}">
                <a16:creationId xmlns:a16="http://schemas.microsoft.com/office/drawing/2014/main" id="{850F02C8-FE92-2D43-8AE0-9E2EA386F10C}"/>
              </a:ext>
            </a:extLst>
          </p:cNvPr>
          <p:cNvSpPr>
            <a:spLocks noChangeShapeType="1"/>
          </p:cNvSpPr>
          <p:nvPr/>
        </p:nvSpPr>
        <p:spPr bwMode="auto">
          <a:xfrm>
            <a:off x="6044649" y="5438526"/>
            <a:ext cx="0" cy="40389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5" name="Line 37">
            <a:extLst>
              <a:ext uri="{FF2B5EF4-FFF2-40B4-BE49-F238E27FC236}">
                <a16:creationId xmlns:a16="http://schemas.microsoft.com/office/drawing/2014/main" id="{458CE833-E02E-FF40-B4FD-60585192EA43}"/>
              </a:ext>
            </a:extLst>
          </p:cNvPr>
          <p:cNvSpPr>
            <a:spLocks noChangeShapeType="1"/>
          </p:cNvSpPr>
          <p:nvPr/>
        </p:nvSpPr>
        <p:spPr bwMode="auto">
          <a:xfrm>
            <a:off x="6981616" y="5438526"/>
            <a:ext cx="0" cy="40389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6" name="Line 38">
            <a:extLst>
              <a:ext uri="{FF2B5EF4-FFF2-40B4-BE49-F238E27FC236}">
                <a16:creationId xmlns:a16="http://schemas.microsoft.com/office/drawing/2014/main" id="{88488856-DB96-F349-8991-E10A467789AF}"/>
              </a:ext>
            </a:extLst>
          </p:cNvPr>
          <p:cNvSpPr>
            <a:spLocks noChangeShapeType="1"/>
          </p:cNvSpPr>
          <p:nvPr/>
        </p:nvSpPr>
        <p:spPr bwMode="auto">
          <a:xfrm>
            <a:off x="7903471" y="5438526"/>
            <a:ext cx="0" cy="40389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" name="Line 39">
            <a:extLst>
              <a:ext uri="{FF2B5EF4-FFF2-40B4-BE49-F238E27FC236}">
                <a16:creationId xmlns:a16="http://schemas.microsoft.com/office/drawing/2014/main" id="{4BA3A2FB-8572-2344-B6A9-B04BCF199318}"/>
              </a:ext>
            </a:extLst>
          </p:cNvPr>
          <p:cNvSpPr>
            <a:spLocks noChangeShapeType="1"/>
          </p:cNvSpPr>
          <p:nvPr/>
        </p:nvSpPr>
        <p:spPr bwMode="auto">
          <a:xfrm>
            <a:off x="8825323" y="5438526"/>
            <a:ext cx="0" cy="40389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8" name="Line 40">
            <a:extLst>
              <a:ext uri="{FF2B5EF4-FFF2-40B4-BE49-F238E27FC236}">
                <a16:creationId xmlns:a16="http://schemas.microsoft.com/office/drawing/2014/main" id="{DE54AD15-209B-B747-9ABC-345E4D43177B}"/>
              </a:ext>
            </a:extLst>
          </p:cNvPr>
          <p:cNvSpPr>
            <a:spLocks noChangeShapeType="1"/>
          </p:cNvSpPr>
          <p:nvPr/>
        </p:nvSpPr>
        <p:spPr bwMode="auto">
          <a:xfrm>
            <a:off x="9764809" y="5438526"/>
            <a:ext cx="0" cy="40389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0" name="Line 42">
            <a:extLst>
              <a:ext uri="{FF2B5EF4-FFF2-40B4-BE49-F238E27FC236}">
                <a16:creationId xmlns:a16="http://schemas.microsoft.com/office/drawing/2014/main" id="{F532E9CF-39D8-8641-AB99-133F8720DF5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46410" y="5438525"/>
            <a:ext cx="93193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13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1" name="Line 43">
            <a:extLst>
              <a:ext uri="{FF2B5EF4-FFF2-40B4-BE49-F238E27FC236}">
                <a16:creationId xmlns:a16="http://schemas.microsoft.com/office/drawing/2014/main" id="{CDCC08DA-CE10-DC4D-BC32-8CE62C56E17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46410" y="4795401"/>
            <a:ext cx="93193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13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" name="Line 44">
            <a:extLst>
              <a:ext uri="{FF2B5EF4-FFF2-40B4-BE49-F238E27FC236}">
                <a16:creationId xmlns:a16="http://schemas.microsoft.com/office/drawing/2014/main" id="{AEDB248A-3544-C74C-A87C-24D6BF0C57A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46410" y="4146063"/>
            <a:ext cx="93193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13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3" name="Line 45">
            <a:extLst>
              <a:ext uri="{FF2B5EF4-FFF2-40B4-BE49-F238E27FC236}">
                <a16:creationId xmlns:a16="http://schemas.microsoft.com/office/drawing/2014/main" id="{69F9F8F2-320E-8348-9A13-E7707216344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46410" y="3502939"/>
            <a:ext cx="93193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13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" name="Line 46">
            <a:extLst>
              <a:ext uri="{FF2B5EF4-FFF2-40B4-BE49-F238E27FC236}">
                <a16:creationId xmlns:a16="http://schemas.microsoft.com/office/drawing/2014/main" id="{4A13826B-D73C-974B-9EA1-705F898F289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46410" y="2861367"/>
            <a:ext cx="93193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13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5" name="Line 47">
            <a:extLst>
              <a:ext uri="{FF2B5EF4-FFF2-40B4-BE49-F238E27FC236}">
                <a16:creationId xmlns:a16="http://schemas.microsoft.com/office/drawing/2014/main" id="{12432FEA-5EA2-9646-9A20-6889297A7A2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46410" y="2218243"/>
            <a:ext cx="93193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13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" name="Line 48">
            <a:extLst>
              <a:ext uri="{FF2B5EF4-FFF2-40B4-BE49-F238E27FC236}">
                <a16:creationId xmlns:a16="http://schemas.microsoft.com/office/drawing/2014/main" id="{D012EE73-A9A0-5F4A-B35B-DA8104FF34C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46410" y="1576671"/>
            <a:ext cx="93193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13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7" name="Rectangle 80">
            <a:extLst>
              <a:ext uri="{FF2B5EF4-FFF2-40B4-BE49-F238E27FC236}">
                <a16:creationId xmlns:a16="http://schemas.microsoft.com/office/drawing/2014/main" id="{F80F1985-89AA-DE4B-9077-9287CC5064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2141" y="5517753"/>
            <a:ext cx="11381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1219170"/>
            <a:r>
              <a:rPr lang="en-US" altLang="en-US" sz="1600" dirty="0">
                <a:cs typeface="Arial" panose="020B0604020202020204" pitchFamily="34" charset="0"/>
              </a:rPr>
              <a:t>0</a:t>
            </a:r>
          </a:p>
        </p:txBody>
      </p:sp>
      <p:sp>
        <p:nvSpPr>
          <p:cNvPr id="108" name="Rectangle 81">
            <a:extLst>
              <a:ext uri="{FF2B5EF4-FFF2-40B4-BE49-F238E27FC236}">
                <a16:creationId xmlns:a16="http://schemas.microsoft.com/office/drawing/2014/main" id="{19B98923-790E-ED4C-BECA-1151FDC616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6059" y="5517753"/>
            <a:ext cx="11381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1219170"/>
            <a:r>
              <a:rPr lang="en-US" altLang="en-US" sz="1600" dirty="0">
                <a:cs typeface="Arial" panose="020B0604020202020204" pitchFamily="34" charset="0"/>
              </a:rPr>
              <a:t>3</a:t>
            </a:r>
          </a:p>
        </p:txBody>
      </p:sp>
      <p:sp>
        <p:nvSpPr>
          <p:cNvPr id="109" name="Rectangle 82">
            <a:extLst>
              <a:ext uri="{FF2B5EF4-FFF2-40B4-BE49-F238E27FC236}">
                <a16:creationId xmlns:a16="http://schemas.microsoft.com/office/drawing/2014/main" id="{E70D9F50-F65A-D140-8284-1FD9AF0ABE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0355" y="5517753"/>
            <a:ext cx="11381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1219170"/>
            <a:r>
              <a:rPr lang="en-US" altLang="en-US" sz="1600" dirty="0">
                <a:cs typeface="Arial" panose="020B0604020202020204" pitchFamily="34" charset="0"/>
              </a:rPr>
              <a:t>6</a:t>
            </a:r>
          </a:p>
        </p:txBody>
      </p:sp>
      <p:sp>
        <p:nvSpPr>
          <p:cNvPr id="110" name="Rectangle 83">
            <a:extLst>
              <a:ext uri="{FF2B5EF4-FFF2-40B4-BE49-F238E27FC236}">
                <a16:creationId xmlns:a16="http://schemas.microsoft.com/office/drawing/2014/main" id="{86F3AAA8-47A7-1243-B32A-0EE03BE7A8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7247" y="5517753"/>
            <a:ext cx="11381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1219170"/>
            <a:r>
              <a:rPr lang="en-US" altLang="en-US" sz="1600" dirty="0">
                <a:cs typeface="Arial" panose="020B0604020202020204" pitchFamily="34" charset="0"/>
              </a:rPr>
              <a:t>9</a:t>
            </a:r>
          </a:p>
        </p:txBody>
      </p:sp>
      <p:sp>
        <p:nvSpPr>
          <p:cNvPr id="111" name="Rectangle 84">
            <a:extLst>
              <a:ext uri="{FF2B5EF4-FFF2-40B4-BE49-F238E27FC236}">
                <a16:creationId xmlns:a16="http://schemas.microsoft.com/office/drawing/2014/main" id="{3FB10BC3-45EF-4940-A046-B84047EA12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4228" y="5517753"/>
            <a:ext cx="227626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1219170"/>
            <a:r>
              <a:rPr lang="en-US" altLang="en-US" sz="1600">
                <a:cs typeface="Arial" panose="020B0604020202020204" pitchFamily="34" charset="0"/>
              </a:rPr>
              <a:t>12</a:t>
            </a:r>
          </a:p>
        </p:txBody>
      </p:sp>
      <p:sp>
        <p:nvSpPr>
          <p:cNvPr id="112" name="Rectangle 85">
            <a:extLst>
              <a:ext uri="{FF2B5EF4-FFF2-40B4-BE49-F238E27FC236}">
                <a16:creationId xmlns:a16="http://schemas.microsoft.com/office/drawing/2014/main" id="{7132FF9A-6B3D-F245-8A00-379B363713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3636" y="5517753"/>
            <a:ext cx="227626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1219170"/>
            <a:r>
              <a:rPr lang="en-US" altLang="en-US" sz="1600" dirty="0">
                <a:cs typeface="Arial" panose="020B0604020202020204" pitchFamily="34" charset="0"/>
              </a:rPr>
              <a:t>15</a:t>
            </a:r>
          </a:p>
        </p:txBody>
      </p:sp>
      <p:sp>
        <p:nvSpPr>
          <p:cNvPr id="113" name="Rectangle 86">
            <a:extLst>
              <a:ext uri="{FF2B5EF4-FFF2-40B4-BE49-F238E27FC236}">
                <a16:creationId xmlns:a16="http://schemas.microsoft.com/office/drawing/2014/main" id="{6350164F-0A35-9742-B631-61CC50D914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0528" y="5517753"/>
            <a:ext cx="227626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1219170"/>
            <a:r>
              <a:rPr lang="en-US" altLang="en-US" sz="1600">
                <a:cs typeface="Arial" panose="020B0604020202020204" pitchFamily="34" charset="0"/>
              </a:rPr>
              <a:t>18</a:t>
            </a:r>
          </a:p>
        </p:txBody>
      </p:sp>
      <p:sp>
        <p:nvSpPr>
          <p:cNvPr id="114" name="Rectangle 87">
            <a:extLst>
              <a:ext uri="{FF2B5EF4-FFF2-40B4-BE49-F238E27FC236}">
                <a16:creationId xmlns:a16="http://schemas.microsoft.com/office/drawing/2014/main" id="{F6A5D61C-BC87-4949-B0A9-E20999B6BD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2912" y="5517753"/>
            <a:ext cx="227626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1219170"/>
            <a:r>
              <a:rPr lang="en-US" altLang="en-US" sz="1600" dirty="0">
                <a:cs typeface="Arial" panose="020B0604020202020204" pitchFamily="34" charset="0"/>
              </a:rPr>
              <a:t>21</a:t>
            </a:r>
          </a:p>
        </p:txBody>
      </p:sp>
      <p:sp>
        <p:nvSpPr>
          <p:cNvPr id="115" name="Rectangle 88">
            <a:extLst>
              <a:ext uri="{FF2B5EF4-FFF2-40B4-BE49-F238E27FC236}">
                <a16:creationId xmlns:a16="http://schemas.microsoft.com/office/drawing/2014/main" id="{1425334A-CDFB-854D-BE0D-A1B87CCF8F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56831" y="5517753"/>
            <a:ext cx="227626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1219170"/>
            <a:r>
              <a:rPr lang="en-US" altLang="en-US" sz="1600" dirty="0">
                <a:cs typeface="Arial" panose="020B0604020202020204" pitchFamily="34" charset="0"/>
              </a:rPr>
              <a:t>24</a:t>
            </a:r>
          </a:p>
        </p:txBody>
      </p:sp>
      <p:sp>
        <p:nvSpPr>
          <p:cNvPr id="116" name="Rectangle 37">
            <a:extLst>
              <a:ext uri="{FF2B5EF4-FFF2-40B4-BE49-F238E27FC236}">
                <a16:creationId xmlns:a16="http://schemas.microsoft.com/office/drawing/2014/main" id="{1F1E2B63-40B7-C24D-8AD8-DB632A6D22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8691" y="4654795"/>
            <a:ext cx="227626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defTabSz="1219170"/>
            <a:r>
              <a:rPr lang="en-US" altLang="en-US" sz="1600" dirty="0">
                <a:cs typeface="Arial" panose="020B0604020202020204" pitchFamily="34" charset="0"/>
              </a:rPr>
              <a:t>50</a:t>
            </a:r>
          </a:p>
        </p:txBody>
      </p:sp>
      <p:sp>
        <p:nvSpPr>
          <p:cNvPr id="117" name="Rectangle 38">
            <a:extLst>
              <a:ext uri="{FF2B5EF4-FFF2-40B4-BE49-F238E27FC236}">
                <a16:creationId xmlns:a16="http://schemas.microsoft.com/office/drawing/2014/main" id="{2A938992-7085-C04B-A4E4-EBB415D7FA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4878" y="4006679"/>
            <a:ext cx="341439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defTabSz="1219170"/>
            <a:r>
              <a:rPr lang="en-US" altLang="en-US" sz="1600" dirty="0">
                <a:cs typeface="Arial" panose="020B0604020202020204" pitchFamily="34" charset="0"/>
              </a:rPr>
              <a:t>100</a:t>
            </a:r>
          </a:p>
        </p:txBody>
      </p:sp>
      <p:sp>
        <p:nvSpPr>
          <p:cNvPr id="118" name="Rectangle 39">
            <a:extLst>
              <a:ext uri="{FF2B5EF4-FFF2-40B4-BE49-F238E27FC236}">
                <a16:creationId xmlns:a16="http://schemas.microsoft.com/office/drawing/2014/main" id="{29E36041-E5A9-1F4C-A130-81AD1D40EF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4878" y="3366121"/>
            <a:ext cx="341439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defTabSz="1219170"/>
            <a:r>
              <a:rPr lang="en-US" altLang="en-US" sz="1600" dirty="0">
                <a:cs typeface="Arial" panose="020B0604020202020204" pitchFamily="34" charset="0"/>
              </a:rPr>
              <a:t>150</a:t>
            </a:r>
          </a:p>
        </p:txBody>
      </p:sp>
      <p:sp>
        <p:nvSpPr>
          <p:cNvPr id="119" name="Rectangle 40">
            <a:extLst>
              <a:ext uri="{FF2B5EF4-FFF2-40B4-BE49-F238E27FC236}">
                <a16:creationId xmlns:a16="http://schemas.microsoft.com/office/drawing/2014/main" id="{B2FC853A-2326-5E4A-B1C9-C1D03C37B9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4878" y="2712922"/>
            <a:ext cx="341439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defTabSz="1219170"/>
            <a:r>
              <a:rPr lang="en-US" altLang="en-US" sz="1600" dirty="0">
                <a:cs typeface="Arial" panose="020B0604020202020204" pitchFamily="34" charset="0"/>
              </a:rPr>
              <a:t>200</a:t>
            </a:r>
          </a:p>
        </p:txBody>
      </p:sp>
      <p:sp>
        <p:nvSpPr>
          <p:cNvPr id="120" name="Rectangle 41">
            <a:extLst>
              <a:ext uri="{FF2B5EF4-FFF2-40B4-BE49-F238E27FC236}">
                <a16:creationId xmlns:a16="http://schemas.microsoft.com/office/drawing/2014/main" id="{59214203-1A2F-9841-B1BD-37E527C444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4878" y="2086698"/>
            <a:ext cx="341439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defTabSz="1219170"/>
            <a:r>
              <a:rPr lang="en-US" altLang="en-US" sz="1600" dirty="0">
                <a:cs typeface="Arial" panose="020B0604020202020204" pitchFamily="34" charset="0"/>
              </a:rPr>
              <a:t>250</a:t>
            </a:r>
          </a:p>
        </p:txBody>
      </p:sp>
      <p:sp>
        <p:nvSpPr>
          <p:cNvPr id="121" name="Rectangle 42">
            <a:extLst>
              <a:ext uri="{FF2B5EF4-FFF2-40B4-BE49-F238E27FC236}">
                <a16:creationId xmlns:a16="http://schemas.microsoft.com/office/drawing/2014/main" id="{1D4EC69B-D8C9-3540-9743-C5781628CF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4878" y="1443103"/>
            <a:ext cx="341439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defTabSz="1219170"/>
            <a:r>
              <a:rPr lang="en-US" altLang="en-US" sz="1600" dirty="0">
                <a:cs typeface="Arial" panose="020B0604020202020204" pitchFamily="34" charset="0"/>
              </a:rPr>
              <a:t>300</a:t>
            </a:r>
          </a:p>
        </p:txBody>
      </p:sp>
      <p:sp>
        <p:nvSpPr>
          <p:cNvPr id="122" name="Rectangle 37">
            <a:extLst>
              <a:ext uri="{FF2B5EF4-FFF2-40B4-BE49-F238E27FC236}">
                <a16:creationId xmlns:a16="http://schemas.microsoft.com/office/drawing/2014/main" id="{AC8D7392-ABFC-5D4C-A0AE-92F8278B73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2503" y="5301851"/>
            <a:ext cx="11381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defTabSz="1219170"/>
            <a:r>
              <a:rPr lang="en-US" altLang="en-US" sz="1600" dirty="0">
                <a:cs typeface="Arial" panose="020B0604020202020204" pitchFamily="34" charset="0"/>
              </a:rPr>
              <a:t>0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0EC2A5E-92E4-B04E-B359-6B564F7CEC4B}"/>
              </a:ext>
            </a:extLst>
          </p:cNvPr>
          <p:cNvGrpSpPr/>
          <p:nvPr/>
        </p:nvGrpSpPr>
        <p:grpSpPr>
          <a:xfrm>
            <a:off x="2671208" y="1630914"/>
            <a:ext cx="2706351" cy="723860"/>
            <a:chOff x="1080431" y="1240119"/>
            <a:chExt cx="1251870" cy="542895"/>
          </a:xfrm>
        </p:grpSpPr>
        <p:sp>
          <p:nvSpPr>
            <p:cNvPr id="126" name="Text Box 21">
              <a:extLst>
                <a:ext uri="{FF2B5EF4-FFF2-40B4-BE49-F238E27FC236}">
                  <a16:creationId xmlns:a16="http://schemas.microsoft.com/office/drawing/2014/main" id="{3936A131-3712-8B4D-B5A6-BF1DD0FE07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60050" y="1240119"/>
              <a:ext cx="972251" cy="2847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67" dirty="0">
                  <a:latin typeface="Arial" panose="020B0604020202020204" pitchFamily="34" charset="0"/>
                  <a:cs typeface="Arial" panose="020B0604020202020204" pitchFamily="34" charset="0"/>
                </a:rPr>
                <a:t>MitraClip + GDMT</a:t>
              </a:r>
            </a:p>
          </p:txBody>
        </p:sp>
        <p:sp>
          <p:nvSpPr>
            <p:cNvPr id="127" name="Text Box 22">
              <a:extLst>
                <a:ext uri="{FF2B5EF4-FFF2-40B4-BE49-F238E27FC236}">
                  <a16:creationId xmlns:a16="http://schemas.microsoft.com/office/drawing/2014/main" id="{9AA36023-3707-E045-93E0-B3AD853E1D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55391" y="1498272"/>
              <a:ext cx="709998" cy="2847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67" dirty="0">
                  <a:latin typeface="Arial" panose="020B0604020202020204" pitchFamily="34" charset="0"/>
                  <a:cs typeface="Arial" panose="020B0604020202020204" pitchFamily="34" charset="0"/>
                </a:rPr>
                <a:t>GDMT alone</a:t>
              </a:r>
            </a:p>
          </p:txBody>
        </p:sp>
        <p:sp>
          <p:nvSpPr>
            <p:cNvPr id="128" name="Line 23">
              <a:extLst>
                <a:ext uri="{FF2B5EF4-FFF2-40B4-BE49-F238E27FC236}">
                  <a16:creationId xmlns:a16="http://schemas.microsoft.com/office/drawing/2014/main" id="{7FC49CE2-AA33-0A40-B5A1-164B1F482C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80431" y="1387461"/>
              <a:ext cx="290106" cy="0"/>
            </a:xfrm>
            <a:prstGeom prst="line">
              <a:avLst/>
            </a:prstGeom>
            <a:noFill/>
            <a:ln w="28575">
              <a:solidFill>
                <a:srgbClr val="00FA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9" name="Line 24">
              <a:extLst>
                <a:ext uri="{FF2B5EF4-FFF2-40B4-BE49-F238E27FC236}">
                  <a16:creationId xmlns:a16="http://schemas.microsoft.com/office/drawing/2014/main" id="{8691E113-0FE1-964C-ADCA-9BF849C225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80431" y="1646672"/>
              <a:ext cx="290106" cy="0"/>
            </a:xfrm>
            <a:prstGeom prst="line">
              <a:avLst/>
            </a:prstGeom>
            <a:noFill/>
            <a:ln w="28575">
              <a:solidFill>
                <a:schemeClr val="bg1">
                  <a:lumMod val="50000"/>
                  <a:lumOff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24" name="TextBox 123">
            <a:extLst>
              <a:ext uri="{FF2B5EF4-FFF2-40B4-BE49-F238E27FC236}">
                <a16:creationId xmlns:a16="http://schemas.microsoft.com/office/drawing/2014/main" id="{255A8A04-E418-FA47-98F7-83275F3FAEA4}"/>
              </a:ext>
            </a:extLst>
          </p:cNvPr>
          <p:cNvSpPr txBox="1"/>
          <p:nvPr/>
        </p:nvSpPr>
        <p:spPr>
          <a:xfrm>
            <a:off x="9709495" y="3127605"/>
            <a:ext cx="96051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160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in 92 pts</a:t>
            </a:r>
          </a:p>
        </p:txBody>
      </p:sp>
      <p:sp>
        <p:nvSpPr>
          <p:cNvPr id="131" name="Freeform 5">
            <a:extLst>
              <a:ext uri="{FF2B5EF4-FFF2-40B4-BE49-F238E27FC236}">
                <a16:creationId xmlns:a16="http://schemas.microsoft.com/office/drawing/2014/main" id="{5D37B456-C4CE-2641-B53D-1EE1056AC21B}"/>
              </a:ext>
            </a:extLst>
          </p:cNvPr>
          <p:cNvSpPr>
            <a:spLocks/>
          </p:cNvSpPr>
          <p:nvPr/>
        </p:nvSpPr>
        <p:spPr bwMode="auto">
          <a:xfrm>
            <a:off x="2344641" y="3392625"/>
            <a:ext cx="7402251" cy="2025708"/>
          </a:xfrm>
          <a:custGeom>
            <a:avLst/>
            <a:gdLst>
              <a:gd name="T0" fmla="*/ 7 w 482"/>
              <a:gd name="T1" fmla="*/ 235 h 246"/>
              <a:gd name="T2" fmla="*/ 15 w 482"/>
              <a:gd name="T3" fmla="*/ 230 h 246"/>
              <a:gd name="T4" fmla="*/ 23 w 482"/>
              <a:gd name="T5" fmla="*/ 224 h 246"/>
              <a:gd name="T6" fmla="*/ 31 w 482"/>
              <a:gd name="T7" fmla="*/ 222 h 246"/>
              <a:gd name="T8" fmla="*/ 39 w 482"/>
              <a:gd name="T9" fmla="*/ 217 h 246"/>
              <a:gd name="T10" fmla="*/ 47 w 482"/>
              <a:gd name="T11" fmla="*/ 214 h 246"/>
              <a:gd name="T12" fmla="*/ 55 w 482"/>
              <a:gd name="T13" fmla="*/ 205 h 246"/>
              <a:gd name="T14" fmla="*/ 63 w 482"/>
              <a:gd name="T15" fmla="*/ 197 h 246"/>
              <a:gd name="T16" fmla="*/ 70 w 482"/>
              <a:gd name="T17" fmla="*/ 196 h 246"/>
              <a:gd name="T18" fmla="*/ 78 w 482"/>
              <a:gd name="T19" fmla="*/ 192 h 246"/>
              <a:gd name="T20" fmla="*/ 86 w 482"/>
              <a:gd name="T21" fmla="*/ 188 h 246"/>
              <a:gd name="T22" fmla="*/ 94 w 482"/>
              <a:gd name="T23" fmla="*/ 183 h 246"/>
              <a:gd name="T24" fmla="*/ 102 w 482"/>
              <a:gd name="T25" fmla="*/ 175 h 246"/>
              <a:gd name="T26" fmla="*/ 110 w 482"/>
              <a:gd name="T27" fmla="*/ 171 h 246"/>
              <a:gd name="T28" fmla="*/ 118 w 482"/>
              <a:gd name="T29" fmla="*/ 163 h 246"/>
              <a:gd name="T30" fmla="*/ 126 w 482"/>
              <a:gd name="T31" fmla="*/ 157 h 246"/>
              <a:gd name="T32" fmla="*/ 134 w 482"/>
              <a:gd name="T33" fmla="*/ 152 h 246"/>
              <a:gd name="T34" fmla="*/ 142 w 482"/>
              <a:gd name="T35" fmla="*/ 141 h 246"/>
              <a:gd name="T36" fmla="*/ 150 w 482"/>
              <a:gd name="T37" fmla="*/ 135 h 246"/>
              <a:gd name="T38" fmla="*/ 158 w 482"/>
              <a:gd name="T39" fmla="*/ 130 h 246"/>
              <a:gd name="T40" fmla="*/ 166 w 482"/>
              <a:gd name="T41" fmla="*/ 122 h 246"/>
              <a:gd name="T42" fmla="*/ 173 w 482"/>
              <a:gd name="T43" fmla="*/ 119 h 246"/>
              <a:gd name="T44" fmla="*/ 181 w 482"/>
              <a:gd name="T45" fmla="*/ 113 h 246"/>
              <a:gd name="T46" fmla="*/ 189 w 482"/>
              <a:gd name="T47" fmla="*/ 110 h 246"/>
              <a:gd name="T48" fmla="*/ 197 w 482"/>
              <a:gd name="T49" fmla="*/ 105 h 246"/>
              <a:gd name="T50" fmla="*/ 205 w 482"/>
              <a:gd name="T51" fmla="*/ 100 h 246"/>
              <a:gd name="T52" fmla="*/ 213 w 482"/>
              <a:gd name="T53" fmla="*/ 96 h 246"/>
              <a:gd name="T54" fmla="*/ 221 w 482"/>
              <a:gd name="T55" fmla="*/ 89 h 246"/>
              <a:gd name="T56" fmla="*/ 229 w 482"/>
              <a:gd name="T57" fmla="*/ 83 h 246"/>
              <a:gd name="T58" fmla="*/ 237 w 482"/>
              <a:gd name="T59" fmla="*/ 80 h 246"/>
              <a:gd name="T60" fmla="*/ 245 w 482"/>
              <a:gd name="T61" fmla="*/ 75 h 246"/>
              <a:gd name="T62" fmla="*/ 253 w 482"/>
              <a:gd name="T63" fmla="*/ 69 h 246"/>
              <a:gd name="T64" fmla="*/ 261 w 482"/>
              <a:gd name="T65" fmla="*/ 68 h 246"/>
              <a:gd name="T66" fmla="*/ 268 w 482"/>
              <a:gd name="T67" fmla="*/ 64 h 246"/>
              <a:gd name="T68" fmla="*/ 276 w 482"/>
              <a:gd name="T69" fmla="*/ 63 h 246"/>
              <a:gd name="T70" fmla="*/ 284 w 482"/>
              <a:gd name="T71" fmla="*/ 60 h 246"/>
              <a:gd name="T72" fmla="*/ 292 w 482"/>
              <a:gd name="T73" fmla="*/ 57 h 246"/>
              <a:gd name="T74" fmla="*/ 300 w 482"/>
              <a:gd name="T75" fmla="*/ 57 h 246"/>
              <a:gd name="T76" fmla="*/ 308 w 482"/>
              <a:gd name="T77" fmla="*/ 54 h 246"/>
              <a:gd name="T78" fmla="*/ 316 w 482"/>
              <a:gd name="T79" fmla="*/ 52 h 246"/>
              <a:gd name="T80" fmla="*/ 324 w 482"/>
              <a:gd name="T81" fmla="*/ 50 h 246"/>
              <a:gd name="T82" fmla="*/ 332 w 482"/>
              <a:gd name="T83" fmla="*/ 46 h 246"/>
              <a:gd name="T84" fmla="*/ 340 w 482"/>
              <a:gd name="T85" fmla="*/ 44 h 246"/>
              <a:gd name="T86" fmla="*/ 348 w 482"/>
              <a:gd name="T87" fmla="*/ 44 h 246"/>
              <a:gd name="T88" fmla="*/ 356 w 482"/>
              <a:gd name="T89" fmla="*/ 43 h 246"/>
              <a:gd name="T90" fmla="*/ 364 w 482"/>
              <a:gd name="T91" fmla="*/ 41 h 246"/>
              <a:gd name="T92" fmla="*/ 371 w 482"/>
              <a:gd name="T93" fmla="*/ 41 h 246"/>
              <a:gd name="T94" fmla="*/ 379 w 482"/>
              <a:gd name="T95" fmla="*/ 36 h 246"/>
              <a:gd name="T96" fmla="*/ 387 w 482"/>
              <a:gd name="T97" fmla="*/ 33 h 246"/>
              <a:gd name="T98" fmla="*/ 395 w 482"/>
              <a:gd name="T99" fmla="*/ 32 h 246"/>
              <a:gd name="T100" fmla="*/ 403 w 482"/>
              <a:gd name="T101" fmla="*/ 29 h 246"/>
              <a:gd name="T102" fmla="*/ 411 w 482"/>
              <a:gd name="T103" fmla="*/ 24 h 246"/>
              <a:gd name="T104" fmla="*/ 419 w 482"/>
              <a:gd name="T105" fmla="*/ 21 h 246"/>
              <a:gd name="T106" fmla="*/ 427 w 482"/>
              <a:gd name="T107" fmla="*/ 15 h 246"/>
              <a:gd name="T108" fmla="*/ 435 w 482"/>
              <a:gd name="T109" fmla="*/ 13 h 246"/>
              <a:gd name="T110" fmla="*/ 443 w 482"/>
              <a:gd name="T111" fmla="*/ 13 h 246"/>
              <a:gd name="T112" fmla="*/ 451 w 482"/>
              <a:gd name="T113" fmla="*/ 10 h 246"/>
              <a:gd name="T114" fmla="*/ 459 w 482"/>
              <a:gd name="T115" fmla="*/ 7 h 246"/>
              <a:gd name="T116" fmla="*/ 466 w 482"/>
              <a:gd name="T117" fmla="*/ 4 h 246"/>
              <a:gd name="T118" fmla="*/ 474 w 482"/>
              <a:gd name="T119" fmla="*/ 2 h 2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482" h="246">
                <a:moveTo>
                  <a:pt x="0" y="246"/>
                </a:moveTo>
                <a:lnTo>
                  <a:pt x="1" y="246"/>
                </a:lnTo>
                <a:lnTo>
                  <a:pt x="1" y="244"/>
                </a:lnTo>
                <a:lnTo>
                  <a:pt x="2" y="244"/>
                </a:lnTo>
                <a:lnTo>
                  <a:pt x="3" y="244"/>
                </a:lnTo>
                <a:lnTo>
                  <a:pt x="3" y="244"/>
                </a:lnTo>
                <a:lnTo>
                  <a:pt x="4" y="241"/>
                </a:lnTo>
                <a:lnTo>
                  <a:pt x="4" y="239"/>
                </a:lnTo>
                <a:lnTo>
                  <a:pt x="5" y="236"/>
                </a:lnTo>
                <a:lnTo>
                  <a:pt x="6" y="236"/>
                </a:lnTo>
                <a:lnTo>
                  <a:pt x="6" y="236"/>
                </a:lnTo>
                <a:lnTo>
                  <a:pt x="7" y="235"/>
                </a:lnTo>
                <a:lnTo>
                  <a:pt x="8" y="235"/>
                </a:lnTo>
                <a:lnTo>
                  <a:pt x="8" y="235"/>
                </a:lnTo>
                <a:lnTo>
                  <a:pt x="9" y="235"/>
                </a:lnTo>
                <a:lnTo>
                  <a:pt x="10" y="235"/>
                </a:lnTo>
                <a:lnTo>
                  <a:pt x="10" y="235"/>
                </a:lnTo>
                <a:lnTo>
                  <a:pt x="11" y="233"/>
                </a:lnTo>
                <a:lnTo>
                  <a:pt x="12" y="232"/>
                </a:lnTo>
                <a:lnTo>
                  <a:pt x="12" y="232"/>
                </a:lnTo>
                <a:lnTo>
                  <a:pt x="13" y="232"/>
                </a:lnTo>
                <a:lnTo>
                  <a:pt x="14" y="232"/>
                </a:lnTo>
                <a:lnTo>
                  <a:pt x="14" y="232"/>
                </a:lnTo>
                <a:lnTo>
                  <a:pt x="15" y="230"/>
                </a:lnTo>
                <a:lnTo>
                  <a:pt x="16" y="230"/>
                </a:lnTo>
                <a:lnTo>
                  <a:pt x="16" y="230"/>
                </a:lnTo>
                <a:lnTo>
                  <a:pt x="17" y="230"/>
                </a:lnTo>
                <a:lnTo>
                  <a:pt x="18" y="228"/>
                </a:lnTo>
                <a:lnTo>
                  <a:pt x="18" y="227"/>
                </a:lnTo>
                <a:lnTo>
                  <a:pt x="19" y="225"/>
                </a:lnTo>
                <a:lnTo>
                  <a:pt x="20" y="225"/>
                </a:lnTo>
                <a:lnTo>
                  <a:pt x="20" y="225"/>
                </a:lnTo>
                <a:lnTo>
                  <a:pt x="21" y="225"/>
                </a:lnTo>
                <a:lnTo>
                  <a:pt x="22" y="225"/>
                </a:lnTo>
                <a:lnTo>
                  <a:pt x="22" y="225"/>
                </a:lnTo>
                <a:lnTo>
                  <a:pt x="23" y="224"/>
                </a:lnTo>
                <a:lnTo>
                  <a:pt x="24" y="224"/>
                </a:lnTo>
                <a:lnTo>
                  <a:pt x="24" y="224"/>
                </a:lnTo>
                <a:lnTo>
                  <a:pt x="25" y="224"/>
                </a:lnTo>
                <a:lnTo>
                  <a:pt x="26" y="224"/>
                </a:lnTo>
                <a:lnTo>
                  <a:pt x="26" y="224"/>
                </a:lnTo>
                <a:lnTo>
                  <a:pt x="27" y="224"/>
                </a:lnTo>
                <a:lnTo>
                  <a:pt x="28" y="224"/>
                </a:lnTo>
                <a:lnTo>
                  <a:pt x="28" y="222"/>
                </a:lnTo>
                <a:lnTo>
                  <a:pt x="29" y="222"/>
                </a:lnTo>
                <a:lnTo>
                  <a:pt x="30" y="222"/>
                </a:lnTo>
                <a:lnTo>
                  <a:pt x="30" y="222"/>
                </a:lnTo>
                <a:lnTo>
                  <a:pt x="31" y="222"/>
                </a:lnTo>
                <a:lnTo>
                  <a:pt x="32" y="222"/>
                </a:lnTo>
                <a:lnTo>
                  <a:pt x="32" y="221"/>
                </a:lnTo>
                <a:lnTo>
                  <a:pt x="33" y="221"/>
                </a:lnTo>
                <a:lnTo>
                  <a:pt x="34" y="221"/>
                </a:lnTo>
                <a:lnTo>
                  <a:pt x="34" y="221"/>
                </a:lnTo>
                <a:lnTo>
                  <a:pt x="35" y="221"/>
                </a:lnTo>
                <a:lnTo>
                  <a:pt x="36" y="221"/>
                </a:lnTo>
                <a:lnTo>
                  <a:pt x="36" y="219"/>
                </a:lnTo>
                <a:lnTo>
                  <a:pt x="37" y="219"/>
                </a:lnTo>
                <a:lnTo>
                  <a:pt x="37" y="219"/>
                </a:lnTo>
                <a:lnTo>
                  <a:pt x="38" y="217"/>
                </a:lnTo>
                <a:lnTo>
                  <a:pt x="39" y="217"/>
                </a:lnTo>
                <a:lnTo>
                  <a:pt x="39" y="217"/>
                </a:lnTo>
                <a:lnTo>
                  <a:pt x="40" y="217"/>
                </a:lnTo>
                <a:lnTo>
                  <a:pt x="41" y="217"/>
                </a:lnTo>
                <a:lnTo>
                  <a:pt x="41" y="217"/>
                </a:lnTo>
                <a:lnTo>
                  <a:pt x="42" y="216"/>
                </a:lnTo>
                <a:lnTo>
                  <a:pt x="43" y="216"/>
                </a:lnTo>
                <a:lnTo>
                  <a:pt x="43" y="216"/>
                </a:lnTo>
                <a:lnTo>
                  <a:pt x="44" y="214"/>
                </a:lnTo>
                <a:lnTo>
                  <a:pt x="45" y="214"/>
                </a:lnTo>
                <a:lnTo>
                  <a:pt x="45" y="214"/>
                </a:lnTo>
                <a:lnTo>
                  <a:pt x="46" y="214"/>
                </a:lnTo>
                <a:lnTo>
                  <a:pt x="47" y="214"/>
                </a:lnTo>
                <a:lnTo>
                  <a:pt x="47" y="213"/>
                </a:lnTo>
                <a:lnTo>
                  <a:pt x="48" y="213"/>
                </a:lnTo>
                <a:lnTo>
                  <a:pt x="49" y="211"/>
                </a:lnTo>
                <a:lnTo>
                  <a:pt x="49" y="211"/>
                </a:lnTo>
                <a:lnTo>
                  <a:pt x="50" y="210"/>
                </a:lnTo>
                <a:lnTo>
                  <a:pt x="51" y="210"/>
                </a:lnTo>
                <a:lnTo>
                  <a:pt x="51" y="208"/>
                </a:lnTo>
                <a:lnTo>
                  <a:pt x="52" y="205"/>
                </a:lnTo>
                <a:lnTo>
                  <a:pt x="53" y="205"/>
                </a:lnTo>
                <a:lnTo>
                  <a:pt x="53" y="205"/>
                </a:lnTo>
                <a:lnTo>
                  <a:pt x="54" y="205"/>
                </a:lnTo>
                <a:lnTo>
                  <a:pt x="55" y="205"/>
                </a:lnTo>
                <a:lnTo>
                  <a:pt x="55" y="205"/>
                </a:lnTo>
                <a:lnTo>
                  <a:pt x="56" y="203"/>
                </a:lnTo>
                <a:lnTo>
                  <a:pt x="57" y="203"/>
                </a:lnTo>
                <a:lnTo>
                  <a:pt x="57" y="202"/>
                </a:lnTo>
                <a:lnTo>
                  <a:pt x="58" y="202"/>
                </a:lnTo>
                <a:lnTo>
                  <a:pt x="59" y="200"/>
                </a:lnTo>
                <a:lnTo>
                  <a:pt x="59" y="200"/>
                </a:lnTo>
                <a:lnTo>
                  <a:pt x="60" y="199"/>
                </a:lnTo>
                <a:lnTo>
                  <a:pt x="61" y="197"/>
                </a:lnTo>
                <a:lnTo>
                  <a:pt x="61" y="197"/>
                </a:lnTo>
                <a:lnTo>
                  <a:pt x="62" y="197"/>
                </a:lnTo>
                <a:lnTo>
                  <a:pt x="63" y="197"/>
                </a:lnTo>
                <a:lnTo>
                  <a:pt x="63" y="197"/>
                </a:lnTo>
                <a:lnTo>
                  <a:pt x="64" y="196"/>
                </a:lnTo>
                <a:lnTo>
                  <a:pt x="65" y="196"/>
                </a:lnTo>
                <a:lnTo>
                  <a:pt x="65" y="196"/>
                </a:lnTo>
                <a:lnTo>
                  <a:pt x="66" y="196"/>
                </a:lnTo>
                <a:lnTo>
                  <a:pt x="67" y="196"/>
                </a:lnTo>
                <a:lnTo>
                  <a:pt x="67" y="196"/>
                </a:lnTo>
                <a:lnTo>
                  <a:pt x="68" y="196"/>
                </a:lnTo>
                <a:lnTo>
                  <a:pt x="69" y="196"/>
                </a:lnTo>
                <a:lnTo>
                  <a:pt x="69" y="196"/>
                </a:lnTo>
                <a:lnTo>
                  <a:pt x="70" y="196"/>
                </a:lnTo>
                <a:lnTo>
                  <a:pt x="70" y="196"/>
                </a:lnTo>
                <a:lnTo>
                  <a:pt x="71" y="196"/>
                </a:lnTo>
                <a:lnTo>
                  <a:pt x="72" y="194"/>
                </a:lnTo>
                <a:lnTo>
                  <a:pt x="72" y="192"/>
                </a:lnTo>
                <a:lnTo>
                  <a:pt x="73" y="192"/>
                </a:lnTo>
                <a:lnTo>
                  <a:pt x="74" y="192"/>
                </a:lnTo>
                <a:lnTo>
                  <a:pt x="74" y="192"/>
                </a:lnTo>
                <a:lnTo>
                  <a:pt x="75" y="192"/>
                </a:lnTo>
                <a:lnTo>
                  <a:pt x="76" y="192"/>
                </a:lnTo>
                <a:lnTo>
                  <a:pt x="76" y="192"/>
                </a:lnTo>
                <a:lnTo>
                  <a:pt x="77" y="192"/>
                </a:lnTo>
                <a:lnTo>
                  <a:pt x="78" y="192"/>
                </a:lnTo>
                <a:lnTo>
                  <a:pt x="78" y="192"/>
                </a:lnTo>
                <a:lnTo>
                  <a:pt x="79" y="192"/>
                </a:lnTo>
                <a:lnTo>
                  <a:pt x="80" y="192"/>
                </a:lnTo>
                <a:lnTo>
                  <a:pt x="80" y="191"/>
                </a:lnTo>
                <a:lnTo>
                  <a:pt x="81" y="191"/>
                </a:lnTo>
                <a:lnTo>
                  <a:pt x="82" y="191"/>
                </a:lnTo>
                <a:lnTo>
                  <a:pt x="82" y="191"/>
                </a:lnTo>
                <a:lnTo>
                  <a:pt x="83" y="191"/>
                </a:lnTo>
                <a:lnTo>
                  <a:pt x="84" y="191"/>
                </a:lnTo>
                <a:lnTo>
                  <a:pt x="84" y="191"/>
                </a:lnTo>
                <a:lnTo>
                  <a:pt x="85" y="189"/>
                </a:lnTo>
                <a:lnTo>
                  <a:pt x="86" y="189"/>
                </a:lnTo>
                <a:lnTo>
                  <a:pt x="86" y="188"/>
                </a:lnTo>
                <a:lnTo>
                  <a:pt x="87" y="188"/>
                </a:lnTo>
                <a:lnTo>
                  <a:pt x="88" y="188"/>
                </a:lnTo>
                <a:lnTo>
                  <a:pt x="88" y="188"/>
                </a:lnTo>
                <a:lnTo>
                  <a:pt x="89" y="188"/>
                </a:lnTo>
                <a:lnTo>
                  <a:pt x="90" y="188"/>
                </a:lnTo>
                <a:lnTo>
                  <a:pt x="90" y="188"/>
                </a:lnTo>
                <a:lnTo>
                  <a:pt x="91" y="188"/>
                </a:lnTo>
                <a:lnTo>
                  <a:pt x="92" y="188"/>
                </a:lnTo>
                <a:lnTo>
                  <a:pt x="92" y="186"/>
                </a:lnTo>
                <a:lnTo>
                  <a:pt x="93" y="186"/>
                </a:lnTo>
                <a:lnTo>
                  <a:pt x="94" y="186"/>
                </a:lnTo>
                <a:lnTo>
                  <a:pt x="94" y="183"/>
                </a:lnTo>
                <a:lnTo>
                  <a:pt x="95" y="183"/>
                </a:lnTo>
                <a:lnTo>
                  <a:pt x="96" y="183"/>
                </a:lnTo>
                <a:lnTo>
                  <a:pt x="96" y="183"/>
                </a:lnTo>
                <a:lnTo>
                  <a:pt x="97" y="180"/>
                </a:lnTo>
                <a:lnTo>
                  <a:pt x="98" y="180"/>
                </a:lnTo>
                <a:lnTo>
                  <a:pt x="98" y="180"/>
                </a:lnTo>
                <a:lnTo>
                  <a:pt x="99" y="177"/>
                </a:lnTo>
                <a:lnTo>
                  <a:pt x="100" y="177"/>
                </a:lnTo>
                <a:lnTo>
                  <a:pt x="100" y="175"/>
                </a:lnTo>
                <a:lnTo>
                  <a:pt x="101" y="175"/>
                </a:lnTo>
                <a:lnTo>
                  <a:pt x="102" y="175"/>
                </a:lnTo>
                <a:lnTo>
                  <a:pt x="102" y="175"/>
                </a:lnTo>
                <a:lnTo>
                  <a:pt x="103" y="175"/>
                </a:lnTo>
                <a:lnTo>
                  <a:pt x="103" y="175"/>
                </a:lnTo>
                <a:lnTo>
                  <a:pt x="104" y="174"/>
                </a:lnTo>
                <a:lnTo>
                  <a:pt x="105" y="172"/>
                </a:lnTo>
                <a:lnTo>
                  <a:pt x="105" y="171"/>
                </a:lnTo>
                <a:lnTo>
                  <a:pt x="106" y="171"/>
                </a:lnTo>
                <a:lnTo>
                  <a:pt x="107" y="171"/>
                </a:lnTo>
                <a:lnTo>
                  <a:pt x="107" y="171"/>
                </a:lnTo>
                <a:lnTo>
                  <a:pt x="108" y="171"/>
                </a:lnTo>
                <a:lnTo>
                  <a:pt x="109" y="171"/>
                </a:lnTo>
                <a:lnTo>
                  <a:pt x="109" y="171"/>
                </a:lnTo>
                <a:lnTo>
                  <a:pt x="110" y="171"/>
                </a:lnTo>
                <a:lnTo>
                  <a:pt x="111" y="169"/>
                </a:lnTo>
                <a:lnTo>
                  <a:pt x="111" y="169"/>
                </a:lnTo>
                <a:lnTo>
                  <a:pt x="112" y="168"/>
                </a:lnTo>
                <a:lnTo>
                  <a:pt x="113" y="168"/>
                </a:lnTo>
                <a:lnTo>
                  <a:pt x="113" y="166"/>
                </a:lnTo>
                <a:lnTo>
                  <a:pt x="114" y="166"/>
                </a:lnTo>
                <a:lnTo>
                  <a:pt x="115" y="164"/>
                </a:lnTo>
                <a:lnTo>
                  <a:pt x="115" y="163"/>
                </a:lnTo>
                <a:lnTo>
                  <a:pt x="116" y="163"/>
                </a:lnTo>
                <a:lnTo>
                  <a:pt x="117" y="163"/>
                </a:lnTo>
                <a:lnTo>
                  <a:pt x="117" y="163"/>
                </a:lnTo>
                <a:lnTo>
                  <a:pt x="118" y="163"/>
                </a:lnTo>
                <a:lnTo>
                  <a:pt x="119" y="163"/>
                </a:lnTo>
                <a:lnTo>
                  <a:pt x="119" y="161"/>
                </a:lnTo>
                <a:lnTo>
                  <a:pt x="120" y="161"/>
                </a:lnTo>
                <a:lnTo>
                  <a:pt x="121" y="161"/>
                </a:lnTo>
                <a:lnTo>
                  <a:pt x="121" y="161"/>
                </a:lnTo>
                <a:lnTo>
                  <a:pt x="122" y="161"/>
                </a:lnTo>
                <a:lnTo>
                  <a:pt x="123" y="161"/>
                </a:lnTo>
                <a:lnTo>
                  <a:pt x="123" y="158"/>
                </a:lnTo>
                <a:lnTo>
                  <a:pt x="124" y="157"/>
                </a:lnTo>
                <a:lnTo>
                  <a:pt x="125" y="157"/>
                </a:lnTo>
                <a:lnTo>
                  <a:pt x="125" y="157"/>
                </a:lnTo>
                <a:lnTo>
                  <a:pt x="126" y="157"/>
                </a:lnTo>
                <a:lnTo>
                  <a:pt x="127" y="157"/>
                </a:lnTo>
                <a:lnTo>
                  <a:pt x="127" y="155"/>
                </a:lnTo>
                <a:lnTo>
                  <a:pt x="128" y="153"/>
                </a:lnTo>
                <a:lnTo>
                  <a:pt x="129" y="153"/>
                </a:lnTo>
                <a:lnTo>
                  <a:pt x="129" y="153"/>
                </a:lnTo>
                <a:lnTo>
                  <a:pt x="130" y="153"/>
                </a:lnTo>
                <a:lnTo>
                  <a:pt x="131" y="153"/>
                </a:lnTo>
                <a:lnTo>
                  <a:pt x="131" y="153"/>
                </a:lnTo>
                <a:lnTo>
                  <a:pt x="132" y="153"/>
                </a:lnTo>
                <a:lnTo>
                  <a:pt x="133" y="153"/>
                </a:lnTo>
                <a:lnTo>
                  <a:pt x="133" y="152"/>
                </a:lnTo>
                <a:lnTo>
                  <a:pt x="134" y="152"/>
                </a:lnTo>
                <a:lnTo>
                  <a:pt x="135" y="152"/>
                </a:lnTo>
                <a:lnTo>
                  <a:pt x="135" y="152"/>
                </a:lnTo>
                <a:lnTo>
                  <a:pt x="136" y="150"/>
                </a:lnTo>
                <a:lnTo>
                  <a:pt x="136" y="149"/>
                </a:lnTo>
                <a:lnTo>
                  <a:pt x="137" y="149"/>
                </a:lnTo>
                <a:lnTo>
                  <a:pt x="138" y="149"/>
                </a:lnTo>
                <a:lnTo>
                  <a:pt x="138" y="149"/>
                </a:lnTo>
                <a:lnTo>
                  <a:pt x="139" y="147"/>
                </a:lnTo>
                <a:lnTo>
                  <a:pt x="140" y="144"/>
                </a:lnTo>
                <a:lnTo>
                  <a:pt x="140" y="144"/>
                </a:lnTo>
                <a:lnTo>
                  <a:pt x="141" y="143"/>
                </a:lnTo>
                <a:lnTo>
                  <a:pt x="142" y="141"/>
                </a:lnTo>
                <a:lnTo>
                  <a:pt x="142" y="141"/>
                </a:lnTo>
                <a:lnTo>
                  <a:pt x="143" y="139"/>
                </a:lnTo>
                <a:lnTo>
                  <a:pt x="144" y="138"/>
                </a:lnTo>
                <a:lnTo>
                  <a:pt x="144" y="136"/>
                </a:lnTo>
                <a:lnTo>
                  <a:pt x="145" y="136"/>
                </a:lnTo>
                <a:lnTo>
                  <a:pt x="146" y="135"/>
                </a:lnTo>
                <a:lnTo>
                  <a:pt x="146" y="135"/>
                </a:lnTo>
                <a:lnTo>
                  <a:pt x="147" y="135"/>
                </a:lnTo>
                <a:lnTo>
                  <a:pt x="148" y="135"/>
                </a:lnTo>
                <a:lnTo>
                  <a:pt x="148" y="135"/>
                </a:lnTo>
                <a:lnTo>
                  <a:pt x="149" y="135"/>
                </a:lnTo>
                <a:lnTo>
                  <a:pt x="150" y="135"/>
                </a:lnTo>
                <a:lnTo>
                  <a:pt x="150" y="132"/>
                </a:lnTo>
                <a:lnTo>
                  <a:pt x="151" y="132"/>
                </a:lnTo>
                <a:lnTo>
                  <a:pt x="152" y="132"/>
                </a:lnTo>
                <a:lnTo>
                  <a:pt x="152" y="132"/>
                </a:lnTo>
                <a:lnTo>
                  <a:pt x="153" y="132"/>
                </a:lnTo>
                <a:lnTo>
                  <a:pt x="154" y="132"/>
                </a:lnTo>
                <a:lnTo>
                  <a:pt x="154" y="132"/>
                </a:lnTo>
                <a:lnTo>
                  <a:pt x="155" y="130"/>
                </a:lnTo>
                <a:lnTo>
                  <a:pt x="156" y="130"/>
                </a:lnTo>
                <a:lnTo>
                  <a:pt x="156" y="130"/>
                </a:lnTo>
                <a:lnTo>
                  <a:pt x="157" y="130"/>
                </a:lnTo>
                <a:lnTo>
                  <a:pt x="158" y="130"/>
                </a:lnTo>
                <a:lnTo>
                  <a:pt x="158" y="130"/>
                </a:lnTo>
                <a:lnTo>
                  <a:pt x="159" y="128"/>
                </a:lnTo>
                <a:lnTo>
                  <a:pt x="160" y="127"/>
                </a:lnTo>
                <a:lnTo>
                  <a:pt x="160" y="127"/>
                </a:lnTo>
                <a:lnTo>
                  <a:pt x="161" y="127"/>
                </a:lnTo>
                <a:lnTo>
                  <a:pt x="162" y="127"/>
                </a:lnTo>
                <a:lnTo>
                  <a:pt x="162" y="124"/>
                </a:lnTo>
                <a:lnTo>
                  <a:pt x="163" y="122"/>
                </a:lnTo>
                <a:lnTo>
                  <a:pt x="164" y="122"/>
                </a:lnTo>
                <a:lnTo>
                  <a:pt x="164" y="122"/>
                </a:lnTo>
                <a:lnTo>
                  <a:pt x="165" y="122"/>
                </a:lnTo>
                <a:lnTo>
                  <a:pt x="166" y="122"/>
                </a:lnTo>
                <a:lnTo>
                  <a:pt x="166" y="121"/>
                </a:lnTo>
                <a:lnTo>
                  <a:pt x="167" y="121"/>
                </a:lnTo>
                <a:lnTo>
                  <a:pt x="168" y="121"/>
                </a:lnTo>
                <a:lnTo>
                  <a:pt x="168" y="121"/>
                </a:lnTo>
                <a:lnTo>
                  <a:pt x="169" y="119"/>
                </a:lnTo>
                <a:lnTo>
                  <a:pt x="169" y="119"/>
                </a:lnTo>
                <a:lnTo>
                  <a:pt x="170" y="119"/>
                </a:lnTo>
                <a:lnTo>
                  <a:pt x="171" y="119"/>
                </a:lnTo>
                <a:lnTo>
                  <a:pt x="171" y="119"/>
                </a:lnTo>
                <a:lnTo>
                  <a:pt x="172" y="119"/>
                </a:lnTo>
                <a:lnTo>
                  <a:pt x="173" y="119"/>
                </a:lnTo>
                <a:lnTo>
                  <a:pt x="173" y="119"/>
                </a:lnTo>
                <a:lnTo>
                  <a:pt x="174" y="118"/>
                </a:lnTo>
                <a:lnTo>
                  <a:pt x="175" y="118"/>
                </a:lnTo>
                <a:lnTo>
                  <a:pt x="175" y="116"/>
                </a:lnTo>
                <a:lnTo>
                  <a:pt x="176" y="116"/>
                </a:lnTo>
                <a:lnTo>
                  <a:pt x="177" y="116"/>
                </a:lnTo>
                <a:lnTo>
                  <a:pt x="177" y="116"/>
                </a:lnTo>
                <a:lnTo>
                  <a:pt x="178" y="116"/>
                </a:lnTo>
                <a:lnTo>
                  <a:pt x="179" y="116"/>
                </a:lnTo>
                <a:lnTo>
                  <a:pt x="179" y="114"/>
                </a:lnTo>
                <a:lnTo>
                  <a:pt x="180" y="113"/>
                </a:lnTo>
                <a:lnTo>
                  <a:pt x="181" y="113"/>
                </a:lnTo>
                <a:lnTo>
                  <a:pt x="181" y="113"/>
                </a:lnTo>
                <a:lnTo>
                  <a:pt x="182" y="113"/>
                </a:lnTo>
                <a:lnTo>
                  <a:pt x="183" y="113"/>
                </a:lnTo>
                <a:lnTo>
                  <a:pt x="183" y="113"/>
                </a:lnTo>
                <a:lnTo>
                  <a:pt x="184" y="113"/>
                </a:lnTo>
                <a:lnTo>
                  <a:pt x="185" y="113"/>
                </a:lnTo>
                <a:lnTo>
                  <a:pt x="185" y="111"/>
                </a:lnTo>
                <a:lnTo>
                  <a:pt x="186" y="111"/>
                </a:lnTo>
                <a:lnTo>
                  <a:pt x="187" y="111"/>
                </a:lnTo>
                <a:lnTo>
                  <a:pt x="187" y="111"/>
                </a:lnTo>
                <a:lnTo>
                  <a:pt x="188" y="110"/>
                </a:lnTo>
                <a:lnTo>
                  <a:pt x="189" y="110"/>
                </a:lnTo>
                <a:lnTo>
                  <a:pt x="189" y="110"/>
                </a:lnTo>
                <a:lnTo>
                  <a:pt x="190" y="110"/>
                </a:lnTo>
                <a:lnTo>
                  <a:pt x="191" y="108"/>
                </a:lnTo>
                <a:lnTo>
                  <a:pt x="191" y="108"/>
                </a:lnTo>
                <a:lnTo>
                  <a:pt x="192" y="107"/>
                </a:lnTo>
                <a:lnTo>
                  <a:pt x="193" y="107"/>
                </a:lnTo>
                <a:lnTo>
                  <a:pt x="193" y="107"/>
                </a:lnTo>
                <a:lnTo>
                  <a:pt x="194" y="107"/>
                </a:lnTo>
                <a:lnTo>
                  <a:pt x="195" y="107"/>
                </a:lnTo>
                <a:lnTo>
                  <a:pt x="195" y="105"/>
                </a:lnTo>
                <a:lnTo>
                  <a:pt x="196" y="105"/>
                </a:lnTo>
                <a:lnTo>
                  <a:pt x="197" y="105"/>
                </a:lnTo>
                <a:lnTo>
                  <a:pt x="197" y="105"/>
                </a:lnTo>
                <a:lnTo>
                  <a:pt x="198" y="105"/>
                </a:lnTo>
                <a:lnTo>
                  <a:pt x="199" y="105"/>
                </a:lnTo>
                <a:lnTo>
                  <a:pt x="199" y="104"/>
                </a:lnTo>
                <a:lnTo>
                  <a:pt x="200" y="104"/>
                </a:lnTo>
                <a:lnTo>
                  <a:pt x="201" y="104"/>
                </a:lnTo>
                <a:lnTo>
                  <a:pt x="201" y="104"/>
                </a:lnTo>
                <a:lnTo>
                  <a:pt x="202" y="104"/>
                </a:lnTo>
                <a:lnTo>
                  <a:pt x="202" y="104"/>
                </a:lnTo>
                <a:lnTo>
                  <a:pt x="203" y="100"/>
                </a:lnTo>
                <a:lnTo>
                  <a:pt x="204" y="100"/>
                </a:lnTo>
                <a:lnTo>
                  <a:pt x="204" y="100"/>
                </a:lnTo>
                <a:lnTo>
                  <a:pt x="205" y="100"/>
                </a:lnTo>
                <a:lnTo>
                  <a:pt x="206" y="99"/>
                </a:lnTo>
                <a:lnTo>
                  <a:pt x="206" y="99"/>
                </a:lnTo>
                <a:lnTo>
                  <a:pt x="207" y="99"/>
                </a:lnTo>
                <a:lnTo>
                  <a:pt x="208" y="97"/>
                </a:lnTo>
                <a:lnTo>
                  <a:pt x="208" y="97"/>
                </a:lnTo>
                <a:lnTo>
                  <a:pt x="209" y="96"/>
                </a:lnTo>
                <a:lnTo>
                  <a:pt x="210" y="96"/>
                </a:lnTo>
                <a:lnTo>
                  <a:pt x="210" y="96"/>
                </a:lnTo>
                <a:lnTo>
                  <a:pt x="211" y="96"/>
                </a:lnTo>
                <a:lnTo>
                  <a:pt x="212" y="96"/>
                </a:lnTo>
                <a:lnTo>
                  <a:pt x="212" y="96"/>
                </a:lnTo>
                <a:lnTo>
                  <a:pt x="213" y="96"/>
                </a:lnTo>
                <a:lnTo>
                  <a:pt x="214" y="96"/>
                </a:lnTo>
                <a:lnTo>
                  <a:pt x="214" y="96"/>
                </a:lnTo>
                <a:lnTo>
                  <a:pt x="215" y="96"/>
                </a:lnTo>
                <a:lnTo>
                  <a:pt x="216" y="94"/>
                </a:lnTo>
                <a:lnTo>
                  <a:pt x="216" y="91"/>
                </a:lnTo>
                <a:lnTo>
                  <a:pt x="217" y="91"/>
                </a:lnTo>
                <a:lnTo>
                  <a:pt x="218" y="91"/>
                </a:lnTo>
                <a:lnTo>
                  <a:pt x="218" y="91"/>
                </a:lnTo>
                <a:lnTo>
                  <a:pt x="219" y="91"/>
                </a:lnTo>
                <a:lnTo>
                  <a:pt x="220" y="91"/>
                </a:lnTo>
                <a:lnTo>
                  <a:pt x="220" y="91"/>
                </a:lnTo>
                <a:lnTo>
                  <a:pt x="221" y="89"/>
                </a:lnTo>
                <a:lnTo>
                  <a:pt x="222" y="88"/>
                </a:lnTo>
                <a:lnTo>
                  <a:pt x="222" y="86"/>
                </a:lnTo>
                <a:lnTo>
                  <a:pt x="223" y="86"/>
                </a:lnTo>
                <a:lnTo>
                  <a:pt x="224" y="86"/>
                </a:lnTo>
                <a:lnTo>
                  <a:pt x="224" y="85"/>
                </a:lnTo>
                <a:lnTo>
                  <a:pt x="225" y="85"/>
                </a:lnTo>
                <a:lnTo>
                  <a:pt x="226" y="85"/>
                </a:lnTo>
                <a:lnTo>
                  <a:pt x="226" y="85"/>
                </a:lnTo>
                <a:lnTo>
                  <a:pt x="227" y="85"/>
                </a:lnTo>
                <a:lnTo>
                  <a:pt x="228" y="83"/>
                </a:lnTo>
                <a:lnTo>
                  <a:pt x="228" y="83"/>
                </a:lnTo>
                <a:lnTo>
                  <a:pt x="229" y="83"/>
                </a:lnTo>
                <a:lnTo>
                  <a:pt x="230" y="82"/>
                </a:lnTo>
                <a:lnTo>
                  <a:pt x="230" y="82"/>
                </a:lnTo>
                <a:lnTo>
                  <a:pt x="231" y="82"/>
                </a:lnTo>
                <a:lnTo>
                  <a:pt x="232" y="82"/>
                </a:lnTo>
                <a:lnTo>
                  <a:pt x="232" y="82"/>
                </a:lnTo>
                <a:lnTo>
                  <a:pt x="233" y="82"/>
                </a:lnTo>
                <a:lnTo>
                  <a:pt x="234" y="82"/>
                </a:lnTo>
                <a:lnTo>
                  <a:pt x="234" y="80"/>
                </a:lnTo>
                <a:lnTo>
                  <a:pt x="235" y="80"/>
                </a:lnTo>
                <a:lnTo>
                  <a:pt x="235" y="80"/>
                </a:lnTo>
                <a:lnTo>
                  <a:pt x="236" y="80"/>
                </a:lnTo>
                <a:lnTo>
                  <a:pt x="237" y="80"/>
                </a:lnTo>
                <a:lnTo>
                  <a:pt x="237" y="79"/>
                </a:lnTo>
                <a:lnTo>
                  <a:pt x="238" y="79"/>
                </a:lnTo>
                <a:lnTo>
                  <a:pt x="239" y="79"/>
                </a:lnTo>
                <a:lnTo>
                  <a:pt x="239" y="79"/>
                </a:lnTo>
                <a:lnTo>
                  <a:pt x="240" y="77"/>
                </a:lnTo>
                <a:lnTo>
                  <a:pt x="241" y="77"/>
                </a:lnTo>
                <a:lnTo>
                  <a:pt x="241" y="77"/>
                </a:lnTo>
                <a:lnTo>
                  <a:pt x="242" y="77"/>
                </a:lnTo>
                <a:lnTo>
                  <a:pt x="243" y="77"/>
                </a:lnTo>
                <a:lnTo>
                  <a:pt x="243" y="77"/>
                </a:lnTo>
                <a:lnTo>
                  <a:pt x="244" y="77"/>
                </a:lnTo>
                <a:lnTo>
                  <a:pt x="245" y="75"/>
                </a:lnTo>
                <a:lnTo>
                  <a:pt x="245" y="75"/>
                </a:lnTo>
                <a:lnTo>
                  <a:pt x="246" y="75"/>
                </a:lnTo>
                <a:lnTo>
                  <a:pt x="247" y="74"/>
                </a:lnTo>
                <a:lnTo>
                  <a:pt x="247" y="72"/>
                </a:lnTo>
                <a:lnTo>
                  <a:pt x="248" y="71"/>
                </a:lnTo>
                <a:lnTo>
                  <a:pt x="249" y="69"/>
                </a:lnTo>
                <a:lnTo>
                  <a:pt x="249" y="69"/>
                </a:lnTo>
                <a:lnTo>
                  <a:pt x="250" y="69"/>
                </a:lnTo>
                <a:lnTo>
                  <a:pt x="251" y="69"/>
                </a:lnTo>
                <a:lnTo>
                  <a:pt x="251" y="69"/>
                </a:lnTo>
                <a:lnTo>
                  <a:pt x="252" y="69"/>
                </a:lnTo>
                <a:lnTo>
                  <a:pt x="253" y="69"/>
                </a:lnTo>
                <a:lnTo>
                  <a:pt x="253" y="69"/>
                </a:lnTo>
                <a:lnTo>
                  <a:pt x="254" y="68"/>
                </a:lnTo>
                <a:lnTo>
                  <a:pt x="255" y="68"/>
                </a:lnTo>
                <a:lnTo>
                  <a:pt x="255" y="68"/>
                </a:lnTo>
                <a:lnTo>
                  <a:pt x="256" y="68"/>
                </a:lnTo>
                <a:lnTo>
                  <a:pt x="257" y="68"/>
                </a:lnTo>
                <a:lnTo>
                  <a:pt x="257" y="68"/>
                </a:lnTo>
                <a:lnTo>
                  <a:pt x="258" y="68"/>
                </a:lnTo>
                <a:lnTo>
                  <a:pt x="259" y="68"/>
                </a:lnTo>
                <a:lnTo>
                  <a:pt x="259" y="68"/>
                </a:lnTo>
                <a:lnTo>
                  <a:pt x="260" y="68"/>
                </a:lnTo>
                <a:lnTo>
                  <a:pt x="261" y="68"/>
                </a:lnTo>
                <a:lnTo>
                  <a:pt x="261" y="68"/>
                </a:lnTo>
                <a:lnTo>
                  <a:pt x="262" y="68"/>
                </a:lnTo>
                <a:lnTo>
                  <a:pt x="263" y="68"/>
                </a:lnTo>
                <a:lnTo>
                  <a:pt x="263" y="68"/>
                </a:lnTo>
                <a:lnTo>
                  <a:pt x="264" y="68"/>
                </a:lnTo>
                <a:lnTo>
                  <a:pt x="265" y="68"/>
                </a:lnTo>
                <a:lnTo>
                  <a:pt x="265" y="68"/>
                </a:lnTo>
                <a:lnTo>
                  <a:pt x="266" y="66"/>
                </a:lnTo>
                <a:lnTo>
                  <a:pt x="266" y="66"/>
                </a:lnTo>
                <a:lnTo>
                  <a:pt x="267" y="64"/>
                </a:lnTo>
                <a:lnTo>
                  <a:pt x="268" y="64"/>
                </a:lnTo>
                <a:lnTo>
                  <a:pt x="268" y="64"/>
                </a:lnTo>
                <a:lnTo>
                  <a:pt x="269" y="64"/>
                </a:lnTo>
                <a:lnTo>
                  <a:pt x="270" y="64"/>
                </a:lnTo>
                <a:lnTo>
                  <a:pt x="270" y="63"/>
                </a:lnTo>
                <a:lnTo>
                  <a:pt x="271" y="63"/>
                </a:lnTo>
                <a:lnTo>
                  <a:pt x="272" y="63"/>
                </a:lnTo>
                <a:lnTo>
                  <a:pt x="272" y="63"/>
                </a:lnTo>
                <a:lnTo>
                  <a:pt x="273" y="63"/>
                </a:lnTo>
                <a:lnTo>
                  <a:pt x="274" y="63"/>
                </a:lnTo>
                <a:lnTo>
                  <a:pt x="274" y="63"/>
                </a:lnTo>
                <a:lnTo>
                  <a:pt x="275" y="63"/>
                </a:lnTo>
                <a:lnTo>
                  <a:pt x="276" y="63"/>
                </a:lnTo>
                <a:lnTo>
                  <a:pt x="276" y="63"/>
                </a:lnTo>
                <a:lnTo>
                  <a:pt x="277" y="63"/>
                </a:lnTo>
                <a:lnTo>
                  <a:pt x="278" y="61"/>
                </a:lnTo>
                <a:lnTo>
                  <a:pt x="278" y="61"/>
                </a:lnTo>
                <a:lnTo>
                  <a:pt x="279" y="61"/>
                </a:lnTo>
                <a:lnTo>
                  <a:pt x="280" y="61"/>
                </a:lnTo>
                <a:lnTo>
                  <a:pt x="280" y="61"/>
                </a:lnTo>
                <a:lnTo>
                  <a:pt x="281" y="60"/>
                </a:lnTo>
                <a:lnTo>
                  <a:pt x="282" y="60"/>
                </a:lnTo>
                <a:lnTo>
                  <a:pt x="282" y="60"/>
                </a:lnTo>
                <a:lnTo>
                  <a:pt x="283" y="60"/>
                </a:lnTo>
                <a:lnTo>
                  <a:pt x="284" y="60"/>
                </a:lnTo>
                <a:lnTo>
                  <a:pt x="284" y="60"/>
                </a:lnTo>
                <a:lnTo>
                  <a:pt x="285" y="60"/>
                </a:lnTo>
                <a:lnTo>
                  <a:pt x="286" y="60"/>
                </a:lnTo>
                <a:lnTo>
                  <a:pt x="286" y="60"/>
                </a:lnTo>
                <a:lnTo>
                  <a:pt x="287" y="60"/>
                </a:lnTo>
                <a:lnTo>
                  <a:pt x="288" y="60"/>
                </a:lnTo>
                <a:lnTo>
                  <a:pt x="288" y="58"/>
                </a:lnTo>
                <a:lnTo>
                  <a:pt x="289" y="58"/>
                </a:lnTo>
                <a:lnTo>
                  <a:pt x="290" y="58"/>
                </a:lnTo>
                <a:lnTo>
                  <a:pt x="290" y="58"/>
                </a:lnTo>
                <a:lnTo>
                  <a:pt x="291" y="57"/>
                </a:lnTo>
                <a:lnTo>
                  <a:pt x="292" y="57"/>
                </a:lnTo>
                <a:lnTo>
                  <a:pt x="292" y="57"/>
                </a:lnTo>
                <a:lnTo>
                  <a:pt x="293" y="57"/>
                </a:lnTo>
                <a:lnTo>
                  <a:pt x="294" y="57"/>
                </a:lnTo>
                <a:lnTo>
                  <a:pt x="294" y="57"/>
                </a:lnTo>
                <a:lnTo>
                  <a:pt x="295" y="57"/>
                </a:lnTo>
                <a:lnTo>
                  <a:pt x="296" y="57"/>
                </a:lnTo>
                <a:lnTo>
                  <a:pt x="296" y="57"/>
                </a:lnTo>
                <a:lnTo>
                  <a:pt x="297" y="57"/>
                </a:lnTo>
                <a:lnTo>
                  <a:pt x="298" y="57"/>
                </a:lnTo>
                <a:lnTo>
                  <a:pt x="298" y="57"/>
                </a:lnTo>
                <a:lnTo>
                  <a:pt x="299" y="57"/>
                </a:lnTo>
                <a:lnTo>
                  <a:pt x="299" y="57"/>
                </a:lnTo>
                <a:lnTo>
                  <a:pt x="300" y="57"/>
                </a:lnTo>
                <a:lnTo>
                  <a:pt x="301" y="57"/>
                </a:lnTo>
                <a:lnTo>
                  <a:pt x="301" y="57"/>
                </a:lnTo>
                <a:lnTo>
                  <a:pt x="302" y="57"/>
                </a:lnTo>
                <a:lnTo>
                  <a:pt x="303" y="57"/>
                </a:lnTo>
                <a:lnTo>
                  <a:pt x="303" y="57"/>
                </a:lnTo>
                <a:lnTo>
                  <a:pt x="304" y="57"/>
                </a:lnTo>
                <a:lnTo>
                  <a:pt x="305" y="57"/>
                </a:lnTo>
                <a:lnTo>
                  <a:pt x="305" y="57"/>
                </a:lnTo>
                <a:lnTo>
                  <a:pt x="306" y="57"/>
                </a:lnTo>
                <a:lnTo>
                  <a:pt x="307" y="57"/>
                </a:lnTo>
                <a:lnTo>
                  <a:pt x="307" y="55"/>
                </a:lnTo>
                <a:lnTo>
                  <a:pt x="308" y="54"/>
                </a:lnTo>
                <a:lnTo>
                  <a:pt x="309" y="54"/>
                </a:lnTo>
                <a:lnTo>
                  <a:pt x="309" y="54"/>
                </a:lnTo>
                <a:lnTo>
                  <a:pt x="310" y="52"/>
                </a:lnTo>
                <a:lnTo>
                  <a:pt x="311" y="52"/>
                </a:lnTo>
                <a:lnTo>
                  <a:pt x="311" y="52"/>
                </a:lnTo>
                <a:lnTo>
                  <a:pt x="312" y="52"/>
                </a:lnTo>
                <a:lnTo>
                  <a:pt x="313" y="52"/>
                </a:lnTo>
                <a:lnTo>
                  <a:pt x="313" y="52"/>
                </a:lnTo>
                <a:lnTo>
                  <a:pt x="314" y="52"/>
                </a:lnTo>
                <a:lnTo>
                  <a:pt x="315" y="52"/>
                </a:lnTo>
                <a:lnTo>
                  <a:pt x="315" y="52"/>
                </a:lnTo>
                <a:lnTo>
                  <a:pt x="316" y="52"/>
                </a:lnTo>
                <a:lnTo>
                  <a:pt x="317" y="50"/>
                </a:lnTo>
                <a:lnTo>
                  <a:pt x="317" y="50"/>
                </a:lnTo>
                <a:lnTo>
                  <a:pt x="318" y="50"/>
                </a:lnTo>
                <a:lnTo>
                  <a:pt x="319" y="50"/>
                </a:lnTo>
                <a:lnTo>
                  <a:pt x="319" y="50"/>
                </a:lnTo>
                <a:lnTo>
                  <a:pt x="320" y="50"/>
                </a:lnTo>
                <a:lnTo>
                  <a:pt x="321" y="50"/>
                </a:lnTo>
                <a:lnTo>
                  <a:pt x="321" y="50"/>
                </a:lnTo>
                <a:lnTo>
                  <a:pt x="322" y="50"/>
                </a:lnTo>
                <a:lnTo>
                  <a:pt x="323" y="50"/>
                </a:lnTo>
                <a:lnTo>
                  <a:pt x="323" y="50"/>
                </a:lnTo>
                <a:lnTo>
                  <a:pt x="324" y="50"/>
                </a:lnTo>
                <a:lnTo>
                  <a:pt x="325" y="50"/>
                </a:lnTo>
                <a:lnTo>
                  <a:pt x="325" y="50"/>
                </a:lnTo>
                <a:lnTo>
                  <a:pt x="326" y="49"/>
                </a:lnTo>
                <a:lnTo>
                  <a:pt x="327" y="47"/>
                </a:lnTo>
                <a:lnTo>
                  <a:pt x="327" y="47"/>
                </a:lnTo>
                <a:lnTo>
                  <a:pt x="328" y="47"/>
                </a:lnTo>
                <a:lnTo>
                  <a:pt x="329" y="47"/>
                </a:lnTo>
                <a:lnTo>
                  <a:pt x="329" y="47"/>
                </a:lnTo>
                <a:lnTo>
                  <a:pt x="330" y="47"/>
                </a:lnTo>
                <a:lnTo>
                  <a:pt x="331" y="46"/>
                </a:lnTo>
                <a:lnTo>
                  <a:pt x="331" y="46"/>
                </a:lnTo>
                <a:lnTo>
                  <a:pt x="332" y="46"/>
                </a:lnTo>
                <a:lnTo>
                  <a:pt x="332" y="44"/>
                </a:lnTo>
                <a:lnTo>
                  <a:pt x="333" y="44"/>
                </a:lnTo>
                <a:lnTo>
                  <a:pt x="334" y="44"/>
                </a:lnTo>
                <a:lnTo>
                  <a:pt x="334" y="44"/>
                </a:lnTo>
                <a:lnTo>
                  <a:pt x="335" y="44"/>
                </a:lnTo>
                <a:lnTo>
                  <a:pt x="336" y="44"/>
                </a:lnTo>
                <a:lnTo>
                  <a:pt x="336" y="44"/>
                </a:lnTo>
                <a:lnTo>
                  <a:pt x="337" y="44"/>
                </a:lnTo>
                <a:lnTo>
                  <a:pt x="338" y="44"/>
                </a:lnTo>
                <a:lnTo>
                  <a:pt x="338" y="44"/>
                </a:lnTo>
                <a:lnTo>
                  <a:pt x="339" y="44"/>
                </a:lnTo>
                <a:lnTo>
                  <a:pt x="340" y="44"/>
                </a:lnTo>
                <a:lnTo>
                  <a:pt x="340" y="44"/>
                </a:lnTo>
                <a:lnTo>
                  <a:pt x="341" y="44"/>
                </a:lnTo>
                <a:lnTo>
                  <a:pt x="342" y="44"/>
                </a:lnTo>
                <a:lnTo>
                  <a:pt x="342" y="44"/>
                </a:lnTo>
                <a:lnTo>
                  <a:pt x="343" y="44"/>
                </a:lnTo>
                <a:lnTo>
                  <a:pt x="344" y="44"/>
                </a:lnTo>
                <a:lnTo>
                  <a:pt x="344" y="44"/>
                </a:lnTo>
                <a:lnTo>
                  <a:pt x="345" y="44"/>
                </a:lnTo>
                <a:lnTo>
                  <a:pt x="346" y="44"/>
                </a:lnTo>
                <a:lnTo>
                  <a:pt x="346" y="44"/>
                </a:lnTo>
                <a:lnTo>
                  <a:pt x="347" y="44"/>
                </a:lnTo>
                <a:lnTo>
                  <a:pt x="348" y="44"/>
                </a:lnTo>
                <a:lnTo>
                  <a:pt x="348" y="44"/>
                </a:lnTo>
                <a:lnTo>
                  <a:pt x="349" y="44"/>
                </a:lnTo>
                <a:lnTo>
                  <a:pt x="350" y="44"/>
                </a:lnTo>
                <a:lnTo>
                  <a:pt x="350" y="43"/>
                </a:lnTo>
                <a:lnTo>
                  <a:pt x="351" y="43"/>
                </a:lnTo>
                <a:lnTo>
                  <a:pt x="352" y="43"/>
                </a:lnTo>
                <a:lnTo>
                  <a:pt x="352" y="43"/>
                </a:lnTo>
                <a:lnTo>
                  <a:pt x="353" y="43"/>
                </a:lnTo>
                <a:lnTo>
                  <a:pt x="354" y="43"/>
                </a:lnTo>
                <a:lnTo>
                  <a:pt x="354" y="43"/>
                </a:lnTo>
                <a:lnTo>
                  <a:pt x="355" y="43"/>
                </a:lnTo>
                <a:lnTo>
                  <a:pt x="356" y="43"/>
                </a:lnTo>
                <a:lnTo>
                  <a:pt x="356" y="43"/>
                </a:lnTo>
                <a:lnTo>
                  <a:pt x="357" y="43"/>
                </a:lnTo>
                <a:lnTo>
                  <a:pt x="358" y="43"/>
                </a:lnTo>
                <a:lnTo>
                  <a:pt x="358" y="43"/>
                </a:lnTo>
                <a:lnTo>
                  <a:pt x="359" y="43"/>
                </a:lnTo>
                <a:lnTo>
                  <a:pt x="360" y="43"/>
                </a:lnTo>
                <a:lnTo>
                  <a:pt x="360" y="41"/>
                </a:lnTo>
                <a:lnTo>
                  <a:pt x="361" y="41"/>
                </a:lnTo>
                <a:lnTo>
                  <a:pt x="362" y="41"/>
                </a:lnTo>
                <a:lnTo>
                  <a:pt x="362" y="41"/>
                </a:lnTo>
                <a:lnTo>
                  <a:pt x="363" y="41"/>
                </a:lnTo>
                <a:lnTo>
                  <a:pt x="364" y="41"/>
                </a:lnTo>
                <a:lnTo>
                  <a:pt x="364" y="41"/>
                </a:lnTo>
                <a:lnTo>
                  <a:pt x="365" y="41"/>
                </a:lnTo>
                <a:lnTo>
                  <a:pt x="365" y="41"/>
                </a:lnTo>
                <a:lnTo>
                  <a:pt x="366" y="41"/>
                </a:lnTo>
                <a:lnTo>
                  <a:pt x="367" y="41"/>
                </a:lnTo>
                <a:lnTo>
                  <a:pt x="367" y="41"/>
                </a:lnTo>
                <a:lnTo>
                  <a:pt x="368" y="41"/>
                </a:lnTo>
                <a:lnTo>
                  <a:pt x="369" y="41"/>
                </a:lnTo>
                <a:lnTo>
                  <a:pt x="369" y="41"/>
                </a:lnTo>
                <a:lnTo>
                  <a:pt x="370" y="41"/>
                </a:lnTo>
                <a:lnTo>
                  <a:pt x="371" y="41"/>
                </a:lnTo>
                <a:lnTo>
                  <a:pt x="371" y="41"/>
                </a:lnTo>
                <a:lnTo>
                  <a:pt x="372" y="40"/>
                </a:lnTo>
                <a:lnTo>
                  <a:pt x="373" y="40"/>
                </a:lnTo>
                <a:lnTo>
                  <a:pt x="373" y="40"/>
                </a:lnTo>
                <a:lnTo>
                  <a:pt x="374" y="38"/>
                </a:lnTo>
                <a:lnTo>
                  <a:pt x="375" y="38"/>
                </a:lnTo>
                <a:lnTo>
                  <a:pt x="375" y="38"/>
                </a:lnTo>
                <a:lnTo>
                  <a:pt x="376" y="38"/>
                </a:lnTo>
                <a:lnTo>
                  <a:pt x="377" y="38"/>
                </a:lnTo>
                <a:lnTo>
                  <a:pt x="377" y="38"/>
                </a:lnTo>
                <a:lnTo>
                  <a:pt x="378" y="38"/>
                </a:lnTo>
                <a:lnTo>
                  <a:pt x="379" y="36"/>
                </a:lnTo>
                <a:lnTo>
                  <a:pt x="379" y="36"/>
                </a:lnTo>
                <a:lnTo>
                  <a:pt x="380" y="36"/>
                </a:lnTo>
                <a:lnTo>
                  <a:pt x="381" y="36"/>
                </a:lnTo>
                <a:lnTo>
                  <a:pt x="381" y="36"/>
                </a:lnTo>
                <a:lnTo>
                  <a:pt x="382" y="36"/>
                </a:lnTo>
                <a:lnTo>
                  <a:pt x="383" y="35"/>
                </a:lnTo>
                <a:lnTo>
                  <a:pt x="383" y="35"/>
                </a:lnTo>
                <a:lnTo>
                  <a:pt x="384" y="35"/>
                </a:lnTo>
                <a:lnTo>
                  <a:pt x="385" y="35"/>
                </a:lnTo>
                <a:lnTo>
                  <a:pt x="385" y="35"/>
                </a:lnTo>
                <a:lnTo>
                  <a:pt x="386" y="35"/>
                </a:lnTo>
                <a:lnTo>
                  <a:pt x="387" y="35"/>
                </a:lnTo>
                <a:lnTo>
                  <a:pt x="387" y="33"/>
                </a:lnTo>
                <a:lnTo>
                  <a:pt x="388" y="33"/>
                </a:lnTo>
                <a:lnTo>
                  <a:pt x="389" y="33"/>
                </a:lnTo>
                <a:lnTo>
                  <a:pt x="389" y="33"/>
                </a:lnTo>
                <a:lnTo>
                  <a:pt x="390" y="33"/>
                </a:lnTo>
                <a:lnTo>
                  <a:pt x="391" y="33"/>
                </a:lnTo>
                <a:lnTo>
                  <a:pt x="391" y="32"/>
                </a:lnTo>
                <a:lnTo>
                  <a:pt x="392" y="32"/>
                </a:lnTo>
                <a:lnTo>
                  <a:pt x="393" y="32"/>
                </a:lnTo>
                <a:lnTo>
                  <a:pt x="393" y="32"/>
                </a:lnTo>
                <a:lnTo>
                  <a:pt x="394" y="32"/>
                </a:lnTo>
                <a:lnTo>
                  <a:pt x="395" y="32"/>
                </a:lnTo>
                <a:lnTo>
                  <a:pt x="395" y="32"/>
                </a:lnTo>
                <a:lnTo>
                  <a:pt x="396" y="32"/>
                </a:lnTo>
                <a:lnTo>
                  <a:pt x="397" y="32"/>
                </a:lnTo>
                <a:lnTo>
                  <a:pt x="397" y="32"/>
                </a:lnTo>
                <a:lnTo>
                  <a:pt x="398" y="32"/>
                </a:lnTo>
                <a:lnTo>
                  <a:pt x="398" y="32"/>
                </a:lnTo>
                <a:lnTo>
                  <a:pt x="399" y="30"/>
                </a:lnTo>
                <a:lnTo>
                  <a:pt x="400" y="30"/>
                </a:lnTo>
                <a:lnTo>
                  <a:pt x="400" y="29"/>
                </a:lnTo>
                <a:lnTo>
                  <a:pt x="401" y="29"/>
                </a:lnTo>
                <a:lnTo>
                  <a:pt x="402" y="29"/>
                </a:lnTo>
                <a:lnTo>
                  <a:pt x="402" y="29"/>
                </a:lnTo>
                <a:lnTo>
                  <a:pt x="403" y="29"/>
                </a:lnTo>
                <a:lnTo>
                  <a:pt x="404" y="29"/>
                </a:lnTo>
                <a:lnTo>
                  <a:pt x="404" y="29"/>
                </a:lnTo>
                <a:lnTo>
                  <a:pt x="405" y="29"/>
                </a:lnTo>
                <a:lnTo>
                  <a:pt x="406" y="29"/>
                </a:lnTo>
                <a:lnTo>
                  <a:pt x="406" y="29"/>
                </a:lnTo>
                <a:lnTo>
                  <a:pt x="407" y="29"/>
                </a:lnTo>
                <a:lnTo>
                  <a:pt x="408" y="27"/>
                </a:lnTo>
                <a:lnTo>
                  <a:pt x="408" y="27"/>
                </a:lnTo>
                <a:lnTo>
                  <a:pt x="409" y="27"/>
                </a:lnTo>
                <a:lnTo>
                  <a:pt x="410" y="27"/>
                </a:lnTo>
                <a:lnTo>
                  <a:pt x="410" y="24"/>
                </a:lnTo>
                <a:lnTo>
                  <a:pt x="411" y="24"/>
                </a:lnTo>
                <a:lnTo>
                  <a:pt x="412" y="24"/>
                </a:lnTo>
                <a:lnTo>
                  <a:pt x="412" y="24"/>
                </a:lnTo>
                <a:lnTo>
                  <a:pt x="413" y="24"/>
                </a:lnTo>
                <a:lnTo>
                  <a:pt x="414" y="24"/>
                </a:lnTo>
                <a:lnTo>
                  <a:pt x="414" y="24"/>
                </a:lnTo>
                <a:lnTo>
                  <a:pt x="415" y="24"/>
                </a:lnTo>
                <a:lnTo>
                  <a:pt x="416" y="22"/>
                </a:lnTo>
                <a:lnTo>
                  <a:pt x="416" y="22"/>
                </a:lnTo>
                <a:lnTo>
                  <a:pt x="417" y="21"/>
                </a:lnTo>
                <a:lnTo>
                  <a:pt x="418" y="21"/>
                </a:lnTo>
                <a:lnTo>
                  <a:pt x="418" y="21"/>
                </a:lnTo>
                <a:lnTo>
                  <a:pt x="419" y="21"/>
                </a:lnTo>
                <a:lnTo>
                  <a:pt x="420" y="21"/>
                </a:lnTo>
                <a:lnTo>
                  <a:pt x="420" y="21"/>
                </a:lnTo>
                <a:lnTo>
                  <a:pt x="421" y="21"/>
                </a:lnTo>
                <a:lnTo>
                  <a:pt x="422" y="19"/>
                </a:lnTo>
                <a:lnTo>
                  <a:pt x="422" y="19"/>
                </a:lnTo>
                <a:lnTo>
                  <a:pt x="423" y="16"/>
                </a:lnTo>
                <a:lnTo>
                  <a:pt x="424" y="16"/>
                </a:lnTo>
                <a:lnTo>
                  <a:pt x="424" y="16"/>
                </a:lnTo>
                <a:lnTo>
                  <a:pt x="425" y="16"/>
                </a:lnTo>
                <a:lnTo>
                  <a:pt x="426" y="16"/>
                </a:lnTo>
                <a:lnTo>
                  <a:pt x="426" y="15"/>
                </a:lnTo>
                <a:lnTo>
                  <a:pt x="427" y="15"/>
                </a:lnTo>
                <a:lnTo>
                  <a:pt x="428" y="15"/>
                </a:lnTo>
                <a:lnTo>
                  <a:pt x="428" y="15"/>
                </a:lnTo>
                <a:lnTo>
                  <a:pt x="429" y="15"/>
                </a:lnTo>
                <a:lnTo>
                  <a:pt x="430" y="15"/>
                </a:lnTo>
                <a:lnTo>
                  <a:pt x="430" y="15"/>
                </a:lnTo>
                <a:lnTo>
                  <a:pt x="431" y="15"/>
                </a:lnTo>
                <a:lnTo>
                  <a:pt x="431" y="15"/>
                </a:lnTo>
                <a:lnTo>
                  <a:pt x="432" y="15"/>
                </a:lnTo>
                <a:lnTo>
                  <a:pt x="433" y="13"/>
                </a:lnTo>
                <a:lnTo>
                  <a:pt x="433" y="13"/>
                </a:lnTo>
                <a:lnTo>
                  <a:pt x="434" y="13"/>
                </a:lnTo>
                <a:lnTo>
                  <a:pt x="435" y="13"/>
                </a:lnTo>
                <a:lnTo>
                  <a:pt x="435" y="13"/>
                </a:lnTo>
                <a:lnTo>
                  <a:pt x="436" y="13"/>
                </a:lnTo>
                <a:lnTo>
                  <a:pt x="437" y="13"/>
                </a:lnTo>
                <a:lnTo>
                  <a:pt x="437" y="13"/>
                </a:lnTo>
                <a:lnTo>
                  <a:pt x="438" y="13"/>
                </a:lnTo>
                <a:lnTo>
                  <a:pt x="439" y="13"/>
                </a:lnTo>
                <a:lnTo>
                  <a:pt x="439" y="13"/>
                </a:lnTo>
                <a:lnTo>
                  <a:pt x="440" y="13"/>
                </a:lnTo>
                <a:lnTo>
                  <a:pt x="441" y="13"/>
                </a:lnTo>
                <a:lnTo>
                  <a:pt x="441" y="13"/>
                </a:lnTo>
                <a:lnTo>
                  <a:pt x="442" y="13"/>
                </a:lnTo>
                <a:lnTo>
                  <a:pt x="443" y="13"/>
                </a:lnTo>
                <a:lnTo>
                  <a:pt x="443" y="11"/>
                </a:lnTo>
                <a:lnTo>
                  <a:pt x="444" y="11"/>
                </a:lnTo>
                <a:lnTo>
                  <a:pt x="445" y="11"/>
                </a:lnTo>
                <a:lnTo>
                  <a:pt x="445" y="11"/>
                </a:lnTo>
                <a:lnTo>
                  <a:pt x="446" y="11"/>
                </a:lnTo>
                <a:lnTo>
                  <a:pt x="447" y="11"/>
                </a:lnTo>
                <a:lnTo>
                  <a:pt x="447" y="11"/>
                </a:lnTo>
                <a:lnTo>
                  <a:pt x="448" y="11"/>
                </a:lnTo>
                <a:lnTo>
                  <a:pt x="449" y="11"/>
                </a:lnTo>
                <a:lnTo>
                  <a:pt x="449" y="11"/>
                </a:lnTo>
                <a:lnTo>
                  <a:pt x="450" y="11"/>
                </a:lnTo>
                <a:lnTo>
                  <a:pt x="451" y="10"/>
                </a:lnTo>
                <a:lnTo>
                  <a:pt x="451" y="10"/>
                </a:lnTo>
                <a:lnTo>
                  <a:pt x="452" y="10"/>
                </a:lnTo>
                <a:lnTo>
                  <a:pt x="453" y="8"/>
                </a:lnTo>
                <a:lnTo>
                  <a:pt x="453" y="8"/>
                </a:lnTo>
                <a:lnTo>
                  <a:pt x="454" y="8"/>
                </a:lnTo>
                <a:lnTo>
                  <a:pt x="455" y="8"/>
                </a:lnTo>
                <a:lnTo>
                  <a:pt x="455" y="8"/>
                </a:lnTo>
                <a:lnTo>
                  <a:pt x="456" y="8"/>
                </a:lnTo>
                <a:lnTo>
                  <a:pt x="457" y="8"/>
                </a:lnTo>
                <a:lnTo>
                  <a:pt x="457" y="8"/>
                </a:lnTo>
                <a:lnTo>
                  <a:pt x="458" y="8"/>
                </a:lnTo>
                <a:lnTo>
                  <a:pt x="459" y="7"/>
                </a:lnTo>
                <a:lnTo>
                  <a:pt x="459" y="7"/>
                </a:lnTo>
                <a:lnTo>
                  <a:pt x="460" y="7"/>
                </a:lnTo>
                <a:lnTo>
                  <a:pt x="461" y="7"/>
                </a:lnTo>
                <a:lnTo>
                  <a:pt x="461" y="7"/>
                </a:lnTo>
                <a:lnTo>
                  <a:pt x="462" y="7"/>
                </a:lnTo>
                <a:lnTo>
                  <a:pt x="463" y="7"/>
                </a:lnTo>
                <a:lnTo>
                  <a:pt x="463" y="7"/>
                </a:lnTo>
                <a:lnTo>
                  <a:pt x="464" y="5"/>
                </a:lnTo>
                <a:lnTo>
                  <a:pt x="464" y="5"/>
                </a:lnTo>
                <a:lnTo>
                  <a:pt x="465" y="5"/>
                </a:lnTo>
                <a:lnTo>
                  <a:pt x="466" y="5"/>
                </a:lnTo>
                <a:lnTo>
                  <a:pt x="466" y="4"/>
                </a:lnTo>
                <a:lnTo>
                  <a:pt x="467" y="4"/>
                </a:lnTo>
                <a:lnTo>
                  <a:pt x="468" y="4"/>
                </a:lnTo>
                <a:lnTo>
                  <a:pt x="468" y="4"/>
                </a:lnTo>
                <a:lnTo>
                  <a:pt x="469" y="4"/>
                </a:lnTo>
                <a:lnTo>
                  <a:pt x="470" y="4"/>
                </a:lnTo>
                <a:lnTo>
                  <a:pt x="470" y="4"/>
                </a:lnTo>
                <a:lnTo>
                  <a:pt x="471" y="4"/>
                </a:lnTo>
                <a:lnTo>
                  <a:pt x="472" y="2"/>
                </a:lnTo>
                <a:lnTo>
                  <a:pt x="472" y="2"/>
                </a:lnTo>
                <a:lnTo>
                  <a:pt x="473" y="2"/>
                </a:lnTo>
                <a:lnTo>
                  <a:pt x="474" y="2"/>
                </a:lnTo>
                <a:lnTo>
                  <a:pt x="474" y="2"/>
                </a:lnTo>
                <a:lnTo>
                  <a:pt x="475" y="2"/>
                </a:lnTo>
                <a:lnTo>
                  <a:pt x="476" y="2"/>
                </a:lnTo>
                <a:lnTo>
                  <a:pt x="476" y="2"/>
                </a:lnTo>
                <a:lnTo>
                  <a:pt x="477" y="2"/>
                </a:lnTo>
                <a:lnTo>
                  <a:pt x="478" y="0"/>
                </a:lnTo>
                <a:lnTo>
                  <a:pt x="478" y="0"/>
                </a:lnTo>
                <a:lnTo>
                  <a:pt x="479" y="0"/>
                </a:lnTo>
                <a:lnTo>
                  <a:pt x="480" y="0"/>
                </a:lnTo>
                <a:lnTo>
                  <a:pt x="480" y="0"/>
                </a:lnTo>
                <a:lnTo>
                  <a:pt x="481" y="0"/>
                </a:lnTo>
                <a:lnTo>
                  <a:pt x="482" y="0"/>
                </a:lnTo>
              </a:path>
            </a:pathLst>
          </a:custGeom>
          <a:noFill/>
          <a:ln w="38100" cap="rnd">
            <a:solidFill>
              <a:srgbClr val="00FA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64BCDF9F-E61F-104F-B694-118FA2C28287}"/>
              </a:ext>
            </a:extLst>
          </p:cNvPr>
          <p:cNvSpPr txBox="1"/>
          <p:nvPr/>
        </p:nvSpPr>
        <p:spPr>
          <a:xfrm>
            <a:off x="9709495" y="1599141"/>
            <a:ext cx="10743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283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in 151 pts</a:t>
            </a:r>
          </a:p>
        </p:txBody>
      </p:sp>
      <p:sp>
        <p:nvSpPr>
          <p:cNvPr id="132" name="Freeform 42">
            <a:extLst>
              <a:ext uri="{FF2B5EF4-FFF2-40B4-BE49-F238E27FC236}">
                <a16:creationId xmlns:a16="http://schemas.microsoft.com/office/drawing/2014/main" id="{5D8504F7-7C4A-5144-A5E5-E7A71A0EDCBF}"/>
              </a:ext>
            </a:extLst>
          </p:cNvPr>
          <p:cNvSpPr>
            <a:spLocks/>
          </p:cNvSpPr>
          <p:nvPr/>
        </p:nvSpPr>
        <p:spPr bwMode="auto">
          <a:xfrm>
            <a:off x="2344641" y="1841876"/>
            <a:ext cx="7402251" cy="3535617"/>
          </a:xfrm>
          <a:custGeom>
            <a:avLst/>
            <a:gdLst>
              <a:gd name="T0" fmla="*/ 7 w 482"/>
              <a:gd name="T1" fmla="*/ 400 h 414"/>
              <a:gd name="T2" fmla="*/ 15 w 482"/>
              <a:gd name="T3" fmla="*/ 387 h 414"/>
              <a:gd name="T4" fmla="*/ 23 w 482"/>
              <a:gd name="T5" fmla="*/ 370 h 414"/>
              <a:gd name="T6" fmla="*/ 31 w 482"/>
              <a:gd name="T7" fmla="*/ 351 h 414"/>
              <a:gd name="T8" fmla="*/ 39 w 482"/>
              <a:gd name="T9" fmla="*/ 331 h 414"/>
              <a:gd name="T10" fmla="*/ 47 w 482"/>
              <a:gd name="T11" fmla="*/ 320 h 414"/>
              <a:gd name="T12" fmla="*/ 55 w 482"/>
              <a:gd name="T13" fmla="*/ 308 h 414"/>
              <a:gd name="T14" fmla="*/ 63 w 482"/>
              <a:gd name="T15" fmla="*/ 297 h 414"/>
              <a:gd name="T16" fmla="*/ 70 w 482"/>
              <a:gd name="T17" fmla="*/ 283 h 414"/>
              <a:gd name="T18" fmla="*/ 78 w 482"/>
              <a:gd name="T19" fmla="*/ 267 h 414"/>
              <a:gd name="T20" fmla="*/ 86 w 482"/>
              <a:gd name="T21" fmla="*/ 259 h 414"/>
              <a:gd name="T22" fmla="*/ 94 w 482"/>
              <a:gd name="T23" fmla="*/ 241 h 414"/>
              <a:gd name="T24" fmla="*/ 102 w 482"/>
              <a:gd name="T25" fmla="*/ 225 h 414"/>
              <a:gd name="T26" fmla="*/ 110 w 482"/>
              <a:gd name="T27" fmla="*/ 216 h 414"/>
              <a:gd name="T28" fmla="*/ 118 w 482"/>
              <a:gd name="T29" fmla="*/ 211 h 414"/>
              <a:gd name="T30" fmla="*/ 126 w 482"/>
              <a:gd name="T31" fmla="*/ 195 h 414"/>
              <a:gd name="T32" fmla="*/ 134 w 482"/>
              <a:gd name="T33" fmla="*/ 189 h 414"/>
              <a:gd name="T34" fmla="*/ 142 w 482"/>
              <a:gd name="T35" fmla="*/ 177 h 414"/>
              <a:gd name="T36" fmla="*/ 150 w 482"/>
              <a:gd name="T37" fmla="*/ 169 h 414"/>
              <a:gd name="T38" fmla="*/ 158 w 482"/>
              <a:gd name="T39" fmla="*/ 163 h 414"/>
              <a:gd name="T40" fmla="*/ 166 w 482"/>
              <a:gd name="T41" fmla="*/ 145 h 414"/>
              <a:gd name="T42" fmla="*/ 173 w 482"/>
              <a:gd name="T43" fmla="*/ 141 h 414"/>
              <a:gd name="T44" fmla="*/ 181 w 482"/>
              <a:gd name="T45" fmla="*/ 131 h 414"/>
              <a:gd name="T46" fmla="*/ 189 w 482"/>
              <a:gd name="T47" fmla="*/ 127 h 414"/>
              <a:gd name="T48" fmla="*/ 197 w 482"/>
              <a:gd name="T49" fmla="*/ 119 h 414"/>
              <a:gd name="T50" fmla="*/ 205 w 482"/>
              <a:gd name="T51" fmla="*/ 114 h 414"/>
              <a:gd name="T52" fmla="*/ 213 w 482"/>
              <a:gd name="T53" fmla="*/ 111 h 414"/>
              <a:gd name="T54" fmla="*/ 221 w 482"/>
              <a:gd name="T55" fmla="*/ 100 h 414"/>
              <a:gd name="T56" fmla="*/ 229 w 482"/>
              <a:gd name="T57" fmla="*/ 97 h 414"/>
              <a:gd name="T58" fmla="*/ 237 w 482"/>
              <a:gd name="T59" fmla="*/ 95 h 414"/>
              <a:gd name="T60" fmla="*/ 245 w 482"/>
              <a:gd name="T61" fmla="*/ 91 h 414"/>
              <a:gd name="T62" fmla="*/ 253 w 482"/>
              <a:gd name="T63" fmla="*/ 81 h 414"/>
              <a:gd name="T64" fmla="*/ 261 w 482"/>
              <a:gd name="T65" fmla="*/ 77 h 414"/>
              <a:gd name="T66" fmla="*/ 268 w 482"/>
              <a:gd name="T67" fmla="*/ 72 h 414"/>
              <a:gd name="T68" fmla="*/ 276 w 482"/>
              <a:gd name="T69" fmla="*/ 60 h 414"/>
              <a:gd name="T70" fmla="*/ 284 w 482"/>
              <a:gd name="T71" fmla="*/ 58 h 414"/>
              <a:gd name="T72" fmla="*/ 292 w 482"/>
              <a:gd name="T73" fmla="*/ 56 h 414"/>
              <a:gd name="T74" fmla="*/ 300 w 482"/>
              <a:gd name="T75" fmla="*/ 52 h 414"/>
              <a:gd name="T76" fmla="*/ 308 w 482"/>
              <a:gd name="T77" fmla="*/ 47 h 414"/>
              <a:gd name="T78" fmla="*/ 316 w 482"/>
              <a:gd name="T79" fmla="*/ 44 h 414"/>
              <a:gd name="T80" fmla="*/ 324 w 482"/>
              <a:gd name="T81" fmla="*/ 44 h 414"/>
              <a:gd name="T82" fmla="*/ 332 w 482"/>
              <a:gd name="T83" fmla="*/ 42 h 414"/>
              <a:gd name="T84" fmla="*/ 340 w 482"/>
              <a:gd name="T85" fmla="*/ 39 h 414"/>
              <a:gd name="T86" fmla="*/ 348 w 482"/>
              <a:gd name="T87" fmla="*/ 35 h 414"/>
              <a:gd name="T88" fmla="*/ 356 w 482"/>
              <a:gd name="T89" fmla="*/ 28 h 414"/>
              <a:gd name="T90" fmla="*/ 364 w 482"/>
              <a:gd name="T91" fmla="*/ 25 h 414"/>
              <a:gd name="T92" fmla="*/ 371 w 482"/>
              <a:gd name="T93" fmla="*/ 24 h 414"/>
              <a:gd name="T94" fmla="*/ 379 w 482"/>
              <a:gd name="T95" fmla="*/ 20 h 414"/>
              <a:gd name="T96" fmla="*/ 387 w 482"/>
              <a:gd name="T97" fmla="*/ 17 h 414"/>
              <a:gd name="T98" fmla="*/ 395 w 482"/>
              <a:gd name="T99" fmla="*/ 17 h 414"/>
              <a:gd name="T100" fmla="*/ 403 w 482"/>
              <a:gd name="T101" fmla="*/ 16 h 414"/>
              <a:gd name="T102" fmla="*/ 411 w 482"/>
              <a:gd name="T103" fmla="*/ 11 h 414"/>
              <a:gd name="T104" fmla="*/ 419 w 482"/>
              <a:gd name="T105" fmla="*/ 11 h 414"/>
              <a:gd name="T106" fmla="*/ 427 w 482"/>
              <a:gd name="T107" fmla="*/ 10 h 414"/>
              <a:gd name="T108" fmla="*/ 435 w 482"/>
              <a:gd name="T109" fmla="*/ 8 h 414"/>
              <a:gd name="T110" fmla="*/ 443 w 482"/>
              <a:gd name="T111" fmla="*/ 5 h 414"/>
              <a:gd name="T112" fmla="*/ 451 w 482"/>
              <a:gd name="T113" fmla="*/ 5 h 414"/>
              <a:gd name="T114" fmla="*/ 459 w 482"/>
              <a:gd name="T115" fmla="*/ 5 h 414"/>
              <a:gd name="T116" fmla="*/ 466 w 482"/>
              <a:gd name="T117" fmla="*/ 2 h 414"/>
              <a:gd name="T118" fmla="*/ 474 w 482"/>
              <a:gd name="T119" fmla="*/ 2 h 4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482" h="414">
                <a:moveTo>
                  <a:pt x="0" y="414"/>
                </a:moveTo>
                <a:lnTo>
                  <a:pt x="1" y="412"/>
                </a:lnTo>
                <a:lnTo>
                  <a:pt x="1" y="411"/>
                </a:lnTo>
                <a:lnTo>
                  <a:pt x="2" y="411"/>
                </a:lnTo>
                <a:lnTo>
                  <a:pt x="3" y="411"/>
                </a:lnTo>
                <a:lnTo>
                  <a:pt x="3" y="409"/>
                </a:lnTo>
                <a:lnTo>
                  <a:pt x="4" y="409"/>
                </a:lnTo>
                <a:lnTo>
                  <a:pt x="4" y="403"/>
                </a:lnTo>
                <a:lnTo>
                  <a:pt x="5" y="403"/>
                </a:lnTo>
                <a:lnTo>
                  <a:pt x="6" y="401"/>
                </a:lnTo>
                <a:lnTo>
                  <a:pt x="6" y="400"/>
                </a:lnTo>
                <a:lnTo>
                  <a:pt x="7" y="400"/>
                </a:lnTo>
                <a:lnTo>
                  <a:pt x="8" y="395"/>
                </a:lnTo>
                <a:lnTo>
                  <a:pt x="8" y="395"/>
                </a:lnTo>
                <a:lnTo>
                  <a:pt x="9" y="392"/>
                </a:lnTo>
                <a:lnTo>
                  <a:pt x="10" y="392"/>
                </a:lnTo>
                <a:lnTo>
                  <a:pt x="10" y="390"/>
                </a:lnTo>
                <a:lnTo>
                  <a:pt x="11" y="389"/>
                </a:lnTo>
                <a:lnTo>
                  <a:pt x="12" y="389"/>
                </a:lnTo>
                <a:lnTo>
                  <a:pt x="12" y="387"/>
                </a:lnTo>
                <a:lnTo>
                  <a:pt x="13" y="387"/>
                </a:lnTo>
                <a:lnTo>
                  <a:pt x="14" y="387"/>
                </a:lnTo>
                <a:lnTo>
                  <a:pt x="14" y="387"/>
                </a:lnTo>
                <a:lnTo>
                  <a:pt x="15" y="387"/>
                </a:lnTo>
                <a:lnTo>
                  <a:pt x="16" y="386"/>
                </a:lnTo>
                <a:lnTo>
                  <a:pt x="16" y="386"/>
                </a:lnTo>
                <a:lnTo>
                  <a:pt x="17" y="384"/>
                </a:lnTo>
                <a:lnTo>
                  <a:pt x="18" y="383"/>
                </a:lnTo>
                <a:lnTo>
                  <a:pt x="18" y="381"/>
                </a:lnTo>
                <a:lnTo>
                  <a:pt x="19" y="381"/>
                </a:lnTo>
                <a:lnTo>
                  <a:pt x="20" y="378"/>
                </a:lnTo>
                <a:lnTo>
                  <a:pt x="20" y="378"/>
                </a:lnTo>
                <a:lnTo>
                  <a:pt x="21" y="378"/>
                </a:lnTo>
                <a:lnTo>
                  <a:pt x="22" y="376"/>
                </a:lnTo>
                <a:lnTo>
                  <a:pt x="22" y="373"/>
                </a:lnTo>
                <a:lnTo>
                  <a:pt x="23" y="370"/>
                </a:lnTo>
                <a:lnTo>
                  <a:pt x="24" y="364"/>
                </a:lnTo>
                <a:lnTo>
                  <a:pt x="24" y="362"/>
                </a:lnTo>
                <a:lnTo>
                  <a:pt x="25" y="362"/>
                </a:lnTo>
                <a:lnTo>
                  <a:pt x="26" y="362"/>
                </a:lnTo>
                <a:lnTo>
                  <a:pt x="26" y="362"/>
                </a:lnTo>
                <a:lnTo>
                  <a:pt x="27" y="362"/>
                </a:lnTo>
                <a:lnTo>
                  <a:pt x="28" y="362"/>
                </a:lnTo>
                <a:lnTo>
                  <a:pt x="28" y="362"/>
                </a:lnTo>
                <a:lnTo>
                  <a:pt x="29" y="361"/>
                </a:lnTo>
                <a:lnTo>
                  <a:pt x="30" y="355"/>
                </a:lnTo>
                <a:lnTo>
                  <a:pt x="30" y="355"/>
                </a:lnTo>
                <a:lnTo>
                  <a:pt x="31" y="351"/>
                </a:lnTo>
                <a:lnTo>
                  <a:pt x="32" y="350"/>
                </a:lnTo>
                <a:lnTo>
                  <a:pt x="32" y="350"/>
                </a:lnTo>
                <a:lnTo>
                  <a:pt x="33" y="348"/>
                </a:lnTo>
                <a:lnTo>
                  <a:pt x="34" y="348"/>
                </a:lnTo>
                <a:lnTo>
                  <a:pt x="34" y="345"/>
                </a:lnTo>
                <a:lnTo>
                  <a:pt x="35" y="345"/>
                </a:lnTo>
                <a:lnTo>
                  <a:pt x="36" y="345"/>
                </a:lnTo>
                <a:lnTo>
                  <a:pt x="36" y="342"/>
                </a:lnTo>
                <a:lnTo>
                  <a:pt x="37" y="337"/>
                </a:lnTo>
                <a:lnTo>
                  <a:pt x="37" y="334"/>
                </a:lnTo>
                <a:lnTo>
                  <a:pt x="38" y="333"/>
                </a:lnTo>
                <a:lnTo>
                  <a:pt x="39" y="331"/>
                </a:lnTo>
                <a:lnTo>
                  <a:pt x="39" y="330"/>
                </a:lnTo>
                <a:lnTo>
                  <a:pt x="40" y="326"/>
                </a:lnTo>
                <a:lnTo>
                  <a:pt x="41" y="325"/>
                </a:lnTo>
                <a:lnTo>
                  <a:pt x="41" y="325"/>
                </a:lnTo>
                <a:lnTo>
                  <a:pt x="42" y="325"/>
                </a:lnTo>
                <a:lnTo>
                  <a:pt x="43" y="325"/>
                </a:lnTo>
                <a:lnTo>
                  <a:pt x="43" y="325"/>
                </a:lnTo>
                <a:lnTo>
                  <a:pt x="44" y="323"/>
                </a:lnTo>
                <a:lnTo>
                  <a:pt x="45" y="322"/>
                </a:lnTo>
                <a:lnTo>
                  <a:pt x="45" y="322"/>
                </a:lnTo>
                <a:lnTo>
                  <a:pt x="46" y="322"/>
                </a:lnTo>
                <a:lnTo>
                  <a:pt x="47" y="320"/>
                </a:lnTo>
                <a:lnTo>
                  <a:pt x="47" y="319"/>
                </a:lnTo>
                <a:lnTo>
                  <a:pt x="48" y="317"/>
                </a:lnTo>
                <a:lnTo>
                  <a:pt x="49" y="317"/>
                </a:lnTo>
                <a:lnTo>
                  <a:pt x="49" y="314"/>
                </a:lnTo>
                <a:lnTo>
                  <a:pt x="50" y="312"/>
                </a:lnTo>
                <a:lnTo>
                  <a:pt x="51" y="312"/>
                </a:lnTo>
                <a:lnTo>
                  <a:pt x="51" y="312"/>
                </a:lnTo>
                <a:lnTo>
                  <a:pt x="52" y="311"/>
                </a:lnTo>
                <a:lnTo>
                  <a:pt x="53" y="311"/>
                </a:lnTo>
                <a:lnTo>
                  <a:pt x="53" y="309"/>
                </a:lnTo>
                <a:lnTo>
                  <a:pt x="54" y="309"/>
                </a:lnTo>
                <a:lnTo>
                  <a:pt x="55" y="308"/>
                </a:lnTo>
                <a:lnTo>
                  <a:pt x="55" y="306"/>
                </a:lnTo>
                <a:lnTo>
                  <a:pt x="56" y="306"/>
                </a:lnTo>
                <a:lnTo>
                  <a:pt x="57" y="306"/>
                </a:lnTo>
                <a:lnTo>
                  <a:pt x="57" y="306"/>
                </a:lnTo>
                <a:lnTo>
                  <a:pt x="58" y="305"/>
                </a:lnTo>
                <a:lnTo>
                  <a:pt x="59" y="303"/>
                </a:lnTo>
                <a:lnTo>
                  <a:pt x="59" y="303"/>
                </a:lnTo>
                <a:lnTo>
                  <a:pt x="60" y="301"/>
                </a:lnTo>
                <a:lnTo>
                  <a:pt x="61" y="298"/>
                </a:lnTo>
                <a:lnTo>
                  <a:pt x="61" y="298"/>
                </a:lnTo>
                <a:lnTo>
                  <a:pt x="62" y="297"/>
                </a:lnTo>
                <a:lnTo>
                  <a:pt x="63" y="297"/>
                </a:lnTo>
                <a:lnTo>
                  <a:pt x="63" y="295"/>
                </a:lnTo>
                <a:lnTo>
                  <a:pt x="64" y="295"/>
                </a:lnTo>
                <a:lnTo>
                  <a:pt x="65" y="294"/>
                </a:lnTo>
                <a:lnTo>
                  <a:pt x="65" y="292"/>
                </a:lnTo>
                <a:lnTo>
                  <a:pt x="66" y="291"/>
                </a:lnTo>
                <a:lnTo>
                  <a:pt x="67" y="291"/>
                </a:lnTo>
                <a:lnTo>
                  <a:pt x="67" y="291"/>
                </a:lnTo>
                <a:lnTo>
                  <a:pt x="68" y="291"/>
                </a:lnTo>
                <a:lnTo>
                  <a:pt x="69" y="289"/>
                </a:lnTo>
                <a:lnTo>
                  <a:pt x="69" y="287"/>
                </a:lnTo>
                <a:lnTo>
                  <a:pt x="70" y="284"/>
                </a:lnTo>
                <a:lnTo>
                  <a:pt x="70" y="283"/>
                </a:lnTo>
                <a:lnTo>
                  <a:pt x="71" y="281"/>
                </a:lnTo>
                <a:lnTo>
                  <a:pt x="72" y="280"/>
                </a:lnTo>
                <a:lnTo>
                  <a:pt x="72" y="280"/>
                </a:lnTo>
                <a:lnTo>
                  <a:pt x="73" y="278"/>
                </a:lnTo>
                <a:lnTo>
                  <a:pt x="74" y="277"/>
                </a:lnTo>
                <a:lnTo>
                  <a:pt x="74" y="275"/>
                </a:lnTo>
                <a:lnTo>
                  <a:pt x="75" y="275"/>
                </a:lnTo>
                <a:lnTo>
                  <a:pt x="76" y="272"/>
                </a:lnTo>
                <a:lnTo>
                  <a:pt x="76" y="269"/>
                </a:lnTo>
                <a:lnTo>
                  <a:pt x="77" y="269"/>
                </a:lnTo>
                <a:lnTo>
                  <a:pt x="78" y="269"/>
                </a:lnTo>
                <a:lnTo>
                  <a:pt x="78" y="267"/>
                </a:lnTo>
                <a:lnTo>
                  <a:pt x="79" y="267"/>
                </a:lnTo>
                <a:lnTo>
                  <a:pt x="80" y="267"/>
                </a:lnTo>
                <a:lnTo>
                  <a:pt x="80" y="267"/>
                </a:lnTo>
                <a:lnTo>
                  <a:pt x="81" y="266"/>
                </a:lnTo>
                <a:lnTo>
                  <a:pt x="82" y="266"/>
                </a:lnTo>
                <a:lnTo>
                  <a:pt x="82" y="264"/>
                </a:lnTo>
                <a:lnTo>
                  <a:pt x="83" y="264"/>
                </a:lnTo>
                <a:lnTo>
                  <a:pt x="84" y="264"/>
                </a:lnTo>
                <a:lnTo>
                  <a:pt x="84" y="264"/>
                </a:lnTo>
                <a:lnTo>
                  <a:pt x="85" y="261"/>
                </a:lnTo>
                <a:lnTo>
                  <a:pt x="86" y="259"/>
                </a:lnTo>
                <a:lnTo>
                  <a:pt x="86" y="259"/>
                </a:lnTo>
                <a:lnTo>
                  <a:pt x="87" y="253"/>
                </a:lnTo>
                <a:lnTo>
                  <a:pt x="88" y="253"/>
                </a:lnTo>
                <a:lnTo>
                  <a:pt x="88" y="252"/>
                </a:lnTo>
                <a:lnTo>
                  <a:pt x="89" y="252"/>
                </a:lnTo>
                <a:lnTo>
                  <a:pt x="90" y="252"/>
                </a:lnTo>
                <a:lnTo>
                  <a:pt x="90" y="248"/>
                </a:lnTo>
                <a:lnTo>
                  <a:pt x="91" y="247"/>
                </a:lnTo>
                <a:lnTo>
                  <a:pt x="92" y="245"/>
                </a:lnTo>
                <a:lnTo>
                  <a:pt x="92" y="245"/>
                </a:lnTo>
                <a:lnTo>
                  <a:pt x="93" y="245"/>
                </a:lnTo>
                <a:lnTo>
                  <a:pt x="94" y="242"/>
                </a:lnTo>
                <a:lnTo>
                  <a:pt x="94" y="241"/>
                </a:lnTo>
                <a:lnTo>
                  <a:pt x="95" y="237"/>
                </a:lnTo>
                <a:lnTo>
                  <a:pt x="96" y="236"/>
                </a:lnTo>
                <a:lnTo>
                  <a:pt x="96" y="234"/>
                </a:lnTo>
                <a:lnTo>
                  <a:pt x="97" y="233"/>
                </a:lnTo>
                <a:lnTo>
                  <a:pt x="98" y="233"/>
                </a:lnTo>
                <a:lnTo>
                  <a:pt x="98" y="233"/>
                </a:lnTo>
                <a:lnTo>
                  <a:pt x="99" y="231"/>
                </a:lnTo>
                <a:lnTo>
                  <a:pt x="100" y="228"/>
                </a:lnTo>
                <a:lnTo>
                  <a:pt x="100" y="228"/>
                </a:lnTo>
                <a:lnTo>
                  <a:pt x="101" y="225"/>
                </a:lnTo>
                <a:lnTo>
                  <a:pt x="102" y="225"/>
                </a:lnTo>
                <a:lnTo>
                  <a:pt x="102" y="225"/>
                </a:lnTo>
                <a:lnTo>
                  <a:pt x="103" y="223"/>
                </a:lnTo>
                <a:lnTo>
                  <a:pt x="103" y="222"/>
                </a:lnTo>
                <a:lnTo>
                  <a:pt x="104" y="220"/>
                </a:lnTo>
                <a:lnTo>
                  <a:pt x="105" y="219"/>
                </a:lnTo>
                <a:lnTo>
                  <a:pt x="105" y="219"/>
                </a:lnTo>
                <a:lnTo>
                  <a:pt x="106" y="219"/>
                </a:lnTo>
                <a:lnTo>
                  <a:pt x="107" y="219"/>
                </a:lnTo>
                <a:lnTo>
                  <a:pt x="107" y="217"/>
                </a:lnTo>
                <a:lnTo>
                  <a:pt x="108" y="217"/>
                </a:lnTo>
                <a:lnTo>
                  <a:pt x="109" y="217"/>
                </a:lnTo>
                <a:lnTo>
                  <a:pt x="109" y="216"/>
                </a:lnTo>
                <a:lnTo>
                  <a:pt x="110" y="216"/>
                </a:lnTo>
                <a:lnTo>
                  <a:pt x="111" y="216"/>
                </a:lnTo>
                <a:lnTo>
                  <a:pt x="111" y="216"/>
                </a:lnTo>
                <a:lnTo>
                  <a:pt x="112" y="216"/>
                </a:lnTo>
                <a:lnTo>
                  <a:pt x="113" y="214"/>
                </a:lnTo>
                <a:lnTo>
                  <a:pt x="113" y="214"/>
                </a:lnTo>
                <a:lnTo>
                  <a:pt x="114" y="214"/>
                </a:lnTo>
                <a:lnTo>
                  <a:pt x="115" y="214"/>
                </a:lnTo>
                <a:lnTo>
                  <a:pt x="115" y="213"/>
                </a:lnTo>
                <a:lnTo>
                  <a:pt x="116" y="211"/>
                </a:lnTo>
                <a:lnTo>
                  <a:pt x="117" y="211"/>
                </a:lnTo>
                <a:lnTo>
                  <a:pt x="117" y="211"/>
                </a:lnTo>
                <a:lnTo>
                  <a:pt x="118" y="211"/>
                </a:lnTo>
                <a:lnTo>
                  <a:pt x="119" y="211"/>
                </a:lnTo>
                <a:lnTo>
                  <a:pt x="119" y="211"/>
                </a:lnTo>
                <a:lnTo>
                  <a:pt x="120" y="208"/>
                </a:lnTo>
                <a:lnTo>
                  <a:pt x="121" y="208"/>
                </a:lnTo>
                <a:lnTo>
                  <a:pt x="121" y="206"/>
                </a:lnTo>
                <a:lnTo>
                  <a:pt x="122" y="203"/>
                </a:lnTo>
                <a:lnTo>
                  <a:pt x="123" y="203"/>
                </a:lnTo>
                <a:lnTo>
                  <a:pt x="123" y="202"/>
                </a:lnTo>
                <a:lnTo>
                  <a:pt x="124" y="198"/>
                </a:lnTo>
                <a:lnTo>
                  <a:pt x="125" y="198"/>
                </a:lnTo>
                <a:lnTo>
                  <a:pt x="125" y="198"/>
                </a:lnTo>
                <a:lnTo>
                  <a:pt x="126" y="195"/>
                </a:lnTo>
                <a:lnTo>
                  <a:pt x="127" y="194"/>
                </a:lnTo>
                <a:lnTo>
                  <a:pt x="127" y="194"/>
                </a:lnTo>
                <a:lnTo>
                  <a:pt x="128" y="194"/>
                </a:lnTo>
                <a:lnTo>
                  <a:pt x="129" y="194"/>
                </a:lnTo>
                <a:lnTo>
                  <a:pt x="129" y="192"/>
                </a:lnTo>
                <a:lnTo>
                  <a:pt x="130" y="192"/>
                </a:lnTo>
                <a:lnTo>
                  <a:pt x="131" y="191"/>
                </a:lnTo>
                <a:lnTo>
                  <a:pt x="131" y="191"/>
                </a:lnTo>
                <a:lnTo>
                  <a:pt x="132" y="191"/>
                </a:lnTo>
                <a:lnTo>
                  <a:pt x="133" y="189"/>
                </a:lnTo>
                <a:lnTo>
                  <a:pt x="133" y="189"/>
                </a:lnTo>
                <a:lnTo>
                  <a:pt x="134" y="189"/>
                </a:lnTo>
                <a:lnTo>
                  <a:pt x="135" y="189"/>
                </a:lnTo>
                <a:lnTo>
                  <a:pt x="135" y="189"/>
                </a:lnTo>
                <a:lnTo>
                  <a:pt x="136" y="186"/>
                </a:lnTo>
                <a:lnTo>
                  <a:pt x="136" y="186"/>
                </a:lnTo>
                <a:lnTo>
                  <a:pt x="137" y="184"/>
                </a:lnTo>
                <a:lnTo>
                  <a:pt x="138" y="184"/>
                </a:lnTo>
                <a:lnTo>
                  <a:pt x="138" y="184"/>
                </a:lnTo>
                <a:lnTo>
                  <a:pt x="139" y="183"/>
                </a:lnTo>
                <a:lnTo>
                  <a:pt x="140" y="180"/>
                </a:lnTo>
                <a:lnTo>
                  <a:pt x="140" y="180"/>
                </a:lnTo>
                <a:lnTo>
                  <a:pt x="141" y="180"/>
                </a:lnTo>
                <a:lnTo>
                  <a:pt x="142" y="177"/>
                </a:lnTo>
                <a:lnTo>
                  <a:pt x="142" y="175"/>
                </a:lnTo>
                <a:lnTo>
                  <a:pt x="143" y="175"/>
                </a:lnTo>
                <a:lnTo>
                  <a:pt x="144" y="173"/>
                </a:lnTo>
                <a:lnTo>
                  <a:pt x="144" y="173"/>
                </a:lnTo>
                <a:lnTo>
                  <a:pt x="145" y="173"/>
                </a:lnTo>
                <a:lnTo>
                  <a:pt x="146" y="173"/>
                </a:lnTo>
                <a:lnTo>
                  <a:pt x="146" y="173"/>
                </a:lnTo>
                <a:lnTo>
                  <a:pt x="147" y="173"/>
                </a:lnTo>
                <a:lnTo>
                  <a:pt x="148" y="172"/>
                </a:lnTo>
                <a:lnTo>
                  <a:pt x="148" y="170"/>
                </a:lnTo>
                <a:lnTo>
                  <a:pt x="149" y="170"/>
                </a:lnTo>
                <a:lnTo>
                  <a:pt x="150" y="169"/>
                </a:lnTo>
                <a:lnTo>
                  <a:pt x="150" y="167"/>
                </a:lnTo>
                <a:lnTo>
                  <a:pt x="151" y="167"/>
                </a:lnTo>
                <a:lnTo>
                  <a:pt x="152" y="167"/>
                </a:lnTo>
                <a:lnTo>
                  <a:pt x="152" y="166"/>
                </a:lnTo>
                <a:lnTo>
                  <a:pt x="153" y="166"/>
                </a:lnTo>
                <a:lnTo>
                  <a:pt x="154" y="166"/>
                </a:lnTo>
                <a:lnTo>
                  <a:pt x="154" y="166"/>
                </a:lnTo>
                <a:lnTo>
                  <a:pt x="155" y="166"/>
                </a:lnTo>
                <a:lnTo>
                  <a:pt x="156" y="164"/>
                </a:lnTo>
                <a:lnTo>
                  <a:pt x="156" y="164"/>
                </a:lnTo>
                <a:lnTo>
                  <a:pt x="157" y="164"/>
                </a:lnTo>
                <a:lnTo>
                  <a:pt x="158" y="163"/>
                </a:lnTo>
                <a:lnTo>
                  <a:pt x="158" y="158"/>
                </a:lnTo>
                <a:lnTo>
                  <a:pt x="159" y="158"/>
                </a:lnTo>
                <a:lnTo>
                  <a:pt x="160" y="156"/>
                </a:lnTo>
                <a:lnTo>
                  <a:pt x="160" y="155"/>
                </a:lnTo>
                <a:lnTo>
                  <a:pt x="161" y="153"/>
                </a:lnTo>
                <a:lnTo>
                  <a:pt x="162" y="152"/>
                </a:lnTo>
                <a:lnTo>
                  <a:pt x="162" y="150"/>
                </a:lnTo>
                <a:lnTo>
                  <a:pt x="163" y="150"/>
                </a:lnTo>
                <a:lnTo>
                  <a:pt x="164" y="150"/>
                </a:lnTo>
                <a:lnTo>
                  <a:pt x="164" y="145"/>
                </a:lnTo>
                <a:lnTo>
                  <a:pt x="165" y="145"/>
                </a:lnTo>
                <a:lnTo>
                  <a:pt x="166" y="145"/>
                </a:lnTo>
                <a:lnTo>
                  <a:pt x="166" y="145"/>
                </a:lnTo>
                <a:lnTo>
                  <a:pt x="167" y="145"/>
                </a:lnTo>
                <a:lnTo>
                  <a:pt x="168" y="144"/>
                </a:lnTo>
                <a:lnTo>
                  <a:pt x="168" y="144"/>
                </a:lnTo>
                <a:lnTo>
                  <a:pt x="169" y="144"/>
                </a:lnTo>
                <a:lnTo>
                  <a:pt x="169" y="142"/>
                </a:lnTo>
                <a:lnTo>
                  <a:pt x="170" y="142"/>
                </a:lnTo>
                <a:lnTo>
                  <a:pt x="171" y="141"/>
                </a:lnTo>
                <a:lnTo>
                  <a:pt x="171" y="141"/>
                </a:lnTo>
                <a:lnTo>
                  <a:pt x="172" y="141"/>
                </a:lnTo>
                <a:lnTo>
                  <a:pt x="173" y="141"/>
                </a:lnTo>
                <a:lnTo>
                  <a:pt x="173" y="141"/>
                </a:lnTo>
                <a:lnTo>
                  <a:pt x="174" y="139"/>
                </a:lnTo>
                <a:lnTo>
                  <a:pt x="175" y="136"/>
                </a:lnTo>
                <a:lnTo>
                  <a:pt x="175" y="136"/>
                </a:lnTo>
                <a:lnTo>
                  <a:pt x="176" y="136"/>
                </a:lnTo>
                <a:lnTo>
                  <a:pt x="177" y="136"/>
                </a:lnTo>
                <a:lnTo>
                  <a:pt x="177" y="134"/>
                </a:lnTo>
                <a:lnTo>
                  <a:pt x="178" y="134"/>
                </a:lnTo>
                <a:lnTo>
                  <a:pt x="179" y="133"/>
                </a:lnTo>
                <a:lnTo>
                  <a:pt x="179" y="131"/>
                </a:lnTo>
                <a:lnTo>
                  <a:pt x="180" y="131"/>
                </a:lnTo>
                <a:lnTo>
                  <a:pt x="181" y="131"/>
                </a:lnTo>
                <a:lnTo>
                  <a:pt x="181" y="131"/>
                </a:lnTo>
                <a:lnTo>
                  <a:pt x="182" y="131"/>
                </a:lnTo>
                <a:lnTo>
                  <a:pt x="183" y="131"/>
                </a:lnTo>
                <a:lnTo>
                  <a:pt x="183" y="131"/>
                </a:lnTo>
                <a:lnTo>
                  <a:pt x="184" y="131"/>
                </a:lnTo>
                <a:lnTo>
                  <a:pt x="185" y="131"/>
                </a:lnTo>
                <a:lnTo>
                  <a:pt x="185" y="131"/>
                </a:lnTo>
                <a:lnTo>
                  <a:pt x="186" y="131"/>
                </a:lnTo>
                <a:lnTo>
                  <a:pt x="187" y="130"/>
                </a:lnTo>
                <a:lnTo>
                  <a:pt x="187" y="130"/>
                </a:lnTo>
                <a:lnTo>
                  <a:pt x="188" y="128"/>
                </a:lnTo>
                <a:lnTo>
                  <a:pt x="189" y="127"/>
                </a:lnTo>
                <a:lnTo>
                  <a:pt x="189" y="127"/>
                </a:lnTo>
                <a:lnTo>
                  <a:pt x="190" y="125"/>
                </a:lnTo>
                <a:lnTo>
                  <a:pt x="191" y="125"/>
                </a:lnTo>
                <a:lnTo>
                  <a:pt x="191" y="125"/>
                </a:lnTo>
                <a:lnTo>
                  <a:pt x="192" y="124"/>
                </a:lnTo>
                <a:lnTo>
                  <a:pt x="193" y="122"/>
                </a:lnTo>
                <a:lnTo>
                  <a:pt x="193" y="122"/>
                </a:lnTo>
                <a:lnTo>
                  <a:pt x="194" y="119"/>
                </a:lnTo>
                <a:lnTo>
                  <a:pt x="195" y="119"/>
                </a:lnTo>
                <a:lnTo>
                  <a:pt x="195" y="119"/>
                </a:lnTo>
                <a:lnTo>
                  <a:pt x="196" y="119"/>
                </a:lnTo>
                <a:lnTo>
                  <a:pt x="197" y="119"/>
                </a:lnTo>
                <a:lnTo>
                  <a:pt x="197" y="119"/>
                </a:lnTo>
                <a:lnTo>
                  <a:pt x="198" y="119"/>
                </a:lnTo>
                <a:lnTo>
                  <a:pt x="199" y="119"/>
                </a:lnTo>
                <a:lnTo>
                  <a:pt x="199" y="119"/>
                </a:lnTo>
                <a:lnTo>
                  <a:pt x="200" y="117"/>
                </a:lnTo>
                <a:lnTo>
                  <a:pt x="201" y="117"/>
                </a:lnTo>
                <a:lnTo>
                  <a:pt x="201" y="117"/>
                </a:lnTo>
                <a:lnTo>
                  <a:pt x="202" y="117"/>
                </a:lnTo>
                <a:lnTo>
                  <a:pt x="202" y="117"/>
                </a:lnTo>
                <a:lnTo>
                  <a:pt x="203" y="117"/>
                </a:lnTo>
                <a:lnTo>
                  <a:pt x="204" y="116"/>
                </a:lnTo>
                <a:lnTo>
                  <a:pt x="204" y="114"/>
                </a:lnTo>
                <a:lnTo>
                  <a:pt x="205" y="114"/>
                </a:lnTo>
                <a:lnTo>
                  <a:pt x="206" y="114"/>
                </a:lnTo>
                <a:lnTo>
                  <a:pt x="206" y="114"/>
                </a:lnTo>
                <a:lnTo>
                  <a:pt x="207" y="114"/>
                </a:lnTo>
                <a:lnTo>
                  <a:pt x="208" y="114"/>
                </a:lnTo>
                <a:lnTo>
                  <a:pt x="208" y="114"/>
                </a:lnTo>
                <a:lnTo>
                  <a:pt x="209" y="114"/>
                </a:lnTo>
                <a:lnTo>
                  <a:pt x="210" y="113"/>
                </a:lnTo>
                <a:lnTo>
                  <a:pt x="210" y="113"/>
                </a:lnTo>
                <a:lnTo>
                  <a:pt x="211" y="113"/>
                </a:lnTo>
                <a:lnTo>
                  <a:pt x="212" y="111"/>
                </a:lnTo>
                <a:lnTo>
                  <a:pt x="212" y="111"/>
                </a:lnTo>
                <a:lnTo>
                  <a:pt x="213" y="111"/>
                </a:lnTo>
                <a:lnTo>
                  <a:pt x="214" y="111"/>
                </a:lnTo>
                <a:lnTo>
                  <a:pt x="214" y="106"/>
                </a:lnTo>
                <a:lnTo>
                  <a:pt x="215" y="105"/>
                </a:lnTo>
                <a:lnTo>
                  <a:pt x="216" y="105"/>
                </a:lnTo>
                <a:lnTo>
                  <a:pt x="216" y="105"/>
                </a:lnTo>
                <a:lnTo>
                  <a:pt x="217" y="103"/>
                </a:lnTo>
                <a:lnTo>
                  <a:pt x="218" y="102"/>
                </a:lnTo>
                <a:lnTo>
                  <a:pt x="218" y="102"/>
                </a:lnTo>
                <a:lnTo>
                  <a:pt x="219" y="102"/>
                </a:lnTo>
                <a:lnTo>
                  <a:pt x="220" y="102"/>
                </a:lnTo>
                <a:lnTo>
                  <a:pt x="220" y="102"/>
                </a:lnTo>
                <a:lnTo>
                  <a:pt x="221" y="100"/>
                </a:lnTo>
                <a:lnTo>
                  <a:pt x="222" y="100"/>
                </a:lnTo>
                <a:lnTo>
                  <a:pt x="222" y="100"/>
                </a:lnTo>
                <a:lnTo>
                  <a:pt x="223" y="99"/>
                </a:lnTo>
                <a:lnTo>
                  <a:pt x="224" y="99"/>
                </a:lnTo>
                <a:lnTo>
                  <a:pt x="224" y="99"/>
                </a:lnTo>
                <a:lnTo>
                  <a:pt x="225" y="99"/>
                </a:lnTo>
                <a:lnTo>
                  <a:pt x="226" y="97"/>
                </a:lnTo>
                <a:lnTo>
                  <a:pt x="226" y="97"/>
                </a:lnTo>
                <a:lnTo>
                  <a:pt x="227" y="97"/>
                </a:lnTo>
                <a:lnTo>
                  <a:pt x="228" y="97"/>
                </a:lnTo>
                <a:lnTo>
                  <a:pt x="228" y="97"/>
                </a:lnTo>
                <a:lnTo>
                  <a:pt x="229" y="97"/>
                </a:lnTo>
                <a:lnTo>
                  <a:pt x="230" y="97"/>
                </a:lnTo>
                <a:lnTo>
                  <a:pt x="230" y="97"/>
                </a:lnTo>
                <a:lnTo>
                  <a:pt x="231" y="97"/>
                </a:lnTo>
                <a:lnTo>
                  <a:pt x="232" y="97"/>
                </a:lnTo>
                <a:lnTo>
                  <a:pt x="232" y="97"/>
                </a:lnTo>
                <a:lnTo>
                  <a:pt x="233" y="97"/>
                </a:lnTo>
                <a:lnTo>
                  <a:pt x="234" y="97"/>
                </a:lnTo>
                <a:lnTo>
                  <a:pt x="234" y="95"/>
                </a:lnTo>
                <a:lnTo>
                  <a:pt x="235" y="95"/>
                </a:lnTo>
                <a:lnTo>
                  <a:pt x="235" y="95"/>
                </a:lnTo>
                <a:lnTo>
                  <a:pt x="236" y="95"/>
                </a:lnTo>
                <a:lnTo>
                  <a:pt x="237" y="95"/>
                </a:lnTo>
                <a:lnTo>
                  <a:pt x="237" y="95"/>
                </a:lnTo>
                <a:lnTo>
                  <a:pt x="238" y="95"/>
                </a:lnTo>
                <a:lnTo>
                  <a:pt x="239" y="94"/>
                </a:lnTo>
                <a:lnTo>
                  <a:pt x="239" y="92"/>
                </a:lnTo>
                <a:lnTo>
                  <a:pt x="240" y="91"/>
                </a:lnTo>
                <a:lnTo>
                  <a:pt x="241" y="91"/>
                </a:lnTo>
                <a:lnTo>
                  <a:pt x="241" y="91"/>
                </a:lnTo>
                <a:lnTo>
                  <a:pt x="242" y="91"/>
                </a:lnTo>
                <a:lnTo>
                  <a:pt x="243" y="91"/>
                </a:lnTo>
                <a:lnTo>
                  <a:pt x="243" y="91"/>
                </a:lnTo>
                <a:lnTo>
                  <a:pt x="244" y="91"/>
                </a:lnTo>
                <a:lnTo>
                  <a:pt x="245" y="91"/>
                </a:lnTo>
                <a:lnTo>
                  <a:pt x="245" y="91"/>
                </a:lnTo>
                <a:lnTo>
                  <a:pt x="246" y="89"/>
                </a:lnTo>
                <a:lnTo>
                  <a:pt x="247" y="88"/>
                </a:lnTo>
                <a:lnTo>
                  <a:pt x="247" y="86"/>
                </a:lnTo>
                <a:lnTo>
                  <a:pt x="248" y="84"/>
                </a:lnTo>
                <a:lnTo>
                  <a:pt x="249" y="83"/>
                </a:lnTo>
                <a:lnTo>
                  <a:pt x="249" y="83"/>
                </a:lnTo>
                <a:lnTo>
                  <a:pt x="250" y="83"/>
                </a:lnTo>
                <a:lnTo>
                  <a:pt x="251" y="83"/>
                </a:lnTo>
                <a:lnTo>
                  <a:pt x="251" y="83"/>
                </a:lnTo>
                <a:lnTo>
                  <a:pt x="252" y="81"/>
                </a:lnTo>
                <a:lnTo>
                  <a:pt x="253" y="81"/>
                </a:lnTo>
                <a:lnTo>
                  <a:pt x="253" y="81"/>
                </a:lnTo>
                <a:lnTo>
                  <a:pt x="254" y="80"/>
                </a:lnTo>
                <a:lnTo>
                  <a:pt x="255" y="80"/>
                </a:lnTo>
                <a:lnTo>
                  <a:pt x="255" y="80"/>
                </a:lnTo>
                <a:lnTo>
                  <a:pt x="256" y="80"/>
                </a:lnTo>
                <a:lnTo>
                  <a:pt x="257" y="80"/>
                </a:lnTo>
                <a:lnTo>
                  <a:pt x="257" y="80"/>
                </a:lnTo>
                <a:lnTo>
                  <a:pt x="258" y="80"/>
                </a:lnTo>
                <a:lnTo>
                  <a:pt x="259" y="80"/>
                </a:lnTo>
                <a:lnTo>
                  <a:pt x="259" y="80"/>
                </a:lnTo>
                <a:lnTo>
                  <a:pt x="260" y="78"/>
                </a:lnTo>
                <a:lnTo>
                  <a:pt x="261" y="77"/>
                </a:lnTo>
                <a:lnTo>
                  <a:pt x="261" y="77"/>
                </a:lnTo>
                <a:lnTo>
                  <a:pt x="262" y="75"/>
                </a:lnTo>
                <a:lnTo>
                  <a:pt x="263" y="75"/>
                </a:lnTo>
                <a:lnTo>
                  <a:pt x="263" y="75"/>
                </a:lnTo>
                <a:lnTo>
                  <a:pt x="264" y="75"/>
                </a:lnTo>
                <a:lnTo>
                  <a:pt x="265" y="75"/>
                </a:lnTo>
                <a:lnTo>
                  <a:pt x="265" y="75"/>
                </a:lnTo>
                <a:lnTo>
                  <a:pt x="266" y="74"/>
                </a:lnTo>
                <a:lnTo>
                  <a:pt x="266" y="74"/>
                </a:lnTo>
                <a:lnTo>
                  <a:pt x="267" y="72"/>
                </a:lnTo>
                <a:lnTo>
                  <a:pt x="268" y="72"/>
                </a:lnTo>
                <a:lnTo>
                  <a:pt x="268" y="72"/>
                </a:lnTo>
                <a:lnTo>
                  <a:pt x="269" y="72"/>
                </a:lnTo>
                <a:lnTo>
                  <a:pt x="270" y="72"/>
                </a:lnTo>
                <a:lnTo>
                  <a:pt x="270" y="69"/>
                </a:lnTo>
                <a:lnTo>
                  <a:pt x="271" y="66"/>
                </a:lnTo>
                <a:lnTo>
                  <a:pt x="272" y="66"/>
                </a:lnTo>
                <a:lnTo>
                  <a:pt x="272" y="66"/>
                </a:lnTo>
                <a:lnTo>
                  <a:pt x="273" y="63"/>
                </a:lnTo>
                <a:lnTo>
                  <a:pt x="274" y="63"/>
                </a:lnTo>
                <a:lnTo>
                  <a:pt x="274" y="61"/>
                </a:lnTo>
                <a:lnTo>
                  <a:pt x="275" y="60"/>
                </a:lnTo>
                <a:lnTo>
                  <a:pt x="276" y="60"/>
                </a:lnTo>
                <a:lnTo>
                  <a:pt x="276" y="60"/>
                </a:lnTo>
                <a:lnTo>
                  <a:pt x="277" y="60"/>
                </a:lnTo>
                <a:lnTo>
                  <a:pt x="278" y="58"/>
                </a:lnTo>
                <a:lnTo>
                  <a:pt x="278" y="58"/>
                </a:lnTo>
                <a:lnTo>
                  <a:pt x="279" y="58"/>
                </a:lnTo>
                <a:lnTo>
                  <a:pt x="280" y="58"/>
                </a:lnTo>
                <a:lnTo>
                  <a:pt x="280" y="58"/>
                </a:lnTo>
                <a:lnTo>
                  <a:pt x="281" y="58"/>
                </a:lnTo>
                <a:lnTo>
                  <a:pt x="282" y="58"/>
                </a:lnTo>
                <a:lnTo>
                  <a:pt x="282" y="58"/>
                </a:lnTo>
                <a:lnTo>
                  <a:pt x="283" y="58"/>
                </a:lnTo>
                <a:lnTo>
                  <a:pt x="284" y="58"/>
                </a:lnTo>
                <a:lnTo>
                  <a:pt x="284" y="58"/>
                </a:lnTo>
                <a:lnTo>
                  <a:pt x="285" y="58"/>
                </a:lnTo>
                <a:lnTo>
                  <a:pt x="286" y="58"/>
                </a:lnTo>
                <a:lnTo>
                  <a:pt x="286" y="56"/>
                </a:lnTo>
                <a:lnTo>
                  <a:pt x="287" y="56"/>
                </a:lnTo>
                <a:lnTo>
                  <a:pt x="288" y="56"/>
                </a:lnTo>
                <a:lnTo>
                  <a:pt x="288" y="56"/>
                </a:lnTo>
                <a:lnTo>
                  <a:pt x="289" y="56"/>
                </a:lnTo>
                <a:lnTo>
                  <a:pt x="290" y="56"/>
                </a:lnTo>
                <a:lnTo>
                  <a:pt x="290" y="56"/>
                </a:lnTo>
                <a:lnTo>
                  <a:pt x="291" y="56"/>
                </a:lnTo>
                <a:lnTo>
                  <a:pt x="292" y="56"/>
                </a:lnTo>
                <a:lnTo>
                  <a:pt x="292" y="56"/>
                </a:lnTo>
                <a:lnTo>
                  <a:pt x="293" y="56"/>
                </a:lnTo>
                <a:lnTo>
                  <a:pt x="294" y="56"/>
                </a:lnTo>
                <a:lnTo>
                  <a:pt x="294" y="55"/>
                </a:lnTo>
                <a:lnTo>
                  <a:pt x="295" y="55"/>
                </a:lnTo>
                <a:lnTo>
                  <a:pt x="296" y="55"/>
                </a:lnTo>
                <a:lnTo>
                  <a:pt x="296" y="53"/>
                </a:lnTo>
                <a:lnTo>
                  <a:pt x="297" y="53"/>
                </a:lnTo>
                <a:lnTo>
                  <a:pt x="298" y="52"/>
                </a:lnTo>
                <a:lnTo>
                  <a:pt x="298" y="52"/>
                </a:lnTo>
                <a:lnTo>
                  <a:pt x="299" y="52"/>
                </a:lnTo>
                <a:lnTo>
                  <a:pt x="299" y="52"/>
                </a:lnTo>
                <a:lnTo>
                  <a:pt x="300" y="52"/>
                </a:lnTo>
                <a:lnTo>
                  <a:pt x="301" y="52"/>
                </a:lnTo>
                <a:lnTo>
                  <a:pt x="301" y="52"/>
                </a:lnTo>
                <a:lnTo>
                  <a:pt x="302" y="49"/>
                </a:lnTo>
                <a:lnTo>
                  <a:pt x="303" y="49"/>
                </a:lnTo>
                <a:lnTo>
                  <a:pt x="303" y="49"/>
                </a:lnTo>
                <a:lnTo>
                  <a:pt x="304" y="49"/>
                </a:lnTo>
                <a:lnTo>
                  <a:pt x="305" y="49"/>
                </a:lnTo>
                <a:lnTo>
                  <a:pt x="305" y="49"/>
                </a:lnTo>
                <a:lnTo>
                  <a:pt x="306" y="49"/>
                </a:lnTo>
                <a:lnTo>
                  <a:pt x="307" y="47"/>
                </a:lnTo>
                <a:lnTo>
                  <a:pt x="307" y="47"/>
                </a:lnTo>
                <a:lnTo>
                  <a:pt x="308" y="47"/>
                </a:lnTo>
                <a:lnTo>
                  <a:pt x="309" y="45"/>
                </a:lnTo>
                <a:lnTo>
                  <a:pt x="309" y="45"/>
                </a:lnTo>
                <a:lnTo>
                  <a:pt x="310" y="45"/>
                </a:lnTo>
                <a:lnTo>
                  <a:pt x="311" y="45"/>
                </a:lnTo>
                <a:lnTo>
                  <a:pt x="311" y="45"/>
                </a:lnTo>
                <a:lnTo>
                  <a:pt x="312" y="44"/>
                </a:lnTo>
                <a:lnTo>
                  <a:pt x="313" y="44"/>
                </a:lnTo>
                <a:lnTo>
                  <a:pt x="313" y="44"/>
                </a:lnTo>
                <a:lnTo>
                  <a:pt x="314" y="44"/>
                </a:lnTo>
                <a:lnTo>
                  <a:pt x="315" y="44"/>
                </a:lnTo>
                <a:lnTo>
                  <a:pt x="315" y="44"/>
                </a:lnTo>
                <a:lnTo>
                  <a:pt x="316" y="44"/>
                </a:lnTo>
                <a:lnTo>
                  <a:pt x="317" y="44"/>
                </a:lnTo>
                <a:lnTo>
                  <a:pt x="317" y="44"/>
                </a:lnTo>
                <a:lnTo>
                  <a:pt x="318" y="44"/>
                </a:lnTo>
                <a:lnTo>
                  <a:pt x="319" y="44"/>
                </a:lnTo>
                <a:lnTo>
                  <a:pt x="319" y="44"/>
                </a:lnTo>
                <a:lnTo>
                  <a:pt x="320" y="44"/>
                </a:lnTo>
                <a:lnTo>
                  <a:pt x="321" y="44"/>
                </a:lnTo>
                <a:lnTo>
                  <a:pt x="321" y="44"/>
                </a:lnTo>
                <a:lnTo>
                  <a:pt x="322" y="44"/>
                </a:lnTo>
                <a:lnTo>
                  <a:pt x="323" y="44"/>
                </a:lnTo>
                <a:lnTo>
                  <a:pt x="323" y="44"/>
                </a:lnTo>
                <a:lnTo>
                  <a:pt x="324" y="44"/>
                </a:lnTo>
                <a:lnTo>
                  <a:pt x="325" y="44"/>
                </a:lnTo>
                <a:lnTo>
                  <a:pt x="325" y="44"/>
                </a:lnTo>
                <a:lnTo>
                  <a:pt x="326" y="44"/>
                </a:lnTo>
                <a:lnTo>
                  <a:pt x="327" y="44"/>
                </a:lnTo>
                <a:lnTo>
                  <a:pt x="327" y="44"/>
                </a:lnTo>
                <a:lnTo>
                  <a:pt x="328" y="44"/>
                </a:lnTo>
                <a:lnTo>
                  <a:pt x="329" y="44"/>
                </a:lnTo>
                <a:lnTo>
                  <a:pt x="329" y="42"/>
                </a:lnTo>
                <a:lnTo>
                  <a:pt x="330" y="42"/>
                </a:lnTo>
                <a:lnTo>
                  <a:pt x="331" y="42"/>
                </a:lnTo>
                <a:lnTo>
                  <a:pt x="331" y="42"/>
                </a:lnTo>
                <a:lnTo>
                  <a:pt x="332" y="42"/>
                </a:lnTo>
                <a:lnTo>
                  <a:pt x="332" y="42"/>
                </a:lnTo>
                <a:lnTo>
                  <a:pt x="333" y="42"/>
                </a:lnTo>
                <a:lnTo>
                  <a:pt x="334" y="42"/>
                </a:lnTo>
                <a:lnTo>
                  <a:pt x="334" y="42"/>
                </a:lnTo>
                <a:lnTo>
                  <a:pt x="335" y="42"/>
                </a:lnTo>
                <a:lnTo>
                  <a:pt x="336" y="42"/>
                </a:lnTo>
                <a:lnTo>
                  <a:pt x="336" y="42"/>
                </a:lnTo>
                <a:lnTo>
                  <a:pt x="337" y="41"/>
                </a:lnTo>
                <a:lnTo>
                  <a:pt x="338" y="41"/>
                </a:lnTo>
                <a:lnTo>
                  <a:pt x="338" y="39"/>
                </a:lnTo>
                <a:lnTo>
                  <a:pt x="339" y="39"/>
                </a:lnTo>
                <a:lnTo>
                  <a:pt x="340" y="39"/>
                </a:lnTo>
                <a:lnTo>
                  <a:pt x="340" y="39"/>
                </a:lnTo>
                <a:lnTo>
                  <a:pt x="341" y="39"/>
                </a:lnTo>
                <a:lnTo>
                  <a:pt x="342" y="39"/>
                </a:lnTo>
                <a:lnTo>
                  <a:pt x="342" y="39"/>
                </a:lnTo>
                <a:lnTo>
                  <a:pt x="343" y="38"/>
                </a:lnTo>
                <a:lnTo>
                  <a:pt x="344" y="36"/>
                </a:lnTo>
                <a:lnTo>
                  <a:pt x="344" y="36"/>
                </a:lnTo>
                <a:lnTo>
                  <a:pt x="345" y="35"/>
                </a:lnTo>
                <a:lnTo>
                  <a:pt x="346" y="35"/>
                </a:lnTo>
                <a:lnTo>
                  <a:pt x="346" y="35"/>
                </a:lnTo>
                <a:lnTo>
                  <a:pt x="347" y="35"/>
                </a:lnTo>
                <a:lnTo>
                  <a:pt x="348" y="35"/>
                </a:lnTo>
                <a:lnTo>
                  <a:pt x="348" y="35"/>
                </a:lnTo>
                <a:lnTo>
                  <a:pt x="349" y="35"/>
                </a:lnTo>
                <a:lnTo>
                  <a:pt x="350" y="33"/>
                </a:lnTo>
                <a:lnTo>
                  <a:pt x="350" y="31"/>
                </a:lnTo>
                <a:lnTo>
                  <a:pt x="351" y="30"/>
                </a:lnTo>
                <a:lnTo>
                  <a:pt x="352" y="30"/>
                </a:lnTo>
                <a:lnTo>
                  <a:pt x="352" y="30"/>
                </a:lnTo>
                <a:lnTo>
                  <a:pt x="353" y="30"/>
                </a:lnTo>
                <a:lnTo>
                  <a:pt x="354" y="30"/>
                </a:lnTo>
                <a:lnTo>
                  <a:pt x="354" y="30"/>
                </a:lnTo>
                <a:lnTo>
                  <a:pt x="355" y="30"/>
                </a:lnTo>
                <a:lnTo>
                  <a:pt x="356" y="28"/>
                </a:lnTo>
                <a:lnTo>
                  <a:pt x="356" y="28"/>
                </a:lnTo>
                <a:lnTo>
                  <a:pt x="357" y="28"/>
                </a:lnTo>
                <a:lnTo>
                  <a:pt x="358" y="27"/>
                </a:lnTo>
                <a:lnTo>
                  <a:pt x="358" y="27"/>
                </a:lnTo>
                <a:lnTo>
                  <a:pt x="359" y="27"/>
                </a:lnTo>
                <a:lnTo>
                  <a:pt x="360" y="27"/>
                </a:lnTo>
                <a:lnTo>
                  <a:pt x="360" y="27"/>
                </a:lnTo>
                <a:lnTo>
                  <a:pt x="361" y="25"/>
                </a:lnTo>
                <a:lnTo>
                  <a:pt x="362" y="25"/>
                </a:lnTo>
                <a:lnTo>
                  <a:pt x="362" y="25"/>
                </a:lnTo>
                <a:lnTo>
                  <a:pt x="363" y="25"/>
                </a:lnTo>
                <a:lnTo>
                  <a:pt x="364" y="25"/>
                </a:lnTo>
                <a:lnTo>
                  <a:pt x="364" y="25"/>
                </a:lnTo>
                <a:lnTo>
                  <a:pt x="365" y="25"/>
                </a:lnTo>
                <a:lnTo>
                  <a:pt x="365" y="25"/>
                </a:lnTo>
                <a:lnTo>
                  <a:pt x="366" y="25"/>
                </a:lnTo>
                <a:lnTo>
                  <a:pt x="367" y="25"/>
                </a:lnTo>
                <a:lnTo>
                  <a:pt x="367" y="25"/>
                </a:lnTo>
                <a:lnTo>
                  <a:pt x="368" y="25"/>
                </a:lnTo>
                <a:lnTo>
                  <a:pt x="369" y="25"/>
                </a:lnTo>
                <a:lnTo>
                  <a:pt x="369" y="25"/>
                </a:lnTo>
                <a:lnTo>
                  <a:pt x="370" y="25"/>
                </a:lnTo>
                <a:lnTo>
                  <a:pt x="371" y="24"/>
                </a:lnTo>
                <a:lnTo>
                  <a:pt x="371" y="24"/>
                </a:lnTo>
                <a:lnTo>
                  <a:pt x="372" y="24"/>
                </a:lnTo>
                <a:lnTo>
                  <a:pt x="373" y="24"/>
                </a:lnTo>
                <a:lnTo>
                  <a:pt x="373" y="24"/>
                </a:lnTo>
                <a:lnTo>
                  <a:pt x="374" y="24"/>
                </a:lnTo>
                <a:lnTo>
                  <a:pt x="375" y="24"/>
                </a:lnTo>
                <a:lnTo>
                  <a:pt x="375" y="24"/>
                </a:lnTo>
                <a:lnTo>
                  <a:pt x="376" y="24"/>
                </a:lnTo>
                <a:lnTo>
                  <a:pt x="377" y="22"/>
                </a:lnTo>
                <a:lnTo>
                  <a:pt x="377" y="22"/>
                </a:lnTo>
                <a:lnTo>
                  <a:pt x="378" y="22"/>
                </a:lnTo>
                <a:lnTo>
                  <a:pt x="379" y="22"/>
                </a:lnTo>
                <a:lnTo>
                  <a:pt x="379" y="20"/>
                </a:lnTo>
                <a:lnTo>
                  <a:pt x="380" y="20"/>
                </a:lnTo>
                <a:lnTo>
                  <a:pt x="381" y="20"/>
                </a:lnTo>
                <a:lnTo>
                  <a:pt x="381" y="20"/>
                </a:lnTo>
                <a:lnTo>
                  <a:pt x="382" y="20"/>
                </a:lnTo>
                <a:lnTo>
                  <a:pt x="383" y="20"/>
                </a:lnTo>
                <a:lnTo>
                  <a:pt x="383" y="20"/>
                </a:lnTo>
                <a:lnTo>
                  <a:pt x="384" y="20"/>
                </a:lnTo>
                <a:lnTo>
                  <a:pt x="385" y="20"/>
                </a:lnTo>
                <a:lnTo>
                  <a:pt x="385" y="19"/>
                </a:lnTo>
                <a:lnTo>
                  <a:pt x="386" y="19"/>
                </a:lnTo>
                <a:lnTo>
                  <a:pt x="387" y="19"/>
                </a:lnTo>
                <a:lnTo>
                  <a:pt x="387" y="17"/>
                </a:lnTo>
                <a:lnTo>
                  <a:pt x="388" y="17"/>
                </a:lnTo>
                <a:lnTo>
                  <a:pt x="389" y="17"/>
                </a:lnTo>
                <a:lnTo>
                  <a:pt x="389" y="17"/>
                </a:lnTo>
                <a:lnTo>
                  <a:pt x="390" y="17"/>
                </a:lnTo>
                <a:lnTo>
                  <a:pt x="391" y="17"/>
                </a:lnTo>
                <a:lnTo>
                  <a:pt x="391" y="17"/>
                </a:lnTo>
                <a:lnTo>
                  <a:pt x="392" y="17"/>
                </a:lnTo>
                <a:lnTo>
                  <a:pt x="393" y="17"/>
                </a:lnTo>
                <a:lnTo>
                  <a:pt x="393" y="17"/>
                </a:lnTo>
                <a:lnTo>
                  <a:pt x="394" y="17"/>
                </a:lnTo>
                <a:lnTo>
                  <a:pt x="395" y="17"/>
                </a:lnTo>
                <a:lnTo>
                  <a:pt x="395" y="17"/>
                </a:lnTo>
                <a:lnTo>
                  <a:pt x="396" y="17"/>
                </a:lnTo>
                <a:lnTo>
                  <a:pt x="397" y="17"/>
                </a:lnTo>
                <a:lnTo>
                  <a:pt x="397" y="17"/>
                </a:lnTo>
                <a:lnTo>
                  <a:pt x="398" y="17"/>
                </a:lnTo>
                <a:lnTo>
                  <a:pt x="398" y="17"/>
                </a:lnTo>
                <a:lnTo>
                  <a:pt x="399" y="17"/>
                </a:lnTo>
                <a:lnTo>
                  <a:pt x="400" y="17"/>
                </a:lnTo>
                <a:lnTo>
                  <a:pt x="400" y="17"/>
                </a:lnTo>
                <a:lnTo>
                  <a:pt x="401" y="16"/>
                </a:lnTo>
                <a:lnTo>
                  <a:pt x="402" y="16"/>
                </a:lnTo>
                <a:lnTo>
                  <a:pt x="402" y="16"/>
                </a:lnTo>
                <a:lnTo>
                  <a:pt x="403" y="16"/>
                </a:lnTo>
                <a:lnTo>
                  <a:pt x="404" y="14"/>
                </a:lnTo>
                <a:lnTo>
                  <a:pt x="404" y="14"/>
                </a:lnTo>
                <a:lnTo>
                  <a:pt x="405" y="14"/>
                </a:lnTo>
                <a:lnTo>
                  <a:pt x="406" y="14"/>
                </a:lnTo>
                <a:lnTo>
                  <a:pt x="406" y="14"/>
                </a:lnTo>
                <a:lnTo>
                  <a:pt x="407" y="13"/>
                </a:lnTo>
                <a:lnTo>
                  <a:pt x="408" y="13"/>
                </a:lnTo>
                <a:lnTo>
                  <a:pt x="408" y="13"/>
                </a:lnTo>
                <a:lnTo>
                  <a:pt x="409" y="13"/>
                </a:lnTo>
                <a:lnTo>
                  <a:pt x="410" y="13"/>
                </a:lnTo>
                <a:lnTo>
                  <a:pt x="410" y="11"/>
                </a:lnTo>
                <a:lnTo>
                  <a:pt x="411" y="11"/>
                </a:lnTo>
                <a:lnTo>
                  <a:pt x="412" y="11"/>
                </a:lnTo>
                <a:lnTo>
                  <a:pt x="412" y="11"/>
                </a:lnTo>
                <a:lnTo>
                  <a:pt x="413" y="11"/>
                </a:lnTo>
                <a:lnTo>
                  <a:pt x="414" y="11"/>
                </a:lnTo>
                <a:lnTo>
                  <a:pt x="414" y="11"/>
                </a:lnTo>
                <a:lnTo>
                  <a:pt x="415" y="11"/>
                </a:lnTo>
                <a:lnTo>
                  <a:pt x="416" y="11"/>
                </a:lnTo>
                <a:lnTo>
                  <a:pt x="416" y="11"/>
                </a:lnTo>
                <a:lnTo>
                  <a:pt x="417" y="11"/>
                </a:lnTo>
                <a:lnTo>
                  <a:pt x="418" y="11"/>
                </a:lnTo>
                <a:lnTo>
                  <a:pt x="418" y="11"/>
                </a:lnTo>
                <a:lnTo>
                  <a:pt x="419" y="11"/>
                </a:lnTo>
                <a:lnTo>
                  <a:pt x="420" y="11"/>
                </a:lnTo>
                <a:lnTo>
                  <a:pt x="420" y="11"/>
                </a:lnTo>
                <a:lnTo>
                  <a:pt x="421" y="10"/>
                </a:lnTo>
                <a:lnTo>
                  <a:pt x="422" y="10"/>
                </a:lnTo>
                <a:lnTo>
                  <a:pt x="422" y="10"/>
                </a:lnTo>
                <a:lnTo>
                  <a:pt x="423" y="10"/>
                </a:lnTo>
                <a:lnTo>
                  <a:pt x="424" y="10"/>
                </a:lnTo>
                <a:lnTo>
                  <a:pt x="424" y="10"/>
                </a:lnTo>
                <a:lnTo>
                  <a:pt x="425" y="10"/>
                </a:lnTo>
                <a:lnTo>
                  <a:pt x="426" y="10"/>
                </a:lnTo>
                <a:lnTo>
                  <a:pt x="426" y="10"/>
                </a:lnTo>
                <a:lnTo>
                  <a:pt x="427" y="10"/>
                </a:lnTo>
                <a:lnTo>
                  <a:pt x="428" y="10"/>
                </a:lnTo>
                <a:lnTo>
                  <a:pt x="428" y="10"/>
                </a:lnTo>
                <a:lnTo>
                  <a:pt x="429" y="10"/>
                </a:lnTo>
                <a:lnTo>
                  <a:pt x="430" y="10"/>
                </a:lnTo>
                <a:lnTo>
                  <a:pt x="430" y="10"/>
                </a:lnTo>
                <a:lnTo>
                  <a:pt x="431" y="10"/>
                </a:lnTo>
                <a:lnTo>
                  <a:pt x="431" y="10"/>
                </a:lnTo>
                <a:lnTo>
                  <a:pt x="432" y="10"/>
                </a:lnTo>
                <a:lnTo>
                  <a:pt x="433" y="10"/>
                </a:lnTo>
                <a:lnTo>
                  <a:pt x="433" y="10"/>
                </a:lnTo>
                <a:lnTo>
                  <a:pt x="434" y="10"/>
                </a:lnTo>
                <a:lnTo>
                  <a:pt x="435" y="8"/>
                </a:lnTo>
                <a:lnTo>
                  <a:pt x="435" y="8"/>
                </a:lnTo>
                <a:lnTo>
                  <a:pt x="436" y="8"/>
                </a:lnTo>
                <a:lnTo>
                  <a:pt x="437" y="8"/>
                </a:lnTo>
                <a:lnTo>
                  <a:pt x="437" y="8"/>
                </a:lnTo>
                <a:lnTo>
                  <a:pt x="438" y="8"/>
                </a:lnTo>
                <a:lnTo>
                  <a:pt x="439" y="8"/>
                </a:lnTo>
                <a:lnTo>
                  <a:pt x="439" y="8"/>
                </a:lnTo>
                <a:lnTo>
                  <a:pt x="440" y="6"/>
                </a:lnTo>
                <a:lnTo>
                  <a:pt x="441" y="5"/>
                </a:lnTo>
                <a:lnTo>
                  <a:pt x="441" y="5"/>
                </a:lnTo>
                <a:lnTo>
                  <a:pt x="442" y="5"/>
                </a:lnTo>
                <a:lnTo>
                  <a:pt x="443" y="5"/>
                </a:lnTo>
                <a:lnTo>
                  <a:pt x="443" y="5"/>
                </a:lnTo>
                <a:lnTo>
                  <a:pt x="444" y="5"/>
                </a:lnTo>
                <a:lnTo>
                  <a:pt x="445" y="5"/>
                </a:lnTo>
                <a:lnTo>
                  <a:pt x="445" y="5"/>
                </a:lnTo>
                <a:lnTo>
                  <a:pt x="446" y="5"/>
                </a:lnTo>
                <a:lnTo>
                  <a:pt x="447" y="5"/>
                </a:lnTo>
                <a:lnTo>
                  <a:pt x="447" y="5"/>
                </a:lnTo>
                <a:lnTo>
                  <a:pt x="448" y="5"/>
                </a:lnTo>
                <a:lnTo>
                  <a:pt x="449" y="5"/>
                </a:lnTo>
                <a:lnTo>
                  <a:pt x="449" y="5"/>
                </a:lnTo>
                <a:lnTo>
                  <a:pt x="450" y="5"/>
                </a:lnTo>
                <a:lnTo>
                  <a:pt x="451" y="5"/>
                </a:lnTo>
                <a:lnTo>
                  <a:pt x="451" y="5"/>
                </a:lnTo>
                <a:lnTo>
                  <a:pt x="452" y="5"/>
                </a:lnTo>
                <a:lnTo>
                  <a:pt x="453" y="5"/>
                </a:lnTo>
                <a:lnTo>
                  <a:pt x="453" y="5"/>
                </a:lnTo>
                <a:lnTo>
                  <a:pt x="454" y="5"/>
                </a:lnTo>
                <a:lnTo>
                  <a:pt x="455" y="5"/>
                </a:lnTo>
                <a:lnTo>
                  <a:pt x="455" y="5"/>
                </a:lnTo>
                <a:lnTo>
                  <a:pt x="456" y="5"/>
                </a:lnTo>
                <a:lnTo>
                  <a:pt x="457" y="5"/>
                </a:lnTo>
                <a:lnTo>
                  <a:pt x="457" y="5"/>
                </a:lnTo>
                <a:lnTo>
                  <a:pt x="458" y="5"/>
                </a:lnTo>
                <a:lnTo>
                  <a:pt x="459" y="5"/>
                </a:lnTo>
                <a:lnTo>
                  <a:pt x="459" y="5"/>
                </a:lnTo>
                <a:lnTo>
                  <a:pt x="460" y="5"/>
                </a:lnTo>
                <a:lnTo>
                  <a:pt x="461" y="5"/>
                </a:lnTo>
                <a:lnTo>
                  <a:pt x="461" y="3"/>
                </a:lnTo>
                <a:lnTo>
                  <a:pt x="462" y="3"/>
                </a:lnTo>
                <a:lnTo>
                  <a:pt x="463" y="3"/>
                </a:lnTo>
                <a:lnTo>
                  <a:pt x="463" y="3"/>
                </a:lnTo>
                <a:lnTo>
                  <a:pt x="464" y="3"/>
                </a:lnTo>
                <a:lnTo>
                  <a:pt x="464" y="3"/>
                </a:lnTo>
                <a:lnTo>
                  <a:pt x="465" y="2"/>
                </a:lnTo>
                <a:lnTo>
                  <a:pt x="466" y="2"/>
                </a:lnTo>
                <a:lnTo>
                  <a:pt x="466" y="2"/>
                </a:lnTo>
                <a:lnTo>
                  <a:pt x="467" y="2"/>
                </a:lnTo>
                <a:lnTo>
                  <a:pt x="468" y="2"/>
                </a:lnTo>
                <a:lnTo>
                  <a:pt x="468" y="2"/>
                </a:lnTo>
                <a:lnTo>
                  <a:pt x="469" y="2"/>
                </a:lnTo>
                <a:lnTo>
                  <a:pt x="470" y="2"/>
                </a:lnTo>
                <a:lnTo>
                  <a:pt x="470" y="2"/>
                </a:lnTo>
                <a:lnTo>
                  <a:pt x="471" y="2"/>
                </a:lnTo>
                <a:lnTo>
                  <a:pt x="472" y="2"/>
                </a:lnTo>
                <a:lnTo>
                  <a:pt x="472" y="2"/>
                </a:lnTo>
                <a:lnTo>
                  <a:pt x="473" y="2"/>
                </a:lnTo>
                <a:lnTo>
                  <a:pt x="474" y="2"/>
                </a:lnTo>
                <a:lnTo>
                  <a:pt x="474" y="2"/>
                </a:lnTo>
                <a:lnTo>
                  <a:pt x="475" y="2"/>
                </a:lnTo>
                <a:lnTo>
                  <a:pt x="476" y="2"/>
                </a:lnTo>
                <a:lnTo>
                  <a:pt x="476" y="2"/>
                </a:lnTo>
                <a:lnTo>
                  <a:pt x="477" y="2"/>
                </a:lnTo>
                <a:lnTo>
                  <a:pt x="478" y="2"/>
                </a:lnTo>
                <a:lnTo>
                  <a:pt x="478" y="2"/>
                </a:lnTo>
                <a:lnTo>
                  <a:pt x="479" y="2"/>
                </a:lnTo>
                <a:lnTo>
                  <a:pt x="480" y="2"/>
                </a:lnTo>
                <a:lnTo>
                  <a:pt x="480" y="2"/>
                </a:lnTo>
                <a:lnTo>
                  <a:pt x="481" y="2"/>
                </a:lnTo>
                <a:lnTo>
                  <a:pt x="482" y="0"/>
                </a:lnTo>
              </a:path>
            </a:pathLst>
          </a:custGeom>
          <a:noFill/>
          <a:ln w="38100" cap="rnd">
            <a:solidFill>
              <a:schemeClr val="bg1">
                <a:lumMod val="50000"/>
                <a:lumOff val="50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4" name="Rectangle 62">
            <a:extLst>
              <a:ext uri="{FF2B5EF4-FFF2-40B4-BE49-F238E27FC236}">
                <a16:creationId xmlns:a16="http://schemas.microsoft.com/office/drawing/2014/main" id="{EB60AC4B-F02C-6245-B329-1AA3A9A2C283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-315140" y="3129029"/>
            <a:ext cx="3116238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1219170"/>
            <a:r>
              <a:rPr lang="en-US" altLang="en-US" sz="2400" dirty="0">
                <a:cs typeface="Arial" panose="020B0604020202020204" pitchFamily="34" charset="0"/>
              </a:rPr>
              <a:t>Cumulative</a:t>
            </a:r>
          </a:p>
          <a:p>
            <a:pPr algn="ctr" defTabSz="1219170"/>
            <a:r>
              <a:rPr lang="en-US" altLang="en-US" sz="2400" dirty="0">
                <a:cs typeface="Arial" panose="020B0604020202020204" pitchFamily="34" charset="0"/>
              </a:rPr>
              <a:t>HF Hospitalizations (n)</a:t>
            </a:r>
          </a:p>
        </p:txBody>
      </p:sp>
      <p:sp>
        <p:nvSpPr>
          <p:cNvPr id="135" name="Rectangle 79">
            <a:extLst>
              <a:ext uri="{FF2B5EF4-FFF2-40B4-BE49-F238E27FC236}">
                <a16:creationId xmlns:a16="http://schemas.microsoft.com/office/drawing/2014/main" id="{099BA050-3D92-8D4D-8765-F314CFFD4D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4593" y="5861884"/>
            <a:ext cx="3749744" cy="287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1219170"/>
            <a:r>
              <a:rPr lang="en-US" altLang="en-US" sz="1867" dirty="0">
                <a:cs typeface="Arial" panose="020B0604020202020204" pitchFamily="34" charset="0"/>
              </a:rPr>
              <a:t>Time After Randomization (Months)</a:t>
            </a:r>
          </a:p>
        </p:txBody>
      </p:sp>
      <p:sp>
        <p:nvSpPr>
          <p:cNvPr id="137" name="Text Box 15">
            <a:extLst>
              <a:ext uri="{FF2B5EF4-FFF2-40B4-BE49-F238E27FC236}">
                <a16:creationId xmlns:a16="http://schemas.microsoft.com/office/drawing/2014/main" id="{C1147339-63AA-FD4D-A413-8512FFC5F2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4119" y="6187330"/>
            <a:ext cx="723275" cy="256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1067" dirty="0">
                <a:latin typeface="Arial" panose="020B0604020202020204" pitchFamily="34" charset="0"/>
                <a:cs typeface="Arial" panose="020B0604020202020204" pitchFamily="34" charset="0"/>
              </a:rPr>
              <a:t>MitraClip</a:t>
            </a:r>
          </a:p>
        </p:txBody>
      </p:sp>
      <p:sp>
        <p:nvSpPr>
          <p:cNvPr id="138" name="Text Box 17">
            <a:extLst>
              <a:ext uri="{FF2B5EF4-FFF2-40B4-BE49-F238E27FC236}">
                <a16:creationId xmlns:a16="http://schemas.microsoft.com/office/drawing/2014/main" id="{EE3AB61C-E08E-4043-9833-6EE22E33E0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0373" y="6419059"/>
            <a:ext cx="587020" cy="256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1067" dirty="0">
                <a:latin typeface="Arial" panose="020B0604020202020204" pitchFamily="34" charset="0"/>
                <a:cs typeface="Arial" panose="020B0604020202020204" pitchFamily="34" charset="0"/>
              </a:rPr>
              <a:t>GDMT</a:t>
            </a:r>
          </a:p>
        </p:txBody>
      </p:sp>
      <p:sp>
        <p:nvSpPr>
          <p:cNvPr id="139" name="Text Box 65">
            <a:extLst>
              <a:ext uri="{FF2B5EF4-FFF2-40B4-BE49-F238E27FC236}">
                <a16:creationId xmlns:a16="http://schemas.microsoft.com/office/drawing/2014/main" id="{41345229-10F4-B84E-BAB9-745E1E6D71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2419" y="6187330"/>
            <a:ext cx="410690" cy="256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67" dirty="0">
                <a:latin typeface="Arial" panose="020B0604020202020204" pitchFamily="34" charset="0"/>
                <a:cs typeface="Arial" panose="020B0604020202020204" pitchFamily="34" charset="0"/>
              </a:rPr>
              <a:t>302</a:t>
            </a:r>
          </a:p>
        </p:txBody>
      </p:sp>
      <p:sp>
        <p:nvSpPr>
          <p:cNvPr id="140" name="Text Box 67">
            <a:extLst>
              <a:ext uri="{FF2B5EF4-FFF2-40B4-BE49-F238E27FC236}">
                <a16:creationId xmlns:a16="http://schemas.microsoft.com/office/drawing/2014/main" id="{3472FAA0-516A-B143-81BB-B4CAFE626E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0667" y="6187330"/>
            <a:ext cx="410690" cy="256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67" dirty="0">
                <a:latin typeface="Arial" panose="020B0604020202020204" pitchFamily="34" charset="0"/>
                <a:cs typeface="Arial" panose="020B0604020202020204" pitchFamily="34" charset="0"/>
              </a:rPr>
              <a:t>286</a:t>
            </a:r>
          </a:p>
        </p:txBody>
      </p:sp>
      <p:sp>
        <p:nvSpPr>
          <p:cNvPr id="141" name="Text Box 69">
            <a:extLst>
              <a:ext uri="{FF2B5EF4-FFF2-40B4-BE49-F238E27FC236}">
                <a16:creationId xmlns:a16="http://schemas.microsoft.com/office/drawing/2014/main" id="{FED21B5D-DCD2-8942-97CB-90B762C6FB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5923" y="6187330"/>
            <a:ext cx="410690" cy="256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67" dirty="0">
                <a:latin typeface="Arial" panose="020B0604020202020204" pitchFamily="34" charset="0"/>
                <a:cs typeface="Arial" panose="020B0604020202020204" pitchFamily="34" charset="0"/>
              </a:rPr>
              <a:t>269</a:t>
            </a:r>
          </a:p>
        </p:txBody>
      </p:sp>
      <p:sp>
        <p:nvSpPr>
          <p:cNvPr id="142" name="Text Box 71">
            <a:extLst>
              <a:ext uri="{FF2B5EF4-FFF2-40B4-BE49-F238E27FC236}">
                <a16:creationId xmlns:a16="http://schemas.microsoft.com/office/drawing/2014/main" id="{7FCBC34B-AC0F-8E47-B8D5-9EF824C357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7740" y="6187330"/>
            <a:ext cx="410690" cy="256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67" dirty="0">
                <a:latin typeface="Arial" panose="020B0604020202020204" pitchFamily="34" charset="0"/>
                <a:cs typeface="Arial" panose="020B0604020202020204" pitchFamily="34" charset="0"/>
              </a:rPr>
              <a:t>253</a:t>
            </a:r>
          </a:p>
        </p:txBody>
      </p:sp>
      <p:sp>
        <p:nvSpPr>
          <p:cNvPr id="143" name="Text Box 73">
            <a:extLst>
              <a:ext uri="{FF2B5EF4-FFF2-40B4-BE49-F238E27FC236}">
                <a16:creationId xmlns:a16="http://schemas.microsoft.com/office/drawing/2014/main" id="{3601B1B2-551F-D744-8058-B6261B02F1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4395" y="6187330"/>
            <a:ext cx="410690" cy="256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67" dirty="0">
                <a:latin typeface="Arial" panose="020B0604020202020204" pitchFamily="34" charset="0"/>
                <a:cs typeface="Arial" panose="020B0604020202020204" pitchFamily="34" charset="0"/>
              </a:rPr>
              <a:t>236</a:t>
            </a:r>
          </a:p>
        </p:txBody>
      </p:sp>
      <p:sp>
        <p:nvSpPr>
          <p:cNvPr id="144" name="Text Box 65">
            <a:extLst>
              <a:ext uri="{FF2B5EF4-FFF2-40B4-BE49-F238E27FC236}">
                <a16:creationId xmlns:a16="http://schemas.microsoft.com/office/drawing/2014/main" id="{2EA7543E-8385-EA49-B367-E9B84FC854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76709" y="6193886"/>
            <a:ext cx="410690" cy="256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67" dirty="0">
                <a:latin typeface="Arial" panose="020B0604020202020204" pitchFamily="34" charset="0"/>
                <a:cs typeface="Arial" panose="020B0604020202020204" pitchFamily="34" charset="0"/>
              </a:rPr>
              <a:t>191</a:t>
            </a:r>
          </a:p>
        </p:txBody>
      </p:sp>
      <p:sp>
        <p:nvSpPr>
          <p:cNvPr id="145" name="Text Box 67">
            <a:extLst>
              <a:ext uri="{FF2B5EF4-FFF2-40B4-BE49-F238E27FC236}">
                <a16:creationId xmlns:a16="http://schemas.microsoft.com/office/drawing/2014/main" id="{505D9D1A-7261-C742-9BF9-90C41D8BC1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0896" y="6193886"/>
            <a:ext cx="410690" cy="256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67" dirty="0">
                <a:latin typeface="Arial" panose="020B0604020202020204" pitchFamily="34" charset="0"/>
                <a:cs typeface="Arial" panose="020B0604020202020204" pitchFamily="34" charset="0"/>
              </a:rPr>
              <a:t>178</a:t>
            </a:r>
          </a:p>
        </p:txBody>
      </p:sp>
      <p:sp>
        <p:nvSpPr>
          <p:cNvPr id="146" name="Text Box 69">
            <a:extLst>
              <a:ext uri="{FF2B5EF4-FFF2-40B4-BE49-F238E27FC236}">
                <a16:creationId xmlns:a16="http://schemas.microsoft.com/office/drawing/2014/main" id="{22EA20E6-5277-6146-89DD-798F0528CF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6548" y="6193886"/>
            <a:ext cx="410690" cy="256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67" dirty="0">
                <a:latin typeface="Arial" panose="020B0604020202020204" pitchFamily="34" charset="0"/>
                <a:cs typeface="Arial" panose="020B0604020202020204" pitchFamily="34" charset="0"/>
              </a:rPr>
              <a:t>161</a:t>
            </a:r>
          </a:p>
        </p:txBody>
      </p:sp>
      <p:sp>
        <p:nvSpPr>
          <p:cNvPr id="147" name="Text Box 71">
            <a:extLst>
              <a:ext uri="{FF2B5EF4-FFF2-40B4-BE49-F238E27FC236}">
                <a16:creationId xmlns:a16="http://schemas.microsoft.com/office/drawing/2014/main" id="{028FFC8B-3750-E842-887F-B9759CCB2B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64307" y="6193886"/>
            <a:ext cx="410690" cy="256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67" dirty="0">
                <a:latin typeface="Arial" panose="020B0604020202020204" pitchFamily="34" charset="0"/>
                <a:cs typeface="Arial" panose="020B0604020202020204" pitchFamily="34" charset="0"/>
              </a:rPr>
              <a:t>124</a:t>
            </a:r>
          </a:p>
        </p:txBody>
      </p:sp>
      <p:sp>
        <p:nvSpPr>
          <p:cNvPr id="148" name="Text Box 65">
            <a:extLst>
              <a:ext uri="{FF2B5EF4-FFF2-40B4-BE49-F238E27FC236}">
                <a16:creationId xmlns:a16="http://schemas.microsoft.com/office/drawing/2014/main" id="{67FA6F80-DA32-DE4B-B74F-4680AC78B0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7107" y="6423022"/>
            <a:ext cx="410690" cy="256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67" dirty="0">
                <a:latin typeface="Arial" panose="020B0604020202020204" pitchFamily="34" charset="0"/>
                <a:cs typeface="Arial" panose="020B0604020202020204" pitchFamily="34" charset="0"/>
              </a:rPr>
              <a:t>312</a:t>
            </a:r>
          </a:p>
        </p:txBody>
      </p:sp>
      <p:sp>
        <p:nvSpPr>
          <p:cNvPr id="149" name="Text Box 67">
            <a:extLst>
              <a:ext uri="{FF2B5EF4-FFF2-40B4-BE49-F238E27FC236}">
                <a16:creationId xmlns:a16="http://schemas.microsoft.com/office/drawing/2014/main" id="{2A818CE1-9799-4D47-9652-225AF8BBE0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5355" y="6423022"/>
            <a:ext cx="410690" cy="256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67" dirty="0">
                <a:latin typeface="Arial" panose="020B0604020202020204" pitchFamily="34" charset="0"/>
                <a:cs typeface="Arial" panose="020B0604020202020204" pitchFamily="34" charset="0"/>
              </a:rPr>
              <a:t>294</a:t>
            </a:r>
          </a:p>
        </p:txBody>
      </p:sp>
      <p:sp>
        <p:nvSpPr>
          <p:cNvPr id="150" name="Text Box 69">
            <a:extLst>
              <a:ext uri="{FF2B5EF4-FFF2-40B4-BE49-F238E27FC236}">
                <a16:creationId xmlns:a16="http://schemas.microsoft.com/office/drawing/2014/main" id="{B5A27821-9C7B-9448-8112-F54872CCF0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0611" y="6423022"/>
            <a:ext cx="410690" cy="256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67" dirty="0">
                <a:latin typeface="Arial" panose="020B0604020202020204" pitchFamily="34" charset="0"/>
                <a:cs typeface="Arial" panose="020B0604020202020204" pitchFamily="34" charset="0"/>
              </a:rPr>
              <a:t>271</a:t>
            </a:r>
          </a:p>
        </p:txBody>
      </p:sp>
      <p:sp>
        <p:nvSpPr>
          <p:cNvPr id="151" name="Text Box 71">
            <a:extLst>
              <a:ext uri="{FF2B5EF4-FFF2-40B4-BE49-F238E27FC236}">
                <a16:creationId xmlns:a16="http://schemas.microsoft.com/office/drawing/2014/main" id="{F77A638C-5809-A546-B340-BE89203690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2428" y="6423022"/>
            <a:ext cx="410690" cy="256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67" dirty="0">
                <a:latin typeface="Arial" panose="020B0604020202020204" pitchFamily="34" charset="0"/>
                <a:cs typeface="Arial" panose="020B0604020202020204" pitchFamily="34" charset="0"/>
              </a:rPr>
              <a:t>245</a:t>
            </a:r>
          </a:p>
        </p:txBody>
      </p:sp>
      <p:sp>
        <p:nvSpPr>
          <p:cNvPr id="152" name="Text Box 73">
            <a:extLst>
              <a:ext uri="{FF2B5EF4-FFF2-40B4-BE49-F238E27FC236}">
                <a16:creationId xmlns:a16="http://schemas.microsoft.com/office/drawing/2014/main" id="{EDF11358-8E70-4943-B1F4-1D08DF47E9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9083" y="6423022"/>
            <a:ext cx="410690" cy="256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67" dirty="0">
                <a:latin typeface="Arial" panose="020B0604020202020204" pitchFamily="34" charset="0"/>
                <a:cs typeface="Arial" panose="020B0604020202020204" pitchFamily="34" charset="0"/>
              </a:rPr>
              <a:t>219</a:t>
            </a:r>
          </a:p>
        </p:txBody>
      </p:sp>
      <p:sp>
        <p:nvSpPr>
          <p:cNvPr id="153" name="Text Box 65">
            <a:extLst>
              <a:ext uri="{FF2B5EF4-FFF2-40B4-BE49-F238E27FC236}">
                <a16:creationId xmlns:a16="http://schemas.microsoft.com/office/drawing/2014/main" id="{8730FD59-43B0-5B43-9839-C578D72BE6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71397" y="6429578"/>
            <a:ext cx="410690" cy="256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67" dirty="0">
                <a:latin typeface="Arial" panose="020B0604020202020204" pitchFamily="34" charset="0"/>
                <a:cs typeface="Arial" panose="020B0604020202020204" pitchFamily="34" charset="0"/>
              </a:rPr>
              <a:t>176</a:t>
            </a:r>
          </a:p>
        </p:txBody>
      </p:sp>
      <p:sp>
        <p:nvSpPr>
          <p:cNvPr id="154" name="Text Box 67">
            <a:extLst>
              <a:ext uri="{FF2B5EF4-FFF2-40B4-BE49-F238E27FC236}">
                <a16:creationId xmlns:a16="http://schemas.microsoft.com/office/drawing/2014/main" id="{5FDF3711-E9B0-5143-A108-178FB3992F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5584" y="6429578"/>
            <a:ext cx="410690" cy="256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67" dirty="0">
                <a:latin typeface="Arial" panose="020B0604020202020204" pitchFamily="34" charset="0"/>
                <a:cs typeface="Arial" panose="020B0604020202020204" pitchFamily="34" charset="0"/>
              </a:rPr>
              <a:t>145</a:t>
            </a:r>
          </a:p>
        </p:txBody>
      </p:sp>
      <p:sp>
        <p:nvSpPr>
          <p:cNvPr id="155" name="Text Box 69">
            <a:extLst>
              <a:ext uri="{FF2B5EF4-FFF2-40B4-BE49-F238E27FC236}">
                <a16:creationId xmlns:a16="http://schemas.microsoft.com/office/drawing/2014/main" id="{DF712287-B33D-3943-A23D-0B2190A817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1232" y="6429578"/>
            <a:ext cx="410690" cy="256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67" dirty="0">
                <a:latin typeface="Arial" panose="020B0604020202020204" pitchFamily="34" charset="0"/>
                <a:cs typeface="Arial" panose="020B0604020202020204" pitchFamily="34" charset="0"/>
              </a:rPr>
              <a:t>121</a:t>
            </a:r>
          </a:p>
        </p:txBody>
      </p:sp>
      <p:sp>
        <p:nvSpPr>
          <p:cNvPr id="156" name="Text Box 71">
            <a:extLst>
              <a:ext uri="{FF2B5EF4-FFF2-40B4-BE49-F238E27FC236}">
                <a16:creationId xmlns:a16="http://schemas.microsoft.com/office/drawing/2014/main" id="{592E8FF9-2406-8248-948D-6ACA07B62D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96670" y="6429578"/>
            <a:ext cx="335348" cy="256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67" dirty="0">
                <a:latin typeface="Arial" panose="020B0604020202020204" pitchFamily="34" charset="0"/>
                <a:cs typeface="Arial" panose="020B0604020202020204" pitchFamily="34" charset="0"/>
              </a:rPr>
              <a:t>88</a:t>
            </a:r>
          </a:p>
        </p:txBody>
      </p:sp>
      <p:sp>
        <p:nvSpPr>
          <p:cNvPr id="157" name="Text Box 14">
            <a:extLst>
              <a:ext uri="{FF2B5EF4-FFF2-40B4-BE49-F238E27FC236}">
                <a16:creationId xmlns:a16="http://schemas.microsoft.com/office/drawing/2014/main" id="{32846734-CC36-CE45-AAAE-7D0F9E966F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2600" y="5959834"/>
            <a:ext cx="894796" cy="256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1067" dirty="0">
                <a:latin typeface="Arial" panose="020B0604020202020204" pitchFamily="34" charset="0"/>
                <a:cs typeface="Arial" panose="020B0604020202020204" pitchFamily="34" charset="0"/>
              </a:rPr>
              <a:t>No. at Risk: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ACFCA3E2-B460-F74C-A398-8ADFDF4E6C1C}"/>
              </a:ext>
            </a:extLst>
          </p:cNvPr>
          <p:cNvSpPr txBox="1"/>
          <p:nvPr/>
        </p:nvSpPr>
        <p:spPr>
          <a:xfrm>
            <a:off x="9919524" y="5528753"/>
            <a:ext cx="21672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Median [25%, 75%] FU</a:t>
            </a:r>
          </a:p>
          <a:p>
            <a:pPr algn="ctr"/>
            <a:r>
              <a:rPr lang="en-US" sz="12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= 19.1 [11.9, 24.0] </a:t>
            </a:r>
            <a:r>
              <a:rPr lang="en-US" sz="12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mos</a:t>
            </a:r>
            <a:endParaRPr lang="en-US" sz="1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2130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/>
      <p:bldP spid="124" grpId="0"/>
      <p:bldP spid="131" grpId="0" animBg="1"/>
      <p:bldP spid="123" grpId="0"/>
      <p:bldP spid="132" grpId="0" animBg="1"/>
    </p:bld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1098</Words>
  <Application>Microsoft Office PowerPoint</Application>
  <PresentationFormat>Širokoúhlá obrazovka</PresentationFormat>
  <Paragraphs>197</Paragraphs>
  <Slides>13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9" baseType="lpstr">
      <vt:lpstr>Arial</vt:lpstr>
      <vt:lpstr>Arial Unicode MS</vt:lpstr>
      <vt:lpstr>Calibri</vt:lpstr>
      <vt:lpstr>Calibri Light</vt:lpstr>
      <vt:lpstr>ヒラギノ角ゴ Pro W3</vt:lpstr>
      <vt:lpstr>Motiv Office</vt:lpstr>
      <vt:lpstr>Clinical practice update  on heart failure 2019</vt:lpstr>
      <vt:lpstr>Prezentace aplikace PowerPoint</vt:lpstr>
      <vt:lpstr>Indikace pro ICD u srdečního selhání  podle etiologie</vt:lpstr>
      <vt:lpstr>Køber L et al. N Engl J Med 2016;375:1221-1230.</vt:lpstr>
      <vt:lpstr>Konsenzus na základě výsledků studie DANISH</vt:lpstr>
      <vt:lpstr>Ablace fibrilace síní u srdečního selhání</vt:lpstr>
      <vt:lpstr>Studie IPV u fibrilace síní</vt:lpstr>
      <vt:lpstr>MitraClip u symptomatické funkční MR</vt:lpstr>
      <vt:lpstr>Primary Effectiveness Endpoint All Hospitalizations for HF within 24 months</vt:lpstr>
      <vt:lpstr>Why are the COAPT Results so Different from MITRA-FR? Possible Reasons</vt:lpstr>
      <vt:lpstr>Vstupní kritéria studie COAPT</vt:lpstr>
      <vt:lpstr>Hlavní vylučovací kritéria studie COAPT</vt:lpstr>
      <vt:lpstr>Děkuji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Primariát 05 - Kardiologie</dc:creator>
  <cp:lastModifiedBy>Málek Filip</cp:lastModifiedBy>
  <cp:revision>43</cp:revision>
  <dcterms:created xsi:type="dcterms:W3CDTF">2019-07-05T18:14:56Z</dcterms:created>
  <dcterms:modified xsi:type="dcterms:W3CDTF">2019-10-14T14:31:37Z</dcterms:modified>
</cp:coreProperties>
</file>