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1" r:id="rId3"/>
    <p:sldId id="273" r:id="rId4"/>
    <p:sldId id="262" r:id="rId5"/>
    <p:sldId id="322" r:id="rId6"/>
    <p:sldId id="259" r:id="rId7"/>
    <p:sldId id="260" r:id="rId8"/>
    <p:sldId id="258" r:id="rId9"/>
    <p:sldId id="340" r:id="rId10"/>
    <p:sldId id="264" r:id="rId11"/>
    <p:sldId id="279" r:id="rId12"/>
    <p:sldId id="324" r:id="rId13"/>
    <p:sldId id="325" r:id="rId14"/>
    <p:sldId id="328" r:id="rId15"/>
    <p:sldId id="326" r:id="rId16"/>
    <p:sldId id="327" r:id="rId17"/>
    <p:sldId id="329" r:id="rId18"/>
    <p:sldId id="335" r:id="rId19"/>
    <p:sldId id="330" r:id="rId20"/>
    <p:sldId id="331" r:id="rId21"/>
    <p:sldId id="332" r:id="rId22"/>
    <p:sldId id="336" r:id="rId23"/>
    <p:sldId id="333" r:id="rId24"/>
    <p:sldId id="341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Poloczek" initials="MP" lastIdx="1" clrIdx="0">
    <p:extLst>
      <p:ext uri="{19B8F6BF-5375-455C-9EA6-DF929625EA0E}">
        <p15:presenceInfo xmlns:p15="http://schemas.microsoft.com/office/powerpoint/2012/main" userId="ad24c0d88410b5e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1381" autoAdjust="0"/>
  </p:normalViewPr>
  <p:slideViewPr>
    <p:cSldViewPr snapToGrid="0">
      <p:cViewPr varScale="1">
        <p:scale>
          <a:sx n="116" d="100"/>
          <a:sy n="116" d="100"/>
        </p:scale>
        <p:origin x="39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BEFADC-B078-4AF8-89D2-74EBF903EE93}" type="doc">
      <dgm:prSet loTypeId="urn:microsoft.com/office/officeart/2005/8/layout/vList4#1" loCatId="list" qsTypeId="urn:microsoft.com/office/officeart/2005/8/quickstyle/simple3" qsCatId="simple" csTypeId="urn:microsoft.com/office/officeart/2005/8/colors/accent1_2" csCatId="accent1" phldr="0"/>
      <dgm:spPr/>
      <dgm:t>
        <a:bodyPr/>
        <a:lstStyle/>
        <a:p>
          <a:endParaRPr lang="cs-CZ"/>
        </a:p>
      </dgm:t>
    </dgm:pt>
    <dgm:pt modelId="{ECE86582-B5CB-4EFC-9AE1-BD08F39A354E}" type="pres">
      <dgm:prSet presAssocID="{EBBEFADC-B078-4AF8-89D2-74EBF903EE93}" presName="linear" presStyleCnt="0">
        <dgm:presLayoutVars>
          <dgm:dir/>
          <dgm:resizeHandles val="exact"/>
        </dgm:presLayoutVars>
      </dgm:prSet>
      <dgm:spPr/>
    </dgm:pt>
  </dgm:ptLst>
  <dgm:cxnLst>
    <dgm:cxn modelId="{02455B2A-16B4-4D18-8811-504C0996827F}" type="presOf" srcId="{EBBEFADC-B078-4AF8-89D2-74EBF903EE93}" destId="{ECE86582-B5CB-4EFC-9AE1-BD08F39A354E}" srcOrd="0" destOrd="0" presId="urn:microsoft.com/office/officeart/2005/8/layout/vList4#1"/>
  </dgm:cxnLst>
  <dgm:bg/>
  <dgm:whole>
    <a:ln w="28575">
      <a:solidFill>
        <a:schemeClr val="accent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9B3BF-F79D-4AD9-8494-A713A154B2A2}" type="datetimeFigureOut">
              <a:rPr lang="cs-CZ" smtClean="0"/>
              <a:pPr/>
              <a:t>16.10.2019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62226-6231-4AF2-A206-7BF1868214A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8774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62226-6231-4AF2-A206-7BF1868214A4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5799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2F3E21-FD93-4EB1-8873-427F11E1340D}" type="slidenum">
              <a:rPr lang="cs-CZ"/>
              <a:pPr/>
              <a:t>11</a:t>
            </a:fld>
            <a:endParaRPr lang="cs-CZ"/>
          </a:p>
        </p:txBody>
      </p:sp>
      <p:sp>
        <p:nvSpPr>
          <p:cNvPr id="1525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ACA5B2E9-277E-4E5F-AFF5-000301415405}" type="slidenum">
              <a:rPr lang="en-US"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rPr>
              <a:pPr algn="r" eaLnBrk="0" hangingPunct="0"/>
              <a:t>11</a:t>
            </a:fld>
            <a:endParaRPr lang="en-US" sz="1200">
              <a:solidFill>
                <a:schemeClr val="tx1"/>
              </a:solidFill>
              <a:latin typeface="Arial" pitchFamily="34" charset="0"/>
              <a:ea typeface="Geneva"/>
              <a:cs typeface="Geneva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cs-CZ">
              <a:latin typeface="Arial" pitchFamily="34" charset="0"/>
              <a:ea typeface="Genev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3817667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62226-6231-4AF2-A206-7BF1868214A4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9569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62226-6231-4AF2-A206-7BF1868214A4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3216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7CCC8A-84C4-4196-8CAA-C1499DD39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636524-6539-4746-8D50-44F46479EB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603AE2-3A21-48E8-B678-59B83D439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5C56-FF3F-4734-82D8-6B25D35DEACA}" type="datetimeFigureOut">
              <a:rPr lang="cs-CZ" smtClean="0"/>
              <a:pPr/>
              <a:t>16.10.2019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EA2C32-1AC6-45AD-9D10-FD81305A6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B0C8ED-8F1B-41FA-8903-6DCD95FF9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28B34-4E75-475A-A158-A9982E80A3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257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1A22E0-4ECE-4145-9F00-4270BC87E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01F0CF5-DA8A-498A-A953-86572C15E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05C6AF-DD03-4FAC-B1DF-6E3CD4720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5C56-FF3F-4734-82D8-6B25D35DEACA}" type="datetimeFigureOut">
              <a:rPr lang="cs-CZ" smtClean="0"/>
              <a:pPr/>
              <a:t>16.10.2019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C95F14-3DB0-4DC6-A4E4-02CE962A5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DDF926-BE6A-4535-843F-B57105EBB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28B34-4E75-475A-A158-A9982E80A3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8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0ADAADE-5389-4C32-8B58-8E358AFD51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25D4CE8-E7C6-4F2E-85F9-7D2511132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D9C9ED-20BE-4C35-BFCF-885152D6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5C56-FF3F-4734-82D8-6B25D35DEACA}" type="datetimeFigureOut">
              <a:rPr lang="cs-CZ" smtClean="0"/>
              <a:pPr/>
              <a:t>16.10.2019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8FA776-A004-434D-833C-BA52321D5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69CC6F-5E78-4D3F-AF95-6F77B7632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28B34-4E75-475A-A158-A9982E80A3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969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626160-C179-4E3B-9B03-400F5A1BE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9739AE-DB74-4D51-A29E-B46AED2EC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D46982-67E2-4A69-B9B5-27A67CAB5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5C56-FF3F-4734-82D8-6B25D35DEACA}" type="datetimeFigureOut">
              <a:rPr lang="cs-CZ" smtClean="0"/>
              <a:pPr/>
              <a:t>16.10.2019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229A2E2-434A-42F9-8541-720639277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E5B904-7704-4F1D-9796-76C71BF1C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28B34-4E75-475A-A158-A9982E80A3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23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16E0DD-A70B-495B-8915-AEAD1514A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C076295-C7BE-4528-9620-5B1012E60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B67614-5516-4E29-94DE-22FFFC6A9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5C56-FF3F-4734-82D8-6B25D35DEACA}" type="datetimeFigureOut">
              <a:rPr lang="cs-CZ" smtClean="0"/>
              <a:pPr/>
              <a:t>16.10.2019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D6C556-59E3-473F-877D-D3E961F8C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C0EBE1-F516-4B0A-A181-15D5D37A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28B34-4E75-475A-A158-A9982E80A3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230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11648B-AFFC-4554-AF17-9B95400B1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BEEBA3-1176-4E3F-9E4D-DABCBEE431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9217E0B-CFE1-4DE7-9DFF-4AB9EF6639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10FDF37-4E6F-4B83-BF16-E7D4D4BB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5C56-FF3F-4734-82D8-6B25D35DEACA}" type="datetimeFigureOut">
              <a:rPr lang="cs-CZ" smtClean="0"/>
              <a:pPr/>
              <a:t>16.10.2019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0C5F8E2-5921-423D-B8D3-AE320F07E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F49CE8C-979C-406A-89A3-A28B21A21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28B34-4E75-475A-A158-A9982E80A3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14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E46FCA-9EF4-4258-84AA-AC117AD40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31B931E-CCDF-4512-A799-FF5470DF5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7EC847E-B63B-4F6B-B6ED-316E3E0FC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A0DEEEB-F9A3-4968-AE80-544EBC95A8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23E0BE9-DDD6-43D8-8360-5C157424FF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8349657-3418-48D4-B4B3-F300960C1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5C56-FF3F-4734-82D8-6B25D35DEACA}" type="datetimeFigureOut">
              <a:rPr lang="cs-CZ" smtClean="0"/>
              <a:pPr/>
              <a:t>16.10.2019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796D607-3710-4487-934D-DD01394F3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0D5DD06-4F09-4A40-9377-779A72852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28B34-4E75-475A-A158-A9982E80A3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706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85B30B-3D1E-4D38-A996-3DEF5D5DE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5E6C584-1CAC-45AE-8439-33AA06382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5C56-FF3F-4734-82D8-6B25D35DEACA}" type="datetimeFigureOut">
              <a:rPr lang="cs-CZ" smtClean="0"/>
              <a:pPr/>
              <a:t>16.10.2019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543155E-3A25-4FDB-B46E-B7537443D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3054620-0B2A-4F37-A73A-09EBDEE70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28B34-4E75-475A-A158-A9982E80A3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04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5676589-FD5B-41EA-981F-B8BCD345D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5C56-FF3F-4734-82D8-6B25D35DEACA}" type="datetimeFigureOut">
              <a:rPr lang="cs-CZ" smtClean="0"/>
              <a:pPr/>
              <a:t>16.10.2019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811901A-1FC1-45CF-9691-536DF498B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EBEB7F5-2DD7-4E3A-BA62-C5C68C31D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28B34-4E75-475A-A158-A9982E80A3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15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65080A-E0B3-4BB4-9BE2-762860D5B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2AC332-9FC0-4063-8E21-978F99905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ADC86C5-1CE9-4C27-8274-5B3B0AB3F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0E17C99-AB24-4872-90AF-BA5654886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5C56-FF3F-4734-82D8-6B25D35DEACA}" type="datetimeFigureOut">
              <a:rPr lang="cs-CZ" smtClean="0"/>
              <a:pPr/>
              <a:t>16.10.2019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B84D18C-66D8-4DAF-8AD4-352D1C279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05F3984-DA5B-4F56-9FE7-57CFAE7D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28B34-4E75-475A-A158-A9982E80A3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49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30C180-3AE1-4D79-9033-9C51006F4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A6BFAF9-4D92-43A7-B952-9B5C26AE0B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B345CEF-3B95-461F-920C-CD731513A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11C619E-1EE8-4FA3-9B81-226FC028B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5C56-FF3F-4734-82D8-6B25D35DEACA}" type="datetimeFigureOut">
              <a:rPr lang="cs-CZ" smtClean="0"/>
              <a:pPr/>
              <a:t>16.10.2019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DEEC143-9E91-4504-8817-AF32C3663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43F3EC-0FC6-4583-BCB3-48190BCFD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28B34-4E75-475A-A158-A9982E80A3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497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20A7E7E-75C4-40DE-9D9A-BE6812940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3762FDC-FC0B-4D4E-957A-654640BD3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0912EF-A6CB-4C86-926E-788ED3B13A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55C56-FF3F-4734-82D8-6B25D35DEACA}" type="datetimeFigureOut">
              <a:rPr lang="cs-CZ" smtClean="0"/>
              <a:pPr/>
              <a:t>16.10.2019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5250486-B72A-4827-B252-B167F2A7AB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67476E-07FF-4712-B4AC-CD8571C9A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28B34-4E75-475A-A158-A9982E80A3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521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ACAA47-4461-448E-9092-5230B1BA50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804711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Studie CZECH-ICIT</a:t>
            </a:r>
            <a:br>
              <a:rPr lang="cs-CZ" dirty="0"/>
            </a:br>
            <a:br>
              <a:rPr lang="cs-CZ" dirty="0"/>
            </a:br>
            <a:r>
              <a:rPr lang="cs-CZ" sz="2400" b="1" u="sng" dirty="0">
                <a:solidFill>
                  <a:srgbClr val="C00000"/>
                </a:solidFill>
                <a:latin typeface="Arial" pitchFamily="34" charset="0"/>
              </a:rPr>
              <a:t>CZECH</a:t>
            </a:r>
            <a:r>
              <a:rPr lang="cs-CZ" sz="24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2400" b="1" u="sng" dirty="0" err="1">
                <a:solidFill>
                  <a:srgbClr val="C00000"/>
                </a:solidFill>
                <a:latin typeface="Arial" pitchFamily="34" charset="0"/>
              </a:rPr>
              <a:t>I</a:t>
            </a:r>
            <a:r>
              <a:rPr lang="cs-CZ" sz="2400" b="1" dirty="0" err="1">
                <a:latin typeface="Arial" pitchFamily="34" charset="0"/>
              </a:rPr>
              <a:t>nflammatory</a:t>
            </a:r>
            <a:r>
              <a:rPr lang="cs-CZ" sz="2400" b="1" dirty="0">
                <a:latin typeface="Arial" pitchFamily="34" charset="0"/>
              </a:rPr>
              <a:t> </a:t>
            </a:r>
            <a:r>
              <a:rPr lang="cs-CZ" sz="2400" b="1" u="sng" dirty="0" err="1">
                <a:solidFill>
                  <a:srgbClr val="C00000"/>
                </a:solidFill>
                <a:latin typeface="Arial" pitchFamily="34" charset="0"/>
              </a:rPr>
              <a:t>C</a:t>
            </a:r>
            <a:r>
              <a:rPr lang="cs-CZ" sz="2400" b="1" dirty="0" err="1">
                <a:latin typeface="Arial" pitchFamily="34" charset="0"/>
              </a:rPr>
              <a:t>ardiomyopathy</a:t>
            </a:r>
            <a:r>
              <a:rPr lang="cs-CZ" sz="2400" b="1" dirty="0">
                <a:latin typeface="Arial" pitchFamily="34" charset="0"/>
              </a:rPr>
              <a:t> </a:t>
            </a:r>
            <a:r>
              <a:rPr lang="cs-CZ" sz="2400" b="1" u="sng" dirty="0" err="1">
                <a:solidFill>
                  <a:srgbClr val="C00000"/>
                </a:solidFill>
                <a:latin typeface="Arial" pitchFamily="34" charset="0"/>
              </a:rPr>
              <a:t>I</a:t>
            </a:r>
            <a:r>
              <a:rPr lang="cs-CZ" sz="2400" b="1" dirty="0" err="1">
                <a:latin typeface="Arial" pitchFamily="34" charset="0"/>
              </a:rPr>
              <a:t>mmunosuppression</a:t>
            </a:r>
            <a:r>
              <a:rPr lang="cs-CZ" sz="2400" b="1" dirty="0">
                <a:latin typeface="Arial" pitchFamily="34" charset="0"/>
              </a:rPr>
              <a:t> </a:t>
            </a:r>
            <a:r>
              <a:rPr lang="cs-CZ" sz="2400" b="1" u="sng" dirty="0">
                <a:solidFill>
                  <a:srgbClr val="C00000"/>
                </a:solidFill>
                <a:latin typeface="Arial" pitchFamily="34" charset="0"/>
              </a:rPr>
              <a:t>T</a:t>
            </a:r>
            <a:r>
              <a:rPr lang="cs-CZ" sz="2400" b="1" dirty="0">
                <a:latin typeface="Arial" pitchFamily="34" charset="0"/>
              </a:rPr>
              <a:t>rial</a:t>
            </a:r>
            <a:endParaRPr lang="cs-CZ" sz="2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5BDF9A2-FE79-4232-A943-593DF54DEB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40467"/>
            <a:ext cx="10172700" cy="1917333"/>
          </a:xfrm>
        </p:spPr>
        <p:txBody>
          <a:bodyPr>
            <a:normAutofit/>
          </a:bodyPr>
          <a:lstStyle/>
          <a:p>
            <a:r>
              <a:rPr lang="cs-CZ" sz="2000" b="1" dirty="0"/>
              <a:t>H. Poloczková</a:t>
            </a:r>
            <a:r>
              <a:rPr lang="cs-CZ" sz="2000" b="1" baseline="30000" dirty="0"/>
              <a:t>1</a:t>
            </a:r>
            <a:r>
              <a:rPr lang="cs-CZ" sz="2000" b="1" dirty="0"/>
              <a:t>, J. Krejčí</a:t>
            </a:r>
            <a:r>
              <a:rPr lang="cs-CZ" sz="2000" b="1" baseline="30000" dirty="0"/>
              <a:t>1</a:t>
            </a:r>
            <a:r>
              <a:rPr lang="cs-CZ" sz="2000" b="1" dirty="0"/>
              <a:t>, P. Hude</a:t>
            </a:r>
            <a:r>
              <a:rPr lang="cs-CZ" sz="2000" b="1" baseline="30000" dirty="0"/>
              <a:t>1</a:t>
            </a:r>
            <a:r>
              <a:rPr lang="cs-CZ" sz="2000" b="1" dirty="0"/>
              <a:t>, E. Ozábalová</a:t>
            </a:r>
            <a:r>
              <a:rPr lang="cs-CZ" sz="2000" b="1" baseline="30000" dirty="0"/>
              <a:t>1</a:t>
            </a:r>
            <a:r>
              <a:rPr lang="cs-CZ" sz="2000" b="1" dirty="0"/>
              <a:t>, J. Godava</a:t>
            </a:r>
            <a:r>
              <a:rPr lang="cs-CZ" sz="2000" b="1" baseline="30000" dirty="0"/>
              <a:t>1</a:t>
            </a:r>
            <a:r>
              <a:rPr lang="cs-CZ" sz="2000" b="1" dirty="0"/>
              <a:t>, T. Honek</a:t>
            </a:r>
            <a:r>
              <a:rPr lang="cs-CZ" sz="2000" b="1" baseline="30000" dirty="0"/>
              <a:t>1</a:t>
            </a:r>
            <a:r>
              <a:rPr lang="cs-CZ" sz="2000" b="1" dirty="0"/>
              <a:t>,  </a:t>
            </a:r>
          </a:p>
          <a:p>
            <a:r>
              <a:rPr lang="cs-CZ" sz="2000" b="1" dirty="0"/>
              <a:t>V. Žampachová</a:t>
            </a:r>
            <a:r>
              <a:rPr lang="cs-CZ" sz="2000" b="1" baseline="30000" dirty="0"/>
              <a:t>2</a:t>
            </a:r>
            <a:r>
              <a:rPr lang="cs-CZ" sz="2000" b="1" dirty="0"/>
              <a:t>, T. Freiberger</a:t>
            </a:r>
            <a:r>
              <a:rPr lang="cs-CZ" sz="2000" b="1" baseline="30000" dirty="0"/>
              <a:t>3</a:t>
            </a:r>
            <a:r>
              <a:rPr lang="cs-CZ" sz="2000" b="1" dirty="0"/>
              <a:t>, S. Bělašková</a:t>
            </a:r>
            <a:r>
              <a:rPr lang="cs-CZ" sz="2000" b="1" baseline="30000" dirty="0"/>
              <a:t>4</a:t>
            </a:r>
            <a:r>
              <a:rPr lang="cs-CZ" sz="2000" b="1" dirty="0"/>
              <a:t>, L. Špinarová</a:t>
            </a:r>
            <a:r>
              <a:rPr lang="cs-CZ" sz="2000" b="1" baseline="30000" dirty="0"/>
              <a:t>1 </a:t>
            </a:r>
          </a:p>
          <a:p>
            <a:endParaRPr lang="cs-CZ" sz="2000" b="1" baseline="30000" dirty="0"/>
          </a:p>
          <a:p>
            <a:endParaRPr lang="cs-CZ" sz="2000" b="1" baseline="30000" dirty="0"/>
          </a:p>
          <a:p>
            <a:endParaRPr lang="cs-CZ" sz="20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2917DDD-4E2E-4C90-83F6-FA31C461901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3603" y="3517533"/>
            <a:ext cx="2289303" cy="315190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31CD388-B14F-4892-93F8-60CF7F18D80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51843" y="5395264"/>
            <a:ext cx="3066554" cy="127417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605D70B-0534-44B4-A156-EB7E75882126}"/>
              </a:ext>
            </a:extLst>
          </p:cNvPr>
          <p:cNvSpPr txBox="1"/>
          <p:nvPr/>
        </p:nvSpPr>
        <p:spPr>
          <a:xfrm>
            <a:off x="2504261" y="5435855"/>
            <a:ext cx="3933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baseline="30000" dirty="0"/>
              <a:t>1 I.IKAK MU, FN u sv. Anny v Brně </a:t>
            </a:r>
          </a:p>
          <a:p>
            <a:r>
              <a:rPr lang="cs-CZ" i="1" baseline="30000" dirty="0"/>
              <a:t>2 1. PAÚ MU, FN u sv. Anny v Brně                                                  3 Centrum kardiovaskulární a transplantační chirurgie, Brno </a:t>
            </a:r>
          </a:p>
          <a:p>
            <a:r>
              <a:rPr lang="cs-CZ" i="1" baseline="30000" dirty="0"/>
              <a:t>4 Oddělení biostatistiky, ICRC, Brno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002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357F1B-60A8-4C58-AF90-63F4C41A1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Studie CZECH-ICIT</a:t>
            </a:r>
            <a:br>
              <a:rPr lang="cs-CZ" dirty="0"/>
            </a:br>
            <a:r>
              <a:rPr lang="cs-CZ" sz="2200" b="1" u="sng" dirty="0">
                <a:solidFill>
                  <a:srgbClr val="C00000"/>
                </a:solidFill>
                <a:latin typeface="Arial" pitchFamily="34" charset="0"/>
              </a:rPr>
              <a:t>CZECH</a:t>
            </a:r>
            <a:r>
              <a:rPr lang="cs-CZ" sz="22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2200" b="1" u="sng" dirty="0" err="1">
                <a:solidFill>
                  <a:srgbClr val="C00000"/>
                </a:solidFill>
                <a:latin typeface="Arial" pitchFamily="34" charset="0"/>
              </a:rPr>
              <a:t>I</a:t>
            </a:r>
            <a:r>
              <a:rPr lang="cs-CZ" sz="2200" b="1" dirty="0" err="1">
                <a:latin typeface="Arial" pitchFamily="34" charset="0"/>
              </a:rPr>
              <a:t>nflammatory</a:t>
            </a:r>
            <a:r>
              <a:rPr lang="cs-CZ" sz="2200" b="1" dirty="0">
                <a:latin typeface="Arial" pitchFamily="34" charset="0"/>
              </a:rPr>
              <a:t> </a:t>
            </a:r>
            <a:r>
              <a:rPr lang="cs-CZ" sz="2200" b="1" u="sng" dirty="0" err="1">
                <a:solidFill>
                  <a:srgbClr val="C00000"/>
                </a:solidFill>
                <a:latin typeface="Arial" pitchFamily="34" charset="0"/>
              </a:rPr>
              <a:t>C</a:t>
            </a:r>
            <a:r>
              <a:rPr lang="cs-CZ" sz="2200" b="1" dirty="0" err="1">
                <a:latin typeface="Arial" pitchFamily="34" charset="0"/>
              </a:rPr>
              <a:t>ardiomyopathy</a:t>
            </a:r>
            <a:r>
              <a:rPr lang="cs-CZ" sz="2200" b="1" dirty="0">
                <a:latin typeface="Arial" pitchFamily="34" charset="0"/>
              </a:rPr>
              <a:t> </a:t>
            </a:r>
            <a:r>
              <a:rPr lang="cs-CZ" sz="2200" b="1" u="sng" dirty="0" err="1">
                <a:solidFill>
                  <a:srgbClr val="C00000"/>
                </a:solidFill>
                <a:latin typeface="Arial" pitchFamily="34" charset="0"/>
              </a:rPr>
              <a:t>I</a:t>
            </a:r>
            <a:r>
              <a:rPr lang="cs-CZ" sz="2200" b="1" dirty="0" err="1">
                <a:latin typeface="Arial" pitchFamily="34" charset="0"/>
              </a:rPr>
              <a:t>mmunosuppression</a:t>
            </a:r>
            <a:r>
              <a:rPr lang="cs-CZ" sz="2200" b="1" dirty="0">
                <a:latin typeface="Arial" pitchFamily="34" charset="0"/>
              </a:rPr>
              <a:t> </a:t>
            </a:r>
            <a:r>
              <a:rPr lang="cs-CZ" sz="2200" b="1" u="sng" dirty="0">
                <a:solidFill>
                  <a:srgbClr val="C00000"/>
                </a:solidFill>
                <a:latin typeface="Arial" pitchFamily="34" charset="0"/>
              </a:rPr>
              <a:t>T</a:t>
            </a:r>
            <a:r>
              <a:rPr lang="cs-CZ" sz="2200" b="1" dirty="0">
                <a:latin typeface="Arial" pitchFamily="34" charset="0"/>
              </a:rPr>
              <a:t>rial</a:t>
            </a:r>
            <a:endParaRPr lang="cs-CZ" sz="2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10E2C5-9222-4D62-9042-78643A0DE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079151"/>
          </a:xfrm>
          <a:ln w="28575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>
              <a:spcBef>
                <a:spcPct val="20000"/>
              </a:spcBef>
            </a:pPr>
            <a:endParaRPr lang="cs-CZ" sz="2200" b="1" u="sng" dirty="0">
              <a:solidFill>
                <a:srgbClr val="C00000"/>
              </a:solidFill>
              <a:latin typeface="Arial" pitchFamily="34" charset="0"/>
              <a:cs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cs-CZ" sz="2600" b="1" u="sng" dirty="0">
                <a:solidFill>
                  <a:srgbClr val="C00000"/>
                </a:solidFill>
                <a:latin typeface="Calibri" panose="020F0502020204030204" pitchFamily="34" charset="0"/>
                <a:cs typeface="Times New Roman" pitchFamily="18" charset="0"/>
              </a:rPr>
              <a:t>DESIGN STUDIE:</a:t>
            </a:r>
          </a:p>
          <a:p>
            <a:pPr>
              <a:spcBef>
                <a:spcPct val="20000"/>
              </a:spcBef>
            </a:pPr>
            <a:r>
              <a:rPr lang="cs-CZ" sz="2200" b="1" dirty="0">
                <a:latin typeface="Calibri" panose="020F0502020204030204" pitchFamily="34" charset="0"/>
                <a:cs typeface="Times New Roman" pitchFamily="18" charset="0"/>
              </a:rPr>
              <a:t>Zařazovací kritéria: </a:t>
            </a:r>
            <a:endParaRPr lang="cs-CZ" sz="2200" dirty="0"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Char char="ü"/>
            </a:pPr>
            <a:endParaRPr lang="cs-CZ" sz="2200" b="1" dirty="0"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Char char="ü"/>
            </a:pPr>
            <a:r>
              <a:rPr lang="cs-CZ" sz="2200" b="1" dirty="0">
                <a:latin typeface="Calibri" panose="020F0502020204030204" pitchFamily="34" charset="0"/>
              </a:rPr>
              <a:t>LVEF </a:t>
            </a:r>
            <a:r>
              <a:rPr lang="cs-CZ" sz="2200" b="1" dirty="0">
                <a:latin typeface="Calibri" panose="020F0502020204030204" pitchFamily="34" charset="0"/>
                <a:cs typeface="Arial" pitchFamily="34" charset="0"/>
              </a:rPr>
              <a:t>≤ 40% (ECHO)</a:t>
            </a:r>
          </a:p>
          <a:p>
            <a:pPr>
              <a:spcBef>
                <a:spcPct val="20000"/>
              </a:spcBef>
              <a:buFont typeface="Wingdings" pitchFamily="2" charset="2"/>
              <a:buChar char="ü"/>
            </a:pPr>
            <a:r>
              <a:rPr lang="cs-CZ" sz="2200" b="1" dirty="0">
                <a:latin typeface="Calibri" panose="020F0502020204030204" pitchFamily="34" charset="0"/>
                <a:cs typeface="Arial" pitchFamily="34" charset="0"/>
              </a:rPr>
              <a:t>EMB: </a:t>
            </a:r>
            <a:r>
              <a:rPr lang="cs-CZ" sz="2200" b="1" dirty="0">
                <a:latin typeface="Calibri" panose="020F0502020204030204" pitchFamily="34" charset="0"/>
              </a:rPr>
              <a:t>&gt;</a:t>
            </a:r>
            <a:r>
              <a:rPr lang="cs-CZ" sz="2200" b="1" dirty="0">
                <a:latin typeface="Calibri" panose="020F0502020204030204" pitchFamily="34" charset="0"/>
                <a:cs typeface="Arial" pitchFamily="34" charset="0"/>
              </a:rPr>
              <a:t> 7 CD3+ T-lymfocytů/mm2 </a:t>
            </a:r>
            <a:r>
              <a:rPr lang="cs-CZ" sz="2200" dirty="0">
                <a:latin typeface="Calibri" panose="020F0502020204030204" pitchFamily="34" charset="0"/>
                <a:cs typeface="Arial" pitchFamily="34" charset="0"/>
              </a:rPr>
              <a:t>a/nebo </a:t>
            </a:r>
            <a:r>
              <a:rPr lang="cs-CZ" sz="2200" b="1" dirty="0">
                <a:latin typeface="Calibri" panose="020F0502020204030204" pitchFamily="34" charset="0"/>
              </a:rPr>
              <a:t>&gt;</a:t>
            </a:r>
            <a:r>
              <a:rPr lang="cs-CZ" sz="2200" b="1" dirty="0">
                <a:latin typeface="Calibri" panose="020F0502020204030204" pitchFamily="34" charset="0"/>
                <a:cs typeface="Arial" pitchFamily="34" charset="0"/>
              </a:rPr>
              <a:t> 14 leukocytů/mm2</a:t>
            </a:r>
            <a:r>
              <a:rPr lang="cs-CZ" sz="2200" b="1" dirty="0">
                <a:latin typeface="Calibri" panose="020F0502020204030204" pitchFamily="34" charset="0"/>
              </a:rPr>
              <a:t>  </a:t>
            </a:r>
          </a:p>
          <a:p>
            <a:pPr marL="0" indent="0">
              <a:spcBef>
                <a:spcPct val="20000"/>
              </a:spcBef>
              <a:buNone/>
            </a:pPr>
            <a:r>
              <a:rPr lang="cs-CZ" sz="2200" b="1" dirty="0">
                <a:latin typeface="Calibri" panose="020F0502020204030204" pitchFamily="34" charset="0"/>
              </a:rPr>
              <a:t>           vyloučení virového genomu (s výjimkou PVB19 &lt; 500 kopií/</a:t>
            </a:r>
            <a:r>
              <a:rPr lang="cs-CZ" sz="2200" b="1" dirty="0" err="1">
                <a:latin typeface="Calibri" panose="020F0502020204030204" pitchFamily="34" charset="0"/>
              </a:rPr>
              <a:t>ug</a:t>
            </a:r>
            <a:r>
              <a:rPr lang="cs-CZ" sz="2200" b="1" dirty="0">
                <a:latin typeface="Calibri" panose="020F0502020204030204" pitchFamily="34" charset="0"/>
              </a:rPr>
              <a:t>)    </a:t>
            </a:r>
          </a:p>
          <a:p>
            <a:pPr marL="0" indent="0">
              <a:spcBef>
                <a:spcPct val="20000"/>
              </a:spcBef>
              <a:buNone/>
            </a:pPr>
            <a:r>
              <a:rPr lang="cs-CZ" sz="2200" b="1" dirty="0">
                <a:latin typeface="Calibri" panose="020F0502020204030204" pitchFamily="34" charset="0"/>
              </a:rPr>
              <a:t>           nebo </a:t>
            </a:r>
            <a:r>
              <a:rPr lang="cs-CZ" sz="2200" b="1" dirty="0" err="1">
                <a:latin typeface="Calibri" panose="020F0502020204030204" pitchFamily="34" charset="0"/>
              </a:rPr>
              <a:t>Borrelia</a:t>
            </a:r>
            <a:r>
              <a:rPr lang="cs-CZ" sz="2200" b="1" dirty="0">
                <a:latin typeface="Calibri" panose="020F0502020204030204" pitchFamily="34" charset="0"/>
              </a:rPr>
              <a:t> </a:t>
            </a:r>
            <a:r>
              <a:rPr lang="cs-CZ" sz="2200" b="1" dirty="0" err="1">
                <a:latin typeface="Calibri" panose="020F0502020204030204" pitchFamily="34" charset="0"/>
              </a:rPr>
              <a:t>burgdorferi</a:t>
            </a:r>
            <a:r>
              <a:rPr lang="cs-CZ" sz="2200" b="1" dirty="0">
                <a:latin typeface="Calibri" panose="020F0502020204030204" pitchFamily="34" charset="0"/>
              </a:rPr>
              <a:t> (PCR)</a:t>
            </a:r>
          </a:p>
          <a:p>
            <a:pPr>
              <a:spcBef>
                <a:spcPct val="20000"/>
              </a:spcBef>
              <a:buFont typeface="Wingdings" pitchFamily="2" charset="2"/>
              <a:buChar char="ü"/>
            </a:pPr>
            <a:r>
              <a:rPr lang="cs-CZ" sz="2200" b="1" dirty="0">
                <a:latin typeface="Calibri" panose="020F0502020204030204" pitchFamily="34" charset="0"/>
              </a:rPr>
              <a:t>Věk 18-65 let</a:t>
            </a:r>
          </a:p>
          <a:p>
            <a:pPr>
              <a:spcBef>
                <a:spcPct val="20000"/>
              </a:spcBef>
              <a:buNone/>
            </a:pPr>
            <a:endParaRPr lang="cs-CZ" sz="2200" b="1" dirty="0"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Char char="ü"/>
            </a:pPr>
            <a:r>
              <a:rPr lang="cs-CZ" sz="2200" b="1" dirty="0">
                <a:latin typeface="Calibri" panose="020F0502020204030204" pitchFamily="34" charset="0"/>
              </a:rPr>
              <a:t>Srdeční selhání na podkladě ZKMP v trvání </a:t>
            </a:r>
            <a:r>
              <a:rPr lang="cs-CZ" sz="2200" b="1" dirty="0">
                <a:solidFill>
                  <a:srgbClr val="C00000"/>
                </a:solidFill>
                <a:latin typeface="Calibri" panose="020F0502020204030204" pitchFamily="34" charset="0"/>
              </a:rPr>
              <a:t>2 týdny až 6 měsíců   </a:t>
            </a:r>
          </a:p>
          <a:p>
            <a:pPr>
              <a:spcBef>
                <a:spcPct val="20000"/>
              </a:spcBef>
            </a:pPr>
            <a:endParaRPr lang="cs-CZ" sz="2200" b="1" dirty="0">
              <a:latin typeface="Calibri" panose="020F0502020204030204" pitchFamily="34" charset="0"/>
              <a:cs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cs-CZ" sz="2600" b="1" u="sng" dirty="0">
                <a:solidFill>
                  <a:srgbClr val="C00000"/>
                </a:solidFill>
                <a:latin typeface="Calibri" panose="020F0502020204030204" pitchFamily="34" charset="0"/>
                <a:cs typeface="Times New Roman" pitchFamily="18" charset="0"/>
              </a:rPr>
              <a:t>HYPOTÉZA</a:t>
            </a:r>
          </a:p>
          <a:p>
            <a:pPr>
              <a:spcBef>
                <a:spcPct val="20000"/>
              </a:spcBef>
              <a:buFont typeface="Wingdings" pitchFamily="2" charset="2"/>
              <a:buChar char="Ø"/>
            </a:pPr>
            <a:r>
              <a:rPr lang="cs-CZ" sz="2200" dirty="0">
                <a:latin typeface="Calibri" panose="020F0502020204030204" pitchFamily="34" charset="0"/>
              </a:rPr>
              <a:t>srovnání imunosupresivní terapie (2 schémata IS) přidané ke standard. léčbě srdečního selhání se standardní léčbou    samotnou  </a:t>
            </a:r>
          </a:p>
          <a:p>
            <a:pPr>
              <a:spcBef>
                <a:spcPct val="20000"/>
              </a:spcBef>
              <a:buFont typeface="Wingdings" pitchFamily="2" charset="2"/>
              <a:buChar char="Ø"/>
            </a:pPr>
            <a:r>
              <a:rPr lang="cs-CZ" sz="2200" dirty="0">
                <a:latin typeface="Calibri" panose="020F0502020204030204" pitchFamily="34" charset="0"/>
              </a:rPr>
              <a:t>srovnání dvou IS schémat mezi sebou</a:t>
            </a:r>
          </a:p>
          <a:p>
            <a:pPr>
              <a:spcBef>
                <a:spcPct val="20000"/>
              </a:spcBef>
              <a:buFont typeface="Wingdings" pitchFamily="2" charset="2"/>
              <a:buChar char="Ø"/>
            </a:pPr>
            <a:endParaRPr lang="cs-CZ" sz="2200" dirty="0">
              <a:solidFill>
                <a:srgbClr val="FFFF66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88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60" name="Line 37"/>
          <p:cNvSpPr>
            <a:spLocks noChangeAspect="1" noChangeShapeType="1"/>
          </p:cNvSpPr>
          <p:nvPr/>
        </p:nvSpPr>
        <p:spPr bwMode="auto">
          <a:xfrm>
            <a:off x="4318000" y="633413"/>
            <a:ext cx="577850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51561" name="Line 37"/>
          <p:cNvSpPr>
            <a:spLocks noChangeAspect="1" noChangeShapeType="1"/>
          </p:cNvSpPr>
          <p:nvPr/>
        </p:nvSpPr>
        <p:spPr bwMode="auto">
          <a:xfrm>
            <a:off x="4495800" y="762000"/>
            <a:ext cx="577850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51562" name="Rectangle 2"/>
          <p:cNvSpPr>
            <a:spLocks noGrp="1" noChangeArrowheads="1"/>
          </p:cNvSpPr>
          <p:nvPr/>
        </p:nvSpPr>
        <p:spPr bwMode="auto">
          <a:xfrm>
            <a:off x="874986" y="350783"/>
            <a:ext cx="9640614" cy="1563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cs-CZ" sz="4400" b="1" dirty="0">
                <a:latin typeface="+mj-lt"/>
              </a:rPr>
              <a:t>Studie CZECH-ICIT</a:t>
            </a:r>
            <a:br>
              <a:rPr lang="cs-CZ" sz="1400" dirty="0"/>
            </a:br>
            <a:r>
              <a:rPr lang="cs-CZ" sz="2000" b="1" u="sng" dirty="0">
                <a:solidFill>
                  <a:srgbClr val="C00000"/>
                </a:solidFill>
                <a:latin typeface="Arial" pitchFamily="34" charset="0"/>
              </a:rPr>
              <a:t>CZECH</a:t>
            </a:r>
            <a:r>
              <a:rPr lang="cs-CZ" sz="20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2000" b="1" u="sng" dirty="0" err="1">
                <a:solidFill>
                  <a:srgbClr val="C00000"/>
                </a:solidFill>
                <a:latin typeface="Arial" pitchFamily="34" charset="0"/>
              </a:rPr>
              <a:t>I</a:t>
            </a:r>
            <a:r>
              <a:rPr lang="cs-CZ" sz="2000" b="1" dirty="0" err="1">
                <a:latin typeface="Arial" pitchFamily="34" charset="0"/>
              </a:rPr>
              <a:t>nflammatory</a:t>
            </a:r>
            <a:r>
              <a:rPr lang="cs-CZ" sz="2000" b="1" dirty="0">
                <a:latin typeface="Arial" pitchFamily="34" charset="0"/>
              </a:rPr>
              <a:t> </a:t>
            </a:r>
            <a:r>
              <a:rPr lang="cs-CZ" sz="2000" b="1" u="sng" dirty="0" err="1">
                <a:solidFill>
                  <a:srgbClr val="C00000"/>
                </a:solidFill>
                <a:latin typeface="Arial" pitchFamily="34" charset="0"/>
              </a:rPr>
              <a:t>C</a:t>
            </a:r>
            <a:r>
              <a:rPr lang="cs-CZ" sz="2000" b="1" dirty="0" err="1">
                <a:latin typeface="Arial" pitchFamily="34" charset="0"/>
              </a:rPr>
              <a:t>ardiomyopathy</a:t>
            </a:r>
            <a:r>
              <a:rPr lang="cs-CZ" sz="2000" b="1" dirty="0">
                <a:latin typeface="Arial" pitchFamily="34" charset="0"/>
              </a:rPr>
              <a:t> </a:t>
            </a:r>
            <a:r>
              <a:rPr lang="cs-CZ" sz="2000" b="1" u="sng" dirty="0" err="1">
                <a:solidFill>
                  <a:srgbClr val="C00000"/>
                </a:solidFill>
                <a:latin typeface="Arial" pitchFamily="34" charset="0"/>
              </a:rPr>
              <a:t>I</a:t>
            </a:r>
            <a:r>
              <a:rPr lang="cs-CZ" sz="2000" b="1" dirty="0" err="1">
                <a:latin typeface="Arial" pitchFamily="34" charset="0"/>
              </a:rPr>
              <a:t>mmunosuppression</a:t>
            </a:r>
            <a:r>
              <a:rPr lang="cs-CZ" sz="2000" b="1" dirty="0">
                <a:latin typeface="Arial" pitchFamily="34" charset="0"/>
              </a:rPr>
              <a:t> </a:t>
            </a:r>
            <a:r>
              <a:rPr lang="cs-CZ" sz="2000" b="1" u="sng" dirty="0">
                <a:solidFill>
                  <a:srgbClr val="C00000"/>
                </a:solidFill>
                <a:latin typeface="Arial" pitchFamily="34" charset="0"/>
              </a:rPr>
              <a:t>T</a:t>
            </a:r>
            <a:r>
              <a:rPr lang="cs-CZ" sz="2000" b="1" dirty="0">
                <a:latin typeface="Arial" pitchFamily="34" charset="0"/>
              </a:rPr>
              <a:t>rial</a:t>
            </a:r>
            <a:endParaRPr lang="cs-CZ" sz="2000" i="1" dirty="0">
              <a:cs typeface="Times New Roman" pitchFamily="18" charset="0"/>
            </a:endParaRPr>
          </a:p>
        </p:txBody>
      </p:sp>
      <p:sp>
        <p:nvSpPr>
          <p:cNvPr id="151563" name="Rectangle 39"/>
          <p:cNvSpPr>
            <a:spLocks noChangeArrowheads="1"/>
          </p:cNvSpPr>
          <p:nvPr/>
        </p:nvSpPr>
        <p:spPr bwMode="auto">
          <a:xfrm>
            <a:off x="4495800" y="3810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sz="4000" dirty="0">
              <a:solidFill>
                <a:srgbClr val="FFFF66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321" name="Rectangle 3"/>
          <p:cNvSpPr>
            <a:spLocks noGrp="1" noChangeArrowheads="1"/>
          </p:cNvSpPr>
          <p:nvPr/>
        </p:nvSpPr>
        <p:spPr bwMode="auto">
          <a:xfrm>
            <a:off x="1981200" y="1600201"/>
            <a:ext cx="82296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spcBef>
                <a:spcPct val="20000"/>
              </a:spcBef>
            </a:pPr>
            <a:endParaRPr lang="cs-CZ" sz="1600" i="1"/>
          </a:p>
        </p:txBody>
      </p:sp>
      <p:sp>
        <p:nvSpPr>
          <p:cNvPr id="151565" name="Rectangle 13"/>
          <p:cNvSpPr>
            <a:spLocks noChangeArrowheads="1"/>
          </p:cNvSpPr>
          <p:nvPr/>
        </p:nvSpPr>
        <p:spPr bwMode="auto">
          <a:xfrm>
            <a:off x="3505200" y="144780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151566" name="Obrázek 1"/>
          <p:cNvPicPr>
            <a:picLocks noChangeAspect="1" noChangeArrowheads="1"/>
          </p:cNvPicPr>
          <p:nvPr/>
        </p:nvPicPr>
        <p:blipFill>
          <a:blip r:embed="rId3" cstate="print"/>
          <a:srcRect l="28841" r="29050"/>
          <a:stretch>
            <a:fillRect/>
          </a:stretch>
        </p:blipFill>
        <p:spPr bwMode="auto">
          <a:xfrm>
            <a:off x="2289854" y="2224089"/>
            <a:ext cx="7519626" cy="6686550"/>
          </a:xfrm>
          <a:prstGeom prst="rect">
            <a:avLst/>
          </a:prstGeom>
          <a:noFill/>
        </p:spPr>
      </p:pic>
      <p:sp>
        <p:nvSpPr>
          <p:cNvPr id="151567" name="Rectangle 15"/>
          <p:cNvSpPr>
            <a:spLocks noChangeArrowheads="1"/>
          </p:cNvSpPr>
          <p:nvPr/>
        </p:nvSpPr>
        <p:spPr bwMode="auto">
          <a:xfrm>
            <a:off x="55880" y="6569076"/>
            <a:ext cx="12136120" cy="26511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8DDFBFC2-642B-4931-8D25-A22D902BE7D9}"/>
              </a:ext>
            </a:extLst>
          </p:cNvPr>
          <p:cNvCxnSpPr>
            <a:cxnSpLocks/>
          </p:cNvCxnSpPr>
          <p:nvPr/>
        </p:nvCxnSpPr>
        <p:spPr>
          <a:xfrm>
            <a:off x="6123940" y="2728914"/>
            <a:ext cx="3217645" cy="374276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C852C05-9952-4D24-8EC7-715B202E9350}"/>
              </a:ext>
            </a:extLst>
          </p:cNvPr>
          <p:cNvCxnSpPr>
            <a:cxnSpLocks/>
          </p:cNvCxnSpPr>
          <p:nvPr/>
        </p:nvCxnSpPr>
        <p:spPr>
          <a:xfrm flipH="1">
            <a:off x="6249166" y="2784555"/>
            <a:ext cx="3092419" cy="372193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DDFFDD-288F-4B2B-BFC9-39FBA5509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900" b="1" dirty="0"/>
              <a:t>Studie CZECH-ICIT</a:t>
            </a:r>
            <a:br>
              <a:rPr lang="cs-CZ" dirty="0"/>
            </a:br>
            <a:r>
              <a:rPr lang="cs-CZ" sz="2200" b="1" u="sng" dirty="0">
                <a:solidFill>
                  <a:srgbClr val="C00000"/>
                </a:solidFill>
                <a:latin typeface="Arial" pitchFamily="34" charset="0"/>
              </a:rPr>
              <a:t>CZECH</a:t>
            </a:r>
            <a:r>
              <a:rPr lang="cs-CZ" sz="22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2200" b="1" u="sng" dirty="0" err="1">
                <a:solidFill>
                  <a:srgbClr val="C00000"/>
                </a:solidFill>
                <a:latin typeface="Arial" pitchFamily="34" charset="0"/>
              </a:rPr>
              <a:t>I</a:t>
            </a:r>
            <a:r>
              <a:rPr lang="cs-CZ" sz="2200" b="1" dirty="0" err="1">
                <a:latin typeface="Arial" pitchFamily="34" charset="0"/>
              </a:rPr>
              <a:t>nflammatory</a:t>
            </a:r>
            <a:r>
              <a:rPr lang="cs-CZ" sz="2200" b="1" dirty="0">
                <a:latin typeface="Arial" pitchFamily="34" charset="0"/>
              </a:rPr>
              <a:t> </a:t>
            </a:r>
            <a:r>
              <a:rPr lang="cs-CZ" sz="2200" b="1" u="sng" dirty="0" err="1">
                <a:solidFill>
                  <a:srgbClr val="C00000"/>
                </a:solidFill>
                <a:latin typeface="Arial" pitchFamily="34" charset="0"/>
              </a:rPr>
              <a:t>C</a:t>
            </a:r>
            <a:r>
              <a:rPr lang="cs-CZ" sz="2200" b="1" dirty="0" err="1">
                <a:latin typeface="Arial" pitchFamily="34" charset="0"/>
              </a:rPr>
              <a:t>ardiomyopathy</a:t>
            </a:r>
            <a:r>
              <a:rPr lang="cs-CZ" sz="2200" b="1" dirty="0">
                <a:latin typeface="Arial" pitchFamily="34" charset="0"/>
              </a:rPr>
              <a:t> </a:t>
            </a:r>
            <a:r>
              <a:rPr lang="cs-CZ" sz="2200" b="1" u="sng" dirty="0" err="1">
                <a:solidFill>
                  <a:srgbClr val="C00000"/>
                </a:solidFill>
                <a:latin typeface="Arial" pitchFamily="34" charset="0"/>
              </a:rPr>
              <a:t>I</a:t>
            </a:r>
            <a:r>
              <a:rPr lang="cs-CZ" sz="2200" b="1" dirty="0" err="1">
                <a:latin typeface="Arial" pitchFamily="34" charset="0"/>
              </a:rPr>
              <a:t>mmunosuppression</a:t>
            </a:r>
            <a:r>
              <a:rPr lang="cs-CZ" sz="2200" b="1" dirty="0">
                <a:latin typeface="Arial" pitchFamily="34" charset="0"/>
              </a:rPr>
              <a:t> </a:t>
            </a:r>
            <a:r>
              <a:rPr lang="cs-CZ" sz="2200" b="1" u="sng" dirty="0">
                <a:solidFill>
                  <a:srgbClr val="C00000"/>
                </a:solidFill>
                <a:latin typeface="Arial" pitchFamily="34" charset="0"/>
              </a:rPr>
              <a:t>T</a:t>
            </a:r>
            <a:r>
              <a:rPr lang="cs-CZ" sz="2200" b="1" dirty="0">
                <a:latin typeface="Arial" pitchFamily="34" charset="0"/>
              </a:rPr>
              <a:t>rial</a:t>
            </a:r>
            <a:endParaRPr lang="cs-CZ" sz="2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513F22-8506-41D7-AC35-B7D6AEF3E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1690689"/>
            <a:ext cx="10698480" cy="5086032"/>
          </a:xfrm>
          <a:ln w="28575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endParaRPr lang="cs-CZ" sz="2600" b="1" u="sng" dirty="0">
              <a:solidFill>
                <a:srgbClr val="C00000"/>
              </a:solidFill>
              <a:latin typeface="Arial" pitchFamily="34" charset="0"/>
            </a:endParaRPr>
          </a:p>
          <a:p>
            <a:r>
              <a:rPr lang="cs-CZ" sz="2600" b="1" u="sng" dirty="0">
                <a:solidFill>
                  <a:srgbClr val="C00000"/>
                </a:solidFill>
                <a:latin typeface="Arial" pitchFamily="34" charset="0"/>
              </a:rPr>
              <a:t>PRIMÁRNÍ CÍL</a:t>
            </a:r>
            <a:r>
              <a:rPr lang="cs-CZ" sz="2600" b="1" dirty="0">
                <a:solidFill>
                  <a:srgbClr val="C00000"/>
                </a:solidFill>
                <a:latin typeface="Arial" pitchFamily="34" charset="0"/>
              </a:rPr>
              <a:t>: </a:t>
            </a:r>
            <a:r>
              <a:rPr lang="cs-CZ" sz="2200" dirty="0">
                <a:latin typeface="Arial" pitchFamily="34" charset="0"/>
              </a:rPr>
              <a:t>změna hodnoty  EFLK ve 12 měsících od randomizace</a:t>
            </a:r>
            <a:endParaRPr lang="cs-CZ" sz="2200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solidFill>
                <a:srgbClr val="C00000"/>
              </a:solidFill>
            </a:endParaRPr>
          </a:p>
          <a:p>
            <a:r>
              <a:rPr lang="cs-CZ" b="1" u="sng" dirty="0">
                <a:solidFill>
                  <a:srgbClr val="C00000"/>
                </a:solidFill>
              </a:rPr>
              <a:t>SEKUNDÁRNÍ CÍLE STUDIE:</a:t>
            </a:r>
          </a:p>
          <a:p>
            <a:pPr>
              <a:buFontTx/>
              <a:buChar char="-"/>
            </a:pPr>
            <a:r>
              <a:rPr lang="cs-CZ" sz="2200" dirty="0"/>
              <a:t>srovnání změn diastolických a systolických diametrů LK </a:t>
            </a:r>
          </a:p>
          <a:p>
            <a:pPr>
              <a:buFontTx/>
              <a:buChar char="-"/>
            </a:pPr>
            <a:r>
              <a:rPr lang="cs-CZ" sz="2200" dirty="0"/>
              <a:t>srovnání počtu infiltrujících </a:t>
            </a:r>
            <a:r>
              <a:rPr lang="cs-CZ" sz="2200" dirty="0" err="1"/>
              <a:t>buněkv</a:t>
            </a:r>
            <a:r>
              <a:rPr lang="cs-CZ" sz="2200" dirty="0"/>
              <a:t> kontrolní EMB</a:t>
            </a:r>
          </a:p>
          <a:p>
            <a:pPr>
              <a:buFontTx/>
              <a:buChar char="-"/>
            </a:pPr>
            <a:r>
              <a:rPr lang="cs-CZ" sz="2200" dirty="0" err="1"/>
              <a:t>srovnnání</a:t>
            </a:r>
            <a:r>
              <a:rPr lang="cs-CZ" sz="2200" dirty="0"/>
              <a:t> změn v NYHA klasifikaci</a:t>
            </a:r>
          </a:p>
          <a:p>
            <a:pPr>
              <a:buFontTx/>
              <a:buChar char="-"/>
            </a:pPr>
            <a:r>
              <a:rPr lang="cs-CZ" sz="2200" dirty="0"/>
              <a:t>srovnání celkové mortality</a:t>
            </a:r>
          </a:p>
          <a:p>
            <a:pPr>
              <a:buFontTx/>
              <a:buChar char="-"/>
            </a:pPr>
            <a:r>
              <a:rPr lang="cs-CZ" sz="2200" dirty="0"/>
              <a:t>srovnání výskytu nežádoucích účinků IS léčby (DM, hypertenze, leukopenie, anemie, infekce, osteoporóza, vředová choroba GD) </a:t>
            </a:r>
          </a:p>
          <a:p>
            <a:pPr>
              <a:buFontTx/>
              <a:buChar char="-"/>
            </a:pPr>
            <a:r>
              <a:rPr lang="cs-CZ" sz="2200" dirty="0"/>
              <a:t>srovnání výskytu kombinovaného cíle – definovaného úmrtím z KV příčin, transplantací srdce, hospitalizací z KV příčin, úspěšnou KPCR, adekvátním výbojem ICD</a:t>
            </a:r>
          </a:p>
          <a:p>
            <a:pPr>
              <a:buFontTx/>
              <a:buChar char="-"/>
            </a:pPr>
            <a:r>
              <a:rPr lang="cs-CZ" sz="2200" u="sng" dirty="0"/>
              <a:t>Zhodnocení po 12 měsících od zahájení léčby</a:t>
            </a:r>
          </a:p>
        </p:txBody>
      </p:sp>
    </p:spTree>
    <p:extLst>
      <p:ext uri="{BB962C8B-B14F-4D97-AF65-F5344CB8AC3E}">
        <p14:creationId xmlns:p14="http://schemas.microsoft.com/office/powerpoint/2010/main" val="150276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3305B8-B80B-45E3-8808-446ACDF41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040"/>
            <a:ext cx="10515600" cy="1116648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Studie CZECH-ICIT</a:t>
            </a:r>
            <a:br>
              <a:rPr lang="cs-CZ" sz="3200" dirty="0"/>
            </a:br>
            <a:r>
              <a:rPr lang="cs-CZ" sz="2700" b="1" u="sng" dirty="0">
                <a:solidFill>
                  <a:srgbClr val="C00000"/>
                </a:solidFill>
                <a:latin typeface="Arial" pitchFamily="34" charset="0"/>
              </a:rPr>
              <a:t>CZECH</a:t>
            </a:r>
            <a:r>
              <a:rPr lang="cs-CZ" sz="27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2700" b="1" u="sng" dirty="0" err="1">
                <a:solidFill>
                  <a:srgbClr val="C00000"/>
                </a:solidFill>
                <a:latin typeface="Arial" pitchFamily="34" charset="0"/>
              </a:rPr>
              <a:t>I</a:t>
            </a:r>
            <a:r>
              <a:rPr lang="cs-CZ" sz="2700" b="1" dirty="0" err="1">
                <a:latin typeface="Arial" pitchFamily="34" charset="0"/>
              </a:rPr>
              <a:t>nflammatory</a:t>
            </a:r>
            <a:r>
              <a:rPr lang="cs-CZ" sz="2700" b="1" dirty="0">
                <a:latin typeface="Arial" pitchFamily="34" charset="0"/>
              </a:rPr>
              <a:t> </a:t>
            </a:r>
            <a:r>
              <a:rPr lang="cs-CZ" sz="2700" b="1" u="sng" dirty="0" err="1">
                <a:solidFill>
                  <a:srgbClr val="C00000"/>
                </a:solidFill>
                <a:latin typeface="Arial" pitchFamily="34" charset="0"/>
              </a:rPr>
              <a:t>C</a:t>
            </a:r>
            <a:r>
              <a:rPr lang="cs-CZ" sz="2700" b="1" dirty="0" err="1">
                <a:latin typeface="Arial" pitchFamily="34" charset="0"/>
              </a:rPr>
              <a:t>ardiomyopathy</a:t>
            </a:r>
            <a:r>
              <a:rPr lang="cs-CZ" sz="2700" b="1" dirty="0">
                <a:latin typeface="Arial" pitchFamily="34" charset="0"/>
              </a:rPr>
              <a:t> </a:t>
            </a:r>
            <a:r>
              <a:rPr lang="cs-CZ" sz="2700" b="1" u="sng" dirty="0" err="1">
                <a:solidFill>
                  <a:srgbClr val="C00000"/>
                </a:solidFill>
                <a:latin typeface="Arial" pitchFamily="34" charset="0"/>
              </a:rPr>
              <a:t>I</a:t>
            </a:r>
            <a:r>
              <a:rPr lang="cs-CZ" sz="2700" b="1" dirty="0" err="1">
                <a:latin typeface="Arial" pitchFamily="34" charset="0"/>
              </a:rPr>
              <a:t>mmunosuppression</a:t>
            </a:r>
            <a:r>
              <a:rPr lang="cs-CZ" sz="2700" b="1" dirty="0">
                <a:latin typeface="Arial" pitchFamily="34" charset="0"/>
              </a:rPr>
              <a:t> </a:t>
            </a:r>
            <a:r>
              <a:rPr lang="cs-CZ" sz="2700" b="1" u="sng" dirty="0">
                <a:solidFill>
                  <a:srgbClr val="C00000"/>
                </a:solidFill>
                <a:latin typeface="Arial" pitchFamily="34" charset="0"/>
              </a:rPr>
              <a:t>T</a:t>
            </a:r>
            <a:r>
              <a:rPr lang="cs-CZ" sz="2700" b="1" dirty="0">
                <a:latin typeface="Arial" pitchFamily="34" charset="0"/>
              </a:rPr>
              <a:t>rial</a:t>
            </a:r>
            <a:br>
              <a:rPr lang="cs-CZ" i="1" dirty="0">
                <a:cs typeface="Times New Roman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02E779-2419-41B0-8DE3-6A5D2092B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7520"/>
            <a:ext cx="10515600" cy="4907280"/>
          </a:xfrm>
          <a:ln w="28575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endParaRPr lang="cs-CZ" u="sng" dirty="0">
              <a:solidFill>
                <a:srgbClr val="C00000"/>
              </a:solidFill>
            </a:endParaRPr>
          </a:p>
          <a:p>
            <a:r>
              <a:rPr lang="cs-CZ" sz="2600" b="1" u="sng" dirty="0">
                <a:solidFill>
                  <a:srgbClr val="C00000"/>
                </a:solidFill>
              </a:rPr>
              <a:t>CHARAKTERISTIKA SOUBORU PACIENTŮ</a:t>
            </a:r>
          </a:p>
          <a:p>
            <a:endParaRPr lang="cs-CZ" dirty="0"/>
          </a:p>
          <a:p>
            <a:r>
              <a:rPr lang="cs-CZ" sz="2400" dirty="0"/>
              <a:t>Celkem zařazeno 20 pacientů</a:t>
            </a:r>
          </a:p>
          <a:p>
            <a:r>
              <a:rPr lang="cs-CZ" sz="2400" dirty="0"/>
              <a:t>18 mužů, 2 ženy</a:t>
            </a:r>
          </a:p>
          <a:p>
            <a:r>
              <a:rPr lang="cs-CZ" sz="2400" dirty="0"/>
              <a:t>Průměrný věk 46,10 ± 7,33 let</a:t>
            </a:r>
          </a:p>
          <a:p>
            <a:r>
              <a:rPr lang="cs-CZ" sz="2400" dirty="0"/>
              <a:t>Délka trvání symptomů  &lt;  6 měsíců</a:t>
            </a:r>
          </a:p>
          <a:p>
            <a:r>
              <a:rPr lang="cs-CZ" sz="2400" dirty="0"/>
              <a:t>Před randomizací do studie: </a:t>
            </a:r>
            <a:r>
              <a:rPr lang="cs-CZ" sz="2400" dirty="0" err="1"/>
              <a:t>Koronarografie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                                                      ECHO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          EMB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          laboratorní vyšetření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          vyloučení KI imunosuprese</a:t>
            </a:r>
            <a:r>
              <a:rPr lang="cs-CZ" dirty="0"/>
              <a:t>      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FC478E8-67F1-4001-97F1-00F417E1980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1530" y="3626814"/>
            <a:ext cx="2597121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2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C26562-3E05-455D-9403-BA2ABD1FA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983" cy="1325563"/>
          </a:xfrm>
        </p:spPr>
        <p:txBody>
          <a:bodyPr>
            <a:normAutofit/>
          </a:bodyPr>
          <a:lstStyle/>
          <a:p>
            <a:r>
              <a:rPr lang="cs-CZ" sz="4900" b="1" dirty="0"/>
              <a:t>Studie CZECH-ICIT</a:t>
            </a:r>
            <a:br>
              <a:rPr lang="cs-CZ" sz="4800" dirty="0"/>
            </a:br>
            <a:r>
              <a:rPr lang="cs-CZ" sz="2400" b="1" u="sng" dirty="0">
                <a:solidFill>
                  <a:srgbClr val="C00000"/>
                </a:solidFill>
                <a:latin typeface="Arial" pitchFamily="34" charset="0"/>
              </a:rPr>
              <a:t>CZECH</a:t>
            </a:r>
            <a:r>
              <a:rPr lang="cs-CZ" sz="24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2400" b="1" u="sng" dirty="0" err="1">
                <a:solidFill>
                  <a:srgbClr val="C00000"/>
                </a:solidFill>
                <a:latin typeface="Arial" pitchFamily="34" charset="0"/>
              </a:rPr>
              <a:t>I</a:t>
            </a:r>
            <a:r>
              <a:rPr lang="cs-CZ" sz="2400" b="1" dirty="0" err="1">
                <a:latin typeface="Arial" pitchFamily="34" charset="0"/>
              </a:rPr>
              <a:t>nflammatory</a:t>
            </a:r>
            <a:r>
              <a:rPr lang="cs-CZ" sz="2400" b="1" dirty="0">
                <a:latin typeface="Arial" pitchFamily="34" charset="0"/>
              </a:rPr>
              <a:t> </a:t>
            </a:r>
            <a:r>
              <a:rPr lang="cs-CZ" sz="2400" b="1" u="sng" dirty="0" err="1">
                <a:solidFill>
                  <a:srgbClr val="C00000"/>
                </a:solidFill>
                <a:latin typeface="Arial" pitchFamily="34" charset="0"/>
              </a:rPr>
              <a:t>C</a:t>
            </a:r>
            <a:r>
              <a:rPr lang="cs-CZ" sz="2400" b="1" dirty="0" err="1">
                <a:latin typeface="Arial" pitchFamily="34" charset="0"/>
              </a:rPr>
              <a:t>ardiomyopathy</a:t>
            </a:r>
            <a:r>
              <a:rPr lang="cs-CZ" sz="2400" b="1" dirty="0">
                <a:latin typeface="Arial" pitchFamily="34" charset="0"/>
              </a:rPr>
              <a:t> </a:t>
            </a:r>
            <a:r>
              <a:rPr lang="cs-CZ" sz="2400" b="1" u="sng" dirty="0" err="1">
                <a:solidFill>
                  <a:srgbClr val="C00000"/>
                </a:solidFill>
                <a:latin typeface="Arial" pitchFamily="34" charset="0"/>
              </a:rPr>
              <a:t>I</a:t>
            </a:r>
            <a:r>
              <a:rPr lang="cs-CZ" sz="2400" b="1" dirty="0" err="1">
                <a:latin typeface="Arial" pitchFamily="34" charset="0"/>
              </a:rPr>
              <a:t>mmunosuppression</a:t>
            </a:r>
            <a:r>
              <a:rPr lang="cs-CZ" sz="2400" b="1" dirty="0">
                <a:latin typeface="Arial" pitchFamily="34" charset="0"/>
              </a:rPr>
              <a:t> </a:t>
            </a:r>
            <a:r>
              <a:rPr lang="cs-CZ" sz="2400" b="1" dirty="0">
                <a:solidFill>
                  <a:srgbClr val="C00000"/>
                </a:solidFill>
                <a:latin typeface="Arial" pitchFamily="34" charset="0"/>
              </a:rPr>
              <a:t>T</a:t>
            </a:r>
            <a:r>
              <a:rPr lang="cs-CZ" sz="2400" b="1" dirty="0">
                <a:latin typeface="Arial" pitchFamily="34" charset="0"/>
              </a:rPr>
              <a:t>rial</a:t>
            </a:r>
            <a:endParaRPr lang="cs-CZ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B9A7B4-6A25-4370-A892-971D62418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cs-CZ" u="sng" dirty="0">
              <a:solidFill>
                <a:srgbClr val="C00000"/>
              </a:solidFill>
            </a:endParaRPr>
          </a:p>
          <a:p>
            <a:r>
              <a:rPr lang="cs-CZ" u="sng" dirty="0">
                <a:solidFill>
                  <a:srgbClr val="C00000"/>
                </a:solidFill>
              </a:rPr>
              <a:t>Schéma podávané medikace</a:t>
            </a:r>
            <a:r>
              <a:rPr lang="cs-CZ" dirty="0">
                <a:solidFill>
                  <a:srgbClr val="C00000"/>
                </a:solidFill>
              </a:rPr>
              <a:t>:</a:t>
            </a:r>
          </a:p>
          <a:p>
            <a:endParaRPr lang="cs-CZ" dirty="0"/>
          </a:p>
          <a:p>
            <a:r>
              <a:rPr lang="cs-CZ" b="1" u="sng" dirty="0"/>
              <a:t>RS - (IS -) </a:t>
            </a:r>
            <a:r>
              <a:rPr lang="cs-CZ" dirty="0"/>
              <a:t>Základní léčba srdečního selhání dle platných ESC </a:t>
            </a:r>
            <a:r>
              <a:rPr lang="cs-CZ" dirty="0" err="1"/>
              <a:t>guidelines</a:t>
            </a:r>
            <a:endParaRPr lang="cs-CZ" dirty="0"/>
          </a:p>
          <a:p>
            <a:endParaRPr lang="cs-CZ" dirty="0">
              <a:solidFill>
                <a:schemeClr val="accent1"/>
              </a:solidFill>
            </a:endParaRPr>
          </a:p>
          <a:p>
            <a:r>
              <a:rPr lang="cs-CZ" b="1" u="sng" dirty="0">
                <a:solidFill>
                  <a:schemeClr val="accent1"/>
                </a:solidFill>
              </a:rPr>
              <a:t>R1 - (IS + ) </a:t>
            </a:r>
            <a:r>
              <a:rPr lang="cs-CZ" dirty="0" err="1">
                <a:solidFill>
                  <a:schemeClr val="accent1"/>
                </a:solidFill>
              </a:rPr>
              <a:t>Prednison</a:t>
            </a:r>
            <a:r>
              <a:rPr lang="cs-CZ" dirty="0">
                <a:solidFill>
                  <a:schemeClr val="accent1"/>
                </a:solidFill>
              </a:rPr>
              <a:t> 1mg/kg/den po dobu 12 dnů, poté snížení o 5 mg/kg/den každých 5 dnů do udrž dávky 0,2mg/kg/den, </a:t>
            </a:r>
            <a:r>
              <a:rPr lang="cs-CZ" dirty="0" err="1">
                <a:solidFill>
                  <a:schemeClr val="accent1"/>
                </a:solidFill>
              </a:rPr>
              <a:t>celk</a:t>
            </a:r>
            <a:r>
              <a:rPr lang="cs-CZ" dirty="0">
                <a:solidFill>
                  <a:schemeClr val="accent1"/>
                </a:solidFill>
              </a:rPr>
              <a:t> 90 dnů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    + azathioprin 1 mg/kg/den</a:t>
            </a:r>
            <a:r>
              <a:rPr lang="cs-CZ" dirty="0"/>
              <a:t>  </a:t>
            </a:r>
          </a:p>
          <a:p>
            <a:endParaRPr lang="cs-CZ" dirty="0">
              <a:solidFill>
                <a:srgbClr val="00B0F0"/>
              </a:solidFill>
            </a:endParaRPr>
          </a:p>
          <a:p>
            <a:r>
              <a:rPr lang="cs-CZ" b="1" u="sng" dirty="0">
                <a:solidFill>
                  <a:srgbClr val="00B0F0"/>
                </a:solidFill>
              </a:rPr>
              <a:t>R2 - (IS +) </a:t>
            </a:r>
            <a:r>
              <a:rPr lang="cs-CZ" dirty="0" err="1">
                <a:solidFill>
                  <a:srgbClr val="00B0F0"/>
                </a:solidFill>
              </a:rPr>
              <a:t>Prednison</a:t>
            </a:r>
            <a:r>
              <a:rPr lang="cs-CZ" dirty="0">
                <a:solidFill>
                  <a:srgbClr val="00B0F0"/>
                </a:solidFill>
              </a:rPr>
              <a:t> 1 mg/kg/den po dobu 4 týdnů, poté udržovací dávka 0,33mg/kg/den 5 měsíců</a:t>
            </a:r>
          </a:p>
          <a:p>
            <a:pPr marL="0" indent="0">
              <a:buNone/>
            </a:pPr>
            <a:r>
              <a:rPr lang="cs-CZ" dirty="0">
                <a:solidFill>
                  <a:srgbClr val="00B0F0"/>
                </a:solidFill>
              </a:rPr>
              <a:t>   + azathioprin 2 mg/kg/den 6 měsíců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F41F45A-0CE9-4505-94E4-23125AE8DA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2170837"/>
              </p:ext>
            </p:extLst>
          </p:nvPr>
        </p:nvGraphicFramePr>
        <p:xfrm>
          <a:off x="896020" y="1783080"/>
          <a:ext cx="10210033" cy="4815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CCFD6B9D-264D-4EFD-B8C7-54D3B463C77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975988" y="5458081"/>
            <a:ext cx="2139251" cy="126039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0935C9E-2AB7-4976-A34A-C2534926525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94167" y="5458081"/>
            <a:ext cx="1878780" cy="126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4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C3B091-8CB4-435D-B80C-FE1DB3FFF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900" b="1" dirty="0"/>
              <a:t>Studie CZECH-ICIT</a:t>
            </a:r>
            <a:br>
              <a:rPr lang="cs-CZ" dirty="0"/>
            </a:br>
            <a:r>
              <a:rPr lang="cs-CZ" sz="2700" b="1" u="sng" dirty="0">
                <a:solidFill>
                  <a:srgbClr val="C00000"/>
                </a:solidFill>
                <a:latin typeface="Arial" pitchFamily="34" charset="0"/>
              </a:rPr>
              <a:t>CZECH</a:t>
            </a:r>
            <a:r>
              <a:rPr lang="cs-CZ" sz="27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2700" b="1" u="sng" dirty="0" err="1">
                <a:solidFill>
                  <a:srgbClr val="C00000"/>
                </a:solidFill>
                <a:latin typeface="Arial" pitchFamily="34" charset="0"/>
              </a:rPr>
              <a:t>I</a:t>
            </a:r>
            <a:r>
              <a:rPr lang="cs-CZ" sz="2700" b="1" dirty="0" err="1">
                <a:latin typeface="Arial" pitchFamily="34" charset="0"/>
              </a:rPr>
              <a:t>nflammatory</a:t>
            </a:r>
            <a:r>
              <a:rPr lang="cs-CZ" sz="2700" b="1" dirty="0">
                <a:latin typeface="Arial" pitchFamily="34" charset="0"/>
              </a:rPr>
              <a:t> </a:t>
            </a:r>
            <a:r>
              <a:rPr lang="cs-CZ" sz="2700" b="1" u="sng" dirty="0" err="1">
                <a:solidFill>
                  <a:srgbClr val="C00000"/>
                </a:solidFill>
                <a:latin typeface="Arial" pitchFamily="34" charset="0"/>
              </a:rPr>
              <a:t>C</a:t>
            </a:r>
            <a:r>
              <a:rPr lang="cs-CZ" sz="2700" b="1" dirty="0" err="1">
                <a:latin typeface="Arial" pitchFamily="34" charset="0"/>
              </a:rPr>
              <a:t>ardiomyopathy</a:t>
            </a:r>
            <a:r>
              <a:rPr lang="cs-CZ" sz="2700" b="1" dirty="0">
                <a:latin typeface="Arial" pitchFamily="34" charset="0"/>
              </a:rPr>
              <a:t> </a:t>
            </a:r>
            <a:r>
              <a:rPr lang="cs-CZ" sz="2700" b="1" u="sng" dirty="0" err="1">
                <a:solidFill>
                  <a:srgbClr val="C00000"/>
                </a:solidFill>
                <a:latin typeface="Arial" pitchFamily="34" charset="0"/>
              </a:rPr>
              <a:t>I</a:t>
            </a:r>
            <a:r>
              <a:rPr lang="cs-CZ" sz="2700" b="1" dirty="0" err="1">
                <a:latin typeface="Arial" pitchFamily="34" charset="0"/>
              </a:rPr>
              <a:t>mmunosuppression</a:t>
            </a:r>
            <a:r>
              <a:rPr lang="cs-CZ" sz="2700" b="1" dirty="0">
                <a:latin typeface="Arial" pitchFamily="34" charset="0"/>
              </a:rPr>
              <a:t> </a:t>
            </a:r>
            <a:r>
              <a:rPr lang="cs-CZ" sz="2700" b="1" u="sng" dirty="0">
                <a:solidFill>
                  <a:srgbClr val="C00000"/>
                </a:solidFill>
                <a:latin typeface="Arial" pitchFamily="34" charset="0"/>
              </a:rPr>
              <a:t>T</a:t>
            </a:r>
            <a:r>
              <a:rPr lang="cs-CZ" sz="2700" b="1" dirty="0">
                <a:latin typeface="Arial" pitchFamily="34" charset="0"/>
              </a:rPr>
              <a:t>rial</a:t>
            </a:r>
            <a:endParaRPr lang="cs-CZ" sz="27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E37074-0654-400E-B491-3E0A73745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cs-CZ" sz="2400" b="1" u="sng" dirty="0">
                <a:solidFill>
                  <a:srgbClr val="C00000"/>
                </a:solidFill>
              </a:rPr>
              <a:t>SCHÉMA PROVÁDĚNÝCH KONTROL</a:t>
            </a:r>
            <a:r>
              <a:rPr lang="cs-CZ" u="sng" dirty="0">
                <a:solidFill>
                  <a:srgbClr val="C00000"/>
                </a:solidFill>
              </a:rPr>
              <a:t>:</a:t>
            </a:r>
            <a:endParaRPr lang="cs-CZ" dirty="0"/>
          </a:p>
          <a:p>
            <a:endParaRPr lang="cs-CZ" dirty="0"/>
          </a:p>
          <a:p>
            <a:r>
              <a:rPr lang="cs-CZ" sz="2200" dirty="0"/>
              <a:t>Den 0 – screening/randomizace</a:t>
            </a:r>
          </a:p>
          <a:p>
            <a:r>
              <a:rPr lang="cs-CZ" sz="2200" dirty="0" err="1"/>
              <a:t>Telef</a:t>
            </a:r>
            <a:r>
              <a:rPr lang="cs-CZ" sz="2200" dirty="0"/>
              <a:t>. kontakt 1 (14 ± 5)</a:t>
            </a:r>
          </a:p>
          <a:p>
            <a:r>
              <a:rPr lang="cs-CZ" sz="2200" dirty="0"/>
              <a:t>M1 (30 ± 5)</a:t>
            </a:r>
          </a:p>
          <a:p>
            <a:r>
              <a:rPr lang="cs-CZ" sz="2200" dirty="0" err="1"/>
              <a:t>Telef</a:t>
            </a:r>
            <a:r>
              <a:rPr lang="cs-CZ" sz="2200" dirty="0"/>
              <a:t>. kontakt 2 (60 ± 10)</a:t>
            </a:r>
          </a:p>
          <a:p>
            <a:r>
              <a:rPr lang="cs-CZ" sz="2200" dirty="0"/>
              <a:t>M3 (90 ± 10)</a:t>
            </a:r>
          </a:p>
          <a:p>
            <a:r>
              <a:rPr lang="cs-CZ" sz="2200" dirty="0"/>
              <a:t>M6 (180 ± 10) – </a:t>
            </a:r>
            <a:r>
              <a:rPr lang="cs-CZ" sz="2200" u="sng" dirty="0"/>
              <a:t>kontrolní EMB</a:t>
            </a:r>
          </a:p>
          <a:p>
            <a:r>
              <a:rPr lang="cs-CZ" sz="2200" dirty="0"/>
              <a:t>M12 (365 ± 15)</a:t>
            </a:r>
          </a:p>
          <a:p>
            <a:endParaRPr lang="cs-CZ" sz="2200" dirty="0"/>
          </a:p>
          <a:p>
            <a:r>
              <a:rPr lang="cs-CZ" sz="2200" dirty="0"/>
              <a:t>MET- předčasné ukončení studie, kdykoliv v průběhu sledování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C7552A6-B96E-4B99-9741-19B6DE5A25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2160" y="2190750"/>
            <a:ext cx="482346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1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C33FE1-5637-43A6-9414-12907EBB8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CZECH-ICIT- výsledky studie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B77F62-DAD4-499D-A4BB-B1EFE1CA9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Primární cíl</a:t>
            </a:r>
            <a:r>
              <a:rPr lang="cs-CZ" dirty="0"/>
              <a:t>: změny hodnoty EFLK ve 12 </a:t>
            </a:r>
            <a:r>
              <a:rPr lang="cs-CZ" dirty="0" err="1"/>
              <a:t>měs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EBD2006C-740E-4210-A975-EB1611AFF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610320"/>
              </p:ext>
            </p:extLst>
          </p:nvPr>
        </p:nvGraphicFramePr>
        <p:xfrm>
          <a:off x="1198033" y="3014756"/>
          <a:ext cx="5276593" cy="1622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9205">
                  <a:extLst>
                    <a:ext uri="{9D8B030D-6E8A-4147-A177-3AD203B41FA5}">
                      <a16:colId xmlns:a16="http://schemas.microsoft.com/office/drawing/2014/main" val="3683772945"/>
                    </a:ext>
                  </a:extLst>
                </a:gridCol>
                <a:gridCol w="764329">
                  <a:extLst>
                    <a:ext uri="{9D8B030D-6E8A-4147-A177-3AD203B41FA5}">
                      <a16:colId xmlns:a16="http://schemas.microsoft.com/office/drawing/2014/main" val="4067993744"/>
                    </a:ext>
                  </a:extLst>
                </a:gridCol>
                <a:gridCol w="1260978">
                  <a:extLst>
                    <a:ext uri="{9D8B030D-6E8A-4147-A177-3AD203B41FA5}">
                      <a16:colId xmlns:a16="http://schemas.microsoft.com/office/drawing/2014/main" val="1737573869"/>
                    </a:ext>
                  </a:extLst>
                </a:gridCol>
                <a:gridCol w="899229">
                  <a:extLst>
                    <a:ext uri="{9D8B030D-6E8A-4147-A177-3AD203B41FA5}">
                      <a16:colId xmlns:a16="http://schemas.microsoft.com/office/drawing/2014/main" val="1518368405"/>
                    </a:ext>
                  </a:extLst>
                </a:gridCol>
                <a:gridCol w="1092852">
                  <a:extLst>
                    <a:ext uri="{9D8B030D-6E8A-4147-A177-3AD203B41FA5}">
                      <a16:colId xmlns:a16="http://schemas.microsoft.com/office/drawing/2014/main" val="4039593144"/>
                    </a:ext>
                  </a:extLst>
                </a:gridCol>
              </a:tblGrid>
              <a:tr h="405682">
                <a:tc>
                  <a:txBody>
                    <a:bodyPr/>
                    <a:lstStyle/>
                    <a:p>
                      <a:r>
                        <a:rPr lang="cs-CZ" dirty="0"/>
                        <a:t>EF 0M IS+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EF 0M IS-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410931"/>
                  </a:ext>
                </a:extLst>
              </a:tr>
              <a:tr h="405682">
                <a:tc>
                  <a:txBody>
                    <a:bodyPr/>
                    <a:lstStyle/>
                    <a:p>
                      <a:r>
                        <a:rPr lang="cs-CZ" dirty="0"/>
                        <a:t> 22,3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± 4,7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21,7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± 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0,757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946939"/>
                  </a:ext>
                </a:extLst>
              </a:tr>
              <a:tr h="405682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bg1"/>
                          </a:solidFill>
                        </a:rPr>
                        <a:t>EF 12M IS+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bg1"/>
                          </a:solidFill>
                        </a:rPr>
                        <a:t>SD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bg1"/>
                          </a:solidFill>
                        </a:rPr>
                        <a:t>EF 12M IS-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</a:t>
                      </a:r>
                      <a:r>
                        <a:rPr lang="cs-CZ" b="1" dirty="0">
                          <a:solidFill>
                            <a:schemeClr val="bg1"/>
                          </a:solidFill>
                        </a:rPr>
                        <a:t>SD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</a:t>
                      </a:r>
                      <a:r>
                        <a:rPr lang="cs-CZ" b="1" dirty="0">
                          <a:solidFill>
                            <a:schemeClr val="bg1"/>
                          </a:solidFill>
                        </a:rPr>
                        <a:t>p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060654"/>
                  </a:ext>
                </a:extLst>
              </a:tr>
              <a:tr h="405682">
                <a:tc>
                  <a:txBody>
                    <a:bodyPr/>
                    <a:lstStyle/>
                    <a:p>
                      <a:r>
                        <a:rPr lang="cs-CZ" dirty="0"/>
                        <a:t>33,7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± 9,5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41,3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± 13,0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0,175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096203"/>
                  </a:ext>
                </a:extLst>
              </a:tr>
            </a:tbl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25B113D5-F15E-4BDE-B67D-D083E182BD3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46351" y="3221690"/>
            <a:ext cx="5952381" cy="4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3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B1B135-9946-4F18-96EE-9CA38ABE3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CZECH-ICIT- výsledky studie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2E6994-F699-489C-A89F-ACC6C046D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011"/>
            <a:ext cx="15816805" cy="4446546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Sekundární cíle:</a:t>
            </a:r>
            <a:r>
              <a:rPr lang="cs-CZ" dirty="0"/>
              <a:t> </a:t>
            </a:r>
          </a:p>
          <a:p>
            <a:pPr>
              <a:buFontTx/>
              <a:buChar char="-"/>
            </a:pPr>
            <a:r>
              <a:rPr lang="cs-CZ" dirty="0"/>
              <a:t>Změna diastolického a systolického diametru LK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>
              <a:latin typeface="Arial" panose="020B0604020202020204" pitchFamily="34" charset="0"/>
            </a:endParaRPr>
          </a:p>
          <a:p>
            <a:pPr>
              <a:buFontTx/>
              <a:buChar char="-"/>
            </a:pPr>
            <a:endParaRPr lang="cs-CZ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C9E2FE0-A404-4926-8ABC-0C3585227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1205" y="-17940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0EE228A2-E877-4974-B8B6-2F9F827524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450228"/>
              </p:ext>
            </p:extLst>
          </p:nvPr>
        </p:nvGraphicFramePr>
        <p:xfrm>
          <a:off x="214132" y="2673752"/>
          <a:ext cx="7303625" cy="3195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r:id="rId3" imgW="5943600" imgH="4457880" progId="STATISTICA.Graph">
                  <p:embed/>
                </p:oleObj>
              </mc:Choice>
              <mc:Fallback>
                <p:oleObj r:id="rId3" imgW="5943600" imgH="4457880" progId="STATISTICA.Graph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132" y="2673752"/>
                        <a:ext cx="7303625" cy="31957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646466A5-B86A-47F0-A933-E415D8E655C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99108" y="2621667"/>
            <a:ext cx="6886072" cy="3247864"/>
          </a:xfrm>
          <a:prstGeom prst="rect">
            <a:avLst/>
          </a:prstGeom>
        </p:spPr>
      </p:pic>
      <p:graphicFrame>
        <p:nvGraphicFramePr>
          <p:cNvPr id="15" name="Tabulka 14">
            <a:extLst>
              <a:ext uri="{FF2B5EF4-FFF2-40B4-BE49-F238E27FC236}">
                <a16:creationId xmlns:a16="http://schemas.microsoft.com/office/drawing/2014/main" id="{4588946B-96A2-4149-94DD-9567D87AB7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851768"/>
              </p:ext>
            </p:extLst>
          </p:nvPr>
        </p:nvGraphicFramePr>
        <p:xfrm>
          <a:off x="591174" y="5309234"/>
          <a:ext cx="4753434" cy="1502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593">
                  <a:extLst>
                    <a:ext uri="{9D8B030D-6E8A-4147-A177-3AD203B41FA5}">
                      <a16:colId xmlns:a16="http://schemas.microsoft.com/office/drawing/2014/main" val="2237852163"/>
                    </a:ext>
                  </a:extLst>
                </a:gridCol>
                <a:gridCol w="847751">
                  <a:extLst>
                    <a:ext uri="{9D8B030D-6E8A-4147-A177-3AD203B41FA5}">
                      <a16:colId xmlns:a16="http://schemas.microsoft.com/office/drawing/2014/main" val="1059437893"/>
                    </a:ext>
                  </a:extLst>
                </a:gridCol>
                <a:gridCol w="1038259">
                  <a:extLst>
                    <a:ext uri="{9D8B030D-6E8A-4147-A177-3AD203B41FA5}">
                      <a16:colId xmlns:a16="http://schemas.microsoft.com/office/drawing/2014/main" val="2447424126"/>
                    </a:ext>
                  </a:extLst>
                </a:gridCol>
                <a:gridCol w="1059864">
                  <a:extLst>
                    <a:ext uri="{9D8B030D-6E8A-4147-A177-3AD203B41FA5}">
                      <a16:colId xmlns:a16="http://schemas.microsoft.com/office/drawing/2014/main" val="4016130530"/>
                    </a:ext>
                  </a:extLst>
                </a:gridCol>
                <a:gridCol w="876967">
                  <a:extLst>
                    <a:ext uri="{9D8B030D-6E8A-4147-A177-3AD203B41FA5}">
                      <a16:colId xmlns:a16="http://schemas.microsoft.com/office/drawing/2014/main" val="154689374"/>
                    </a:ext>
                  </a:extLst>
                </a:gridCol>
              </a:tblGrid>
              <a:tr h="240753"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88542"/>
                  </a:ext>
                </a:extLst>
              </a:tr>
              <a:tr h="409455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391623"/>
                  </a:ext>
                </a:extLst>
              </a:tr>
              <a:tr h="409455">
                <a:tc>
                  <a:txBody>
                    <a:bodyPr/>
                    <a:lstStyle/>
                    <a:p>
                      <a:endParaRPr lang="cs-CZ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901097"/>
                  </a:ext>
                </a:extLst>
              </a:tr>
              <a:tr h="409455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688588"/>
                  </a:ext>
                </a:extLst>
              </a:tr>
            </a:tbl>
          </a:graphicData>
        </a:graphic>
      </p:graphicFrame>
      <p:graphicFrame>
        <p:nvGraphicFramePr>
          <p:cNvPr id="19" name="Tabulka 18">
            <a:extLst>
              <a:ext uri="{FF2B5EF4-FFF2-40B4-BE49-F238E27FC236}">
                <a16:creationId xmlns:a16="http://schemas.microsoft.com/office/drawing/2014/main" id="{5EE21831-93A8-4E41-9596-F5670B44FF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611712"/>
              </p:ext>
            </p:extLst>
          </p:nvPr>
        </p:nvGraphicFramePr>
        <p:xfrm>
          <a:off x="605367" y="5309234"/>
          <a:ext cx="4726498" cy="1502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4472">
                  <a:extLst>
                    <a:ext uri="{9D8B030D-6E8A-4147-A177-3AD203B41FA5}">
                      <a16:colId xmlns:a16="http://schemas.microsoft.com/office/drawing/2014/main" val="2237852163"/>
                    </a:ext>
                  </a:extLst>
                </a:gridCol>
                <a:gridCol w="806936">
                  <a:extLst>
                    <a:ext uri="{9D8B030D-6E8A-4147-A177-3AD203B41FA5}">
                      <a16:colId xmlns:a16="http://schemas.microsoft.com/office/drawing/2014/main" val="1059437893"/>
                    </a:ext>
                  </a:extLst>
                </a:gridCol>
                <a:gridCol w="1038259">
                  <a:extLst>
                    <a:ext uri="{9D8B030D-6E8A-4147-A177-3AD203B41FA5}">
                      <a16:colId xmlns:a16="http://schemas.microsoft.com/office/drawing/2014/main" val="2447424126"/>
                    </a:ext>
                  </a:extLst>
                </a:gridCol>
                <a:gridCol w="1153817">
                  <a:extLst>
                    <a:ext uri="{9D8B030D-6E8A-4147-A177-3AD203B41FA5}">
                      <a16:colId xmlns:a16="http://schemas.microsoft.com/office/drawing/2014/main" val="4016130530"/>
                    </a:ext>
                  </a:extLst>
                </a:gridCol>
                <a:gridCol w="783014">
                  <a:extLst>
                    <a:ext uri="{9D8B030D-6E8A-4147-A177-3AD203B41FA5}">
                      <a16:colId xmlns:a16="http://schemas.microsoft.com/office/drawing/2014/main" val="154689374"/>
                    </a:ext>
                  </a:extLst>
                </a:gridCol>
              </a:tblGrid>
              <a:tr h="240753">
                <a:tc>
                  <a:txBody>
                    <a:bodyPr/>
                    <a:lstStyle/>
                    <a:p>
                      <a:r>
                        <a:rPr lang="cs-CZ" sz="1200" dirty="0" err="1"/>
                        <a:t>Dd</a:t>
                      </a:r>
                      <a:r>
                        <a:rPr lang="cs-CZ" sz="1200" dirty="0"/>
                        <a:t> 0M IS+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 err="1"/>
                        <a:t>Dd</a:t>
                      </a:r>
                      <a:r>
                        <a:rPr lang="cs-CZ" sz="1200" dirty="0"/>
                        <a:t> 0M IS-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88542"/>
                  </a:ext>
                </a:extLst>
              </a:tr>
              <a:tr h="409455">
                <a:tc>
                  <a:txBody>
                    <a:bodyPr/>
                    <a:lstStyle/>
                    <a:p>
                      <a:r>
                        <a:rPr lang="cs-CZ" sz="1200" dirty="0"/>
                        <a:t>64,00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± 8,95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64,77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± 6,96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0,83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391623"/>
                  </a:ext>
                </a:extLst>
              </a:tr>
              <a:tr h="409455">
                <a:tc>
                  <a:txBody>
                    <a:bodyPr/>
                    <a:lstStyle/>
                    <a:p>
                      <a:r>
                        <a:rPr lang="cs-CZ" sz="1200" b="1" dirty="0" err="1">
                          <a:solidFill>
                            <a:schemeClr val="bg1"/>
                          </a:solidFill>
                        </a:rPr>
                        <a:t>Dd</a:t>
                      </a:r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 12M IS+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SD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dirty="0" err="1">
                          <a:solidFill>
                            <a:schemeClr val="bg1"/>
                          </a:solidFill>
                        </a:rPr>
                        <a:t>Dd</a:t>
                      </a:r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 12M IS-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SD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p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901097"/>
                  </a:ext>
                </a:extLst>
              </a:tr>
              <a:tr h="409455">
                <a:tc>
                  <a:txBody>
                    <a:bodyPr/>
                    <a:lstStyle/>
                    <a:p>
                      <a:r>
                        <a:rPr lang="cs-CZ" sz="1200" dirty="0"/>
                        <a:t>63,88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± 8,82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59,44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± 9,78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0,326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688588"/>
                  </a:ext>
                </a:extLst>
              </a:tr>
            </a:tbl>
          </a:graphicData>
        </a:graphic>
      </p:graphicFrame>
      <p:graphicFrame>
        <p:nvGraphicFramePr>
          <p:cNvPr id="20" name="Tabulka 19">
            <a:extLst>
              <a:ext uri="{FF2B5EF4-FFF2-40B4-BE49-F238E27FC236}">
                <a16:creationId xmlns:a16="http://schemas.microsoft.com/office/drawing/2014/main" id="{AA585A52-C332-4649-898F-5C2D27BE6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125127"/>
              </p:ext>
            </p:extLst>
          </p:nvPr>
        </p:nvGraphicFramePr>
        <p:xfrm>
          <a:off x="6510759" y="5306989"/>
          <a:ext cx="4728530" cy="1503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1543">
                  <a:extLst>
                    <a:ext uri="{9D8B030D-6E8A-4147-A177-3AD203B41FA5}">
                      <a16:colId xmlns:a16="http://schemas.microsoft.com/office/drawing/2014/main" val="2237852163"/>
                    </a:ext>
                  </a:extLst>
                </a:gridCol>
                <a:gridCol w="846453">
                  <a:extLst>
                    <a:ext uri="{9D8B030D-6E8A-4147-A177-3AD203B41FA5}">
                      <a16:colId xmlns:a16="http://schemas.microsoft.com/office/drawing/2014/main" val="1059437893"/>
                    </a:ext>
                  </a:extLst>
                </a:gridCol>
                <a:gridCol w="1036669">
                  <a:extLst>
                    <a:ext uri="{9D8B030D-6E8A-4147-A177-3AD203B41FA5}">
                      <a16:colId xmlns:a16="http://schemas.microsoft.com/office/drawing/2014/main" val="2447424126"/>
                    </a:ext>
                  </a:extLst>
                </a:gridCol>
                <a:gridCol w="1058241">
                  <a:extLst>
                    <a:ext uri="{9D8B030D-6E8A-4147-A177-3AD203B41FA5}">
                      <a16:colId xmlns:a16="http://schemas.microsoft.com/office/drawing/2014/main" val="4016130530"/>
                    </a:ext>
                  </a:extLst>
                </a:gridCol>
                <a:gridCol w="875624">
                  <a:extLst>
                    <a:ext uri="{9D8B030D-6E8A-4147-A177-3AD203B41FA5}">
                      <a16:colId xmlns:a16="http://schemas.microsoft.com/office/drawing/2014/main" val="154689374"/>
                    </a:ext>
                  </a:extLst>
                </a:gridCol>
              </a:tblGrid>
              <a:tr h="264370">
                <a:tc>
                  <a:txBody>
                    <a:bodyPr/>
                    <a:lstStyle/>
                    <a:p>
                      <a:r>
                        <a:rPr lang="cs-CZ" sz="1200" dirty="0" err="1"/>
                        <a:t>Ds</a:t>
                      </a:r>
                      <a:r>
                        <a:rPr lang="cs-CZ" sz="1200" dirty="0"/>
                        <a:t> 0M IS+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 err="1"/>
                        <a:t>Ds</a:t>
                      </a:r>
                      <a:r>
                        <a:rPr lang="cs-CZ" sz="1200" dirty="0"/>
                        <a:t> 0M IS-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88542"/>
                  </a:ext>
                </a:extLst>
              </a:tr>
              <a:tr h="439944">
                <a:tc>
                  <a:txBody>
                    <a:bodyPr/>
                    <a:lstStyle/>
                    <a:p>
                      <a:r>
                        <a:rPr lang="cs-CZ" sz="1200" dirty="0"/>
                        <a:t>57,10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± 7,96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57,88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± 6,19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0,81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391623"/>
                  </a:ext>
                </a:extLst>
              </a:tr>
              <a:tr h="394604">
                <a:tc>
                  <a:txBody>
                    <a:bodyPr/>
                    <a:lstStyle/>
                    <a:p>
                      <a:r>
                        <a:rPr lang="cs-CZ" sz="1200" b="1" dirty="0" err="1">
                          <a:solidFill>
                            <a:schemeClr val="bg1"/>
                          </a:solidFill>
                        </a:rPr>
                        <a:t>Ds</a:t>
                      </a:r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 12M IS+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SD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dirty="0" err="1">
                          <a:solidFill>
                            <a:schemeClr val="bg1"/>
                          </a:solidFill>
                        </a:rPr>
                        <a:t>Ds</a:t>
                      </a:r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 12M IS-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SD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p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901097"/>
                  </a:ext>
                </a:extLst>
              </a:tr>
              <a:tr h="394604">
                <a:tc>
                  <a:txBody>
                    <a:bodyPr/>
                    <a:lstStyle/>
                    <a:p>
                      <a:r>
                        <a:rPr lang="cs-CZ" sz="1200" dirty="0"/>
                        <a:t>53,88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± 10,60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49,00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± 10,17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0,333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688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734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CD3C35-AD59-4ADE-BD5D-B754BB3B3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CZECH-ICIT- výsledky studie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A7A016-0316-4B39-967C-4A49BD012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Změna klasifikace NYHA: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471454ED-E1CE-4BCA-9E31-BFF38D84A5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01382"/>
              </p:ext>
            </p:extLst>
          </p:nvPr>
        </p:nvGraphicFramePr>
        <p:xfrm>
          <a:off x="983848" y="3119376"/>
          <a:ext cx="5796367" cy="2246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2255">
                  <a:extLst>
                    <a:ext uri="{9D8B030D-6E8A-4147-A177-3AD203B41FA5}">
                      <a16:colId xmlns:a16="http://schemas.microsoft.com/office/drawing/2014/main" val="2491862872"/>
                    </a:ext>
                  </a:extLst>
                </a:gridCol>
                <a:gridCol w="1106773">
                  <a:extLst>
                    <a:ext uri="{9D8B030D-6E8A-4147-A177-3AD203B41FA5}">
                      <a16:colId xmlns:a16="http://schemas.microsoft.com/office/drawing/2014/main" val="2556222816"/>
                    </a:ext>
                  </a:extLst>
                </a:gridCol>
                <a:gridCol w="1481559">
                  <a:extLst>
                    <a:ext uri="{9D8B030D-6E8A-4147-A177-3AD203B41FA5}">
                      <a16:colId xmlns:a16="http://schemas.microsoft.com/office/drawing/2014/main" val="3575356171"/>
                    </a:ext>
                  </a:extLst>
                </a:gridCol>
                <a:gridCol w="922177">
                  <a:extLst>
                    <a:ext uri="{9D8B030D-6E8A-4147-A177-3AD203B41FA5}">
                      <a16:colId xmlns:a16="http://schemas.microsoft.com/office/drawing/2014/main" val="1823655469"/>
                    </a:ext>
                  </a:extLst>
                </a:gridCol>
                <a:gridCol w="753603">
                  <a:extLst>
                    <a:ext uri="{9D8B030D-6E8A-4147-A177-3AD203B41FA5}">
                      <a16:colId xmlns:a16="http://schemas.microsoft.com/office/drawing/2014/main" val="3221410913"/>
                    </a:ext>
                  </a:extLst>
                </a:gridCol>
              </a:tblGrid>
              <a:tr h="535330">
                <a:tc>
                  <a:txBody>
                    <a:bodyPr/>
                    <a:lstStyle/>
                    <a:p>
                      <a:r>
                        <a:rPr lang="cs-CZ" dirty="0"/>
                        <a:t>NYHA 0M IS-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NYHA 0M IS+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772467"/>
                  </a:ext>
                </a:extLst>
              </a:tr>
              <a:tr h="535330">
                <a:tc>
                  <a:txBody>
                    <a:bodyPr/>
                    <a:lstStyle/>
                    <a:p>
                      <a:r>
                        <a:rPr lang="cs-CZ" dirty="0"/>
                        <a:t>2,22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± 0,42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± 0,31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544960"/>
                  </a:ext>
                </a:extLst>
              </a:tr>
              <a:tr h="535330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bg1"/>
                          </a:solidFill>
                        </a:rPr>
                        <a:t>NYHA 12M IS-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bg1"/>
                          </a:solidFill>
                        </a:rPr>
                        <a:t>SD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bg1"/>
                          </a:solidFill>
                        </a:rPr>
                        <a:t>NYHA 12M IS+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bg1"/>
                          </a:solidFill>
                        </a:rPr>
                        <a:t>SD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bg1"/>
                          </a:solidFill>
                        </a:rPr>
                        <a:t>p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90710"/>
                  </a:ext>
                </a:extLst>
              </a:tr>
              <a:tr h="535330">
                <a:tc>
                  <a:txBody>
                    <a:bodyPr/>
                    <a:lstStyle/>
                    <a:p>
                      <a:r>
                        <a:rPr lang="cs-CZ" dirty="0"/>
                        <a:t>1,66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± 0,66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1,88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± 0,60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212570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7615AAE4-D313-4D25-B8CB-1B21DBB012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37166" y="2966593"/>
            <a:ext cx="5952381" cy="4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3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188237-6073-4911-95BE-E13B56B8E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CZECH-ICIT- výsledky studie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4EDE4E-DCB6-4938-8470-9DA721523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Změna počtu infiltrujících buněk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F206D07F-17F7-4405-889B-CE1316F7D1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538553"/>
              </p:ext>
            </p:extLst>
          </p:nvPr>
        </p:nvGraphicFramePr>
        <p:xfrm>
          <a:off x="1033482" y="2729754"/>
          <a:ext cx="5573058" cy="1186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0900">
                  <a:extLst>
                    <a:ext uri="{9D8B030D-6E8A-4147-A177-3AD203B41FA5}">
                      <a16:colId xmlns:a16="http://schemas.microsoft.com/office/drawing/2014/main" val="3716557909"/>
                    </a:ext>
                  </a:extLst>
                </a:gridCol>
                <a:gridCol w="1018572">
                  <a:extLst>
                    <a:ext uri="{9D8B030D-6E8A-4147-A177-3AD203B41FA5}">
                      <a16:colId xmlns:a16="http://schemas.microsoft.com/office/drawing/2014/main" val="318448180"/>
                    </a:ext>
                  </a:extLst>
                </a:gridCol>
                <a:gridCol w="1001210">
                  <a:extLst>
                    <a:ext uri="{9D8B030D-6E8A-4147-A177-3AD203B41FA5}">
                      <a16:colId xmlns:a16="http://schemas.microsoft.com/office/drawing/2014/main" val="699663645"/>
                    </a:ext>
                  </a:extLst>
                </a:gridCol>
                <a:gridCol w="978061">
                  <a:extLst>
                    <a:ext uri="{9D8B030D-6E8A-4147-A177-3AD203B41FA5}">
                      <a16:colId xmlns:a16="http://schemas.microsoft.com/office/drawing/2014/main" val="1606080896"/>
                    </a:ext>
                  </a:extLst>
                </a:gridCol>
                <a:gridCol w="972273">
                  <a:extLst>
                    <a:ext uri="{9D8B030D-6E8A-4147-A177-3AD203B41FA5}">
                      <a16:colId xmlns:a16="http://schemas.microsoft.com/office/drawing/2014/main" val="567567277"/>
                    </a:ext>
                  </a:extLst>
                </a:gridCol>
                <a:gridCol w="742042">
                  <a:extLst>
                    <a:ext uri="{9D8B030D-6E8A-4147-A177-3AD203B41FA5}">
                      <a16:colId xmlns:a16="http://schemas.microsoft.com/office/drawing/2014/main" val="2149234519"/>
                    </a:ext>
                  </a:extLst>
                </a:gridCol>
              </a:tblGrid>
              <a:tr h="445094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0M IS+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0M IS-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675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CD3+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3,33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± 2,95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6,50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± 4,06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872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LCA+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18,00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± 2,32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18,77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± 4,79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017950"/>
                  </a:ext>
                </a:extLst>
              </a:tr>
            </a:tbl>
          </a:graphicData>
        </a:graphic>
      </p:graphicFrame>
      <p:graphicFrame>
        <p:nvGraphicFramePr>
          <p:cNvPr id="8" name="Tabulka 8">
            <a:extLst>
              <a:ext uri="{FF2B5EF4-FFF2-40B4-BE49-F238E27FC236}">
                <a16:creationId xmlns:a16="http://schemas.microsoft.com/office/drawing/2014/main" id="{BB74752C-8CF7-410E-B648-F6D06A5EE6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025621"/>
              </p:ext>
            </p:extLst>
          </p:nvPr>
        </p:nvGraphicFramePr>
        <p:xfrm>
          <a:off x="1033481" y="4942390"/>
          <a:ext cx="5595919" cy="1120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817">
                  <a:extLst>
                    <a:ext uri="{9D8B030D-6E8A-4147-A177-3AD203B41FA5}">
                      <a16:colId xmlns:a16="http://schemas.microsoft.com/office/drawing/2014/main" val="2096051929"/>
                    </a:ext>
                  </a:extLst>
                </a:gridCol>
                <a:gridCol w="901217">
                  <a:extLst>
                    <a:ext uri="{9D8B030D-6E8A-4147-A177-3AD203B41FA5}">
                      <a16:colId xmlns:a16="http://schemas.microsoft.com/office/drawing/2014/main" val="2320116326"/>
                    </a:ext>
                  </a:extLst>
                </a:gridCol>
                <a:gridCol w="977755">
                  <a:extLst>
                    <a:ext uri="{9D8B030D-6E8A-4147-A177-3AD203B41FA5}">
                      <a16:colId xmlns:a16="http://schemas.microsoft.com/office/drawing/2014/main" val="574586626"/>
                    </a:ext>
                  </a:extLst>
                </a:gridCol>
                <a:gridCol w="813279">
                  <a:extLst>
                    <a:ext uri="{9D8B030D-6E8A-4147-A177-3AD203B41FA5}">
                      <a16:colId xmlns:a16="http://schemas.microsoft.com/office/drawing/2014/main" val="982680686"/>
                    </a:ext>
                  </a:extLst>
                </a:gridCol>
                <a:gridCol w="940701">
                  <a:extLst>
                    <a:ext uri="{9D8B030D-6E8A-4147-A177-3AD203B41FA5}">
                      <a16:colId xmlns:a16="http://schemas.microsoft.com/office/drawing/2014/main" val="1119022564"/>
                    </a:ext>
                  </a:extLst>
                </a:gridCol>
                <a:gridCol w="1073150">
                  <a:extLst>
                    <a:ext uri="{9D8B030D-6E8A-4147-A177-3AD203B41FA5}">
                      <a16:colId xmlns:a16="http://schemas.microsoft.com/office/drawing/2014/main" val="2275351204"/>
                    </a:ext>
                  </a:extLst>
                </a:gridCol>
              </a:tblGrid>
              <a:tr h="370121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6M IS+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6M IS-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688083"/>
                  </a:ext>
                </a:extLst>
              </a:tr>
              <a:tr h="375262">
                <a:tc>
                  <a:txBody>
                    <a:bodyPr/>
                    <a:lstStyle/>
                    <a:p>
                      <a:r>
                        <a:rPr lang="cs-CZ" dirty="0"/>
                        <a:t>CD3+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2,33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± 2,17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± 1,03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972633"/>
                  </a:ext>
                </a:extLst>
              </a:tr>
              <a:tr h="375262">
                <a:tc>
                  <a:txBody>
                    <a:bodyPr/>
                    <a:lstStyle/>
                    <a:p>
                      <a:r>
                        <a:rPr lang="cs-CZ" dirty="0"/>
                        <a:t>LCA+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9,77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± 5,45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9,88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± 4,15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219121"/>
                  </a:ext>
                </a:extLst>
              </a:tr>
            </a:tbl>
          </a:graphicData>
        </a:graphic>
      </p:graphicFrame>
      <p:pic>
        <p:nvPicPr>
          <p:cNvPr id="10" name="Obrázek 9">
            <a:extLst>
              <a:ext uri="{FF2B5EF4-FFF2-40B4-BE49-F238E27FC236}">
                <a16:creationId xmlns:a16="http://schemas.microsoft.com/office/drawing/2014/main" id="{2836979E-0A96-4504-B334-93C710681D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89926" y="553272"/>
            <a:ext cx="5952381" cy="387983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2F6ADD2-536A-4CEA-81AF-B0475B3BC18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76735" y="3776820"/>
            <a:ext cx="5952381" cy="387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4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0CA789-3194-4E02-A492-3BEF14843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Zánětlivá kardiomyopatie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FC2E82-3300-4A04-A4B1-81F5E8D8E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37736"/>
          </a:xfrm>
          <a:ln w="28575">
            <a:solidFill>
              <a:schemeClr val="accent1"/>
            </a:solidFill>
          </a:ln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b="1" u="sng" dirty="0"/>
              <a:t>Myokarditida</a:t>
            </a:r>
            <a:r>
              <a:rPr lang="cs-CZ" sz="2000" dirty="0"/>
              <a:t> – zánětlivé postižení srdečního svalu</a:t>
            </a:r>
          </a:p>
          <a:p>
            <a:r>
              <a:rPr lang="cs-CZ" sz="2000" dirty="0"/>
              <a:t>Nejčastěji virová etiologie, EMB – lymfocytární infiltrát</a:t>
            </a:r>
          </a:p>
          <a:p>
            <a:r>
              <a:rPr lang="cs-CZ" sz="2000" b="1" u="sng" dirty="0"/>
              <a:t>Zánětlivá kardiomyopatie</a:t>
            </a:r>
            <a:r>
              <a:rPr lang="cs-CZ" sz="2000" b="1" dirty="0"/>
              <a:t> </a:t>
            </a:r>
            <a:r>
              <a:rPr lang="cs-CZ" sz="2000" dirty="0"/>
              <a:t>– zánětlivé postižení myokardu spojené se systolickou dysfunkcí</a:t>
            </a:r>
          </a:p>
          <a:p>
            <a:r>
              <a:rPr lang="cs-CZ" sz="2000" dirty="0"/>
              <a:t>Častá příčina srdečního selhání zejména u mladých osob, příčina terminálního srdečního selhání (12-25%)</a:t>
            </a:r>
          </a:p>
          <a:p>
            <a:r>
              <a:rPr lang="cs-CZ" sz="2000" dirty="0"/>
              <a:t> Přes pokroky v dg ZKMP  – </a:t>
            </a:r>
            <a:r>
              <a:rPr lang="cs-CZ" sz="2000" u="sng" dirty="0"/>
              <a:t>není standardizovaná specifická terapie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C3D54AE-7963-43AA-AF79-5C965F6D614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68540" y="2029781"/>
            <a:ext cx="3208020" cy="196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3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49CC1A-C372-4760-B882-7BD1B79D0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CZECH-ICIT- výsledky studie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EABB9E-F595-4A95-8622-104FADA99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50447"/>
            <a:ext cx="10180321" cy="3152153"/>
          </a:xfrm>
          <a:ln w="28575">
            <a:solidFill>
              <a:schemeClr val="accent1"/>
            </a:solidFill>
          </a:ln>
        </p:spPr>
        <p:txBody>
          <a:bodyPr/>
          <a:lstStyle/>
          <a:p>
            <a:endParaRPr lang="cs-CZ" dirty="0"/>
          </a:p>
          <a:p>
            <a:r>
              <a:rPr lang="cs-CZ" sz="2400" dirty="0"/>
              <a:t>  Mortalita –  úmrtí z </a:t>
            </a:r>
            <a:r>
              <a:rPr lang="cs-CZ" sz="2400" dirty="0" err="1"/>
              <a:t>nekardiovaskul</a:t>
            </a:r>
            <a:r>
              <a:rPr lang="cs-CZ" sz="2400" dirty="0"/>
              <a:t>. příčiny (malignita) 1 pacient (IS+) </a:t>
            </a:r>
          </a:p>
          <a:p>
            <a:endParaRPr lang="cs-CZ" sz="2400" dirty="0"/>
          </a:p>
          <a:p>
            <a:r>
              <a:rPr lang="cs-CZ" sz="2400" dirty="0"/>
              <a:t>  Kombinovaný cíl – 1 pacient hospitalizace pro </a:t>
            </a:r>
            <a:r>
              <a:rPr lang="cs-CZ" sz="2400" dirty="0" err="1"/>
              <a:t>fisi</a:t>
            </a:r>
            <a:r>
              <a:rPr lang="cs-CZ" sz="2400" dirty="0"/>
              <a:t> (IS+)</a:t>
            </a:r>
          </a:p>
          <a:p>
            <a:pPr marL="0" indent="0">
              <a:buNone/>
            </a:pPr>
            <a:r>
              <a:rPr lang="cs-CZ" sz="2400" dirty="0"/>
              <a:t>                                 -  1 pacient hospitalizace pro srdeční selhání a násl. </a:t>
            </a:r>
            <a:r>
              <a:rPr lang="cs-CZ" sz="2400" dirty="0" err="1"/>
              <a:t>HTx</a:t>
            </a:r>
            <a:r>
              <a:rPr lang="cs-CZ" sz="2400" dirty="0"/>
              <a:t> (IS-)                                             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A2E3202-910E-47A1-A90F-963B37F604F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19934" y="-106680"/>
            <a:ext cx="2749912" cy="27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5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B11314-4935-4D57-AD54-3078A023A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CZECH-ICIT- výsledky studie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3EA463-764B-48B6-BDDE-EB849BA0E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Výskyt nežádoucích účinků terapie</a:t>
            </a:r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B3FEC3EE-96D8-4C09-8E2F-9392A168C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092603"/>
              </p:ext>
            </p:extLst>
          </p:nvPr>
        </p:nvGraphicFramePr>
        <p:xfrm>
          <a:off x="1140106" y="2367021"/>
          <a:ext cx="7008471" cy="4473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3059">
                  <a:extLst>
                    <a:ext uri="{9D8B030D-6E8A-4147-A177-3AD203B41FA5}">
                      <a16:colId xmlns:a16="http://schemas.microsoft.com/office/drawing/2014/main" val="3541244545"/>
                    </a:ext>
                  </a:extLst>
                </a:gridCol>
                <a:gridCol w="1983043">
                  <a:extLst>
                    <a:ext uri="{9D8B030D-6E8A-4147-A177-3AD203B41FA5}">
                      <a16:colId xmlns:a16="http://schemas.microsoft.com/office/drawing/2014/main" val="3023548744"/>
                    </a:ext>
                  </a:extLst>
                </a:gridCol>
                <a:gridCol w="2072369">
                  <a:extLst>
                    <a:ext uri="{9D8B030D-6E8A-4147-A177-3AD203B41FA5}">
                      <a16:colId xmlns:a16="http://schemas.microsoft.com/office/drawing/2014/main" val="504986800"/>
                    </a:ext>
                  </a:extLst>
                </a:gridCol>
              </a:tblGrid>
              <a:tr h="503499">
                <a:tc>
                  <a:txBody>
                    <a:bodyPr/>
                    <a:lstStyle/>
                    <a:p>
                      <a:r>
                        <a:rPr lang="cs-CZ" dirty="0"/>
                        <a:t>Nežádoucí účinek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  IS 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    IS 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093428"/>
                  </a:ext>
                </a:extLst>
              </a:tr>
              <a:tr h="503499">
                <a:tc>
                  <a:txBody>
                    <a:bodyPr/>
                    <a:lstStyle/>
                    <a:p>
                      <a:r>
                        <a:rPr lang="cs-CZ" dirty="0"/>
                        <a:t>Diabetes </a:t>
                      </a:r>
                      <a:r>
                        <a:rPr lang="cs-CZ" dirty="0" err="1"/>
                        <a:t>mellitus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    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      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454162"/>
                  </a:ext>
                </a:extLst>
              </a:tr>
              <a:tr h="503499">
                <a:tc>
                  <a:txBody>
                    <a:bodyPr/>
                    <a:lstStyle/>
                    <a:p>
                      <a:r>
                        <a:rPr lang="cs-CZ" dirty="0"/>
                        <a:t>Hypertenze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     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      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604997"/>
                  </a:ext>
                </a:extLst>
              </a:tr>
              <a:tr h="503499">
                <a:tc>
                  <a:txBody>
                    <a:bodyPr/>
                    <a:lstStyle/>
                    <a:p>
                      <a:r>
                        <a:rPr lang="cs-CZ" dirty="0"/>
                        <a:t>Osteoporóza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     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      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31178"/>
                  </a:ext>
                </a:extLst>
              </a:tr>
              <a:tr h="503499">
                <a:tc>
                  <a:txBody>
                    <a:bodyPr/>
                    <a:lstStyle/>
                    <a:p>
                      <a:r>
                        <a:rPr lang="cs-CZ" dirty="0"/>
                        <a:t>Vředová choroba GD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     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      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756896"/>
                  </a:ext>
                </a:extLst>
              </a:tr>
              <a:tr h="503499">
                <a:tc>
                  <a:txBody>
                    <a:bodyPr/>
                    <a:lstStyle/>
                    <a:p>
                      <a:r>
                        <a:rPr lang="cs-CZ" dirty="0"/>
                        <a:t>Leukopenie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     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      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972746"/>
                  </a:ext>
                </a:extLst>
              </a:tr>
              <a:tr h="503499">
                <a:tc>
                  <a:txBody>
                    <a:bodyPr/>
                    <a:lstStyle/>
                    <a:p>
                      <a:r>
                        <a:rPr lang="cs-CZ" dirty="0"/>
                        <a:t>Anémie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     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      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941476"/>
                  </a:ext>
                </a:extLst>
              </a:tr>
              <a:tr h="503499">
                <a:tc>
                  <a:txBody>
                    <a:bodyPr/>
                    <a:lstStyle/>
                    <a:p>
                      <a:r>
                        <a:rPr lang="cs-CZ" dirty="0"/>
                        <a:t>Infekce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     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      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517684"/>
                  </a:ext>
                </a:extLst>
              </a:tr>
              <a:tr h="445625">
                <a:tc>
                  <a:txBody>
                    <a:bodyPr/>
                    <a:lstStyle/>
                    <a:p>
                      <a:r>
                        <a:rPr lang="cs-CZ" dirty="0"/>
                        <a:t>Elevace jater. testů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     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      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99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621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F3F672-3F7B-4494-8863-889450477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16" y="365125"/>
            <a:ext cx="11041284" cy="1325563"/>
          </a:xfrm>
        </p:spPr>
        <p:txBody>
          <a:bodyPr/>
          <a:lstStyle/>
          <a:p>
            <a:r>
              <a:rPr lang="cs-CZ" b="1" dirty="0"/>
              <a:t>CZECH-ICIT- výsledky studie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F97CB-99B1-4831-A54C-1A61E561F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23" y="1825625"/>
            <a:ext cx="11272777" cy="4351338"/>
          </a:xfrm>
        </p:spPr>
        <p:txBody>
          <a:bodyPr/>
          <a:lstStyle/>
          <a:p>
            <a:r>
              <a:rPr lang="cs-CZ" dirty="0"/>
              <a:t>Laboratorní hodnoty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082C4A57-25BF-4313-B2E8-C8693B73ED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741400"/>
              </p:ext>
            </p:extLst>
          </p:nvPr>
        </p:nvGraphicFramePr>
        <p:xfrm>
          <a:off x="4211250" y="1371600"/>
          <a:ext cx="7980750" cy="538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125">
                  <a:extLst>
                    <a:ext uri="{9D8B030D-6E8A-4147-A177-3AD203B41FA5}">
                      <a16:colId xmlns:a16="http://schemas.microsoft.com/office/drawing/2014/main" val="2212445016"/>
                    </a:ext>
                  </a:extLst>
                </a:gridCol>
                <a:gridCol w="1330125">
                  <a:extLst>
                    <a:ext uri="{9D8B030D-6E8A-4147-A177-3AD203B41FA5}">
                      <a16:colId xmlns:a16="http://schemas.microsoft.com/office/drawing/2014/main" val="142782975"/>
                    </a:ext>
                  </a:extLst>
                </a:gridCol>
                <a:gridCol w="1330125">
                  <a:extLst>
                    <a:ext uri="{9D8B030D-6E8A-4147-A177-3AD203B41FA5}">
                      <a16:colId xmlns:a16="http://schemas.microsoft.com/office/drawing/2014/main" val="3096833769"/>
                    </a:ext>
                  </a:extLst>
                </a:gridCol>
                <a:gridCol w="1330125">
                  <a:extLst>
                    <a:ext uri="{9D8B030D-6E8A-4147-A177-3AD203B41FA5}">
                      <a16:colId xmlns:a16="http://schemas.microsoft.com/office/drawing/2014/main" val="3459155449"/>
                    </a:ext>
                  </a:extLst>
                </a:gridCol>
                <a:gridCol w="1330125">
                  <a:extLst>
                    <a:ext uri="{9D8B030D-6E8A-4147-A177-3AD203B41FA5}">
                      <a16:colId xmlns:a16="http://schemas.microsoft.com/office/drawing/2014/main" val="2347708861"/>
                    </a:ext>
                  </a:extLst>
                </a:gridCol>
                <a:gridCol w="1330125">
                  <a:extLst>
                    <a:ext uri="{9D8B030D-6E8A-4147-A177-3AD203B41FA5}">
                      <a16:colId xmlns:a16="http://schemas.microsoft.com/office/drawing/2014/main" val="3083056106"/>
                    </a:ext>
                  </a:extLst>
                </a:gridCol>
              </a:tblGrid>
              <a:tr h="354957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IS- 12M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IS + 12M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871215"/>
                  </a:ext>
                </a:extLst>
              </a:tr>
              <a:tr h="354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4.47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4.46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58640518"/>
                  </a:ext>
                </a:extLst>
              </a:tr>
              <a:tr h="354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gly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5.84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5.39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6714787"/>
                  </a:ext>
                </a:extLst>
              </a:tr>
              <a:tr h="354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Krea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88.78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14.64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80.78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10.70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79570920"/>
                  </a:ext>
                </a:extLst>
              </a:tr>
              <a:tr h="354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NT-</a:t>
                      </a:r>
                      <a:r>
                        <a:rPr lang="cs-CZ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proBNP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427.89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696.42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559.88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489.24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55711456"/>
                  </a:ext>
                </a:extLst>
              </a:tr>
              <a:tr h="354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chol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4.83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0568056"/>
                  </a:ext>
                </a:extLst>
              </a:tr>
              <a:tr h="354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HDL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3395103"/>
                  </a:ext>
                </a:extLst>
              </a:tr>
              <a:tr h="354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LDL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2.95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13032054"/>
                  </a:ext>
                </a:extLst>
              </a:tr>
              <a:tr h="354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3.47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2.93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8674106"/>
                  </a:ext>
                </a:extLst>
              </a:tr>
              <a:tr h="354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9103976"/>
                  </a:ext>
                </a:extLst>
              </a:tr>
              <a:tr h="354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08928009"/>
                  </a:ext>
                </a:extLst>
              </a:tr>
              <a:tr h="4020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urea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4.88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4022797"/>
                  </a:ext>
                </a:extLst>
              </a:tr>
              <a:tr h="354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leu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7.38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5289869"/>
                  </a:ext>
                </a:extLst>
              </a:tr>
              <a:tr h="354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4.98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9963127"/>
                  </a:ext>
                </a:extLst>
              </a:tr>
              <a:tr h="354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hgb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155.44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14.10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150.33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7.71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4429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067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0D9A00-78F3-484A-BBA9-EFAE4B6A5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900" b="1" dirty="0"/>
              <a:t>Studie CZECH-ICIT</a:t>
            </a:r>
            <a:br>
              <a:rPr lang="cs-CZ" dirty="0"/>
            </a:br>
            <a:r>
              <a:rPr lang="cs-CZ" sz="2700" b="1" u="sng" dirty="0">
                <a:solidFill>
                  <a:srgbClr val="C00000"/>
                </a:solidFill>
                <a:latin typeface="Arial" pitchFamily="34" charset="0"/>
              </a:rPr>
              <a:t>CZECH</a:t>
            </a:r>
            <a:r>
              <a:rPr lang="cs-CZ" sz="27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2700" b="1" u="sng" dirty="0" err="1">
                <a:solidFill>
                  <a:srgbClr val="C00000"/>
                </a:solidFill>
                <a:latin typeface="Arial" pitchFamily="34" charset="0"/>
              </a:rPr>
              <a:t>I</a:t>
            </a:r>
            <a:r>
              <a:rPr lang="cs-CZ" sz="2700" b="1" dirty="0" err="1">
                <a:latin typeface="Arial" pitchFamily="34" charset="0"/>
              </a:rPr>
              <a:t>nflammatory</a:t>
            </a:r>
            <a:r>
              <a:rPr lang="cs-CZ" sz="2700" b="1" dirty="0">
                <a:latin typeface="Arial" pitchFamily="34" charset="0"/>
              </a:rPr>
              <a:t> </a:t>
            </a:r>
            <a:r>
              <a:rPr lang="cs-CZ" sz="2700" b="1" u="sng" dirty="0" err="1">
                <a:solidFill>
                  <a:srgbClr val="C00000"/>
                </a:solidFill>
                <a:latin typeface="Arial" pitchFamily="34" charset="0"/>
              </a:rPr>
              <a:t>C</a:t>
            </a:r>
            <a:r>
              <a:rPr lang="cs-CZ" sz="2700" b="1" dirty="0" err="1">
                <a:latin typeface="Arial" pitchFamily="34" charset="0"/>
              </a:rPr>
              <a:t>ardiomyopathy</a:t>
            </a:r>
            <a:r>
              <a:rPr lang="cs-CZ" sz="2700" b="1" dirty="0">
                <a:latin typeface="Arial" pitchFamily="34" charset="0"/>
              </a:rPr>
              <a:t> </a:t>
            </a:r>
            <a:r>
              <a:rPr lang="cs-CZ" sz="2700" b="1" u="sng" dirty="0" err="1">
                <a:solidFill>
                  <a:srgbClr val="C00000"/>
                </a:solidFill>
                <a:latin typeface="Arial" pitchFamily="34" charset="0"/>
              </a:rPr>
              <a:t>I</a:t>
            </a:r>
            <a:r>
              <a:rPr lang="cs-CZ" sz="2700" b="1" dirty="0" err="1">
                <a:latin typeface="Arial" pitchFamily="34" charset="0"/>
              </a:rPr>
              <a:t>mmunosuppression</a:t>
            </a:r>
            <a:r>
              <a:rPr lang="cs-CZ" sz="2700" b="1" dirty="0">
                <a:latin typeface="Arial" pitchFamily="34" charset="0"/>
              </a:rPr>
              <a:t> </a:t>
            </a:r>
            <a:r>
              <a:rPr lang="cs-CZ" sz="2700" b="1" u="sng" dirty="0">
                <a:solidFill>
                  <a:srgbClr val="C00000"/>
                </a:solidFill>
                <a:latin typeface="Arial" pitchFamily="34" charset="0"/>
              </a:rPr>
              <a:t>T</a:t>
            </a:r>
            <a:r>
              <a:rPr lang="cs-CZ" sz="2700" b="1" dirty="0">
                <a:latin typeface="Arial" pitchFamily="34" charset="0"/>
              </a:rPr>
              <a:t>rial</a:t>
            </a:r>
            <a:endParaRPr lang="cs-CZ" sz="27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F03DCD-7F4F-43F0-8846-AC0A13169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Ve studijní populaci nebyl nalezen pozitivní vliv kombinované imunosupresivní terapie na vývoj hodnoty EFLK ve 12 měsících od zahájení terapie u nemocných se ZKMP a symptomy kratšími než 6 měsíců (s negativní PCR ev. nízkou náloží PVB 19)</a:t>
            </a:r>
          </a:p>
          <a:p>
            <a:endParaRPr lang="cs-CZ" dirty="0"/>
          </a:p>
          <a:p>
            <a:r>
              <a:rPr lang="cs-CZ" dirty="0"/>
              <a:t>Statisticky významné rozdíly nebyly pozorovány ani v dalších sledovaných parametrech</a:t>
            </a:r>
          </a:p>
          <a:p>
            <a:endParaRPr lang="cs-CZ" dirty="0"/>
          </a:p>
          <a:p>
            <a:r>
              <a:rPr lang="cs-CZ" dirty="0"/>
              <a:t>Limitace studie je dána malým počtem zařazených pacientů</a:t>
            </a:r>
          </a:p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D4B0396-A765-4C45-AE5D-9D7937F2A1A6}"/>
              </a:ext>
            </a:extLst>
          </p:cNvPr>
          <p:cNvSpPr/>
          <p:nvPr/>
        </p:nvSpPr>
        <p:spPr>
          <a:xfrm>
            <a:off x="838200" y="1792040"/>
            <a:ext cx="10125410" cy="174460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accent1"/>
                </a:solidFill>
              </a:ln>
              <a:noFill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BF53FB-50CC-45C5-A25E-BE465829648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51626" y="5813810"/>
            <a:ext cx="2340374" cy="107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9AED596-676B-4505-B4A9-0D55168A086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97863" y="3182090"/>
            <a:ext cx="396274" cy="49381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E99A518-6976-4C9B-ADCF-9AE53007495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6040" y="259079"/>
            <a:ext cx="9494520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4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7280" y="6584630"/>
            <a:ext cx="22098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1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1560" y="1353148"/>
            <a:ext cx="3776261" cy="511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11" name="Rectangle 11"/>
          <p:cNvSpPr>
            <a:spLocks noChangeArrowheads="1"/>
          </p:cNvSpPr>
          <p:nvPr/>
        </p:nvSpPr>
        <p:spPr bwMode="auto">
          <a:xfrm>
            <a:off x="1981200" y="1447800"/>
            <a:ext cx="3886200" cy="1066800"/>
          </a:xfrm>
          <a:prstGeom prst="rect">
            <a:avLst/>
          </a:prstGeom>
          <a:solidFill>
            <a:srgbClr val="0066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457200" indent="-457200"/>
            <a:r>
              <a:rPr lang="cs-CZ" sz="1600" b="1" u="sng" dirty="0">
                <a:solidFill>
                  <a:schemeClr val="bg1"/>
                </a:solidFill>
              </a:rPr>
              <a:t>1. FÁZE</a:t>
            </a:r>
          </a:p>
          <a:p>
            <a:pPr marL="457200" indent="-457200"/>
            <a:r>
              <a:rPr lang="cs-CZ" sz="1600" b="1" dirty="0">
                <a:solidFill>
                  <a:schemeClr val="bg1"/>
                </a:solidFill>
              </a:rPr>
              <a:t> přímé poškození </a:t>
            </a:r>
            <a:r>
              <a:rPr lang="cs-CZ" sz="1600" b="1" dirty="0" err="1">
                <a:solidFill>
                  <a:schemeClr val="bg1"/>
                </a:solidFill>
              </a:rPr>
              <a:t>myocytů</a:t>
            </a:r>
            <a:r>
              <a:rPr lang="cs-CZ" sz="1600" b="1" dirty="0">
                <a:solidFill>
                  <a:schemeClr val="bg1"/>
                </a:solidFill>
              </a:rPr>
              <a:t> virem</a:t>
            </a:r>
          </a:p>
          <a:p>
            <a:pPr marL="457200" indent="-457200"/>
            <a:r>
              <a:rPr lang="cs-CZ" sz="1600" b="1" dirty="0">
                <a:solidFill>
                  <a:schemeClr val="bg1"/>
                </a:solidFill>
              </a:rPr>
              <a:t> a nespecifickou imunitní reakcí</a:t>
            </a:r>
            <a:r>
              <a:rPr lang="cs-CZ" sz="20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53612" name="Rectangle 12"/>
          <p:cNvSpPr>
            <a:spLocks noChangeArrowheads="1"/>
          </p:cNvSpPr>
          <p:nvPr/>
        </p:nvSpPr>
        <p:spPr bwMode="auto">
          <a:xfrm>
            <a:off x="2057400" y="3352800"/>
            <a:ext cx="3886200" cy="1066800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457200" indent="-457200"/>
            <a:r>
              <a:rPr lang="cs-CZ" sz="1600" b="1" u="sng" dirty="0">
                <a:solidFill>
                  <a:schemeClr val="bg1"/>
                </a:solidFill>
              </a:rPr>
              <a:t>2. FÁZE</a:t>
            </a:r>
          </a:p>
          <a:p>
            <a:pPr marL="457200" indent="-457200"/>
            <a:r>
              <a:rPr lang="cs-CZ" sz="1600" b="1" dirty="0">
                <a:solidFill>
                  <a:schemeClr val="bg1"/>
                </a:solidFill>
              </a:rPr>
              <a:t>poškození myokardu specifickou</a:t>
            </a:r>
          </a:p>
          <a:p>
            <a:pPr marL="457200" indent="-457200"/>
            <a:r>
              <a:rPr lang="cs-CZ" sz="1600" b="1" dirty="0">
                <a:solidFill>
                  <a:schemeClr val="bg1"/>
                </a:solidFill>
              </a:rPr>
              <a:t>(auto)imunitní reakcí</a:t>
            </a:r>
            <a:r>
              <a:rPr lang="cs-CZ" sz="20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53613" name="Rectangle 13"/>
          <p:cNvSpPr>
            <a:spLocks noChangeArrowheads="1"/>
          </p:cNvSpPr>
          <p:nvPr/>
        </p:nvSpPr>
        <p:spPr bwMode="auto">
          <a:xfrm>
            <a:off x="2057400" y="5257800"/>
            <a:ext cx="3886200" cy="106680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457200" indent="-457200"/>
            <a:r>
              <a:rPr lang="cs-CZ" sz="16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3. FÁZE</a:t>
            </a:r>
          </a:p>
          <a:p>
            <a:pPr marL="457200" indent="-457200"/>
            <a:r>
              <a:rPr lang="cs-CZ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Zhojení a restituce funkce</a:t>
            </a:r>
          </a:p>
          <a:p>
            <a:pPr marL="457200" indent="-457200"/>
            <a:r>
              <a:rPr lang="cs-CZ" sz="1600" b="1" dirty="0">
                <a:solidFill>
                  <a:srgbClr val="FFC000"/>
                </a:solidFill>
                <a:latin typeface="Calibri" panose="020F0502020204030204" pitchFamily="34" charset="0"/>
              </a:rPr>
              <a:t>Vývoj dilatační kardiomyopatie</a:t>
            </a:r>
          </a:p>
        </p:txBody>
      </p:sp>
      <p:sp>
        <p:nvSpPr>
          <p:cNvPr id="153614" name="Rectangle 14"/>
          <p:cNvSpPr>
            <a:spLocks noGrp="1" noChangeArrowheads="1"/>
          </p:cNvSpPr>
          <p:nvPr>
            <p:ph type="title"/>
          </p:nvPr>
        </p:nvSpPr>
        <p:spPr>
          <a:xfrm>
            <a:off x="1857502" y="152400"/>
            <a:ext cx="6615938" cy="990600"/>
          </a:xfrm>
          <a:noFill/>
          <a:ln/>
        </p:spPr>
        <p:txBody>
          <a:bodyPr>
            <a:noAutofit/>
          </a:bodyPr>
          <a:lstStyle/>
          <a:p>
            <a:r>
              <a:rPr lang="cs-CZ" b="1" dirty="0">
                <a:cs typeface="Calibri" pitchFamily="34" charset="0"/>
              </a:rPr>
              <a:t>Průběh poškození myokardu</a:t>
            </a:r>
            <a:endParaRPr lang="en-US" b="1" dirty="0">
              <a:cs typeface="Calibri" pitchFamily="34" charset="0"/>
            </a:endParaRP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8FBB301B-6ABE-4D9F-8025-4ADF155D29DE}"/>
              </a:ext>
            </a:extLst>
          </p:cNvPr>
          <p:cNvSpPr/>
          <p:nvPr/>
        </p:nvSpPr>
        <p:spPr>
          <a:xfrm>
            <a:off x="1778480" y="3298043"/>
            <a:ext cx="4613355" cy="117631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FB26FF-97B8-4602-94AF-D2D306FB2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Diagnostika ZKMP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B4C257-30F7-42E0-9EFC-9E787F102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440" y="1812398"/>
            <a:ext cx="10515600" cy="5045602"/>
          </a:xfrm>
          <a:ln w="28575"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cs-CZ" sz="3200" b="1" dirty="0"/>
              <a:t>EMB</a:t>
            </a:r>
            <a:r>
              <a:rPr lang="cs-CZ" sz="2400" dirty="0"/>
              <a:t> – „zlatý standard“ : </a:t>
            </a:r>
            <a:r>
              <a:rPr lang="cs-CZ" sz="2400" u="sng" dirty="0" err="1"/>
              <a:t>imunohistochemie</a:t>
            </a:r>
            <a:r>
              <a:rPr lang="cs-CZ" sz="2400" dirty="0"/>
              <a:t>                  &gt; 14 LCA +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                                          </a:t>
            </a:r>
            <a:r>
              <a:rPr lang="cs-CZ" sz="1800" dirty="0"/>
              <a:t>a/nebo      </a:t>
            </a:r>
            <a:r>
              <a:rPr lang="cs-CZ" sz="2400" dirty="0"/>
              <a:t>&gt; 7  CD3+   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                                                </a:t>
            </a:r>
            <a:r>
              <a:rPr lang="cs-CZ" sz="2400" u="sng" dirty="0"/>
              <a:t>PCR</a:t>
            </a:r>
            <a:r>
              <a:rPr lang="cs-CZ" sz="2400" dirty="0"/>
              <a:t>: detekce RNA/DNA </a:t>
            </a:r>
            <a:r>
              <a:rPr lang="cs-CZ" sz="2400" dirty="0" err="1"/>
              <a:t>inf</a:t>
            </a:r>
            <a:r>
              <a:rPr lang="cs-CZ" sz="2400" dirty="0"/>
              <a:t>. agens. - nejčastěji viry 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1F898FF-C52E-4F64-B92B-CB35D1E826A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695" y="2653243"/>
            <a:ext cx="1924050" cy="1905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5D654AF-29C8-45C3-941F-45DBF50B8E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4992" t="57243" r="33282" b="12981"/>
          <a:stretch/>
        </p:blipFill>
        <p:spPr>
          <a:xfrm>
            <a:off x="4235505" y="3881755"/>
            <a:ext cx="5680655" cy="268224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7BF2F64-568D-4A7A-A53D-B1B7846C0578}"/>
              </a:ext>
            </a:extLst>
          </p:cNvPr>
          <p:cNvSpPr txBox="1"/>
          <p:nvPr/>
        </p:nvSpPr>
        <p:spPr>
          <a:xfrm>
            <a:off x="4159305" y="6492875"/>
            <a:ext cx="5474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Leone O, </a:t>
            </a:r>
            <a:r>
              <a:rPr lang="cs-CZ" sz="1400" i="1" dirty="0" err="1"/>
              <a:t>Pieroni</a:t>
            </a:r>
            <a:r>
              <a:rPr lang="cs-CZ" sz="1400" i="1" dirty="0"/>
              <a:t> M, </a:t>
            </a:r>
            <a:r>
              <a:rPr lang="cs-CZ" sz="1400" i="1" dirty="0" err="1"/>
              <a:t>Virchows</a:t>
            </a:r>
            <a:r>
              <a:rPr lang="cs-CZ" sz="1400" i="1" dirty="0"/>
              <a:t> Arch, 2019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1670AB06-CB21-4B07-B9AA-FF7973F3021D}"/>
              </a:ext>
            </a:extLst>
          </p:cNvPr>
          <p:cNvSpPr/>
          <p:nvPr/>
        </p:nvSpPr>
        <p:spPr>
          <a:xfrm flipV="1">
            <a:off x="6609080" y="1812397"/>
            <a:ext cx="3225800" cy="10781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FF56FF6-09C8-4B9C-AE50-8FBC93AD302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4856366"/>
            <a:ext cx="1888545" cy="18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9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B163D-DBB9-4FEB-B34A-9C9ECEDA5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883" y="412394"/>
            <a:ext cx="10515600" cy="1325563"/>
          </a:xfrm>
        </p:spPr>
        <p:txBody>
          <a:bodyPr/>
          <a:lstStyle/>
          <a:p>
            <a:r>
              <a:rPr lang="cs-CZ" b="1" dirty="0"/>
              <a:t>Terapie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66716F-E586-479D-AB4C-F764B6720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92618"/>
          </a:xfrm>
        </p:spPr>
        <p:txBody>
          <a:bodyPr/>
          <a:lstStyle/>
          <a:p>
            <a:r>
              <a:rPr lang="cs-CZ" u="sng" dirty="0">
                <a:solidFill>
                  <a:srgbClr val="C00000"/>
                </a:solidFill>
              </a:rPr>
              <a:t>Standardní léčba srdečního selhání dle platných doporučení ESC</a:t>
            </a:r>
          </a:p>
          <a:p>
            <a:pPr marL="0" indent="0">
              <a:buNone/>
            </a:pPr>
            <a:endParaRPr lang="cs-CZ" u="sng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C00000"/>
                </a:solidFill>
              </a:rPr>
              <a:t>Komplexní diagnostika vč EMB   </a:t>
            </a: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  </a:t>
            </a:r>
            <a:r>
              <a:rPr lang="cs-CZ" u="sng" dirty="0">
                <a:solidFill>
                  <a:srgbClr val="C00000"/>
                </a:solidFill>
              </a:rPr>
              <a:t>cílená léčba:</a:t>
            </a:r>
          </a:p>
          <a:p>
            <a:r>
              <a:rPr lang="cs-CZ" dirty="0"/>
              <a:t>Antivirová terapie</a:t>
            </a:r>
          </a:p>
          <a:p>
            <a:r>
              <a:rPr lang="cs-CZ" dirty="0"/>
              <a:t>Interferon-beta</a:t>
            </a:r>
          </a:p>
          <a:p>
            <a:r>
              <a:rPr lang="cs-CZ" dirty="0" err="1"/>
              <a:t>Imunoadsorpce</a:t>
            </a:r>
            <a:endParaRPr lang="cs-CZ" dirty="0"/>
          </a:p>
          <a:p>
            <a:r>
              <a:rPr lang="cs-CZ" dirty="0" err="1"/>
              <a:t>I.v</a:t>
            </a:r>
            <a:r>
              <a:rPr lang="cs-CZ" dirty="0"/>
              <a:t>. imunoglobuliny </a:t>
            </a:r>
          </a:p>
          <a:p>
            <a:r>
              <a:rPr lang="cs-CZ" dirty="0">
                <a:solidFill>
                  <a:srgbClr val="C00000"/>
                </a:solidFill>
              </a:rPr>
              <a:t>Imunosuprese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106C2DF-64E9-43B2-A955-D1B995D1FE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4424" t="36538" r="10396" b="13205"/>
          <a:stretch/>
        </p:blipFill>
        <p:spPr>
          <a:xfrm>
            <a:off x="4863713" y="3973868"/>
            <a:ext cx="6061214" cy="194807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B1254DF-882B-4FF0-95CE-B9643CCFC65B}"/>
              </a:ext>
            </a:extLst>
          </p:cNvPr>
          <p:cNvSpPr txBox="1"/>
          <p:nvPr/>
        </p:nvSpPr>
        <p:spPr>
          <a:xfrm>
            <a:off x="5637971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EF766DF-5D8B-4D22-8961-A95C055D834C}"/>
              </a:ext>
            </a:extLst>
          </p:cNvPr>
          <p:cNvSpPr txBox="1"/>
          <p:nvPr/>
        </p:nvSpPr>
        <p:spPr>
          <a:xfrm>
            <a:off x="4909931" y="6171407"/>
            <a:ext cx="6061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/>
              <a:t>Maisch</a:t>
            </a:r>
            <a:r>
              <a:rPr lang="cs-CZ" sz="1400" i="1" dirty="0"/>
              <a:t> B, </a:t>
            </a:r>
            <a:r>
              <a:rPr lang="cs-CZ" sz="1400" i="1" dirty="0" err="1"/>
              <a:t>Pankuweit</a:t>
            </a:r>
            <a:r>
              <a:rPr lang="cs-CZ" sz="1400" i="1" dirty="0"/>
              <a:t> S, Herz, 2012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07AC81A6-D5D5-4E5E-95AF-A1753FB35E36}"/>
              </a:ext>
            </a:extLst>
          </p:cNvPr>
          <p:cNvSpPr/>
          <p:nvPr/>
        </p:nvSpPr>
        <p:spPr>
          <a:xfrm>
            <a:off x="6700520" y="4321934"/>
            <a:ext cx="1193800" cy="183388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813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0650C-C432-4558-87D5-2DA10516D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7480"/>
            <a:ext cx="9869625" cy="1720626"/>
          </a:xfrm>
        </p:spPr>
        <p:txBody>
          <a:bodyPr>
            <a:noAutofit/>
          </a:bodyPr>
          <a:lstStyle/>
          <a:p>
            <a:r>
              <a:rPr lang="cs-CZ" sz="4400" b="1" dirty="0"/>
              <a:t>Metaanalýza studií </a:t>
            </a:r>
            <a:r>
              <a:rPr lang="cs-CZ" sz="4400" b="1" dirty="0" err="1"/>
              <a:t>imunomodulační</a:t>
            </a:r>
            <a:r>
              <a:rPr lang="cs-CZ" sz="4400" b="1" dirty="0"/>
              <a:t>                                 terapie u ZKMP   </a:t>
            </a:r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D7EF6AAF-573B-4BBE-9823-BB7EBDCDC8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/>
          <a:srcRect l="25810" t="14286" r="21086" b="17713"/>
          <a:stretch/>
        </p:blipFill>
        <p:spPr>
          <a:xfrm>
            <a:off x="2732068" y="1878106"/>
            <a:ext cx="6526924" cy="4668819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E97ADCC8-A564-456B-8257-7ED85E749328}"/>
              </a:ext>
            </a:extLst>
          </p:cNvPr>
          <p:cNvSpPr/>
          <p:nvPr/>
        </p:nvSpPr>
        <p:spPr>
          <a:xfrm>
            <a:off x="3718560" y="5389880"/>
            <a:ext cx="4780280" cy="4571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4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D59B64-5F09-4738-BDCD-33FC7B3B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" y="516835"/>
            <a:ext cx="5164436" cy="1729217"/>
          </a:xfrm>
        </p:spPr>
        <p:txBody>
          <a:bodyPr>
            <a:noAutofit/>
          </a:bodyPr>
          <a:lstStyle/>
          <a:p>
            <a:r>
              <a:rPr lang="cs-CZ" sz="4000" b="1" dirty="0"/>
              <a:t>Kombinovaná imunosupresivní léčba randomizované studie</a:t>
            </a:r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50D42CFF-FAB0-410A-918F-1443B3FA01C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/>
          <a:srcRect l="38094" t="16047" r="32427" b="13386"/>
          <a:stretch/>
        </p:blipFill>
        <p:spPr>
          <a:xfrm rot="5400000">
            <a:off x="6217979" y="-1046439"/>
            <a:ext cx="4204158" cy="6927221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D2AF463-1878-4C83-9764-A3AA0D29E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6244" y="3114431"/>
            <a:ext cx="3810072" cy="1186699"/>
          </a:xfrm>
        </p:spPr>
        <p:txBody>
          <a:bodyPr/>
          <a:lstStyle/>
          <a:p>
            <a:r>
              <a:rPr lang="cs-CZ" b="1" dirty="0"/>
              <a:t>    </a:t>
            </a:r>
            <a:r>
              <a:rPr lang="cs-CZ" b="1" dirty="0" err="1"/>
              <a:t>Mason</a:t>
            </a:r>
            <a:r>
              <a:rPr lang="cs-CZ" b="1" dirty="0"/>
              <a:t>, 1995</a:t>
            </a:r>
          </a:p>
          <a:p>
            <a:r>
              <a:rPr lang="cs-CZ" b="1" dirty="0">
                <a:solidFill>
                  <a:srgbClr val="C00000"/>
                </a:solidFill>
              </a:rPr>
              <a:t>    </a:t>
            </a:r>
            <a:r>
              <a:rPr lang="cs-CZ" b="1" dirty="0" err="1">
                <a:solidFill>
                  <a:srgbClr val="C00000"/>
                </a:solidFill>
              </a:rPr>
              <a:t>Wojnicz</a:t>
            </a:r>
            <a:r>
              <a:rPr lang="cs-CZ" b="1" dirty="0">
                <a:solidFill>
                  <a:srgbClr val="C00000"/>
                </a:solidFill>
              </a:rPr>
              <a:t>, 2001</a:t>
            </a:r>
          </a:p>
          <a:p>
            <a:r>
              <a:rPr lang="cs-CZ" b="1" dirty="0">
                <a:solidFill>
                  <a:srgbClr val="C00000"/>
                </a:solidFill>
              </a:rPr>
              <a:t>    </a:t>
            </a:r>
            <a:r>
              <a:rPr lang="cs-CZ" b="1" dirty="0" err="1">
                <a:solidFill>
                  <a:srgbClr val="C00000"/>
                </a:solidFill>
              </a:rPr>
              <a:t>Frustaci</a:t>
            </a:r>
            <a:r>
              <a:rPr lang="cs-CZ" b="1" dirty="0">
                <a:solidFill>
                  <a:srgbClr val="C00000"/>
                </a:solidFill>
              </a:rPr>
              <a:t>, 2009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CA7DAD8-FCBA-44C5-800C-547F8E277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1170" t="41135" r="16117" b="27943"/>
          <a:stretch/>
        </p:blipFill>
        <p:spPr>
          <a:xfrm>
            <a:off x="326244" y="4813691"/>
            <a:ext cx="7346166" cy="1729217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7C559AA2-726E-4B61-9682-5FF1595C0EFA}"/>
              </a:ext>
            </a:extLst>
          </p:cNvPr>
          <p:cNvSpPr/>
          <p:nvPr/>
        </p:nvSpPr>
        <p:spPr>
          <a:xfrm>
            <a:off x="5203881" y="1345687"/>
            <a:ext cx="317350" cy="2043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8B9DB1CD-4D1E-468F-A072-E7A76AB98AD3}"/>
              </a:ext>
            </a:extLst>
          </p:cNvPr>
          <p:cNvSpPr/>
          <p:nvPr/>
        </p:nvSpPr>
        <p:spPr>
          <a:xfrm>
            <a:off x="5218673" y="1931553"/>
            <a:ext cx="317349" cy="14522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35CEAC7B-77D5-4924-BE68-972F8505F090}"/>
              </a:ext>
            </a:extLst>
          </p:cNvPr>
          <p:cNvSpPr/>
          <p:nvPr/>
        </p:nvSpPr>
        <p:spPr>
          <a:xfrm flipV="1">
            <a:off x="5279185" y="2846495"/>
            <a:ext cx="317349" cy="1710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EE1A418-5C02-41EB-A4CB-8A9034245CD0}"/>
              </a:ext>
            </a:extLst>
          </p:cNvPr>
          <p:cNvSpPr/>
          <p:nvPr/>
        </p:nvSpPr>
        <p:spPr>
          <a:xfrm>
            <a:off x="326244" y="2968354"/>
            <a:ext cx="2375601" cy="122264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E258DB9-0ACF-42AC-BDE7-30144A23DD0B}"/>
              </a:ext>
            </a:extLst>
          </p:cNvPr>
          <p:cNvSpPr txBox="1"/>
          <p:nvPr/>
        </p:nvSpPr>
        <p:spPr>
          <a:xfrm>
            <a:off x="326244" y="6563054"/>
            <a:ext cx="4374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Winter MP, HF </a:t>
            </a:r>
            <a:r>
              <a:rPr lang="cs-CZ" sz="1600" i="1" dirty="0" err="1"/>
              <a:t>Reviews</a:t>
            </a:r>
            <a:r>
              <a:rPr lang="cs-CZ" sz="1600" i="1" dirty="0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362021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E90847-7AA9-4D95-85AE-54EAD9625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Kombinovaná imunosupresivní terapie</a:t>
            </a:r>
            <a:br>
              <a:rPr lang="cs-CZ" b="1" dirty="0"/>
            </a:br>
            <a:r>
              <a:rPr lang="cs-CZ" b="1" dirty="0"/>
              <a:t> randomizované studie</a:t>
            </a:r>
          </a:p>
        </p:txBody>
      </p:sp>
      <p:pic>
        <p:nvPicPr>
          <p:cNvPr id="4" name="Obrázek 3" descr="Frustaci TIMIC.pdf - Foxit PhantomPDF Express">
            <a:extLst>
              <a:ext uri="{FF2B5EF4-FFF2-40B4-BE49-F238E27FC236}">
                <a16:creationId xmlns:a16="http://schemas.microsoft.com/office/drawing/2014/main" id="{ABB9EE0A-80D9-48D5-9196-932B509CCA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5" t="15501" r="26813" b="16674"/>
          <a:stretch/>
        </p:blipFill>
        <p:spPr>
          <a:xfrm>
            <a:off x="6184415" y="2141218"/>
            <a:ext cx="5006340" cy="2853519"/>
          </a:xfrm>
          <a:prstGeom prst="rect">
            <a:avLst/>
          </a:prstGeom>
        </p:spPr>
      </p:pic>
      <p:pic>
        <p:nvPicPr>
          <p:cNvPr id="6" name="Obrázek 5" descr="Wojnicz.pdf - Foxit PhantomPDF Express">
            <a:extLst>
              <a:ext uri="{FF2B5EF4-FFF2-40B4-BE49-F238E27FC236}">
                <a16:creationId xmlns:a16="http://schemas.microsoft.com/office/drawing/2014/main" id="{F51DB155-8731-417F-8A70-0092B58EF6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5" t="17799" r="30187" b="35637"/>
          <a:stretch/>
        </p:blipFill>
        <p:spPr>
          <a:xfrm>
            <a:off x="838200" y="2141219"/>
            <a:ext cx="4846320" cy="285351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1DE1793-E5D1-4C97-B5E8-679F225A518E}"/>
              </a:ext>
            </a:extLst>
          </p:cNvPr>
          <p:cNvSpPr txBox="1"/>
          <p:nvPr/>
        </p:nvSpPr>
        <p:spPr>
          <a:xfrm>
            <a:off x="2395959" y="5283843"/>
            <a:ext cx="7947888" cy="119968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-    obě studie příznivý efekt IS terapie na morfologii a funkci LK u pacientů se ZKMP</a:t>
            </a:r>
          </a:p>
          <a:p>
            <a:pPr marL="285750" indent="-285750">
              <a:buFontTx/>
              <a:buChar char="-"/>
            </a:pPr>
            <a:r>
              <a:rPr lang="cs-CZ" dirty="0"/>
              <a:t>různé dávkování a délka podávání imunosuprese</a:t>
            </a:r>
          </a:p>
          <a:p>
            <a:pPr marL="285750" indent="-285750">
              <a:buFontTx/>
              <a:buChar char="-"/>
            </a:pPr>
            <a:r>
              <a:rPr lang="cs-CZ" u="sng" dirty="0">
                <a:solidFill>
                  <a:srgbClr val="C00000"/>
                </a:solidFill>
              </a:rPr>
              <a:t>anamnéza srdečního selhání delší než 6 měsíců</a:t>
            </a:r>
          </a:p>
          <a:p>
            <a:pPr marL="285750" indent="-285750">
              <a:buFontTx/>
              <a:buChar char="-"/>
            </a:pPr>
            <a:r>
              <a:rPr lang="cs-CZ" dirty="0"/>
              <a:t>imunosuprese </a:t>
            </a:r>
            <a:r>
              <a:rPr lang="cs-CZ" dirty="0" err="1"/>
              <a:t>prednison</a:t>
            </a:r>
            <a:r>
              <a:rPr lang="cs-CZ" dirty="0"/>
              <a:t> + azathioprin</a:t>
            </a:r>
          </a:p>
        </p:txBody>
      </p:sp>
    </p:spTree>
    <p:extLst>
      <p:ext uri="{BB962C8B-B14F-4D97-AF65-F5344CB8AC3E}">
        <p14:creationId xmlns:p14="http://schemas.microsoft.com/office/powerpoint/2010/main" val="191548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19E08B-67DB-44FA-9945-06FDA908C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530"/>
            <a:ext cx="10515600" cy="1325563"/>
          </a:xfrm>
        </p:spPr>
        <p:txBody>
          <a:bodyPr>
            <a:normAutofit/>
          </a:bodyPr>
          <a:lstStyle/>
          <a:p>
            <a:r>
              <a:rPr lang="cs-CZ" sz="4900" b="1" dirty="0"/>
              <a:t>Studie CZECH-ICIT</a:t>
            </a:r>
            <a:br>
              <a:rPr lang="cs-CZ" dirty="0"/>
            </a:br>
            <a:r>
              <a:rPr lang="cs-CZ" sz="2200" b="1" u="sng" dirty="0">
                <a:solidFill>
                  <a:srgbClr val="C00000"/>
                </a:solidFill>
                <a:latin typeface="Arial" pitchFamily="34" charset="0"/>
              </a:rPr>
              <a:t>CZECH</a:t>
            </a:r>
            <a:r>
              <a:rPr lang="cs-CZ" sz="22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2200" b="1" u="sng" dirty="0" err="1">
                <a:solidFill>
                  <a:srgbClr val="C00000"/>
                </a:solidFill>
                <a:latin typeface="Arial" pitchFamily="34" charset="0"/>
              </a:rPr>
              <a:t>I</a:t>
            </a:r>
            <a:r>
              <a:rPr lang="cs-CZ" sz="2200" b="1" dirty="0" err="1">
                <a:latin typeface="Arial" pitchFamily="34" charset="0"/>
              </a:rPr>
              <a:t>nflammatory</a:t>
            </a:r>
            <a:r>
              <a:rPr lang="cs-CZ" sz="2200" b="1" dirty="0">
                <a:latin typeface="Arial" pitchFamily="34" charset="0"/>
              </a:rPr>
              <a:t> </a:t>
            </a:r>
            <a:r>
              <a:rPr lang="cs-CZ" sz="2200" b="1" u="sng" dirty="0" err="1">
                <a:solidFill>
                  <a:srgbClr val="C00000"/>
                </a:solidFill>
                <a:latin typeface="Arial" pitchFamily="34" charset="0"/>
              </a:rPr>
              <a:t>C</a:t>
            </a:r>
            <a:r>
              <a:rPr lang="cs-CZ" sz="2200" b="1" dirty="0" err="1">
                <a:latin typeface="Arial" pitchFamily="34" charset="0"/>
              </a:rPr>
              <a:t>ardiomyopathy</a:t>
            </a:r>
            <a:r>
              <a:rPr lang="cs-CZ" sz="2200" b="1" dirty="0">
                <a:latin typeface="Arial" pitchFamily="34" charset="0"/>
              </a:rPr>
              <a:t> </a:t>
            </a:r>
            <a:r>
              <a:rPr lang="cs-CZ" sz="2200" b="1" u="sng" dirty="0" err="1">
                <a:solidFill>
                  <a:srgbClr val="C00000"/>
                </a:solidFill>
                <a:latin typeface="Arial" pitchFamily="34" charset="0"/>
              </a:rPr>
              <a:t>I</a:t>
            </a:r>
            <a:r>
              <a:rPr lang="cs-CZ" sz="2200" b="1" dirty="0" err="1">
                <a:latin typeface="Arial" pitchFamily="34" charset="0"/>
              </a:rPr>
              <a:t>mmunosuppression</a:t>
            </a:r>
            <a:r>
              <a:rPr lang="cs-CZ" sz="2200" b="1" dirty="0">
                <a:latin typeface="Arial" pitchFamily="34" charset="0"/>
              </a:rPr>
              <a:t> </a:t>
            </a:r>
            <a:r>
              <a:rPr lang="cs-CZ" sz="2200" b="1" u="sng" dirty="0">
                <a:solidFill>
                  <a:srgbClr val="C00000"/>
                </a:solidFill>
                <a:latin typeface="Arial" pitchFamily="34" charset="0"/>
              </a:rPr>
              <a:t>T</a:t>
            </a:r>
            <a:r>
              <a:rPr lang="cs-CZ" sz="2200" b="1" dirty="0">
                <a:latin typeface="Arial" pitchFamily="34" charset="0"/>
              </a:rPr>
              <a:t>rial</a:t>
            </a:r>
            <a:endParaRPr lang="cs-CZ" sz="2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DB89A5-B241-470C-A940-9CDDBA00D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1521"/>
            <a:ext cx="9032240" cy="2976880"/>
          </a:xfrm>
          <a:ln w="28575">
            <a:solidFill>
              <a:schemeClr val="accent1"/>
            </a:solidFill>
          </a:ln>
        </p:spPr>
        <p:txBody>
          <a:bodyPr/>
          <a:lstStyle/>
          <a:p>
            <a:endParaRPr lang="cs-CZ" dirty="0"/>
          </a:p>
          <a:p>
            <a:r>
              <a:rPr lang="cs-CZ" dirty="0"/>
              <a:t>Randomizovaná studie srovnávající efekt </a:t>
            </a:r>
            <a:r>
              <a:rPr lang="cs-CZ" u="sng" dirty="0"/>
              <a:t>kombinované      imunosupresivní terapie</a:t>
            </a:r>
            <a:r>
              <a:rPr lang="cs-CZ" dirty="0"/>
              <a:t> (přidané k terapii </a:t>
            </a:r>
            <a:r>
              <a:rPr lang="cs-CZ" dirty="0" err="1"/>
              <a:t>srd</a:t>
            </a:r>
            <a:r>
              <a:rPr lang="cs-CZ" dirty="0"/>
              <a:t>. selhání) </a:t>
            </a:r>
          </a:p>
          <a:p>
            <a:pPr marL="0" indent="0">
              <a:buNone/>
            </a:pPr>
            <a:r>
              <a:rPr lang="cs-CZ" dirty="0"/>
              <a:t>   a </a:t>
            </a:r>
            <a:r>
              <a:rPr lang="cs-CZ" u="sng" dirty="0"/>
              <a:t>standardní terapie srdečního selhání </a:t>
            </a:r>
          </a:p>
          <a:p>
            <a:pPr marL="0" indent="0">
              <a:buNone/>
            </a:pPr>
            <a:r>
              <a:rPr lang="cs-CZ" dirty="0"/>
              <a:t>   u nemocných s čerstvě vzniklou zánětlivou kardiomyopatií.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500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1753</TotalTime>
  <Words>1268</Words>
  <Application>Microsoft Office PowerPoint</Application>
  <PresentationFormat>Širokoúhlá obrazovka</PresentationFormat>
  <Paragraphs>390</Paragraphs>
  <Slides>24</Slides>
  <Notes>4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Wingdings</vt:lpstr>
      <vt:lpstr>Motiv Office</vt:lpstr>
      <vt:lpstr>STATISTICA.Graph</vt:lpstr>
      <vt:lpstr>Studie CZECH-ICIT  CZECH Inflammatory Cardiomyopathy Immunosuppression Trial</vt:lpstr>
      <vt:lpstr>Zánětlivá kardiomyopatie</vt:lpstr>
      <vt:lpstr>Průběh poškození myokardu</vt:lpstr>
      <vt:lpstr>Diagnostika ZKMP</vt:lpstr>
      <vt:lpstr>Terapie </vt:lpstr>
      <vt:lpstr>Metaanalýza studií imunomodulační                                 terapie u ZKMP   </vt:lpstr>
      <vt:lpstr>Kombinovaná imunosupresivní léčba randomizované studie</vt:lpstr>
      <vt:lpstr>Kombinovaná imunosupresivní terapie  randomizované studie</vt:lpstr>
      <vt:lpstr>Studie CZECH-ICIT CZECH Inflammatory Cardiomyopathy Immunosuppression Trial</vt:lpstr>
      <vt:lpstr>Studie CZECH-ICIT CZECH Inflammatory Cardiomyopathy Immunosuppression Trial</vt:lpstr>
      <vt:lpstr>Prezentace aplikace PowerPoint</vt:lpstr>
      <vt:lpstr>Studie CZECH-ICIT CZECH Inflammatory Cardiomyopathy Immunosuppression Trial</vt:lpstr>
      <vt:lpstr>Studie CZECH-ICIT CZECH Inflammatory Cardiomyopathy Immunosuppression Trial </vt:lpstr>
      <vt:lpstr>Studie CZECH-ICIT CZECH Inflammatory Cardiomyopathy Immunosuppression Trial</vt:lpstr>
      <vt:lpstr>Studie CZECH-ICIT CZECH Inflammatory Cardiomyopathy Immunosuppression Trial</vt:lpstr>
      <vt:lpstr>CZECH-ICIT- výsledky studie</vt:lpstr>
      <vt:lpstr>CZECH-ICIT- výsledky studie</vt:lpstr>
      <vt:lpstr>CZECH-ICIT- výsledky studie</vt:lpstr>
      <vt:lpstr>CZECH-ICIT- výsledky studie</vt:lpstr>
      <vt:lpstr>CZECH-ICIT- výsledky studie</vt:lpstr>
      <vt:lpstr>CZECH-ICIT- výsledky studie</vt:lpstr>
      <vt:lpstr>CZECH-ICIT- výsledky studie</vt:lpstr>
      <vt:lpstr>Studie CZECH-ICIT CZECH Inflammatory Cardiomyopathy Immunosuppression Trial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CZECH-ICIT study</dc:title>
  <dc:creator>Martin Poloczek</dc:creator>
  <cp:lastModifiedBy>HP RHSOUND</cp:lastModifiedBy>
  <cp:revision>107</cp:revision>
  <dcterms:created xsi:type="dcterms:W3CDTF">2019-10-13T05:59:00Z</dcterms:created>
  <dcterms:modified xsi:type="dcterms:W3CDTF">2019-10-16T06:51:33Z</dcterms:modified>
</cp:coreProperties>
</file>