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9" r:id="rId2"/>
    <p:sldId id="341" r:id="rId3"/>
    <p:sldId id="344" r:id="rId4"/>
    <p:sldId id="345" r:id="rId5"/>
    <p:sldId id="346" r:id="rId6"/>
    <p:sldId id="342" r:id="rId7"/>
    <p:sldId id="347" r:id="rId8"/>
    <p:sldId id="323" r:id="rId9"/>
    <p:sldId id="330" r:id="rId10"/>
    <p:sldId id="331" r:id="rId11"/>
    <p:sldId id="334" r:id="rId12"/>
    <p:sldId id="336" r:id="rId13"/>
    <p:sldId id="337" r:id="rId14"/>
    <p:sldId id="339" r:id="rId15"/>
    <p:sldId id="338" r:id="rId16"/>
    <p:sldId id="348" r:id="rId17"/>
    <p:sldId id="349" r:id="rId18"/>
    <p:sldId id="351" r:id="rId19"/>
    <p:sldId id="352" r:id="rId20"/>
    <p:sldId id="372" r:id="rId21"/>
    <p:sldId id="373" r:id="rId22"/>
    <p:sldId id="374" r:id="rId23"/>
    <p:sldId id="375" r:id="rId24"/>
    <p:sldId id="366" r:id="rId25"/>
    <p:sldId id="367" r:id="rId26"/>
    <p:sldId id="365" r:id="rId27"/>
    <p:sldId id="364" r:id="rId28"/>
    <p:sldId id="353" r:id="rId29"/>
    <p:sldId id="354" r:id="rId30"/>
    <p:sldId id="369" r:id="rId31"/>
    <p:sldId id="368" r:id="rId32"/>
    <p:sldId id="370" r:id="rId33"/>
    <p:sldId id="371" r:id="rId34"/>
    <p:sldId id="343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F81BD"/>
    <a:srgbClr val="96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B8446-3693-4DFC-B1C4-06C5AFC3FFCD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50047-24E2-4C24-93DD-C0AC539A3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5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0047-24E2-4C24-93DD-C0AC539A3AC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72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0047-24E2-4C24-93DD-C0AC539A3AC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72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23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5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2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32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80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50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15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61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97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6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6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10" Type="http://schemas.openxmlformats.org/officeDocument/2006/relationships/hyperlink" Target="https://www.mdcalc.com/h2fpef-score-heart-failure-preserved-ejection-fraction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Klinický přístup k diagnostice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4587974"/>
            <a:ext cx="914400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9702"/>
            <a:ext cx="8229600" cy="166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Jan Krejčí </a:t>
            </a:r>
          </a:p>
          <a:p>
            <a:pPr marL="0" indent="0" algn="ctr">
              <a:buNone/>
            </a:pPr>
            <a:endParaRPr lang="cs-CZ" sz="1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I. interní </a:t>
            </a:r>
            <a:r>
              <a:rPr lang="cs-CZ" sz="2000" b="1" dirty="0" err="1" smtClean="0">
                <a:solidFill>
                  <a:srgbClr val="002060"/>
                </a:solidFill>
              </a:rPr>
              <a:t>kardioangiologická</a:t>
            </a:r>
            <a:r>
              <a:rPr lang="cs-CZ" sz="2000" b="1" dirty="0" smtClean="0">
                <a:solidFill>
                  <a:srgbClr val="002060"/>
                </a:solidFill>
              </a:rPr>
              <a:t> klinika FNUSA a LF MU v Brně</a:t>
            </a:r>
            <a:endParaRPr lang="cs-C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Klinický přístup k diagnostice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1590"/>
            <a:ext cx="3672407" cy="7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1" y="4615689"/>
            <a:ext cx="1972618" cy="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7729"/>
            <a:ext cx="4493144" cy="33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8316416" y="1380039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8316416" y="1627481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obsah 5"/>
          <p:cNvSpPr txBox="1">
            <a:spLocks/>
          </p:cNvSpPr>
          <p:nvPr/>
        </p:nvSpPr>
        <p:spPr>
          <a:xfrm>
            <a:off x="217122" y="2283718"/>
            <a:ext cx="3887554" cy="16595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HMOTNOST!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800" b="1" u="sng" kern="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HYPERTENZE! </a:t>
            </a:r>
            <a:endParaRPr lang="cs-CZ" altLang="en-US" sz="1800" b="1" u="sng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Klinický přístup k diagnostice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1590"/>
            <a:ext cx="3672407" cy="7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1" y="4615689"/>
            <a:ext cx="1972618" cy="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7729"/>
            <a:ext cx="4493144" cy="33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8316416" y="1380039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8316416" y="1627481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8316416" y="1887893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obsah 5"/>
          <p:cNvSpPr txBox="1">
            <a:spLocks/>
          </p:cNvSpPr>
          <p:nvPr/>
        </p:nvSpPr>
        <p:spPr>
          <a:xfrm>
            <a:off x="217122" y="2283718"/>
            <a:ext cx="3887554" cy="16595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HMOTNOST!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HYPERTENZE!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800" b="1" u="sng" kern="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FIBRILACE SÍNÍ! </a:t>
            </a:r>
            <a:endParaRPr lang="cs-CZ" altLang="en-US" sz="1800" b="1" u="sng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Klinický přístup k diagnostice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1590"/>
            <a:ext cx="3672407" cy="7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1" y="4615689"/>
            <a:ext cx="1972618" cy="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7729"/>
            <a:ext cx="4493144" cy="33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8316416" y="1380039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8316416" y="1627481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8316416" y="1887893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8316416" y="2676416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5"/>
          <p:cNvSpPr txBox="1">
            <a:spLocks/>
          </p:cNvSpPr>
          <p:nvPr/>
        </p:nvSpPr>
        <p:spPr>
          <a:xfrm>
            <a:off x="217122" y="2283718"/>
            <a:ext cx="3887554" cy="16595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HMOTNOST!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HYPERTENZE!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FIBRILACE SÍNÍ!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800" b="1" u="sng" kern="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VĚK! </a:t>
            </a:r>
            <a:endParaRPr lang="cs-CZ" altLang="en-US" sz="1800" b="1" u="sng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Klinický přístup k diagnostice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1590"/>
            <a:ext cx="3672407" cy="7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1" y="4615689"/>
            <a:ext cx="1972618" cy="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7729"/>
            <a:ext cx="4493144" cy="33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8316416" y="1380039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8316416" y="1627481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8316416" y="1887893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8316416" y="2676416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 rot="5400000">
            <a:off x="8340202" y="4019880"/>
            <a:ext cx="311968" cy="357647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7825824" y="3749818"/>
            <a:ext cx="360040" cy="63081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pro obsah 5"/>
          <p:cNvSpPr txBox="1">
            <a:spLocks/>
          </p:cNvSpPr>
          <p:nvPr/>
        </p:nvSpPr>
        <p:spPr>
          <a:xfrm>
            <a:off x="217122" y="2283718"/>
            <a:ext cx="3887554" cy="16595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HMOTNOST!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HYPERTENZE!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FIBRILACE SÍNÍ!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VĚK! </a:t>
            </a:r>
            <a:endParaRPr lang="cs-CZ" altLang="en-US" sz="1800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2267744" y="2499742"/>
            <a:ext cx="216024" cy="1250076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2735796" y="2925085"/>
            <a:ext cx="936104" cy="39939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95%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6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1590"/>
            <a:ext cx="3672407" cy="7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1" y="4615689"/>
            <a:ext cx="1972618" cy="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12913"/>
            <a:ext cx="4493144" cy="33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ástupný symbol pro obsah 5"/>
          <p:cNvSpPr txBox="1">
            <a:spLocks/>
          </p:cNvSpPr>
          <p:nvPr/>
        </p:nvSpPr>
        <p:spPr>
          <a:xfrm>
            <a:off x="217122" y="2283718"/>
            <a:ext cx="3887554" cy="16595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1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HMOTNOST!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HYPERTENZE!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FIBRILACE SÍNÍ!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1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VĚK! </a:t>
            </a:r>
            <a:endParaRPr lang="cs-CZ" altLang="en-US" sz="1200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8316416" y="3005470"/>
            <a:ext cx="360040" cy="21602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8316416" y="2288033"/>
            <a:ext cx="360040" cy="21602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2267744" y="2799613"/>
            <a:ext cx="1440160" cy="708241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ECHO</a:t>
            </a:r>
            <a:endParaRPr lang="cs-CZ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1590"/>
            <a:ext cx="3334169" cy="66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8" y="1861039"/>
            <a:ext cx="1457421" cy="68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1" y="4615689"/>
            <a:ext cx="1972618" cy="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t="10116" r="40363" b="3138"/>
          <a:stretch/>
        </p:blipFill>
        <p:spPr bwMode="auto">
          <a:xfrm>
            <a:off x="5178812" y="1131590"/>
            <a:ext cx="2849572" cy="3395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51522" y="30037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10"/>
              </a:rPr>
              <a:t>https://www.mdcalc.com/h2fpef-score-heart-failure-preserved-ejection-fraction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3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 – HFA-PEFF algoritmus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0" y="1323761"/>
            <a:ext cx="342291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30602" y="4624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dirty="0" err="1"/>
              <a:t>Pieske</a:t>
            </a:r>
            <a:r>
              <a:rPr lang="cs-CZ" sz="1200" i="1" dirty="0"/>
              <a:t> et al. Eur </a:t>
            </a:r>
            <a:r>
              <a:rPr lang="cs-CZ" sz="1200" i="1" dirty="0" err="1"/>
              <a:t>Heart</a:t>
            </a:r>
            <a:r>
              <a:rPr lang="cs-CZ" sz="1200" i="1" dirty="0"/>
              <a:t> J 2019; doi:10.1093/</a:t>
            </a:r>
            <a:r>
              <a:rPr lang="cs-CZ" sz="1200" i="1" dirty="0" err="1"/>
              <a:t>eurheartj</a:t>
            </a:r>
            <a:r>
              <a:rPr lang="cs-CZ" sz="1200" i="1" dirty="0"/>
              <a:t>/ehz641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7654"/>
            <a:ext cx="4976469" cy="25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 – HFA-PEFF algoritmus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730602" y="4624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dirty="0" err="1"/>
              <a:t>Pieske</a:t>
            </a:r>
            <a:r>
              <a:rPr lang="cs-CZ" sz="1200" i="1" dirty="0"/>
              <a:t> et al. Eur </a:t>
            </a:r>
            <a:r>
              <a:rPr lang="cs-CZ" sz="1200" i="1" dirty="0" err="1"/>
              <a:t>Heart</a:t>
            </a:r>
            <a:r>
              <a:rPr lang="cs-CZ" sz="1200" i="1" dirty="0"/>
              <a:t> J 2019; doi:10.1093/</a:t>
            </a:r>
            <a:r>
              <a:rPr lang="cs-CZ" sz="1200" i="1" dirty="0" err="1"/>
              <a:t>eurheartj</a:t>
            </a:r>
            <a:r>
              <a:rPr lang="cs-CZ" sz="1200" i="1" dirty="0"/>
              <a:t>/ehz641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" y="1123116"/>
            <a:ext cx="2421066" cy="34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 – HFA-PEFF algoritmus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730602" y="4624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dirty="0" err="1"/>
              <a:t>Pieske</a:t>
            </a:r>
            <a:r>
              <a:rPr lang="cs-CZ" sz="1200" i="1" dirty="0"/>
              <a:t> et al. Eur </a:t>
            </a:r>
            <a:r>
              <a:rPr lang="cs-CZ" sz="1200" i="1" dirty="0" err="1"/>
              <a:t>Heart</a:t>
            </a:r>
            <a:r>
              <a:rPr lang="cs-CZ" sz="1200" i="1" dirty="0"/>
              <a:t> J 2019; doi:10.1093/</a:t>
            </a:r>
            <a:r>
              <a:rPr lang="cs-CZ" sz="1200" i="1" dirty="0" err="1"/>
              <a:t>eurheartj</a:t>
            </a:r>
            <a:r>
              <a:rPr lang="cs-CZ" sz="1200" i="1" dirty="0"/>
              <a:t>/ehz641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" y="1123116"/>
            <a:ext cx="2421066" cy="34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1630"/>
            <a:ext cx="5281389" cy="24415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042" y="1123116"/>
            <a:ext cx="2421066" cy="1088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317723">
            <a:off x="3059833" y="1797408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6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 – HFA-PEFF algoritmus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730602" y="4624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dirty="0" err="1"/>
              <a:t>Pieske</a:t>
            </a:r>
            <a:r>
              <a:rPr lang="cs-CZ" sz="1200" i="1" dirty="0"/>
              <a:t> et al. Eur </a:t>
            </a:r>
            <a:r>
              <a:rPr lang="cs-CZ" sz="1200" i="1" dirty="0" err="1"/>
              <a:t>Heart</a:t>
            </a:r>
            <a:r>
              <a:rPr lang="cs-CZ" sz="1200" i="1" dirty="0"/>
              <a:t> J 2019; doi:10.1093/</a:t>
            </a:r>
            <a:r>
              <a:rPr lang="cs-CZ" sz="1200" i="1" dirty="0" err="1"/>
              <a:t>eurheartj</a:t>
            </a:r>
            <a:r>
              <a:rPr lang="cs-CZ" sz="1200" i="1" dirty="0"/>
              <a:t>/ehz641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" y="1123116"/>
            <a:ext cx="2421066" cy="34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042" y="2211711"/>
            <a:ext cx="2421066" cy="701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9278358">
            <a:off x="3326731" y="2139702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33"/>
          <a:stretch/>
        </p:blipFill>
        <p:spPr bwMode="auto">
          <a:xfrm>
            <a:off x="4392778" y="1149111"/>
            <a:ext cx="4051433" cy="11235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60" y="2355725"/>
            <a:ext cx="4493467" cy="21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9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Úvod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1"/>
            <a:ext cx="309135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8" y="2757987"/>
            <a:ext cx="8294890" cy="154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3008434" y="4629454"/>
            <a:ext cx="3672408" cy="307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 err="1">
                <a:solidFill>
                  <a:schemeClr val="tx1"/>
                </a:solidFill>
              </a:rPr>
              <a:t>Ponikowski</a:t>
            </a:r>
            <a:r>
              <a:rPr lang="en-US" sz="1200" i="1" dirty="0">
                <a:solidFill>
                  <a:schemeClr val="tx1"/>
                </a:solidFill>
              </a:rPr>
              <a:t> et al. </a:t>
            </a:r>
            <a:r>
              <a:rPr lang="en-US" sz="1200" i="1" dirty="0" err="1">
                <a:solidFill>
                  <a:schemeClr val="tx1"/>
                </a:solidFill>
              </a:rPr>
              <a:t>Eur</a:t>
            </a:r>
            <a:r>
              <a:rPr lang="en-US" sz="1200" i="1" dirty="0">
                <a:solidFill>
                  <a:schemeClr val="tx1"/>
                </a:solidFill>
              </a:rPr>
              <a:t> Heart J </a:t>
            </a:r>
            <a:r>
              <a:rPr lang="cs-CZ" sz="1200" i="1" dirty="0">
                <a:solidFill>
                  <a:schemeClr val="tx1"/>
                </a:solidFill>
              </a:rPr>
              <a:t>2016;37(27):2129-200</a:t>
            </a:r>
            <a:r>
              <a:rPr lang="cs-CZ" sz="1200" dirty="0">
                <a:solidFill>
                  <a:schemeClr val="tx1"/>
                </a:solidFill>
              </a:rPr>
              <a:t>.</a:t>
            </a:r>
            <a:endParaRPr lang="cs-CZ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 – HFA-PEFF algoritmus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730602" y="4624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dirty="0" err="1"/>
              <a:t>Pieske</a:t>
            </a:r>
            <a:r>
              <a:rPr lang="cs-CZ" sz="1200" i="1" dirty="0"/>
              <a:t> et al. Eur </a:t>
            </a:r>
            <a:r>
              <a:rPr lang="cs-CZ" sz="1200" i="1" dirty="0" err="1"/>
              <a:t>Heart</a:t>
            </a:r>
            <a:r>
              <a:rPr lang="cs-CZ" sz="1200" i="1" dirty="0"/>
              <a:t> J 2019; doi:10.1093/</a:t>
            </a:r>
            <a:r>
              <a:rPr lang="cs-CZ" sz="1200" i="1" dirty="0" err="1"/>
              <a:t>eurheartj</a:t>
            </a:r>
            <a:r>
              <a:rPr lang="cs-CZ" sz="1200" i="1" dirty="0"/>
              <a:t>/ehz641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3294115" y="2733510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8705"/>
            <a:ext cx="55778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33"/>
          <a:stretch/>
        </p:blipFill>
        <p:spPr bwMode="auto">
          <a:xfrm>
            <a:off x="5983186" y="1430687"/>
            <a:ext cx="3018293" cy="8370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Šipka dolů 10"/>
          <p:cNvSpPr/>
          <p:nvPr/>
        </p:nvSpPr>
        <p:spPr>
          <a:xfrm>
            <a:off x="8388425" y="213970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8158621" y="2868396"/>
            <a:ext cx="792088" cy="450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en-US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 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Šipka dolů 17"/>
          <p:cNvSpPr/>
          <p:nvPr/>
        </p:nvSpPr>
        <p:spPr>
          <a:xfrm>
            <a:off x="6960928" y="2139702"/>
            <a:ext cx="288032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6667415" y="2874343"/>
            <a:ext cx="792088" cy="45030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en-US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 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 – HFA-PEFF algoritmus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730602" y="4624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dirty="0" err="1"/>
              <a:t>Pieske</a:t>
            </a:r>
            <a:r>
              <a:rPr lang="cs-CZ" sz="1200" i="1" dirty="0"/>
              <a:t> et al. Eur </a:t>
            </a:r>
            <a:r>
              <a:rPr lang="cs-CZ" sz="1200" i="1" dirty="0" err="1"/>
              <a:t>Heart</a:t>
            </a:r>
            <a:r>
              <a:rPr lang="cs-CZ" sz="1200" i="1" dirty="0"/>
              <a:t> J 2019; doi:10.1093/</a:t>
            </a:r>
            <a:r>
              <a:rPr lang="cs-CZ" sz="1200" i="1" dirty="0" err="1"/>
              <a:t>eurheartj</a:t>
            </a:r>
            <a:r>
              <a:rPr lang="cs-CZ" sz="1200" i="1" dirty="0"/>
              <a:t>/ehz641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" y="1123116"/>
            <a:ext cx="2421066" cy="34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042" y="2211710"/>
            <a:ext cx="2421066" cy="1872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294115" y="2733510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83" y="1149110"/>
            <a:ext cx="4221097" cy="33382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5652120" y="2283718"/>
            <a:ext cx="2218272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 – HFA-PEFF algoritmus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730602" y="4624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dirty="0" err="1"/>
              <a:t>Pieske</a:t>
            </a:r>
            <a:r>
              <a:rPr lang="cs-CZ" sz="1200" i="1" dirty="0"/>
              <a:t> et al. Eur </a:t>
            </a:r>
            <a:r>
              <a:rPr lang="cs-CZ" sz="1200" i="1" dirty="0" err="1"/>
              <a:t>Heart</a:t>
            </a:r>
            <a:r>
              <a:rPr lang="cs-CZ" sz="1200" i="1" dirty="0"/>
              <a:t> J 2019; doi:10.1093/</a:t>
            </a:r>
            <a:r>
              <a:rPr lang="cs-CZ" sz="1200" i="1" dirty="0" err="1"/>
              <a:t>eurheartj</a:t>
            </a:r>
            <a:r>
              <a:rPr lang="cs-CZ" sz="1200" i="1" dirty="0"/>
              <a:t>/ehz641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23876" y="1412036"/>
            <a:ext cx="7046516" cy="28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 – HFA-PEFF algoritmus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730602" y="4624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dirty="0" err="1"/>
              <a:t>Pieske</a:t>
            </a:r>
            <a:r>
              <a:rPr lang="cs-CZ" sz="1200" i="1" dirty="0"/>
              <a:t> et al. Eur </a:t>
            </a:r>
            <a:r>
              <a:rPr lang="cs-CZ" sz="1200" i="1" dirty="0" err="1"/>
              <a:t>Heart</a:t>
            </a:r>
            <a:r>
              <a:rPr lang="cs-CZ" sz="1200" i="1" dirty="0"/>
              <a:t> J 2019; doi:10.1093/</a:t>
            </a:r>
            <a:r>
              <a:rPr lang="cs-CZ" sz="1200" i="1" dirty="0" err="1"/>
              <a:t>eurheartj</a:t>
            </a:r>
            <a:r>
              <a:rPr lang="cs-CZ" sz="1200" i="1" dirty="0"/>
              <a:t>/ehz641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4"/>
          <a:stretch/>
        </p:blipFill>
        <p:spPr bwMode="auto">
          <a:xfrm>
            <a:off x="988862" y="1440960"/>
            <a:ext cx="7039521" cy="271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Invazivní 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3" y="1211012"/>
            <a:ext cx="5353828" cy="90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44929"/>
            <a:ext cx="2524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2"/>
          <p:cNvSpPr>
            <a:spLocks noChangeArrowheads="1"/>
          </p:cNvSpPr>
          <p:nvPr/>
        </p:nvSpPr>
        <p:spPr bwMode="auto">
          <a:xfrm>
            <a:off x="521509" y="2314485"/>
            <a:ext cx="8406777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r>
              <a:rPr lang="cs-CZ" altLang="cs-CZ" sz="20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55 nemocných s námahovou dušností a EF LK &gt; 50%</a:t>
            </a: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r>
              <a:rPr lang="cs-CZ" altLang="cs-CZ" sz="20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Vyloučena ICHS, </a:t>
            </a:r>
            <a:r>
              <a:rPr lang="cs-CZ" altLang="cs-CZ" sz="2000" b="1" u="sng" dirty="0" err="1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norm</a:t>
            </a:r>
            <a:r>
              <a:rPr lang="cs-CZ" altLang="cs-CZ" sz="2000" b="1" u="sng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. hodnoty </a:t>
            </a:r>
            <a:r>
              <a:rPr lang="cs-CZ" altLang="cs-CZ" sz="2000" b="1" u="sng" dirty="0" err="1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NTproBNP</a:t>
            </a:r>
            <a:r>
              <a:rPr lang="cs-CZ" altLang="cs-CZ" sz="2000" b="1" u="sng" dirty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20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a klidové MPAP a PCWR</a:t>
            </a:r>
          </a:p>
        </p:txBody>
      </p:sp>
      <p:sp>
        <p:nvSpPr>
          <p:cNvPr id="13" name="Obdélník 2"/>
          <p:cNvSpPr>
            <a:spLocks noChangeArrowheads="1"/>
          </p:cNvSpPr>
          <p:nvPr/>
        </p:nvSpPr>
        <p:spPr bwMode="auto">
          <a:xfrm>
            <a:off x="1854676" y="3858612"/>
            <a:ext cx="496489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  <a:buNone/>
            </a:pPr>
            <a:r>
              <a:rPr lang="cs-CZ" altLang="cs-CZ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Zátěžová pravostranná katetrizace</a:t>
            </a:r>
          </a:p>
        </p:txBody>
      </p:sp>
      <p:sp>
        <p:nvSpPr>
          <p:cNvPr id="14" name="Šipka dolů 13"/>
          <p:cNvSpPr/>
          <p:nvPr/>
        </p:nvSpPr>
        <p:spPr bwMode="auto">
          <a:xfrm>
            <a:off x="3985404" y="3312544"/>
            <a:ext cx="552090" cy="427007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Invazivní diagnostika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2" y="1192340"/>
            <a:ext cx="4320480" cy="73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44929"/>
            <a:ext cx="2524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2"/>
          <p:cNvSpPr>
            <a:spLocks noChangeArrowheads="1"/>
          </p:cNvSpPr>
          <p:nvPr/>
        </p:nvSpPr>
        <p:spPr bwMode="auto">
          <a:xfrm>
            <a:off x="285029" y="1938238"/>
            <a:ext cx="8406777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r>
              <a:rPr lang="cs-CZ" altLang="cs-CZ" sz="20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U 32 (58%) jedinců došlo k vzestupu PCWP ≥ 25mmHg</a:t>
            </a: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r>
              <a:rPr lang="cs-CZ" altLang="cs-CZ" sz="20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vzestup </a:t>
            </a:r>
            <a:r>
              <a:rPr lang="cs-CZ" altLang="cs-CZ" sz="2000" b="1" dirty="0" err="1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mPAP</a:t>
            </a:r>
            <a:r>
              <a:rPr lang="cs-CZ" altLang="cs-CZ" sz="20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2000" b="1" dirty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≥ </a:t>
            </a:r>
            <a:r>
              <a:rPr lang="cs-CZ" altLang="cs-CZ" sz="20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45mmHg; senzitivita 96% a specificita 95%</a:t>
            </a:r>
            <a:endParaRPr lang="cs-CZ" altLang="cs-CZ" sz="2000" b="1" dirty="0">
              <a:solidFill>
                <a:srgbClr val="A5002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endParaRPr lang="cs-CZ" altLang="cs-CZ" sz="20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96" y="2750685"/>
            <a:ext cx="2475229" cy="174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13" y="2836478"/>
            <a:ext cx="3253067" cy="157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Invazivní diagnostika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96" y="1203598"/>
            <a:ext cx="4752528" cy="87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55" y="4659983"/>
            <a:ext cx="3772745" cy="16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2"/>
          <p:cNvSpPr>
            <a:spLocks noChangeArrowheads="1"/>
          </p:cNvSpPr>
          <p:nvPr/>
        </p:nvSpPr>
        <p:spPr bwMode="auto">
          <a:xfrm>
            <a:off x="368611" y="2355726"/>
            <a:ext cx="8406777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r>
              <a:rPr lang="cs-CZ" altLang="cs-CZ" sz="18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81 nemocných po </a:t>
            </a:r>
            <a:r>
              <a:rPr lang="cs-CZ" altLang="cs-CZ" sz="1800" b="1" dirty="0" err="1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HTx</a:t>
            </a:r>
            <a:r>
              <a:rPr lang="cs-CZ" altLang="cs-CZ" sz="18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s EF LK 55%</a:t>
            </a: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r>
              <a:rPr lang="cs-CZ" altLang="cs-CZ" sz="1800" b="1" dirty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altLang="cs-CZ" sz="18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ři rutinní EMB byla provedena zátěžová PK a souběžně </a:t>
            </a:r>
            <a:r>
              <a:rPr lang="cs-CZ" altLang="cs-CZ" sz="1800" b="1" dirty="0" err="1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ECHOkg</a:t>
            </a:r>
            <a:endParaRPr lang="cs-CZ" altLang="cs-CZ" sz="1800" b="1" dirty="0" smtClean="0">
              <a:solidFill>
                <a:srgbClr val="A5002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endParaRPr lang="cs-CZ" altLang="cs-CZ" sz="1800" b="1" dirty="0">
              <a:solidFill>
                <a:srgbClr val="A5002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r>
              <a:rPr lang="cs-CZ" altLang="cs-CZ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26% </a:t>
            </a:r>
            <a:r>
              <a:rPr lang="cs-CZ" altLang="cs-CZ" sz="18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norm</a:t>
            </a:r>
            <a:r>
              <a:rPr lang="cs-CZ" altLang="cs-CZ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PCWP v klidu i při zátěži</a:t>
            </a: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r>
              <a:rPr lang="cs-CZ" altLang="cs-CZ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16% zvýšení PCWP již v klidu</a:t>
            </a:r>
          </a:p>
          <a:p>
            <a:pPr marL="285750" indent="-285750" eaLnBrk="1" hangingPunct="1">
              <a:lnSpc>
                <a:spcPct val="100000"/>
              </a:lnSpc>
              <a:spcAft>
                <a:spcPct val="0"/>
              </a:spcAft>
              <a:buClr>
                <a:srgbClr val="0070C0"/>
              </a:buClr>
            </a:pPr>
            <a:r>
              <a:rPr lang="cs-CZ" altLang="cs-CZ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58% zvýšení PCWP po zátěži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32889"/>
            <a:ext cx="2274401" cy="124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Invazivní diagnostika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6" y="2067694"/>
            <a:ext cx="7746441" cy="237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6" y="1131591"/>
            <a:ext cx="3857622" cy="70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10"/>
          <p:cNvCxnSpPr/>
          <p:nvPr/>
        </p:nvCxnSpPr>
        <p:spPr bwMode="auto">
          <a:xfrm>
            <a:off x="1091763" y="4187730"/>
            <a:ext cx="12152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aoblený obdélník 3"/>
          <p:cNvSpPr/>
          <p:nvPr/>
        </p:nvSpPr>
        <p:spPr>
          <a:xfrm>
            <a:off x="4572000" y="2803676"/>
            <a:ext cx="1224136" cy="16598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/>
        </p:nvCxnSpPr>
        <p:spPr bwMode="auto">
          <a:xfrm>
            <a:off x="4644008" y="4170546"/>
            <a:ext cx="10081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55" y="4659983"/>
            <a:ext cx="3772745" cy="16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Diagnostika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 – HFA-PEFF algoritmus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730602" y="4624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dirty="0" err="1"/>
              <a:t>Pieske</a:t>
            </a:r>
            <a:r>
              <a:rPr lang="cs-CZ" sz="1200" i="1" dirty="0"/>
              <a:t> et al. Eur </a:t>
            </a:r>
            <a:r>
              <a:rPr lang="cs-CZ" sz="1200" i="1" dirty="0" err="1"/>
              <a:t>Heart</a:t>
            </a:r>
            <a:r>
              <a:rPr lang="cs-CZ" sz="1200" i="1" dirty="0"/>
              <a:t> J 2019; doi:10.1093/</a:t>
            </a:r>
            <a:r>
              <a:rPr lang="cs-CZ" sz="1200" i="1" dirty="0" err="1"/>
              <a:t>eurheartj</a:t>
            </a:r>
            <a:r>
              <a:rPr lang="cs-CZ" sz="1200" i="1" dirty="0"/>
              <a:t>/ehz641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" y="1123116"/>
            <a:ext cx="2421066" cy="34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042" y="3867893"/>
            <a:ext cx="2421066" cy="722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20544953">
            <a:off x="3142653" y="3806699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172"/>
            <a:ext cx="5239840" cy="1534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ATTR - specifická léčba je dostupná!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3" y="1131590"/>
            <a:ext cx="3857913" cy="98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7" y="2355726"/>
            <a:ext cx="4004260" cy="205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27907"/>
            <a:ext cx="2562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0155"/>
            <a:ext cx="4074077" cy="880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Zástupný symbol pro obsah 5"/>
          <p:cNvSpPr txBox="1">
            <a:spLocks/>
          </p:cNvSpPr>
          <p:nvPr/>
        </p:nvSpPr>
        <p:spPr>
          <a:xfrm>
            <a:off x="5364087" y="2136672"/>
            <a:ext cx="3498013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cs-CZ" altLang="en-US" sz="1600" b="1" kern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redukce </a:t>
            </a:r>
            <a:r>
              <a:rPr lang="cs-CZ" altLang="en-US" sz="1600" b="1" kern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mortality</a:t>
            </a:r>
            <a:endParaRPr lang="cs-CZ" altLang="en-US" sz="1600" b="1" kern="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endParaRPr lang="cs-CZ" altLang="en-US" sz="1600" b="1" kern="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cs-CZ" altLang="en-US" sz="1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32% </a:t>
            </a:r>
            <a:r>
              <a:rPr lang="cs-CZ" altLang="en-US" sz="1600" b="1" kern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redukce KV </a:t>
            </a:r>
            <a:r>
              <a:rPr lang="cs-CZ" altLang="en-US" sz="16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hospitalizací</a:t>
            </a:r>
            <a:endParaRPr lang="cs-CZ" altLang="en-US" sz="1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endParaRPr lang="cs-CZ" alt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 rot="5400000">
            <a:off x="6303099" y="3102704"/>
            <a:ext cx="293477" cy="299293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prava 18"/>
          <p:cNvSpPr/>
          <p:nvPr/>
        </p:nvSpPr>
        <p:spPr bwMode="auto">
          <a:xfrm rot="10163385">
            <a:off x="4883728" y="2285065"/>
            <a:ext cx="350214" cy="289895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Úvod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3" t="24678" r="19008" b="20585"/>
          <a:stretch/>
        </p:blipFill>
        <p:spPr bwMode="auto">
          <a:xfrm>
            <a:off x="4516732" y="1213577"/>
            <a:ext cx="4447756" cy="303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1" y="1548553"/>
            <a:ext cx="3312021" cy="271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960000"/>
                </a:solidFill>
              </a:rPr>
              <a:t>Jak bychom mohli postupovat v diagnostice </a:t>
            </a:r>
            <a:r>
              <a:rPr lang="cs-CZ" sz="2800" b="1" dirty="0" err="1" smtClean="0">
                <a:solidFill>
                  <a:srgbClr val="960000"/>
                </a:solidFill>
              </a:rPr>
              <a:t>HFpEF</a:t>
            </a:r>
            <a:r>
              <a:rPr lang="cs-CZ" sz="2800" b="1" dirty="0" smtClean="0">
                <a:solidFill>
                  <a:srgbClr val="960000"/>
                </a:solidFill>
              </a:rPr>
              <a:t>?</a:t>
            </a:r>
            <a:endParaRPr lang="cs-CZ" sz="28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51520" y="1131591"/>
            <a:ext cx="5112568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Úroveň </a:t>
            </a:r>
            <a:r>
              <a:rPr lang="cs-CZ" b="1" dirty="0"/>
              <a:t>praktických lékařů:</a:t>
            </a:r>
            <a:endParaRPr lang="cs-CZ" dirty="0"/>
          </a:p>
          <a:p>
            <a:r>
              <a:rPr lang="cs-CZ" sz="1600" dirty="0"/>
              <a:t>Pacient s dušností či otoky bez zjevné jiné příčiny, který má: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Nadváhu BMI nad 30kg/m2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Fibrilaci síní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Hypertenzi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Věk nad 60 let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076056" y="2238913"/>
            <a:ext cx="576064" cy="36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796136" y="2105838"/>
            <a:ext cx="2520280" cy="6261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ambulantní kardiolog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4048" y="3467104"/>
            <a:ext cx="3399006" cy="861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Úroveň </a:t>
            </a:r>
            <a:r>
              <a:rPr lang="cs-CZ" b="1" dirty="0"/>
              <a:t>ambulantního kardiologa: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Echokardiografické vyšetření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Odběr </a:t>
            </a:r>
            <a:r>
              <a:rPr lang="cs-CZ" sz="1600" dirty="0" err="1"/>
              <a:t>natriuretických</a:t>
            </a:r>
            <a:r>
              <a:rPr lang="cs-CZ" sz="1600" dirty="0"/>
              <a:t> peptidů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51520" y="3574825"/>
            <a:ext cx="3600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Potvrzení dg. resp. zjištění etiologie </a:t>
            </a:r>
          </a:p>
          <a:p>
            <a:r>
              <a:rPr lang="cs-CZ" dirty="0" smtClean="0"/>
              <a:t>ve spádovém </a:t>
            </a:r>
            <a:r>
              <a:rPr lang="cs-CZ" dirty="0" err="1" smtClean="0"/>
              <a:t>kardiocentru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5400000">
            <a:off x="6462592" y="2931790"/>
            <a:ext cx="576064" cy="36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0800000">
            <a:off x="4139952" y="3717971"/>
            <a:ext cx="576064" cy="36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2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960000"/>
                </a:solidFill>
              </a:rPr>
              <a:t>Jak bychom mohli postupovat v diagnostice </a:t>
            </a:r>
            <a:r>
              <a:rPr lang="cs-CZ" sz="2800" b="1" dirty="0" err="1">
                <a:solidFill>
                  <a:srgbClr val="960000"/>
                </a:solidFill>
              </a:rPr>
              <a:t>HFpEF</a:t>
            </a:r>
            <a:r>
              <a:rPr lang="cs-CZ" sz="2800" b="1" dirty="0">
                <a:solidFill>
                  <a:srgbClr val="960000"/>
                </a:solidFill>
              </a:rPr>
              <a:t>?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51520" y="1220519"/>
            <a:ext cx="4032448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Role spádového </a:t>
            </a:r>
            <a:r>
              <a:rPr lang="cs-CZ" b="1" dirty="0" err="1" smtClean="0"/>
              <a:t>kardiocentra</a:t>
            </a:r>
            <a:endParaRPr lang="cs-CZ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Provedení SKG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MRI, DPD </a:t>
            </a:r>
            <a:r>
              <a:rPr lang="cs-CZ" sz="1600" dirty="0" err="1"/>
              <a:t>scan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Laboratorní vyš. (např. FLC pro diagnostiku srdečních amyloidóz, ev. další)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Zátěžové echokardiografické </a:t>
            </a:r>
            <a:r>
              <a:rPr lang="cs-CZ" sz="1600" dirty="0" smtClean="0"/>
              <a:t>vyšetření</a:t>
            </a:r>
            <a:endParaRPr lang="cs-CZ" sz="1600" dirty="0"/>
          </a:p>
        </p:txBody>
      </p:sp>
      <p:sp>
        <p:nvSpPr>
          <p:cNvPr id="14" name="Šipka doprava 13"/>
          <p:cNvSpPr/>
          <p:nvPr/>
        </p:nvSpPr>
        <p:spPr>
          <a:xfrm>
            <a:off x="4086147" y="2348549"/>
            <a:ext cx="576064" cy="36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809728" y="2236182"/>
            <a:ext cx="409789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/>
              <a:t>V případě </a:t>
            </a:r>
            <a:r>
              <a:rPr lang="cs-CZ" sz="1600" dirty="0" smtClean="0"/>
              <a:t>nejasností či zjištění specifické diagnózy </a:t>
            </a:r>
            <a:r>
              <a:rPr lang="cs-CZ" sz="1600" dirty="0"/>
              <a:t>referovat do </a:t>
            </a:r>
            <a:r>
              <a:rPr lang="cs-CZ" sz="1600" b="1" dirty="0"/>
              <a:t>terciálního </a:t>
            </a:r>
            <a:r>
              <a:rPr lang="cs-CZ" sz="1600" b="1" dirty="0" err="1"/>
              <a:t>kardiocentra</a:t>
            </a:r>
            <a:r>
              <a:rPr lang="cs-CZ" sz="1600" b="1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15816" y="3273827"/>
            <a:ext cx="5991802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Terciální </a:t>
            </a:r>
            <a:r>
              <a:rPr lang="cs-CZ" b="1" dirty="0" err="1"/>
              <a:t>kardiocentrum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EMB při podezření na specifickou příčinu postižení myokardu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Zátěžová pravostranná katetrizace při nejasnostech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Zvážení možnosti srdeční transplantace pro selektované nemocné</a:t>
            </a:r>
          </a:p>
        </p:txBody>
      </p:sp>
      <p:sp>
        <p:nvSpPr>
          <p:cNvPr id="15" name="Šipka doprava 14"/>
          <p:cNvSpPr/>
          <p:nvPr/>
        </p:nvSpPr>
        <p:spPr>
          <a:xfrm rot="5400000">
            <a:off x="6230792" y="2910967"/>
            <a:ext cx="540060" cy="36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6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960000"/>
                </a:solidFill>
              </a:rPr>
              <a:t>Jak bychom mohli postupovat v diagnostice </a:t>
            </a:r>
            <a:r>
              <a:rPr lang="cs-CZ" sz="2800" b="1" dirty="0" err="1">
                <a:solidFill>
                  <a:srgbClr val="960000"/>
                </a:solidFill>
              </a:rPr>
              <a:t>HFpEF</a:t>
            </a:r>
            <a:r>
              <a:rPr lang="cs-CZ" sz="2800" b="1" dirty="0">
                <a:solidFill>
                  <a:srgbClr val="960000"/>
                </a:solidFill>
              </a:rPr>
              <a:t>?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53427" y="1126147"/>
            <a:ext cx="3600400" cy="11233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/>
              <a:t>Úroveň </a:t>
            </a:r>
            <a:r>
              <a:rPr lang="cs-CZ" sz="1200" b="1" dirty="0"/>
              <a:t>praktických lékařů:</a:t>
            </a:r>
            <a:endParaRPr lang="cs-CZ" sz="1200" dirty="0"/>
          </a:p>
          <a:p>
            <a:r>
              <a:rPr lang="cs-CZ" sz="1100" dirty="0"/>
              <a:t>Pacient s dušností či otoky bez zjevné jiné příčiny, který má: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Nadváhu BMI nad 30kg/m2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Fibrilaci síní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Hypertenzi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Věk nad 60 let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953627" y="1779662"/>
            <a:ext cx="2420552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/>
              <a:t>Úroveň </a:t>
            </a:r>
            <a:r>
              <a:rPr lang="cs-CZ" sz="1200" b="1" dirty="0"/>
              <a:t>ambulantního kardiologa:</a:t>
            </a:r>
            <a:endParaRPr lang="cs-CZ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Echokardiografické vyšetření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Odběr </a:t>
            </a:r>
            <a:r>
              <a:rPr lang="cs-CZ" sz="1100" dirty="0" err="1"/>
              <a:t>natriuretických</a:t>
            </a:r>
            <a:r>
              <a:rPr lang="cs-CZ" sz="1100" dirty="0"/>
              <a:t> peptidů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286749" y="2287888"/>
            <a:ext cx="2934125" cy="112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dirty="0"/>
              <a:t>Role spádového </a:t>
            </a:r>
            <a:r>
              <a:rPr lang="cs-CZ" sz="1200" b="1" dirty="0" err="1" smtClean="0"/>
              <a:t>kardiocentra</a:t>
            </a:r>
            <a:endParaRPr lang="cs-CZ" sz="12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Provedení SKG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MRI, DPD </a:t>
            </a:r>
            <a:r>
              <a:rPr lang="cs-CZ" sz="1100" dirty="0" err="1"/>
              <a:t>scan</a:t>
            </a:r>
            <a:endParaRPr lang="cs-CZ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Laboratorní vyš. (např. FLC pro diagnostiku srdečních amyloidóz, ev. další)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Zátěžové echokardiografické </a:t>
            </a:r>
            <a:r>
              <a:rPr lang="cs-CZ" sz="1100" dirty="0" smtClean="0"/>
              <a:t>vyšetření</a:t>
            </a:r>
            <a:endParaRPr lang="cs-CZ" sz="1100" dirty="0"/>
          </a:p>
        </p:txBody>
      </p:sp>
      <p:sp>
        <p:nvSpPr>
          <p:cNvPr id="4" name="Obdélník 3"/>
          <p:cNvSpPr/>
          <p:nvPr/>
        </p:nvSpPr>
        <p:spPr>
          <a:xfrm>
            <a:off x="5004048" y="3196869"/>
            <a:ext cx="3759554" cy="1123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dirty="0"/>
              <a:t>Terciální </a:t>
            </a:r>
            <a:r>
              <a:rPr lang="cs-CZ" sz="1200" b="1" dirty="0" err="1"/>
              <a:t>kardiocentrum</a:t>
            </a:r>
            <a:endParaRPr lang="cs-CZ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EMB při podezření na specifickou příčinu postižení myokardu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Zátěžová pravostranná katetrizace při nejasnostech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100" dirty="0"/>
              <a:t>Zvážení možnosti srdeční transplantace pro selektované nemocné</a:t>
            </a:r>
          </a:p>
        </p:txBody>
      </p:sp>
      <p:sp>
        <p:nvSpPr>
          <p:cNvPr id="2" name="Rovnoramenný trojúhelník 1"/>
          <p:cNvSpPr/>
          <p:nvPr/>
        </p:nvSpPr>
        <p:spPr>
          <a:xfrm rot="10800000">
            <a:off x="467544" y="2849580"/>
            <a:ext cx="1512168" cy="137835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Závěry: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4587974"/>
            <a:ext cx="914400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9702"/>
            <a:ext cx="8229600" cy="166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3" name="Zástupný symbol pro obsah 5"/>
          <p:cNvSpPr txBox="1">
            <a:spLocks/>
          </p:cNvSpPr>
          <p:nvPr/>
        </p:nvSpPr>
        <p:spPr>
          <a:xfrm>
            <a:off x="303435" y="1275606"/>
            <a:ext cx="8537130" cy="302433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Diagnostika </a:t>
            </a:r>
            <a:r>
              <a:rPr lang="cs-CZ" altLang="en-US" sz="22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HFpEF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není snadná a není založená na jednom parametru…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…algoritmy založené na 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kombinaci jednoduchých 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klinických 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parametrů ji činí dostupnou.</a:t>
            </a:r>
            <a:endParaRPr lang="cs-CZ" altLang="en-US" sz="2200" b="1" kern="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 nejasných případech provedení 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zátěžových </a:t>
            </a:r>
            <a:r>
              <a:rPr lang="cs-CZ" altLang="en-US" sz="2200" b="1" kern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invazivní 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testů.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Určení 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etiologie </a:t>
            </a:r>
            <a:r>
              <a:rPr lang="cs-CZ" altLang="en-US" sz="22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HFpEF</a:t>
            </a:r>
            <a:r>
              <a:rPr lang="cs-CZ" altLang="en-US" sz="22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je zásadní pro ev. možnost specifické léčby!</a:t>
            </a:r>
          </a:p>
          <a:p>
            <a:pPr>
              <a:buClr>
                <a:srgbClr val="FF0000"/>
              </a:buClr>
              <a:defRPr/>
            </a:pPr>
            <a:endParaRPr lang="cs-CZ" altLang="en-US" sz="1200" b="1" kern="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Clr>
                <a:srgbClr val="FF0000"/>
              </a:buClr>
              <a:buNone/>
              <a:defRPr/>
            </a:pPr>
            <a:r>
              <a:rPr lang="cs-CZ" altLang="en-US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Zařaďme </a:t>
            </a:r>
            <a:r>
              <a:rPr lang="cs-CZ" altLang="en-US" b="1" kern="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HFpEF</a:t>
            </a:r>
            <a:r>
              <a:rPr lang="cs-CZ" altLang="en-US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do svých diferenciálně diagnostických rozvah!</a:t>
            </a:r>
            <a:endParaRPr lang="cs-CZ" altLang="en-US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3024336" cy="2023280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2454133" y="2427734"/>
            <a:ext cx="36724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Děkuji za pozornost !</a:t>
            </a:r>
            <a:endParaRPr lang="cs-CZ" sz="3200" b="1" dirty="0">
              <a:solidFill>
                <a:srgbClr val="960000"/>
              </a:solidFill>
            </a:endParaRPr>
          </a:p>
        </p:txBody>
      </p:sp>
      <p:pic>
        <p:nvPicPr>
          <p:cNvPr id="9" name="Picture 2" descr="Výsledek obrázku pro DIETRICHSTEINSKÝ PALÁČ BR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7734"/>
            <a:ext cx="2662479" cy="19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4587974"/>
            <a:ext cx="914400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9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Úvod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730602" y="4443958"/>
            <a:ext cx="3950240" cy="524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i="1" dirty="0" err="1">
                <a:solidFill>
                  <a:schemeClr val="tx1"/>
                </a:solidFill>
              </a:rPr>
              <a:t>Ponikowski</a:t>
            </a:r>
            <a:r>
              <a:rPr lang="en-US" sz="1100" i="1" dirty="0">
                <a:solidFill>
                  <a:schemeClr val="tx1"/>
                </a:solidFill>
              </a:rPr>
              <a:t> et al. </a:t>
            </a:r>
            <a:r>
              <a:rPr lang="en-US" sz="1100" i="1" dirty="0" err="1">
                <a:solidFill>
                  <a:schemeClr val="tx1"/>
                </a:solidFill>
              </a:rPr>
              <a:t>Eur</a:t>
            </a:r>
            <a:r>
              <a:rPr lang="en-US" sz="1100" i="1" dirty="0">
                <a:solidFill>
                  <a:schemeClr val="tx1"/>
                </a:solidFill>
              </a:rPr>
              <a:t> Heart J </a:t>
            </a:r>
            <a:r>
              <a:rPr lang="cs-CZ" sz="1100" i="1" dirty="0">
                <a:solidFill>
                  <a:schemeClr val="tx1"/>
                </a:solidFill>
              </a:rPr>
              <a:t>2016;37(27):2129-200</a:t>
            </a:r>
            <a:r>
              <a:rPr lang="cs-CZ" sz="11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100" i="1" dirty="0" err="1" smtClean="0">
                <a:solidFill>
                  <a:schemeClr val="tx1"/>
                </a:solidFill>
              </a:rPr>
              <a:t>Pieske</a:t>
            </a:r>
            <a:r>
              <a:rPr lang="cs-CZ" sz="1100" i="1" dirty="0" smtClean="0">
                <a:solidFill>
                  <a:schemeClr val="tx1"/>
                </a:solidFill>
              </a:rPr>
              <a:t> et al. Eur </a:t>
            </a:r>
            <a:r>
              <a:rPr lang="cs-CZ" sz="1100" i="1" dirty="0" err="1" smtClean="0">
                <a:solidFill>
                  <a:schemeClr val="tx1"/>
                </a:solidFill>
              </a:rPr>
              <a:t>Heart</a:t>
            </a:r>
            <a:r>
              <a:rPr lang="cs-CZ" sz="1100" i="1" dirty="0" smtClean="0">
                <a:solidFill>
                  <a:schemeClr val="tx1"/>
                </a:solidFill>
              </a:rPr>
              <a:t> J 2019; </a:t>
            </a:r>
            <a:r>
              <a:rPr lang="cs-CZ" sz="1100" i="1" dirty="0" smtClean="0">
                <a:solidFill>
                  <a:schemeClr val="tx1"/>
                </a:solidFill>
              </a:rPr>
              <a:t>doi:10.1093/</a:t>
            </a:r>
            <a:r>
              <a:rPr lang="cs-CZ" sz="1100" i="1" dirty="0" err="1" smtClean="0">
                <a:solidFill>
                  <a:schemeClr val="tx1"/>
                </a:solidFill>
              </a:rPr>
              <a:t>eurheartj</a:t>
            </a:r>
            <a:r>
              <a:rPr lang="cs-CZ" sz="1100" i="1" dirty="0" smtClean="0">
                <a:solidFill>
                  <a:schemeClr val="tx1"/>
                </a:solidFill>
              </a:rPr>
              <a:t>/ehz641</a:t>
            </a:r>
          </a:p>
          <a:p>
            <a:r>
              <a:rPr lang="cs-CZ" sz="1100" i="1" dirty="0" err="1" smtClean="0">
                <a:solidFill>
                  <a:schemeClr val="tx1"/>
                </a:solidFill>
              </a:rPr>
              <a:t>Gonzales-Lopez</a:t>
            </a:r>
            <a:r>
              <a:rPr lang="cs-CZ" sz="1100" i="1" dirty="0" smtClean="0">
                <a:solidFill>
                  <a:schemeClr val="tx1"/>
                </a:solidFill>
              </a:rPr>
              <a:t> et al. </a:t>
            </a:r>
            <a:r>
              <a:rPr lang="en-US" sz="1100" i="1" dirty="0" err="1" smtClean="0">
                <a:solidFill>
                  <a:schemeClr val="tx1"/>
                </a:solidFill>
              </a:rPr>
              <a:t>Eur</a:t>
            </a:r>
            <a:r>
              <a:rPr lang="en-US" sz="1100" i="1" dirty="0" smtClean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Heart J. 2015 Oct 7;36(38):2585-94.</a:t>
            </a:r>
            <a:endParaRPr lang="cs-CZ" sz="1100" i="1" dirty="0">
              <a:solidFill>
                <a:schemeClr val="tx1"/>
              </a:solidFill>
            </a:endParaRPr>
          </a:p>
        </p:txBody>
      </p:sp>
      <p:sp>
        <p:nvSpPr>
          <p:cNvPr id="14" name="Zástupný symbol pro obsah 5"/>
          <p:cNvSpPr txBox="1">
            <a:spLocks/>
          </p:cNvSpPr>
          <p:nvPr/>
        </p:nvSpPr>
        <p:spPr>
          <a:xfrm>
            <a:off x="459181" y="1131590"/>
            <a:ext cx="8225637" cy="302433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HFpEF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tvoří cca 50% všech případů HF (22-73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%), v </a:t>
            </a:r>
            <a:r>
              <a:rPr lang="cs-CZ" altLang="en-US" sz="2000" b="1" kern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polovině hospitalizací pro srdeční selhání 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je při </a:t>
            </a:r>
            <a:r>
              <a:rPr lang="cs-CZ" altLang="en-US" sz="2000" b="1" kern="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HFpEF</a:t>
            </a:r>
            <a:endParaRPr lang="cs-CZ" altLang="en-US" sz="2000" b="1" kern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Jde 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 velmi nehomogenní skupinu nemocných s četnými komorbiditami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 populaci jedinců starších 65 let je prevalence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HFpEF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4,9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13% případů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HFpEF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 nemocných nad 60 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vě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ku může být způsobeno ATTR</a:t>
            </a:r>
            <a:endParaRPr lang="cs-CZ" altLang="en-US" sz="2000" b="1" kern="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srovnání s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HFrEF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obtížnější a komplikovanější diagnostika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cs-CZ" altLang="en-US" sz="2000" b="1" kern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bsence 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univerzálně platné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guidelines-based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léčby</a:t>
            </a:r>
            <a:endParaRPr lang="cs-CZ" altLang="en-US" sz="2000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Co vlastně pokládáme za </a:t>
            </a:r>
            <a:r>
              <a:rPr lang="cs-CZ" sz="3200" b="1" dirty="0" err="1" smtClean="0">
                <a:solidFill>
                  <a:srgbClr val="960000"/>
                </a:solidFill>
              </a:rPr>
              <a:t>HFpEF</a:t>
            </a:r>
            <a:r>
              <a:rPr lang="cs-CZ" sz="3200" b="1" dirty="0" smtClean="0">
                <a:solidFill>
                  <a:srgbClr val="960000"/>
                </a:solidFill>
              </a:rPr>
              <a:t>?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26636" r="27318" b="19545"/>
          <a:stretch/>
        </p:blipFill>
        <p:spPr bwMode="auto">
          <a:xfrm>
            <a:off x="436650" y="1419622"/>
            <a:ext cx="4855430" cy="2718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0"/>
          <a:stretch/>
        </p:blipFill>
        <p:spPr bwMode="auto">
          <a:xfrm>
            <a:off x="5702460" y="2595699"/>
            <a:ext cx="2982876" cy="154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Novinky v diagnostice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l="7126" t="17801" r="6251" b="6600"/>
          <a:stretch/>
        </p:blipFill>
        <p:spPr>
          <a:xfrm>
            <a:off x="179512" y="1347614"/>
            <a:ext cx="4104457" cy="22387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7"/>
          <a:srcRect l="5243" t="54531" r="51839" b="40382"/>
          <a:stretch/>
        </p:blipFill>
        <p:spPr>
          <a:xfrm>
            <a:off x="35502" y="3795886"/>
            <a:ext cx="3888419" cy="28803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89" y="1202377"/>
            <a:ext cx="4150741" cy="28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Novinky v diagnostice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1590"/>
            <a:ext cx="3672407" cy="7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1" y="4615689"/>
            <a:ext cx="1972618" cy="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5"/>
          <p:cNvSpPr txBox="1">
            <a:spLocks/>
          </p:cNvSpPr>
          <p:nvPr/>
        </p:nvSpPr>
        <p:spPr>
          <a:xfrm>
            <a:off x="231172" y="2067694"/>
            <a:ext cx="8733316" cy="230425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Nemocní odeslaní pro dušnost k invazivnímu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hemodynamickému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vyšetření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Retrospektivně zhodnoceno 414 nemocných 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- rozdělených na skupinu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HFpEF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267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pts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tj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64% 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en-US" sz="2000" b="1" kern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- „nekardiální příčinu dušnosti“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Logistická regrese, vytvoření skórovacího systému</a:t>
            </a:r>
            <a:endParaRPr lang="cs-CZ" altLang="en-US" sz="2000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Validace na 100 prospektivních pacientech (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HFpEF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 61%)</a:t>
            </a:r>
          </a:p>
        </p:txBody>
      </p:sp>
    </p:spTree>
    <p:extLst>
      <p:ext uri="{BB962C8B-B14F-4D97-AF65-F5344CB8AC3E}">
        <p14:creationId xmlns:p14="http://schemas.microsoft.com/office/powerpoint/2010/main" val="2760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H</a:t>
            </a:r>
            <a:r>
              <a:rPr lang="cs-CZ" sz="3200" b="1" baseline="-25000" dirty="0" smtClean="0">
                <a:solidFill>
                  <a:srgbClr val="960000"/>
                </a:solidFill>
              </a:rPr>
              <a:t>2</a:t>
            </a:r>
            <a:r>
              <a:rPr lang="cs-CZ" sz="3200" b="1" dirty="0" smtClean="0">
                <a:solidFill>
                  <a:srgbClr val="960000"/>
                </a:solidFill>
              </a:rPr>
              <a:t>FPEF skóre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1590"/>
            <a:ext cx="3672407" cy="7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1" y="4615689"/>
            <a:ext cx="1972618" cy="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7729"/>
            <a:ext cx="4493144" cy="33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Klinický přístup k diagnostice </a:t>
            </a:r>
            <a:r>
              <a:rPr lang="cs-CZ" sz="3200" b="1" dirty="0" err="1">
                <a:solidFill>
                  <a:srgbClr val="960000"/>
                </a:solidFill>
              </a:rPr>
              <a:t>HFpEF</a:t>
            </a:r>
            <a:endParaRPr lang="cs-CZ" sz="3200" b="1" dirty="0">
              <a:solidFill>
                <a:srgbClr val="96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1590"/>
            <a:ext cx="3672407" cy="7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1" y="4615689"/>
            <a:ext cx="1972618" cy="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7729"/>
            <a:ext cx="4493144" cy="33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5"/>
          <p:cNvSpPr txBox="1">
            <a:spLocks/>
          </p:cNvSpPr>
          <p:nvPr/>
        </p:nvSpPr>
        <p:spPr>
          <a:xfrm>
            <a:off x="217122" y="2283718"/>
            <a:ext cx="3887554" cy="16595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1800" b="1" u="sng" kern="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HMOTNOST! </a:t>
            </a:r>
            <a:endParaRPr lang="cs-CZ" altLang="en-US" sz="1800" b="1" u="sng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8316416" y="1380039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17629</TotalTime>
  <Words>761</Words>
  <Application>Microsoft Office PowerPoint</Application>
  <PresentationFormat>Předvádění na obrazovce (16:9)</PresentationFormat>
  <Paragraphs>147</Paragraphs>
  <Slides>34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Kazustika CRT</dc:title>
  <dc:creator>JK</dc:creator>
  <cp:lastModifiedBy>JK</cp:lastModifiedBy>
  <cp:revision>95</cp:revision>
  <dcterms:created xsi:type="dcterms:W3CDTF">2019-05-31T19:58:52Z</dcterms:created>
  <dcterms:modified xsi:type="dcterms:W3CDTF">2019-10-15T20:18:50Z</dcterms:modified>
</cp:coreProperties>
</file>